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slideLayouts/slideLayout57.xml" ContentType="application/vnd.openxmlformats-officedocument.presentationml.slideLayout+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tags/tag30.xml" ContentType="application/vnd.openxmlformats-officedocument.presentationml.tags+xml"/>
  <Override PartName="/ppt/slideLayouts/slideLayout87.xml" ContentType="application/vnd.openxmlformats-officedocument.presentationml.slideLayout+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slideLayouts/slideLayout76.xml" ContentType="application/vnd.openxmlformats-officedocument.presentationml.slideLayout+xml"/>
  <Override PartName="/ppt/tags/tag170.xml" ContentType="application/vnd.openxmlformats-officedocument.presentationml.tags+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Layouts/slideLayout65.xml" ContentType="application/vnd.openxmlformats-officedocument.presentationml.slideLayout+xml"/>
  <Override PartName="/ppt/tags/tag101.xml" ContentType="application/vnd.openxmlformats-officedocument.presentationml.tags+xml"/>
  <Override PartName="/ppt/slides/slide33.xml" ContentType="application/vnd.openxmlformats-officedocument.presentationml.slide+xml"/>
  <Override PartName="/ppt/slideLayouts/slideLayout43.xml" ContentType="application/vnd.openxmlformats-officedocument.presentationml.slideLayout+xml"/>
  <Override PartName="/ppt/tags/tag68.xml" ContentType="application/vnd.openxmlformats-officedocument.presentationml.tags+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tags/tag57.xml" ContentType="application/vnd.openxmlformats-officedocument.presentationml.tags+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Layouts/slideLayout59.xml" ContentType="application/vnd.openxmlformats-officedocument.presentationml.slideLayout+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tags/tag131.xml" ContentType="application/vnd.openxmlformats-officedocument.presentationml.tags+xml"/>
  <Override PartName="/ppt/diagrams/colors1.xml" ContentType="application/vnd.openxmlformats-officedocument.drawingml.diagramColors+xml"/>
  <Default Extension="svg" ContentType="image/svg+xml"/>
  <Override PartName="/ppt/charts/style2.xml" ContentType="application/vnd.ms-office.chartstyl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87.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slideLayouts/slideLayout51.xml" ContentType="application/vnd.openxmlformats-officedocument.presentationml.slideLayout+xml"/>
  <Override PartName="/ppt/slides/slide30.xml" ContentType="application/vnd.openxmlformats-officedocument.presentationml.slide+xml"/>
  <Override PartName="/ppt/tags/tag18.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32.xml" ContentType="application/vnd.openxmlformats-officedocument.presentationml.tags+xml"/>
  <Override PartName="/ppt/slideLayouts/slideLayout89.xml" ContentType="application/vnd.openxmlformats-officedocument.presentationml.slideLayout+xml"/>
  <Override PartName="/ppt/tags/tag13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slideLayouts/slideLayout78.xml" ContentType="application/vnd.openxmlformats-officedocument.presentationml.slideLayout+xml"/>
  <Override PartName="/ppt/tags/tag161.xml" ContentType="application/vnd.openxmlformats-officedocument.presentationml.tags+xml"/>
  <Override PartName="/ppt/tags/tag172.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slideLayouts/slideLayout67.xml" ContentType="application/vnd.openxmlformats-officedocument.presentationml.slideLayout+xml"/>
  <Override PartName="/ppt/tags/tag103.xml" ContentType="application/vnd.openxmlformats-officedocument.presentationml.tags+xml"/>
  <Override PartName="/ppt/theme/theme4.xml" ContentType="application/vnd.openxmlformats-officedocument.theme+xml"/>
  <Override PartName="/ppt/tags/tag150.xml" ContentType="application/vnd.openxmlformats-officedocument.presentationml.tags+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Override PartName="/ppt/slideLayouts/slideLayout34.xml" ContentType="application/vnd.openxmlformats-officedocument.presentationml.slideLayout+xml"/>
  <Override PartName="/ppt/tags/tag59.xml" ContentType="application/vnd.openxmlformats-officedocument.presentationml.tags+xml"/>
  <Override PartName="/ppt/tags/tag77.xml" ContentType="application/vnd.openxmlformats-officedocument.presentationml.tags+xml"/>
  <Override PartName="/ppt/slideLayouts/slideLayout63.xml" ContentType="application/vnd.openxmlformats-officedocument.presentationml.slideLayout+xml"/>
  <Override PartName="/ppt/tags/tag88.xml" ContentType="application/vnd.openxmlformats-officedocument.presentationml.tags+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slideLayouts/slideLayout41.xml" ContentType="application/vnd.openxmlformats-officedocument.presentationml.slideLayout+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tags/tag95.xml" ContentType="application/vnd.openxmlformats-officedocument.presentationml.tags+xml"/>
  <Override PartName="/ppt/authors.xml" ContentType="application/vnd.ms-powerpoint.author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slideLayouts/slideLayout30.xml" ContentType="application/vnd.openxmlformats-officedocument.presentationml.slideLayout+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charts/colors1.xml" ContentType="application/vnd.ms-office.chartcolorstyl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tags/tag115.xml" ContentType="application/vnd.openxmlformats-officedocument.presentationml.tags+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charts/chart2.xml" ContentType="application/vnd.openxmlformats-officedocument.drawingml.char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tags/tag122.xml" ContentType="application/vnd.openxmlformats-officedocument.presentationml.tags+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slideLayouts/slideLayout75.xml" ContentType="application/vnd.openxmlformats-officedocument.presentationml.slideLayout+xml"/>
  <Override PartName="/ppt/theme/theme1.xml" ContentType="application/vnd.openxmlformats-officedocument.theme+xml"/>
  <Override PartName="/ppt/tags/tag78.xml" ContentType="application/vnd.openxmlformats-officedocument.presentationml.tags+xml"/>
  <Override PartName="/ppt/slideLayouts/slideLayout53.xml" ContentType="application/vnd.openxmlformats-officedocument.presentationml.slideLayout+xml"/>
  <Override PartName="/ppt/tags/tag100.xml" ContentType="application/vnd.openxmlformats-officedocument.presentationml.tags+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Layouts/slideLayout69.xml" ContentType="application/vnd.openxmlformats-officedocument.presentationml.slideLayout+xml"/>
  <Override PartName="/ppt/tags/tag105.xml" ContentType="application/vnd.openxmlformats-officedocument.presentationml.tags+xml"/>
  <Override PartName="/ppt/tags/tag152.xml" ContentType="application/vnd.openxmlformats-officedocument.presentationml.tags+xml"/>
  <Override PartName="/ppt/slideLayouts/slideLayout58.xml" ContentType="application/vnd.openxmlformats-officedocument.presentationml.slideLayout+xml"/>
  <Override PartName="/ppt/tags/tag141.xml" ContentType="application/vnd.openxmlformats-officedocument.presentationml.tags+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tags/tag86.xml" ContentType="application/vnd.openxmlformats-officedocument.presentationml.tags+xml"/>
  <Override PartName="/ppt/slideLayouts/slideLayout72.xml" ContentType="application/vnd.openxmlformats-officedocument.presentationml.slideLayout+xml"/>
  <Override PartName="/ppt/tags/tag97.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Layouts/slideLayout61.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slideLayouts/slideLayout50.xml" ContentType="application/vnd.openxmlformats-officedocument.presentationml.slideLayout+xml"/>
  <Override PartName="/ppt/tags/tag168.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slideLayouts/slideLayout88.xml" ContentType="application/vnd.openxmlformats-officedocument.presentationml.slideLayout+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66.xml" ContentType="application/vnd.openxmlformats-officedocument.presentationml.slideLayout+xml"/>
  <Override PartName="/ppt/tags/tag113.xml" ContentType="application/vnd.openxmlformats-officedocument.presentationml.tags+xml"/>
  <Override PartName="/ppt/slideLayouts/slideLayout77.xml" ContentType="application/vnd.openxmlformats-officedocument.presentationml.slideLayout+xml"/>
  <Override PartName="/ppt/tags/tag160.xml" ContentType="application/vnd.openxmlformats-officedocument.presentationml.tags+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theme/theme3.xml" ContentType="application/vnd.openxmlformats-officedocument.theme+xml"/>
  <Override PartName="/ppt/tags/tag102.xml" ContentType="application/vnd.openxmlformats-officedocument.presentationml.tags+xml"/>
  <Override PartName="/ppt/slides/slide34.xml" ContentType="application/vnd.openxmlformats-officedocument.presentationml.slide+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14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74.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6" r:id="rId2"/>
    <p:sldMasterId id="2147483711" r:id="rId3"/>
    <p:sldMasterId id="2147483737" r:id="rId4"/>
  </p:sldMasterIdLst>
  <p:notesMasterIdLst>
    <p:notesMasterId r:id="rId40"/>
  </p:notesMasterIdLst>
  <p:sldIdLst>
    <p:sldId id="2145708883" r:id="rId5"/>
    <p:sldId id="2147375343" r:id="rId6"/>
    <p:sldId id="2147375336" r:id="rId7"/>
    <p:sldId id="2147375341" r:id="rId8"/>
    <p:sldId id="2147375342" r:id="rId9"/>
    <p:sldId id="2147375322" r:id="rId10"/>
    <p:sldId id="2147375323" r:id="rId11"/>
    <p:sldId id="2147375337" r:id="rId12"/>
    <p:sldId id="2147375340" r:id="rId13"/>
    <p:sldId id="2145709126" r:id="rId14"/>
    <p:sldId id="2147375278" r:id="rId15"/>
    <p:sldId id="2141412383" r:id="rId16"/>
    <p:sldId id="2145708881" r:id="rId17"/>
    <p:sldId id="2145708882" r:id="rId18"/>
    <p:sldId id="2147375304" r:id="rId19"/>
    <p:sldId id="2147375326" r:id="rId20"/>
    <p:sldId id="2147375305" r:id="rId21"/>
    <p:sldId id="2147375306" r:id="rId22"/>
    <p:sldId id="2147375307" r:id="rId23"/>
    <p:sldId id="2147375309" r:id="rId24"/>
    <p:sldId id="2147375310" r:id="rId25"/>
    <p:sldId id="2147375321" r:id="rId26"/>
    <p:sldId id="2147375344" r:id="rId27"/>
    <p:sldId id="2147375345" r:id="rId28"/>
    <p:sldId id="2147375325" r:id="rId29"/>
    <p:sldId id="2147375319" r:id="rId30"/>
    <p:sldId id="2147375327" r:id="rId31"/>
    <p:sldId id="2147375328" r:id="rId32"/>
    <p:sldId id="2147375335" r:id="rId33"/>
    <p:sldId id="2147375329" r:id="rId34"/>
    <p:sldId id="2147375331" r:id="rId35"/>
    <p:sldId id="2147375333" r:id="rId36"/>
    <p:sldId id="2147375334" r:id="rId37"/>
    <p:sldId id="2147375330" r:id="rId38"/>
    <p:sldId id="214737531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C40F66-6632-5F09-D85B-DA9BA4983A2C}" name="Taryn Van De Rheede" initials="TVDR" userId="S::Taryn.VandeRheede@westerncape.gov.za::771674a5-6260-4c79-8e24-caf9ea4820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ctor Eliott" initials="HE" lastIdx="1" clrIdx="0"/>
  <p:cmAuthor id="2" name="Kerry Gibbs" initials="KG" lastIdx="9" clrIdx="1">
    <p:extLst>
      <p:ext uri="{19B8F6BF-5375-455C-9EA6-DF929625EA0E}">
        <p15:presenceInfo xmlns:p15="http://schemas.microsoft.com/office/powerpoint/2012/main" xmlns="" userId="S-1-5-21-1141132434-301294435-860360866-27228" providerId="AD"/>
      </p:ext>
    </p:extLst>
  </p:cmAuthor>
  <p:cmAuthor id="3" name="David Savage" initials="DS" lastIdx="17" clrIdx="2">
    <p:extLst>
      <p:ext uri="{19B8F6BF-5375-455C-9EA6-DF929625EA0E}">
        <p15:presenceInfo xmlns:p15="http://schemas.microsoft.com/office/powerpoint/2012/main" xmlns="" userId="S::David.Savage@westerncape.gov.za::0988d54f-60bc-4eb0-864d-0340e99c12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5B7F95"/>
    <a:srgbClr val="8FAD15"/>
    <a:srgbClr val="956E8E"/>
    <a:srgbClr val="890C58"/>
    <a:srgbClr val="BA0C2F"/>
    <a:srgbClr val="968C83"/>
    <a:srgbClr val="71A1A7"/>
    <a:srgbClr val="5C8727"/>
    <a:srgbClr val="F897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6" autoAdjust="0"/>
    <p:restoredTop sz="94249" autoAdjust="0"/>
  </p:normalViewPr>
  <p:slideViewPr>
    <p:cSldViewPr snapToGrid="0">
      <p:cViewPr varScale="1">
        <p:scale>
          <a:sx n="73" d="100"/>
          <a:sy n="73" d="100"/>
        </p:scale>
        <p:origin x="-522" y="-102"/>
      </p:cViewPr>
      <p:guideLst>
        <p:guide orient="horz" pos="2160"/>
        <p:guide pos="3840"/>
      </p:guideLst>
    </p:cSldViewPr>
  </p:slideViewPr>
  <p:notesTextViewPr>
    <p:cViewPr>
      <p:scale>
        <a:sx n="3" d="2"/>
        <a:sy n="3" d="2"/>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58216391\AppData\Local\Microsoft\Windows\INetCache\Content.Outlook\OM2S5NA8\Copy%20of%20Copy%20of%20Electricity%20costsUpdated.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58216391\AppData\Local\Microsoft\Windows\INetCache\Content.Outlook\OM2S5NA8\Vulindlela_Fuel_oil_grease_31Mar2023.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800" b="0" i="0" u="none" strike="noStrike" kern="1200" spc="0" baseline="0">
                <a:solidFill>
                  <a:schemeClr val="tx1">
                    <a:lumMod val="50000"/>
                    <a:lumOff val="50000"/>
                  </a:schemeClr>
                </a:solidFill>
                <a:latin typeface="Arial" panose="020B0604020202020204" pitchFamily="34" charset="0"/>
                <a:ea typeface="+mn-ea"/>
                <a:cs typeface="Arial" panose="020B0604020202020204" pitchFamily="34" charset="0"/>
              </a:defRPr>
            </a:pPr>
            <a:r>
              <a:rPr lang="en-ZA" sz="800" b="1" i="0" u="none" strike="noStrike" baseline="0">
                <a:solidFill>
                  <a:schemeClr val="tx1">
                    <a:lumMod val="50000"/>
                    <a:lumOff val="50000"/>
                  </a:schemeClr>
                </a:solidFill>
                <a:effectLst/>
              </a:rPr>
              <a:t>Volume of electricity delivered in 2022 to the Western Cape relative to previous years </a:t>
            </a:r>
            <a:endParaRPr lang="en-US" sz="800">
              <a:solidFill>
                <a:schemeClr val="tx1">
                  <a:lumMod val="50000"/>
                  <a:lumOff val="50000"/>
                </a:schemeClr>
              </a:solidFill>
            </a:endParaRPr>
          </a:p>
        </c:rich>
      </c:tx>
      <c:spPr>
        <a:noFill/>
        <a:ln>
          <a:noFill/>
        </a:ln>
        <a:effectLst/>
      </c:spPr>
    </c:title>
    <c:plotArea>
      <c:layout/>
      <c:barChart>
        <c:barDir val="col"/>
        <c:grouping val="clustered"/>
        <c:ser>
          <c:idx val="0"/>
          <c:order val="0"/>
          <c:spPr>
            <a:solidFill>
              <a:srgbClr val="000099"/>
            </a:solidFill>
            <a:ln>
              <a:noFill/>
            </a:ln>
            <a:effectLst/>
          </c:spPr>
          <c:cat>
            <c:numRef>
              <c:f>'Electricity in WC '!$A$2:$A$16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'Electricity in WC '!$P$2:$P$15</c:f>
              <c:numCache>
                <c:formatCode>0.0%</c:formatCode>
                <c:ptCount val="14"/>
                <c:pt idx="0">
                  <c:v>-0.17018713701871369</c:v>
                </c:pt>
                <c:pt idx="1">
                  <c:v>-0.1458619315414251</c:v>
                </c:pt>
                <c:pt idx="2">
                  <c:v>-0.16472524141514744</c:v>
                </c:pt>
                <c:pt idx="3">
                  <c:v>-0.1532112911014531</c:v>
                </c:pt>
                <c:pt idx="4">
                  <c:v>-0.16043525571273123</c:v>
                </c:pt>
                <c:pt idx="5">
                  <c:v>-0.15078806022717267</c:v>
                </c:pt>
                <c:pt idx="6">
                  <c:v>-0.16291281517163561</c:v>
                </c:pt>
                <c:pt idx="7">
                  <c:v>-0.15123646924227757</c:v>
                </c:pt>
                <c:pt idx="8">
                  <c:v>-0.14332030556049041</c:v>
                </c:pt>
                <c:pt idx="9">
                  <c:v>-0.14925241476646239</c:v>
                </c:pt>
                <c:pt idx="10">
                  <c:v>-0.13509999103219444</c:v>
                </c:pt>
                <c:pt idx="11">
                  <c:v>-0.14217735479854132</c:v>
                </c:pt>
                <c:pt idx="12">
                  <c:v>-5.1251782991490795E-2</c:v>
                </c:pt>
                <c:pt idx="13">
                  <c:v>-2.958192886250444E-2</c:v>
                </c:pt>
              </c:numCache>
            </c:numRef>
          </c:val>
          <c:extLst xmlns:c16r2="http://schemas.microsoft.com/office/drawing/2015/06/chart">
            <c:ext xmlns:c16="http://schemas.microsoft.com/office/drawing/2014/chart" uri="{C3380CC4-5D6E-409C-BE32-E72D297353CC}">
              <c16:uniqueId val="{00000000-3263-4B3A-9C1B-03A6E92A98FE}"/>
            </c:ext>
          </c:extLst>
        </c:ser>
        <c:dLbls/>
        <c:gapWidth val="104"/>
        <c:overlap val="-27"/>
        <c:axId val="118907648"/>
        <c:axId val="118909184"/>
      </c:barChart>
      <c:catAx>
        <c:axId val="118907648"/>
        <c:scaling>
          <c:orientation val="minMax"/>
        </c:scaling>
        <c:axPos val="b"/>
        <c:numFmt formatCode="General" sourceLinked="1"/>
        <c:maj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18909184"/>
        <c:crosses val="autoZero"/>
        <c:auto val="1"/>
        <c:lblAlgn val="ctr"/>
        <c:lblOffset val="100"/>
      </c:catAx>
      <c:valAx>
        <c:axId val="11890918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r>
                  <a:rPr lang="en-US" b="1">
                    <a:solidFill>
                      <a:schemeClr val="tx1">
                        <a:lumMod val="50000"/>
                        <a:lumOff val="50000"/>
                      </a:schemeClr>
                    </a:solidFill>
                  </a:rPr>
                  <a:t>% comparison with 2022 </a:t>
                </a:r>
              </a:p>
            </c:rich>
          </c:tx>
          <c:spPr>
            <a:noFill/>
            <a:ln>
              <a:noFill/>
            </a:ln>
            <a:effectLst/>
          </c:spPr>
        </c:title>
        <c:numFmt formatCode="0.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18907648"/>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800">
          <a:latin typeface="Arial" panose="020B0604020202020204" pitchFamily="34" charset="0"/>
          <a:cs typeface="Arial" panose="020B0604020202020204"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Electricity costs 2021/22 and 2022/23</a:t>
            </a:r>
          </a:p>
        </c:rich>
      </c:tx>
      <c:spPr>
        <a:noFill/>
        <a:ln>
          <a:noFill/>
        </a:ln>
        <a:effectLst/>
      </c:spPr>
    </c:title>
    <c:plotArea>
      <c:layout/>
      <c:barChart>
        <c:barDir val="col"/>
        <c:grouping val="stacked"/>
        <c:ser>
          <c:idx val="0"/>
          <c:order val="0"/>
          <c:tx>
            <c:strRef>
              <c:f>'Sheet2 (2)'!$B$18</c:f>
              <c:strCache>
                <c:ptCount val="1"/>
                <c:pt idx="0">
                  <c:v>Health</c:v>
                </c:pt>
              </c:strCache>
            </c:strRef>
          </c:tx>
          <c:spPr>
            <a:solidFill>
              <a:srgbClr val="000099"/>
            </a:solidFill>
            <a:ln>
              <a:noFill/>
            </a:ln>
            <a:effectLst/>
          </c:spPr>
          <c:cat>
            <c:numRef>
              <c:f>'Sheet2 (2)'!$C$17:$Z$17</c:f>
              <c:numCache>
                <c:formatCode>mmm\-yy</c:formatCode>
                <c:ptCount val="24"/>
                <c:pt idx="0">
                  <c:v>44287</c:v>
                </c:pt>
                <c:pt idx="1">
                  <c:v>44652</c:v>
                </c:pt>
                <c:pt idx="2">
                  <c:v>44317</c:v>
                </c:pt>
                <c:pt idx="3">
                  <c:v>44682</c:v>
                </c:pt>
                <c:pt idx="4">
                  <c:v>44348</c:v>
                </c:pt>
                <c:pt idx="5">
                  <c:v>44713</c:v>
                </c:pt>
                <c:pt idx="6">
                  <c:v>44378</c:v>
                </c:pt>
                <c:pt idx="7">
                  <c:v>44743</c:v>
                </c:pt>
                <c:pt idx="8">
                  <c:v>44409</c:v>
                </c:pt>
                <c:pt idx="9">
                  <c:v>44774</c:v>
                </c:pt>
                <c:pt idx="10">
                  <c:v>44440</c:v>
                </c:pt>
                <c:pt idx="11">
                  <c:v>44805</c:v>
                </c:pt>
                <c:pt idx="12">
                  <c:v>44470</c:v>
                </c:pt>
                <c:pt idx="13">
                  <c:v>44835</c:v>
                </c:pt>
                <c:pt idx="14">
                  <c:v>44501</c:v>
                </c:pt>
                <c:pt idx="15">
                  <c:v>44866</c:v>
                </c:pt>
                <c:pt idx="16">
                  <c:v>44531</c:v>
                </c:pt>
                <c:pt idx="17">
                  <c:v>44896</c:v>
                </c:pt>
                <c:pt idx="18">
                  <c:v>44562</c:v>
                </c:pt>
                <c:pt idx="19">
                  <c:v>44927</c:v>
                </c:pt>
                <c:pt idx="20">
                  <c:v>44593</c:v>
                </c:pt>
                <c:pt idx="21">
                  <c:v>44958</c:v>
                </c:pt>
                <c:pt idx="22">
                  <c:v>44621</c:v>
                </c:pt>
                <c:pt idx="23">
                  <c:v>44986</c:v>
                </c:pt>
              </c:numCache>
              <c:extLst xmlns:c16r2="http://schemas.microsoft.com/office/drawing/2015/06/chart"/>
            </c:numRef>
          </c:cat>
          <c:val>
            <c:numRef>
              <c:f>'Sheet2 (2)'!$C$18:$Z$18</c:f>
              <c:numCache>
                <c:formatCode>_(* #,##0_);_(* \(#,##0\);_(* "-"??_);_(@_)</c:formatCode>
                <c:ptCount val="24"/>
                <c:pt idx="0">
                  <c:v>15826045.949999988</c:v>
                </c:pt>
                <c:pt idx="1">
                  <c:v>19664059.810000006</c:v>
                </c:pt>
                <c:pt idx="2">
                  <c:v>19097095.669999998</c:v>
                </c:pt>
                <c:pt idx="3">
                  <c:v>26130262.460000005</c:v>
                </c:pt>
                <c:pt idx="4">
                  <c:v>20962233.57</c:v>
                </c:pt>
                <c:pt idx="5">
                  <c:v>21477793.52</c:v>
                </c:pt>
                <c:pt idx="6">
                  <c:v>31743307.550000008</c:v>
                </c:pt>
                <c:pt idx="7">
                  <c:v>29898681.119999997</c:v>
                </c:pt>
                <c:pt idx="8">
                  <c:v>37048469.560000002</c:v>
                </c:pt>
                <c:pt idx="9">
                  <c:v>36208302.389999993</c:v>
                </c:pt>
                <c:pt idx="10">
                  <c:v>35195168.900000021</c:v>
                </c:pt>
                <c:pt idx="11">
                  <c:v>39617548.879999995</c:v>
                </c:pt>
                <c:pt idx="12">
                  <c:v>25402371.700000003</c:v>
                </c:pt>
                <c:pt idx="13">
                  <c:v>26109480.420000006</c:v>
                </c:pt>
                <c:pt idx="14">
                  <c:v>21733466.669999998</c:v>
                </c:pt>
                <c:pt idx="15">
                  <c:v>20874902.120000001</c:v>
                </c:pt>
                <c:pt idx="16">
                  <c:v>22792753.959999997</c:v>
                </c:pt>
                <c:pt idx="17">
                  <c:v>24167492.789999995</c:v>
                </c:pt>
                <c:pt idx="18">
                  <c:v>21463648.699999999</c:v>
                </c:pt>
                <c:pt idx="19">
                  <c:v>22366753.760000002</c:v>
                </c:pt>
                <c:pt idx="20">
                  <c:v>17200096.170000006</c:v>
                </c:pt>
                <c:pt idx="21">
                  <c:v>20154885.859999999</c:v>
                </c:pt>
                <c:pt idx="22">
                  <c:v>31722587.77999999</c:v>
                </c:pt>
                <c:pt idx="23">
                  <c:v>26318072.180000018</c:v>
                </c:pt>
              </c:numCache>
            </c:numRef>
          </c:val>
          <c:extLst xmlns:c16r2="http://schemas.microsoft.com/office/drawing/2015/06/chart">
            <c:ext xmlns:c16="http://schemas.microsoft.com/office/drawing/2014/chart" uri="{C3380CC4-5D6E-409C-BE32-E72D297353CC}">
              <c16:uniqueId val="{00000000-8837-4C2A-901B-CE982D5F8823}"/>
            </c:ext>
          </c:extLst>
        </c:ser>
        <c:ser>
          <c:idx val="1"/>
          <c:order val="1"/>
          <c:tx>
            <c:strRef>
              <c:f>'Sheet2 (2)'!$B$19</c:f>
              <c:strCache>
                <c:ptCount val="1"/>
                <c:pt idx="0">
                  <c:v>Transport And Public Works</c:v>
                </c:pt>
              </c:strCache>
            </c:strRef>
          </c:tx>
          <c:spPr>
            <a:solidFill>
              <a:srgbClr val="956E8E"/>
            </a:solidFill>
            <a:ln>
              <a:noFill/>
            </a:ln>
            <a:effectLst/>
          </c:spPr>
          <c:cat>
            <c:numRef>
              <c:f>'Sheet2 (2)'!$C$17:$Z$17</c:f>
              <c:numCache>
                <c:formatCode>mmm\-yy</c:formatCode>
                <c:ptCount val="24"/>
                <c:pt idx="0">
                  <c:v>44287</c:v>
                </c:pt>
                <c:pt idx="1">
                  <c:v>44652</c:v>
                </c:pt>
                <c:pt idx="2">
                  <c:v>44317</c:v>
                </c:pt>
                <c:pt idx="3">
                  <c:v>44682</c:v>
                </c:pt>
                <c:pt idx="4">
                  <c:v>44348</c:v>
                </c:pt>
                <c:pt idx="5">
                  <c:v>44713</c:v>
                </c:pt>
                <c:pt idx="6">
                  <c:v>44378</c:v>
                </c:pt>
                <c:pt idx="7">
                  <c:v>44743</c:v>
                </c:pt>
                <c:pt idx="8">
                  <c:v>44409</c:v>
                </c:pt>
                <c:pt idx="9">
                  <c:v>44774</c:v>
                </c:pt>
                <c:pt idx="10">
                  <c:v>44440</c:v>
                </c:pt>
                <c:pt idx="11">
                  <c:v>44805</c:v>
                </c:pt>
                <c:pt idx="12">
                  <c:v>44470</c:v>
                </c:pt>
                <c:pt idx="13">
                  <c:v>44835</c:v>
                </c:pt>
                <c:pt idx="14">
                  <c:v>44501</c:v>
                </c:pt>
                <c:pt idx="15">
                  <c:v>44866</c:v>
                </c:pt>
                <c:pt idx="16">
                  <c:v>44531</c:v>
                </c:pt>
                <c:pt idx="17">
                  <c:v>44896</c:v>
                </c:pt>
                <c:pt idx="18">
                  <c:v>44562</c:v>
                </c:pt>
                <c:pt idx="19">
                  <c:v>44927</c:v>
                </c:pt>
                <c:pt idx="20">
                  <c:v>44593</c:v>
                </c:pt>
                <c:pt idx="21">
                  <c:v>44958</c:v>
                </c:pt>
                <c:pt idx="22">
                  <c:v>44621</c:v>
                </c:pt>
                <c:pt idx="23">
                  <c:v>44986</c:v>
                </c:pt>
              </c:numCache>
              <c:extLst xmlns:c16r2="http://schemas.microsoft.com/office/drawing/2015/06/chart"/>
            </c:numRef>
          </c:cat>
          <c:val>
            <c:numRef>
              <c:f>'Sheet2 (2)'!$C$19:$Z$19</c:f>
              <c:numCache>
                <c:formatCode>_(* #,##0_);_(* \(#,##0\);_(* "-"??_);_(@_)</c:formatCode>
                <c:ptCount val="24"/>
                <c:pt idx="0">
                  <c:v>6080333.4900000002</c:v>
                </c:pt>
                <c:pt idx="1">
                  <c:v>7625057.9800000004</c:v>
                </c:pt>
                <c:pt idx="2">
                  <c:v>6209544.4800000032</c:v>
                </c:pt>
                <c:pt idx="3">
                  <c:v>8947423.459999999</c:v>
                </c:pt>
                <c:pt idx="4">
                  <c:v>8033542.1100000022</c:v>
                </c:pt>
                <c:pt idx="5">
                  <c:v>8023460.450000003</c:v>
                </c:pt>
                <c:pt idx="6">
                  <c:v>7258203.3000000007</c:v>
                </c:pt>
                <c:pt idx="7">
                  <c:v>7948877.3099999987</c:v>
                </c:pt>
                <c:pt idx="8">
                  <c:v>10798980.560000004</c:v>
                </c:pt>
                <c:pt idx="9">
                  <c:v>10927862.370000007</c:v>
                </c:pt>
                <c:pt idx="10">
                  <c:v>10504932.630000001</c:v>
                </c:pt>
                <c:pt idx="11">
                  <c:v>9206813.6199999973</c:v>
                </c:pt>
                <c:pt idx="12">
                  <c:v>6888387.0900000017</c:v>
                </c:pt>
                <c:pt idx="13">
                  <c:v>7516408.1499999994</c:v>
                </c:pt>
                <c:pt idx="14">
                  <c:v>12014667.380000005</c:v>
                </c:pt>
                <c:pt idx="15">
                  <c:v>7278960.1899999995</c:v>
                </c:pt>
                <c:pt idx="16">
                  <c:v>8342649.8700000029</c:v>
                </c:pt>
                <c:pt idx="17">
                  <c:v>6272744.96</c:v>
                </c:pt>
                <c:pt idx="18">
                  <c:v>4670594.870000001</c:v>
                </c:pt>
                <c:pt idx="19">
                  <c:v>6520960.1699999999</c:v>
                </c:pt>
                <c:pt idx="20">
                  <c:v>8264015.0099999961</c:v>
                </c:pt>
                <c:pt idx="21">
                  <c:v>15976928.330000004</c:v>
                </c:pt>
                <c:pt idx="22">
                  <c:v>8293719.040000001</c:v>
                </c:pt>
                <c:pt idx="23">
                  <c:v>13788574.860000009</c:v>
                </c:pt>
              </c:numCache>
            </c:numRef>
          </c:val>
          <c:extLst xmlns:c16r2="http://schemas.microsoft.com/office/drawing/2015/06/chart">
            <c:ext xmlns:c16="http://schemas.microsoft.com/office/drawing/2014/chart" uri="{C3380CC4-5D6E-409C-BE32-E72D297353CC}">
              <c16:uniqueId val="{00000001-8837-4C2A-901B-CE982D5F8823}"/>
            </c:ext>
          </c:extLst>
        </c:ser>
        <c:ser>
          <c:idx val="2"/>
          <c:order val="2"/>
          <c:tx>
            <c:strRef>
              <c:f>'Sheet2 (2)'!$B$20</c:f>
              <c:strCache>
                <c:ptCount val="1"/>
                <c:pt idx="0">
                  <c:v>Other</c:v>
                </c:pt>
              </c:strCache>
            </c:strRef>
          </c:tx>
          <c:spPr>
            <a:solidFill>
              <a:schemeClr val="bg1">
                <a:lumMod val="65000"/>
              </a:schemeClr>
            </a:solidFill>
            <a:ln>
              <a:noFill/>
            </a:ln>
            <a:effectLst/>
          </c:spPr>
          <c:cat>
            <c:numRef>
              <c:f>'Sheet2 (2)'!$C$17:$Z$17</c:f>
              <c:numCache>
                <c:formatCode>mmm\-yy</c:formatCode>
                <c:ptCount val="24"/>
                <c:pt idx="0">
                  <c:v>44287</c:v>
                </c:pt>
                <c:pt idx="1">
                  <c:v>44652</c:v>
                </c:pt>
                <c:pt idx="2">
                  <c:v>44317</c:v>
                </c:pt>
                <c:pt idx="3">
                  <c:v>44682</c:v>
                </c:pt>
                <c:pt idx="4">
                  <c:v>44348</c:v>
                </c:pt>
                <c:pt idx="5">
                  <c:v>44713</c:v>
                </c:pt>
                <c:pt idx="6">
                  <c:v>44378</c:v>
                </c:pt>
                <c:pt idx="7">
                  <c:v>44743</c:v>
                </c:pt>
                <c:pt idx="8">
                  <c:v>44409</c:v>
                </c:pt>
                <c:pt idx="9">
                  <c:v>44774</c:v>
                </c:pt>
                <c:pt idx="10">
                  <c:v>44440</c:v>
                </c:pt>
                <c:pt idx="11">
                  <c:v>44805</c:v>
                </c:pt>
                <c:pt idx="12">
                  <c:v>44470</c:v>
                </c:pt>
                <c:pt idx="13">
                  <c:v>44835</c:v>
                </c:pt>
                <c:pt idx="14">
                  <c:v>44501</c:v>
                </c:pt>
                <c:pt idx="15">
                  <c:v>44866</c:v>
                </c:pt>
                <c:pt idx="16">
                  <c:v>44531</c:v>
                </c:pt>
                <c:pt idx="17">
                  <c:v>44896</c:v>
                </c:pt>
                <c:pt idx="18">
                  <c:v>44562</c:v>
                </c:pt>
                <c:pt idx="19">
                  <c:v>44927</c:v>
                </c:pt>
                <c:pt idx="20">
                  <c:v>44593</c:v>
                </c:pt>
                <c:pt idx="21">
                  <c:v>44958</c:v>
                </c:pt>
                <c:pt idx="22">
                  <c:v>44621</c:v>
                </c:pt>
                <c:pt idx="23">
                  <c:v>44986</c:v>
                </c:pt>
              </c:numCache>
              <c:extLst xmlns:c16r2="http://schemas.microsoft.com/office/drawing/2015/06/chart"/>
            </c:numRef>
          </c:cat>
          <c:val>
            <c:numRef>
              <c:f>'Sheet2 (2)'!$C$20:$Z$20</c:f>
              <c:numCache>
                <c:formatCode>_(* #,##0_);_(* \(#,##0\);_(* "-"??_);_(@_)</c:formatCode>
                <c:ptCount val="24"/>
                <c:pt idx="0">
                  <c:v>2052080.95</c:v>
                </c:pt>
                <c:pt idx="1">
                  <c:v>1011642.1600000001</c:v>
                </c:pt>
                <c:pt idx="2">
                  <c:v>2833398.56</c:v>
                </c:pt>
                <c:pt idx="3">
                  <c:v>2501636.77</c:v>
                </c:pt>
                <c:pt idx="4">
                  <c:v>3736624.8899999997</c:v>
                </c:pt>
                <c:pt idx="5">
                  <c:v>4348656.6300000008</c:v>
                </c:pt>
                <c:pt idx="6">
                  <c:v>6481214.1000000006</c:v>
                </c:pt>
                <c:pt idx="7">
                  <c:v>5983441.0699999994</c:v>
                </c:pt>
                <c:pt idx="8">
                  <c:v>4017349.9099999997</c:v>
                </c:pt>
                <c:pt idx="9">
                  <c:v>3559992.5800000005</c:v>
                </c:pt>
                <c:pt idx="10">
                  <c:v>5785216.6800000006</c:v>
                </c:pt>
                <c:pt idx="11">
                  <c:v>4071354.9700000007</c:v>
                </c:pt>
                <c:pt idx="12">
                  <c:v>4151266.64</c:v>
                </c:pt>
                <c:pt idx="13">
                  <c:v>3637418.88</c:v>
                </c:pt>
                <c:pt idx="14">
                  <c:v>3179381.09</c:v>
                </c:pt>
                <c:pt idx="15">
                  <c:v>2527094.3299999996</c:v>
                </c:pt>
                <c:pt idx="16">
                  <c:v>2407087.64</c:v>
                </c:pt>
                <c:pt idx="17">
                  <c:v>3888035.040000001</c:v>
                </c:pt>
                <c:pt idx="18">
                  <c:v>2561180.7799999993</c:v>
                </c:pt>
                <c:pt idx="19">
                  <c:v>2653470.5099999998</c:v>
                </c:pt>
                <c:pt idx="20">
                  <c:v>3573829.5999999987</c:v>
                </c:pt>
                <c:pt idx="21">
                  <c:v>6860788.7600000007</c:v>
                </c:pt>
                <c:pt idx="22">
                  <c:v>5559892.8199999994</c:v>
                </c:pt>
                <c:pt idx="23">
                  <c:v>5630207.9900000012</c:v>
                </c:pt>
              </c:numCache>
            </c:numRef>
          </c:val>
          <c:extLst xmlns:c16r2="http://schemas.microsoft.com/office/drawing/2015/06/chart">
            <c:ext xmlns:c16="http://schemas.microsoft.com/office/drawing/2014/chart" uri="{C3380CC4-5D6E-409C-BE32-E72D297353CC}">
              <c16:uniqueId val="{00000002-8837-4C2A-901B-CE982D5F8823}"/>
            </c:ext>
          </c:extLst>
        </c:ser>
        <c:dLbls/>
        <c:overlap val="100"/>
        <c:axId val="89111168"/>
        <c:axId val="89137536"/>
      </c:barChart>
      <c:dateAx>
        <c:axId val="89111168"/>
        <c:scaling>
          <c:orientation val="minMax"/>
        </c:scaling>
        <c:axPos val="b"/>
        <c:numFmt formatCode="mmm\-yy"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137536"/>
        <c:crosses val="autoZero"/>
        <c:auto val="1"/>
        <c:lblOffset val="100"/>
        <c:baseTimeUnit val="months"/>
      </c:dateAx>
      <c:valAx>
        <c:axId val="89137536"/>
        <c:scaling>
          <c:orientation val="minMax"/>
        </c:scaling>
        <c:axPos val="l"/>
        <c:majorGridlines>
          <c:spPr>
            <a:ln w="9525" cap="flat" cmpd="sng" algn="ctr">
              <a:solidFill>
                <a:schemeClr val="tx1">
                  <a:lumMod val="15000"/>
                  <a:lumOff val="85000"/>
                </a:schemeClr>
              </a:solidFill>
              <a:round/>
            </a:ln>
            <a:effectLst/>
          </c:spPr>
        </c:majorGridlines>
        <c:numFmt formatCode="_(* #,##0_);_(* \(#,##0\);_(* &quot;-&quot;??_);_(@_)" sourceLinked="1"/>
        <c:maj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911116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Fuel</a:t>
            </a:r>
            <a:r>
              <a:rPr lang="en-US" baseline="0"/>
              <a:t>, oil and grease</a:t>
            </a:r>
          </a:p>
        </c:rich>
      </c:tx>
      <c:spPr>
        <a:noFill/>
        <a:ln>
          <a:noFill/>
        </a:ln>
        <a:effectLst/>
      </c:spPr>
    </c:title>
    <c:plotArea>
      <c:layout/>
      <c:barChart>
        <c:barDir val="col"/>
        <c:grouping val="stacked"/>
        <c:ser>
          <c:idx val="0"/>
          <c:order val="0"/>
          <c:tx>
            <c:strRef>
              <c:f>Sheet1!$B$19:$C$19</c:f>
              <c:strCache>
                <c:ptCount val="2"/>
                <c:pt idx="0">
                  <c:v>CONS SUPPLIES</c:v>
                </c:pt>
                <c:pt idx="1">
                  <c:v>CONS &amp; MAINT FUEL SUPPLIES</c:v>
                </c:pt>
              </c:strCache>
            </c:strRef>
          </c:tx>
          <c:spPr>
            <a:solidFill>
              <a:srgbClr val="71A1A7"/>
            </a:solidFill>
            <a:ln>
              <a:noFill/>
            </a:ln>
            <a:effectLst/>
          </c:spPr>
          <c:cat>
            <c:strRef>
              <c:f>Sheet1!$D$18:$O$18</c:f>
              <c:strCache>
                <c:ptCount val="12"/>
                <c:pt idx="0">
                  <c:v>April </c:v>
                </c:pt>
                <c:pt idx="1">
                  <c:v>May </c:v>
                </c:pt>
                <c:pt idx="2">
                  <c:v>June </c:v>
                </c:pt>
                <c:pt idx="3">
                  <c:v>July </c:v>
                </c:pt>
                <c:pt idx="4">
                  <c:v>August </c:v>
                </c:pt>
                <c:pt idx="5">
                  <c:v>September </c:v>
                </c:pt>
                <c:pt idx="6">
                  <c:v>October </c:v>
                </c:pt>
                <c:pt idx="7">
                  <c:v>November </c:v>
                </c:pt>
                <c:pt idx="8">
                  <c:v>December </c:v>
                </c:pt>
                <c:pt idx="9">
                  <c:v>January </c:v>
                </c:pt>
                <c:pt idx="10">
                  <c:v>February </c:v>
                </c:pt>
                <c:pt idx="11">
                  <c:v>March </c:v>
                </c:pt>
              </c:strCache>
            </c:strRef>
          </c:cat>
          <c:val>
            <c:numRef>
              <c:f>Sheet1!$D$19:$O$19</c:f>
              <c:numCache>
                <c:formatCode>#,##0_);[Red]\(#,##0\)</c:formatCode>
                <c:ptCount val="12"/>
                <c:pt idx="0">
                  <c:v>8378647.7899999991</c:v>
                </c:pt>
                <c:pt idx="1">
                  <c:v>9364082.6299999971</c:v>
                </c:pt>
                <c:pt idx="2">
                  <c:v>7582022.1600000011</c:v>
                </c:pt>
                <c:pt idx="3">
                  <c:v>19399300.200000003</c:v>
                </c:pt>
                <c:pt idx="4">
                  <c:v>9154275.6000000052</c:v>
                </c:pt>
                <c:pt idx="5">
                  <c:v>16262048.850000005</c:v>
                </c:pt>
                <c:pt idx="6">
                  <c:v>15007617.62999999</c:v>
                </c:pt>
                <c:pt idx="7">
                  <c:v>9911120.3800000008</c:v>
                </c:pt>
                <c:pt idx="8">
                  <c:v>13714037.920000002</c:v>
                </c:pt>
                <c:pt idx="9">
                  <c:v>17895313.369999994</c:v>
                </c:pt>
                <c:pt idx="10">
                  <c:v>18159159.460000012</c:v>
                </c:pt>
                <c:pt idx="11">
                  <c:v>15437516.379999995</c:v>
                </c:pt>
              </c:numCache>
            </c:numRef>
          </c:val>
          <c:extLst xmlns:c16r2="http://schemas.microsoft.com/office/drawing/2015/06/chart">
            <c:ext xmlns:c16="http://schemas.microsoft.com/office/drawing/2014/chart" uri="{C3380CC4-5D6E-409C-BE32-E72D297353CC}">
              <c16:uniqueId val="{00000000-5E44-47FA-81EC-3D28A14BD5CF}"/>
            </c:ext>
          </c:extLst>
        </c:ser>
        <c:ser>
          <c:idx val="1"/>
          <c:order val="1"/>
          <c:tx>
            <c:strRef>
              <c:f>Sheet1!$B$20:$C$20</c:f>
              <c:strCache>
                <c:ptCount val="2"/>
                <c:pt idx="0">
                  <c:v>FLEET SERVICES(F/SER)</c:v>
                </c:pt>
                <c:pt idx="1">
                  <c:v>FUEL OIL &amp; GREASE FLEET SERVICES INCL MAINT</c:v>
                </c:pt>
              </c:strCache>
            </c:strRef>
          </c:tx>
          <c:spPr>
            <a:solidFill>
              <a:srgbClr val="956E8E"/>
            </a:solidFill>
            <a:ln>
              <a:noFill/>
            </a:ln>
            <a:effectLst/>
          </c:spPr>
          <c:cat>
            <c:strRef>
              <c:f>Sheet1!$D$18:$O$18</c:f>
              <c:strCache>
                <c:ptCount val="12"/>
                <c:pt idx="0">
                  <c:v>April </c:v>
                </c:pt>
                <c:pt idx="1">
                  <c:v>May </c:v>
                </c:pt>
                <c:pt idx="2">
                  <c:v>June </c:v>
                </c:pt>
                <c:pt idx="3">
                  <c:v>July </c:v>
                </c:pt>
                <c:pt idx="4">
                  <c:v>August </c:v>
                </c:pt>
                <c:pt idx="5">
                  <c:v>September </c:v>
                </c:pt>
                <c:pt idx="6">
                  <c:v>October </c:v>
                </c:pt>
                <c:pt idx="7">
                  <c:v>November </c:v>
                </c:pt>
                <c:pt idx="8">
                  <c:v>December </c:v>
                </c:pt>
                <c:pt idx="9">
                  <c:v>January </c:v>
                </c:pt>
                <c:pt idx="10">
                  <c:v>February </c:v>
                </c:pt>
                <c:pt idx="11">
                  <c:v>March </c:v>
                </c:pt>
              </c:strCache>
            </c:strRef>
          </c:cat>
          <c:val>
            <c:numRef>
              <c:f>Sheet1!$D$20:$O$20</c:f>
              <c:numCache>
                <c:formatCode>#,##0_);[Red]\(#,##0\)</c:formatCode>
                <c:ptCount val="12"/>
                <c:pt idx="0">
                  <c:v>1838407.53</c:v>
                </c:pt>
                <c:pt idx="1">
                  <c:v>2069637.79</c:v>
                </c:pt>
                <c:pt idx="2">
                  <c:v>756293.63000000012</c:v>
                </c:pt>
                <c:pt idx="3">
                  <c:v>1577033.4600000002</c:v>
                </c:pt>
                <c:pt idx="4">
                  <c:v>1831780.1900000002</c:v>
                </c:pt>
                <c:pt idx="5">
                  <c:v>1909591.03</c:v>
                </c:pt>
                <c:pt idx="6">
                  <c:v>1390568.8800000001</c:v>
                </c:pt>
                <c:pt idx="7">
                  <c:v>1760329.29</c:v>
                </c:pt>
                <c:pt idx="8">
                  <c:v>1099655.06</c:v>
                </c:pt>
                <c:pt idx="9">
                  <c:v>809863.76999999979</c:v>
                </c:pt>
                <c:pt idx="10">
                  <c:v>1331505.21</c:v>
                </c:pt>
                <c:pt idx="11">
                  <c:v>1197871.53</c:v>
                </c:pt>
              </c:numCache>
            </c:numRef>
          </c:val>
          <c:extLst xmlns:c16r2="http://schemas.microsoft.com/office/drawing/2015/06/chart">
            <c:ext xmlns:c16="http://schemas.microsoft.com/office/drawing/2014/chart" uri="{C3380CC4-5D6E-409C-BE32-E72D297353CC}">
              <c16:uniqueId val="{00000001-5E44-47FA-81EC-3D28A14BD5CF}"/>
            </c:ext>
          </c:extLst>
        </c:ser>
        <c:dLbls/>
        <c:overlap val="100"/>
        <c:axId val="89190784"/>
        <c:axId val="89192320"/>
      </c:barChart>
      <c:catAx>
        <c:axId val="891907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192320"/>
        <c:crosses val="autoZero"/>
        <c:auto val="1"/>
        <c:lblAlgn val="ctr"/>
        <c:lblOffset val="100"/>
      </c:catAx>
      <c:valAx>
        <c:axId val="89192320"/>
        <c:scaling>
          <c:orientation val="minMax"/>
        </c:scaling>
        <c:axPos val="l"/>
        <c:majorGridlines>
          <c:spPr>
            <a:ln w="9525" cap="flat" cmpd="sng" algn="ctr">
              <a:solidFill>
                <a:schemeClr val="tx1">
                  <a:lumMod val="15000"/>
                  <a:lumOff val="85000"/>
                </a:schemeClr>
              </a:solidFill>
              <a:round/>
            </a:ln>
            <a:effectLst/>
          </c:spPr>
        </c:majorGridlines>
        <c:numFmt formatCode="#,##0_);[Red]\(#,##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19078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D3150-53ED-44A5-80CD-E7597B9C3165}"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99D6550F-6308-446F-9050-BD56FC887A98}">
      <dgm:prSet phldrT="[Text]"/>
      <dgm:spPr/>
      <dgm:t>
        <a:bodyPr/>
        <a:lstStyle/>
        <a:p>
          <a:r>
            <a:rPr lang="en-US"/>
            <a:t>Energy Council</a:t>
          </a:r>
        </a:p>
      </dgm:t>
    </dgm:pt>
    <dgm:pt modelId="{A1A0E6F0-26B9-4F24-9DE5-E5AE89A3D590}" type="parTrans" cxnId="{4CA6F5C3-55E4-45FE-9EA6-E3F773FE0C31}">
      <dgm:prSet/>
      <dgm:spPr/>
      <dgm:t>
        <a:bodyPr/>
        <a:lstStyle/>
        <a:p>
          <a:endParaRPr lang="en-US"/>
        </a:p>
      </dgm:t>
    </dgm:pt>
    <dgm:pt modelId="{FEEBAF9B-C153-4F31-9516-591BA51D7613}" type="sibTrans" cxnId="{4CA6F5C3-55E4-45FE-9EA6-E3F773FE0C31}">
      <dgm:prSet/>
      <dgm:spPr/>
      <dgm:t>
        <a:bodyPr/>
        <a:lstStyle/>
        <a:p>
          <a:endParaRPr lang="en-US"/>
        </a:p>
      </dgm:t>
    </dgm:pt>
    <dgm:pt modelId="{BA8CBFC9-3EED-4258-B0E7-B4667ADBF41B}">
      <dgm:prSet phldrT="[Text]"/>
      <dgm:spPr/>
      <dgm:t>
        <a:bodyPr/>
        <a:lstStyle/>
        <a:p>
          <a:r>
            <a:rPr lang="en-US"/>
            <a:t>Energy Council Steercom</a:t>
          </a:r>
        </a:p>
      </dgm:t>
    </dgm:pt>
    <dgm:pt modelId="{841216B6-4AC6-4EC0-AEE5-3BBAD666E184}" type="parTrans" cxnId="{0BA84C43-0867-4FB0-AF40-14E5CCBF2BF3}">
      <dgm:prSet/>
      <dgm:spPr/>
      <dgm:t>
        <a:bodyPr/>
        <a:lstStyle/>
        <a:p>
          <a:endParaRPr lang="en-US"/>
        </a:p>
      </dgm:t>
    </dgm:pt>
    <dgm:pt modelId="{6432426B-314C-4528-B6CD-3776E2F79816}" type="sibTrans" cxnId="{0BA84C43-0867-4FB0-AF40-14E5CCBF2BF3}">
      <dgm:prSet/>
      <dgm:spPr/>
      <dgm:t>
        <a:bodyPr/>
        <a:lstStyle/>
        <a:p>
          <a:endParaRPr lang="en-US"/>
        </a:p>
      </dgm:t>
    </dgm:pt>
    <dgm:pt modelId="{19481B55-BAD3-4C32-B80B-804D87E18EC5}">
      <dgm:prSet phldrT="[Text]"/>
      <dgm:spPr/>
      <dgm:t>
        <a:bodyPr/>
        <a:lstStyle/>
        <a:p>
          <a:r>
            <a:rPr lang="en-US"/>
            <a:t>Energy Resource Team </a:t>
          </a:r>
        </a:p>
      </dgm:t>
    </dgm:pt>
    <dgm:pt modelId="{70172DD0-3269-455C-B919-B5010500FA85}" type="sibTrans" cxnId="{148CFD1F-B974-4100-9CF5-AD75DCA31409}">
      <dgm:prSet/>
      <dgm:spPr/>
      <dgm:t>
        <a:bodyPr/>
        <a:lstStyle/>
        <a:p>
          <a:endParaRPr lang="en-US"/>
        </a:p>
      </dgm:t>
    </dgm:pt>
    <dgm:pt modelId="{E1A7A1FF-74A9-475A-B2BF-D1D9B9E8A8E3}" type="parTrans" cxnId="{148CFD1F-B974-4100-9CF5-AD75DCA31409}">
      <dgm:prSet/>
      <dgm:spPr/>
      <dgm:t>
        <a:bodyPr/>
        <a:lstStyle/>
        <a:p>
          <a:endParaRPr lang="en-US"/>
        </a:p>
      </dgm:t>
    </dgm:pt>
    <dgm:pt modelId="{E0E70748-81E6-498A-AF6D-488ED4707D1C}" type="pres">
      <dgm:prSet presAssocID="{671D3150-53ED-44A5-80CD-E7597B9C3165}" presName="linear" presStyleCnt="0">
        <dgm:presLayoutVars>
          <dgm:dir/>
          <dgm:animLvl val="lvl"/>
          <dgm:resizeHandles val="exact"/>
        </dgm:presLayoutVars>
      </dgm:prSet>
      <dgm:spPr/>
      <dgm:t>
        <a:bodyPr/>
        <a:lstStyle/>
        <a:p>
          <a:endParaRPr lang="en-ZA"/>
        </a:p>
      </dgm:t>
    </dgm:pt>
    <dgm:pt modelId="{42C36D78-CAD2-4194-A657-A55F472AABD5}" type="pres">
      <dgm:prSet presAssocID="{99D6550F-6308-446F-9050-BD56FC887A98}" presName="parentLin" presStyleCnt="0"/>
      <dgm:spPr/>
    </dgm:pt>
    <dgm:pt modelId="{4AE45E4E-B691-4CE0-BA75-809BC7A34528}" type="pres">
      <dgm:prSet presAssocID="{99D6550F-6308-446F-9050-BD56FC887A98}" presName="parentLeftMargin" presStyleLbl="node1" presStyleIdx="0" presStyleCnt="3"/>
      <dgm:spPr/>
      <dgm:t>
        <a:bodyPr/>
        <a:lstStyle/>
        <a:p>
          <a:endParaRPr lang="en-ZA"/>
        </a:p>
      </dgm:t>
    </dgm:pt>
    <dgm:pt modelId="{30211EA4-1DB9-40F0-AC58-86E069941BC1}" type="pres">
      <dgm:prSet presAssocID="{99D6550F-6308-446F-9050-BD56FC887A98}" presName="parentText" presStyleLbl="node1" presStyleIdx="0" presStyleCnt="3">
        <dgm:presLayoutVars>
          <dgm:chMax val="0"/>
          <dgm:bulletEnabled val="1"/>
        </dgm:presLayoutVars>
      </dgm:prSet>
      <dgm:spPr/>
      <dgm:t>
        <a:bodyPr/>
        <a:lstStyle/>
        <a:p>
          <a:endParaRPr lang="en-ZA"/>
        </a:p>
      </dgm:t>
    </dgm:pt>
    <dgm:pt modelId="{B8949A18-650F-481A-95F0-D4E45A86D36A}" type="pres">
      <dgm:prSet presAssocID="{99D6550F-6308-446F-9050-BD56FC887A98}" presName="negativeSpace" presStyleCnt="0"/>
      <dgm:spPr/>
    </dgm:pt>
    <dgm:pt modelId="{E26BA1C0-B9D3-4AFF-8BD8-A1EFF5FD422D}" type="pres">
      <dgm:prSet presAssocID="{99D6550F-6308-446F-9050-BD56FC887A98}" presName="childText" presStyleLbl="conFgAcc1" presStyleIdx="0" presStyleCnt="3">
        <dgm:presLayoutVars>
          <dgm:bulletEnabled val="1"/>
        </dgm:presLayoutVars>
      </dgm:prSet>
      <dgm:spPr/>
    </dgm:pt>
    <dgm:pt modelId="{09E8A50A-B977-474C-8702-5B1E1389ABA3}" type="pres">
      <dgm:prSet presAssocID="{FEEBAF9B-C153-4F31-9516-591BA51D7613}" presName="spaceBetweenRectangles" presStyleCnt="0"/>
      <dgm:spPr/>
    </dgm:pt>
    <dgm:pt modelId="{F56EB52C-BD77-4467-8B97-73A15DE70971}" type="pres">
      <dgm:prSet presAssocID="{BA8CBFC9-3EED-4258-B0E7-B4667ADBF41B}" presName="parentLin" presStyleCnt="0"/>
      <dgm:spPr/>
    </dgm:pt>
    <dgm:pt modelId="{BE51A4CA-633C-4082-A97E-9B367DA0DF62}" type="pres">
      <dgm:prSet presAssocID="{BA8CBFC9-3EED-4258-B0E7-B4667ADBF41B}" presName="parentLeftMargin" presStyleLbl="node1" presStyleIdx="0" presStyleCnt="3"/>
      <dgm:spPr/>
      <dgm:t>
        <a:bodyPr/>
        <a:lstStyle/>
        <a:p>
          <a:endParaRPr lang="en-ZA"/>
        </a:p>
      </dgm:t>
    </dgm:pt>
    <dgm:pt modelId="{37940F90-5A01-42F0-A971-0818ACEA0196}" type="pres">
      <dgm:prSet presAssocID="{BA8CBFC9-3EED-4258-B0E7-B4667ADBF41B}" presName="parentText" presStyleLbl="node1" presStyleIdx="1" presStyleCnt="3">
        <dgm:presLayoutVars>
          <dgm:chMax val="0"/>
          <dgm:bulletEnabled val="1"/>
        </dgm:presLayoutVars>
      </dgm:prSet>
      <dgm:spPr/>
      <dgm:t>
        <a:bodyPr/>
        <a:lstStyle/>
        <a:p>
          <a:endParaRPr lang="en-ZA"/>
        </a:p>
      </dgm:t>
    </dgm:pt>
    <dgm:pt modelId="{81DBFB60-B588-4810-8A1A-A2E41825B7A2}" type="pres">
      <dgm:prSet presAssocID="{BA8CBFC9-3EED-4258-B0E7-B4667ADBF41B}" presName="negativeSpace" presStyleCnt="0"/>
      <dgm:spPr/>
    </dgm:pt>
    <dgm:pt modelId="{ABD5B809-1611-4A98-99C6-5125102FC74B}" type="pres">
      <dgm:prSet presAssocID="{BA8CBFC9-3EED-4258-B0E7-B4667ADBF41B}" presName="childText" presStyleLbl="conFgAcc1" presStyleIdx="1" presStyleCnt="3">
        <dgm:presLayoutVars>
          <dgm:bulletEnabled val="1"/>
        </dgm:presLayoutVars>
      </dgm:prSet>
      <dgm:spPr/>
    </dgm:pt>
    <dgm:pt modelId="{89C3AF0B-4F67-4EA7-81A7-2137A137819E}" type="pres">
      <dgm:prSet presAssocID="{6432426B-314C-4528-B6CD-3776E2F79816}" presName="spaceBetweenRectangles" presStyleCnt="0"/>
      <dgm:spPr/>
    </dgm:pt>
    <dgm:pt modelId="{A13109D0-E42E-4BCC-A570-AB0720862304}" type="pres">
      <dgm:prSet presAssocID="{19481B55-BAD3-4C32-B80B-804D87E18EC5}" presName="parentLin" presStyleCnt="0"/>
      <dgm:spPr/>
    </dgm:pt>
    <dgm:pt modelId="{EAE6B33F-A438-496E-AF59-76D93A54C7F1}" type="pres">
      <dgm:prSet presAssocID="{19481B55-BAD3-4C32-B80B-804D87E18EC5}" presName="parentLeftMargin" presStyleLbl="node1" presStyleIdx="1" presStyleCnt="3"/>
      <dgm:spPr/>
      <dgm:t>
        <a:bodyPr/>
        <a:lstStyle/>
        <a:p>
          <a:endParaRPr lang="en-ZA"/>
        </a:p>
      </dgm:t>
    </dgm:pt>
    <dgm:pt modelId="{1B75F7A3-45FF-4F47-8AB6-41E21D7B42E4}" type="pres">
      <dgm:prSet presAssocID="{19481B55-BAD3-4C32-B80B-804D87E18EC5}" presName="parentText" presStyleLbl="node1" presStyleIdx="2" presStyleCnt="3">
        <dgm:presLayoutVars>
          <dgm:chMax val="0"/>
          <dgm:bulletEnabled val="1"/>
        </dgm:presLayoutVars>
      </dgm:prSet>
      <dgm:spPr/>
      <dgm:t>
        <a:bodyPr/>
        <a:lstStyle/>
        <a:p>
          <a:endParaRPr lang="en-ZA"/>
        </a:p>
      </dgm:t>
    </dgm:pt>
    <dgm:pt modelId="{31DC0129-309D-405E-B601-28D7A8DA827E}" type="pres">
      <dgm:prSet presAssocID="{19481B55-BAD3-4C32-B80B-804D87E18EC5}" presName="negativeSpace" presStyleCnt="0"/>
      <dgm:spPr/>
    </dgm:pt>
    <dgm:pt modelId="{3A109C68-A570-42D5-B3B0-3AC5EBEC3D13}" type="pres">
      <dgm:prSet presAssocID="{19481B55-BAD3-4C32-B80B-804D87E18EC5}" presName="childText" presStyleLbl="conFgAcc1" presStyleIdx="2" presStyleCnt="3">
        <dgm:presLayoutVars>
          <dgm:bulletEnabled val="1"/>
        </dgm:presLayoutVars>
      </dgm:prSet>
      <dgm:spPr/>
    </dgm:pt>
  </dgm:ptLst>
  <dgm:cxnLst>
    <dgm:cxn modelId="{4CA6F5C3-55E4-45FE-9EA6-E3F773FE0C31}" srcId="{671D3150-53ED-44A5-80CD-E7597B9C3165}" destId="{99D6550F-6308-446F-9050-BD56FC887A98}" srcOrd="0" destOrd="0" parTransId="{A1A0E6F0-26B9-4F24-9DE5-E5AE89A3D590}" sibTransId="{FEEBAF9B-C153-4F31-9516-591BA51D7613}"/>
    <dgm:cxn modelId="{8C82341C-08EF-4579-99CB-6D188CBEF9D4}" type="presOf" srcId="{BA8CBFC9-3EED-4258-B0E7-B4667ADBF41B}" destId="{BE51A4CA-633C-4082-A97E-9B367DA0DF62}" srcOrd="0" destOrd="0" presId="urn:microsoft.com/office/officeart/2005/8/layout/list1"/>
    <dgm:cxn modelId="{513E0957-AD15-4989-BBC1-30C6B50092EC}" type="presOf" srcId="{99D6550F-6308-446F-9050-BD56FC887A98}" destId="{30211EA4-1DB9-40F0-AC58-86E069941BC1}" srcOrd="1" destOrd="0" presId="urn:microsoft.com/office/officeart/2005/8/layout/list1"/>
    <dgm:cxn modelId="{0BA84C43-0867-4FB0-AF40-14E5CCBF2BF3}" srcId="{671D3150-53ED-44A5-80CD-E7597B9C3165}" destId="{BA8CBFC9-3EED-4258-B0E7-B4667ADBF41B}" srcOrd="1" destOrd="0" parTransId="{841216B6-4AC6-4EC0-AEE5-3BBAD666E184}" sibTransId="{6432426B-314C-4528-B6CD-3776E2F79816}"/>
    <dgm:cxn modelId="{D4C7964B-F437-4138-AE13-A19FC8D5C484}" type="presOf" srcId="{99D6550F-6308-446F-9050-BD56FC887A98}" destId="{4AE45E4E-B691-4CE0-BA75-809BC7A34528}" srcOrd="0" destOrd="0" presId="urn:microsoft.com/office/officeart/2005/8/layout/list1"/>
    <dgm:cxn modelId="{314D9E7E-8331-4070-AB1F-302ACB7F7908}" type="presOf" srcId="{BA8CBFC9-3EED-4258-B0E7-B4667ADBF41B}" destId="{37940F90-5A01-42F0-A971-0818ACEA0196}" srcOrd="1" destOrd="0" presId="urn:microsoft.com/office/officeart/2005/8/layout/list1"/>
    <dgm:cxn modelId="{A29784F5-725F-4519-952D-24A476F98740}" type="presOf" srcId="{19481B55-BAD3-4C32-B80B-804D87E18EC5}" destId="{EAE6B33F-A438-496E-AF59-76D93A54C7F1}" srcOrd="0" destOrd="0" presId="urn:microsoft.com/office/officeart/2005/8/layout/list1"/>
    <dgm:cxn modelId="{148CFD1F-B974-4100-9CF5-AD75DCA31409}" srcId="{671D3150-53ED-44A5-80CD-E7597B9C3165}" destId="{19481B55-BAD3-4C32-B80B-804D87E18EC5}" srcOrd="2" destOrd="0" parTransId="{E1A7A1FF-74A9-475A-B2BF-D1D9B9E8A8E3}" sibTransId="{70172DD0-3269-455C-B919-B5010500FA85}"/>
    <dgm:cxn modelId="{D7F48726-5115-45EF-9957-860E7A714730}" type="presOf" srcId="{671D3150-53ED-44A5-80CD-E7597B9C3165}" destId="{E0E70748-81E6-498A-AF6D-488ED4707D1C}" srcOrd="0" destOrd="0" presId="urn:microsoft.com/office/officeart/2005/8/layout/list1"/>
    <dgm:cxn modelId="{4B63371E-277A-402C-8BA4-55B5A77B6EE6}" type="presOf" srcId="{19481B55-BAD3-4C32-B80B-804D87E18EC5}" destId="{1B75F7A3-45FF-4F47-8AB6-41E21D7B42E4}" srcOrd="1" destOrd="0" presId="urn:microsoft.com/office/officeart/2005/8/layout/list1"/>
    <dgm:cxn modelId="{6BD916D3-5E08-4F6D-8BC7-3CD81076551B}" type="presParOf" srcId="{E0E70748-81E6-498A-AF6D-488ED4707D1C}" destId="{42C36D78-CAD2-4194-A657-A55F472AABD5}" srcOrd="0" destOrd="0" presId="urn:microsoft.com/office/officeart/2005/8/layout/list1"/>
    <dgm:cxn modelId="{C650FEA1-83FD-4E4D-9B28-1C995A6CC99A}" type="presParOf" srcId="{42C36D78-CAD2-4194-A657-A55F472AABD5}" destId="{4AE45E4E-B691-4CE0-BA75-809BC7A34528}" srcOrd="0" destOrd="0" presId="urn:microsoft.com/office/officeart/2005/8/layout/list1"/>
    <dgm:cxn modelId="{FA466AB7-FFBA-4212-A052-1602A5B52027}" type="presParOf" srcId="{42C36D78-CAD2-4194-A657-A55F472AABD5}" destId="{30211EA4-1DB9-40F0-AC58-86E069941BC1}" srcOrd="1" destOrd="0" presId="urn:microsoft.com/office/officeart/2005/8/layout/list1"/>
    <dgm:cxn modelId="{9ABF1A52-DAD4-49E4-A2AC-984504B1F2CC}" type="presParOf" srcId="{E0E70748-81E6-498A-AF6D-488ED4707D1C}" destId="{B8949A18-650F-481A-95F0-D4E45A86D36A}" srcOrd="1" destOrd="0" presId="urn:microsoft.com/office/officeart/2005/8/layout/list1"/>
    <dgm:cxn modelId="{ADF52390-D706-4E05-8882-37620939D7BD}" type="presParOf" srcId="{E0E70748-81E6-498A-AF6D-488ED4707D1C}" destId="{E26BA1C0-B9D3-4AFF-8BD8-A1EFF5FD422D}" srcOrd="2" destOrd="0" presId="urn:microsoft.com/office/officeart/2005/8/layout/list1"/>
    <dgm:cxn modelId="{4CD460EF-CF0F-41E5-B8FB-900EB259DA6E}" type="presParOf" srcId="{E0E70748-81E6-498A-AF6D-488ED4707D1C}" destId="{09E8A50A-B977-474C-8702-5B1E1389ABA3}" srcOrd="3" destOrd="0" presId="urn:microsoft.com/office/officeart/2005/8/layout/list1"/>
    <dgm:cxn modelId="{263F1CE2-06B9-4156-A14D-37DA68F6C5A1}" type="presParOf" srcId="{E0E70748-81E6-498A-AF6D-488ED4707D1C}" destId="{F56EB52C-BD77-4467-8B97-73A15DE70971}" srcOrd="4" destOrd="0" presId="urn:microsoft.com/office/officeart/2005/8/layout/list1"/>
    <dgm:cxn modelId="{515332CF-3022-4D57-B725-B03AF8537C75}" type="presParOf" srcId="{F56EB52C-BD77-4467-8B97-73A15DE70971}" destId="{BE51A4CA-633C-4082-A97E-9B367DA0DF62}" srcOrd="0" destOrd="0" presId="urn:microsoft.com/office/officeart/2005/8/layout/list1"/>
    <dgm:cxn modelId="{7381A591-B0B1-4C38-AEEE-1DA2FD90EEB1}" type="presParOf" srcId="{F56EB52C-BD77-4467-8B97-73A15DE70971}" destId="{37940F90-5A01-42F0-A971-0818ACEA0196}" srcOrd="1" destOrd="0" presId="urn:microsoft.com/office/officeart/2005/8/layout/list1"/>
    <dgm:cxn modelId="{468AB7C7-D0F1-4F66-97D2-60E4BD450409}" type="presParOf" srcId="{E0E70748-81E6-498A-AF6D-488ED4707D1C}" destId="{81DBFB60-B588-4810-8A1A-A2E41825B7A2}" srcOrd="5" destOrd="0" presId="urn:microsoft.com/office/officeart/2005/8/layout/list1"/>
    <dgm:cxn modelId="{6A7BE4CD-7805-4ED1-B150-FA4476579C5B}" type="presParOf" srcId="{E0E70748-81E6-498A-AF6D-488ED4707D1C}" destId="{ABD5B809-1611-4A98-99C6-5125102FC74B}" srcOrd="6" destOrd="0" presId="urn:microsoft.com/office/officeart/2005/8/layout/list1"/>
    <dgm:cxn modelId="{164106EF-134F-4285-8EDE-39BECE0C934A}" type="presParOf" srcId="{E0E70748-81E6-498A-AF6D-488ED4707D1C}" destId="{89C3AF0B-4F67-4EA7-81A7-2137A137819E}" srcOrd="7" destOrd="0" presId="urn:microsoft.com/office/officeart/2005/8/layout/list1"/>
    <dgm:cxn modelId="{EAEF1DEC-E59D-4231-A31D-B66987D5011D}" type="presParOf" srcId="{E0E70748-81E6-498A-AF6D-488ED4707D1C}" destId="{A13109D0-E42E-4BCC-A570-AB0720862304}" srcOrd="8" destOrd="0" presId="urn:microsoft.com/office/officeart/2005/8/layout/list1"/>
    <dgm:cxn modelId="{62813F90-E649-4ABC-B03F-B929B907A4BB}" type="presParOf" srcId="{A13109D0-E42E-4BCC-A570-AB0720862304}" destId="{EAE6B33F-A438-496E-AF59-76D93A54C7F1}" srcOrd="0" destOrd="0" presId="urn:microsoft.com/office/officeart/2005/8/layout/list1"/>
    <dgm:cxn modelId="{65604B75-5110-4E64-B4BD-23C15A889441}" type="presParOf" srcId="{A13109D0-E42E-4BCC-A570-AB0720862304}" destId="{1B75F7A3-45FF-4F47-8AB6-41E21D7B42E4}" srcOrd="1" destOrd="0" presId="urn:microsoft.com/office/officeart/2005/8/layout/list1"/>
    <dgm:cxn modelId="{F8F58622-218A-4D57-9003-ADBE47BE1494}" type="presParOf" srcId="{E0E70748-81E6-498A-AF6D-488ED4707D1C}" destId="{31DC0129-309D-405E-B601-28D7A8DA827E}" srcOrd="9" destOrd="0" presId="urn:microsoft.com/office/officeart/2005/8/layout/list1"/>
    <dgm:cxn modelId="{0B2ED070-6B42-4C84-89DC-A49E6F693D70}" type="presParOf" srcId="{E0E70748-81E6-498A-AF6D-488ED4707D1C}" destId="{3A109C68-A570-42D5-B3B0-3AC5EBEC3D13}" srcOrd="10" destOrd="0" presId="urn:microsoft.com/office/officeart/2005/8/layout/list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5E3CE-E9E3-CB47-80F0-33520EC85D2E}" type="datetimeFigureOut">
              <a:rPr lang="en-US" smtClean="0"/>
              <a:pPr/>
              <a:t>5/4/2023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5923F-580B-A047-9C0E-6EE78A396537}" type="slidenum">
              <a:rPr lang="en-US" smtClean="0"/>
              <a:pPr/>
              <a:t>‹#›</a:t>
            </a:fld>
            <a:endParaRPr lang="en-US" dirty="0"/>
          </a:p>
        </p:txBody>
      </p:sp>
    </p:spTree>
    <p:extLst>
      <p:ext uri="{BB962C8B-B14F-4D97-AF65-F5344CB8AC3E}">
        <p14:creationId xmlns:p14="http://schemas.microsoft.com/office/powerpoint/2010/main" xmlns="" val="97026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CKD, 9 mil for 2024/25. </a:t>
            </a:r>
          </a:p>
        </p:txBody>
      </p:sp>
      <p:sp>
        <p:nvSpPr>
          <p:cNvPr id="4" name="Slide Number Placeholder 3"/>
          <p:cNvSpPr>
            <a:spLocks noGrp="1"/>
          </p:cNvSpPr>
          <p:nvPr>
            <p:ph type="sldNum" sz="quarter" idx="5"/>
          </p:nvPr>
        </p:nvSpPr>
        <p:spPr/>
        <p:txBody>
          <a:bodyPr/>
          <a:lstStyle/>
          <a:p>
            <a:fld id="{6025923F-580B-A047-9C0E-6EE78A396537}" type="slidenum">
              <a:rPr lang="en-US" smtClean="0"/>
              <a:pPr/>
              <a:t>6</a:t>
            </a:fld>
            <a:endParaRPr lang="en-US" dirty="0"/>
          </a:p>
        </p:txBody>
      </p:sp>
    </p:spTree>
    <p:extLst>
      <p:ext uri="{BB962C8B-B14F-4D97-AF65-F5344CB8AC3E}">
        <p14:creationId xmlns:p14="http://schemas.microsoft.com/office/powerpoint/2010/main" xmlns="" val="348675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CKD, 9 mil for 2024/25. </a:t>
            </a:r>
          </a:p>
        </p:txBody>
      </p:sp>
      <p:sp>
        <p:nvSpPr>
          <p:cNvPr id="4" name="Slide Number Placeholder 3"/>
          <p:cNvSpPr>
            <a:spLocks noGrp="1"/>
          </p:cNvSpPr>
          <p:nvPr>
            <p:ph type="sldNum" sz="quarter" idx="5"/>
          </p:nvPr>
        </p:nvSpPr>
        <p:spPr/>
        <p:txBody>
          <a:bodyPr/>
          <a:lstStyle/>
          <a:p>
            <a:fld id="{6025923F-580B-A047-9C0E-6EE78A396537}" type="slidenum">
              <a:rPr lang="en-US" smtClean="0"/>
              <a:pPr/>
              <a:t>7</a:t>
            </a:fld>
            <a:endParaRPr lang="en-US" dirty="0"/>
          </a:p>
        </p:txBody>
      </p:sp>
    </p:spTree>
    <p:extLst>
      <p:ext uri="{BB962C8B-B14F-4D97-AF65-F5344CB8AC3E}">
        <p14:creationId xmlns:p14="http://schemas.microsoft.com/office/powerpoint/2010/main" xmlns="" val="4245600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CKD, 9 mil for 2024/25. </a:t>
            </a:r>
          </a:p>
        </p:txBody>
      </p:sp>
      <p:sp>
        <p:nvSpPr>
          <p:cNvPr id="4" name="Slide Number Placeholder 3"/>
          <p:cNvSpPr>
            <a:spLocks noGrp="1"/>
          </p:cNvSpPr>
          <p:nvPr>
            <p:ph type="sldNum" sz="quarter" idx="5"/>
          </p:nvPr>
        </p:nvSpPr>
        <p:spPr/>
        <p:txBody>
          <a:bodyPr/>
          <a:lstStyle/>
          <a:p>
            <a:fld id="{6025923F-580B-A047-9C0E-6EE78A396537}" type="slidenum">
              <a:rPr lang="en-US" smtClean="0"/>
              <a:pPr/>
              <a:t>23</a:t>
            </a:fld>
            <a:endParaRPr lang="en-US" dirty="0"/>
          </a:p>
        </p:txBody>
      </p:sp>
    </p:spTree>
    <p:extLst>
      <p:ext uri="{BB962C8B-B14F-4D97-AF65-F5344CB8AC3E}">
        <p14:creationId xmlns:p14="http://schemas.microsoft.com/office/powerpoint/2010/main" xmlns="" val="4159613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CKD, 9 mil for 2024/25. </a:t>
            </a:r>
          </a:p>
        </p:txBody>
      </p:sp>
      <p:sp>
        <p:nvSpPr>
          <p:cNvPr id="4" name="Slide Number Placeholder 3"/>
          <p:cNvSpPr>
            <a:spLocks noGrp="1"/>
          </p:cNvSpPr>
          <p:nvPr>
            <p:ph type="sldNum" sz="quarter" idx="5"/>
          </p:nvPr>
        </p:nvSpPr>
        <p:spPr/>
        <p:txBody>
          <a:bodyPr/>
          <a:lstStyle/>
          <a:p>
            <a:fld id="{6025923F-580B-A047-9C0E-6EE78A396537}" type="slidenum">
              <a:rPr lang="en-US" smtClean="0"/>
              <a:pPr/>
              <a:t>24</a:t>
            </a:fld>
            <a:endParaRPr lang="en-US" dirty="0"/>
          </a:p>
        </p:txBody>
      </p:sp>
    </p:spTree>
    <p:extLst>
      <p:ext uri="{BB962C8B-B14F-4D97-AF65-F5344CB8AC3E}">
        <p14:creationId xmlns:p14="http://schemas.microsoft.com/office/powerpoint/2010/main" xmlns="" val="164956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tags" Target="../tags/tag47.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tags" Target="../tags/tag51.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tags" Target="../tags/tag57.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ags" Target="../tags/tag59.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tags" Target="../tags/tag61.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tags" Target="../tags/tag65.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8.xml"/><Relationship Id="rId1" Type="http://schemas.openxmlformats.org/officeDocument/2006/relationships/tags" Target="../tags/tag67.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tags" Target="../tags/tag73.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tags" Target="../tags/tag75.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ags" Target="../tags/tag77.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tags" Target="../tags/tag81.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tags" Target="../tags/tag8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tags" Target="../tags/tag8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1.xml"/><Relationship Id="rId1" Type="http://schemas.openxmlformats.org/officeDocument/2006/relationships/tags" Target="../tags/tag90.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3.xml"/><Relationship Id="rId1" Type="http://schemas.openxmlformats.org/officeDocument/2006/relationships/tags" Target="../tags/tag92.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5.xml"/><Relationship Id="rId1" Type="http://schemas.openxmlformats.org/officeDocument/2006/relationships/tags" Target="../tags/tag94.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7.xml"/><Relationship Id="rId1" Type="http://schemas.openxmlformats.org/officeDocument/2006/relationships/tags" Target="../tags/tag96.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9.xml"/><Relationship Id="rId1" Type="http://schemas.openxmlformats.org/officeDocument/2006/relationships/tags" Target="../tags/tag98.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1.xml"/><Relationship Id="rId1" Type="http://schemas.openxmlformats.org/officeDocument/2006/relationships/tags" Target="../tags/tag100.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3.xml"/><Relationship Id="rId1" Type="http://schemas.openxmlformats.org/officeDocument/2006/relationships/tags" Target="../tags/tag102.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5.xml"/><Relationship Id="rId1" Type="http://schemas.openxmlformats.org/officeDocument/2006/relationships/tags" Target="../tags/tag104.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7.xml"/><Relationship Id="rId1" Type="http://schemas.openxmlformats.org/officeDocument/2006/relationships/tags" Target="../tags/tag106.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9.xml"/><Relationship Id="rId1" Type="http://schemas.openxmlformats.org/officeDocument/2006/relationships/tags" Target="../tags/tag10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1.xml"/><Relationship Id="rId1" Type="http://schemas.openxmlformats.org/officeDocument/2006/relationships/tags" Target="../tags/tag110.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3.xml"/><Relationship Id="rId1" Type="http://schemas.openxmlformats.org/officeDocument/2006/relationships/tags" Target="../tags/tag11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5.xml"/><Relationship Id="rId1" Type="http://schemas.openxmlformats.org/officeDocument/2006/relationships/tags" Target="../tags/tag114.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7.xml"/><Relationship Id="rId1" Type="http://schemas.openxmlformats.org/officeDocument/2006/relationships/tags" Target="../tags/tag116.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9.xml"/><Relationship Id="rId1" Type="http://schemas.openxmlformats.org/officeDocument/2006/relationships/tags" Target="../tags/tag118.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1.xml"/><Relationship Id="rId1" Type="http://schemas.openxmlformats.org/officeDocument/2006/relationships/tags" Target="../tags/tag120.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3.xml"/><Relationship Id="rId1" Type="http://schemas.openxmlformats.org/officeDocument/2006/relationships/tags" Target="../tags/tag12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5.xml"/><Relationship Id="rId1" Type="http://schemas.openxmlformats.org/officeDocument/2006/relationships/tags" Target="../tags/tag124.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tags" Target="../tags/tag12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9.xml"/><Relationship Id="rId1" Type="http://schemas.openxmlformats.org/officeDocument/2006/relationships/tags" Target="../tags/tag12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4.xml"/><Relationship Id="rId1" Type="http://schemas.openxmlformats.org/officeDocument/2006/relationships/tags" Target="../tags/tag133.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6.xml"/><Relationship Id="rId1" Type="http://schemas.openxmlformats.org/officeDocument/2006/relationships/tags" Target="../tags/tag135.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8.xml"/><Relationship Id="rId1" Type="http://schemas.openxmlformats.org/officeDocument/2006/relationships/tags" Target="../tags/tag137.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0.xml"/><Relationship Id="rId1" Type="http://schemas.openxmlformats.org/officeDocument/2006/relationships/tags" Target="../tags/tag139.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2.xml"/><Relationship Id="rId1" Type="http://schemas.openxmlformats.org/officeDocument/2006/relationships/tags" Target="../tags/tag14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4.xml"/><Relationship Id="rId1" Type="http://schemas.openxmlformats.org/officeDocument/2006/relationships/tags" Target="../tags/tag143.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6.xml"/><Relationship Id="rId1" Type="http://schemas.openxmlformats.org/officeDocument/2006/relationships/tags" Target="../tags/tag145.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8.xml"/><Relationship Id="rId1" Type="http://schemas.openxmlformats.org/officeDocument/2006/relationships/tags" Target="../tags/tag147.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0.xml"/><Relationship Id="rId1" Type="http://schemas.openxmlformats.org/officeDocument/2006/relationships/tags" Target="../tags/tag149.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2.xml"/><Relationship Id="rId1" Type="http://schemas.openxmlformats.org/officeDocument/2006/relationships/tags" Target="../tags/tag15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4.xml"/><Relationship Id="rId1" Type="http://schemas.openxmlformats.org/officeDocument/2006/relationships/tags" Target="../tags/tag153.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6.xml"/><Relationship Id="rId1" Type="http://schemas.openxmlformats.org/officeDocument/2006/relationships/tags" Target="../tags/tag15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8.xml"/><Relationship Id="rId1" Type="http://schemas.openxmlformats.org/officeDocument/2006/relationships/tags" Target="../tags/tag157.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0.xml"/><Relationship Id="rId1" Type="http://schemas.openxmlformats.org/officeDocument/2006/relationships/tags" Target="../tags/tag15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2.xml"/><Relationship Id="rId1" Type="http://schemas.openxmlformats.org/officeDocument/2006/relationships/tags" Target="../tags/tag161.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4.xml"/><Relationship Id="rId1" Type="http://schemas.openxmlformats.org/officeDocument/2006/relationships/tags" Target="../tags/tag163.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6.xml"/><Relationship Id="rId1" Type="http://schemas.openxmlformats.org/officeDocument/2006/relationships/tags" Target="../tags/tag165.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8.xml"/><Relationship Id="rId1" Type="http://schemas.openxmlformats.org/officeDocument/2006/relationships/tags" Target="../tags/tag167.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0.xml"/><Relationship Id="rId1" Type="http://schemas.openxmlformats.org/officeDocument/2006/relationships/tags" Target="../tags/tag169.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2.xml"/><Relationship Id="rId1" Type="http://schemas.openxmlformats.org/officeDocument/2006/relationships/tags" Target="../tags/tag17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331045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49427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3146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699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4026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290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5397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7480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0818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1480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8636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defRPr>
                <a:solidFill>
                  <a:srgbClr val="001489"/>
                </a:solidFill>
              </a:defRPr>
            </a:lvl1pPr>
          </a:lstStyle>
          <a:p>
            <a:r>
              <a:rPr lang="en-US" dirty="0"/>
              <a:t>Click to edit Master title style</a:t>
            </a:r>
            <a:endParaRPr lang="en-ZA" dirty="0"/>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310677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45169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29851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403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60635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3904491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1633478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99808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30387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273933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23858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42471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65686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3208946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377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066499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676486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4481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777261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91416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4731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9629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6602451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50794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147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14361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05048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87801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568056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22566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26188622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20993233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401872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167691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defRPr>
                <a:solidFill>
                  <a:srgbClr val="001489"/>
                </a:solidFill>
              </a:defRPr>
            </a:lvl1pPr>
          </a:lstStyle>
          <a:p>
            <a:r>
              <a:rPr lang="en-US" dirty="0"/>
              <a:t>Click to edit Master title style</a:t>
            </a:r>
            <a:endParaRPr lang="en-ZA" dirty="0"/>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9760344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68792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504853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171517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933844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5106052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746456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5950474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8259846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373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34708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562785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65090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18978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3090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006765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36612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684032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71494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571163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62423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7185981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003165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10820722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12737713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FC425-7183-468F-8AE1-01ED268E12E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EE9EBA0E-37A9-4F51-ADB9-134697355F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FB8B3817-4966-4417-9DBE-D168D94BD4E2}"/>
              </a:ext>
            </a:extLst>
          </p:cNvPr>
          <p:cNvSpPr>
            <a:spLocks noGrp="1"/>
          </p:cNvSpPr>
          <p:nvPr>
            <p:ph type="dt" sz="half" idx="10"/>
          </p:nvPr>
        </p:nvSpPr>
        <p:spPr/>
        <p:txBody>
          <a:bodyPr/>
          <a:lstStyle/>
          <a:p>
            <a:endParaRPr lang="en-ZA"/>
          </a:p>
        </p:txBody>
      </p:sp>
      <p:sp>
        <p:nvSpPr>
          <p:cNvPr id="5" name="Footer Placeholder 4">
            <a:extLst>
              <a:ext uri="{FF2B5EF4-FFF2-40B4-BE49-F238E27FC236}">
                <a16:creationId xmlns:a16="http://schemas.microsoft.com/office/drawing/2014/main" xmlns="" id="{B3A021E3-158B-4BF9-BAD0-3F35DB91BBB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E7E69C1D-27DC-490E-95F3-3790BE3E1E06}"/>
              </a:ext>
            </a:extLst>
          </p:cNvPr>
          <p:cNvSpPr>
            <a:spLocks noGrp="1"/>
          </p:cNvSpPr>
          <p:nvPr>
            <p:ph type="sldNum" sz="quarter" idx="12"/>
          </p:nvPr>
        </p:nvSpPr>
        <p:spPr/>
        <p:txBody>
          <a:bodyPr/>
          <a:lstStyle/>
          <a:p>
            <a:fld id="{3E0CC85A-F74A-4118-9D4D-8954C68E29E0}" type="slidenum">
              <a:rPr lang="en-ZA" smtClean="0"/>
              <a:pPr/>
              <a:t>‹#›</a:t>
            </a:fld>
            <a:endParaRPr lang="en-ZA"/>
          </a:p>
        </p:txBody>
      </p:sp>
    </p:spTree>
    <p:extLst>
      <p:ext uri="{BB962C8B-B14F-4D97-AF65-F5344CB8AC3E}">
        <p14:creationId xmlns:p14="http://schemas.microsoft.com/office/powerpoint/2010/main" xmlns="" val="30382097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39245134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defRPr>
                <a:solidFill>
                  <a:srgbClr val="001489"/>
                </a:solidFill>
              </a:defRPr>
            </a:lvl1pPr>
          </a:lstStyle>
          <a:p>
            <a:r>
              <a:rPr lang="en-US" dirty="0"/>
              <a:t>Click to edit Master title style</a:t>
            </a:r>
            <a:endParaRPr lang="en-ZA" dirty="0"/>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33699081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527170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6110404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350759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0679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06579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793659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674379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5449384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3613841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870759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453409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971363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03848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463155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695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755606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699159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681638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079954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500011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765635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36708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6843967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2593471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ags" Target="../tags/tag44.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ags" Target="../tags/tag46.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image" Target="../media/image3.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ags" Target="../tags/tag45.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theme" Target="../theme/theme3.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tags" Target="../tags/tag89.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image" Target="../media/image3.png"/><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tags" Target="../tags/tag88.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image" Target="../media/image2.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tags" Target="../tags/tag87.xml"/><Relationship Id="rId30"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tags" Target="../tags/tag130.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theme" Target="../theme/theme4.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image" Target="../media/image1.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tags" Target="../tags/tag132.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image" Target="../media/image3.pn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tags" Target="../tags/tag131.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6"/>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7"/>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8"/>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30"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39602435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hf hdr="0" dt="0"/>
  <p:txStyles>
    <p:titleStyle>
      <a:lvl1pPr algn="l" defTabSz="914400" rtl="0" eaLnBrk="1" latinLnBrk="0" hangingPunct="1">
        <a:spcBef>
          <a:spcPct val="0"/>
        </a:spcBef>
        <a:buNone/>
        <a:defRPr sz="2400" b="1" kern="1200">
          <a:solidFill>
            <a:srgbClr val="003398"/>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1"/>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6"/>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7"/>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8"/>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30"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19205924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1"/>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7"/>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30"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31"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401504247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Lst>
  <p:hf hdr="0" dt="0"/>
  <p:txStyles>
    <p:titleStyle>
      <a:lvl1pPr algn="l" defTabSz="914400" rtl="0" eaLnBrk="1" latinLnBrk="0" hangingPunct="1">
        <a:spcBef>
          <a:spcPct val="0"/>
        </a:spcBef>
        <a:buNone/>
        <a:defRPr sz="2400" b="1" kern="1200">
          <a:solidFill>
            <a:srgbClr val="003398"/>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6"/>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7"/>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8"/>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30"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379734445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Lst>
  <p:hf hdr="0" dt="0"/>
  <p:txStyles>
    <p:titleStyle>
      <a:lvl1pPr algn="l" defTabSz="914400" rtl="0" eaLnBrk="1" latinLnBrk="0" hangingPunct="1">
        <a:spcBef>
          <a:spcPct val="0"/>
        </a:spcBef>
        <a:buNone/>
        <a:defRPr sz="2400" b="1" kern="1200">
          <a:solidFill>
            <a:srgbClr val="003398"/>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1"/>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8EABE2-59B0-6A24-C50C-DEB8AB964C56}"/>
              </a:ext>
            </a:extLst>
          </p:cNvPr>
          <p:cNvSpPr>
            <a:spLocks noGrp="1"/>
          </p:cNvSpPr>
          <p:nvPr>
            <p:ph type="ctrTitle"/>
          </p:nvPr>
        </p:nvSpPr>
        <p:spPr/>
        <p:txBody>
          <a:bodyPr/>
          <a:lstStyle/>
          <a:p>
            <a:r>
              <a:rPr lang="en-US" dirty="0"/>
              <a:t>Western cape energy strategy and approach</a:t>
            </a:r>
          </a:p>
        </p:txBody>
      </p:sp>
      <p:sp>
        <p:nvSpPr>
          <p:cNvPr id="4" name="Text Placeholder 3">
            <a:extLst>
              <a:ext uri="{FF2B5EF4-FFF2-40B4-BE49-F238E27FC236}">
                <a16:creationId xmlns:a16="http://schemas.microsoft.com/office/drawing/2014/main" xmlns="" id="{57C32B8E-3F84-08FF-2AC0-C29DFBC87E10}"/>
              </a:ext>
            </a:extLst>
          </p:cNvPr>
          <p:cNvSpPr>
            <a:spLocks noGrp="1"/>
          </p:cNvSpPr>
          <p:nvPr>
            <p:ph type="body" sz="quarter" idx="10"/>
          </p:nvPr>
        </p:nvSpPr>
        <p:spPr>
          <a:xfrm>
            <a:off x="9456373" y="5836774"/>
            <a:ext cx="2112235" cy="365125"/>
          </a:xfrm>
        </p:spPr>
        <p:txBody>
          <a:bodyPr>
            <a:normAutofit/>
          </a:bodyPr>
          <a:lstStyle/>
          <a:p>
            <a:r>
              <a:rPr lang="en-US" sz="1400" dirty="0"/>
              <a:t>28 April 2023</a:t>
            </a:r>
          </a:p>
        </p:txBody>
      </p:sp>
      <p:sp>
        <p:nvSpPr>
          <p:cNvPr id="5" name="Text Placeholder 4">
            <a:extLst>
              <a:ext uri="{FF2B5EF4-FFF2-40B4-BE49-F238E27FC236}">
                <a16:creationId xmlns:a16="http://schemas.microsoft.com/office/drawing/2014/main" xmlns="" id="{17385EEA-5FFC-C91E-087A-C17AD22B2E18}"/>
              </a:ext>
            </a:extLst>
          </p:cNvPr>
          <p:cNvSpPr>
            <a:spLocks noGrp="1"/>
          </p:cNvSpPr>
          <p:nvPr>
            <p:ph type="body" sz="quarter" idx="11"/>
          </p:nvPr>
        </p:nvSpPr>
        <p:spPr>
          <a:xfrm>
            <a:off x="8976320" y="5347646"/>
            <a:ext cx="2592288" cy="365125"/>
          </a:xfrm>
        </p:spPr>
        <p:txBody>
          <a:bodyPr>
            <a:noAutofit/>
          </a:bodyPr>
          <a:lstStyle/>
          <a:p>
            <a:r>
              <a:rPr lang="en-ZA" sz="1600" dirty="0"/>
              <a:t>P</a:t>
            </a:r>
            <a:r>
              <a:rPr lang="en-US" sz="1600" dirty="0" err="1"/>
              <a:t>remier</a:t>
            </a:r>
            <a:r>
              <a:rPr lang="en-US" sz="1600" dirty="0"/>
              <a:t> Winde</a:t>
            </a:r>
          </a:p>
        </p:txBody>
      </p:sp>
      <p:sp>
        <p:nvSpPr>
          <p:cNvPr id="3" name="Text Placeholder 4">
            <a:extLst>
              <a:ext uri="{FF2B5EF4-FFF2-40B4-BE49-F238E27FC236}">
                <a16:creationId xmlns:a16="http://schemas.microsoft.com/office/drawing/2014/main" xmlns="" id="{09C377A9-BFE5-7C11-5E3C-A546B7F4BEDD}"/>
              </a:ext>
            </a:extLst>
          </p:cNvPr>
          <p:cNvSpPr txBox="1">
            <a:spLocks/>
          </p:cNvSpPr>
          <p:nvPr/>
        </p:nvSpPr>
        <p:spPr>
          <a:xfrm>
            <a:off x="6596270" y="4709817"/>
            <a:ext cx="6267738" cy="365125"/>
          </a:xfrm>
          <a:prstGeom prst="rect">
            <a:avLst/>
          </a:prstGeom>
        </p:spPr>
        <p:txBody>
          <a:bodyPr vert="horz" lIns="72000" tIns="72000" rIns="72000" bIns="72000" rtlCol="0">
            <a:noAutofit/>
          </a:bodyPr>
          <a:lstStyle>
            <a:lvl1pPr marL="0" indent="0" algn="r" defTabSz="914400" rtl="0" eaLnBrk="1" latinLnBrk="0" hangingPunct="1">
              <a:spcBef>
                <a:spcPts val="300"/>
              </a:spcBef>
              <a:buFont typeface="Arial" pitchFamily="34" charset="0"/>
              <a:buNone/>
              <a:defRPr sz="1100" b="0" kern="1200" baseline="0">
                <a:solidFill>
                  <a:schemeClr val="bg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b="1" dirty="0"/>
              <a:t>Ad Hoc Committee on Energy Crisis</a:t>
            </a:r>
          </a:p>
        </p:txBody>
      </p:sp>
    </p:spTree>
    <p:extLst>
      <p:ext uri="{BB962C8B-B14F-4D97-AF65-F5344CB8AC3E}">
        <p14:creationId xmlns:p14="http://schemas.microsoft.com/office/powerpoint/2010/main" xmlns="" val="2681273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7BAD81-449F-4722-8F94-4069B204BE3D}"/>
              </a:ext>
            </a:extLst>
          </p:cNvPr>
          <p:cNvSpPr>
            <a:spLocks noGrp="1"/>
          </p:cNvSpPr>
          <p:nvPr>
            <p:ph type="title"/>
          </p:nvPr>
        </p:nvSpPr>
        <p:spPr>
          <a:xfrm>
            <a:off x="346436" y="296574"/>
            <a:ext cx="8597205" cy="419442"/>
          </a:xfrm>
          <a:noFill/>
          <a:extLst>
            <a:ext uri="{909E8E84-426E-40DD-AFC4-6F175D3DCCD1}">
              <a14:hiddenFill xmlns:a14="http://schemas.microsoft.com/office/drawing/2010/main" xmlns="">
                <a:solidFill>
                  <a:srgbClr val="00329B"/>
                </a:solidFill>
              </a14:hiddenFill>
            </a:ext>
          </a:extLst>
        </p:spPr>
        <p:txBody>
          <a:bodyPr vert="horz" wrap="none" lIns="49847" tIns="49847" rIns="49847" bIns="49847" rtlCol="0" anchor="ctr">
            <a:noAutofit/>
          </a:bodyPr>
          <a:lstStyle/>
          <a:p>
            <a:pPr defTabSz="633062"/>
            <a:r>
              <a:rPr lang="en-US" dirty="0"/>
              <a:t>Energy continues to be an escalating crisis in SA</a:t>
            </a:r>
          </a:p>
        </p:txBody>
      </p:sp>
      <p:sp>
        <p:nvSpPr>
          <p:cNvPr id="3" name="Slide Number Placeholder 2">
            <a:extLst>
              <a:ext uri="{FF2B5EF4-FFF2-40B4-BE49-F238E27FC236}">
                <a16:creationId xmlns:a16="http://schemas.microsoft.com/office/drawing/2014/main" xmlns="" id="{2A2A3E47-46CC-4174-BE36-7DE5789C9598}"/>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675" b="0" i="0" u="none" strike="noStrike" kern="1200" cap="none" spc="0" normalizeH="0" baseline="0" noProof="0">
                <a:ln>
                  <a:noFill/>
                </a:ln>
                <a:solidFill>
                  <a:srgbClr val="44546A"/>
                </a:solidFill>
                <a:effectLst/>
                <a:uLnTx/>
                <a:uFillTx/>
                <a:latin typeface="Century Gothic"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ZA" sz="675" b="0" i="0" u="none" strike="noStrike" kern="1200" cap="none" spc="0" normalizeH="0" baseline="0" noProof="0" dirty="0">
              <a:ln>
                <a:noFill/>
              </a:ln>
              <a:solidFill>
                <a:srgbClr val="44546A"/>
              </a:solidFill>
              <a:effectLst/>
              <a:uLnTx/>
              <a:uFillTx/>
              <a:latin typeface="Century Gothic" pitchFamily="34" charset="0"/>
              <a:ea typeface="+mn-ea"/>
              <a:cs typeface="+mn-cs"/>
            </a:endParaRPr>
          </a:p>
        </p:txBody>
      </p:sp>
      <p:sp>
        <p:nvSpPr>
          <p:cNvPr id="12" name="Subtitle 2">
            <a:extLst>
              <a:ext uri="{FF2B5EF4-FFF2-40B4-BE49-F238E27FC236}">
                <a16:creationId xmlns:a16="http://schemas.microsoft.com/office/drawing/2014/main" xmlns="" id="{86D50E06-CB71-4554-A094-21C136B8EF45}"/>
              </a:ext>
            </a:extLst>
          </p:cNvPr>
          <p:cNvSpPr txBox="1">
            <a:spLocks/>
          </p:cNvSpPr>
          <p:nvPr/>
        </p:nvSpPr>
        <p:spPr>
          <a:xfrm>
            <a:off x="439200" y="1172215"/>
            <a:ext cx="11417439" cy="3081737"/>
          </a:xfrm>
          <a:prstGeom prst="rect">
            <a:avLst/>
          </a:prstGeom>
        </p:spPr>
        <p:txBody>
          <a:bodyPr/>
          <a:lst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2"/>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80000" marR="0" lvl="1" indent="-180000" algn="just" defTabSz="914400" fontAlgn="auto">
              <a:spcBef>
                <a:spcPts val="300"/>
              </a:spcBef>
              <a:spcAft>
                <a:spcPts val="0"/>
              </a:spcAft>
              <a:buSzTx/>
              <a:tabLst/>
              <a:defRPr/>
            </a:pPr>
            <a:r>
              <a:rPr lang="en-US" sz="1600" dirty="0"/>
              <a:t>The decline of Eskom is a critical factor that has led us to this crisis</a:t>
            </a:r>
          </a:p>
          <a:p>
            <a:pPr marL="0" marR="0" lvl="1" indent="0" algn="just" defTabSz="914400" fontAlgn="auto">
              <a:spcBef>
                <a:spcPts val="300"/>
              </a:spcBef>
              <a:spcAft>
                <a:spcPts val="0"/>
              </a:spcAft>
              <a:buSzTx/>
              <a:buNone/>
              <a:tabLst/>
              <a:defRPr/>
            </a:pPr>
            <a:endParaRPr lang="en-US" sz="1600" dirty="0"/>
          </a:p>
          <a:p>
            <a:pPr marL="180000" marR="0" lvl="1" indent="-180000" algn="just" defTabSz="914400" fontAlgn="auto">
              <a:spcBef>
                <a:spcPts val="300"/>
              </a:spcBef>
              <a:spcAft>
                <a:spcPts val="0"/>
              </a:spcAft>
              <a:buSzTx/>
              <a:tabLst/>
              <a:defRPr/>
            </a:pPr>
            <a:r>
              <a:rPr lang="en-US" sz="1600" dirty="0"/>
              <a:t>This is </a:t>
            </a:r>
            <a:r>
              <a:rPr lang="en-US" sz="1600" b="1" dirty="0"/>
              <a:t>not a simple crisis </a:t>
            </a:r>
            <a:r>
              <a:rPr lang="en-US" sz="1600" dirty="0"/>
              <a:t>to address &amp; it won’t </a:t>
            </a:r>
            <a:r>
              <a:rPr lang="en-US" sz="1600" b="1" dirty="0"/>
              <a:t>be resolved quickly</a:t>
            </a:r>
          </a:p>
          <a:p>
            <a:pPr marL="0" marR="0" lvl="1" indent="0" algn="just" defTabSz="914400" fontAlgn="auto">
              <a:spcBef>
                <a:spcPts val="300"/>
              </a:spcBef>
              <a:spcAft>
                <a:spcPts val="0"/>
              </a:spcAft>
              <a:buSzTx/>
              <a:buNone/>
              <a:tabLst/>
              <a:defRPr/>
            </a:pPr>
            <a:endParaRPr lang="en-US" sz="1600" dirty="0"/>
          </a:p>
          <a:p>
            <a:pPr marL="180000" marR="0" lvl="1" indent="-180000" algn="just" defTabSz="914400" fontAlgn="auto">
              <a:spcBef>
                <a:spcPts val="300"/>
              </a:spcBef>
              <a:spcAft>
                <a:spcPts val="0"/>
              </a:spcAft>
              <a:buSzTx/>
              <a:tabLst/>
              <a:defRPr/>
            </a:pPr>
            <a:r>
              <a:rPr lang="en-US" sz="1600" dirty="0"/>
              <a:t>The solutions lie in a </a:t>
            </a:r>
            <a:r>
              <a:rPr lang="en-US" sz="1600" b="1" dirty="0"/>
              <a:t>complete overhaul of the power sector</a:t>
            </a:r>
            <a:r>
              <a:rPr lang="en-US" sz="1600" dirty="0"/>
              <a:t>, which is underway – incl. </a:t>
            </a:r>
            <a:r>
              <a:rPr lang="en-US" sz="1600" b="1" dirty="0"/>
              <a:t>unbundling</a:t>
            </a:r>
            <a:r>
              <a:rPr lang="en-US" sz="1600" dirty="0"/>
              <a:t> of Eskom &amp; increasing </a:t>
            </a:r>
            <a:r>
              <a:rPr lang="en-US" sz="1600" b="1" dirty="0"/>
              <a:t>diversification &amp; decentralization</a:t>
            </a:r>
          </a:p>
          <a:p>
            <a:pPr marL="0" marR="0" lvl="1" indent="0" algn="just" defTabSz="914400" fontAlgn="auto">
              <a:spcBef>
                <a:spcPts val="300"/>
              </a:spcBef>
              <a:spcAft>
                <a:spcPts val="0"/>
              </a:spcAft>
              <a:buSzTx/>
              <a:buNone/>
              <a:tabLst/>
              <a:defRPr/>
            </a:pPr>
            <a:endParaRPr lang="en-US" sz="1600" dirty="0"/>
          </a:p>
          <a:p>
            <a:pPr marL="180000" marR="0" lvl="1" indent="-180000" algn="just" defTabSz="914400" fontAlgn="auto">
              <a:spcBef>
                <a:spcPts val="300"/>
              </a:spcBef>
              <a:spcAft>
                <a:spcPts val="0"/>
              </a:spcAft>
              <a:buSzTx/>
              <a:tabLst/>
              <a:defRPr/>
            </a:pPr>
            <a:r>
              <a:rPr lang="en-US" sz="1600" dirty="0"/>
              <a:t>The regulatory, process &amp; other </a:t>
            </a:r>
            <a:r>
              <a:rPr lang="en-US" sz="1600" b="1" dirty="0"/>
              <a:t>changes needed are radical </a:t>
            </a:r>
            <a:r>
              <a:rPr lang="en-US" sz="1600" dirty="0"/>
              <a:t>&amp; are happening at an </a:t>
            </a:r>
            <a:r>
              <a:rPr lang="en-US" sz="1600" b="1" dirty="0"/>
              <a:t>unprecedented rate </a:t>
            </a:r>
          </a:p>
          <a:p>
            <a:pPr marL="0" marR="0" lvl="1" indent="0" algn="just" defTabSz="914400" fontAlgn="auto">
              <a:spcBef>
                <a:spcPts val="300"/>
              </a:spcBef>
              <a:spcAft>
                <a:spcPts val="0"/>
              </a:spcAft>
              <a:buSzTx/>
              <a:buNone/>
              <a:tabLst/>
              <a:defRPr/>
            </a:pPr>
            <a:endParaRPr lang="en-US" sz="1600" dirty="0"/>
          </a:p>
          <a:p>
            <a:pPr marL="180000" marR="0" lvl="1" indent="-180000" algn="just" defTabSz="914400" fontAlgn="auto">
              <a:spcBef>
                <a:spcPts val="300"/>
              </a:spcBef>
              <a:spcAft>
                <a:spcPts val="0"/>
              </a:spcAft>
              <a:buSzTx/>
              <a:tabLst/>
              <a:defRPr/>
            </a:pPr>
            <a:r>
              <a:rPr lang="en-US" sz="1600" b="1" dirty="0"/>
              <a:t>WCG &amp; metro &amp; local municipalities </a:t>
            </a:r>
            <a:r>
              <a:rPr lang="en-US" sz="1600" dirty="0"/>
              <a:t>have a </a:t>
            </a:r>
            <a:r>
              <a:rPr lang="en-US" sz="1600" b="1" dirty="0"/>
              <a:t>critical role to play</a:t>
            </a:r>
            <a:r>
              <a:rPr lang="en-US" sz="1600" dirty="0"/>
              <a:t> in the new landscape &amp; in providing &amp;/or enabling solutions</a:t>
            </a:r>
            <a:endParaRPr kumimoji="0" lang="en-US" sz="1700" b="0"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p:txBody>
      </p:sp>
      <p:pic>
        <p:nvPicPr>
          <p:cNvPr id="10" name="Picture 9" descr="A picture containing text, grass, sky, outdoor&#10;&#10;Description automatically generated">
            <a:extLst>
              <a:ext uri="{FF2B5EF4-FFF2-40B4-BE49-F238E27FC236}">
                <a16:creationId xmlns:a16="http://schemas.microsoft.com/office/drawing/2014/main" xmlns="" id="{F45AD0AB-2D7F-F4C5-DEC5-DDCEC08750CC}"/>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b="21553"/>
          <a:stretch/>
        </p:blipFill>
        <p:spPr>
          <a:xfrm>
            <a:off x="1624179" y="4418093"/>
            <a:ext cx="8943641" cy="2050057"/>
          </a:xfrm>
          <a:prstGeom prst="rect">
            <a:avLst/>
          </a:prstGeom>
        </p:spPr>
      </p:pic>
    </p:spTree>
    <p:extLst>
      <p:ext uri="{BB962C8B-B14F-4D97-AF65-F5344CB8AC3E}">
        <p14:creationId xmlns:p14="http://schemas.microsoft.com/office/powerpoint/2010/main" xmlns="" val="40708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A2A3E47-46CC-4174-BE36-7DE5789C9598}"/>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675" b="0" i="0" u="none" strike="noStrike" kern="1200" cap="none" spc="0" normalizeH="0" baseline="0" noProof="0">
                <a:ln>
                  <a:noFill/>
                </a:ln>
                <a:solidFill>
                  <a:srgbClr val="44546A"/>
                </a:solidFill>
                <a:effectLst/>
                <a:uLnTx/>
                <a:uFillTx/>
                <a:latin typeface="Century Gothic"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ZA" sz="675" b="0" i="0" u="none" strike="noStrike" kern="1200" cap="none" spc="0" normalizeH="0" baseline="0" noProof="0" dirty="0">
              <a:ln>
                <a:noFill/>
              </a:ln>
              <a:solidFill>
                <a:srgbClr val="44546A"/>
              </a:solidFill>
              <a:effectLst/>
              <a:uLnTx/>
              <a:uFillTx/>
              <a:latin typeface="Century Gothic" pitchFamily="34" charset="0"/>
              <a:ea typeface="+mn-ea"/>
              <a:cs typeface="+mn-cs"/>
            </a:endParaRPr>
          </a:p>
        </p:txBody>
      </p:sp>
      <p:sp>
        <p:nvSpPr>
          <p:cNvPr id="12" name="Subtitle 2">
            <a:extLst>
              <a:ext uri="{FF2B5EF4-FFF2-40B4-BE49-F238E27FC236}">
                <a16:creationId xmlns:a16="http://schemas.microsoft.com/office/drawing/2014/main" xmlns="" id="{86D50E06-CB71-4554-A094-21C136B8EF45}"/>
              </a:ext>
            </a:extLst>
          </p:cNvPr>
          <p:cNvSpPr txBox="1">
            <a:spLocks/>
          </p:cNvSpPr>
          <p:nvPr/>
        </p:nvSpPr>
        <p:spPr>
          <a:xfrm>
            <a:off x="86957" y="1015302"/>
            <a:ext cx="7715409" cy="5489385"/>
          </a:xfrm>
          <a:prstGeom prst="rect">
            <a:avLst/>
          </a:prstGeom>
        </p:spPr>
        <p:txBody>
          <a:bodyPr/>
          <a:lst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2"/>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2" indent="0">
              <a:lnSpc>
                <a:spcPct val="150000"/>
              </a:lnSpc>
              <a:spcBef>
                <a:spcPts val="0"/>
              </a:spcBef>
              <a:buClrTx/>
              <a:buNone/>
              <a:defRPr/>
            </a:pPr>
            <a:r>
              <a:rPr lang="en-US" sz="1600" b="1" dirty="0">
                <a:solidFill>
                  <a:prstClr val="black"/>
                </a:solidFill>
                <a:latin typeface="Century Gothic"/>
                <a:cs typeface="Arial" panose="020B0604020202020204" pitchFamily="34" charset="0"/>
              </a:rPr>
              <a:t>The Western Cape:</a:t>
            </a:r>
          </a:p>
          <a:p>
            <a:pPr marL="555750" lvl="1" indent="-285750" algn="just" defTabSz="914400">
              <a:lnSpc>
                <a:spcPct val="90000"/>
              </a:lnSpc>
              <a:spcBef>
                <a:spcPts val="300"/>
              </a:spcBef>
              <a:defRPr/>
            </a:pPr>
            <a:r>
              <a:rPr lang="en-US" sz="1400" b="1" dirty="0"/>
              <a:t>Stable and resilient economy yet exposed </a:t>
            </a:r>
            <a:endParaRPr lang="en-US" sz="1400" dirty="0"/>
          </a:p>
          <a:p>
            <a:pPr marL="690750" lvl="2" indent="-285750" algn="just" defTabSz="914400">
              <a:spcBef>
                <a:spcPts val="300"/>
              </a:spcBef>
              <a:defRPr/>
            </a:pPr>
            <a:r>
              <a:rPr lang="en-US" sz="1300" dirty="0"/>
              <a:t>is the 3rd largest economy in SA &amp; has the 3rd  largest load energy demand in SA</a:t>
            </a:r>
          </a:p>
          <a:p>
            <a:pPr marL="690750" lvl="2" indent="-285750" algn="just" defTabSz="914400">
              <a:spcBef>
                <a:spcPts val="300"/>
              </a:spcBef>
              <a:defRPr/>
            </a:pPr>
            <a:r>
              <a:rPr lang="en-US" sz="1300" dirty="0"/>
              <a:t>provides 55% of SA agricultural exports</a:t>
            </a:r>
          </a:p>
          <a:p>
            <a:pPr marL="690750" lvl="2" indent="-285750" algn="just" defTabSz="914400">
              <a:spcBef>
                <a:spcPts val="300"/>
              </a:spcBef>
              <a:defRPr/>
            </a:pPr>
            <a:r>
              <a:rPr lang="en-US" sz="1300" dirty="0"/>
              <a:t>has the highest numbers of local &amp; international tourist visiting each year</a:t>
            </a:r>
          </a:p>
          <a:p>
            <a:pPr marL="690750" lvl="2" indent="-285750" algn="just" defTabSz="914400">
              <a:spcBef>
                <a:spcPts val="300"/>
              </a:spcBef>
              <a:defRPr/>
            </a:pPr>
            <a:r>
              <a:rPr lang="en-US" sz="1300" dirty="0"/>
              <a:t>Inequality in the WC remains relatively high at 0.60, but lower than the SA average of 0.68</a:t>
            </a:r>
          </a:p>
          <a:p>
            <a:pPr marL="270000" lvl="1" indent="0" algn="just" defTabSz="914400">
              <a:lnSpc>
                <a:spcPct val="90000"/>
              </a:lnSpc>
              <a:spcBef>
                <a:spcPts val="300"/>
              </a:spcBef>
              <a:buNone/>
              <a:defRPr/>
            </a:pPr>
            <a:endParaRPr lang="en-US" sz="1400" dirty="0"/>
          </a:p>
          <a:p>
            <a:pPr marL="555750" lvl="1" indent="-285750" algn="just" defTabSz="914400">
              <a:lnSpc>
                <a:spcPct val="90000"/>
              </a:lnSpc>
              <a:spcBef>
                <a:spcPts val="300"/>
              </a:spcBef>
              <a:defRPr/>
            </a:pPr>
            <a:r>
              <a:rPr lang="en-US" sz="1400" b="1" dirty="0"/>
              <a:t>Leading Good Governance through accountability, transparency and performance</a:t>
            </a:r>
          </a:p>
          <a:p>
            <a:pPr marL="690750" lvl="2" indent="-285750" algn="just" defTabSz="914400">
              <a:lnSpc>
                <a:spcPct val="90000"/>
              </a:lnSpc>
              <a:spcBef>
                <a:spcPts val="300"/>
              </a:spcBef>
              <a:defRPr/>
            </a:pPr>
            <a:r>
              <a:rPr lang="en-US" sz="1300" dirty="0"/>
              <a:t>achieved unqualified audits for all Provincial Government Departments </a:t>
            </a:r>
          </a:p>
          <a:p>
            <a:pPr marL="690750" lvl="2" indent="-285750" algn="just" defTabSz="914400">
              <a:lnSpc>
                <a:spcPct val="90000"/>
              </a:lnSpc>
              <a:spcBef>
                <a:spcPts val="300"/>
              </a:spcBef>
              <a:defRPr/>
            </a:pPr>
            <a:r>
              <a:rPr lang="en-US" sz="1300" dirty="0"/>
              <a:t>is the only Province where 90% of the local municipalities have received clean audits</a:t>
            </a:r>
          </a:p>
          <a:p>
            <a:pPr marL="690750" lvl="2" indent="-285750" algn="just" defTabSz="914400">
              <a:lnSpc>
                <a:spcPct val="90000"/>
              </a:lnSpc>
              <a:spcBef>
                <a:spcPts val="300"/>
              </a:spcBef>
              <a:defRPr/>
            </a:pPr>
            <a:r>
              <a:rPr lang="en-US" sz="1300" dirty="0"/>
              <a:t>has the lowest electricity debt level compared to other provinces</a:t>
            </a:r>
          </a:p>
          <a:p>
            <a:pPr marL="270000" lvl="1" indent="0" algn="just" defTabSz="914400">
              <a:lnSpc>
                <a:spcPct val="90000"/>
              </a:lnSpc>
              <a:spcBef>
                <a:spcPts val="300"/>
              </a:spcBef>
              <a:buNone/>
              <a:defRPr/>
            </a:pPr>
            <a:endParaRPr lang="en-US" sz="1400" dirty="0"/>
          </a:p>
          <a:p>
            <a:pPr marL="555750" lvl="1" indent="-285750" algn="just" defTabSz="914400">
              <a:lnSpc>
                <a:spcPct val="90000"/>
              </a:lnSpc>
              <a:spcBef>
                <a:spcPts val="300"/>
              </a:spcBef>
              <a:defRPr/>
            </a:pPr>
            <a:r>
              <a:rPr lang="en-US" sz="1400" b="1" dirty="0"/>
              <a:t>Established Energy strategy and well positioned transmission base with strong engineering skills but opportunity to further strengthen </a:t>
            </a:r>
          </a:p>
          <a:p>
            <a:pPr marL="690750" lvl="2" indent="-285750" algn="just" defTabSz="914400">
              <a:spcBef>
                <a:spcPts val="300"/>
              </a:spcBef>
              <a:defRPr/>
            </a:pPr>
            <a:r>
              <a:rPr lang="en-US" sz="1300" dirty="0"/>
              <a:t>has the most diversified energy mix of any province incl.: nuclear, hydro, wind, solar, gas/diesel</a:t>
            </a:r>
          </a:p>
          <a:p>
            <a:pPr marL="690750" lvl="2" indent="-285750" algn="just" defTabSz="914400">
              <a:spcBef>
                <a:spcPts val="300"/>
              </a:spcBef>
              <a:defRPr/>
            </a:pPr>
            <a:r>
              <a:rPr lang="en-US" sz="1300" dirty="0"/>
              <a:t>has the lowest frequency of network incidents nationally</a:t>
            </a:r>
          </a:p>
          <a:p>
            <a:pPr marL="690750" lvl="2" indent="-285750" algn="just" defTabSz="914400">
              <a:spcBef>
                <a:spcPts val="300"/>
              </a:spcBef>
              <a:defRPr/>
            </a:pPr>
            <a:r>
              <a:rPr lang="en-US" sz="1300" dirty="0"/>
              <a:t>has the lowest duration of network incidents nationally</a:t>
            </a:r>
          </a:p>
          <a:p>
            <a:pPr marL="690750" lvl="2" indent="-285750" algn="just" defTabSz="914400">
              <a:spcBef>
                <a:spcPts val="300"/>
              </a:spcBef>
              <a:defRPr/>
            </a:pPr>
            <a:r>
              <a:rPr lang="en-US" sz="1300" dirty="0"/>
              <a:t>has 49 000 kms of line (all voltage levels) in the province</a:t>
            </a:r>
          </a:p>
          <a:p>
            <a:pPr marL="690750" lvl="2" indent="-285750" algn="just" defTabSz="914400">
              <a:spcBef>
                <a:spcPts val="300"/>
              </a:spcBef>
              <a:defRPr/>
            </a:pPr>
            <a:r>
              <a:rPr lang="en-US" sz="1300" dirty="0"/>
              <a:t>holds more than 8 Main Transmission substations and 100 Distribution substations in the province</a:t>
            </a:r>
          </a:p>
        </p:txBody>
      </p:sp>
      <p:sp>
        <p:nvSpPr>
          <p:cNvPr id="7" name="Title 1">
            <a:extLst>
              <a:ext uri="{FF2B5EF4-FFF2-40B4-BE49-F238E27FC236}">
                <a16:creationId xmlns:a16="http://schemas.microsoft.com/office/drawing/2014/main" xmlns="" id="{395E3BD7-B9F9-C10F-2BE9-5BE88D7B25FD}"/>
              </a:ext>
            </a:extLst>
          </p:cNvPr>
          <p:cNvSpPr txBox="1">
            <a:spLocks/>
          </p:cNvSpPr>
          <p:nvPr/>
        </p:nvSpPr>
        <p:spPr>
          <a:xfrm>
            <a:off x="394921" y="310028"/>
            <a:ext cx="8597205" cy="419442"/>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49847" tIns="49847" rIns="49847" bIns="49847" rtlCol="0" anchor="ctr">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defTabSz="633062"/>
            <a:r>
              <a:rPr lang="en-US" dirty="0">
                <a:solidFill>
                  <a:srgbClr val="001489"/>
                </a:solidFill>
              </a:rPr>
              <a:t>The Western Cape in context</a:t>
            </a:r>
          </a:p>
        </p:txBody>
      </p:sp>
      <p:pic>
        <p:nvPicPr>
          <p:cNvPr id="8" name="Picture 7">
            <a:extLst>
              <a:ext uri="{FF2B5EF4-FFF2-40B4-BE49-F238E27FC236}">
                <a16:creationId xmlns:a16="http://schemas.microsoft.com/office/drawing/2014/main" xmlns="" id="{5305B337-D962-70EE-BD2A-DB146D824B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28370" y="1252478"/>
            <a:ext cx="3628270" cy="2437066"/>
          </a:xfrm>
          <a:prstGeom prst="rect">
            <a:avLst/>
          </a:prstGeom>
        </p:spPr>
      </p:pic>
      <p:pic>
        <p:nvPicPr>
          <p:cNvPr id="9" name="Picture 8">
            <a:extLst>
              <a:ext uri="{FF2B5EF4-FFF2-40B4-BE49-F238E27FC236}">
                <a16:creationId xmlns:a16="http://schemas.microsoft.com/office/drawing/2014/main" xmlns="" id="{A38FBF51-F4A3-AEF3-130F-064C873EEDE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47339" y="3893345"/>
            <a:ext cx="3609302" cy="2397407"/>
          </a:xfrm>
          <a:prstGeom prst="rect">
            <a:avLst/>
          </a:prstGeom>
        </p:spPr>
      </p:pic>
    </p:spTree>
    <p:extLst>
      <p:ext uri="{BB962C8B-B14F-4D97-AF65-F5344CB8AC3E}">
        <p14:creationId xmlns:p14="http://schemas.microsoft.com/office/powerpoint/2010/main" xmlns="" val="3935878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FF7A8D-9A89-0EC0-8581-6465E51A43B9}"/>
              </a:ext>
            </a:extLst>
          </p:cNvPr>
          <p:cNvSpPr>
            <a:spLocks noGrp="1"/>
          </p:cNvSpPr>
          <p:nvPr>
            <p:ph type="title"/>
          </p:nvPr>
        </p:nvSpPr>
        <p:spPr>
          <a:xfrm>
            <a:off x="353945" y="233984"/>
            <a:ext cx="11462940" cy="559256"/>
          </a:xfrm>
        </p:spPr>
        <p:txBody>
          <a:bodyPr/>
          <a:lstStyle/>
          <a:p>
            <a:r>
              <a:rPr lang="en-US" dirty="0"/>
              <a:t>However, power supply shortages impacts negatively on the economic outlook</a:t>
            </a:r>
          </a:p>
        </p:txBody>
      </p:sp>
      <p:sp>
        <p:nvSpPr>
          <p:cNvPr id="3" name="Slide Number Placeholder 2">
            <a:extLst>
              <a:ext uri="{FF2B5EF4-FFF2-40B4-BE49-F238E27FC236}">
                <a16:creationId xmlns:a16="http://schemas.microsoft.com/office/drawing/2014/main" xmlns="" id="{88AE3B74-D454-505B-5DA7-FEE8E85E8DD6}"/>
              </a:ext>
            </a:extLst>
          </p:cNvPr>
          <p:cNvSpPr>
            <a:spLocks noGrp="1"/>
          </p:cNvSpPr>
          <p:nvPr>
            <p:ph type="sldNum" sz="quarter" idx="4"/>
          </p:nvPr>
        </p:nvSpPr>
        <p:spPr/>
        <p:txBody>
          <a:bodyPr/>
          <a:lstStyle/>
          <a:p>
            <a:fld id="{8406839F-D7A4-4E5D-B93D-768AD4D1DB36}" type="slidenum">
              <a:rPr lang="en-ZA" smtClean="0">
                <a:solidFill>
                  <a:srgbClr val="003399"/>
                </a:solidFill>
              </a:rPr>
              <a:pPr/>
              <a:t>12</a:t>
            </a:fld>
            <a:endParaRPr lang="en-ZA" dirty="0">
              <a:solidFill>
                <a:srgbClr val="003399"/>
              </a:solidFill>
            </a:endParaRPr>
          </a:p>
        </p:txBody>
      </p:sp>
      <p:sp>
        <p:nvSpPr>
          <p:cNvPr id="4" name="Footer Placeholder 3">
            <a:extLst>
              <a:ext uri="{FF2B5EF4-FFF2-40B4-BE49-F238E27FC236}">
                <a16:creationId xmlns:a16="http://schemas.microsoft.com/office/drawing/2014/main" xmlns="" id="{81E865C1-7ADA-F8D2-2919-6F2AABD570AF}"/>
              </a:ext>
            </a:extLst>
          </p:cNvPr>
          <p:cNvSpPr>
            <a:spLocks noGrp="1"/>
          </p:cNvSpPr>
          <p:nvPr>
            <p:ph type="ftr" sz="quarter" idx="3"/>
          </p:nvPr>
        </p:nvSpPr>
        <p:spPr/>
        <p:txBody>
          <a:bodyPr/>
          <a:lstStyle/>
          <a:p>
            <a:endParaRPr lang="en-GB" dirty="0">
              <a:solidFill>
                <a:srgbClr val="998F86"/>
              </a:solidFill>
            </a:endParaRPr>
          </a:p>
        </p:txBody>
      </p:sp>
      <p:sp>
        <p:nvSpPr>
          <p:cNvPr id="5" name="Text Placeholder 4">
            <a:extLst>
              <a:ext uri="{FF2B5EF4-FFF2-40B4-BE49-F238E27FC236}">
                <a16:creationId xmlns:a16="http://schemas.microsoft.com/office/drawing/2014/main" xmlns="" id="{50D11799-973D-9E21-D8F8-EFC875D8A006}"/>
              </a:ext>
            </a:extLst>
          </p:cNvPr>
          <p:cNvSpPr>
            <a:spLocks noGrp="1"/>
          </p:cNvSpPr>
          <p:nvPr>
            <p:ph type="body" sz="quarter" idx="10"/>
          </p:nvPr>
        </p:nvSpPr>
        <p:spPr/>
        <p:txBody>
          <a:bodyPr>
            <a:normAutofit/>
          </a:bodyPr>
          <a:lstStyle/>
          <a:p>
            <a:pPr lvl="1" algn="just">
              <a:spcBef>
                <a:spcPts val="600"/>
              </a:spcBef>
              <a:spcAft>
                <a:spcPts val="600"/>
              </a:spcAft>
            </a:pPr>
            <a:r>
              <a:rPr lang="en-US" dirty="0"/>
              <a:t>By 2021, </a:t>
            </a:r>
            <a:r>
              <a:rPr lang="en-US" b="1" dirty="0"/>
              <a:t>the Western Cape is estimated to have lost between R48.6 to R61.2 billion in real GDP </a:t>
            </a:r>
            <a:r>
              <a:rPr lang="en-US" dirty="0"/>
              <a:t>since loadshedding commenced in late 2007.</a:t>
            </a:r>
          </a:p>
          <a:p>
            <a:pPr lvl="1" algn="just">
              <a:spcBef>
                <a:spcPts val="600"/>
              </a:spcBef>
              <a:spcAft>
                <a:spcPts val="600"/>
              </a:spcAft>
            </a:pPr>
            <a:r>
              <a:rPr lang="en-US" b="1" dirty="0"/>
              <a:t>The real GDP lost in 2022 was estimated at R8.2 billion </a:t>
            </a:r>
          </a:p>
          <a:p>
            <a:pPr lvl="1" algn="just">
              <a:spcBef>
                <a:spcPts val="600"/>
              </a:spcBef>
              <a:spcAft>
                <a:spcPts val="600"/>
              </a:spcAft>
            </a:pPr>
            <a:r>
              <a:rPr lang="en-US" dirty="0"/>
              <a:t>The </a:t>
            </a:r>
            <a:r>
              <a:rPr lang="en-US" b="1" dirty="0"/>
              <a:t>volume of electricity delivered to the Western Cape in 2022 was significantly lower </a:t>
            </a:r>
            <a:r>
              <a:rPr lang="en-US" dirty="0"/>
              <a:t>than in 2008 (-17.0 per cent), but also lower than in 2020 (-5.1 per cent) and 2021 (-3.0 per cent).</a:t>
            </a:r>
          </a:p>
          <a:p>
            <a:pPr lvl="1" algn="just">
              <a:spcBef>
                <a:spcPts val="600"/>
              </a:spcBef>
              <a:spcAft>
                <a:spcPts val="600"/>
              </a:spcAft>
            </a:pPr>
            <a:r>
              <a:rPr lang="en-US" b="1" dirty="0"/>
              <a:t>The cost of loadshedding on the Provincial economy is estimated to be R12.8 billion in 2023</a:t>
            </a:r>
          </a:p>
        </p:txBody>
      </p:sp>
      <p:graphicFrame>
        <p:nvGraphicFramePr>
          <p:cNvPr id="6" name="Chart 5">
            <a:extLst>
              <a:ext uri="{FF2B5EF4-FFF2-40B4-BE49-F238E27FC236}">
                <a16:creationId xmlns:a16="http://schemas.microsoft.com/office/drawing/2014/main" xmlns="" id="{DCB4C3B2-982D-4293-A105-2ECB6A95F726}"/>
              </a:ext>
            </a:extLst>
          </p:cNvPr>
          <p:cNvGraphicFramePr/>
          <p:nvPr>
            <p:extLst>
              <p:ext uri="{D42A27DB-BD31-4B8C-83A1-F6EECF244321}">
                <p14:modId xmlns:p14="http://schemas.microsoft.com/office/powerpoint/2010/main" xmlns="" val="1823061546"/>
              </p:ext>
            </p:extLst>
          </p:nvPr>
        </p:nvGraphicFramePr>
        <p:xfrm>
          <a:off x="1529358" y="3428999"/>
          <a:ext cx="9191625" cy="2790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01213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FBC79E-A1E5-E1AF-A124-FC1A5AD5E8F5}"/>
              </a:ext>
            </a:extLst>
          </p:cNvPr>
          <p:cNvSpPr>
            <a:spLocks noGrp="1"/>
          </p:cNvSpPr>
          <p:nvPr>
            <p:ph type="title"/>
          </p:nvPr>
        </p:nvSpPr>
        <p:spPr>
          <a:xfrm>
            <a:off x="364530" y="257085"/>
            <a:ext cx="11462940" cy="559256"/>
          </a:xfrm>
        </p:spPr>
        <p:txBody>
          <a:bodyPr/>
          <a:lstStyle/>
          <a:p>
            <a:r>
              <a:rPr lang="en-US" dirty="0"/>
              <a:t>Lower electricity usage at WCG facilities due to increased loadshedding</a:t>
            </a:r>
          </a:p>
        </p:txBody>
      </p:sp>
      <p:sp>
        <p:nvSpPr>
          <p:cNvPr id="3" name="Slide Number Placeholder 2">
            <a:extLst>
              <a:ext uri="{FF2B5EF4-FFF2-40B4-BE49-F238E27FC236}">
                <a16:creationId xmlns:a16="http://schemas.microsoft.com/office/drawing/2014/main" xmlns="" id="{1D40AFF0-BD1A-93D5-EB63-958EAF1F36B8}"/>
              </a:ext>
            </a:extLst>
          </p:cNvPr>
          <p:cNvSpPr>
            <a:spLocks noGrp="1"/>
          </p:cNvSpPr>
          <p:nvPr>
            <p:ph type="sldNum" sz="quarter" idx="4"/>
          </p:nvPr>
        </p:nvSpPr>
        <p:spPr/>
        <p:txBody>
          <a:bodyPr/>
          <a:lstStyle/>
          <a:p>
            <a:fld id="{8406839F-D7A4-4E5D-B93D-768AD4D1DB36}" type="slidenum">
              <a:rPr lang="en-ZA" smtClean="0">
                <a:solidFill>
                  <a:srgbClr val="003399"/>
                </a:solidFill>
              </a:rPr>
              <a:pPr/>
              <a:t>13</a:t>
            </a:fld>
            <a:endParaRPr lang="en-ZA" dirty="0">
              <a:solidFill>
                <a:srgbClr val="003399"/>
              </a:solidFill>
            </a:endParaRPr>
          </a:p>
        </p:txBody>
      </p:sp>
      <p:graphicFrame>
        <p:nvGraphicFramePr>
          <p:cNvPr id="4" name="Chart 3">
            <a:extLst>
              <a:ext uri="{FF2B5EF4-FFF2-40B4-BE49-F238E27FC236}">
                <a16:creationId xmlns:a16="http://schemas.microsoft.com/office/drawing/2014/main" xmlns="" id="{207520A5-05FA-DB73-B793-395CC1EE06B8}"/>
              </a:ext>
            </a:extLst>
          </p:cNvPr>
          <p:cNvGraphicFramePr>
            <a:graphicFrameLocks/>
          </p:cNvGraphicFramePr>
          <p:nvPr>
            <p:extLst>
              <p:ext uri="{D42A27DB-BD31-4B8C-83A1-F6EECF244321}">
                <p14:modId xmlns:p14="http://schemas.microsoft.com/office/powerpoint/2010/main" xmlns="" val="432132596"/>
              </p:ext>
            </p:extLst>
          </p:nvPr>
        </p:nvGraphicFramePr>
        <p:xfrm>
          <a:off x="1075283" y="1250540"/>
          <a:ext cx="10095490" cy="50707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80026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9415B1-78B3-8E0D-78B5-407034157899}"/>
              </a:ext>
            </a:extLst>
          </p:cNvPr>
          <p:cNvSpPr>
            <a:spLocks noGrp="1"/>
          </p:cNvSpPr>
          <p:nvPr>
            <p:ph type="title"/>
          </p:nvPr>
        </p:nvSpPr>
        <p:spPr>
          <a:xfrm>
            <a:off x="393701" y="256592"/>
            <a:ext cx="11462940" cy="559256"/>
          </a:xfrm>
        </p:spPr>
        <p:txBody>
          <a:bodyPr/>
          <a:lstStyle/>
          <a:p>
            <a:r>
              <a:rPr lang="en-US" dirty="0"/>
              <a:t>Fuel, oil and grease - increase mainly due to costs for running generators</a:t>
            </a:r>
          </a:p>
        </p:txBody>
      </p:sp>
      <p:sp>
        <p:nvSpPr>
          <p:cNvPr id="3" name="Slide Number Placeholder 2">
            <a:extLst>
              <a:ext uri="{FF2B5EF4-FFF2-40B4-BE49-F238E27FC236}">
                <a16:creationId xmlns:a16="http://schemas.microsoft.com/office/drawing/2014/main" xmlns="" id="{BC7A4B37-3D50-27AD-BAC4-8C211B3B4C8C}"/>
              </a:ext>
            </a:extLst>
          </p:cNvPr>
          <p:cNvSpPr>
            <a:spLocks noGrp="1"/>
          </p:cNvSpPr>
          <p:nvPr>
            <p:ph type="sldNum" sz="quarter" idx="4"/>
          </p:nvPr>
        </p:nvSpPr>
        <p:spPr/>
        <p:txBody>
          <a:bodyPr/>
          <a:lstStyle/>
          <a:p>
            <a:fld id="{8406839F-D7A4-4E5D-B93D-768AD4D1DB36}" type="slidenum">
              <a:rPr lang="en-ZA" smtClean="0">
                <a:solidFill>
                  <a:srgbClr val="003399"/>
                </a:solidFill>
              </a:rPr>
              <a:pPr/>
              <a:t>14</a:t>
            </a:fld>
            <a:endParaRPr lang="en-ZA" dirty="0">
              <a:solidFill>
                <a:srgbClr val="003399"/>
              </a:solidFill>
            </a:endParaRPr>
          </a:p>
        </p:txBody>
      </p:sp>
      <p:sp>
        <p:nvSpPr>
          <p:cNvPr id="18" name="TextBox 17">
            <a:extLst>
              <a:ext uri="{FF2B5EF4-FFF2-40B4-BE49-F238E27FC236}">
                <a16:creationId xmlns:a16="http://schemas.microsoft.com/office/drawing/2014/main" xmlns="" id="{75D2DFAD-C14E-E54D-DCC7-EA99DD54E431}"/>
              </a:ext>
            </a:extLst>
          </p:cNvPr>
          <p:cNvSpPr txBox="1"/>
          <p:nvPr/>
        </p:nvSpPr>
        <p:spPr>
          <a:xfrm>
            <a:off x="6231750" y="6541673"/>
            <a:ext cx="5421998" cy="261610"/>
          </a:xfrm>
          <a:prstGeom prst="rect">
            <a:avLst/>
          </a:prstGeom>
          <a:noFill/>
          <a:ln w="3175">
            <a:solidFill>
              <a:schemeClr val="tx1"/>
            </a:solidFill>
          </a:ln>
        </p:spPr>
        <p:txBody>
          <a:bodyPr wrap="square" rtlCol="0">
            <a:spAutoFit/>
          </a:bodyPr>
          <a:lstStyle/>
          <a:p>
            <a:r>
              <a:rPr lang="en-US" sz="1100" dirty="0"/>
              <a:t>Report drawn as of 30 March 2023  – expenditure numbers for March not final</a:t>
            </a:r>
          </a:p>
        </p:txBody>
      </p:sp>
      <p:graphicFrame>
        <p:nvGraphicFramePr>
          <p:cNvPr id="4" name="Chart 3">
            <a:extLst>
              <a:ext uri="{FF2B5EF4-FFF2-40B4-BE49-F238E27FC236}">
                <a16:creationId xmlns:a16="http://schemas.microsoft.com/office/drawing/2014/main" xmlns="" id="{A0453980-063E-CCF6-2459-C06B0373B267}"/>
              </a:ext>
            </a:extLst>
          </p:cNvPr>
          <p:cNvGraphicFramePr>
            <a:graphicFrameLocks/>
          </p:cNvGraphicFramePr>
          <p:nvPr>
            <p:extLst>
              <p:ext uri="{D42A27DB-BD31-4B8C-83A1-F6EECF244321}">
                <p14:modId xmlns:p14="http://schemas.microsoft.com/office/powerpoint/2010/main" xmlns="" val="1242534527"/>
              </p:ext>
            </p:extLst>
          </p:nvPr>
        </p:nvGraphicFramePr>
        <p:xfrm>
          <a:off x="1368608" y="1949270"/>
          <a:ext cx="9567259" cy="4542390"/>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16">
            <a:extLst>
              <a:ext uri="{FF2B5EF4-FFF2-40B4-BE49-F238E27FC236}">
                <a16:creationId xmlns:a16="http://schemas.microsoft.com/office/drawing/2014/main" xmlns="" id="{5666851C-F605-02C0-A0F0-6C48F226C62B}"/>
              </a:ext>
            </a:extLst>
          </p:cNvPr>
          <p:cNvCxnSpPr>
            <a:cxnSpLocks/>
          </p:cNvCxnSpPr>
          <p:nvPr/>
        </p:nvCxnSpPr>
        <p:spPr>
          <a:xfrm flipV="1">
            <a:off x="2372139" y="2849797"/>
            <a:ext cx="8176591" cy="1629438"/>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F9868223-3DF0-A206-8C74-D2BEB729BCE5}"/>
              </a:ext>
            </a:extLst>
          </p:cNvPr>
          <p:cNvPicPr>
            <a:picLocks noChangeAspect="1"/>
          </p:cNvPicPr>
          <p:nvPr/>
        </p:nvPicPr>
        <p:blipFill>
          <a:blip r:embed="rId3" cstate="print"/>
          <a:stretch>
            <a:fillRect/>
          </a:stretch>
        </p:blipFill>
        <p:spPr>
          <a:xfrm>
            <a:off x="138220" y="1130833"/>
            <a:ext cx="11971429" cy="692283"/>
          </a:xfrm>
          <a:prstGeom prst="rect">
            <a:avLst/>
          </a:prstGeom>
        </p:spPr>
      </p:pic>
    </p:spTree>
    <p:extLst>
      <p:ext uri="{BB962C8B-B14F-4D97-AF65-F5344CB8AC3E}">
        <p14:creationId xmlns:p14="http://schemas.microsoft.com/office/powerpoint/2010/main" xmlns="" val="790469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444527D-13D9-9FDB-5B76-E1D56DFEA6F0}"/>
              </a:ext>
            </a:extLst>
          </p:cNvPr>
          <p:cNvSpPr>
            <a:spLocks noGrp="1"/>
          </p:cNvSpPr>
          <p:nvPr>
            <p:ph type="body" sz="quarter" idx="12"/>
          </p:nvPr>
        </p:nvSpPr>
        <p:spPr>
          <a:xfrm>
            <a:off x="814918" y="2629298"/>
            <a:ext cx="11041721" cy="936625"/>
          </a:xfrm>
        </p:spPr>
        <p:txBody>
          <a:bodyPr>
            <a:normAutofit fontScale="92500" lnSpcReduction="10000"/>
          </a:bodyPr>
          <a:lstStyle/>
          <a:p>
            <a:r>
              <a:rPr lang="en-US" dirty="0"/>
              <a:t>Implementing our Strategy</a:t>
            </a:r>
          </a:p>
          <a:p>
            <a:r>
              <a:rPr lang="en-US" sz="2600" i="1" dirty="0"/>
              <a:t>A. Lester</a:t>
            </a:r>
          </a:p>
        </p:txBody>
      </p:sp>
    </p:spTree>
    <p:extLst>
      <p:ext uri="{BB962C8B-B14F-4D97-AF65-F5344CB8AC3E}">
        <p14:creationId xmlns:p14="http://schemas.microsoft.com/office/powerpoint/2010/main" xmlns="" val="4282099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7B32B7-C30E-A3CB-B699-4224CC7D664B}"/>
              </a:ext>
            </a:extLst>
          </p:cNvPr>
          <p:cNvSpPr>
            <a:spLocks noGrp="1"/>
          </p:cNvSpPr>
          <p:nvPr>
            <p:ph type="title"/>
          </p:nvPr>
        </p:nvSpPr>
        <p:spPr/>
        <p:txBody>
          <a:bodyPr/>
          <a:lstStyle/>
          <a:p>
            <a:r>
              <a:rPr lang="en-US" dirty="0">
                <a:latin typeface="+mn-lt"/>
                <a:cs typeface="Calibri" panose="020F0502020204030204" pitchFamily="34" charset="0"/>
              </a:rPr>
              <a:t>Energy governance structures</a:t>
            </a:r>
          </a:p>
        </p:txBody>
      </p:sp>
      <p:graphicFrame>
        <p:nvGraphicFramePr>
          <p:cNvPr id="3" name="Diagram 2">
            <a:extLst>
              <a:ext uri="{FF2B5EF4-FFF2-40B4-BE49-F238E27FC236}">
                <a16:creationId xmlns:a16="http://schemas.microsoft.com/office/drawing/2014/main" xmlns="" id="{CAEA7F4E-6207-8DA2-537F-0B62C632302B}"/>
              </a:ext>
            </a:extLst>
          </p:cNvPr>
          <p:cNvGraphicFramePr/>
          <p:nvPr/>
        </p:nvGraphicFramePr>
        <p:xfrm>
          <a:off x="4315192" y="2105062"/>
          <a:ext cx="5959801" cy="3312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xmlns="" id="{ECCD34B7-E53E-FE84-CDC5-A95F00186D92}"/>
              </a:ext>
            </a:extLst>
          </p:cNvPr>
          <p:cNvSpPr/>
          <p:nvPr/>
        </p:nvSpPr>
        <p:spPr>
          <a:xfrm>
            <a:off x="10938781" y="2105062"/>
            <a:ext cx="815798" cy="33127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vert"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a:ea typeface="Times New Roman" panose="02020603050405020304" pitchFamily="18" charset="0"/>
                <a:cs typeface="+mn-cs"/>
              </a:rPr>
              <a:t>Core Energy</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a:ea typeface="Times New Roman" panose="02020603050405020304" pitchFamily="18" charset="0"/>
                <a:cs typeface="+mn-cs"/>
              </a:rPr>
              <a:t> Team</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xmlns="" id="{8980A55A-B1F5-012A-E776-AA0FCEFDAC82}"/>
              </a:ext>
            </a:extLst>
          </p:cNvPr>
          <p:cNvSpPr txBox="1"/>
          <p:nvPr/>
        </p:nvSpPr>
        <p:spPr>
          <a:xfrm>
            <a:off x="393701" y="3326203"/>
            <a:ext cx="3589597" cy="1384995"/>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Unblocking any departmental issues &amp; facilitating capacity where needed, and as a ‘caucus’ so that all HODs are aligned as best possible before a WC EC mtg. Chaired by the Director General</a:t>
            </a:r>
          </a:p>
        </p:txBody>
      </p:sp>
      <p:sp>
        <p:nvSpPr>
          <p:cNvPr id="4" name="TextBox 3">
            <a:extLst>
              <a:ext uri="{FF2B5EF4-FFF2-40B4-BE49-F238E27FC236}">
                <a16:creationId xmlns:a16="http://schemas.microsoft.com/office/drawing/2014/main" xmlns="" id="{B2955BA1-193A-0F10-247C-883C4F333544}"/>
              </a:ext>
            </a:extLst>
          </p:cNvPr>
          <p:cNvSpPr txBox="1"/>
          <p:nvPr/>
        </p:nvSpPr>
        <p:spPr>
          <a:xfrm>
            <a:off x="393701" y="5133016"/>
            <a:ext cx="3589597" cy="954107"/>
          </a:xfrm>
          <a:prstGeom prst="rect">
            <a:avLst/>
          </a:prstGeom>
          <a:noFill/>
          <a:ln>
            <a:solidFill>
              <a:srgbClr val="002060"/>
            </a:solidFill>
          </a:ln>
        </p:spPr>
        <p:txBody>
          <a:bodyPr wrap="square" rtlCol="0">
            <a:spAutoFit/>
          </a:bodyPr>
          <a:lstStyle>
            <a:defPPr>
              <a:defRPr lang="en-US"/>
            </a:defPPr>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Officials working on the various energy workstreams – whether part or full-time. Group chaired by the Core Energy </a:t>
            </a:r>
            <a:r>
              <a:rPr lang="en-US" dirty="0">
                <a:solidFill>
                  <a:prstClr val="black"/>
                </a:solidFill>
                <a:latin typeface="Century Gothic"/>
              </a:rPr>
              <a:t>T</a:t>
            </a:r>
            <a:r>
              <a:rPr kumimoji="0" lang="en-US" sz="1400" b="0" i="0" u="none" strike="noStrike" kern="1200" cap="none" spc="0" normalizeH="0" baseline="0" noProof="0" dirty="0" err="1">
                <a:ln>
                  <a:noFill/>
                </a:ln>
                <a:solidFill>
                  <a:prstClr val="black"/>
                </a:solidFill>
                <a:effectLst/>
                <a:uLnTx/>
                <a:uFillTx/>
                <a:latin typeface="Century Gothic"/>
                <a:ea typeface="+mn-ea"/>
                <a:cs typeface="+mn-cs"/>
              </a:rPr>
              <a:t>eam</a:t>
            </a:r>
            <a:r>
              <a:rPr kumimoji="0" lang="en-US" sz="1400" b="0" i="0" u="none" strike="noStrike" kern="1200" cap="none" spc="0" normalizeH="0" baseline="0" noProof="0" dirty="0">
                <a:ln>
                  <a:noFill/>
                </a:ln>
                <a:solidFill>
                  <a:prstClr val="black"/>
                </a:solidFill>
                <a:effectLst/>
                <a:uLnTx/>
                <a:uFillTx/>
                <a:latin typeface="Century Gothic"/>
                <a:ea typeface="+mn-ea"/>
                <a:cs typeface="+mn-cs"/>
              </a:rPr>
              <a:t>.</a:t>
            </a:r>
          </a:p>
        </p:txBody>
      </p:sp>
      <p:sp>
        <p:nvSpPr>
          <p:cNvPr id="7" name="Arrow: Right 6">
            <a:extLst>
              <a:ext uri="{FF2B5EF4-FFF2-40B4-BE49-F238E27FC236}">
                <a16:creationId xmlns:a16="http://schemas.microsoft.com/office/drawing/2014/main" xmlns="" id="{968FB430-AD1C-A197-8E9E-F11D5AFEE9CD}"/>
              </a:ext>
            </a:extLst>
          </p:cNvPr>
          <p:cNvSpPr/>
          <p:nvPr/>
        </p:nvSpPr>
        <p:spPr>
          <a:xfrm flipV="1">
            <a:off x="3983298" y="3692858"/>
            <a:ext cx="663788" cy="17623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prstClr val="white"/>
              </a:solidFill>
              <a:effectLst/>
              <a:uLnTx/>
              <a:uFillTx/>
              <a:latin typeface="Century Gothic"/>
              <a:ea typeface="+mn-ea"/>
              <a:cs typeface="+mn-cs"/>
            </a:endParaRPr>
          </a:p>
        </p:txBody>
      </p:sp>
      <p:sp>
        <p:nvSpPr>
          <p:cNvPr id="8" name="Arrow: Right 7">
            <a:extLst>
              <a:ext uri="{FF2B5EF4-FFF2-40B4-BE49-F238E27FC236}">
                <a16:creationId xmlns:a16="http://schemas.microsoft.com/office/drawing/2014/main" xmlns="" id="{A7C5B497-AB79-F356-E912-EBCA1F49FED7}"/>
              </a:ext>
            </a:extLst>
          </p:cNvPr>
          <p:cNvSpPr/>
          <p:nvPr/>
        </p:nvSpPr>
        <p:spPr>
          <a:xfrm rot="19944657">
            <a:off x="3929687" y="5320582"/>
            <a:ext cx="1298421" cy="14295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prstClr val="white"/>
              </a:solidFill>
              <a:effectLst/>
              <a:uLnTx/>
              <a:uFillTx/>
              <a:latin typeface="Century Gothic"/>
              <a:ea typeface="+mn-ea"/>
              <a:cs typeface="+mn-cs"/>
            </a:endParaRPr>
          </a:p>
        </p:txBody>
      </p:sp>
      <p:sp>
        <p:nvSpPr>
          <p:cNvPr id="9" name="TextBox 8">
            <a:extLst>
              <a:ext uri="{FF2B5EF4-FFF2-40B4-BE49-F238E27FC236}">
                <a16:creationId xmlns:a16="http://schemas.microsoft.com/office/drawing/2014/main" xmlns="" id="{2DBA4C07-108C-1AA4-CABE-5A231DA47D1B}"/>
              </a:ext>
            </a:extLst>
          </p:cNvPr>
          <p:cNvSpPr txBox="1"/>
          <p:nvPr/>
        </p:nvSpPr>
        <p:spPr>
          <a:xfrm>
            <a:off x="393701" y="1478481"/>
            <a:ext cx="3589597" cy="1600438"/>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entury Gothic"/>
                <a:ea typeface="+mn-ea"/>
                <a:cs typeface="+mn-cs"/>
              </a:rPr>
              <a:t>Directing and overseeing the implementation of the Western Cape Government’s urgent action to relieve both the immediate impacts of load shedding and its medium to long term energy strategy. Chaired by the Premier</a:t>
            </a:r>
            <a:endParaRPr kumimoji="0" lang="en-US"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Arrow: Right 9">
            <a:extLst>
              <a:ext uri="{FF2B5EF4-FFF2-40B4-BE49-F238E27FC236}">
                <a16:creationId xmlns:a16="http://schemas.microsoft.com/office/drawing/2014/main" xmlns="" id="{A744A62F-0456-B258-D28A-CC041847663E}"/>
              </a:ext>
            </a:extLst>
          </p:cNvPr>
          <p:cNvSpPr/>
          <p:nvPr/>
        </p:nvSpPr>
        <p:spPr>
          <a:xfrm rot="1808596">
            <a:off x="3925037" y="2154199"/>
            <a:ext cx="823640" cy="182815"/>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xmlns="" val="2883660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A2A3E47-46CC-4174-BE36-7DE5789C9598}"/>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675" b="0" i="0" u="none" strike="noStrike" kern="1200" cap="none" spc="0" normalizeH="0" baseline="0" noProof="0">
                <a:ln>
                  <a:noFill/>
                </a:ln>
                <a:solidFill>
                  <a:srgbClr val="44546A"/>
                </a:solidFill>
                <a:effectLst/>
                <a:uLnTx/>
                <a:uFillTx/>
                <a:latin typeface="Century Gothic"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ZA" sz="675" b="0" i="0" u="none" strike="noStrike" kern="1200" cap="none" spc="0" normalizeH="0" baseline="0" noProof="0" dirty="0">
              <a:ln>
                <a:noFill/>
              </a:ln>
              <a:solidFill>
                <a:srgbClr val="44546A"/>
              </a:solidFill>
              <a:effectLst/>
              <a:uLnTx/>
              <a:uFillTx/>
              <a:latin typeface="Century Gothic" pitchFamily="34" charset="0"/>
              <a:ea typeface="+mn-ea"/>
              <a:cs typeface="+mn-cs"/>
            </a:endParaRPr>
          </a:p>
        </p:txBody>
      </p:sp>
      <p:sp>
        <p:nvSpPr>
          <p:cNvPr id="7" name="Title 1">
            <a:extLst>
              <a:ext uri="{FF2B5EF4-FFF2-40B4-BE49-F238E27FC236}">
                <a16:creationId xmlns:a16="http://schemas.microsoft.com/office/drawing/2014/main" xmlns="" id="{395E3BD7-B9F9-C10F-2BE9-5BE88D7B25FD}"/>
              </a:ext>
            </a:extLst>
          </p:cNvPr>
          <p:cNvSpPr txBox="1">
            <a:spLocks/>
          </p:cNvSpPr>
          <p:nvPr/>
        </p:nvSpPr>
        <p:spPr>
          <a:xfrm>
            <a:off x="171257" y="255518"/>
            <a:ext cx="11523457" cy="419442"/>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49847" tIns="49847" rIns="49847" bIns="49847" rtlCol="0" anchor="ctr">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defTabSz="633062"/>
            <a:r>
              <a:rPr lang="en-US" dirty="0">
                <a:solidFill>
                  <a:srgbClr val="001489"/>
                </a:solidFill>
              </a:rPr>
              <a:t>WCG </a:t>
            </a:r>
            <a:r>
              <a:rPr lang="en-US" dirty="0" err="1">
                <a:solidFill>
                  <a:srgbClr val="001489"/>
                </a:solidFill>
              </a:rPr>
              <a:t>programmes</a:t>
            </a:r>
            <a:r>
              <a:rPr lang="en-US" dirty="0">
                <a:solidFill>
                  <a:srgbClr val="001489"/>
                </a:solidFill>
              </a:rPr>
              <a:t> have positioned the province as the hub for energy resilience</a:t>
            </a:r>
          </a:p>
        </p:txBody>
      </p:sp>
      <p:graphicFrame>
        <p:nvGraphicFramePr>
          <p:cNvPr id="5" name="Table 5">
            <a:extLst>
              <a:ext uri="{FF2B5EF4-FFF2-40B4-BE49-F238E27FC236}">
                <a16:creationId xmlns:a16="http://schemas.microsoft.com/office/drawing/2014/main" xmlns="" id="{DC1CAB24-FC29-D8AD-7F0F-E17FC13A60A4}"/>
              </a:ext>
            </a:extLst>
          </p:cNvPr>
          <p:cNvGraphicFramePr>
            <a:graphicFrameLocks noGrp="1"/>
          </p:cNvGraphicFramePr>
          <p:nvPr>
            <p:extLst>
              <p:ext uri="{D42A27DB-BD31-4B8C-83A1-F6EECF244321}">
                <p14:modId xmlns:p14="http://schemas.microsoft.com/office/powerpoint/2010/main" xmlns="" val="2514021472"/>
              </p:ext>
            </p:extLst>
          </p:nvPr>
        </p:nvGraphicFramePr>
        <p:xfrm>
          <a:off x="450574" y="1065673"/>
          <a:ext cx="11406065" cy="5441807"/>
        </p:xfrm>
        <a:graphic>
          <a:graphicData uri="http://schemas.openxmlformats.org/drawingml/2006/table">
            <a:tbl>
              <a:tblPr firstRow="1" bandRow="1">
                <a:tableStyleId>{5C22544A-7EE6-4342-B048-85BDC9FD1C3A}</a:tableStyleId>
              </a:tblPr>
              <a:tblGrid>
                <a:gridCol w="2281213">
                  <a:extLst>
                    <a:ext uri="{9D8B030D-6E8A-4147-A177-3AD203B41FA5}">
                      <a16:colId xmlns:a16="http://schemas.microsoft.com/office/drawing/2014/main" xmlns="" val="3210860629"/>
                    </a:ext>
                  </a:extLst>
                </a:gridCol>
                <a:gridCol w="2354647">
                  <a:extLst>
                    <a:ext uri="{9D8B030D-6E8A-4147-A177-3AD203B41FA5}">
                      <a16:colId xmlns:a16="http://schemas.microsoft.com/office/drawing/2014/main" xmlns="" val="2112794804"/>
                    </a:ext>
                  </a:extLst>
                </a:gridCol>
                <a:gridCol w="2429027">
                  <a:extLst>
                    <a:ext uri="{9D8B030D-6E8A-4147-A177-3AD203B41FA5}">
                      <a16:colId xmlns:a16="http://schemas.microsoft.com/office/drawing/2014/main" xmlns="" val="3389097080"/>
                    </a:ext>
                  </a:extLst>
                </a:gridCol>
                <a:gridCol w="2206833">
                  <a:extLst>
                    <a:ext uri="{9D8B030D-6E8A-4147-A177-3AD203B41FA5}">
                      <a16:colId xmlns:a16="http://schemas.microsoft.com/office/drawing/2014/main" xmlns="" val="1836019217"/>
                    </a:ext>
                  </a:extLst>
                </a:gridCol>
                <a:gridCol w="2134345">
                  <a:extLst>
                    <a:ext uri="{9D8B030D-6E8A-4147-A177-3AD203B41FA5}">
                      <a16:colId xmlns:a16="http://schemas.microsoft.com/office/drawing/2014/main" xmlns="" val="1406227260"/>
                    </a:ext>
                  </a:extLst>
                </a:gridCol>
              </a:tblGrid>
              <a:tr h="480420">
                <a:tc>
                  <a:txBody>
                    <a:bodyPr/>
                    <a:lstStyle/>
                    <a:p>
                      <a:pPr algn="ctr"/>
                      <a:r>
                        <a:rPr lang="en-US" sz="1400" b="1" dirty="0">
                          <a:solidFill>
                            <a:schemeClr val="bg1"/>
                          </a:solidFill>
                          <a:latin typeface="+mn-lt"/>
                        </a:rPr>
                        <a:t>REIPPPP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p>
                      <a:pPr algn="ctr"/>
                      <a:r>
                        <a:rPr lang="en-US" sz="1400" b="1" dirty="0">
                          <a:solidFill>
                            <a:schemeClr val="bg1"/>
                          </a:solidFill>
                          <a:latin typeface="+mn-lt"/>
                        </a:rPr>
                        <a:t>Municipal IPP procurement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p>
                      <a:pPr algn="ctr"/>
                      <a:r>
                        <a:rPr lang="en-US" sz="1400" b="1" dirty="0">
                          <a:solidFill>
                            <a:schemeClr val="bg1"/>
                          </a:solidFill>
                          <a:latin typeface="+mn-lt"/>
                        </a:rPr>
                        <a:t>Wheeling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p>
                      <a:pPr algn="ctr"/>
                      <a:r>
                        <a:rPr lang="en-US" sz="1400" b="1" dirty="0">
                          <a:solidFill>
                            <a:schemeClr val="bg1"/>
                          </a:solidFill>
                          <a:latin typeface="+mn-lt"/>
                        </a:rPr>
                        <a:t>SSEG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p>
                      <a:pPr algn="ctr"/>
                      <a:r>
                        <a:rPr lang="en-US" sz="1400" b="1" dirty="0">
                          <a:solidFill>
                            <a:schemeClr val="bg1"/>
                          </a:solidFill>
                          <a:latin typeface="+mn-lt"/>
                        </a:rPr>
                        <a:t>Business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extLst>
                  <a:ext uri="{0D108BD9-81ED-4DB2-BD59-A6C34878D82A}">
                    <a16:rowId xmlns:a16="http://schemas.microsoft.com/office/drawing/2014/main" xmlns="" val="1444657668"/>
                  </a:ext>
                </a:extLst>
              </a:tr>
              <a:tr h="1271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rgbClr val="FF0000"/>
                          </a:solidFill>
                          <a:effectLst/>
                          <a:latin typeface="+mn-lt"/>
                          <a:ea typeface="+mn-ea"/>
                          <a:cs typeface="+mn-cs"/>
                        </a:rPr>
                        <a:t>1 008 MW</a:t>
                      </a:r>
                      <a:r>
                        <a:rPr lang="en-US" sz="1300" b="0" kern="1200" dirty="0">
                          <a:solidFill>
                            <a:schemeClr val="tx1"/>
                          </a:solidFill>
                          <a:effectLst/>
                          <a:latin typeface="+mn-lt"/>
                          <a:ea typeface="+mn-ea"/>
                          <a:cs typeface="+mn-cs"/>
                        </a:rPr>
                        <a:t> total installed REIPPPP projects in WC in commercial 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mn-lt"/>
                          <a:ea typeface="+mn-ea"/>
                          <a:cs typeface="+mn-cs"/>
                        </a:rPr>
                        <a:t>Pre-feasibility analyses for </a:t>
                      </a:r>
                      <a:r>
                        <a:rPr lang="en-US" sz="1300" b="0" kern="1200" dirty="0">
                          <a:solidFill>
                            <a:srgbClr val="FF0000"/>
                          </a:solidFill>
                          <a:effectLst/>
                          <a:latin typeface="+mn-lt"/>
                          <a:ea typeface="+mn-ea"/>
                          <a:cs typeface="+mn-cs"/>
                        </a:rPr>
                        <a:t>5 WC municipal </a:t>
                      </a:r>
                      <a:r>
                        <a:rPr lang="en-US" sz="1300" b="0" kern="1200" dirty="0">
                          <a:solidFill>
                            <a:schemeClr val="tx1"/>
                          </a:solidFill>
                          <a:effectLst/>
                          <a:latin typeface="+mn-lt"/>
                          <a:ea typeface="+mn-ea"/>
                          <a:cs typeface="+mn-cs"/>
                        </a:rPr>
                        <a:t>IPP procurement pioneering projects – initial TA support for </a:t>
                      </a:r>
                      <a:r>
                        <a:rPr lang="en-US" sz="1300" b="0" kern="1200" dirty="0">
                          <a:solidFill>
                            <a:srgbClr val="FF0000"/>
                          </a:solidFill>
                          <a:effectLst/>
                          <a:latin typeface="+mn-lt"/>
                          <a:ea typeface="+mn-ea"/>
                          <a:cs typeface="+mn-cs"/>
                        </a:rPr>
                        <a:t>50 MW</a:t>
                      </a:r>
                      <a:r>
                        <a:rPr lang="en-US" sz="1300" b="0" kern="1200" dirty="0">
                          <a:solidFill>
                            <a:schemeClr val="tx1"/>
                          </a:solidFill>
                          <a:effectLst/>
                          <a:latin typeface="+mn-lt"/>
                          <a:ea typeface="+mn-ea"/>
                          <a:cs typeface="+mn-cs"/>
                        </a:rPr>
                        <a:t> project in Stellenbosch Municipality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mn-lt"/>
                          <a:ea typeface="+mn-ea"/>
                          <a:cs typeface="+mn-cs"/>
                        </a:rPr>
                        <a:t>3 major private sector wheeling projects supported: </a:t>
                      </a:r>
                      <a:r>
                        <a:rPr lang="en-US" sz="1300" b="0" kern="1200" dirty="0">
                          <a:solidFill>
                            <a:srgbClr val="FF0000"/>
                          </a:solidFill>
                          <a:effectLst/>
                          <a:latin typeface="+mn-lt"/>
                          <a:ea typeface="+mn-ea"/>
                          <a:cs typeface="+mn-cs"/>
                        </a:rPr>
                        <a:t>470 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rgbClr val="FF0000"/>
                          </a:solidFill>
                          <a:effectLst/>
                          <a:latin typeface="+mn-lt"/>
                          <a:ea typeface="+mn-ea"/>
                          <a:cs typeface="+mn-cs"/>
                        </a:rPr>
                        <a:t>24</a:t>
                      </a:r>
                      <a:r>
                        <a:rPr lang="en-US" sz="1300" b="0" kern="1200" dirty="0">
                          <a:solidFill>
                            <a:schemeClr val="tx1"/>
                          </a:solidFill>
                          <a:effectLst/>
                          <a:latin typeface="+mn-lt"/>
                          <a:ea typeface="+mn-ea"/>
                          <a:cs typeface="+mn-cs"/>
                        </a:rPr>
                        <a:t> municipalities supported on SSEG, with </a:t>
                      </a:r>
                      <a:r>
                        <a:rPr lang="en-US" sz="1300" b="0" kern="1200" dirty="0">
                          <a:solidFill>
                            <a:srgbClr val="FF0000"/>
                          </a:solidFill>
                          <a:effectLst/>
                          <a:latin typeface="+mn-lt"/>
                          <a:ea typeface="+mn-ea"/>
                          <a:cs typeface="+mn-cs"/>
                        </a:rPr>
                        <a:t>21</a:t>
                      </a:r>
                      <a:r>
                        <a:rPr lang="en-US" sz="1300" b="0" kern="1200" dirty="0">
                          <a:solidFill>
                            <a:schemeClr val="tx1"/>
                          </a:solidFill>
                          <a:effectLst/>
                          <a:latin typeface="+mn-lt"/>
                          <a:ea typeface="+mn-ea"/>
                          <a:cs typeface="+mn-cs"/>
                        </a:rPr>
                        <a:t> providing compensation for feedback of electricity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rgbClr val="FF0000"/>
                          </a:solidFill>
                          <a:effectLst/>
                          <a:latin typeface="+mn-lt"/>
                          <a:ea typeface="+mn-ea"/>
                          <a:cs typeface="+mn-cs"/>
                        </a:rPr>
                        <a:t>5 082</a:t>
                      </a:r>
                      <a:r>
                        <a:rPr lang="en-US" sz="1300" b="0" kern="1200" dirty="0">
                          <a:solidFill>
                            <a:schemeClr val="tx1"/>
                          </a:solidFill>
                          <a:effectLst/>
                          <a:latin typeface="+mn-lt"/>
                          <a:ea typeface="+mn-ea"/>
                          <a:cs typeface="+mn-cs"/>
                        </a:rPr>
                        <a:t> businesses directly assisted with Green Economy support</a:t>
                      </a:r>
                      <a:endParaRPr lang="en-ZA" sz="13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76744544"/>
                  </a:ext>
                </a:extLst>
              </a:tr>
              <a:tr h="1073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rgbClr val="FF0000"/>
                          </a:solidFill>
                          <a:effectLst/>
                          <a:latin typeface="+mn-lt"/>
                          <a:ea typeface="+mn-ea"/>
                          <a:cs typeface="+mn-cs"/>
                        </a:rPr>
                        <a:t>785 MW</a:t>
                      </a:r>
                      <a:r>
                        <a:rPr lang="en-US" sz="1300" b="0" kern="1200" dirty="0">
                          <a:solidFill>
                            <a:schemeClr val="tx1"/>
                          </a:solidFill>
                          <a:effectLst/>
                          <a:latin typeface="+mn-lt"/>
                          <a:ea typeface="+mn-ea"/>
                          <a:cs typeface="+mn-cs"/>
                        </a:rPr>
                        <a:t> of REIPPPP BW5 projects located in WC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mn-lt"/>
                          <a:ea typeface="+mn-ea"/>
                          <a:cs typeface="+mn-cs"/>
                        </a:rPr>
                        <a:t>City of Cape Town </a:t>
                      </a:r>
                      <a:r>
                        <a:rPr lang="en-US" sz="1300" b="0" kern="1200" dirty="0">
                          <a:solidFill>
                            <a:srgbClr val="FF0000"/>
                          </a:solidFill>
                          <a:effectLst/>
                          <a:latin typeface="+mn-lt"/>
                          <a:ea typeface="+mn-ea"/>
                          <a:cs typeface="+mn-cs"/>
                        </a:rPr>
                        <a:t>200 MW </a:t>
                      </a:r>
                      <a:r>
                        <a:rPr lang="en-US" sz="1300" b="0" kern="1200" dirty="0">
                          <a:solidFill>
                            <a:schemeClr val="tx1"/>
                          </a:solidFill>
                          <a:effectLst/>
                          <a:latin typeface="+mn-lt"/>
                          <a:ea typeface="+mn-ea"/>
                          <a:cs typeface="+mn-cs"/>
                        </a:rPr>
                        <a:t>tender in progress &amp; dispatchable </a:t>
                      </a:r>
                      <a:r>
                        <a:rPr lang="en-US" sz="1300" b="0" kern="1200" dirty="0">
                          <a:solidFill>
                            <a:srgbClr val="FF0000"/>
                          </a:solidFill>
                          <a:effectLst/>
                          <a:latin typeface="+mn-lt"/>
                          <a:ea typeface="+mn-ea"/>
                          <a:cs typeface="+mn-cs"/>
                        </a:rPr>
                        <a:t>500 MW </a:t>
                      </a:r>
                      <a:r>
                        <a:rPr lang="en-US" sz="1300" b="0" kern="1200" dirty="0">
                          <a:solidFill>
                            <a:schemeClr val="tx1"/>
                          </a:solidFill>
                          <a:effectLst/>
                          <a:latin typeface="+mn-lt"/>
                          <a:ea typeface="+mn-ea"/>
                          <a:cs typeface="+mn-cs"/>
                        </a:rPr>
                        <a:t>tender soon to be released.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rgbClr val="FF0000"/>
                          </a:solidFill>
                          <a:effectLst/>
                          <a:latin typeface="+mn-lt"/>
                          <a:ea typeface="+mn-ea"/>
                          <a:cs typeface="+mn-cs"/>
                        </a:rPr>
                        <a:t>7</a:t>
                      </a:r>
                      <a:r>
                        <a:rPr lang="en-US" sz="1300" b="0" kern="1200" dirty="0">
                          <a:solidFill>
                            <a:schemeClr val="tx1"/>
                          </a:solidFill>
                          <a:effectLst/>
                          <a:latin typeface="+mn-lt"/>
                          <a:ea typeface="+mn-ea"/>
                          <a:cs typeface="+mn-cs"/>
                        </a:rPr>
                        <a:t> municipalities provided with wheeling framework &amp; tariff support &amp; </a:t>
                      </a:r>
                      <a:r>
                        <a:rPr lang="en-ZA" sz="1300" b="0" kern="1200" dirty="0">
                          <a:solidFill>
                            <a:srgbClr val="FF0000"/>
                          </a:solidFill>
                          <a:effectLst/>
                          <a:latin typeface="+mn-lt"/>
                          <a:ea typeface="+mn-ea"/>
                          <a:cs typeface="+mn-cs"/>
                        </a:rPr>
                        <a:t>wheeling pilots </a:t>
                      </a:r>
                      <a:r>
                        <a:rPr lang="en-ZA" sz="1300" b="0" kern="1200" dirty="0">
                          <a:solidFill>
                            <a:schemeClr val="tx1"/>
                          </a:solidFill>
                          <a:effectLst/>
                          <a:latin typeface="+mn-lt"/>
                          <a:ea typeface="+mn-ea"/>
                          <a:cs typeface="+mn-cs"/>
                        </a:rPr>
                        <a:t>in George Municipality &amp; City of 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rgbClr val="FF0000"/>
                          </a:solidFill>
                          <a:effectLst/>
                          <a:latin typeface="+mn-lt"/>
                          <a:ea typeface="+mn-ea"/>
                          <a:cs typeface="+mn-cs"/>
                        </a:rPr>
                        <a:t>197MW</a:t>
                      </a:r>
                      <a:r>
                        <a:rPr lang="en-US" sz="1300" b="0" kern="1200" dirty="0">
                          <a:solidFill>
                            <a:schemeClr val="tx1"/>
                          </a:solidFill>
                          <a:effectLst/>
                          <a:latin typeface="+mn-lt"/>
                          <a:ea typeface="+mn-ea"/>
                          <a:cs typeface="+mn-cs"/>
                        </a:rPr>
                        <a:t> SSEG registered by municipalities (</a:t>
                      </a:r>
                      <a:r>
                        <a:rPr lang="en-US" sz="1300" dirty="0"/>
                        <a:t>excl. recent spike of 1040 applications made in CT)</a:t>
                      </a:r>
                      <a:endParaRPr lang="en-US" sz="13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rgbClr val="FF0000"/>
                          </a:solidFill>
                          <a:effectLst/>
                          <a:latin typeface="+mn-lt"/>
                          <a:ea typeface="+mn-ea"/>
                          <a:cs typeface="+mn-cs"/>
                        </a:rPr>
                        <a:t>10 804</a:t>
                      </a:r>
                      <a:r>
                        <a:rPr lang="en-US" sz="1300" b="0" kern="1200" dirty="0">
                          <a:solidFill>
                            <a:schemeClr val="tx1"/>
                          </a:solidFill>
                          <a:effectLst/>
                          <a:latin typeface="+mn-lt"/>
                          <a:ea typeface="+mn-ea"/>
                          <a:cs typeface="+mn-cs"/>
                        </a:rPr>
                        <a:t> downloads of the 2022 market intelligence reports for energy, water &amp; EVs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28871472"/>
                  </a:ext>
                </a:extLst>
              </a:tr>
              <a:tr h="9917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mn-lt"/>
                          <a:ea typeface="+mn-ea"/>
                          <a:cs typeface="+mn-cs"/>
                        </a:rPr>
                        <a:t>REIPPPP BW5 – </a:t>
                      </a:r>
                      <a:r>
                        <a:rPr lang="en-US" sz="1300" b="0" kern="1200" dirty="0">
                          <a:solidFill>
                            <a:srgbClr val="FF0000"/>
                          </a:solidFill>
                          <a:effectLst/>
                          <a:latin typeface="+mn-lt"/>
                          <a:ea typeface="+mn-ea"/>
                          <a:cs typeface="+mn-cs"/>
                        </a:rPr>
                        <a:t>16 / 25</a:t>
                      </a:r>
                      <a:r>
                        <a:rPr lang="en-US" sz="1300" b="0" kern="1200" dirty="0">
                          <a:solidFill>
                            <a:schemeClr val="tx1"/>
                          </a:solidFill>
                          <a:effectLst/>
                          <a:latin typeface="+mn-lt"/>
                          <a:ea typeface="+mn-ea"/>
                          <a:cs typeface="+mn-cs"/>
                        </a:rPr>
                        <a:t> won by CT-based energy developers &amp; further 5 have HQ in WC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mn-lt"/>
                          <a:ea typeface="+mn-ea"/>
                          <a:cs typeface="+mn-cs"/>
                        </a:rPr>
                        <a:t>Wheeling Use of Systems Agreements developed to enable wheeling across municipal grids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rgbClr val="FF0000"/>
                          </a:solidFill>
                          <a:effectLst/>
                          <a:latin typeface="+mn-lt"/>
                          <a:ea typeface="+mn-ea"/>
                          <a:cs typeface="+mn-cs"/>
                        </a:rPr>
                        <a:t>24</a:t>
                      </a:r>
                      <a:r>
                        <a:rPr lang="en-US" sz="1300" b="0" kern="1200" dirty="0">
                          <a:solidFill>
                            <a:schemeClr val="tx1"/>
                          </a:solidFill>
                          <a:effectLst/>
                          <a:latin typeface="+mn-lt"/>
                          <a:ea typeface="+mn-ea"/>
                          <a:cs typeface="+mn-cs"/>
                        </a:rPr>
                        <a:t> industry briefs &amp; case studies developed &amp; distributed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5863737"/>
                  </a:ext>
                </a:extLst>
              </a:tr>
              <a:tr h="1073880">
                <a:tc>
                  <a:txBody>
                    <a:bodyPr/>
                    <a:lstStyle/>
                    <a:p>
                      <a:r>
                        <a:rPr lang="en-US" sz="1300" b="0" kern="1200" dirty="0">
                          <a:solidFill>
                            <a:schemeClr val="tx1"/>
                          </a:solidFill>
                          <a:effectLst/>
                          <a:latin typeface="+mn-lt"/>
                          <a:ea typeface="+mn-ea"/>
                          <a:cs typeface="+mn-cs"/>
                        </a:rPr>
                        <a:t>BW6: </a:t>
                      </a:r>
                      <a:r>
                        <a:rPr lang="en-US" sz="1300" b="0" kern="1200" dirty="0">
                          <a:solidFill>
                            <a:srgbClr val="FF0000"/>
                          </a:solidFill>
                          <a:effectLst/>
                          <a:latin typeface="+mn-lt"/>
                          <a:ea typeface="+mn-ea"/>
                          <a:cs typeface="+mn-cs"/>
                        </a:rPr>
                        <a:t>4 791MW </a:t>
                      </a:r>
                      <a:r>
                        <a:rPr lang="en-US" sz="1300" b="0" kern="1200" dirty="0">
                          <a:solidFill>
                            <a:schemeClr val="tx1"/>
                          </a:solidFill>
                          <a:effectLst/>
                          <a:latin typeface="+mn-lt"/>
                          <a:ea typeface="+mn-ea"/>
                          <a:cs typeface="+mn-cs"/>
                        </a:rPr>
                        <a:t>(24 projects) in WC submitted to REIPPPP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rgbClr val="FF0000"/>
                          </a:solidFill>
                          <a:effectLst/>
                          <a:latin typeface="+mn-lt"/>
                          <a:ea typeface="+mn-ea"/>
                          <a:cs typeface="+mn-cs"/>
                        </a:rPr>
                        <a:t>1 820 MW</a:t>
                      </a:r>
                      <a:r>
                        <a:rPr lang="en-US" sz="1300" b="0" kern="1200" dirty="0">
                          <a:solidFill>
                            <a:schemeClr val="tx1"/>
                          </a:solidFill>
                          <a:effectLst/>
                          <a:latin typeface="+mn-lt"/>
                          <a:ea typeface="+mn-ea"/>
                          <a:cs typeface="+mn-cs"/>
                        </a:rPr>
                        <a:t> of Eskom transmission capacity in WC taken up by private sector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3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rgbClr val="FF0000"/>
                          </a:solidFill>
                          <a:effectLst/>
                          <a:latin typeface="+mn-lt"/>
                          <a:ea typeface="+mn-ea"/>
                          <a:cs typeface="+mn-cs"/>
                        </a:rPr>
                        <a:t>R12.9bn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mn-lt"/>
                          <a:ea typeface="+mn-ea"/>
                          <a:cs typeface="+mn-cs"/>
                        </a:rPr>
                        <a:t>worth of investment facilitated in green economy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31117854"/>
                  </a:ext>
                </a:extLst>
              </a:tr>
              <a:tr h="480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mn-lt"/>
                          <a:ea typeface="+mn-ea"/>
                          <a:cs typeface="+mn-cs"/>
                        </a:rPr>
                        <a:t>R9.9m of funding provided to 8 municipalities for  13 foundational energy studies to enable RE penetration at 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R9.9m of funding provided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8 municipalities for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13 foundational energy studies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27110978"/>
                  </a:ext>
                </a:extLst>
              </a:tr>
            </a:tbl>
          </a:graphicData>
        </a:graphic>
      </p:graphicFrame>
    </p:spTree>
    <p:extLst>
      <p:ext uri="{BB962C8B-B14F-4D97-AF65-F5344CB8AC3E}">
        <p14:creationId xmlns:p14="http://schemas.microsoft.com/office/powerpoint/2010/main" xmlns="" val="2917727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D60E6B-E2B8-B83F-1B53-0514FEC159A9}"/>
              </a:ext>
            </a:extLst>
          </p:cNvPr>
          <p:cNvSpPr>
            <a:spLocks noGrp="1"/>
          </p:cNvSpPr>
          <p:nvPr>
            <p:ph type="title"/>
          </p:nvPr>
        </p:nvSpPr>
        <p:spPr>
          <a:xfrm>
            <a:off x="393701" y="304599"/>
            <a:ext cx="11462940" cy="559256"/>
          </a:xfrm>
        </p:spPr>
        <p:txBody>
          <a:bodyPr/>
          <a:lstStyle/>
          <a:p>
            <a:pPr defTabSz="633062"/>
            <a:r>
              <a:rPr lang="en-US" dirty="0"/>
              <a:t/>
            </a:r>
            <a:br>
              <a:rPr lang="en-US" dirty="0"/>
            </a:br>
            <a:r>
              <a:rPr lang="en-US" dirty="0"/>
              <a:t>WC recognizes the need to scale &amp; speed up delivery</a:t>
            </a:r>
            <a:br>
              <a:rPr lang="en-US" dirty="0"/>
            </a:br>
            <a:endParaRPr lang="en-US" dirty="0">
              <a:solidFill>
                <a:srgbClr val="001489"/>
              </a:solidFill>
            </a:endParaRPr>
          </a:p>
        </p:txBody>
      </p:sp>
      <p:sp>
        <p:nvSpPr>
          <p:cNvPr id="7" name="TextBox 6">
            <a:extLst>
              <a:ext uri="{FF2B5EF4-FFF2-40B4-BE49-F238E27FC236}">
                <a16:creationId xmlns:a16="http://schemas.microsoft.com/office/drawing/2014/main" xmlns="" id="{B5358FB5-C38D-AC44-A9F7-86FB5118F5DD}"/>
              </a:ext>
            </a:extLst>
          </p:cNvPr>
          <p:cNvSpPr txBox="1"/>
          <p:nvPr/>
        </p:nvSpPr>
        <p:spPr>
          <a:xfrm>
            <a:off x="393701" y="1278361"/>
            <a:ext cx="11607799" cy="369332"/>
          </a:xfrm>
          <a:prstGeom prst="rect">
            <a:avLst/>
          </a:prstGeom>
          <a:solidFill>
            <a:srgbClr val="968C83"/>
          </a:solidFill>
          <a:ln>
            <a:solidFill>
              <a:srgbClr val="968C83"/>
            </a:solidFill>
          </a:ln>
        </p:spPr>
        <p:txBody>
          <a:bodyPr wrap="square" rtlCol="0">
            <a:spAutoFit/>
          </a:bodyPr>
          <a:lstStyle/>
          <a:p>
            <a:pPr algn="ctr"/>
            <a:r>
              <a:rPr lang="en-US" b="1" dirty="0">
                <a:solidFill>
                  <a:schemeClr val="bg1"/>
                </a:solidFill>
              </a:rPr>
              <a:t>Western Cape Energy Resilience </a:t>
            </a:r>
            <a:r>
              <a:rPr lang="en-US" b="1" dirty="0" err="1">
                <a:solidFill>
                  <a:schemeClr val="bg1"/>
                </a:solidFill>
              </a:rPr>
              <a:t>Programme</a:t>
            </a:r>
            <a:r>
              <a:rPr lang="en-US" b="1" dirty="0">
                <a:solidFill>
                  <a:schemeClr val="bg1"/>
                </a:solidFill>
              </a:rPr>
              <a:t> strategic objectives:</a:t>
            </a:r>
          </a:p>
        </p:txBody>
      </p:sp>
      <p:sp>
        <p:nvSpPr>
          <p:cNvPr id="10" name="TextBox 9">
            <a:extLst>
              <a:ext uri="{FF2B5EF4-FFF2-40B4-BE49-F238E27FC236}">
                <a16:creationId xmlns:a16="http://schemas.microsoft.com/office/drawing/2014/main" xmlns="" id="{898D690F-A188-F8B0-71EF-5542245A504B}"/>
              </a:ext>
            </a:extLst>
          </p:cNvPr>
          <p:cNvSpPr txBox="1"/>
          <p:nvPr/>
        </p:nvSpPr>
        <p:spPr>
          <a:xfrm>
            <a:off x="250321" y="2498570"/>
            <a:ext cx="2077614" cy="1488421"/>
          </a:xfrm>
          <a:prstGeom prst="rect">
            <a:avLst/>
          </a:prstGeom>
          <a:noFill/>
        </p:spPr>
        <p:txBody>
          <a:bodyPr wrap="square">
            <a:spAutoFit/>
          </a:bodyPr>
          <a:lstStyle/>
          <a:p>
            <a:pPr marL="0" marR="0" lvl="3" indent="0" algn="ctr" defTabSz="685800" rtl="0" eaLnBrk="1" fontAlgn="auto" latinLnBrk="0" hangingPunct="1">
              <a:lnSpc>
                <a:spcPct val="150000"/>
              </a:lnSpc>
              <a:spcBef>
                <a:spcPts val="0"/>
              </a:spcBef>
              <a:spcAft>
                <a:spcPts val="0"/>
              </a:spcAft>
              <a:buClrTx/>
              <a:buSzTx/>
              <a:buNone/>
              <a:tabLst/>
              <a:defRPr/>
            </a:pPr>
            <a:r>
              <a:rPr kumimoji="0" lang="en-US" sz="1400" b="0" i="0" u="none" strike="noStrike" kern="1200" cap="none" spc="0" normalizeH="0" baseline="0" noProof="0" dirty="0">
                <a:ln>
                  <a:noFill/>
                </a:ln>
                <a:solidFill>
                  <a:srgbClr val="890C58"/>
                </a:solidFill>
                <a:effectLst/>
                <a:uLnTx/>
                <a:uFillTx/>
                <a:latin typeface="Century Gothic" pitchFamily="34" charset="0"/>
                <a:ea typeface="+mn-ea"/>
                <a:cs typeface="Arial" panose="020B0604020202020204" pitchFamily="34" charset="0"/>
              </a:rPr>
              <a:t>***</a:t>
            </a:r>
            <a:r>
              <a:rPr kumimoji="0" lang="en-US" sz="1400" b="0" i="0" u="none" strike="noStrike" kern="1200" cap="none" spc="0" normalizeH="0" baseline="0" noProof="0" dirty="0">
                <a:ln>
                  <a:noFill/>
                </a:ln>
                <a:solidFill>
                  <a:srgbClr val="FF0000"/>
                </a:solidFill>
                <a:effectLst/>
                <a:uLnTx/>
                <a:uFillTx/>
                <a:latin typeface="Century Gothic"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Century Gothic" pitchFamily="34" charset="0"/>
                <a:ea typeface="+mn-ea"/>
                <a:cs typeface="Arial" panose="020B0604020202020204" pitchFamily="34" charset="0"/>
              </a:rPr>
              <a:t>Note substantial change from previous targets given state of Eskom &amp; WC Growth for Jobs Strategy</a:t>
            </a:r>
            <a:endParaRPr kumimoji="0" lang="en-US" sz="1400" b="0" i="0" u="none" strike="noStrike" kern="1200" cap="none" spc="0" normalizeH="0" baseline="0" noProof="0" dirty="0">
              <a:ln>
                <a:noFill/>
              </a:ln>
              <a:solidFill>
                <a:prstClr val="black"/>
              </a:solidFill>
              <a:effectLst/>
              <a:uLnTx/>
              <a:uFillTx/>
              <a:latin typeface="Century Gothic" pitchFamily="34" charset="0"/>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xmlns="" id="{7C8FAB50-B5F3-A4FB-8AB1-F570938FB823}"/>
              </a:ext>
            </a:extLst>
          </p:cNvPr>
          <p:cNvSpPr/>
          <p:nvPr/>
        </p:nvSpPr>
        <p:spPr>
          <a:xfrm>
            <a:off x="2789549" y="1742534"/>
            <a:ext cx="548640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To reduce the impacts of load shedding on businesses &amp; citizens in the Western Cape</a:t>
            </a:r>
          </a:p>
        </p:txBody>
      </p:sp>
      <p:sp>
        <p:nvSpPr>
          <p:cNvPr id="12" name="Rectangle: Rounded Corners 11">
            <a:extLst>
              <a:ext uri="{FF2B5EF4-FFF2-40B4-BE49-F238E27FC236}">
                <a16:creationId xmlns:a16="http://schemas.microsoft.com/office/drawing/2014/main" xmlns="" id="{9B71A101-FBE4-66CF-D037-58FDB1008DB8}"/>
              </a:ext>
            </a:extLst>
          </p:cNvPr>
          <p:cNvSpPr/>
          <p:nvPr/>
        </p:nvSpPr>
        <p:spPr>
          <a:xfrm>
            <a:off x="2789549" y="2345248"/>
            <a:ext cx="5486400" cy="1828800"/>
          </a:xfrm>
          <a:prstGeom prst="roundRect">
            <a:avLst/>
          </a:prstGeom>
          <a:solidFill>
            <a:srgbClr val="890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To facilitate a lower level of reliance on Eskom in the Western Cape</a:t>
            </a:r>
          </a:p>
          <a:p>
            <a:pPr algn="ctr"/>
            <a:endParaRPr lang="en-US" sz="1200" dirty="0"/>
          </a:p>
          <a:p>
            <a:pPr marL="171450" indent="-171450">
              <a:buFont typeface="Arial" panose="020B0604020202020204" pitchFamily="34" charset="0"/>
              <a:buChar char="•"/>
            </a:pPr>
            <a:r>
              <a:rPr lang="en-US" sz="1200" dirty="0"/>
              <a:t>Reduce off take between 500MW – 750MW by 2025  (Short Term)</a:t>
            </a:r>
          </a:p>
          <a:p>
            <a:pPr marL="171450" indent="-171450">
              <a:buFont typeface="Arial" panose="020B0604020202020204" pitchFamily="34" charset="0"/>
              <a:buChar char="•"/>
            </a:pPr>
            <a:r>
              <a:rPr lang="en-US" sz="1200" dirty="0"/>
              <a:t>Reduce off take between 750MW  - 1 800MW by 2027  (Medium Term)</a:t>
            </a:r>
          </a:p>
          <a:p>
            <a:pPr marL="171450" indent="-171450">
              <a:buFont typeface="Arial" panose="020B0604020202020204" pitchFamily="34" charset="0"/>
              <a:buChar char="•"/>
            </a:pPr>
            <a:r>
              <a:rPr lang="en-US" sz="1200" dirty="0"/>
              <a:t>Reduce off take between 1 800MW  - 5 700MW by 2035  (Long Term)</a:t>
            </a:r>
          </a:p>
          <a:p>
            <a:pPr marL="171450" indent="-171450">
              <a:buFont typeface="Arial" panose="020B0604020202020204" pitchFamily="34" charset="0"/>
              <a:buChar char="•"/>
            </a:pPr>
            <a:endParaRPr lang="en-US" sz="1200" dirty="0" err="1"/>
          </a:p>
        </p:txBody>
      </p:sp>
      <p:sp>
        <p:nvSpPr>
          <p:cNvPr id="13" name="Rectangle: Rounded Corners 12">
            <a:extLst>
              <a:ext uri="{FF2B5EF4-FFF2-40B4-BE49-F238E27FC236}">
                <a16:creationId xmlns:a16="http://schemas.microsoft.com/office/drawing/2014/main" xmlns="" id="{23E9B2DB-9073-F5B7-6EBE-2034181C7D87}"/>
              </a:ext>
            </a:extLst>
          </p:cNvPr>
          <p:cNvSpPr/>
          <p:nvPr/>
        </p:nvSpPr>
        <p:spPr>
          <a:xfrm>
            <a:off x="8839200" y="3259648"/>
            <a:ext cx="3377085" cy="10972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Whole of government approach to achieve these objectives</a:t>
            </a:r>
          </a:p>
        </p:txBody>
      </p:sp>
      <p:sp>
        <p:nvSpPr>
          <p:cNvPr id="14" name="Rectangle: Rounded Corners 13">
            <a:extLst>
              <a:ext uri="{FF2B5EF4-FFF2-40B4-BE49-F238E27FC236}">
                <a16:creationId xmlns:a16="http://schemas.microsoft.com/office/drawing/2014/main" xmlns="" id="{5711AD14-EFDE-5B1E-BEDC-83B76D155799}"/>
              </a:ext>
            </a:extLst>
          </p:cNvPr>
          <p:cNvSpPr/>
          <p:nvPr/>
        </p:nvSpPr>
        <p:spPr>
          <a:xfrm>
            <a:off x="2789549" y="4353543"/>
            <a:ext cx="5486400" cy="1828800"/>
          </a:xfrm>
          <a:prstGeom prst="roundRect">
            <a:avLst/>
          </a:prstGeom>
          <a:solidFill>
            <a:srgbClr val="956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There are five things we need to focus on to achieve our objective</a:t>
            </a:r>
          </a:p>
          <a:p>
            <a:pPr algn="ctr"/>
            <a:endParaRPr lang="en-US" sz="1200" dirty="0"/>
          </a:p>
          <a:p>
            <a:pPr marL="171450" indent="-171450">
              <a:buFont typeface="Arial" panose="020B0604020202020204" pitchFamily="34" charset="0"/>
              <a:buChar char="•"/>
            </a:pPr>
            <a:r>
              <a:rPr lang="en-US" sz="1200" dirty="0"/>
              <a:t>Load Shedding Relief </a:t>
            </a:r>
            <a:r>
              <a:rPr lang="en-US" sz="1200" dirty="0" err="1"/>
              <a:t>Programme</a:t>
            </a:r>
            <a:r>
              <a:rPr lang="en-US" sz="1200" dirty="0"/>
              <a:t> (LSRP)</a:t>
            </a:r>
          </a:p>
          <a:p>
            <a:pPr marL="171450" indent="-171450">
              <a:buFont typeface="Arial" panose="020B0604020202020204" pitchFamily="34" charset="0"/>
              <a:buChar char="•"/>
            </a:pPr>
            <a:r>
              <a:rPr lang="en-US" sz="1200" dirty="0"/>
              <a:t>Provincial Integrated Resource Plan (PIRP - Long Term Energy Plan)</a:t>
            </a:r>
          </a:p>
          <a:p>
            <a:pPr marL="171450" indent="-171450">
              <a:buFont typeface="Arial" panose="020B0604020202020204" pitchFamily="34" charset="0"/>
              <a:buChar char="•"/>
            </a:pPr>
            <a:r>
              <a:rPr lang="en-US" sz="1200" dirty="0"/>
              <a:t>Demand Side Management </a:t>
            </a:r>
            <a:r>
              <a:rPr lang="en-US" sz="1200" dirty="0" err="1"/>
              <a:t>Programme</a:t>
            </a:r>
            <a:r>
              <a:rPr lang="en-US" sz="1200" dirty="0"/>
              <a:t> (DSMP)</a:t>
            </a:r>
          </a:p>
          <a:p>
            <a:pPr marL="171450" indent="-171450">
              <a:buFont typeface="Arial" panose="020B0604020202020204" pitchFamily="34" charset="0"/>
              <a:buChar char="•"/>
            </a:pPr>
            <a:r>
              <a:rPr lang="en-US" sz="1200" dirty="0"/>
              <a:t>New Energy Generation </a:t>
            </a:r>
            <a:r>
              <a:rPr lang="en-US" sz="1200" dirty="0" err="1"/>
              <a:t>Programme</a:t>
            </a:r>
            <a:r>
              <a:rPr lang="en-US" sz="1200" dirty="0"/>
              <a:t> (NEGP)</a:t>
            </a:r>
          </a:p>
          <a:p>
            <a:pPr marL="171450" indent="-171450">
              <a:buFont typeface="Arial" panose="020B0604020202020204" pitchFamily="34" charset="0"/>
              <a:buChar char="•"/>
            </a:pPr>
            <a:r>
              <a:rPr lang="en-US" sz="1200" dirty="0"/>
              <a:t>Network Development </a:t>
            </a:r>
            <a:r>
              <a:rPr lang="en-US" sz="1200" dirty="0" err="1"/>
              <a:t>Programme</a:t>
            </a:r>
            <a:r>
              <a:rPr lang="en-US" sz="1200" dirty="0"/>
              <a:t> (NDP)</a:t>
            </a:r>
          </a:p>
        </p:txBody>
      </p:sp>
      <p:sp>
        <p:nvSpPr>
          <p:cNvPr id="15" name="Arrow: Down 14">
            <a:extLst>
              <a:ext uri="{FF2B5EF4-FFF2-40B4-BE49-F238E27FC236}">
                <a16:creationId xmlns:a16="http://schemas.microsoft.com/office/drawing/2014/main" xmlns="" id="{C6D978B0-F4B8-9111-4FBD-5B42474DFF76}"/>
              </a:ext>
            </a:extLst>
          </p:cNvPr>
          <p:cNvSpPr/>
          <p:nvPr/>
        </p:nvSpPr>
        <p:spPr>
          <a:xfrm rot="5400000">
            <a:off x="2387328" y="2914838"/>
            <a:ext cx="369332" cy="435110"/>
          </a:xfrm>
          <a:prstGeom prst="downArrow">
            <a:avLst/>
          </a:prstGeom>
          <a:solidFill>
            <a:srgbClr val="890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5" name="Right Brace 4">
            <a:extLst>
              <a:ext uri="{FF2B5EF4-FFF2-40B4-BE49-F238E27FC236}">
                <a16:creationId xmlns:a16="http://schemas.microsoft.com/office/drawing/2014/main" xmlns="" id="{385FA668-D511-CD0E-1CED-084E6AB84731}"/>
              </a:ext>
            </a:extLst>
          </p:cNvPr>
          <p:cNvSpPr/>
          <p:nvPr/>
        </p:nvSpPr>
        <p:spPr>
          <a:xfrm>
            <a:off x="8415130" y="1850798"/>
            <a:ext cx="424070" cy="4192196"/>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540131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31F6C-95F6-A240-F55A-86B9A78722F5}"/>
              </a:ext>
            </a:extLst>
          </p:cNvPr>
          <p:cNvSpPr>
            <a:spLocks noGrp="1"/>
          </p:cNvSpPr>
          <p:nvPr>
            <p:ph type="title"/>
          </p:nvPr>
        </p:nvSpPr>
        <p:spPr>
          <a:xfrm>
            <a:off x="393701" y="233984"/>
            <a:ext cx="11462940" cy="559256"/>
          </a:xfrm>
        </p:spPr>
        <p:txBody>
          <a:bodyPr/>
          <a:lstStyle/>
          <a:p>
            <a:r>
              <a:rPr lang="en-US" dirty="0"/>
              <a:t>Delivering on our Strategy over the short-, medium- and long-term</a:t>
            </a:r>
          </a:p>
        </p:txBody>
      </p:sp>
      <p:sp>
        <p:nvSpPr>
          <p:cNvPr id="3" name="Slide Number Placeholder 2">
            <a:extLst>
              <a:ext uri="{FF2B5EF4-FFF2-40B4-BE49-F238E27FC236}">
                <a16:creationId xmlns:a16="http://schemas.microsoft.com/office/drawing/2014/main" xmlns="" id="{05428CFC-8877-BA57-8B09-06C224C9F554}"/>
              </a:ext>
            </a:extLst>
          </p:cNvPr>
          <p:cNvSpPr>
            <a:spLocks noGrp="1"/>
          </p:cNvSpPr>
          <p:nvPr>
            <p:ph type="sldNum" sz="quarter" idx="4"/>
          </p:nvPr>
        </p:nvSpPr>
        <p:spPr/>
        <p:txBody>
          <a:bodyPr/>
          <a:lstStyle/>
          <a:p>
            <a:fld id="{8406839F-D7A4-4E5D-B93D-768AD4D1DB36}" type="slidenum">
              <a:rPr lang="en-ZA" smtClean="0">
                <a:solidFill>
                  <a:srgbClr val="003399"/>
                </a:solidFill>
              </a:rPr>
              <a:pPr/>
              <a:t>19</a:t>
            </a:fld>
            <a:endParaRPr lang="en-ZA" dirty="0">
              <a:solidFill>
                <a:srgbClr val="003399"/>
              </a:solidFill>
            </a:endParaRPr>
          </a:p>
        </p:txBody>
      </p:sp>
      <p:sp>
        <p:nvSpPr>
          <p:cNvPr id="6" name="TextBox 5">
            <a:extLst>
              <a:ext uri="{FF2B5EF4-FFF2-40B4-BE49-F238E27FC236}">
                <a16:creationId xmlns:a16="http://schemas.microsoft.com/office/drawing/2014/main" xmlns="" id="{15E854E5-C3A6-6979-E8C8-28113899F498}"/>
              </a:ext>
            </a:extLst>
          </p:cNvPr>
          <p:cNvSpPr txBox="1"/>
          <p:nvPr/>
        </p:nvSpPr>
        <p:spPr>
          <a:xfrm>
            <a:off x="334978" y="1975797"/>
            <a:ext cx="3447448" cy="276999"/>
          </a:xfrm>
          <a:prstGeom prst="rect">
            <a:avLst/>
          </a:prstGeom>
          <a:solidFill>
            <a:srgbClr val="8FAD15"/>
          </a:solidFill>
          <a:ln w="6350" cap="flat" cmpd="sng" algn="ctr">
            <a:solidFill>
              <a:srgbClr val="70AD47"/>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Disaster mitigation &amp; management</a:t>
            </a:r>
          </a:p>
        </p:txBody>
      </p:sp>
      <p:sp>
        <p:nvSpPr>
          <p:cNvPr id="7" name="TextBox 6">
            <a:extLst>
              <a:ext uri="{FF2B5EF4-FFF2-40B4-BE49-F238E27FC236}">
                <a16:creationId xmlns:a16="http://schemas.microsoft.com/office/drawing/2014/main" xmlns="" id="{DAB10CFC-12DB-6274-97D5-7BEB19BC90DE}"/>
              </a:ext>
            </a:extLst>
          </p:cNvPr>
          <p:cNvSpPr txBox="1"/>
          <p:nvPr/>
        </p:nvSpPr>
        <p:spPr>
          <a:xfrm>
            <a:off x="334978" y="2952602"/>
            <a:ext cx="3447448" cy="461665"/>
          </a:xfrm>
          <a:prstGeom prst="rect">
            <a:avLst/>
          </a:prstGeom>
          <a:solidFill>
            <a:srgbClr val="001489"/>
          </a:solidFill>
          <a:ln w="12700" cap="flat" cmpd="sng" algn="ctr">
            <a:solidFill>
              <a:srgbClr val="4472C4">
                <a:shade val="50000"/>
              </a:srgbClr>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Strategic planning, development &amp; management</a:t>
            </a:r>
          </a:p>
        </p:txBody>
      </p:sp>
      <p:sp>
        <p:nvSpPr>
          <p:cNvPr id="8" name="TextBox 7">
            <a:extLst>
              <a:ext uri="{FF2B5EF4-FFF2-40B4-BE49-F238E27FC236}">
                <a16:creationId xmlns:a16="http://schemas.microsoft.com/office/drawing/2014/main" xmlns="" id="{7281C380-632C-1BEA-EA06-186A7537B282}"/>
              </a:ext>
            </a:extLst>
          </p:cNvPr>
          <p:cNvSpPr txBox="1"/>
          <p:nvPr/>
        </p:nvSpPr>
        <p:spPr>
          <a:xfrm>
            <a:off x="295706" y="4055414"/>
            <a:ext cx="3447448" cy="276999"/>
          </a:xfrm>
          <a:prstGeom prst="rect">
            <a:avLst/>
          </a:prstGeom>
          <a:solidFill>
            <a:srgbClr val="8D6E97"/>
          </a:solidFill>
          <a:ln w="6350" cap="flat" cmpd="sng" algn="ctr">
            <a:solidFill>
              <a:srgbClr val="8D6E97"/>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Demand side management</a:t>
            </a:r>
          </a:p>
        </p:txBody>
      </p:sp>
      <p:sp>
        <p:nvSpPr>
          <p:cNvPr id="9" name="TextBox 8">
            <a:extLst>
              <a:ext uri="{FF2B5EF4-FFF2-40B4-BE49-F238E27FC236}">
                <a16:creationId xmlns:a16="http://schemas.microsoft.com/office/drawing/2014/main" xmlns="" id="{AD9C157A-6829-0CAA-C46B-E9F93CB30552}"/>
              </a:ext>
            </a:extLst>
          </p:cNvPr>
          <p:cNvSpPr txBox="1"/>
          <p:nvPr/>
        </p:nvSpPr>
        <p:spPr>
          <a:xfrm>
            <a:off x="295705" y="4614185"/>
            <a:ext cx="3447449" cy="461665"/>
          </a:xfrm>
          <a:prstGeom prst="rect">
            <a:avLst/>
          </a:prstGeom>
          <a:solidFill>
            <a:srgbClr val="8D6E97"/>
          </a:solidFill>
          <a:ln w="6350" cap="flat" cmpd="sng" algn="ctr">
            <a:solidFill>
              <a:srgbClr val="8D6E97"/>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Generation, procurement &amp; trading of low-carbon energy</a:t>
            </a:r>
          </a:p>
        </p:txBody>
      </p:sp>
      <p:sp>
        <p:nvSpPr>
          <p:cNvPr id="10" name="TextBox 9">
            <a:extLst>
              <a:ext uri="{FF2B5EF4-FFF2-40B4-BE49-F238E27FC236}">
                <a16:creationId xmlns:a16="http://schemas.microsoft.com/office/drawing/2014/main" xmlns="" id="{892118ED-E45E-246B-AF08-C0DCC185DD63}"/>
              </a:ext>
            </a:extLst>
          </p:cNvPr>
          <p:cNvSpPr txBox="1"/>
          <p:nvPr/>
        </p:nvSpPr>
        <p:spPr>
          <a:xfrm>
            <a:off x="307914" y="5286822"/>
            <a:ext cx="3439285" cy="461665"/>
          </a:xfrm>
          <a:prstGeom prst="rect">
            <a:avLst/>
          </a:prstGeom>
          <a:solidFill>
            <a:srgbClr val="8D6E97"/>
          </a:solidFill>
          <a:ln w="6350" cap="flat" cmpd="sng" algn="ctr">
            <a:solidFill>
              <a:srgbClr val="8D6E97"/>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Maintenance &amp; expansion of required energy infrastructure</a:t>
            </a:r>
          </a:p>
        </p:txBody>
      </p:sp>
      <p:sp>
        <p:nvSpPr>
          <p:cNvPr id="12" name="Rectangle 11">
            <a:extLst>
              <a:ext uri="{FF2B5EF4-FFF2-40B4-BE49-F238E27FC236}">
                <a16:creationId xmlns:a16="http://schemas.microsoft.com/office/drawing/2014/main" xmlns="" id="{20BEC4A7-1E71-C497-B64A-B53FA4CBC642}"/>
              </a:ext>
            </a:extLst>
          </p:cNvPr>
          <p:cNvSpPr/>
          <p:nvPr/>
        </p:nvSpPr>
        <p:spPr>
          <a:xfrm>
            <a:off x="220204" y="3934725"/>
            <a:ext cx="3596787" cy="1995627"/>
          </a:xfrm>
          <a:prstGeom prst="rect">
            <a:avLst/>
          </a:prstGeom>
          <a:noFill/>
          <a:ln w="19050" cap="flat" cmpd="sng" algn="ctr">
            <a:solidFill>
              <a:srgbClr val="001489"/>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Table 13">
            <a:extLst>
              <a:ext uri="{FF2B5EF4-FFF2-40B4-BE49-F238E27FC236}">
                <a16:creationId xmlns:a16="http://schemas.microsoft.com/office/drawing/2014/main" xmlns="" id="{30B02A18-74C0-1B7B-86F5-D77A7EE089A2}"/>
              </a:ext>
            </a:extLst>
          </p:cNvPr>
          <p:cNvGraphicFramePr>
            <a:graphicFrameLocks noGrp="1"/>
          </p:cNvGraphicFramePr>
          <p:nvPr/>
        </p:nvGraphicFramePr>
        <p:xfrm>
          <a:off x="3917658" y="1059942"/>
          <a:ext cx="8127999" cy="51257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1065647594"/>
                    </a:ext>
                  </a:extLst>
                </a:gridCol>
                <a:gridCol w="2709333">
                  <a:extLst>
                    <a:ext uri="{9D8B030D-6E8A-4147-A177-3AD203B41FA5}">
                      <a16:colId xmlns:a16="http://schemas.microsoft.com/office/drawing/2014/main" xmlns="" val="2129615421"/>
                    </a:ext>
                  </a:extLst>
                </a:gridCol>
                <a:gridCol w="2709333">
                  <a:extLst>
                    <a:ext uri="{9D8B030D-6E8A-4147-A177-3AD203B41FA5}">
                      <a16:colId xmlns:a16="http://schemas.microsoft.com/office/drawing/2014/main" xmlns="" val="1882739541"/>
                    </a:ext>
                  </a:extLst>
                </a:gridCol>
              </a:tblGrid>
              <a:tr h="370840">
                <a:tc>
                  <a:txBody>
                    <a:bodyPr/>
                    <a:lstStyle/>
                    <a:p>
                      <a:pPr algn="ctr"/>
                      <a:r>
                        <a:rPr lang="en-US" dirty="0"/>
                        <a:t>Short term</a:t>
                      </a:r>
                    </a:p>
                  </a:txBody>
                  <a:tcPr>
                    <a:solidFill>
                      <a:srgbClr val="71A1A7"/>
                    </a:solidFill>
                  </a:tcPr>
                </a:tc>
                <a:tc>
                  <a:txBody>
                    <a:bodyPr/>
                    <a:lstStyle/>
                    <a:p>
                      <a:pPr algn="ctr"/>
                      <a:r>
                        <a:rPr lang="en-US" dirty="0"/>
                        <a:t>Medium term</a:t>
                      </a:r>
                    </a:p>
                  </a:txBody>
                  <a:tcPr>
                    <a:solidFill>
                      <a:srgbClr val="71A1A7"/>
                    </a:solidFill>
                  </a:tcPr>
                </a:tc>
                <a:tc>
                  <a:txBody>
                    <a:bodyPr/>
                    <a:lstStyle/>
                    <a:p>
                      <a:pPr algn="ctr"/>
                      <a:r>
                        <a:rPr lang="en-US" dirty="0"/>
                        <a:t>Long term</a:t>
                      </a:r>
                    </a:p>
                  </a:txBody>
                  <a:tcPr>
                    <a:solidFill>
                      <a:srgbClr val="71A1A7"/>
                    </a:solidFill>
                  </a:tcPr>
                </a:tc>
                <a:extLst>
                  <a:ext uri="{0D108BD9-81ED-4DB2-BD59-A6C34878D82A}">
                    <a16:rowId xmlns:a16="http://schemas.microsoft.com/office/drawing/2014/main" xmlns="" val="2617773170"/>
                  </a:ext>
                </a:extLst>
              </a:tr>
              <a:tr h="370840">
                <a:tc>
                  <a:txBody>
                    <a:bodyPr/>
                    <a:lstStyle/>
                    <a:p>
                      <a:endParaRPr lang="en-US"/>
                    </a:p>
                  </a:txBody>
                  <a:tcPr>
                    <a:solidFill>
                      <a:schemeClr val="bg1">
                        <a:lumMod val="85000"/>
                      </a:schemeClr>
                    </a:solidFill>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extLst>
                  <a:ext uri="{0D108BD9-81ED-4DB2-BD59-A6C34878D82A}">
                    <a16:rowId xmlns:a16="http://schemas.microsoft.com/office/drawing/2014/main" xmlns="" val="2421158738"/>
                  </a:ext>
                </a:extLst>
              </a:tr>
            </a:tbl>
          </a:graphicData>
        </a:graphic>
      </p:graphicFrame>
      <p:sp>
        <p:nvSpPr>
          <p:cNvPr id="14" name="TextBox 13">
            <a:extLst>
              <a:ext uri="{FF2B5EF4-FFF2-40B4-BE49-F238E27FC236}">
                <a16:creationId xmlns:a16="http://schemas.microsoft.com/office/drawing/2014/main" xmlns="" id="{82D85DE9-496E-560C-0D30-C2EA9A3FD88D}"/>
              </a:ext>
            </a:extLst>
          </p:cNvPr>
          <p:cNvSpPr txBox="1"/>
          <p:nvPr/>
        </p:nvSpPr>
        <p:spPr>
          <a:xfrm>
            <a:off x="3951215" y="2931241"/>
            <a:ext cx="2634144" cy="246221"/>
          </a:xfrm>
          <a:prstGeom prst="rect">
            <a:avLst/>
          </a:prstGeom>
          <a:solidFill>
            <a:schemeClr val="bg1"/>
          </a:solidFill>
          <a:ln w="28575">
            <a:solidFill>
              <a:srgbClr val="000099"/>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Century Gothic" panose="020B0502020202020204" pitchFamily="34" charset="0"/>
              </a:rPr>
              <a:t>WC Integrated Resource Plan</a:t>
            </a:r>
          </a:p>
        </p:txBody>
      </p:sp>
      <p:sp>
        <p:nvSpPr>
          <p:cNvPr id="15" name="TextBox 14">
            <a:extLst>
              <a:ext uri="{FF2B5EF4-FFF2-40B4-BE49-F238E27FC236}">
                <a16:creationId xmlns:a16="http://schemas.microsoft.com/office/drawing/2014/main" xmlns="" id="{EC9D7C80-92A5-8154-E834-20E98F9366AD}"/>
              </a:ext>
            </a:extLst>
          </p:cNvPr>
          <p:cNvSpPr txBox="1"/>
          <p:nvPr/>
        </p:nvSpPr>
        <p:spPr>
          <a:xfrm>
            <a:off x="6676704" y="2931240"/>
            <a:ext cx="5360564" cy="246221"/>
          </a:xfrm>
          <a:prstGeom prst="rect">
            <a:avLst/>
          </a:prstGeom>
          <a:solidFill>
            <a:schemeClr val="bg1"/>
          </a:solidFill>
          <a:ln w="28575">
            <a:solidFill>
              <a:srgbClr val="000099"/>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Century Gothic" panose="020B0502020202020204" pitchFamily="34" charset="0"/>
              </a:rPr>
              <a:t>Planning based on IRP modelling</a:t>
            </a:r>
          </a:p>
        </p:txBody>
      </p:sp>
      <p:sp>
        <p:nvSpPr>
          <p:cNvPr id="16" name="TextBox 15">
            <a:extLst>
              <a:ext uri="{FF2B5EF4-FFF2-40B4-BE49-F238E27FC236}">
                <a16:creationId xmlns:a16="http://schemas.microsoft.com/office/drawing/2014/main" xmlns="" id="{B1F31B6E-4A63-FE01-1C1D-7A9CB375E4B1}"/>
              </a:ext>
            </a:extLst>
          </p:cNvPr>
          <p:cNvSpPr txBox="1"/>
          <p:nvPr/>
        </p:nvSpPr>
        <p:spPr>
          <a:xfrm>
            <a:off x="3947021" y="3912931"/>
            <a:ext cx="2634144" cy="1938992"/>
          </a:xfrm>
          <a:prstGeom prst="rect">
            <a:avLst/>
          </a:prstGeom>
          <a:solidFill>
            <a:schemeClr val="bg1"/>
          </a:solidFill>
          <a:ln w="28575">
            <a:solidFill>
              <a:srgbClr val="956E8E"/>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lgn="ct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rPr>
              <a:t>National negotiations re load shedding buffering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rPr>
              <a:t>Develop WC energy efficiency / DSM </a:t>
            </a:r>
            <a:r>
              <a:rPr kumimoji="0" lang="en-US" sz="1000" b="0" i="0" u="none" strike="noStrike" kern="1200" cap="none" spc="0" normalizeH="0" baseline="0" noProof="0" dirty="0" err="1">
                <a:ln>
                  <a:noFill/>
                </a:ln>
                <a:solidFill>
                  <a:prstClr val="black"/>
                </a:solidFill>
                <a:effectLst/>
                <a:uLnTx/>
                <a:uFillTx/>
                <a:latin typeface="Century Gothic" panose="020B0502020202020204" pitchFamily="34" charset="0"/>
              </a:rPr>
              <a:t>programme</a:t>
            </a:r>
            <a:endPar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rPr>
              <a:t>Implementation:</a:t>
            </a:r>
          </a:p>
          <a:p>
            <a:pPr marL="520700" marR="0" lvl="1" indent="-239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rPr>
              <a:t>Public sector: ramp up of energy efficiency in facilities &amp; operations</a:t>
            </a:r>
          </a:p>
          <a:p>
            <a:pPr marL="520700" marR="0" lvl="1" indent="-239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rPr>
              <a:t>Private &amp; residential sectors:  baselines, M&amp;V system, &amp; communications &amp; implementation mechanisms</a:t>
            </a:r>
          </a:p>
        </p:txBody>
      </p:sp>
      <p:sp>
        <p:nvSpPr>
          <p:cNvPr id="17" name="TextBox 16">
            <a:extLst>
              <a:ext uri="{FF2B5EF4-FFF2-40B4-BE49-F238E27FC236}">
                <a16:creationId xmlns:a16="http://schemas.microsoft.com/office/drawing/2014/main" xmlns="" id="{5282F4A9-0F63-CB9C-0610-DBBD11205E31}"/>
              </a:ext>
            </a:extLst>
          </p:cNvPr>
          <p:cNvSpPr txBox="1"/>
          <p:nvPr/>
        </p:nvSpPr>
        <p:spPr>
          <a:xfrm>
            <a:off x="6676704" y="3912931"/>
            <a:ext cx="5360565" cy="553998"/>
          </a:xfrm>
          <a:prstGeom prst="rect">
            <a:avLst/>
          </a:prstGeom>
          <a:solidFill>
            <a:schemeClr val="bg1"/>
          </a:solidFill>
          <a:ln w="28575">
            <a:solidFill>
              <a:srgbClr val="956E8E"/>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marL="285750" indent="-285750">
              <a:buFont typeface="Arial" panose="020B0604020202020204" pitchFamily="34" charset="0"/>
              <a:buChar cha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rPr>
              <a:t>Public sector: Further scaled energy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rPr>
              <a:t>Private &amp; residential sectors :  Implementation at scale incl demand side aggregation </a:t>
            </a:r>
          </a:p>
        </p:txBody>
      </p:sp>
      <p:sp>
        <p:nvSpPr>
          <p:cNvPr id="18" name="TextBox 17">
            <a:extLst>
              <a:ext uri="{FF2B5EF4-FFF2-40B4-BE49-F238E27FC236}">
                <a16:creationId xmlns:a16="http://schemas.microsoft.com/office/drawing/2014/main" xmlns="" id="{BEC7C7D5-0DBA-1CCF-D2EB-431270D96170}"/>
              </a:ext>
            </a:extLst>
          </p:cNvPr>
          <p:cNvSpPr txBox="1"/>
          <p:nvPr/>
        </p:nvSpPr>
        <p:spPr>
          <a:xfrm>
            <a:off x="3930243" y="1607818"/>
            <a:ext cx="5360565" cy="1015663"/>
          </a:xfrm>
          <a:prstGeom prst="rect">
            <a:avLst/>
          </a:prstGeom>
          <a:solidFill>
            <a:schemeClr val="bg1"/>
          </a:solidFill>
          <a:ln w="28575">
            <a:solidFill>
              <a:srgbClr val="8FAD15"/>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en-US"/>
            </a:defPPr>
            <a:lvl1pPr algn="ct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rPr>
              <a:t>Development, coordination &amp; implementation of BCPs – municipalities, WCG, residential &amp; private sector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rPr>
              <a:t>Communications</a:t>
            </a:r>
          </a:p>
          <a:p>
            <a:pPr marL="285750" indent="-285750" algn="l">
              <a:buFont typeface="Arial" panose="020B0604020202020204" pitchFamily="34" charset="0"/>
              <a:buChar char="•"/>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rPr>
              <a:t>Alternative energy supply for critical municipal &amp; WCG services &amp; SMMEs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rPr>
              <a:t>Lower LSM households emergency load shedding packs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rPr>
              <a:t>Protect energy infrastructure from vandalism and theft</a:t>
            </a: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9" name="TextBox 18">
            <a:extLst>
              <a:ext uri="{FF2B5EF4-FFF2-40B4-BE49-F238E27FC236}">
                <a16:creationId xmlns:a16="http://schemas.microsoft.com/office/drawing/2014/main" xmlns="" id="{89402EC1-E7DE-8363-BA35-4F74F00FAEB7}"/>
              </a:ext>
            </a:extLst>
          </p:cNvPr>
          <p:cNvSpPr txBox="1"/>
          <p:nvPr/>
        </p:nvSpPr>
        <p:spPr>
          <a:xfrm>
            <a:off x="3951215" y="3255146"/>
            <a:ext cx="8086053" cy="400110"/>
          </a:xfrm>
          <a:prstGeom prst="rect">
            <a:avLst/>
          </a:prstGeom>
          <a:solidFill>
            <a:schemeClr val="bg1"/>
          </a:solidFill>
          <a:ln w="28575">
            <a:solidFill>
              <a:srgbClr val="000099"/>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Century Gothic" panose="020B0502020202020204" pitchFamily="34" charset="0"/>
              </a:rPr>
              <a:t>Partnerships with energy stakeholders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Century Gothic" panose="020B0502020202020204" pitchFamily="34" charset="0"/>
              </a:rPr>
              <a:t>Established, capacitated &amp; resourced economic IQ </a:t>
            </a:r>
            <a:r>
              <a:rPr kumimoji="0" lang="en-US" sz="1000" b="0" i="0" u="none" strike="noStrike" kern="1200" cap="none" spc="0" normalizeH="0" baseline="0" noProof="0" dirty="0" err="1">
                <a:ln>
                  <a:noFill/>
                </a:ln>
                <a:solidFill>
                  <a:schemeClr val="tx1"/>
                </a:solidFill>
                <a:effectLst/>
                <a:uLnTx/>
                <a:uFillTx/>
                <a:latin typeface="Century Gothic" panose="020B0502020202020204" pitchFamily="34" charset="0"/>
              </a:rPr>
              <a:t>centre</a:t>
            </a:r>
            <a:r>
              <a:rPr kumimoji="0" lang="en-US" sz="1000" b="0" i="0" u="none" strike="noStrike" kern="1200" cap="none" spc="0" normalizeH="0" baseline="0" noProof="0" dirty="0">
                <a:ln>
                  <a:noFill/>
                </a:ln>
                <a:solidFill>
                  <a:schemeClr val="tx1"/>
                </a:solidFill>
                <a:effectLst/>
                <a:uLnTx/>
                <a:uFillTx/>
                <a:latin typeface="Century Gothic" panose="020B0502020202020204" pitchFamily="34" charset="0"/>
              </a:rPr>
              <a:t> for energy</a:t>
            </a:r>
          </a:p>
        </p:txBody>
      </p:sp>
      <p:cxnSp>
        <p:nvCxnSpPr>
          <p:cNvPr id="21" name="Straight Arrow Connector 20">
            <a:extLst>
              <a:ext uri="{FF2B5EF4-FFF2-40B4-BE49-F238E27FC236}">
                <a16:creationId xmlns:a16="http://schemas.microsoft.com/office/drawing/2014/main" xmlns="" id="{129AE2B1-8B4A-B247-FE42-8EB50FB0DAAB}"/>
              </a:ext>
            </a:extLst>
          </p:cNvPr>
          <p:cNvCxnSpPr>
            <a:stCxn id="8" idx="3"/>
          </p:cNvCxnSpPr>
          <p:nvPr/>
        </p:nvCxnSpPr>
        <p:spPr>
          <a:xfrm flipV="1">
            <a:off x="3743154" y="4186106"/>
            <a:ext cx="203867" cy="7808"/>
          </a:xfrm>
          <a:prstGeom prst="straightConnector1">
            <a:avLst/>
          </a:prstGeom>
          <a:ln w="28575">
            <a:solidFill>
              <a:srgbClr val="956E8E"/>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xmlns="" id="{DCE4132F-C589-B13C-930A-CD423A093D03}"/>
              </a:ext>
            </a:extLst>
          </p:cNvPr>
          <p:cNvCxnSpPr>
            <a:cxnSpLocks/>
          </p:cNvCxnSpPr>
          <p:nvPr/>
        </p:nvCxnSpPr>
        <p:spPr>
          <a:xfrm>
            <a:off x="3733175" y="3185272"/>
            <a:ext cx="210659" cy="0"/>
          </a:xfrm>
          <a:prstGeom prst="straightConnector1">
            <a:avLst/>
          </a:prstGeom>
          <a:ln w="28575">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xmlns="" id="{B175C7DD-99B8-9A3F-A0D8-9B582077DF6B}"/>
              </a:ext>
            </a:extLst>
          </p:cNvPr>
          <p:cNvCxnSpPr>
            <a:cxnSpLocks/>
          </p:cNvCxnSpPr>
          <p:nvPr/>
        </p:nvCxnSpPr>
        <p:spPr>
          <a:xfrm>
            <a:off x="3742669" y="2118400"/>
            <a:ext cx="210659" cy="0"/>
          </a:xfrm>
          <a:prstGeom prst="straightConnector1">
            <a:avLst/>
          </a:prstGeom>
          <a:ln w="28575">
            <a:solidFill>
              <a:srgbClr val="8FAD1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1525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444527D-13D9-9FDB-5B76-E1D56DFEA6F0}"/>
              </a:ext>
            </a:extLst>
          </p:cNvPr>
          <p:cNvSpPr>
            <a:spLocks noGrp="1"/>
          </p:cNvSpPr>
          <p:nvPr>
            <p:ph type="body" sz="quarter" idx="12"/>
          </p:nvPr>
        </p:nvSpPr>
        <p:spPr>
          <a:xfrm>
            <a:off x="814918" y="2276873"/>
            <a:ext cx="11041721" cy="1904602"/>
          </a:xfrm>
        </p:spPr>
        <p:txBody>
          <a:bodyPr/>
          <a:lstStyle/>
          <a:p>
            <a:r>
              <a:rPr lang="en-ZA" dirty="0"/>
              <a:t>Introductory Remarks: WC Energy Strategy</a:t>
            </a:r>
          </a:p>
          <a:p>
            <a:r>
              <a:rPr lang="en-ZA" sz="2400" i="1" dirty="0"/>
              <a:t>Premier Winde </a:t>
            </a:r>
            <a:r>
              <a:rPr lang="en-US" sz="2400" i="1" dirty="0"/>
              <a:t> </a:t>
            </a:r>
          </a:p>
        </p:txBody>
      </p:sp>
    </p:spTree>
    <p:extLst>
      <p:ext uri="{BB962C8B-B14F-4D97-AF65-F5344CB8AC3E}">
        <p14:creationId xmlns:p14="http://schemas.microsoft.com/office/powerpoint/2010/main" xmlns="" val="1925067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05428CFC-8877-BA57-8B09-06C224C9F554}"/>
              </a:ext>
            </a:extLst>
          </p:cNvPr>
          <p:cNvSpPr>
            <a:spLocks noGrp="1"/>
          </p:cNvSpPr>
          <p:nvPr>
            <p:ph type="sldNum" sz="quarter" idx="4"/>
          </p:nvPr>
        </p:nvSpPr>
        <p:spPr/>
        <p:txBody>
          <a:bodyPr/>
          <a:lstStyle/>
          <a:p>
            <a:fld id="{8406839F-D7A4-4E5D-B93D-768AD4D1DB36}" type="slidenum">
              <a:rPr lang="en-ZA" smtClean="0">
                <a:solidFill>
                  <a:srgbClr val="003399"/>
                </a:solidFill>
              </a:rPr>
              <a:pPr/>
              <a:t>20</a:t>
            </a:fld>
            <a:endParaRPr lang="en-ZA" dirty="0">
              <a:solidFill>
                <a:srgbClr val="003399"/>
              </a:solidFill>
            </a:endParaRPr>
          </a:p>
        </p:txBody>
      </p:sp>
      <p:sp>
        <p:nvSpPr>
          <p:cNvPr id="8" name="TextBox 7">
            <a:extLst>
              <a:ext uri="{FF2B5EF4-FFF2-40B4-BE49-F238E27FC236}">
                <a16:creationId xmlns:a16="http://schemas.microsoft.com/office/drawing/2014/main" xmlns="" id="{7281C380-632C-1BEA-EA06-186A7537B282}"/>
              </a:ext>
            </a:extLst>
          </p:cNvPr>
          <p:cNvSpPr txBox="1"/>
          <p:nvPr/>
        </p:nvSpPr>
        <p:spPr>
          <a:xfrm>
            <a:off x="295706" y="2372397"/>
            <a:ext cx="3447448" cy="276999"/>
          </a:xfrm>
          <a:prstGeom prst="rect">
            <a:avLst/>
          </a:prstGeom>
          <a:solidFill>
            <a:srgbClr val="8D6E97"/>
          </a:solidFill>
          <a:ln w="6350" cap="flat" cmpd="sng" algn="ctr">
            <a:solidFill>
              <a:srgbClr val="8D6E97"/>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Demand side management</a:t>
            </a:r>
          </a:p>
        </p:txBody>
      </p:sp>
      <p:sp>
        <p:nvSpPr>
          <p:cNvPr id="9" name="TextBox 8">
            <a:extLst>
              <a:ext uri="{FF2B5EF4-FFF2-40B4-BE49-F238E27FC236}">
                <a16:creationId xmlns:a16="http://schemas.microsoft.com/office/drawing/2014/main" xmlns="" id="{AD9C157A-6829-0CAA-C46B-E9F93CB30552}"/>
              </a:ext>
            </a:extLst>
          </p:cNvPr>
          <p:cNvSpPr txBox="1"/>
          <p:nvPr/>
        </p:nvSpPr>
        <p:spPr>
          <a:xfrm>
            <a:off x="295705" y="2931168"/>
            <a:ext cx="3447449" cy="461665"/>
          </a:xfrm>
          <a:prstGeom prst="rect">
            <a:avLst/>
          </a:prstGeom>
          <a:solidFill>
            <a:srgbClr val="8D6E97"/>
          </a:solidFill>
          <a:ln w="6350" cap="flat" cmpd="sng" algn="ctr">
            <a:solidFill>
              <a:srgbClr val="8D6E97"/>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Generation, procurement &amp; trading of low-carbon energy</a:t>
            </a:r>
          </a:p>
        </p:txBody>
      </p:sp>
      <p:sp>
        <p:nvSpPr>
          <p:cNvPr id="10" name="TextBox 9">
            <a:extLst>
              <a:ext uri="{FF2B5EF4-FFF2-40B4-BE49-F238E27FC236}">
                <a16:creationId xmlns:a16="http://schemas.microsoft.com/office/drawing/2014/main" xmlns="" id="{892118ED-E45E-246B-AF08-C0DCC185DD63}"/>
              </a:ext>
            </a:extLst>
          </p:cNvPr>
          <p:cNvSpPr txBox="1"/>
          <p:nvPr/>
        </p:nvSpPr>
        <p:spPr>
          <a:xfrm>
            <a:off x="307914" y="3603805"/>
            <a:ext cx="3439285" cy="461665"/>
          </a:xfrm>
          <a:prstGeom prst="rect">
            <a:avLst/>
          </a:prstGeom>
          <a:solidFill>
            <a:srgbClr val="8D6E97"/>
          </a:solidFill>
          <a:ln w="6350" cap="flat" cmpd="sng" algn="ctr">
            <a:solidFill>
              <a:srgbClr val="8D6E97"/>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Maintenance &amp; expansion of required energy infrastructure</a:t>
            </a:r>
          </a:p>
        </p:txBody>
      </p:sp>
      <p:sp>
        <p:nvSpPr>
          <p:cNvPr id="12" name="Rectangle 11">
            <a:extLst>
              <a:ext uri="{FF2B5EF4-FFF2-40B4-BE49-F238E27FC236}">
                <a16:creationId xmlns:a16="http://schemas.microsoft.com/office/drawing/2014/main" xmlns="" id="{20BEC4A7-1E71-C497-B64A-B53FA4CBC642}"/>
              </a:ext>
            </a:extLst>
          </p:cNvPr>
          <p:cNvSpPr/>
          <p:nvPr/>
        </p:nvSpPr>
        <p:spPr>
          <a:xfrm>
            <a:off x="220204" y="2251708"/>
            <a:ext cx="3596787" cy="1995627"/>
          </a:xfrm>
          <a:prstGeom prst="rect">
            <a:avLst/>
          </a:prstGeom>
          <a:noFill/>
          <a:ln w="19050" cap="flat" cmpd="sng" algn="ctr">
            <a:solidFill>
              <a:srgbClr val="001489"/>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Table 13">
            <a:extLst>
              <a:ext uri="{FF2B5EF4-FFF2-40B4-BE49-F238E27FC236}">
                <a16:creationId xmlns:a16="http://schemas.microsoft.com/office/drawing/2014/main" xmlns="" id="{30B02A18-74C0-1B7B-86F5-D77A7EE089A2}"/>
              </a:ext>
            </a:extLst>
          </p:cNvPr>
          <p:cNvGraphicFramePr>
            <a:graphicFrameLocks noGrp="1"/>
          </p:cNvGraphicFramePr>
          <p:nvPr/>
        </p:nvGraphicFramePr>
        <p:xfrm>
          <a:off x="3917658" y="1059942"/>
          <a:ext cx="8127999" cy="54000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1065647594"/>
                    </a:ext>
                  </a:extLst>
                </a:gridCol>
                <a:gridCol w="2709333">
                  <a:extLst>
                    <a:ext uri="{9D8B030D-6E8A-4147-A177-3AD203B41FA5}">
                      <a16:colId xmlns:a16="http://schemas.microsoft.com/office/drawing/2014/main" xmlns="" val="2129615421"/>
                    </a:ext>
                  </a:extLst>
                </a:gridCol>
                <a:gridCol w="2709333">
                  <a:extLst>
                    <a:ext uri="{9D8B030D-6E8A-4147-A177-3AD203B41FA5}">
                      <a16:colId xmlns:a16="http://schemas.microsoft.com/office/drawing/2014/main" xmlns="" val="1882739541"/>
                    </a:ext>
                  </a:extLst>
                </a:gridCol>
              </a:tblGrid>
              <a:tr h="370840">
                <a:tc>
                  <a:txBody>
                    <a:bodyPr/>
                    <a:lstStyle/>
                    <a:p>
                      <a:pPr algn="ctr"/>
                      <a:r>
                        <a:rPr lang="en-US" dirty="0"/>
                        <a:t>Short term</a:t>
                      </a:r>
                    </a:p>
                  </a:txBody>
                  <a:tcPr>
                    <a:solidFill>
                      <a:srgbClr val="71A1A7"/>
                    </a:solidFill>
                  </a:tcPr>
                </a:tc>
                <a:tc>
                  <a:txBody>
                    <a:bodyPr/>
                    <a:lstStyle/>
                    <a:p>
                      <a:pPr algn="ctr"/>
                      <a:r>
                        <a:rPr lang="en-US" dirty="0"/>
                        <a:t>Medium term</a:t>
                      </a:r>
                    </a:p>
                  </a:txBody>
                  <a:tcPr>
                    <a:solidFill>
                      <a:srgbClr val="71A1A7"/>
                    </a:solidFill>
                  </a:tcPr>
                </a:tc>
                <a:tc>
                  <a:txBody>
                    <a:bodyPr/>
                    <a:lstStyle/>
                    <a:p>
                      <a:pPr algn="ctr"/>
                      <a:r>
                        <a:rPr lang="en-US" dirty="0"/>
                        <a:t>Long term</a:t>
                      </a:r>
                    </a:p>
                  </a:txBody>
                  <a:tcPr>
                    <a:solidFill>
                      <a:srgbClr val="71A1A7"/>
                    </a:solidFill>
                  </a:tcPr>
                </a:tc>
                <a:extLst>
                  <a:ext uri="{0D108BD9-81ED-4DB2-BD59-A6C34878D82A}">
                    <a16:rowId xmlns:a16="http://schemas.microsoft.com/office/drawing/2014/main" xmlns="" val="2617773170"/>
                  </a:ext>
                </a:extLst>
              </a:tr>
              <a:tr h="370840">
                <a:tc>
                  <a:txBody>
                    <a:bodyPr/>
                    <a:lstStyle/>
                    <a:p>
                      <a:endParaRPr lang="en-US" dirty="0"/>
                    </a:p>
                  </a:txBody>
                  <a:tcPr>
                    <a:solidFill>
                      <a:schemeClr val="bg1">
                        <a:lumMod val="85000"/>
                      </a:schemeClr>
                    </a:solidFill>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extLst>
                  <a:ext uri="{0D108BD9-81ED-4DB2-BD59-A6C34878D82A}">
                    <a16:rowId xmlns:a16="http://schemas.microsoft.com/office/drawing/2014/main" xmlns="" val="2421158738"/>
                  </a:ext>
                </a:extLst>
              </a:tr>
            </a:tbl>
          </a:graphicData>
        </a:graphic>
      </p:graphicFrame>
      <p:sp>
        <p:nvSpPr>
          <p:cNvPr id="4" name="TextBox 3">
            <a:extLst>
              <a:ext uri="{FF2B5EF4-FFF2-40B4-BE49-F238E27FC236}">
                <a16:creationId xmlns:a16="http://schemas.microsoft.com/office/drawing/2014/main" xmlns="" id="{BB8E6515-7F88-8F7E-967A-EC4B06E6B84B}"/>
              </a:ext>
            </a:extLst>
          </p:cNvPr>
          <p:cNvSpPr txBox="1"/>
          <p:nvPr/>
        </p:nvSpPr>
        <p:spPr>
          <a:xfrm>
            <a:off x="3934435" y="1511566"/>
            <a:ext cx="2667701" cy="4846320"/>
          </a:xfrm>
          <a:prstGeom prst="rect">
            <a:avLst/>
          </a:prstGeom>
          <a:solidFill>
            <a:schemeClr val="bg1"/>
          </a:solidFill>
          <a:ln w="28575">
            <a:solidFill>
              <a:srgbClr val="956E8E"/>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600" b="0" i="0" u="none" strike="noStrike" cap="none" spc="0" normalizeH="0" baseline="0">
                <a:ln>
                  <a:noFill/>
                </a:ln>
                <a:solidFill>
                  <a:prstClr val="black"/>
                </a:solidFill>
                <a:effectLst/>
                <a:uLnTx/>
                <a:uFillTx/>
                <a:latin typeface="Calibri" panose="020F0502020204030204"/>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68275" indent="-168275"/>
            <a:r>
              <a:rPr lang="en-GB" sz="1000" dirty="0">
                <a:latin typeface="Century Gothic" panose="020B0502020202020204" pitchFamily="34" charset="0"/>
              </a:rPr>
              <a:t>Green economy ecosystem support incl.:</a:t>
            </a:r>
          </a:p>
          <a:p>
            <a:pPr marL="463550" lvl="1" indent="-182563">
              <a:buFont typeface="Courier New" panose="02070309020205020404" pitchFamily="49" charset="0"/>
              <a:buChar char="o"/>
            </a:pPr>
            <a:r>
              <a:rPr lang="en-GB" sz="1000" dirty="0">
                <a:latin typeface="Century Gothic" panose="020B0502020202020204" pitchFamily="34" charset="0"/>
              </a:rPr>
              <a:t>Streamlining processes for SSEG registration, develop &amp; implement standardised wheeling framework &amp; agreements &amp; optimise SSEG feed-in tariffs &amp; wheeling tariffs – focus on key municipal areas</a:t>
            </a:r>
            <a:endParaRPr lang="en-US" sz="1000" dirty="0">
              <a:latin typeface="Century Gothic" panose="020B0502020202020204" pitchFamily="34" charset="0"/>
            </a:endParaRPr>
          </a:p>
          <a:p>
            <a:pPr marL="463550" lvl="1" indent="-182563">
              <a:buFont typeface="Courier New" panose="02070309020205020404" pitchFamily="49" charset="0"/>
              <a:buChar char="o"/>
            </a:pPr>
            <a:r>
              <a:rPr lang="en-US" sz="1000" dirty="0">
                <a:latin typeface="Century Gothic" panose="020B0502020202020204" pitchFamily="34" charset="0"/>
              </a:rPr>
              <a:t>Address business issues re SSEG, wheeling &amp; utility scale projects</a:t>
            </a:r>
          </a:p>
          <a:p>
            <a:pPr marL="168275" indent="-168275"/>
            <a:r>
              <a:rPr lang="en-US" sz="1000" dirty="0">
                <a:latin typeface="Century Gothic" panose="020B0502020202020204" pitchFamily="34" charset="0"/>
              </a:rPr>
              <a:t>Municipal IPP procurement:</a:t>
            </a:r>
          </a:p>
          <a:p>
            <a:pPr marL="463550" lvl="1" indent="-182563">
              <a:buFont typeface="Courier New" panose="02070309020205020404" pitchFamily="49" charset="0"/>
              <a:buChar char="o"/>
            </a:pPr>
            <a:r>
              <a:rPr lang="en-US" sz="1000" dirty="0">
                <a:latin typeface="Century Gothic" panose="020B0502020202020204" pitchFamily="34" charset="0"/>
              </a:rPr>
              <a:t>Selection of preferred bidders for STM</a:t>
            </a:r>
          </a:p>
          <a:p>
            <a:pPr marL="463550" lvl="1" indent="-182563">
              <a:buFont typeface="Courier New" panose="02070309020205020404" pitchFamily="49" charset="0"/>
              <a:buChar char="o"/>
            </a:pPr>
            <a:r>
              <a:rPr lang="en-US" sz="1000" dirty="0">
                <a:latin typeface="Century Gothic" panose="020B0502020202020204" pitchFamily="34" charset="0"/>
              </a:rPr>
              <a:t>CCT IPP procurement advanced</a:t>
            </a:r>
          </a:p>
          <a:p>
            <a:pPr marL="463550" lvl="1" indent="-182563">
              <a:buFont typeface="Courier New" panose="02070309020205020404" pitchFamily="49" charset="0"/>
              <a:buChar char="o"/>
            </a:pPr>
            <a:r>
              <a:rPr lang="en-US" sz="1000" dirty="0">
                <a:latin typeface="Century Gothic" panose="020B0502020202020204" pitchFamily="34" charset="0"/>
              </a:rPr>
              <a:t>Assisting municipalities with more efficient procurement process</a:t>
            </a:r>
          </a:p>
          <a:p>
            <a:pPr marL="463550" lvl="1" indent="-182563">
              <a:buFont typeface="Courier New" panose="02070309020205020404" pitchFamily="49" charset="0"/>
              <a:buChar char="o"/>
            </a:pPr>
            <a:r>
              <a:rPr lang="en-US" sz="1000" dirty="0">
                <a:latin typeface="Century Gothic" panose="020B0502020202020204" pitchFamily="34" charset="0"/>
              </a:rPr>
              <a:t>Project Prep Facility: Assisting municipalities contract management capacity for PPAs / PPPs incl </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rPr>
              <a:t>to take projects to bankability </a:t>
            </a:r>
            <a:r>
              <a:rPr lang="en-US" sz="1000" dirty="0">
                <a:latin typeface="Century Gothic" panose="020B0502020202020204" pitchFamily="34" charset="0"/>
              </a:rPr>
              <a:t>*</a:t>
            </a:r>
          </a:p>
          <a:p>
            <a:pPr marL="463550" lvl="1" indent="-182563">
              <a:buFont typeface="Courier New" panose="02070309020205020404" pitchFamily="49" charset="0"/>
              <a:buChar char="o"/>
            </a:pPr>
            <a:r>
              <a:rPr lang="en-US" sz="1000" dirty="0">
                <a:latin typeface="Century Gothic" panose="020B0502020202020204" pitchFamily="34" charset="0"/>
              </a:rPr>
              <a:t>Pooled buying / energy trading mechanism developed</a:t>
            </a:r>
          </a:p>
          <a:p>
            <a:pPr marL="168275" indent="-168275"/>
            <a:r>
              <a:rPr lang="en-US" sz="1000" dirty="0">
                <a:latin typeface="Century Gothic" panose="020B0502020202020204" pitchFamily="34" charset="0"/>
              </a:rPr>
              <a:t>Explore gas power options</a:t>
            </a:r>
          </a:p>
          <a:p>
            <a:pPr marL="168275" indent="-168275"/>
            <a:r>
              <a:rPr lang="en-US" sz="1000" dirty="0">
                <a:latin typeface="Century Gothic" panose="020B0502020202020204" pitchFamily="34" charset="0"/>
              </a:rPr>
              <a:t>Pilot RE solutions in municipalities for own use</a:t>
            </a:r>
          </a:p>
          <a:p>
            <a:pPr marL="168275" indent="-168275"/>
            <a:r>
              <a:rPr lang="en-US" sz="1000" dirty="0">
                <a:latin typeface="Century Gothic" panose="020B0502020202020204" pitchFamily="34" charset="0"/>
              </a:rPr>
              <a:t>Planning &amp; financing partnerships established for GH2 production at scale </a:t>
            </a:r>
          </a:p>
          <a:p>
            <a:pPr marL="168275" indent="-168275"/>
            <a:r>
              <a:rPr lang="en-US" sz="1000" dirty="0">
                <a:latin typeface="Century Gothic" panose="020B0502020202020204" pitchFamily="34" charset="0"/>
              </a:rPr>
              <a:t>Schools PV and LED Lighting</a:t>
            </a:r>
          </a:p>
        </p:txBody>
      </p:sp>
      <p:cxnSp>
        <p:nvCxnSpPr>
          <p:cNvPr id="5" name="Straight Arrow Connector 4">
            <a:extLst>
              <a:ext uri="{FF2B5EF4-FFF2-40B4-BE49-F238E27FC236}">
                <a16:creationId xmlns:a16="http://schemas.microsoft.com/office/drawing/2014/main" xmlns="" id="{99579CC4-7C68-B184-0D81-277E344C3E98}"/>
              </a:ext>
            </a:extLst>
          </p:cNvPr>
          <p:cNvCxnSpPr/>
          <p:nvPr/>
        </p:nvCxnSpPr>
        <p:spPr>
          <a:xfrm flipV="1">
            <a:off x="3741887" y="3130504"/>
            <a:ext cx="203867" cy="7808"/>
          </a:xfrm>
          <a:prstGeom prst="straightConnector1">
            <a:avLst/>
          </a:prstGeom>
          <a:ln w="28575">
            <a:solidFill>
              <a:srgbClr val="956E8E"/>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25EE1AFB-9B26-3ED4-EC25-A67002A9F22C}"/>
              </a:ext>
            </a:extLst>
          </p:cNvPr>
          <p:cNvSpPr txBox="1"/>
          <p:nvPr/>
        </p:nvSpPr>
        <p:spPr>
          <a:xfrm>
            <a:off x="6618912" y="2795172"/>
            <a:ext cx="5369661" cy="861774"/>
          </a:xfrm>
          <a:prstGeom prst="rect">
            <a:avLst/>
          </a:prstGeom>
          <a:solidFill>
            <a:schemeClr val="bg1"/>
          </a:solidFill>
          <a:ln w="28575">
            <a:solidFill>
              <a:srgbClr val="956E8E"/>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marL="285750" indent="-285750">
              <a:buFont typeface="Arial" panose="020B0604020202020204" pitchFamily="34" charset="0"/>
              <a:buChar cha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rPr>
              <a:t>Process &amp; implementation mechanisms incl. access to &amp; unlocking of land -&gt;  continuous improvement for scaled projects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rPr>
              <a:t>Public, private &amp; residential sectors:  implementation at scale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rPr>
              <a:t>Energy storage for solar &amp; wind (MT) &amp; newer techs (LT)</a:t>
            </a:r>
          </a:p>
          <a:p>
            <a:pPr>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rPr>
              <a:t>Green Hydrogen projects implemented in WC</a:t>
            </a:r>
          </a:p>
        </p:txBody>
      </p:sp>
      <p:sp>
        <p:nvSpPr>
          <p:cNvPr id="22" name="TextBox 21">
            <a:extLst>
              <a:ext uri="{FF2B5EF4-FFF2-40B4-BE49-F238E27FC236}">
                <a16:creationId xmlns:a16="http://schemas.microsoft.com/office/drawing/2014/main" xmlns="" id="{674A6043-F62F-0FF5-6448-6040C4B9470B}"/>
              </a:ext>
            </a:extLst>
          </p:cNvPr>
          <p:cNvSpPr txBox="1"/>
          <p:nvPr/>
        </p:nvSpPr>
        <p:spPr>
          <a:xfrm>
            <a:off x="235936" y="5512661"/>
            <a:ext cx="3565322" cy="707886"/>
          </a:xfrm>
          <a:prstGeom prst="rect">
            <a:avLst/>
          </a:prstGeom>
          <a:noFill/>
          <a:ln>
            <a:solidFill>
              <a:schemeClr val="tx1"/>
            </a:solidFill>
          </a:ln>
        </p:spPr>
        <p:txBody>
          <a:bodyPr wrap="square" rtlCol="0">
            <a:spAutoFit/>
          </a:bodyPr>
          <a:lstStyle/>
          <a:p>
            <a:r>
              <a:rPr lang="en-US" sz="1000" dirty="0"/>
              <a:t>* Assisting municipalities contract management capacity for PPAs or PPPs - general capacity building for all municipalities &amp; hands-on contract management support for ‘key’ municipalities in ST – MT</a:t>
            </a:r>
          </a:p>
        </p:txBody>
      </p:sp>
      <p:sp>
        <p:nvSpPr>
          <p:cNvPr id="16" name="Title 1">
            <a:extLst>
              <a:ext uri="{FF2B5EF4-FFF2-40B4-BE49-F238E27FC236}">
                <a16:creationId xmlns:a16="http://schemas.microsoft.com/office/drawing/2014/main" xmlns="" id="{79BBF957-E35E-F2EE-9DFF-1E6CEDBFFAA2}"/>
              </a:ext>
            </a:extLst>
          </p:cNvPr>
          <p:cNvSpPr txBox="1">
            <a:spLocks/>
          </p:cNvSpPr>
          <p:nvPr/>
        </p:nvSpPr>
        <p:spPr>
          <a:xfrm>
            <a:off x="364530" y="256933"/>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Autofit/>
          </a:bodyPr>
          <a:lstStyle>
            <a:lvl1pPr algn="l" defTabSz="914400" rtl="0" eaLnBrk="1" latinLnBrk="0" hangingPunct="1">
              <a:spcBef>
                <a:spcPct val="0"/>
              </a:spcBef>
              <a:buNone/>
              <a:defRPr sz="2400" b="1" kern="1200">
                <a:solidFill>
                  <a:srgbClr val="001489"/>
                </a:solidFill>
                <a:latin typeface="Century Gothic" pitchFamily="34" charset="0"/>
                <a:ea typeface="+mj-ea"/>
                <a:cs typeface="+mj-cs"/>
              </a:defRPr>
            </a:lvl1pPr>
          </a:lstStyle>
          <a:p>
            <a:r>
              <a:rPr lang="en-US" dirty="0"/>
              <a:t>Delivering on our Strategy over the short-, medium- and long-term</a:t>
            </a:r>
          </a:p>
        </p:txBody>
      </p:sp>
    </p:spTree>
    <p:extLst>
      <p:ext uri="{BB962C8B-B14F-4D97-AF65-F5344CB8AC3E}">
        <p14:creationId xmlns:p14="http://schemas.microsoft.com/office/powerpoint/2010/main" xmlns="" val="351223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05428CFC-8877-BA57-8B09-06C224C9F554}"/>
              </a:ext>
            </a:extLst>
          </p:cNvPr>
          <p:cNvSpPr>
            <a:spLocks noGrp="1"/>
          </p:cNvSpPr>
          <p:nvPr>
            <p:ph type="sldNum" sz="quarter" idx="4"/>
          </p:nvPr>
        </p:nvSpPr>
        <p:spPr/>
        <p:txBody>
          <a:bodyPr/>
          <a:lstStyle/>
          <a:p>
            <a:fld id="{8406839F-D7A4-4E5D-B93D-768AD4D1DB36}" type="slidenum">
              <a:rPr lang="en-ZA" smtClean="0">
                <a:solidFill>
                  <a:srgbClr val="003399"/>
                </a:solidFill>
              </a:rPr>
              <a:pPr/>
              <a:t>21</a:t>
            </a:fld>
            <a:endParaRPr lang="en-ZA" dirty="0">
              <a:solidFill>
                <a:srgbClr val="003399"/>
              </a:solidFill>
            </a:endParaRPr>
          </a:p>
        </p:txBody>
      </p:sp>
      <p:sp>
        <p:nvSpPr>
          <p:cNvPr id="8" name="TextBox 7">
            <a:extLst>
              <a:ext uri="{FF2B5EF4-FFF2-40B4-BE49-F238E27FC236}">
                <a16:creationId xmlns:a16="http://schemas.microsoft.com/office/drawing/2014/main" xmlns="" id="{7281C380-632C-1BEA-EA06-186A7537B282}"/>
              </a:ext>
            </a:extLst>
          </p:cNvPr>
          <p:cNvSpPr txBox="1"/>
          <p:nvPr/>
        </p:nvSpPr>
        <p:spPr>
          <a:xfrm>
            <a:off x="295706" y="1908567"/>
            <a:ext cx="3447448" cy="276999"/>
          </a:xfrm>
          <a:prstGeom prst="rect">
            <a:avLst/>
          </a:prstGeom>
          <a:solidFill>
            <a:srgbClr val="8D6E97"/>
          </a:solidFill>
          <a:ln w="6350" cap="flat" cmpd="sng" algn="ctr">
            <a:solidFill>
              <a:srgbClr val="8D6E97"/>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Demand side management</a:t>
            </a:r>
          </a:p>
        </p:txBody>
      </p:sp>
      <p:sp>
        <p:nvSpPr>
          <p:cNvPr id="9" name="TextBox 8">
            <a:extLst>
              <a:ext uri="{FF2B5EF4-FFF2-40B4-BE49-F238E27FC236}">
                <a16:creationId xmlns:a16="http://schemas.microsoft.com/office/drawing/2014/main" xmlns="" id="{AD9C157A-6829-0CAA-C46B-E9F93CB30552}"/>
              </a:ext>
            </a:extLst>
          </p:cNvPr>
          <p:cNvSpPr txBox="1"/>
          <p:nvPr/>
        </p:nvSpPr>
        <p:spPr>
          <a:xfrm>
            <a:off x="295705" y="2467338"/>
            <a:ext cx="3447449" cy="461665"/>
          </a:xfrm>
          <a:prstGeom prst="rect">
            <a:avLst/>
          </a:prstGeom>
          <a:solidFill>
            <a:srgbClr val="8D6E97"/>
          </a:solidFill>
          <a:ln w="6350" cap="flat" cmpd="sng" algn="ctr">
            <a:solidFill>
              <a:srgbClr val="8D6E97"/>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Generation, procurement &amp; trading of low-carbon energy</a:t>
            </a:r>
          </a:p>
        </p:txBody>
      </p:sp>
      <p:sp>
        <p:nvSpPr>
          <p:cNvPr id="10" name="TextBox 9">
            <a:extLst>
              <a:ext uri="{FF2B5EF4-FFF2-40B4-BE49-F238E27FC236}">
                <a16:creationId xmlns:a16="http://schemas.microsoft.com/office/drawing/2014/main" xmlns="" id="{892118ED-E45E-246B-AF08-C0DCC185DD63}"/>
              </a:ext>
            </a:extLst>
          </p:cNvPr>
          <p:cNvSpPr txBox="1"/>
          <p:nvPr/>
        </p:nvSpPr>
        <p:spPr>
          <a:xfrm>
            <a:off x="307914" y="3139975"/>
            <a:ext cx="3439285" cy="461665"/>
          </a:xfrm>
          <a:prstGeom prst="rect">
            <a:avLst/>
          </a:prstGeom>
          <a:solidFill>
            <a:srgbClr val="8D6E97"/>
          </a:solidFill>
          <a:ln w="6350" cap="flat" cmpd="sng" algn="ctr">
            <a:solidFill>
              <a:srgbClr val="8D6E97"/>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Maintenance &amp; expansion of required energy infrastructure</a:t>
            </a:r>
          </a:p>
        </p:txBody>
      </p:sp>
      <p:sp>
        <p:nvSpPr>
          <p:cNvPr id="12" name="Rectangle 11">
            <a:extLst>
              <a:ext uri="{FF2B5EF4-FFF2-40B4-BE49-F238E27FC236}">
                <a16:creationId xmlns:a16="http://schemas.microsoft.com/office/drawing/2014/main" xmlns="" id="{20BEC4A7-1E71-C497-B64A-B53FA4CBC642}"/>
              </a:ext>
            </a:extLst>
          </p:cNvPr>
          <p:cNvSpPr/>
          <p:nvPr/>
        </p:nvSpPr>
        <p:spPr>
          <a:xfrm>
            <a:off x="220204" y="1787878"/>
            <a:ext cx="3596787" cy="1995627"/>
          </a:xfrm>
          <a:prstGeom prst="rect">
            <a:avLst/>
          </a:prstGeom>
          <a:noFill/>
          <a:ln w="19050" cap="flat" cmpd="sng" algn="ctr">
            <a:solidFill>
              <a:srgbClr val="001489"/>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Table 13">
            <a:extLst>
              <a:ext uri="{FF2B5EF4-FFF2-40B4-BE49-F238E27FC236}">
                <a16:creationId xmlns:a16="http://schemas.microsoft.com/office/drawing/2014/main" xmlns="" id="{30B02A18-74C0-1B7B-86F5-D77A7EE089A2}"/>
              </a:ext>
            </a:extLst>
          </p:cNvPr>
          <p:cNvGraphicFramePr>
            <a:graphicFrameLocks noGrp="1"/>
          </p:cNvGraphicFramePr>
          <p:nvPr/>
        </p:nvGraphicFramePr>
        <p:xfrm>
          <a:off x="3917658" y="1059942"/>
          <a:ext cx="8127999" cy="5674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1065647594"/>
                    </a:ext>
                  </a:extLst>
                </a:gridCol>
                <a:gridCol w="2709333">
                  <a:extLst>
                    <a:ext uri="{9D8B030D-6E8A-4147-A177-3AD203B41FA5}">
                      <a16:colId xmlns:a16="http://schemas.microsoft.com/office/drawing/2014/main" xmlns="" val="2129615421"/>
                    </a:ext>
                  </a:extLst>
                </a:gridCol>
                <a:gridCol w="2709333">
                  <a:extLst>
                    <a:ext uri="{9D8B030D-6E8A-4147-A177-3AD203B41FA5}">
                      <a16:colId xmlns:a16="http://schemas.microsoft.com/office/drawing/2014/main" xmlns="" val="1882739541"/>
                    </a:ext>
                  </a:extLst>
                </a:gridCol>
              </a:tblGrid>
              <a:tr h="370840">
                <a:tc>
                  <a:txBody>
                    <a:bodyPr/>
                    <a:lstStyle/>
                    <a:p>
                      <a:pPr algn="ctr"/>
                      <a:r>
                        <a:rPr lang="en-US" dirty="0"/>
                        <a:t>Short term</a:t>
                      </a:r>
                    </a:p>
                  </a:txBody>
                  <a:tcPr>
                    <a:solidFill>
                      <a:srgbClr val="71A1A7"/>
                    </a:solidFill>
                  </a:tcPr>
                </a:tc>
                <a:tc>
                  <a:txBody>
                    <a:bodyPr/>
                    <a:lstStyle/>
                    <a:p>
                      <a:pPr algn="ctr"/>
                      <a:r>
                        <a:rPr lang="en-US" dirty="0"/>
                        <a:t>Medium term</a:t>
                      </a:r>
                    </a:p>
                  </a:txBody>
                  <a:tcPr>
                    <a:solidFill>
                      <a:srgbClr val="71A1A7"/>
                    </a:solidFill>
                  </a:tcPr>
                </a:tc>
                <a:tc>
                  <a:txBody>
                    <a:bodyPr/>
                    <a:lstStyle/>
                    <a:p>
                      <a:pPr algn="ctr"/>
                      <a:r>
                        <a:rPr lang="en-US" dirty="0"/>
                        <a:t>Long term</a:t>
                      </a:r>
                    </a:p>
                  </a:txBody>
                  <a:tcPr>
                    <a:solidFill>
                      <a:srgbClr val="71A1A7"/>
                    </a:solidFill>
                  </a:tcPr>
                </a:tc>
                <a:extLst>
                  <a:ext uri="{0D108BD9-81ED-4DB2-BD59-A6C34878D82A}">
                    <a16:rowId xmlns:a16="http://schemas.microsoft.com/office/drawing/2014/main" xmlns="" val="2617773170"/>
                  </a:ext>
                </a:extLst>
              </a:tr>
              <a:tr h="370840">
                <a:tc>
                  <a:txBody>
                    <a:bodyPr/>
                    <a:lstStyle/>
                    <a:p>
                      <a:endParaRPr lang="en-US" dirty="0"/>
                    </a:p>
                  </a:txBody>
                  <a:tcPr>
                    <a:solidFill>
                      <a:schemeClr val="bg1">
                        <a:lumMod val="85000"/>
                      </a:schemeClr>
                    </a:solidFill>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extLst>
                  <a:ext uri="{0D108BD9-81ED-4DB2-BD59-A6C34878D82A}">
                    <a16:rowId xmlns:a16="http://schemas.microsoft.com/office/drawing/2014/main" xmlns="" val="2421158738"/>
                  </a:ext>
                </a:extLst>
              </a:tr>
            </a:tbl>
          </a:graphicData>
        </a:graphic>
      </p:graphicFrame>
      <p:cxnSp>
        <p:nvCxnSpPr>
          <p:cNvPr id="5" name="Straight Arrow Connector 4">
            <a:extLst>
              <a:ext uri="{FF2B5EF4-FFF2-40B4-BE49-F238E27FC236}">
                <a16:creationId xmlns:a16="http://schemas.microsoft.com/office/drawing/2014/main" xmlns="" id="{99579CC4-7C68-B184-0D81-277E344C3E98}"/>
              </a:ext>
            </a:extLst>
          </p:cNvPr>
          <p:cNvCxnSpPr>
            <a:cxnSpLocks/>
          </p:cNvCxnSpPr>
          <p:nvPr/>
        </p:nvCxnSpPr>
        <p:spPr>
          <a:xfrm>
            <a:off x="3733175" y="3370807"/>
            <a:ext cx="210659" cy="0"/>
          </a:xfrm>
          <a:prstGeom prst="straightConnector1">
            <a:avLst/>
          </a:prstGeom>
          <a:ln w="28575">
            <a:solidFill>
              <a:srgbClr val="956E8E"/>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80FDA586-3428-FA23-31AD-FC4D3B483DDB}"/>
              </a:ext>
            </a:extLst>
          </p:cNvPr>
          <p:cNvSpPr txBox="1"/>
          <p:nvPr/>
        </p:nvSpPr>
        <p:spPr>
          <a:xfrm>
            <a:off x="3917330" y="1471329"/>
            <a:ext cx="2754226" cy="2246769"/>
          </a:xfrm>
          <a:prstGeom prst="rect">
            <a:avLst/>
          </a:prstGeom>
          <a:solidFill>
            <a:schemeClr val="bg1"/>
          </a:solidFill>
          <a:ln w="28575">
            <a:solidFill>
              <a:srgbClr val="956E8E"/>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marL="285750" indent="-285750">
              <a:buFont typeface="Arial" panose="020B0604020202020204" pitchFamily="34" charset="0"/>
              <a:buChar cha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noProof="0" dirty="0">
                <a:ln>
                  <a:noFill/>
                </a:ln>
                <a:solidFill>
                  <a:prstClr val="black"/>
                </a:solidFill>
                <a:effectLst/>
                <a:uLnTx/>
                <a:uFillTx/>
                <a:ea typeface="+mn-ea"/>
                <a:cs typeface="+mn-cs"/>
              </a:rPr>
              <a:t>Transmission and distribution infrastructure</a:t>
            </a:r>
          </a:p>
          <a:p>
            <a:pPr>
              <a:defRPr/>
            </a:pPr>
            <a:r>
              <a:rPr kumimoji="0" lang="en-US" sz="1000" b="0" i="0" u="none" strike="noStrike" kern="1200" cap="none" spc="0" normalizeH="0" baseline="0" noProof="0" dirty="0">
                <a:ln>
                  <a:noFill/>
                </a:ln>
                <a:solidFill>
                  <a:prstClr val="black"/>
                </a:solidFill>
                <a:effectLst/>
                <a:uLnTx/>
                <a:uFillTx/>
                <a:ea typeface="+mn-ea"/>
                <a:cs typeface="+mn-cs"/>
              </a:rPr>
              <a:t>Plan, cost &amp; access financing &amp; use of public sector land for the rollout of the strengthening &amp; expansion of municipal distribution infrastructure within key municipalities</a:t>
            </a:r>
          </a:p>
          <a:p>
            <a:pPr>
              <a:defRPr/>
            </a:pPr>
            <a:r>
              <a:rPr kumimoji="0" lang="en-US" sz="1000" b="0" i="0" u="none" strike="noStrike" kern="1200" cap="none" spc="0" normalizeH="0" baseline="0" noProof="0" dirty="0">
                <a:ln>
                  <a:noFill/>
                </a:ln>
                <a:solidFill>
                  <a:prstClr val="black"/>
                </a:solidFill>
                <a:effectLst/>
                <a:uLnTx/>
                <a:uFillTx/>
                <a:ea typeface="+mn-ea"/>
                <a:cs typeface="+mn-cs"/>
              </a:rPr>
              <a:t>Map out Eskom transmission &amp; distribution capacity</a:t>
            </a:r>
          </a:p>
          <a:p>
            <a:pPr>
              <a:defRPr/>
            </a:pPr>
            <a:r>
              <a:rPr kumimoji="0" lang="en-US" sz="1000" b="0" i="0" u="none" strike="noStrike" kern="1200" cap="none" spc="0" normalizeH="0" baseline="0" noProof="0" dirty="0">
                <a:ln>
                  <a:noFill/>
                </a:ln>
                <a:solidFill>
                  <a:prstClr val="black"/>
                </a:solidFill>
                <a:effectLst/>
                <a:uLnTx/>
                <a:uFillTx/>
                <a:ea typeface="+mn-ea"/>
                <a:cs typeface="+mn-cs"/>
              </a:rPr>
              <a:t>System for regular updating of capacity allocations by Eskom</a:t>
            </a:r>
          </a:p>
          <a:p>
            <a:pPr>
              <a:defRPr/>
            </a:pPr>
            <a:r>
              <a:rPr kumimoji="0" lang="en-US" sz="1000" b="0" i="0" u="none" strike="noStrike" kern="1200" cap="none" spc="0" normalizeH="0" baseline="0" noProof="0" dirty="0">
                <a:ln>
                  <a:noFill/>
                </a:ln>
                <a:solidFill>
                  <a:prstClr val="black"/>
                </a:solidFill>
                <a:effectLst/>
                <a:uLnTx/>
                <a:uFillTx/>
                <a:ea typeface="+mn-ea"/>
                <a:cs typeface="+mn-cs"/>
              </a:rPr>
              <a:t>Advocacy for an amended Eskom capacity allocation system</a:t>
            </a:r>
          </a:p>
          <a:p>
            <a:pPr marL="0" marR="0" lvl="0" indent="0" algn="l" defTabSz="914400" rtl="0" eaLnBrk="1" fontAlgn="auto" latinLnBrk="0" hangingPunct="1">
              <a:lnSpc>
                <a:spcPct val="100000"/>
              </a:lnSpc>
              <a:spcBef>
                <a:spcPts val="0"/>
              </a:spcBef>
              <a:spcAft>
                <a:spcPts val="0"/>
              </a:spcAft>
              <a:buClrTx/>
              <a:buSzTx/>
              <a:buNone/>
              <a:tabLst/>
              <a:defRPr/>
            </a:pPr>
            <a:r>
              <a:rPr lang="en-US" sz="1000" dirty="0">
                <a:solidFill>
                  <a:prstClr val="black"/>
                </a:solidFill>
              </a:rPr>
              <a:t>Scaling up support to municipalities for EMP updates </a:t>
            </a:r>
            <a:r>
              <a:rPr kumimoji="0" lang="en-US" sz="1000" b="0" i="0" u="none" strike="noStrike" kern="1200" cap="none" spc="0" normalizeH="0" baseline="0" noProof="0" dirty="0">
                <a:ln>
                  <a:noFill/>
                </a:ln>
                <a:solidFill>
                  <a:prstClr val="black"/>
                </a:solidFill>
                <a:effectLst/>
                <a:uLnTx/>
                <a:uFillTx/>
                <a:ea typeface="+mn-ea"/>
                <a:cs typeface="+mn-cs"/>
              </a:rPr>
              <a:t> </a:t>
            </a:r>
          </a:p>
        </p:txBody>
      </p:sp>
      <p:sp>
        <p:nvSpPr>
          <p:cNvPr id="16" name="TextBox 15">
            <a:extLst>
              <a:ext uri="{FF2B5EF4-FFF2-40B4-BE49-F238E27FC236}">
                <a16:creationId xmlns:a16="http://schemas.microsoft.com/office/drawing/2014/main" xmlns="" id="{8808C7FE-C6A0-79B6-0051-85791047C841}"/>
              </a:ext>
            </a:extLst>
          </p:cNvPr>
          <p:cNvSpPr txBox="1"/>
          <p:nvPr/>
        </p:nvSpPr>
        <p:spPr>
          <a:xfrm>
            <a:off x="6711311" y="1466418"/>
            <a:ext cx="5309992" cy="415498"/>
          </a:xfrm>
          <a:prstGeom prst="rect">
            <a:avLst/>
          </a:prstGeom>
          <a:solidFill>
            <a:schemeClr val="bg1"/>
          </a:solidFill>
          <a:ln w="28575">
            <a:solidFill>
              <a:srgbClr val="956E8E"/>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marL="285750" indent="-285750">
              <a:buFont typeface="Arial" panose="020B0604020202020204" pitchFamily="34" charset="0"/>
              <a:buChar cha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US" sz="1050" b="0" i="0" u="none" strike="noStrike" kern="1200" cap="none" spc="0" normalizeH="0" baseline="0" noProof="0" dirty="0">
                <a:ln>
                  <a:noFill/>
                </a:ln>
                <a:solidFill>
                  <a:prstClr val="black"/>
                </a:solidFill>
                <a:effectLst/>
                <a:uLnTx/>
                <a:uFillTx/>
                <a:ea typeface="+mn-ea"/>
                <a:cs typeface="+mn-cs"/>
              </a:rPr>
              <a:t>Strengthening &amp; expansion of municipal distribution infrastructure within key municipalities</a:t>
            </a:r>
          </a:p>
        </p:txBody>
      </p:sp>
      <p:sp>
        <p:nvSpPr>
          <p:cNvPr id="17" name="TextBox 16">
            <a:extLst>
              <a:ext uri="{FF2B5EF4-FFF2-40B4-BE49-F238E27FC236}">
                <a16:creationId xmlns:a16="http://schemas.microsoft.com/office/drawing/2014/main" xmlns="" id="{FA24D967-CA88-CD4B-3DC7-633644435F32}"/>
              </a:ext>
            </a:extLst>
          </p:cNvPr>
          <p:cNvSpPr txBox="1"/>
          <p:nvPr/>
        </p:nvSpPr>
        <p:spPr>
          <a:xfrm>
            <a:off x="6698060" y="2707779"/>
            <a:ext cx="5309991" cy="253916"/>
          </a:xfrm>
          <a:prstGeom prst="rect">
            <a:avLst/>
          </a:prstGeom>
          <a:solidFill>
            <a:schemeClr val="bg1"/>
          </a:solidFill>
          <a:ln w="28575">
            <a:solidFill>
              <a:srgbClr val="956E8E"/>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marL="285750" indent="-285750">
              <a:buFont typeface="Arial" panose="020B0604020202020204" pitchFamily="34" charset="0"/>
              <a:buChar cha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US" sz="1050" b="0" i="0" u="none" strike="noStrike" kern="1200" cap="none" spc="0" normalizeH="0" baseline="0" noProof="0" dirty="0">
                <a:ln>
                  <a:noFill/>
                </a:ln>
                <a:solidFill>
                  <a:prstClr val="black"/>
                </a:solidFill>
                <a:effectLst/>
                <a:uLnTx/>
                <a:uFillTx/>
                <a:ea typeface="+mn-ea"/>
                <a:cs typeface="+mn-cs"/>
              </a:rPr>
              <a:t>Partnerships for co-financing Eskom Tx &amp; Dx infrastructure</a:t>
            </a:r>
          </a:p>
        </p:txBody>
      </p:sp>
      <p:sp>
        <p:nvSpPr>
          <p:cNvPr id="18" name="TextBox 17">
            <a:extLst>
              <a:ext uri="{FF2B5EF4-FFF2-40B4-BE49-F238E27FC236}">
                <a16:creationId xmlns:a16="http://schemas.microsoft.com/office/drawing/2014/main" xmlns="" id="{68094D9B-54FA-EF8F-4CF6-DD499D958DD8}"/>
              </a:ext>
            </a:extLst>
          </p:cNvPr>
          <p:cNvSpPr txBox="1"/>
          <p:nvPr/>
        </p:nvSpPr>
        <p:spPr>
          <a:xfrm>
            <a:off x="9367013" y="2016766"/>
            <a:ext cx="2641038" cy="577081"/>
          </a:xfrm>
          <a:prstGeom prst="rect">
            <a:avLst/>
          </a:prstGeom>
          <a:solidFill>
            <a:schemeClr val="bg1"/>
          </a:solidFill>
          <a:ln w="28575">
            <a:solidFill>
              <a:srgbClr val="956E8E"/>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marL="285750" indent="-285750">
              <a:buFont typeface="Arial" panose="020B0604020202020204" pitchFamily="34" charset="0"/>
              <a:buChar cha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US" sz="1050" b="0" i="0" u="none" strike="noStrike" kern="1200" cap="none" spc="0" normalizeH="0" baseline="0" noProof="0" dirty="0">
                <a:ln>
                  <a:noFill/>
                </a:ln>
                <a:solidFill>
                  <a:prstClr val="black"/>
                </a:solidFill>
                <a:effectLst/>
                <a:uLnTx/>
                <a:uFillTx/>
                <a:ea typeface="+mn-ea"/>
                <a:cs typeface="+mn-cs"/>
              </a:rPr>
              <a:t>Strengthening &amp; expansion of municipal distribution infrastructure within further WC municipalities</a:t>
            </a:r>
          </a:p>
        </p:txBody>
      </p:sp>
      <p:sp>
        <p:nvSpPr>
          <p:cNvPr id="19" name="TextBox 18">
            <a:extLst>
              <a:ext uri="{FF2B5EF4-FFF2-40B4-BE49-F238E27FC236}">
                <a16:creationId xmlns:a16="http://schemas.microsoft.com/office/drawing/2014/main" xmlns="" id="{44E9DA23-B325-027C-9849-9D3045134ABB}"/>
              </a:ext>
            </a:extLst>
          </p:cNvPr>
          <p:cNvSpPr txBox="1"/>
          <p:nvPr/>
        </p:nvSpPr>
        <p:spPr>
          <a:xfrm>
            <a:off x="3921766" y="3742913"/>
            <a:ext cx="8073740" cy="253916"/>
          </a:xfrm>
          <a:prstGeom prst="rect">
            <a:avLst/>
          </a:prstGeom>
          <a:solidFill>
            <a:schemeClr val="bg1"/>
          </a:solidFill>
          <a:ln w="28575">
            <a:solidFill>
              <a:srgbClr val="956E8E"/>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marL="285750" indent="-285750">
              <a:buFont typeface="Arial" panose="020B0604020202020204" pitchFamily="34" charset="0"/>
              <a:buChar cha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914400" rtl="0" eaLnBrk="1" fontAlgn="auto" latinLnBrk="0" hangingPunct="1">
              <a:lnSpc>
                <a:spcPct val="100000"/>
              </a:lnSpc>
              <a:spcBef>
                <a:spcPts val="0"/>
              </a:spcBef>
              <a:spcAft>
                <a:spcPts val="0"/>
              </a:spcAft>
              <a:buClrTx/>
              <a:buSzTx/>
              <a:buNone/>
              <a:tabLst/>
              <a:defRPr/>
            </a:pPr>
            <a:r>
              <a:rPr lang="en-US" sz="1050" dirty="0">
                <a:solidFill>
                  <a:prstClr val="black"/>
                </a:solidFill>
              </a:rPr>
              <a:t>Scaling up support to municipalities for EMP updates </a:t>
            </a:r>
            <a:r>
              <a:rPr kumimoji="0" lang="en-US" sz="1050" b="0" i="0" u="none" strike="noStrike" kern="1200" cap="none" spc="0" normalizeH="0" baseline="0" noProof="0" dirty="0">
                <a:ln>
                  <a:noFill/>
                </a:ln>
                <a:solidFill>
                  <a:prstClr val="black"/>
                </a:solidFill>
                <a:effectLst/>
                <a:uLnTx/>
                <a:uFillTx/>
                <a:ea typeface="+mn-ea"/>
                <a:cs typeface="+mn-cs"/>
              </a:rPr>
              <a:t> </a:t>
            </a:r>
          </a:p>
        </p:txBody>
      </p:sp>
      <p:sp>
        <p:nvSpPr>
          <p:cNvPr id="4" name="TextBox 3">
            <a:extLst>
              <a:ext uri="{FF2B5EF4-FFF2-40B4-BE49-F238E27FC236}">
                <a16:creationId xmlns:a16="http://schemas.microsoft.com/office/drawing/2014/main" xmlns="" id="{09C5DD76-0434-3A93-24FE-7A9ECEB068E2}"/>
              </a:ext>
            </a:extLst>
          </p:cNvPr>
          <p:cNvSpPr txBox="1"/>
          <p:nvPr/>
        </p:nvSpPr>
        <p:spPr>
          <a:xfrm>
            <a:off x="334978" y="5071658"/>
            <a:ext cx="3447447" cy="276999"/>
          </a:xfrm>
          <a:prstGeom prst="rect">
            <a:avLst/>
          </a:prstGeom>
          <a:solidFill>
            <a:srgbClr val="001489"/>
          </a:solidFill>
          <a:ln w="6350" cap="flat" cmpd="sng" algn="ctr">
            <a:solidFill>
              <a:srgbClr val="001489"/>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entury Gothic"/>
                <a:ea typeface="+mn-ea"/>
                <a:cs typeface="+mn-cs"/>
              </a:rPr>
              <a:t>Increased investment in energy sector </a:t>
            </a:r>
          </a:p>
        </p:txBody>
      </p:sp>
      <p:cxnSp>
        <p:nvCxnSpPr>
          <p:cNvPr id="14" name="Straight Arrow Connector 13">
            <a:extLst>
              <a:ext uri="{FF2B5EF4-FFF2-40B4-BE49-F238E27FC236}">
                <a16:creationId xmlns:a16="http://schemas.microsoft.com/office/drawing/2014/main" xmlns="" id="{C5AEE25A-D173-9680-71CD-0C36FADE2E78}"/>
              </a:ext>
            </a:extLst>
          </p:cNvPr>
          <p:cNvCxnSpPr>
            <a:cxnSpLocks/>
          </p:cNvCxnSpPr>
          <p:nvPr/>
        </p:nvCxnSpPr>
        <p:spPr>
          <a:xfrm>
            <a:off x="3746427" y="5226104"/>
            <a:ext cx="210659" cy="0"/>
          </a:xfrm>
          <a:prstGeom prst="straightConnector1">
            <a:avLst/>
          </a:prstGeom>
          <a:ln w="28575">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83709859-DBEA-67DB-8BAF-92633CCD52AB}"/>
              </a:ext>
            </a:extLst>
          </p:cNvPr>
          <p:cNvSpPr txBox="1"/>
          <p:nvPr/>
        </p:nvSpPr>
        <p:spPr>
          <a:xfrm>
            <a:off x="3938972" y="4064868"/>
            <a:ext cx="2700367" cy="2400657"/>
          </a:xfrm>
          <a:prstGeom prst="rect">
            <a:avLst/>
          </a:prstGeom>
          <a:solidFill>
            <a:schemeClr val="bg1"/>
          </a:solidFill>
          <a:ln w="28575">
            <a:solidFill>
              <a:srgbClr val="000099"/>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marL="285750" indent="-285750">
              <a:buFont typeface="Arial" panose="020B0604020202020204" pitchFamily="34" charset="0"/>
              <a:buChar cha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ea typeface="+mn-ea"/>
                <a:cs typeface="+mn-cs"/>
              </a:rPr>
              <a:t>Develop &amp; implement initiative/ proposal funnel to ID viable solution options for the province(WCG, municipalities, </a:t>
            </a:r>
            <a:r>
              <a:rPr kumimoji="0" lang="en-US" sz="1000" b="0" i="0" u="none" strike="noStrike" kern="1200" cap="none" spc="0" normalizeH="0" baseline="0" noProof="0" dirty="0" err="1">
                <a:ln>
                  <a:noFill/>
                </a:ln>
                <a:solidFill>
                  <a:prstClr val="black"/>
                </a:solidFill>
                <a:effectLst/>
                <a:uLnTx/>
                <a:uFillTx/>
                <a:ea typeface="+mn-ea"/>
                <a:cs typeface="+mn-cs"/>
              </a:rPr>
              <a:t>pvt</a:t>
            </a:r>
            <a:r>
              <a:rPr kumimoji="0" lang="en-US" sz="1000" b="0" i="0" u="none" strike="noStrike" kern="1200" cap="none" spc="0" normalizeH="0" baseline="0" noProof="0" dirty="0">
                <a:ln>
                  <a:noFill/>
                </a:ln>
                <a:solidFill>
                  <a:prstClr val="black"/>
                </a:solidFill>
                <a:effectLst/>
                <a:uLnTx/>
                <a:uFillTx/>
                <a:ea typeface="+mn-ea"/>
                <a:cs typeface="+mn-cs"/>
              </a:rPr>
              <a:t> sector)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ea typeface="+mn-ea"/>
                <a:cs typeface="+mn-cs"/>
              </a:rPr>
              <a:t>WC Just Energy Transition (JET) Investment Plan</a:t>
            </a:r>
          </a:p>
          <a:p>
            <a:pPr>
              <a:defRPr/>
            </a:pPr>
            <a:r>
              <a:rPr lang="en-US" sz="1000" dirty="0"/>
              <a:t>Develop / identify financing &amp; other mechanisms for implementation at scale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ea typeface="+mn-ea"/>
                <a:cs typeface="+mn-cs"/>
              </a:rPr>
              <a:t>Remove of regulatory constraints to investment in low carbon energy in the WC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ea typeface="+mn-ea"/>
                <a:cs typeface="+mn-cs"/>
              </a:rPr>
              <a:t>Unlock local content requirements with National for renewable energy components and/or systems</a:t>
            </a:r>
          </a:p>
        </p:txBody>
      </p:sp>
      <p:sp>
        <p:nvSpPr>
          <p:cNvPr id="21" name="TextBox 20">
            <a:extLst>
              <a:ext uri="{FF2B5EF4-FFF2-40B4-BE49-F238E27FC236}">
                <a16:creationId xmlns:a16="http://schemas.microsoft.com/office/drawing/2014/main" xmlns="" id="{D22538B3-7C54-E812-7627-1455BE277851}"/>
              </a:ext>
            </a:extLst>
          </p:cNvPr>
          <p:cNvSpPr txBox="1"/>
          <p:nvPr/>
        </p:nvSpPr>
        <p:spPr>
          <a:xfrm>
            <a:off x="6698060" y="5741089"/>
            <a:ext cx="5321094" cy="707886"/>
          </a:xfrm>
          <a:prstGeom prst="rect">
            <a:avLst/>
          </a:prstGeom>
          <a:solidFill>
            <a:schemeClr val="bg1"/>
          </a:solidFill>
          <a:ln w="28575">
            <a:solidFill>
              <a:srgbClr val="000099"/>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marL="285750" indent="-285750">
              <a:buFont typeface="Arial" panose="020B0604020202020204" pitchFamily="34" charset="0"/>
              <a:buChar cha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ea typeface="+mn-ea"/>
                <a:cs typeface="+mn-cs"/>
              </a:rPr>
              <a:t>Implement financing mechanisms to deliver at scale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ea typeface="+mn-ea"/>
                <a:cs typeface="+mn-cs"/>
              </a:rPr>
              <a:t>Identify &amp; secure climate / green finance investment opportunities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ea typeface="+mn-ea"/>
                <a:cs typeface="+mn-cs"/>
              </a:rPr>
              <a:t>Attract investment in &amp; facilitate local production of key renewable energy components and/or systems</a:t>
            </a:r>
          </a:p>
        </p:txBody>
      </p:sp>
      <p:sp>
        <p:nvSpPr>
          <p:cNvPr id="22" name="TextBox 21">
            <a:extLst>
              <a:ext uri="{FF2B5EF4-FFF2-40B4-BE49-F238E27FC236}">
                <a16:creationId xmlns:a16="http://schemas.microsoft.com/office/drawing/2014/main" xmlns="" id="{6D074EBD-47C2-978B-E36D-D8C90E16B62A}"/>
              </a:ext>
            </a:extLst>
          </p:cNvPr>
          <p:cNvSpPr txBox="1"/>
          <p:nvPr/>
        </p:nvSpPr>
        <p:spPr>
          <a:xfrm>
            <a:off x="3938972" y="6538846"/>
            <a:ext cx="8093434" cy="246221"/>
          </a:xfrm>
          <a:prstGeom prst="rect">
            <a:avLst/>
          </a:prstGeom>
          <a:solidFill>
            <a:schemeClr val="bg1"/>
          </a:solidFill>
          <a:ln w="28575">
            <a:solidFill>
              <a:srgbClr val="000099"/>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marL="285750" indent="-285750">
              <a:buFont typeface="Arial" panose="020B0604020202020204" pitchFamily="34" charset="0"/>
              <a:buChar cha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US" sz="1000" b="0" i="0" u="none" strike="noStrike" kern="1200" cap="none" spc="0" normalizeH="0" baseline="0" noProof="0">
                <a:ln>
                  <a:noFill/>
                </a:ln>
                <a:solidFill>
                  <a:prstClr val="black"/>
                </a:solidFill>
                <a:effectLst/>
                <a:uLnTx/>
                <a:uFillTx/>
                <a:ea typeface="+mn-ea"/>
                <a:cs typeface="+mn-cs"/>
              </a:rPr>
              <a:t>Develop key skills in low carbon energy </a:t>
            </a:r>
            <a:endParaRPr kumimoji="0" lang="en-US" sz="1000" b="0" i="0" u="none" strike="noStrike" kern="1200" cap="none" spc="0" normalizeH="0" baseline="0" noProof="0" dirty="0">
              <a:ln>
                <a:noFill/>
              </a:ln>
              <a:solidFill>
                <a:prstClr val="black"/>
              </a:solidFill>
              <a:effectLst/>
              <a:uLnTx/>
              <a:uFillTx/>
              <a:ea typeface="+mn-ea"/>
              <a:cs typeface="+mn-cs"/>
            </a:endParaRPr>
          </a:p>
        </p:txBody>
      </p:sp>
      <p:sp>
        <p:nvSpPr>
          <p:cNvPr id="24" name="Title 1">
            <a:extLst>
              <a:ext uri="{FF2B5EF4-FFF2-40B4-BE49-F238E27FC236}">
                <a16:creationId xmlns:a16="http://schemas.microsoft.com/office/drawing/2014/main" xmlns="" id="{A6FA6DB0-AC2A-C3F4-2585-0FCCFFC88516}"/>
              </a:ext>
            </a:extLst>
          </p:cNvPr>
          <p:cNvSpPr txBox="1">
            <a:spLocks/>
          </p:cNvSpPr>
          <p:nvPr/>
        </p:nvSpPr>
        <p:spPr>
          <a:xfrm>
            <a:off x="403014" y="265418"/>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Autofit/>
          </a:bodyPr>
          <a:lstStyle>
            <a:lvl1pPr algn="l" defTabSz="914400" rtl="0" eaLnBrk="1" latinLnBrk="0" hangingPunct="1">
              <a:spcBef>
                <a:spcPct val="0"/>
              </a:spcBef>
              <a:buNone/>
              <a:defRPr sz="2400" b="1" kern="1200">
                <a:solidFill>
                  <a:srgbClr val="001489"/>
                </a:solidFill>
                <a:latin typeface="Century Gothic" pitchFamily="34" charset="0"/>
                <a:ea typeface="+mj-ea"/>
                <a:cs typeface="+mj-cs"/>
              </a:defRPr>
            </a:lvl1pPr>
          </a:lstStyle>
          <a:p>
            <a:r>
              <a:rPr lang="en-US" dirty="0"/>
              <a:t>Delivering on our Strategy over the short-, medium- and long-term</a:t>
            </a:r>
          </a:p>
        </p:txBody>
      </p:sp>
    </p:spTree>
    <p:extLst>
      <p:ext uri="{BB962C8B-B14F-4D97-AF65-F5344CB8AC3E}">
        <p14:creationId xmlns:p14="http://schemas.microsoft.com/office/powerpoint/2010/main" xmlns="" val="1001785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0588C30C-DBB9-CFEC-CEBA-DFF52982FC01}"/>
              </a:ext>
            </a:extLst>
          </p:cNvPr>
          <p:cNvSpPr txBox="1"/>
          <p:nvPr/>
        </p:nvSpPr>
        <p:spPr>
          <a:xfrm>
            <a:off x="429148" y="340576"/>
            <a:ext cx="110207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1489"/>
                </a:solidFill>
                <a:latin typeface="Century Gothic" pitchFamily="34" charset="0"/>
                <a:ea typeface="+mj-ea"/>
                <a:cs typeface="+mj-cs"/>
              </a:rPr>
              <a:t>Western Cape Government commits R1.1 billion towards Energy…</a:t>
            </a:r>
          </a:p>
        </p:txBody>
      </p:sp>
      <p:grpSp>
        <p:nvGrpSpPr>
          <p:cNvPr id="26" name="Group 25">
            <a:extLst>
              <a:ext uri="{FF2B5EF4-FFF2-40B4-BE49-F238E27FC236}">
                <a16:creationId xmlns:a16="http://schemas.microsoft.com/office/drawing/2014/main" xmlns="" id="{49E36D88-D14F-2D5C-C82A-751E468E0526}"/>
              </a:ext>
            </a:extLst>
          </p:cNvPr>
          <p:cNvGrpSpPr/>
          <p:nvPr/>
        </p:nvGrpSpPr>
        <p:grpSpPr>
          <a:xfrm>
            <a:off x="92765" y="1070246"/>
            <a:ext cx="10522708" cy="4566204"/>
            <a:chOff x="1118263" y="1135765"/>
            <a:chExt cx="10522708" cy="4566204"/>
          </a:xfrm>
        </p:grpSpPr>
        <p:sp>
          <p:nvSpPr>
            <p:cNvPr id="4" name="TextBox 3">
              <a:extLst>
                <a:ext uri="{FF2B5EF4-FFF2-40B4-BE49-F238E27FC236}">
                  <a16:creationId xmlns:a16="http://schemas.microsoft.com/office/drawing/2014/main" xmlns="" id="{62F5AAAC-6C55-CFD0-32AA-F89D48665B58}"/>
                </a:ext>
              </a:extLst>
            </p:cNvPr>
            <p:cNvSpPr txBox="1"/>
            <p:nvPr/>
          </p:nvSpPr>
          <p:spPr>
            <a:xfrm>
              <a:off x="1233037" y="1143443"/>
              <a:ext cx="5157585" cy="461665"/>
            </a:xfrm>
            <a:prstGeom prst="rect">
              <a:avLst/>
            </a:prstGeom>
            <a:solidFill>
              <a:srgbClr val="8FAD15"/>
            </a:solidFill>
            <a:ln w="6350" cap="flat" cmpd="sng" algn="ctr">
              <a:solidFill>
                <a:srgbClr val="70AD47"/>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Arial" panose="020B0604020202020204" pitchFamily="34" charset="0"/>
                </a:rPr>
                <a:t>Load Shedding Relief </a:t>
              </a:r>
              <a:r>
                <a:rPr kumimoji="0" lang="en-US" sz="1200" b="1" i="0" u="none" strike="noStrike" kern="1200" cap="none" spc="0" normalizeH="0" baseline="0" noProof="0" dirty="0" err="1">
                  <a:ln>
                    <a:noFill/>
                  </a:ln>
                  <a:solidFill>
                    <a:prstClr val="white"/>
                  </a:solidFill>
                  <a:effectLst/>
                  <a:uLnTx/>
                  <a:uFillTx/>
                  <a:latin typeface="Century Gothic"/>
                  <a:ea typeface="+mn-ea"/>
                  <a:cs typeface="Arial" panose="020B0604020202020204" pitchFamily="34" charset="0"/>
                </a:rPr>
                <a:t>Programme</a:t>
              </a:r>
              <a:r>
                <a:rPr kumimoji="0" lang="en-US" sz="1200" b="1" i="0" u="none" strike="noStrike" kern="1200" cap="none" spc="0" normalizeH="0" baseline="0" noProof="0" dirty="0">
                  <a:ln>
                    <a:noFill/>
                  </a:ln>
                  <a:solidFill>
                    <a:prstClr val="white"/>
                  </a:solidFill>
                  <a:effectLst/>
                  <a:uLnTx/>
                  <a:uFillTx/>
                  <a:latin typeface="Century Gothic"/>
                  <a:ea typeface="+mn-ea"/>
                  <a:cs typeface="Arial" panose="020B0604020202020204" pitchFamily="34" charset="0"/>
                </a:rPr>
                <a:t> (LSRP):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Disaster mitigation &amp; management</a:t>
              </a:r>
            </a:p>
          </p:txBody>
        </p:sp>
        <p:sp>
          <p:nvSpPr>
            <p:cNvPr id="5" name="TextBox 4">
              <a:extLst>
                <a:ext uri="{FF2B5EF4-FFF2-40B4-BE49-F238E27FC236}">
                  <a16:creationId xmlns:a16="http://schemas.microsoft.com/office/drawing/2014/main" xmlns="" id="{63BB1C54-DCA0-BF71-48E4-F3A9761EDA10}"/>
                </a:ext>
              </a:extLst>
            </p:cNvPr>
            <p:cNvSpPr txBox="1"/>
            <p:nvPr/>
          </p:nvSpPr>
          <p:spPr>
            <a:xfrm>
              <a:off x="1233037" y="1692908"/>
              <a:ext cx="5157585" cy="461665"/>
            </a:xfrm>
            <a:prstGeom prst="rect">
              <a:avLst/>
            </a:prstGeom>
            <a:solidFill>
              <a:srgbClr val="001489"/>
            </a:solidFill>
            <a:ln w="12700" cap="flat" cmpd="sng" algn="ctr">
              <a:solidFill>
                <a:srgbClr val="4472C4">
                  <a:shade val="50000"/>
                </a:srgbClr>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Arial" panose="020B0604020202020204" pitchFamily="34" charset="0"/>
                </a:rPr>
                <a:t>Provincial Integrated Resource Plan (PIRP - Long Term Energy 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Strategic planning, development &amp; management</a:t>
              </a:r>
            </a:p>
          </p:txBody>
        </p:sp>
        <p:sp>
          <p:nvSpPr>
            <p:cNvPr id="6" name="TextBox 5">
              <a:extLst>
                <a:ext uri="{FF2B5EF4-FFF2-40B4-BE49-F238E27FC236}">
                  <a16:creationId xmlns:a16="http://schemas.microsoft.com/office/drawing/2014/main" xmlns="" id="{CD6CDF31-E5EA-13CC-F8E7-7BC41580BCD9}"/>
                </a:ext>
              </a:extLst>
            </p:cNvPr>
            <p:cNvSpPr txBox="1"/>
            <p:nvPr/>
          </p:nvSpPr>
          <p:spPr>
            <a:xfrm>
              <a:off x="1233039" y="2867812"/>
              <a:ext cx="5157585" cy="461665"/>
            </a:xfrm>
            <a:prstGeom prst="rect">
              <a:avLst/>
            </a:prstGeom>
            <a:solidFill>
              <a:srgbClr val="8D6E97"/>
            </a:solidFill>
            <a:ln w="6350" cap="flat" cmpd="sng" algn="ctr">
              <a:solidFill>
                <a:srgbClr val="8D6E97"/>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itchFamily="34" charset="0"/>
                  <a:ea typeface="+mn-ea"/>
                  <a:cs typeface="Arial" panose="020B0604020202020204" pitchFamily="34" charset="0"/>
                </a:rPr>
                <a:t>Demand Side Management </a:t>
              </a:r>
              <a:r>
                <a:rPr kumimoji="0" lang="en-US" sz="1200" b="1" i="0" u="none" strike="noStrike" kern="1200" cap="none" spc="0" normalizeH="0" baseline="0" noProof="0" dirty="0" err="1">
                  <a:ln>
                    <a:noFill/>
                  </a:ln>
                  <a:solidFill>
                    <a:prstClr val="white"/>
                  </a:solidFill>
                  <a:effectLst/>
                  <a:uLnTx/>
                  <a:uFillTx/>
                  <a:latin typeface="Century Gothic" pitchFamily="34" charset="0"/>
                  <a:ea typeface="+mn-ea"/>
                  <a:cs typeface="Arial" panose="020B0604020202020204" pitchFamily="34" charset="0"/>
                </a:rPr>
                <a:t>Programme</a:t>
              </a:r>
              <a:r>
                <a:rPr kumimoji="0" lang="en-US" sz="1200" b="1" i="0" u="none" strike="noStrike" kern="1200" cap="none" spc="0" normalizeH="0" baseline="0" noProof="0" dirty="0">
                  <a:ln>
                    <a:noFill/>
                  </a:ln>
                  <a:solidFill>
                    <a:prstClr val="white"/>
                  </a:solidFill>
                  <a:effectLst/>
                  <a:uLnTx/>
                  <a:uFillTx/>
                  <a:latin typeface="Century Gothic" pitchFamily="34" charset="0"/>
                  <a:ea typeface="+mn-ea"/>
                  <a:cs typeface="Arial" panose="020B0604020202020204" pitchFamily="34" charset="0"/>
                </a:rPr>
                <a:t> (DSMP):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Demand side management</a:t>
              </a:r>
            </a:p>
          </p:txBody>
        </p:sp>
        <p:sp>
          <p:nvSpPr>
            <p:cNvPr id="7" name="TextBox 6">
              <a:extLst>
                <a:ext uri="{FF2B5EF4-FFF2-40B4-BE49-F238E27FC236}">
                  <a16:creationId xmlns:a16="http://schemas.microsoft.com/office/drawing/2014/main" xmlns="" id="{E0B8C929-269D-7293-AA02-6F5004EFCEA1}"/>
                </a:ext>
              </a:extLst>
            </p:cNvPr>
            <p:cNvSpPr txBox="1"/>
            <p:nvPr/>
          </p:nvSpPr>
          <p:spPr>
            <a:xfrm>
              <a:off x="1233039" y="3481254"/>
              <a:ext cx="5157586" cy="461665"/>
            </a:xfrm>
            <a:prstGeom prst="rect">
              <a:avLst/>
            </a:prstGeom>
            <a:solidFill>
              <a:srgbClr val="8D6E97"/>
            </a:solidFill>
            <a:ln w="6350" cap="flat" cmpd="sng" algn="ctr">
              <a:solidFill>
                <a:srgbClr val="8D6E97"/>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Arial" panose="020B0604020202020204" pitchFamily="34" charset="0"/>
                </a:rPr>
                <a:t>New Energy Generation </a:t>
              </a:r>
              <a:r>
                <a:rPr kumimoji="0" lang="en-US" sz="1200" b="1" i="0" u="none" strike="noStrike" kern="1200" cap="none" spc="0" normalizeH="0" baseline="0" noProof="0" dirty="0" err="1">
                  <a:ln>
                    <a:noFill/>
                  </a:ln>
                  <a:solidFill>
                    <a:prstClr val="white"/>
                  </a:solidFill>
                  <a:effectLst/>
                  <a:uLnTx/>
                  <a:uFillTx/>
                  <a:latin typeface="Century Gothic"/>
                  <a:ea typeface="+mn-ea"/>
                  <a:cs typeface="Arial" panose="020B0604020202020204" pitchFamily="34" charset="0"/>
                </a:rPr>
                <a:t>Programme</a:t>
              </a:r>
              <a:r>
                <a:rPr kumimoji="0" lang="en-US" sz="1200" b="1" i="0" u="none" strike="noStrike" kern="1200" cap="none" spc="0" normalizeH="0" baseline="0" noProof="0" dirty="0">
                  <a:ln>
                    <a:noFill/>
                  </a:ln>
                  <a:solidFill>
                    <a:prstClr val="white"/>
                  </a:solidFill>
                  <a:effectLst/>
                  <a:uLnTx/>
                  <a:uFillTx/>
                  <a:latin typeface="Century Gothic"/>
                  <a:ea typeface="+mn-ea"/>
                  <a:cs typeface="Arial" panose="020B0604020202020204" pitchFamily="34" charset="0"/>
                </a:rPr>
                <a:t> (NEGP):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Generation, procurement &amp; trading of low-carbon energy</a:t>
              </a:r>
            </a:p>
          </p:txBody>
        </p:sp>
        <p:sp>
          <p:nvSpPr>
            <p:cNvPr id="8" name="TextBox 7">
              <a:extLst>
                <a:ext uri="{FF2B5EF4-FFF2-40B4-BE49-F238E27FC236}">
                  <a16:creationId xmlns:a16="http://schemas.microsoft.com/office/drawing/2014/main" xmlns="" id="{15547456-DEBA-8BEC-8AD7-1BA1654BD0B1}"/>
                </a:ext>
              </a:extLst>
            </p:cNvPr>
            <p:cNvSpPr txBox="1"/>
            <p:nvPr/>
          </p:nvSpPr>
          <p:spPr>
            <a:xfrm>
              <a:off x="1245248" y="4099220"/>
              <a:ext cx="5145373" cy="461665"/>
            </a:xfrm>
            <a:prstGeom prst="rect">
              <a:avLst/>
            </a:prstGeom>
            <a:solidFill>
              <a:srgbClr val="8D6E97"/>
            </a:solidFill>
            <a:ln w="6350" cap="flat" cmpd="sng" algn="ctr">
              <a:solidFill>
                <a:srgbClr val="8D6E97"/>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Arial" panose="020B0604020202020204" pitchFamily="34" charset="0"/>
                </a:rPr>
                <a:t>Network Development </a:t>
              </a:r>
              <a:r>
                <a:rPr kumimoji="0" lang="en-US" sz="1200" b="1" i="0" u="none" strike="noStrike" kern="1200" cap="none" spc="0" normalizeH="0" baseline="0" noProof="0" dirty="0" err="1">
                  <a:ln>
                    <a:noFill/>
                  </a:ln>
                  <a:solidFill>
                    <a:prstClr val="white"/>
                  </a:solidFill>
                  <a:effectLst/>
                  <a:uLnTx/>
                  <a:uFillTx/>
                  <a:latin typeface="Century Gothic"/>
                  <a:ea typeface="+mn-ea"/>
                  <a:cs typeface="Arial" panose="020B0604020202020204" pitchFamily="34" charset="0"/>
                </a:rPr>
                <a:t>Programme</a:t>
              </a:r>
              <a:r>
                <a:rPr kumimoji="0" lang="en-US" sz="1200" b="1" i="0" u="none" strike="noStrike" kern="1200" cap="none" spc="0" normalizeH="0" baseline="0" noProof="0" dirty="0">
                  <a:ln>
                    <a:noFill/>
                  </a:ln>
                  <a:solidFill>
                    <a:prstClr val="white"/>
                  </a:solidFill>
                  <a:effectLst/>
                  <a:uLnTx/>
                  <a:uFillTx/>
                  <a:latin typeface="Century Gothic"/>
                  <a:ea typeface="+mn-ea"/>
                  <a:cs typeface="Arial" panose="020B0604020202020204" pitchFamily="34" charset="0"/>
                </a:rPr>
                <a:t> (NDP):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Maintenance &amp; expansion of required energy infrastructure</a:t>
              </a:r>
            </a:p>
          </p:txBody>
        </p:sp>
        <p:sp>
          <p:nvSpPr>
            <p:cNvPr id="9" name="TextBox 8">
              <a:extLst>
                <a:ext uri="{FF2B5EF4-FFF2-40B4-BE49-F238E27FC236}">
                  <a16:creationId xmlns:a16="http://schemas.microsoft.com/office/drawing/2014/main" xmlns="" id="{680C73E1-6FDD-6DE5-1AC3-E2424AFBCF34}"/>
                </a:ext>
              </a:extLst>
            </p:cNvPr>
            <p:cNvSpPr txBox="1"/>
            <p:nvPr/>
          </p:nvSpPr>
          <p:spPr>
            <a:xfrm>
              <a:off x="1233037" y="5252692"/>
              <a:ext cx="5157584" cy="365760"/>
            </a:xfrm>
            <a:prstGeom prst="rect">
              <a:avLst/>
            </a:prstGeom>
            <a:solidFill>
              <a:srgbClr val="001489"/>
            </a:solidFill>
            <a:ln w="6350" cap="flat" cmpd="sng" algn="ctr">
              <a:solidFill>
                <a:srgbClr val="001489"/>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entury Gothic"/>
                  <a:ea typeface="+mn-ea"/>
                  <a:cs typeface="+mn-cs"/>
                </a:rPr>
                <a:t>Increased investment in energy sector </a:t>
              </a:r>
            </a:p>
          </p:txBody>
        </p:sp>
        <p:sp>
          <p:nvSpPr>
            <p:cNvPr id="10" name="TextBox 9">
              <a:extLst>
                <a:ext uri="{FF2B5EF4-FFF2-40B4-BE49-F238E27FC236}">
                  <a16:creationId xmlns:a16="http://schemas.microsoft.com/office/drawing/2014/main" xmlns="" id="{3E4B803F-2478-B4DD-1A9E-196449546416}"/>
                </a:ext>
              </a:extLst>
            </p:cNvPr>
            <p:cNvSpPr txBox="1"/>
            <p:nvPr/>
          </p:nvSpPr>
          <p:spPr>
            <a:xfrm>
              <a:off x="2092296" y="2315952"/>
              <a:ext cx="154979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a:ea typeface="+mn-ea"/>
                  <a:cs typeface="+mn-cs"/>
                </a:rPr>
                <a:t>Informs</a:t>
              </a:r>
            </a:p>
          </p:txBody>
        </p:sp>
        <p:sp>
          <p:nvSpPr>
            <p:cNvPr id="11" name="TextBox 10">
              <a:extLst>
                <a:ext uri="{FF2B5EF4-FFF2-40B4-BE49-F238E27FC236}">
                  <a16:creationId xmlns:a16="http://schemas.microsoft.com/office/drawing/2014/main" xmlns="" id="{2121D4D7-CBC7-9F94-0A80-FA091B5A477F}"/>
                </a:ext>
              </a:extLst>
            </p:cNvPr>
            <p:cNvSpPr txBox="1"/>
            <p:nvPr/>
          </p:nvSpPr>
          <p:spPr>
            <a:xfrm>
              <a:off x="1883626" y="4795825"/>
              <a:ext cx="19671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a:ea typeface="+mn-ea"/>
                  <a:cs typeface="+mn-cs"/>
                </a:rPr>
                <a:t>Financing implementation</a:t>
              </a:r>
            </a:p>
          </p:txBody>
        </p:sp>
        <p:sp>
          <p:nvSpPr>
            <p:cNvPr id="12" name="Arrow: Down 11">
              <a:extLst>
                <a:ext uri="{FF2B5EF4-FFF2-40B4-BE49-F238E27FC236}">
                  <a16:creationId xmlns:a16="http://schemas.microsoft.com/office/drawing/2014/main" xmlns="" id="{EE974DBC-751F-5038-BD1D-3A8BAE775F2B}"/>
                </a:ext>
              </a:extLst>
            </p:cNvPr>
            <p:cNvSpPr/>
            <p:nvPr/>
          </p:nvSpPr>
          <p:spPr>
            <a:xfrm>
              <a:off x="3642088" y="2248267"/>
              <a:ext cx="351692" cy="396421"/>
            </a:xfrm>
            <a:prstGeom prst="downArrow">
              <a:avLst/>
            </a:prstGeom>
            <a:solidFill>
              <a:srgbClr val="001489"/>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96ECA7BA-35F8-AA0B-7A56-1E33C29FE589}"/>
                </a:ext>
              </a:extLst>
            </p:cNvPr>
            <p:cNvSpPr/>
            <p:nvPr/>
          </p:nvSpPr>
          <p:spPr>
            <a:xfrm>
              <a:off x="1118263" y="2717834"/>
              <a:ext cx="5381005" cy="1995627"/>
            </a:xfrm>
            <a:prstGeom prst="rect">
              <a:avLst/>
            </a:prstGeom>
            <a:noFill/>
            <a:ln w="19050" cap="flat" cmpd="sng" algn="ctr">
              <a:solidFill>
                <a:srgbClr val="001489"/>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Arrow: Down 14">
              <a:extLst>
                <a:ext uri="{FF2B5EF4-FFF2-40B4-BE49-F238E27FC236}">
                  <a16:creationId xmlns:a16="http://schemas.microsoft.com/office/drawing/2014/main" xmlns="" id="{5FF6C13F-B8A9-35C3-5CD6-C96BDA3F0999}"/>
                </a:ext>
              </a:extLst>
            </p:cNvPr>
            <p:cNvSpPr/>
            <p:nvPr/>
          </p:nvSpPr>
          <p:spPr>
            <a:xfrm rot="10800000">
              <a:off x="3632919" y="4782573"/>
              <a:ext cx="351692" cy="396421"/>
            </a:xfrm>
            <a:prstGeom prst="downArrow">
              <a:avLst/>
            </a:prstGeom>
            <a:solidFill>
              <a:srgbClr val="001489"/>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961385D2-A3AA-F4FF-2863-D502DB0D2D9C}"/>
                </a:ext>
              </a:extLst>
            </p:cNvPr>
            <p:cNvSpPr txBox="1"/>
            <p:nvPr/>
          </p:nvSpPr>
          <p:spPr>
            <a:xfrm>
              <a:off x="6767219" y="1719751"/>
              <a:ext cx="4873752" cy="461665"/>
            </a:xfrm>
            <a:prstGeom prst="rect">
              <a:avLst/>
            </a:prstGeom>
            <a:noFill/>
            <a:ln w="38100">
              <a:solidFill>
                <a:srgbClr val="001489"/>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Evidence-based &amp; cost optimal plan of energy options to enable planning &amp; investment</a:t>
              </a:r>
            </a:p>
          </p:txBody>
        </p:sp>
        <p:sp>
          <p:nvSpPr>
            <p:cNvPr id="3" name="TextBox 2">
              <a:extLst>
                <a:ext uri="{FF2B5EF4-FFF2-40B4-BE49-F238E27FC236}">
                  <a16:creationId xmlns:a16="http://schemas.microsoft.com/office/drawing/2014/main" xmlns="" id="{131FB07A-DBD4-587A-6001-B715D881CA36}"/>
                </a:ext>
              </a:extLst>
            </p:cNvPr>
            <p:cNvSpPr txBox="1"/>
            <p:nvPr/>
          </p:nvSpPr>
          <p:spPr>
            <a:xfrm>
              <a:off x="6767219" y="5055638"/>
              <a:ext cx="4873752" cy="646331"/>
            </a:xfrm>
            <a:prstGeom prst="rect">
              <a:avLst/>
            </a:prstGeom>
            <a:noFill/>
            <a:ln w="38100">
              <a:solidFill>
                <a:srgbClr val="001489"/>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Attract financing for implementation, enable financing mechanisms for incentivization &amp; implementation &amp; attract local production </a:t>
              </a:r>
            </a:p>
          </p:txBody>
        </p:sp>
        <p:sp>
          <p:nvSpPr>
            <p:cNvPr id="13" name="TextBox 12">
              <a:extLst>
                <a:ext uri="{FF2B5EF4-FFF2-40B4-BE49-F238E27FC236}">
                  <a16:creationId xmlns:a16="http://schemas.microsoft.com/office/drawing/2014/main" xmlns="" id="{0CD3E5A6-62A9-686A-A8F5-D430494AA7E1}"/>
                </a:ext>
              </a:extLst>
            </p:cNvPr>
            <p:cNvSpPr txBox="1"/>
            <p:nvPr/>
          </p:nvSpPr>
          <p:spPr>
            <a:xfrm>
              <a:off x="6767219" y="2771915"/>
              <a:ext cx="4873752" cy="640080"/>
            </a:xfrm>
            <a:prstGeom prst="rect">
              <a:avLst/>
            </a:prstGeom>
            <a:noFill/>
            <a:ln w="38100">
              <a:solidFill>
                <a:srgbClr val="8D6E97"/>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Enables right-sizing &amp; reduced investment in alternative energy systems &amp; negotiations with National re load shedding buffering for WC</a:t>
              </a:r>
            </a:p>
          </p:txBody>
        </p:sp>
        <p:sp>
          <p:nvSpPr>
            <p:cNvPr id="17" name="TextBox 16">
              <a:extLst>
                <a:ext uri="{FF2B5EF4-FFF2-40B4-BE49-F238E27FC236}">
                  <a16:creationId xmlns:a16="http://schemas.microsoft.com/office/drawing/2014/main" xmlns="" id="{5C1E5CF4-109B-009A-428F-D96D72AABDD1}"/>
                </a:ext>
              </a:extLst>
            </p:cNvPr>
            <p:cNvSpPr txBox="1"/>
            <p:nvPr/>
          </p:nvSpPr>
          <p:spPr>
            <a:xfrm>
              <a:off x="6767219" y="3607011"/>
              <a:ext cx="4873752" cy="276999"/>
            </a:xfrm>
            <a:prstGeom prst="rect">
              <a:avLst/>
            </a:prstGeom>
            <a:noFill/>
            <a:ln w="38100">
              <a:solidFill>
                <a:srgbClr val="8D6E97"/>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Enables new energy – on &amp; off grid</a:t>
              </a:r>
            </a:p>
          </p:txBody>
        </p:sp>
        <p:sp>
          <p:nvSpPr>
            <p:cNvPr id="18" name="TextBox 17">
              <a:extLst>
                <a:ext uri="{FF2B5EF4-FFF2-40B4-BE49-F238E27FC236}">
                  <a16:creationId xmlns:a16="http://schemas.microsoft.com/office/drawing/2014/main" xmlns="" id="{7E68623E-E24B-E4DF-0249-853FD8901551}"/>
                </a:ext>
              </a:extLst>
            </p:cNvPr>
            <p:cNvSpPr txBox="1"/>
            <p:nvPr/>
          </p:nvSpPr>
          <p:spPr>
            <a:xfrm>
              <a:off x="6767219" y="4196066"/>
              <a:ext cx="4873752" cy="276999"/>
            </a:xfrm>
            <a:prstGeom prst="rect">
              <a:avLst/>
            </a:prstGeom>
            <a:noFill/>
            <a:ln w="38100">
              <a:solidFill>
                <a:srgbClr val="8D6E97"/>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Enables movement of energy using the grid</a:t>
              </a:r>
            </a:p>
          </p:txBody>
        </p:sp>
        <p:sp>
          <p:nvSpPr>
            <p:cNvPr id="19" name="TextBox 18">
              <a:extLst>
                <a:ext uri="{FF2B5EF4-FFF2-40B4-BE49-F238E27FC236}">
                  <a16:creationId xmlns:a16="http://schemas.microsoft.com/office/drawing/2014/main" xmlns="" id="{F1BBD16D-3627-A7F4-50D1-07955755E7E3}"/>
                </a:ext>
              </a:extLst>
            </p:cNvPr>
            <p:cNvSpPr txBox="1"/>
            <p:nvPr/>
          </p:nvSpPr>
          <p:spPr>
            <a:xfrm>
              <a:off x="6768200" y="1135765"/>
              <a:ext cx="4872771" cy="461665"/>
            </a:xfrm>
            <a:prstGeom prst="rect">
              <a:avLst/>
            </a:prstGeom>
            <a:noFill/>
            <a:ln w="38100">
              <a:solidFill>
                <a:srgbClr val="8FAD15"/>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Well </a:t>
              </a:r>
              <a:r>
                <a:rPr kumimoji="0" lang="en-US" sz="1200" b="0" i="0" u="none" strike="noStrike" kern="1200" cap="none" spc="0" normalizeH="0" baseline="0" noProof="0" dirty="0" err="1">
                  <a:ln>
                    <a:noFill/>
                  </a:ln>
                  <a:solidFill>
                    <a:prstClr val="black"/>
                  </a:solidFill>
                  <a:effectLst/>
                  <a:uLnTx/>
                  <a:uFillTx/>
                  <a:latin typeface="Century Gothic"/>
                  <a:ea typeface="+mn-ea"/>
                  <a:cs typeface="+mn-cs"/>
                </a:rPr>
                <a:t>co-ordinated</a:t>
              </a:r>
              <a:r>
                <a:rPr kumimoji="0" lang="en-US" sz="1200" b="0" i="0" u="none" strike="noStrike" kern="1200" cap="none" spc="0" normalizeH="0" baseline="0" noProof="0" dirty="0">
                  <a:ln>
                    <a:noFill/>
                  </a:ln>
                  <a:solidFill>
                    <a:prstClr val="black"/>
                  </a:solidFill>
                  <a:effectLst/>
                  <a:uLnTx/>
                  <a:uFillTx/>
                  <a:latin typeface="Century Gothic"/>
                  <a:ea typeface="+mn-ea"/>
                  <a:cs typeface="+mn-cs"/>
                </a:rPr>
                <a:t> &amp; managed disaster mitigation &amp; management system incl. public &amp; private sector &amp; households</a:t>
              </a:r>
            </a:p>
          </p:txBody>
        </p:sp>
        <p:sp>
          <p:nvSpPr>
            <p:cNvPr id="20" name="Arrow: Right 19">
              <a:extLst>
                <a:ext uri="{FF2B5EF4-FFF2-40B4-BE49-F238E27FC236}">
                  <a16:creationId xmlns:a16="http://schemas.microsoft.com/office/drawing/2014/main" xmlns="" id="{6CBA2B45-FD3A-7888-6E08-35FBA1CC5BA8}"/>
                </a:ext>
              </a:extLst>
            </p:cNvPr>
            <p:cNvSpPr/>
            <p:nvPr/>
          </p:nvSpPr>
          <p:spPr>
            <a:xfrm flipV="1">
              <a:off x="6390622" y="1324393"/>
              <a:ext cx="337822" cy="10918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prstClr val="white"/>
                </a:solidFill>
                <a:effectLst/>
                <a:uLnTx/>
                <a:uFillTx/>
                <a:latin typeface="Century Gothic"/>
                <a:ea typeface="+mn-ea"/>
                <a:cs typeface="+mn-cs"/>
              </a:endParaRPr>
            </a:p>
          </p:txBody>
        </p:sp>
        <p:sp>
          <p:nvSpPr>
            <p:cNvPr id="21" name="Arrow: Right 20">
              <a:extLst>
                <a:ext uri="{FF2B5EF4-FFF2-40B4-BE49-F238E27FC236}">
                  <a16:creationId xmlns:a16="http://schemas.microsoft.com/office/drawing/2014/main" xmlns="" id="{CBD57DA7-1E4E-B6E7-7889-53A81DE1D0E7}"/>
                </a:ext>
              </a:extLst>
            </p:cNvPr>
            <p:cNvSpPr/>
            <p:nvPr/>
          </p:nvSpPr>
          <p:spPr>
            <a:xfrm flipV="1">
              <a:off x="6390622" y="1887101"/>
              <a:ext cx="337822" cy="10918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prstClr val="white"/>
                </a:solidFill>
                <a:effectLst/>
                <a:uLnTx/>
                <a:uFillTx/>
                <a:latin typeface="Century Gothic"/>
                <a:ea typeface="+mn-ea"/>
                <a:cs typeface="+mn-cs"/>
              </a:endParaRPr>
            </a:p>
          </p:txBody>
        </p:sp>
        <p:sp>
          <p:nvSpPr>
            <p:cNvPr id="22" name="Arrow: Right 21">
              <a:extLst>
                <a:ext uri="{FF2B5EF4-FFF2-40B4-BE49-F238E27FC236}">
                  <a16:creationId xmlns:a16="http://schemas.microsoft.com/office/drawing/2014/main" xmlns="" id="{BF004905-C38E-A0F2-8EF1-A2C6480379D6}"/>
                </a:ext>
              </a:extLst>
            </p:cNvPr>
            <p:cNvSpPr/>
            <p:nvPr/>
          </p:nvSpPr>
          <p:spPr>
            <a:xfrm flipV="1">
              <a:off x="6390622" y="3048753"/>
              <a:ext cx="337822" cy="10918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prstClr val="white"/>
                </a:solidFill>
                <a:effectLst/>
                <a:uLnTx/>
                <a:uFillTx/>
                <a:latin typeface="Century Gothic"/>
                <a:ea typeface="+mn-ea"/>
                <a:cs typeface="+mn-cs"/>
              </a:endParaRPr>
            </a:p>
          </p:txBody>
        </p:sp>
        <p:sp>
          <p:nvSpPr>
            <p:cNvPr id="23" name="Arrow: Right 22">
              <a:extLst>
                <a:ext uri="{FF2B5EF4-FFF2-40B4-BE49-F238E27FC236}">
                  <a16:creationId xmlns:a16="http://schemas.microsoft.com/office/drawing/2014/main" xmlns="" id="{35F9EC75-D075-F5E5-2525-7311FDEEDA34}"/>
                </a:ext>
              </a:extLst>
            </p:cNvPr>
            <p:cNvSpPr/>
            <p:nvPr/>
          </p:nvSpPr>
          <p:spPr>
            <a:xfrm flipV="1">
              <a:off x="6390622" y="4280165"/>
              <a:ext cx="337822" cy="10918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prstClr val="white"/>
                </a:solidFill>
                <a:effectLst/>
                <a:uLnTx/>
                <a:uFillTx/>
                <a:latin typeface="Century Gothic"/>
                <a:ea typeface="+mn-ea"/>
                <a:cs typeface="+mn-cs"/>
              </a:endParaRPr>
            </a:p>
          </p:txBody>
        </p:sp>
        <p:sp>
          <p:nvSpPr>
            <p:cNvPr id="24" name="Arrow: Right 23">
              <a:extLst>
                <a:ext uri="{FF2B5EF4-FFF2-40B4-BE49-F238E27FC236}">
                  <a16:creationId xmlns:a16="http://schemas.microsoft.com/office/drawing/2014/main" xmlns="" id="{64F02F04-280C-2783-0543-F44D155A5BD1}"/>
                </a:ext>
              </a:extLst>
            </p:cNvPr>
            <p:cNvSpPr/>
            <p:nvPr/>
          </p:nvSpPr>
          <p:spPr>
            <a:xfrm flipV="1">
              <a:off x="6390622" y="3675454"/>
              <a:ext cx="337822" cy="10918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prstClr val="white"/>
                </a:solidFill>
                <a:effectLst/>
                <a:uLnTx/>
                <a:uFillTx/>
                <a:latin typeface="Century Gothic"/>
                <a:ea typeface="+mn-ea"/>
                <a:cs typeface="+mn-cs"/>
              </a:endParaRPr>
            </a:p>
          </p:txBody>
        </p:sp>
        <p:sp>
          <p:nvSpPr>
            <p:cNvPr id="25" name="Arrow: Right 24">
              <a:extLst>
                <a:ext uri="{FF2B5EF4-FFF2-40B4-BE49-F238E27FC236}">
                  <a16:creationId xmlns:a16="http://schemas.microsoft.com/office/drawing/2014/main" xmlns="" id="{24C22B6C-AABC-034F-3009-8F218292C550}"/>
                </a:ext>
              </a:extLst>
            </p:cNvPr>
            <p:cNvSpPr/>
            <p:nvPr/>
          </p:nvSpPr>
          <p:spPr>
            <a:xfrm flipV="1">
              <a:off x="6390622" y="5370641"/>
              <a:ext cx="337822" cy="10918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prstClr val="white"/>
                </a:solidFill>
                <a:effectLst/>
                <a:uLnTx/>
                <a:uFillTx/>
                <a:latin typeface="Century Gothic"/>
                <a:ea typeface="+mn-ea"/>
                <a:cs typeface="+mn-cs"/>
              </a:endParaRPr>
            </a:p>
          </p:txBody>
        </p:sp>
      </p:grpSp>
      <p:sp>
        <p:nvSpPr>
          <p:cNvPr id="27" name="TextBox 26">
            <a:extLst>
              <a:ext uri="{FF2B5EF4-FFF2-40B4-BE49-F238E27FC236}">
                <a16:creationId xmlns:a16="http://schemas.microsoft.com/office/drawing/2014/main" xmlns="" id="{26EF4014-6F00-82B2-7219-4623CD8B9613}"/>
              </a:ext>
            </a:extLst>
          </p:cNvPr>
          <p:cNvSpPr txBox="1"/>
          <p:nvPr/>
        </p:nvSpPr>
        <p:spPr>
          <a:xfrm>
            <a:off x="10865613" y="1132883"/>
            <a:ext cx="1233622" cy="276999"/>
          </a:xfrm>
          <a:prstGeom prst="rect">
            <a:avLst/>
          </a:prstGeom>
          <a:noFill/>
          <a:ln w="38100">
            <a:solidFill>
              <a:srgbClr val="8FAD15"/>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a:ea typeface="+mn-ea"/>
                <a:cs typeface="+mn-cs"/>
              </a:rPr>
              <a:t>R115.5 million</a:t>
            </a:r>
          </a:p>
        </p:txBody>
      </p:sp>
      <p:sp>
        <p:nvSpPr>
          <p:cNvPr id="28" name="TextBox 27">
            <a:extLst>
              <a:ext uri="{FF2B5EF4-FFF2-40B4-BE49-F238E27FC236}">
                <a16:creationId xmlns:a16="http://schemas.microsoft.com/office/drawing/2014/main" xmlns="" id="{758382CB-04DD-36EF-784D-59A9D2E46FF3}"/>
              </a:ext>
            </a:extLst>
          </p:cNvPr>
          <p:cNvSpPr txBox="1"/>
          <p:nvPr/>
        </p:nvSpPr>
        <p:spPr>
          <a:xfrm>
            <a:off x="10865613" y="1732230"/>
            <a:ext cx="1233622" cy="276999"/>
          </a:xfrm>
          <a:prstGeom prst="rect">
            <a:avLst/>
          </a:prstGeom>
          <a:noFill/>
          <a:ln w="38100">
            <a:solidFill>
              <a:srgbClr val="000099"/>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a:ea typeface="+mn-ea"/>
                <a:cs typeface="+mn-cs"/>
              </a:rPr>
              <a:t>R11.5 million</a:t>
            </a:r>
          </a:p>
        </p:txBody>
      </p:sp>
      <p:sp>
        <p:nvSpPr>
          <p:cNvPr id="29" name="TextBox 28">
            <a:extLst>
              <a:ext uri="{FF2B5EF4-FFF2-40B4-BE49-F238E27FC236}">
                <a16:creationId xmlns:a16="http://schemas.microsoft.com/office/drawing/2014/main" xmlns="" id="{1D83C531-A3BB-0F4B-2672-AAA4321C0FA1}"/>
              </a:ext>
            </a:extLst>
          </p:cNvPr>
          <p:cNvSpPr txBox="1"/>
          <p:nvPr/>
        </p:nvSpPr>
        <p:spPr>
          <a:xfrm>
            <a:off x="10860531" y="2864313"/>
            <a:ext cx="1233622" cy="276999"/>
          </a:xfrm>
          <a:prstGeom prst="rect">
            <a:avLst/>
          </a:prstGeom>
          <a:noFill/>
          <a:ln w="38100">
            <a:solidFill>
              <a:srgbClr val="956E8E"/>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a:ea typeface="+mn-ea"/>
                <a:cs typeface="+mn-cs"/>
              </a:rPr>
              <a:t>R11.1 million</a:t>
            </a:r>
          </a:p>
        </p:txBody>
      </p:sp>
      <p:sp>
        <p:nvSpPr>
          <p:cNvPr id="30" name="TextBox 29">
            <a:extLst>
              <a:ext uri="{FF2B5EF4-FFF2-40B4-BE49-F238E27FC236}">
                <a16:creationId xmlns:a16="http://schemas.microsoft.com/office/drawing/2014/main" xmlns="" id="{D4623FD8-47E8-AB6F-2D87-E5D84E4F9202}"/>
              </a:ext>
            </a:extLst>
          </p:cNvPr>
          <p:cNvSpPr txBox="1"/>
          <p:nvPr/>
        </p:nvSpPr>
        <p:spPr>
          <a:xfrm>
            <a:off x="10860531" y="3520576"/>
            <a:ext cx="1233622" cy="276999"/>
          </a:xfrm>
          <a:prstGeom prst="rect">
            <a:avLst/>
          </a:prstGeom>
          <a:noFill/>
          <a:ln w="38100">
            <a:solidFill>
              <a:srgbClr val="956E8E"/>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a:ea typeface="+mn-ea"/>
                <a:cs typeface="+mn-cs"/>
              </a:rPr>
              <a:t>R381.4 million</a:t>
            </a:r>
          </a:p>
        </p:txBody>
      </p:sp>
      <p:sp>
        <p:nvSpPr>
          <p:cNvPr id="31" name="TextBox 30">
            <a:extLst>
              <a:ext uri="{FF2B5EF4-FFF2-40B4-BE49-F238E27FC236}">
                <a16:creationId xmlns:a16="http://schemas.microsoft.com/office/drawing/2014/main" xmlns="" id="{E610F7BB-5081-01A4-7CEB-F0BB92BB906C}"/>
              </a:ext>
            </a:extLst>
          </p:cNvPr>
          <p:cNvSpPr txBox="1"/>
          <p:nvPr/>
        </p:nvSpPr>
        <p:spPr>
          <a:xfrm>
            <a:off x="10860531" y="4136885"/>
            <a:ext cx="1233622" cy="276999"/>
          </a:xfrm>
          <a:prstGeom prst="rect">
            <a:avLst/>
          </a:prstGeom>
          <a:noFill/>
          <a:ln w="38100">
            <a:solidFill>
              <a:srgbClr val="956E8E"/>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a:ea typeface="+mn-ea"/>
                <a:cs typeface="+mn-cs"/>
              </a:rPr>
              <a:t>R15.84 million</a:t>
            </a:r>
          </a:p>
        </p:txBody>
      </p:sp>
      <p:sp>
        <p:nvSpPr>
          <p:cNvPr id="32" name="TextBox 31">
            <a:extLst>
              <a:ext uri="{FF2B5EF4-FFF2-40B4-BE49-F238E27FC236}">
                <a16:creationId xmlns:a16="http://schemas.microsoft.com/office/drawing/2014/main" xmlns="" id="{1E2764C0-AD17-9ED3-88A3-C1F5BAD399DC}"/>
              </a:ext>
            </a:extLst>
          </p:cNvPr>
          <p:cNvSpPr txBox="1"/>
          <p:nvPr/>
        </p:nvSpPr>
        <p:spPr>
          <a:xfrm>
            <a:off x="204474" y="5868968"/>
            <a:ext cx="5157583" cy="276999"/>
          </a:xfrm>
          <a:prstGeom prst="rect">
            <a:avLst/>
          </a:prstGeom>
          <a:solidFill>
            <a:schemeClr val="tx1"/>
          </a:solidFill>
          <a:ln w="38100">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entury Gothic"/>
                <a:ea typeface="+mn-ea"/>
                <a:cs typeface="+mn-cs"/>
              </a:rPr>
              <a:t>R63.135 million for Capacity and resourcing</a:t>
            </a:r>
          </a:p>
        </p:txBody>
      </p:sp>
      <p:graphicFrame>
        <p:nvGraphicFramePr>
          <p:cNvPr id="33" name="Table 32">
            <a:extLst>
              <a:ext uri="{FF2B5EF4-FFF2-40B4-BE49-F238E27FC236}">
                <a16:creationId xmlns:a16="http://schemas.microsoft.com/office/drawing/2014/main" xmlns="" id="{AA8B530C-5689-1D88-3EB1-207375D945A2}"/>
              </a:ext>
            </a:extLst>
          </p:cNvPr>
          <p:cNvGraphicFramePr>
            <a:graphicFrameLocks noGrp="1"/>
          </p:cNvGraphicFramePr>
          <p:nvPr>
            <p:extLst>
              <p:ext uri="{D42A27DB-BD31-4B8C-83A1-F6EECF244321}">
                <p14:modId xmlns:p14="http://schemas.microsoft.com/office/powerpoint/2010/main" xmlns="" val="375044201"/>
              </p:ext>
            </p:extLst>
          </p:nvPr>
        </p:nvGraphicFramePr>
        <p:xfrm>
          <a:off x="5741721" y="5868968"/>
          <a:ext cx="4872772" cy="646332"/>
        </p:xfrm>
        <a:graphic>
          <a:graphicData uri="http://schemas.openxmlformats.org/drawingml/2006/table">
            <a:tbl>
              <a:tblPr/>
              <a:tblGrid>
                <a:gridCol w="3079442">
                  <a:extLst>
                    <a:ext uri="{9D8B030D-6E8A-4147-A177-3AD203B41FA5}">
                      <a16:colId xmlns:a16="http://schemas.microsoft.com/office/drawing/2014/main" xmlns="" val="3730395461"/>
                    </a:ext>
                  </a:extLst>
                </a:gridCol>
                <a:gridCol w="1793330">
                  <a:extLst>
                    <a:ext uri="{9D8B030D-6E8A-4147-A177-3AD203B41FA5}">
                      <a16:colId xmlns:a16="http://schemas.microsoft.com/office/drawing/2014/main" xmlns="" val="2924088784"/>
                    </a:ext>
                  </a:extLst>
                </a:gridCol>
              </a:tblGrid>
              <a:tr h="215444">
                <a:tc>
                  <a:txBody>
                    <a:bodyPr/>
                    <a:lstStyle/>
                    <a:p>
                      <a:pPr algn="l" fontAlgn="ctr"/>
                      <a:r>
                        <a:rPr lang="en-US" sz="1100" b="1" i="0" u="none" strike="noStrike" dirty="0">
                          <a:solidFill>
                            <a:srgbClr val="FFFFFF"/>
                          </a:solidFill>
                          <a:effectLst/>
                          <a:latin typeface="Century Gothic" panose="020B0502020202020204" pitchFamily="34" charset="0"/>
                        </a:rPr>
                        <a:t>Total Energy Allocation</a:t>
                      </a:r>
                    </a:p>
                  </a:txBody>
                  <a:tcPr marL="3917" marR="3917" marT="39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1489"/>
                    </a:solidFill>
                  </a:tcPr>
                </a:tc>
                <a:tc>
                  <a:txBody>
                    <a:bodyPr/>
                    <a:lstStyle/>
                    <a:p>
                      <a:pPr algn="r" fontAlgn="ctr"/>
                      <a:r>
                        <a:rPr lang="en-US" sz="1100" b="1" i="0" u="none" strike="noStrike">
                          <a:solidFill>
                            <a:srgbClr val="FFFFFF"/>
                          </a:solidFill>
                          <a:effectLst/>
                          <a:latin typeface="Century Gothic" panose="020B0502020202020204" pitchFamily="34" charset="0"/>
                        </a:rPr>
                        <a:t>598 475</a:t>
                      </a:r>
                    </a:p>
                  </a:txBody>
                  <a:tcPr marL="3917" marR="3917" marT="39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1489"/>
                    </a:solidFill>
                  </a:tcPr>
                </a:tc>
                <a:extLst>
                  <a:ext uri="{0D108BD9-81ED-4DB2-BD59-A6C34878D82A}">
                    <a16:rowId xmlns:a16="http://schemas.microsoft.com/office/drawing/2014/main" xmlns="" val="2230284879"/>
                  </a:ext>
                </a:extLst>
              </a:tr>
              <a:tr h="215444">
                <a:tc>
                  <a:txBody>
                    <a:bodyPr/>
                    <a:lstStyle/>
                    <a:p>
                      <a:pPr algn="l" fontAlgn="ctr"/>
                      <a:r>
                        <a:rPr lang="en-US" sz="1100" b="1" i="0" u="none" strike="noStrike" dirty="0">
                          <a:solidFill>
                            <a:srgbClr val="000000"/>
                          </a:solidFill>
                          <a:effectLst/>
                          <a:latin typeface="Century Gothic" panose="020B0502020202020204" pitchFamily="34" charset="0"/>
                        </a:rPr>
                        <a:t>Energy Reserve</a:t>
                      </a:r>
                    </a:p>
                  </a:txBody>
                  <a:tcPr marL="3917" marR="3917" marT="3917"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EAAAA"/>
                    </a:solidFill>
                  </a:tcPr>
                </a:tc>
                <a:tc>
                  <a:txBody>
                    <a:bodyPr/>
                    <a:lstStyle/>
                    <a:p>
                      <a:pPr algn="r" fontAlgn="ctr"/>
                      <a:r>
                        <a:rPr lang="en-US" sz="1100" b="1" i="0" u="none" strike="noStrike">
                          <a:solidFill>
                            <a:srgbClr val="000000"/>
                          </a:solidFill>
                          <a:effectLst/>
                          <a:latin typeface="Century Gothic" panose="020B0502020202020204" pitchFamily="34" charset="0"/>
                        </a:rPr>
                        <a:t>501 525</a:t>
                      </a:r>
                    </a:p>
                  </a:txBody>
                  <a:tcPr marL="3917" marR="3917" marT="3917"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EAAAA"/>
                    </a:solidFill>
                  </a:tcPr>
                </a:tc>
                <a:extLst>
                  <a:ext uri="{0D108BD9-81ED-4DB2-BD59-A6C34878D82A}">
                    <a16:rowId xmlns:a16="http://schemas.microsoft.com/office/drawing/2014/main" xmlns="" val="2095791634"/>
                  </a:ext>
                </a:extLst>
              </a:tr>
              <a:tr h="215444">
                <a:tc>
                  <a:txBody>
                    <a:bodyPr/>
                    <a:lstStyle/>
                    <a:p>
                      <a:pPr algn="l" fontAlgn="ctr"/>
                      <a:r>
                        <a:rPr lang="en-US" sz="1100" b="1" i="0" u="none" strike="noStrike" dirty="0">
                          <a:solidFill>
                            <a:srgbClr val="FFFFFF"/>
                          </a:solidFill>
                          <a:effectLst/>
                          <a:latin typeface="Century Gothic" panose="020B0502020202020204" pitchFamily="34" charset="0"/>
                        </a:rPr>
                        <a:t>TOTAL</a:t>
                      </a:r>
                    </a:p>
                  </a:txBody>
                  <a:tcPr marL="3917" marR="3917" marT="3917"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1489"/>
                    </a:solidFill>
                  </a:tcPr>
                </a:tc>
                <a:tc>
                  <a:txBody>
                    <a:bodyPr/>
                    <a:lstStyle/>
                    <a:p>
                      <a:pPr algn="r" fontAlgn="ctr"/>
                      <a:r>
                        <a:rPr lang="en-US" sz="1100" b="1" i="0" u="none" strike="noStrike" dirty="0">
                          <a:solidFill>
                            <a:srgbClr val="FFFFFF"/>
                          </a:solidFill>
                          <a:effectLst/>
                          <a:latin typeface="Century Gothic" panose="020B0502020202020204" pitchFamily="34" charset="0"/>
                        </a:rPr>
                        <a:t>1 100 000</a:t>
                      </a:r>
                    </a:p>
                  </a:txBody>
                  <a:tcPr marL="3917" marR="3917" marT="3917"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1489"/>
                    </a:solidFill>
                  </a:tcPr>
                </a:tc>
                <a:extLst>
                  <a:ext uri="{0D108BD9-81ED-4DB2-BD59-A6C34878D82A}">
                    <a16:rowId xmlns:a16="http://schemas.microsoft.com/office/drawing/2014/main" xmlns="" val="2248487495"/>
                  </a:ext>
                </a:extLst>
              </a:tr>
            </a:tbl>
          </a:graphicData>
        </a:graphic>
      </p:graphicFrame>
    </p:spTree>
    <p:extLst>
      <p:ext uri="{BB962C8B-B14F-4D97-AF65-F5344CB8AC3E}">
        <p14:creationId xmlns:p14="http://schemas.microsoft.com/office/powerpoint/2010/main" xmlns="" val="291112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C87BD2-EF03-4340-9028-9026DD5BE37D}"/>
              </a:ext>
            </a:extLst>
          </p:cNvPr>
          <p:cNvSpPr>
            <a:spLocks noGrp="1"/>
          </p:cNvSpPr>
          <p:nvPr>
            <p:ph type="title"/>
          </p:nvPr>
        </p:nvSpPr>
        <p:spPr>
          <a:xfrm>
            <a:off x="335358" y="219641"/>
            <a:ext cx="10800961" cy="559256"/>
          </a:xfrm>
        </p:spPr>
        <p:txBody>
          <a:bodyPr/>
          <a:lstStyle/>
          <a:p>
            <a:r>
              <a:rPr lang="en-US" dirty="0"/>
              <a:t>…complimented by an investment of </a:t>
            </a:r>
            <a:r>
              <a:rPr lang="en-US" dirty="0">
                <a:solidFill>
                  <a:srgbClr val="000099"/>
                </a:solidFill>
              </a:rPr>
              <a:t>R3.9 billion </a:t>
            </a:r>
            <a:r>
              <a:rPr lang="en-US" dirty="0"/>
              <a:t>by the City of Cape Town… </a:t>
            </a:r>
            <a:endParaRPr lang="en-US"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xmlns="" id="{02C17BB2-9311-46B0-AD9A-13E8F0446776}"/>
              </a:ext>
            </a:extLst>
          </p:cNvPr>
          <p:cNvSpPr>
            <a:spLocks noGrp="1"/>
          </p:cNvSpPr>
          <p:nvPr>
            <p:ph type="sldNum" sz="quarter" idx="4"/>
          </p:nvPr>
        </p:nvSpPr>
        <p:spPr/>
        <p:txBody>
          <a:bodyPr/>
          <a:lstStyle/>
          <a:p>
            <a:fld id="{8406839F-D7A4-4E5D-B93D-768AD4D1DB36}" type="slidenum">
              <a:rPr lang="en-ZA" smtClean="0">
                <a:solidFill>
                  <a:srgbClr val="003399"/>
                </a:solidFill>
              </a:rPr>
              <a:pPr/>
              <a:t>23</a:t>
            </a:fld>
            <a:endParaRPr lang="en-ZA" dirty="0">
              <a:solidFill>
                <a:srgbClr val="003399"/>
              </a:solidFill>
            </a:endParaRPr>
          </a:p>
        </p:txBody>
      </p:sp>
      <p:sp>
        <p:nvSpPr>
          <p:cNvPr id="5" name="Text Placeholder 4">
            <a:extLst>
              <a:ext uri="{FF2B5EF4-FFF2-40B4-BE49-F238E27FC236}">
                <a16:creationId xmlns:a16="http://schemas.microsoft.com/office/drawing/2014/main" xmlns="" id="{3BCDBD1D-84B3-4048-BAED-D1265C149815}"/>
              </a:ext>
            </a:extLst>
          </p:cNvPr>
          <p:cNvSpPr>
            <a:spLocks noGrp="1"/>
          </p:cNvSpPr>
          <p:nvPr>
            <p:ph type="body" sz="quarter" idx="10"/>
          </p:nvPr>
        </p:nvSpPr>
        <p:spPr>
          <a:xfrm>
            <a:off x="393701" y="1209995"/>
            <a:ext cx="11462940" cy="4896073"/>
          </a:xfrm>
        </p:spPr>
        <p:txBody>
          <a:bodyPr>
            <a:normAutofit/>
          </a:bodyPr>
          <a:lstStyle/>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0" lvl="1" indent="0">
              <a:buNone/>
              <a:defRPr/>
            </a:pPr>
            <a:endParaRPr lang="en-US" dirty="0">
              <a:solidFill>
                <a:srgbClr val="000000"/>
              </a:solidFill>
              <a:highlight>
                <a:srgbClr val="FFFF00"/>
              </a:highlight>
            </a:endParaRPr>
          </a:p>
        </p:txBody>
      </p:sp>
      <p:graphicFrame>
        <p:nvGraphicFramePr>
          <p:cNvPr id="4" name="Table 5">
            <a:extLst>
              <a:ext uri="{FF2B5EF4-FFF2-40B4-BE49-F238E27FC236}">
                <a16:creationId xmlns:a16="http://schemas.microsoft.com/office/drawing/2014/main" xmlns="" id="{E4920C45-F7D0-70C7-2CE8-B45BC02D2588}"/>
              </a:ext>
            </a:extLst>
          </p:cNvPr>
          <p:cNvGraphicFramePr>
            <a:graphicFrameLocks noGrp="1"/>
          </p:cNvGraphicFramePr>
          <p:nvPr/>
        </p:nvGraphicFramePr>
        <p:xfrm>
          <a:off x="7130104" y="1381971"/>
          <a:ext cx="4947750" cy="4630293"/>
        </p:xfrm>
        <a:graphic>
          <a:graphicData uri="http://schemas.openxmlformats.org/drawingml/2006/table">
            <a:tbl>
              <a:tblPr firstRow="1" bandRow="1">
                <a:tableStyleId>{7DF18680-E054-41AD-8BC1-D1AEF772440D}</a:tableStyleId>
              </a:tblPr>
              <a:tblGrid>
                <a:gridCol w="2257796">
                  <a:extLst>
                    <a:ext uri="{9D8B030D-6E8A-4147-A177-3AD203B41FA5}">
                      <a16:colId xmlns:a16="http://schemas.microsoft.com/office/drawing/2014/main" xmlns="" val="1508504168"/>
                    </a:ext>
                  </a:extLst>
                </a:gridCol>
                <a:gridCol w="1318661">
                  <a:extLst>
                    <a:ext uri="{9D8B030D-6E8A-4147-A177-3AD203B41FA5}">
                      <a16:colId xmlns:a16="http://schemas.microsoft.com/office/drawing/2014/main" xmlns="" val="3136528658"/>
                    </a:ext>
                  </a:extLst>
                </a:gridCol>
                <a:gridCol w="1371293">
                  <a:extLst>
                    <a:ext uri="{9D8B030D-6E8A-4147-A177-3AD203B41FA5}">
                      <a16:colId xmlns:a16="http://schemas.microsoft.com/office/drawing/2014/main" xmlns="" val="98772676"/>
                    </a:ext>
                  </a:extLst>
                </a:gridCol>
              </a:tblGrid>
              <a:tr h="830053">
                <a:tc>
                  <a:txBody>
                    <a:bodyPr/>
                    <a:lstStyle/>
                    <a:p>
                      <a:pPr algn="ctr"/>
                      <a:r>
                        <a:rPr lang="en-ZA" sz="1200" dirty="0"/>
                        <a:t>Largest Energy Infrastructure Budget Allocations</a:t>
                      </a:r>
                    </a:p>
                    <a:p>
                      <a:pPr algn="ctr"/>
                      <a:r>
                        <a:rPr lang="en-ZA" sz="1200" dirty="0"/>
                        <a:t>(City of Cape Town)</a:t>
                      </a:r>
                      <a:endParaRPr lang="en-US" sz="1200" dirty="0"/>
                    </a:p>
                  </a:txBody>
                  <a:tcPr/>
                </a:tc>
                <a:tc>
                  <a:txBody>
                    <a:bodyPr/>
                    <a:lstStyle/>
                    <a:p>
                      <a:pPr algn="ctr"/>
                      <a:r>
                        <a:rPr lang="en-US" sz="1200" dirty="0"/>
                        <a:t>2023/24 Budget Allocations </a:t>
                      </a:r>
                    </a:p>
                  </a:txBody>
                  <a:tcPr/>
                </a:tc>
                <a:tc>
                  <a:txBody>
                    <a:bodyPr/>
                    <a:lstStyle/>
                    <a:p>
                      <a:pPr algn="ctr"/>
                      <a:r>
                        <a:rPr lang="en-ZA" sz="1200" dirty="0"/>
                        <a:t>Total MTREF   (2023-2025) allocations</a:t>
                      </a:r>
                      <a:endParaRPr lang="en-US" sz="1200" dirty="0"/>
                    </a:p>
                  </a:txBody>
                  <a:tcPr/>
                </a:tc>
                <a:extLst>
                  <a:ext uri="{0D108BD9-81ED-4DB2-BD59-A6C34878D82A}">
                    <a16:rowId xmlns:a16="http://schemas.microsoft.com/office/drawing/2014/main" xmlns="" val="1930420282"/>
                  </a:ext>
                </a:extLst>
              </a:tr>
              <a:tr h="475030">
                <a:tc>
                  <a:txBody>
                    <a:bodyPr/>
                    <a:lstStyle/>
                    <a:p>
                      <a:r>
                        <a:rPr lang="en-ZA" sz="1200" dirty="0"/>
                        <a:t>COCT: Triangle 132kV Upgrade</a:t>
                      </a:r>
                      <a:endParaRPr lang="en-US" sz="1200" dirty="0"/>
                    </a:p>
                  </a:txBody>
                  <a:tcPr/>
                </a:tc>
                <a:tc>
                  <a:txBody>
                    <a:bodyPr/>
                    <a:lstStyle/>
                    <a:p>
                      <a:pPr algn="ctr"/>
                      <a:r>
                        <a:rPr lang="en-US" sz="1200" dirty="0"/>
                        <a:t>R131.5 million </a:t>
                      </a:r>
                    </a:p>
                    <a:p>
                      <a:pPr algn="ctr"/>
                      <a:endParaRPr lang="en-US" sz="1200" dirty="0"/>
                    </a:p>
                  </a:txBody>
                  <a:tcPr/>
                </a:tc>
                <a:tc>
                  <a:txBody>
                    <a:bodyPr/>
                    <a:lstStyle/>
                    <a:p>
                      <a:pPr algn="ctr"/>
                      <a:r>
                        <a:rPr lang="en-US" sz="1200" dirty="0"/>
                        <a:t> R173.2 million </a:t>
                      </a:r>
                    </a:p>
                  </a:txBody>
                  <a:tcPr/>
                </a:tc>
                <a:extLst>
                  <a:ext uri="{0D108BD9-81ED-4DB2-BD59-A6C34878D82A}">
                    <a16:rowId xmlns:a16="http://schemas.microsoft.com/office/drawing/2014/main" xmlns="" val="2005064594"/>
                  </a:ext>
                </a:extLst>
              </a:tr>
              <a:tr h="475030">
                <a:tc>
                  <a:txBody>
                    <a:bodyPr/>
                    <a:lstStyle/>
                    <a:p>
                      <a:r>
                        <a:rPr lang="en-ZA" sz="1200" dirty="0"/>
                        <a:t>COCT: </a:t>
                      </a:r>
                      <a:r>
                        <a:rPr lang="en-US" sz="1200" dirty="0"/>
                        <a:t>System Equip </a:t>
                      </a:r>
                      <a:r>
                        <a:rPr lang="en-US" sz="1200" dirty="0" err="1"/>
                        <a:t>Repl</a:t>
                      </a:r>
                      <a:r>
                        <a:rPr lang="en-US" sz="1200" dirty="0"/>
                        <a:t>: North Area N FY24</a:t>
                      </a:r>
                    </a:p>
                  </a:txBody>
                  <a:tcPr/>
                </a:tc>
                <a:tc>
                  <a:txBody>
                    <a:bodyPr/>
                    <a:lstStyle/>
                    <a:p>
                      <a:pPr algn="ctr"/>
                      <a:r>
                        <a:rPr lang="en-ZA" sz="1200" dirty="0"/>
                        <a:t>R60 million</a:t>
                      </a:r>
                      <a:endParaRPr lang="en-US" sz="1200" dirty="0"/>
                    </a:p>
                  </a:txBody>
                  <a:tcPr/>
                </a:tc>
                <a:tc>
                  <a:txBody>
                    <a:bodyPr/>
                    <a:lstStyle/>
                    <a:p>
                      <a:pPr algn="ctr"/>
                      <a:r>
                        <a:rPr lang="en-US" sz="1200" dirty="0"/>
                        <a:t> R60 million </a:t>
                      </a:r>
                    </a:p>
                  </a:txBody>
                  <a:tcPr/>
                </a:tc>
                <a:extLst>
                  <a:ext uri="{0D108BD9-81ED-4DB2-BD59-A6C34878D82A}">
                    <a16:rowId xmlns:a16="http://schemas.microsoft.com/office/drawing/2014/main" xmlns="" val="2616689566"/>
                  </a:ext>
                </a:extLst>
              </a:tr>
              <a:tr h="475030">
                <a:tc>
                  <a:txBody>
                    <a:bodyPr/>
                    <a:lstStyle/>
                    <a:p>
                      <a:r>
                        <a:rPr lang="en-ZA" sz="1200" dirty="0"/>
                        <a:t>COCT: Vehicles: Replacement FY24</a:t>
                      </a:r>
                      <a:endParaRPr lang="en-US" sz="1200" dirty="0"/>
                    </a:p>
                  </a:txBody>
                  <a:tcPr/>
                </a:tc>
                <a:tc>
                  <a:txBody>
                    <a:bodyPr/>
                    <a:lstStyle/>
                    <a:p>
                      <a:pPr algn="ctr"/>
                      <a:r>
                        <a:rPr lang="en-ZA" sz="1200" dirty="0"/>
                        <a:t>R45 million</a:t>
                      </a:r>
                      <a:endParaRPr lang="en-US" sz="1200" dirty="0"/>
                    </a:p>
                  </a:txBody>
                  <a:tcPr/>
                </a:tc>
                <a:tc>
                  <a:txBody>
                    <a:bodyPr/>
                    <a:lstStyle/>
                    <a:p>
                      <a:pPr algn="ctr"/>
                      <a:r>
                        <a:rPr lang="en-US" sz="1200" dirty="0"/>
                        <a:t> R45 million</a:t>
                      </a:r>
                    </a:p>
                  </a:txBody>
                  <a:tcPr/>
                </a:tc>
                <a:extLst>
                  <a:ext uri="{0D108BD9-81ED-4DB2-BD59-A6C34878D82A}">
                    <a16:rowId xmlns:a16="http://schemas.microsoft.com/office/drawing/2014/main" xmlns="" val="1749130793"/>
                  </a:ext>
                </a:extLst>
              </a:tr>
              <a:tr h="475030">
                <a:tc>
                  <a:txBody>
                    <a:bodyPr/>
                    <a:lstStyle/>
                    <a:p>
                      <a:r>
                        <a:rPr lang="en-ZA" sz="1200" dirty="0"/>
                        <a:t>COCT: </a:t>
                      </a:r>
                      <a:r>
                        <a:rPr lang="en-US" sz="1200" dirty="0"/>
                        <a:t>Bellville South Main Substation Upgrade</a:t>
                      </a:r>
                    </a:p>
                  </a:txBody>
                  <a:tcPr/>
                </a:tc>
                <a:tc>
                  <a:txBody>
                    <a:bodyPr/>
                    <a:lstStyle/>
                    <a:p>
                      <a:pPr algn="ctr"/>
                      <a:r>
                        <a:rPr lang="en-ZA" sz="1200" dirty="0"/>
                        <a:t>R42.9 million</a:t>
                      </a:r>
                      <a:endParaRPr lang="en-US" sz="1200" dirty="0"/>
                    </a:p>
                  </a:txBody>
                  <a:tcPr/>
                </a:tc>
                <a:tc>
                  <a:txBody>
                    <a:bodyPr/>
                    <a:lstStyle/>
                    <a:p>
                      <a:pPr algn="ctr"/>
                      <a:r>
                        <a:rPr lang="en-US" sz="1200" dirty="0"/>
                        <a:t> R45 million </a:t>
                      </a:r>
                    </a:p>
                  </a:txBody>
                  <a:tcPr/>
                </a:tc>
                <a:extLst>
                  <a:ext uri="{0D108BD9-81ED-4DB2-BD59-A6C34878D82A}">
                    <a16:rowId xmlns:a16="http://schemas.microsoft.com/office/drawing/2014/main" xmlns="" val="1993409951"/>
                  </a:ext>
                </a:extLst>
              </a:tr>
              <a:tr h="475030">
                <a:tc>
                  <a:txBody>
                    <a:bodyPr/>
                    <a:lstStyle/>
                    <a:p>
                      <a:r>
                        <a:rPr lang="en-ZA" sz="1200" dirty="0"/>
                        <a:t>COCT: </a:t>
                      </a:r>
                      <a:r>
                        <a:rPr lang="en-US" sz="1200" dirty="0"/>
                        <a:t>System Equip </a:t>
                      </a:r>
                      <a:r>
                        <a:rPr lang="en-US" sz="1200" dirty="0" err="1"/>
                        <a:t>Repl</a:t>
                      </a:r>
                      <a:r>
                        <a:rPr lang="en-US" sz="1200" dirty="0"/>
                        <a:t>: South Area S FY24</a:t>
                      </a:r>
                    </a:p>
                  </a:txBody>
                  <a:tcPr/>
                </a:tc>
                <a:tc>
                  <a:txBody>
                    <a:bodyPr/>
                    <a:lstStyle/>
                    <a:p>
                      <a:pPr algn="ctr"/>
                      <a:r>
                        <a:rPr lang="en-ZA" sz="1200" dirty="0"/>
                        <a:t>R40 million</a:t>
                      </a:r>
                      <a:endParaRPr lang="en-US" sz="1200" dirty="0"/>
                    </a:p>
                  </a:txBody>
                  <a:tcPr/>
                </a:tc>
                <a:tc>
                  <a:txBody>
                    <a:bodyPr/>
                    <a:lstStyle/>
                    <a:p>
                      <a:pPr algn="ctr"/>
                      <a:r>
                        <a:rPr lang="en-ZA" sz="1200" dirty="0"/>
                        <a:t>R40 million</a:t>
                      </a:r>
                      <a:endParaRPr lang="en-US" sz="1200" dirty="0"/>
                    </a:p>
                  </a:txBody>
                  <a:tcPr/>
                </a:tc>
                <a:extLst>
                  <a:ext uri="{0D108BD9-81ED-4DB2-BD59-A6C34878D82A}">
                    <a16:rowId xmlns:a16="http://schemas.microsoft.com/office/drawing/2014/main" xmlns="" val="3130753469"/>
                  </a:ext>
                </a:extLst>
              </a:tr>
              <a:tr h="475030">
                <a:tc>
                  <a:txBody>
                    <a:bodyPr/>
                    <a:lstStyle/>
                    <a:p>
                      <a:r>
                        <a:rPr lang="en-ZA" sz="1200" dirty="0"/>
                        <a:t>COCT: </a:t>
                      </a:r>
                      <a:r>
                        <a:rPr lang="en-US" sz="1200" dirty="0"/>
                        <a:t>MV Sys Infra: South Area S FY24</a:t>
                      </a:r>
                    </a:p>
                  </a:txBody>
                  <a:tcPr/>
                </a:tc>
                <a:tc>
                  <a:txBody>
                    <a:bodyPr/>
                    <a:lstStyle/>
                    <a:p>
                      <a:pPr algn="ctr"/>
                      <a:r>
                        <a:rPr lang="en-ZA" sz="1200" dirty="0"/>
                        <a:t>R40 million</a:t>
                      </a:r>
                      <a:endParaRPr lang="en-US" sz="1200" dirty="0"/>
                    </a:p>
                  </a:txBody>
                  <a:tcPr/>
                </a:tc>
                <a:tc>
                  <a:txBody>
                    <a:bodyPr/>
                    <a:lstStyle/>
                    <a:p>
                      <a:pPr algn="ctr"/>
                      <a:r>
                        <a:rPr lang="en-ZA" sz="1200" dirty="0"/>
                        <a:t>R40 million</a:t>
                      </a:r>
                      <a:endParaRPr lang="en-US" sz="1200" dirty="0"/>
                    </a:p>
                  </a:txBody>
                  <a:tcPr/>
                </a:tc>
                <a:extLst>
                  <a:ext uri="{0D108BD9-81ED-4DB2-BD59-A6C34878D82A}">
                    <a16:rowId xmlns:a16="http://schemas.microsoft.com/office/drawing/2014/main" xmlns="" val="1095902436"/>
                  </a:ext>
                </a:extLst>
              </a:tr>
              <a:tr h="475030">
                <a:tc>
                  <a:txBody>
                    <a:bodyPr/>
                    <a:lstStyle/>
                    <a:p>
                      <a:r>
                        <a:rPr lang="en-ZA" sz="1200" dirty="0"/>
                        <a:t>COCT: Revenue Protection Meter Replacement FY24</a:t>
                      </a:r>
                      <a:endParaRPr lang="en-US" sz="1200" dirty="0"/>
                    </a:p>
                  </a:txBody>
                  <a:tcPr/>
                </a:tc>
                <a:tc>
                  <a:txBody>
                    <a:bodyPr/>
                    <a:lstStyle/>
                    <a:p>
                      <a:pPr algn="ctr"/>
                      <a:r>
                        <a:rPr lang="en-ZA" sz="1200" dirty="0"/>
                        <a:t>R33 million</a:t>
                      </a:r>
                      <a:endParaRPr lang="en-US" sz="1200" dirty="0"/>
                    </a:p>
                  </a:txBody>
                  <a:tcPr/>
                </a:tc>
                <a:tc>
                  <a:txBody>
                    <a:bodyPr/>
                    <a:lstStyle/>
                    <a:p>
                      <a:pPr algn="ctr"/>
                      <a:r>
                        <a:rPr lang="en-US" sz="1200" dirty="0"/>
                        <a:t>R33 million</a:t>
                      </a:r>
                    </a:p>
                  </a:txBody>
                  <a:tcPr/>
                </a:tc>
                <a:extLst>
                  <a:ext uri="{0D108BD9-81ED-4DB2-BD59-A6C34878D82A}">
                    <a16:rowId xmlns:a16="http://schemas.microsoft.com/office/drawing/2014/main" xmlns="" val="1182769483"/>
                  </a:ext>
                </a:extLst>
              </a:tr>
              <a:tr h="475030">
                <a:tc>
                  <a:txBody>
                    <a:bodyPr/>
                    <a:lstStyle/>
                    <a:p>
                      <a:r>
                        <a:rPr lang="en-ZA" sz="1200" dirty="0"/>
                        <a:t>COCT: Prepayment Meter Replacement FY24</a:t>
                      </a:r>
                      <a:endParaRPr lang="en-US" sz="1200" dirty="0"/>
                    </a:p>
                  </a:txBody>
                  <a:tcPr/>
                </a:tc>
                <a:tc>
                  <a:txBody>
                    <a:bodyPr/>
                    <a:lstStyle/>
                    <a:p>
                      <a:pPr algn="ctr"/>
                      <a:r>
                        <a:rPr lang="en-ZA" sz="1200" dirty="0"/>
                        <a:t>R32 million</a:t>
                      </a:r>
                      <a:endParaRPr lang="en-US" sz="1200" dirty="0"/>
                    </a:p>
                  </a:txBody>
                  <a:tcPr/>
                </a:tc>
                <a:tc>
                  <a:txBody>
                    <a:bodyPr/>
                    <a:lstStyle/>
                    <a:p>
                      <a:pPr algn="ctr"/>
                      <a:r>
                        <a:rPr lang="en-US" sz="1200" dirty="0"/>
                        <a:t>R32 million</a:t>
                      </a:r>
                    </a:p>
                  </a:txBody>
                  <a:tcPr/>
                </a:tc>
                <a:extLst>
                  <a:ext uri="{0D108BD9-81ED-4DB2-BD59-A6C34878D82A}">
                    <a16:rowId xmlns:a16="http://schemas.microsoft.com/office/drawing/2014/main" xmlns="" val="3244932614"/>
                  </a:ext>
                </a:extLst>
              </a:tr>
            </a:tbl>
          </a:graphicData>
        </a:graphic>
      </p:graphicFrame>
      <p:grpSp>
        <p:nvGrpSpPr>
          <p:cNvPr id="15" name="Group 14">
            <a:extLst>
              <a:ext uri="{FF2B5EF4-FFF2-40B4-BE49-F238E27FC236}">
                <a16:creationId xmlns:a16="http://schemas.microsoft.com/office/drawing/2014/main" xmlns="" id="{D5E4466D-A7E1-63B4-4DD8-35CA55886D6C}"/>
              </a:ext>
            </a:extLst>
          </p:cNvPr>
          <p:cNvGrpSpPr/>
          <p:nvPr/>
        </p:nvGrpSpPr>
        <p:grpSpPr>
          <a:xfrm>
            <a:off x="335359" y="1666489"/>
            <a:ext cx="6820410" cy="4699370"/>
            <a:chOff x="601726" y="985458"/>
            <a:chExt cx="7628496" cy="5625379"/>
          </a:xfrm>
        </p:grpSpPr>
        <p:grpSp>
          <p:nvGrpSpPr>
            <p:cNvPr id="17" name="WC Map">
              <a:extLst>
                <a:ext uri="{FF2B5EF4-FFF2-40B4-BE49-F238E27FC236}">
                  <a16:creationId xmlns:a16="http://schemas.microsoft.com/office/drawing/2014/main" xmlns="" id="{7482296E-3B55-B3B5-BDD1-01090D39D75E}"/>
                </a:ext>
              </a:extLst>
            </p:cNvPr>
            <p:cNvGrpSpPr/>
            <p:nvPr/>
          </p:nvGrpSpPr>
          <p:grpSpPr>
            <a:xfrm>
              <a:off x="601726" y="985458"/>
              <a:ext cx="7628496" cy="5625379"/>
              <a:chOff x="-7598" y="255011"/>
              <a:chExt cx="5047591" cy="3416003"/>
            </a:xfrm>
          </p:grpSpPr>
          <p:sp>
            <p:nvSpPr>
              <p:cNvPr id="20" name="Text Box 2">
                <a:extLst>
                  <a:ext uri="{FF2B5EF4-FFF2-40B4-BE49-F238E27FC236}">
                    <a16:creationId xmlns:a16="http://schemas.microsoft.com/office/drawing/2014/main" xmlns="" id="{E73A7551-F5C0-F9FC-23C2-0B36DBC16F05}"/>
                  </a:ext>
                </a:extLst>
              </p:cNvPr>
              <p:cNvSpPr txBox="1">
                <a:spLocks noChangeArrowheads="1"/>
              </p:cNvSpPr>
              <p:nvPr/>
            </p:nvSpPr>
            <p:spPr bwMode="auto">
              <a:xfrm>
                <a:off x="3885860" y="1370257"/>
                <a:ext cx="1154133" cy="52257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Central Karoo District</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R726 000</a:t>
                </a:r>
              </a:p>
              <a:p>
                <a:pPr algn="ctr">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0,04% </a:t>
                </a:r>
                <a:r>
                  <a:rPr lang="en-US" sz="800" i="1" kern="0" dirty="0">
                    <a:solidFill>
                      <a:prstClr val="black"/>
                    </a:solidFill>
                    <a:ea typeface="Times New Roman" panose="02020603050405020304" pitchFamily="18" charset="0"/>
                    <a:cs typeface="Arial" panose="020B0604020202020204" pitchFamily="34" charset="0"/>
                  </a:rPr>
                  <a:t>of total municipal capex</a:t>
                </a:r>
                <a:endParaRPr lang="en-ZA" sz="1400" kern="0" dirty="0">
                  <a:solidFill>
                    <a:prstClr val="black"/>
                  </a:solidFill>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76,035</a:t>
                </a:r>
              </a:p>
            </p:txBody>
          </p:sp>
          <p:sp>
            <p:nvSpPr>
              <p:cNvPr id="21" name="Text Box 2">
                <a:extLst>
                  <a:ext uri="{FF2B5EF4-FFF2-40B4-BE49-F238E27FC236}">
                    <a16:creationId xmlns:a16="http://schemas.microsoft.com/office/drawing/2014/main" xmlns="" id="{507600A6-7E54-7FF8-EB0A-6DB6519EE2C1}"/>
                  </a:ext>
                </a:extLst>
              </p:cNvPr>
              <p:cNvSpPr txBox="1">
                <a:spLocks noChangeArrowheads="1"/>
              </p:cNvSpPr>
              <p:nvPr/>
            </p:nvSpPr>
            <p:spPr bwMode="auto">
              <a:xfrm>
                <a:off x="9091" y="1966072"/>
                <a:ext cx="1283219" cy="117227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defRPr/>
                </a:pPr>
                <a:r>
                  <a:rPr kumimoji="0" lang="en-US" sz="11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Cape Town Metro</a:t>
                </a:r>
                <a:br>
                  <a:rPr kumimoji="0" lang="en-US" sz="11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1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R1,147 billion</a:t>
                </a:r>
                <a:br>
                  <a:rPr kumimoji="0" lang="en-US" sz="11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1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62,1% </a:t>
                </a:r>
                <a:r>
                  <a:rPr lang="en-US" sz="1100" b="1" i="1" kern="0" dirty="0">
                    <a:solidFill>
                      <a:prstClr val="black"/>
                    </a:solidFill>
                    <a:ea typeface="Times New Roman" panose="02020603050405020304" pitchFamily="18" charset="0"/>
                    <a:cs typeface="Arial" panose="020B0604020202020204" pitchFamily="34" charset="0"/>
                  </a:rPr>
                  <a:t>of total municipal capex</a:t>
                </a:r>
                <a:endParaRPr lang="en-ZA" sz="2400" b="1" kern="0" dirty="0">
                  <a:solidFill>
                    <a:prstClr val="black"/>
                  </a:solidFill>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4,837,094</a:t>
                </a:r>
                <a:endParaRPr kumimoji="0" lang="en-ZA" sz="24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sp>
            <p:nvSpPr>
              <p:cNvPr id="22" name="Text Box 2">
                <a:extLst>
                  <a:ext uri="{FF2B5EF4-FFF2-40B4-BE49-F238E27FC236}">
                    <a16:creationId xmlns:a16="http://schemas.microsoft.com/office/drawing/2014/main" xmlns="" id="{7F3ADAC9-9905-6859-A44F-90260595CCA0}"/>
                  </a:ext>
                </a:extLst>
              </p:cNvPr>
              <p:cNvSpPr txBox="1">
                <a:spLocks noChangeArrowheads="1"/>
              </p:cNvSpPr>
              <p:nvPr/>
            </p:nvSpPr>
            <p:spPr bwMode="auto">
              <a:xfrm>
                <a:off x="-7598" y="618775"/>
                <a:ext cx="1283219" cy="97262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West Coast District</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R132 million</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7,1% </a:t>
                </a:r>
                <a:r>
                  <a:rPr lang="en-US" sz="800" i="1" kern="0" dirty="0">
                    <a:solidFill>
                      <a:prstClr val="black"/>
                    </a:solidFill>
                    <a:ea typeface="Times New Roman" panose="02020603050405020304" pitchFamily="18" charset="0"/>
                    <a:cs typeface="Arial" panose="020B0604020202020204" pitchFamily="34" charset="0"/>
                  </a:rPr>
                  <a:t>of total municipal capex</a:t>
                </a:r>
                <a:endParaRPr lang="en-ZA" sz="1400" kern="0" dirty="0">
                  <a:solidFill>
                    <a:prstClr val="black"/>
                  </a:solidFill>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480,424</a:t>
                </a:r>
              </a:p>
            </p:txBody>
          </p:sp>
          <p:sp>
            <p:nvSpPr>
              <p:cNvPr id="23" name="Text Box 2">
                <a:extLst>
                  <a:ext uri="{FF2B5EF4-FFF2-40B4-BE49-F238E27FC236}">
                    <a16:creationId xmlns:a16="http://schemas.microsoft.com/office/drawing/2014/main" xmlns="" id="{F8AD63A3-B8BA-68CC-5CCE-96458A4BEB46}"/>
                  </a:ext>
                </a:extLst>
              </p:cNvPr>
              <p:cNvSpPr txBox="1">
                <a:spLocks noChangeArrowheads="1"/>
              </p:cNvSpPr>
              <p:nvPr/>
            </p:nvSpPr>
            <p:spPr bwMode="auto">
              <a:xfrm>
                <a:off x="3156732" y="2550122"/>
                <a:ext cx="1364982" cy="95581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Garden Route District</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R332,9 million</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18,0% </a:t>
                </a:r>
                <a:r>
                  <a:rPr lang="en-US" sz="800" i="1" kern="0" dirty="0">
                    <a:solidFill>
                      <a:prstClr val="black"/>
                    </a:solidFill>
                    <a:ea typeface="Times New Roman" panose="02020603050405020304" pitchFamily="18" charset="0"/>
                    <a:cs typeface="Arial" panose="020B0604020202020204" pitchFamily="34" charset="0"/>
                  </a:rPr>
                  <a:t>of total municipal capex</a:t>
                </a:r>
                <a:endParaRPr lang="en-ZA" sz="1400" kern="0" dirty="0">
                  <a:solidFill>
                    <a:prstClr val="black"/>
                  </a:solidFill>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635,624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 </a:t>
                </a: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sp>
            <p:nvSpPr>
              <p:cNvPr id="24" name="Text Box 2">
                <a:extLst>
                  <a:ext uri="{FF2B5EF4-FFF2-40B4-BE49-F238E27FC236}">
                    <a16:creationId xmlns:a16="http://schemas.microsoft.com/office/drawing/2014/main" xmlns="" id="{DDCCF943-47A5-D624-E33F-F2F733129E26}"/>
                  </a:ext>
                </a:extLst>
              </p:cNvPr>
              <p:cNvSpPr txBox="1">
                <a:spLocks noChangeArrowheads="1"/>
              </p:cNvSpPr>
              <p:nvPr/>
            </p:nvSpPr>
            <p:spPr bwMode="auto">
              <a:xfrm>
                <a:off x="479771" y="3007817"/>
                <a:ext cx="1362421" cy="66319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Overberg District</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R59,3 million</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3,2% </a:t>
                </a:r>
                <a:r>
                  <a:rPr lang="en-US" sz="800" i="1" kern="0" dirty="0">
                    <a:solidFill>
                      <a:prstClr val="black"/>
                    </a:solidFill>
                    <a:ea typeface="Times New Roman" panose="02020603050405020304" pitchFamily="18" charset="0"/>
                    <a:cs typeface="Arial" panose="020B0604020202020204" pitchFamily="34" charset="0"/>
                  </a:rPr>
                  <a:t>of total municipal capex</a:t>
                </a:r>
                <a:endPar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313,945</a:t>
                </a: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cxnSp>
            <p:nvCxnSpPr>
              <p:cNvPr id="25" name="Straight Connector 24">
                <a:extLst>
                  <a:ext uri="{FF2B5EF4-FFF2-40B4-BE49-F238E27FC236}">
                    <a16:creationId xmlns:a16="http://schemas.microsoft.com/office/drawing/2014/main" xmlns="" id="{93D43770-0CB8-3D74-F90F-6F3AA4D40AE7}"/>
                  </a:ext>
                </a:extLst>
              </p:cNvPr>
              <p:cNvCxnSpPr/>
              <p:nvPr/>
            </p:nvCxnSpPr>
            <p:spPr>
              <a:xfrm>
                <a:off x="1015598" y="1007864"/>
                <a:ext cx="398605" cy="216361"/>
              </a:xfrm>
              <a:prstGeom prst="line">
                <a:avLst/>
              </a:prstGeom>
              <a:noFill/>
              <a:ln w="6350" cap="flat" cmpd="sng" algn="ctr">
                <a:solidFill>
                  <a:sysClr val="windowText" lastClr="000000"/>
                </a:solidFill>
                <a:prstDash val="solid"/>
                <a:miter lim="800000"/>
              </a:ln>
              <a:effectLst/>
            </p:spPr>
          </p:cxnSp>
          <p:cxnSp>
            <p:nvCxnSpPr>
              <p:cNvPr id="26" name="Straight Connector 25">
                <a:extLst>
                  <a:ext uri="{FF2B5EF4-FFF2-40B4-BE49-F238E27FC236}">
                    <a16:creationId xmlns:a16="http://schemas.microsoft.com/office/drawing/2014/main" xmlns="" id="{5F0B498C-0050-D1FA-7224-9CA65446DAA9}"/>
                  </a:ext>
                </a:extLst>
              </p:cNvPr>
              <p:cNvCxnSpPr/>
              <p:nvPr/>
            </p:nvCxnSpPr>
            <p:spPr>
              <a:xfrm>
                <a:off x="1015598" y="2314867"/>
                <a:ext cx="404320" cy="38183"/>
              </a:xfrm>
              <a:prstGeom prst="line">
                <a:avLst/>
              </a:prstGeom>
              <a:noFill/>
              <a:ln w="6350" cap="flat" cmpd="sng" algn="ctr">
                <a:solidFill>
                  <a:sysClr val="windowText" lastClr="000000"/>
                </a:solidFill>
                <a:prstDash val="solid"/>
                <a:miter lim="800000"/>
              </a:ln>
              <a:effectLst/>
            </p:spPr>
          </p:cxnSp>
          <p:cxnSp>
            <p:nvCxnSpPr>
              <p:cNvPr id="27" name="Straight Connector 26">
                <a:extLst>
                  <a:ext uri="{FF2B5EF4-FFF2-40B4-BE49-F238E27FC236}">
                    <a16:creationId xmlns:a16="http://schemas.microsoft.com/office/drawing/2014/main" xmlns="" id="{E2215811-6024-7E6F-9026-F090E9BEE5BE}"/>
                  </a:ext>
                </a:extLst>
              </p:cNvPr>
              <p:cNvCxnSpPr/>
              <p:nvPr/>
            </p:nvCxnSpPr>
            <p:spPr>
              <a:xfrm>
                <a:off x="3645316" y="2169616"/>
                <a:ext cx="124281" cy="394322"/>
              </a:xfrm>
              <a:prstGeom prst="line">
                <a:avLst/>
              </a:prstGeom>
              <a:noFill/>
              <a:ln w="6350" cap="flat" cmpd="sng" algn="ctr">
                <a:solidFill>
                  <a:sysClr val="windowText" lastClr="000000"/>
                </a:solidFill>
                <a:prstDash val="solid"/>
                <a:miter lim="800000"/>
              </a:ln>
              <a:effectLst/>
            </p:spPr>
          </p:cxnSp>
          <p:cxnSp>
            <p:nvCxnSpPr>
              <p:cNvPr id="28" name="Straight Connector 27">
                <a:extLst>
                  <a:ext uri="{FF2B5EF4-FFF2-40B4-BE49-F238E27FC236}">
                    <a16:creationId xmlns:a16="http://schemas.microsoft.com/office/drawing/2014/main" xmlns="" id="{6555A491-43E9-11A3-739A-531B99F9B526}"/>
                  </a:ext>
                </a:extLst>
              </p:cNvPr>
              <p:cNvCxnSpPr>
                <a:cxnSpLocks/>
                <a:endCxn id="20" idx="1"/>
              </p:cNvCxnSpPr>
              <p:nvPr/>
            </p:nvCxnSpPr>
            <p:spPr>
              <a:xfrm flipV="1">
                <a:off x="3872849" y="1631547"/>
                <a:ext cx="13010" cy="80580"/>
              </a:xfrm>
              <a:prstGeom prst="line">
                <a:avLst/>
              </a:prstGeom>
              <a:noFill/>
              <a:ln w="6350" cap="flat" cmpd="sng" algn="ctr">
                <a:solidFill>
                  <a:sysClr val="windowText" lastClr="000000"/>
                </a:solidFill>
                <a:prstDash val="solid"/>
                <a:miter lim="800000"/>
              </a:ln>
              <a:effectLst/>
            </p:spPr>
          </p:cxnSp>
          <p:cxnSp>
            <p:nvCxnSpPr>
              <p:cNvPr id="29" name="Straight Connector 28">
                <a:extLst>
                  <a:ext uri="{FF2B5EF4-FFF2-40B4-BE49-F238E27FC236}">
                    <a16:creationId xmlns:a16="http://schemas.microsoft.com/office/drawing/2014/main" xmlns="" id="{0B5E1C91-9A2D-DBDB-6963-E940CAF5B588}"/>
                  </a:ext>
                </a:extLst>
              </p:cNvPr>
              <p:cNvCxnSpPr/>
              <p:nvPr/>
            </p:nvCxnSpPr>
            <p:spPr>
              <a:xfrm flipV="1">
                <a:off x="1711855" y="2563938"/>
                <a:ext cx="338521" cy="492713"/>
              </a:xfrm>
              <a:prstGeom prst="line">
                <a:avLst/>
              </a:prstGeom>
              <a:noFill/>
              <a:ln w="6350" cap="flat" cmpd="sng" algn="ctr">
                <a:solidFill>
                  <a:sysClr val="windowText" lastClr="000000"/>
                </a:solidFill>
                <a:prstDash val="solid"/>
                <a:miter lim="800000"/>
              </a:ln>
              <a:effectLst/>
            </p:spPr>
          </p:cxnSp>
          <p:grpSp>
            <p:nvGrpSpPr>
              <p:cNvPr id="30" name="Group 29">
                <a:extLst>
                  <a:ext uri="{FF2B5EF4-FFF2-40B4-BE49-F238E27FC236}">
                    <a16:creationId xmlns:a16="http://schemas.microsoft.com/office/drawing/2014/main" xmlns="" id="{B41A59F3-6E56-B450-68A9-D43501B286B9}"/>
                  </a:ext>
                </a:extLst>
              </p:cNvPr>
              <p:cNvGrpSpPr/>
              <p:nvPr/>
            </p:nvGrpSpPr>
            <p:grpSpPr>
              <a:xfrm>
                <a:off x="1129086" y="255011"/>
                <a:ext cx="3411622" cy="2676801"/>
                <a:chOff x="0" y="789"/>
                <a:chExt cx="5030390" cy="3713051"/>
              </a:xfrm>
            </p:grpSpPr>
            <p:sp>
              <p:nvSpPr>
                <p:cNvPr id="33" name="Freeform 193">
                  <a:extLst>
                    <a:ext uri="{FF2B5EF4-FFF2-40B4-BE49-F238E27FC236}">
                      <a16:creationId xmlns:a16="http://schemas.microsoft.com/office/drawing/2014/main" xmlns="" id="{D7F4FEE2-EE68-3604-7E8A-D9D7F2F6A359}"/>
                    </a:ext>
                  </a:extLst>
                </p:cNvPr>
                <p:cNvSpPr>
                  <a:spLocks/>
                </p:cNvSpPr>
                <p:nvPr/>
              </p:nvSpPr>
              <p:spPr bwMode="auto">
                <a:xfrm>
                  <a:off x="1890124" y="896941"/>
                  <a:ext cx="3109711" cy="1508313"/>
                </a:xfrm>
                <a:custGeom>
                  <a:avLst/>
                  <a:gdLst>
                    <a:gd name="T0" fmla="*/ 2699 w 2770"/>
                    <a:gd name="T1" fmla="*/ 220 h 1343"/>
                    <a:gd name="T2" fmla="*/ 2737 w 2770"/>
                    <a:gd name="T3" fmla="*/ 160 h 1343"/>
                    <a:gd name="T4" fmla="*/ 2652 w 2770"/>
                    <a:gd name="T5" fmla="*/ 137 h 1343"/>
                    <a:gd name="T6" fmla="*/ 2572 w 2770"/>
                    <a:gd name="T7" fmla="*/ 119 h 1343"/>
                    <a:gd name="T8" fmla="*/ 2499 w 2770"/>
                    <a:gd name="T9" fmla="*/ 136 h 1343"/>
                    <a:gd name="T10" fmla="*/ 2466 w 2770"/>
                    <a:gd name="T11" fmla="*/ 79 h 1343"/>
                    <a:gd name="T12" fmla="*/ 2336 w 2770"/>
                    <a:gd name="T13" fmla="*/ 49 h 1343"/>
                    <a:gd name="T14" fmla="*/ 2232 w 2770"/>
                    <a:gd name="T15" fmla="*/ 71 h 1343"/>
                    <a:gd name="T16" fmla="*/ 2131 w 2770"/>
                    <a:gd name="T17" fmla="*/ 100 h 1343"/>
                    <a:gd name="T18" fmla="*/ 2076 w 2770"/>
                    <a:gd name="T19" fmla="*/ 202 h 1343"/>
                    <a:gd name="T20" fmla="*/ 1978 w 2770"/>
                    <a:gd name="T21" fmla="*/ 264 h 1343"/>
                    <a:gd name="T22" fmla="*/ 1916 w 2770"/>
                    <a:gd name="T23" fmla="*/ 191 h 1343"/>
                    <a:gd name="T24" fmla="*/ 1768 w 2770"/>
                    <a:gd name="T25" fmla="*/ 188 h 1343"/>
                    <a:gd name="T26" fmla="*/ 1631 w 2770"/>
                    <a:gd name="T27" fmla="*/ 148 h 1343"/>
                    <a:gd name="T28" fmla="*/ 1577 w 2770"/>
                    <a:gd name="T29" fmla="*/ 59 h 1343"/>
                    <a:gd name="T30" fmla="*/ 1413 w 2770"/>
                    <a:gd name="T31" fmla="*/ 48 h 1343"/>
                    <a:gd name="T32" fmla="*/ 1351 w 2770"/>
                    <a:gd name="T33" fmla="*/ 163 h 1343"/>
                    <a:gd name="T34" fmla="*/ 1298 w 2770"/>
                    <a:gd name="T35" fmla="*/ 214 h 1343"/>
                    <a:gd name="T36" fmla="*/ 1283 w 2770"/>
                    <a:gd name="T37" fmla="*/ 296 h 1343"/>
                    <a:gd name="T38" fmla="*/ 1294 w 2770"/>
                    <a:gd name="T39" fmla="*/ 387 h 1343"/>
                    <a:gd name="T40" fmla="*/ 1219 w 2770"/>
                    <a:gd name="T41" fmla="*/ 430 h 1343"/>
                    <a:gd name="T42" fmla="*/ 1131 w 2770"/>
                    <a:gd name="T43" fmla="*/ 479 h 1343"/>
                    <a:gd name="T44" fmla="*/ 1040 w 2770"/>
                    <a:gd name="T45" fmla="*/ 437 h 1343"/>
                    <a:gd name="T46" fmla="*/ 909 w 2770"/>
                    <a:gd name="T47" fmla="*/ 443 h 1343"/>
                    <a:gd name="T48" fmla="*/ 840 w 2770"/>
                    <a:gd name="T49" fmla="*/ 540 h 1343"/>
                    <a:gd name="T50" fmla="*/ 734 w 2770"/>
                    <a:gd name="T51" fmla="*/ 591 h 1343"/>
                    <a:gd name="T52" fmla="*/ 640 w 2770"/>
                    <a:gd name="T53" fmla="*/ 695 h 1343"/>
                    <a:gd name="T54" fmla="*/ 473 w 2770"/>
                    <a:gd name="T55" fmla="*/ 733 h 1343"/>
                    <a:gd name="T56" fmla="*/ 431 w 2770"/>
                    <a:gd name="T57" fmla="*/ 833 h 1343"/>
                    <a:gd name="T58" fmla="*/ 356 w 2770"/>
                    <a:gd name="T59" fmla="*/ 939 h 1343"/>
                    <a:gd name="T60" fmla="*/ 247 w 2770"/>
                    <a:gd name="T61" fmla="*/ 899 h 1343"/>
                    <a:gd name="T62" fmla="*/ 123 w 2770"/>
                    <a:gd name="T63" fmla="*/ 973 h 1343"/>
                    <a:gd name="T64" fmla="*/ 9 w 2770"/>
                    <a:gd name="T65" fmla="*/ 1086 h 1343"/>
                    <a:gd name="T66" fmla="*/ 7 w 2770"/>
                    <a:gd name="T67" fmla="*/ 1228 h 1343"/>
                    <a:gd name="T68" fmla="*/ 143 w 2770"/>
                    <a:gd name="T69" fmla="*/ 1311 h 1343"/>
                    <a:gd name="T70" fmla="*/ 382 w 2770"/>
                    <a:gd name="T71" fmla="*/ 1305 h 1343"/>
                    <a:gd name="T72" fmla="*/ 791 w 2770"/>
                    <a:gd name="T73" fmla="*/ 1247 h 1343"/>
                    <a:gd name="T74" fmla="*/ 1138 w 2770"/>
                    <a:gd name="T75" fmla="*/ 1236 h 1343"/>
                    <a:gd name="T76" fmla="*/ 1551 w 2770"/>
                    <a:gd name="T77" fmla="*/ 1249 h 1343"/>
                    <a:gd name="T78" fmla="*/ 1762 w 2770"/>
                    <a:gd name="T79" fmla="*/ 1200 h 1343"/>
                    <a:gd name="T80" fmla="*/ 1840 w 2770"/>
                    <a:gd name="T81" fmla="*/ 1094 h 1343"/>
                    <a:gd name="T82" fmla="*/ 1898 w 2770"/>
                    <a:gd name="T83" fmla="*/ 968 h 1343"/>
                    <a:gd name="T84" fmla="*/ 2002 w 2770"/>
                    <a:gd name="T85" fmla="*/ 875 h 1343"/>
                    <a:gd name="T86" fmla="*/ 2084 w 2770"/>
                    <a:gd name="T87" fmla="*/ 830 h 1343"/>
                    <a:gd name="T88" fmla="*/ 2172 w 2770"/>
                    <a:gd name="T89" fmla="*/ 811 h 1343"/>
                    <a:gd name="T90" fmla="*/ 2124 w 2770"/>
                    <a:gd name="T91" fmla="*/ 732 h 1343"/>
                    <a:gd name="T92" fmla="*/ 2091 w 2770"/>
                    <a:gd name="T93" fmla="*/ 607 h 1343"/>
                    <a:gd name="T94" fmla="*/ 2181 w 2770"/>
                    <a:gd name="T95" fmla="*/ 546 h 1343"/>
                    <a:gd name="T96" fmla="*/ 2354 w 2770"/>
                    <a:gd name="T97" fmla="*/ 524 h 1343"/>
                    <a:gd name="T98" fmla="*/ 2397 w 2770"/>
                    <a:gd name="T99" fmla="*/ 450 h 1343"/>
                    <a:gd name="T100" fmla="*/ 2521 w 2770"/>
                    <a:gd name="T101" fmla="*/ 458 h 1343"/>
                    <a:gd name="T102" fmla="*/ 2634 w 2770"/>
                    <a:gd name="T103" fmla="*/ 421 h 1343"/>
                    <a:gd name="T104" fmla="*/ 2697 w 2770"/>
                    <a:gd name="T105" fmla="*/ 376 h 1343"/>
                    <a:gd name="T106" fmla="*/ 2703 w 2770"/>
                    <a:gd name="T107" fmla="*/ 302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0" h="1343">
                      <a:moveTo>
                        <a:pt x="2763" y="253"/>
                      </a:moveTo>
                      <a:cubicBezTo>
                        <a:pt x="2755" y="250"/>
                        <a:pt x="2742" y="245"/>
                        <a:pt x="2742" y="245"/>
                      </a:cubicBezTo>
                      <a:cubicBezTo>
                        <a:pt x="2742" y="245"/>
                        <a:pt x="2736" y="248"/>
                        <a:pt x="2739" y="239"/>
                      </a:cubicBezTo>
                      <a:cubicBezTo>
                        <a:pt x="2742" y="231"/>
                        <a:pt x="2739" y="229"/>
                        <a:pt x="2735" y="226"/>
                      </a:cubicBezTo>
                      <a:cubicBezTo>
                        <a:pt x="2731" y="222"/>
                        <a:pt x="2722" y="216"/>
                        <a:pt x="2717" y="216"/>
                      </a:cubicBezTo>
                      <a:cubicBezTo>
                        <a:pt x="2711" y="216"/>
                        <a:pt x="2705" y="220"/>
                        <a:pt x="2699" y="220"/>
                      </a:cubicBezTo>
                      <a:cubicBezTo>
                        <a:pt x="2693" y="221"/>
                        <a:pt x="2672" y="223"/>
                        <a:pt x="2676" y="217"/>
                      </a:cubicBezTo>
                      <a:cubicBezTo>
                        <a:pt x="2681" y="210"/>
                        <a:pt x="2680" y="199"/>
                        <a:pt x="2685" y="195"/>
                      </a:cubicBezTo>
                      <a:cubicBezTo>
                        <a:pt x="2691" y="191"/>
                        <a:pt x="2691" y="186"/>
                        <a:pt x="2699" y="186"/>
                      </a:cubicBezTo>
                      <a:cubicBezTo>
                        <a:pt x="2707" y="186"/>
                        <a:pt x="2715" y="190"/>
                        <a:pt x="2715" y="182"/>
                      </a:cubicBezTo>
                      <a:cubicBezTo>
                        <a:pt x="2715" y="174"/>
                        <a:pt x="2719" y="166"/>
                        <a:pt x="2719" y="166"/>
                      </a:cubicBezTo>
                      <a:cubicBezTo>
                        <a:pt x="2719" y="166"/>
                        <a:pt x="2740" y="163"/>
                        <a:pt x="2737" y="160"/>
                      </a:cubicBezTo>
                      <a:cubicBezTo>
                        <a:pt x="2735" y="158"/>
                        <a:pt x="2724" y="153"/>
                        <a:pt x="2723" y="147"/>
                      </a:cubicBezTo>
                      <a:cubicBezTo>
                        <a:pt x="2721" y="142"/>
                        <a:pt x="2720" y="143"/>
                        <a:pt x="2715" y="140"/>
                      </a:cubicBezTo>
                      <a:cubicBezTo>
                        <a:pt x="2710" y="138"/>
                        <a:pt x="2695" y="139"/>
                        <a:pt x="2692" y="140"/>
                      </a:cubicBezTo>
                      <a:cubicBezTo>
                        <a:pt x="2690" y="141"/>
                        <a:pt x="2685" y="140"/>
                        <a:pt x="2675" y="146"/>
                      </a:cubicBezTo>
                      <a:cubicBezTo>
                        <a:pt x="2665" y="152"/>
                        <a:pt x="2657" y="157"/>
                        <a:pt x="2657" y="153"/>
                      </a:cubicBezTo>
                      <a:cubicBezTo>
                        <a:pt x="2657" y="149"/>
                        <a:pt x="2656" y="144"/>
                        <a:pt x="2652" y="137"/>
                      </a:cubicBezTo>
                      <a:cubicBezTo>
                        <a:pt x="2648" y="131"/>
                        <a:pt x="2643" y="128"/>
                        <a:pt x="2640" y="120"/>
                      </a:cubicBezTo>
                      <a:cubicBezTo>
                        <a:pt x="2637" y="112"/>
                        <a:pt x="2627" y="102"/>
                        <a:pt x="2632" y="97"/>
                      </a:cubicBezTo>
                      <a:cubicBezTo>
                        <a:pt x="2637" y="92"/>
                        <a:pt x="2640" y="89"/>
                        <a:pt x="2638" y="87"/>
                      </a:cubicBezTo>
                      <a:cubicBezTo>
                        <a:pt x="2635" y="84"/>
                        <a:pt x="2586" y="85"/>
                        <a:pt x="2586" y="85"/>
                      </a:cubicBezTo>
                      <a:cubicBezTo>
                        <a:pt x="2586" y="85"/>
                        <a:pt x="2583" y="88"/>
                        <a:pt x="2581" y="94"/>
                      </a:cubicBezTo>
                      <a:cubicBezTo>
                        <a:pt x="2578" y="100"/>
                        <a:pt x="2572" y="111"/>
                        <a:pt x="2572" y="119"/>
                      </a:cubicBezTo>
                      <a:cubicBezTo>
                        <a:pt x="2572" y="126"/>
                        <a:pt x="2578" y="131"/>
                        <a:pt x="2570" y="135"/>
                      </a:cubicBezTo>
                      <a:cubicBezTo>
                        <a:pt x="2563" y="139"/>
                        <a:pt x="2555" y="142"/>
                        <a:pt x="2554" y="146"/>
                      </a:cubicBezTo>
                      <a:cubicBezTo>
                        <a:pt x="2552" y="150"/>
                        <a:pt x="2552" y="158"/>
                        <a:pt x="2549" y="163"/>
                      </a:cubicBezTo>
                      <a:cubicBezTo>
                        <a:pt x="2546" y="169"/>
                        <a:pt x="2532" y="175"/>
                        <a:pt x="2532" y="175"/>
                      </a:cubicBezTo>
                      <a:cubicBezTo>
                        <a:pt x="2532" y="175"/>
                        <a:pt x="2521" y="169"/>
                        <a:pt x="2517" y="163"/>
                      </a:cubicBezTo>
                      <a:cubicBezTo>
                        <a:pt x="2514" y="156"/>
                        <a:pt x="2499" y="139"/>
                        <a:pt x="2499" y="136"/>
                      </a:cubicBezTo>
                      <a:cubicBezTo>
                        <a:pt x="2498" y="132"/>
                        <a:pt x="2500" y="126"/>
                        <a:pt x="2494" y="125"/>
                      </a:cubicBezTo>
                      <a:cubicBezTo>
                        <a:pt x="2488" y="124"/>
                        <a:pt x="2472" y="125"/>
                        <a:pt x="2476" y="121"/>
                      </a:cubicBezTo>
                      <a:cubicBezTo>
                        <a:pt x="2480" y="118"/>
                        <a:pt x="2500" y="111"/>
                        <a:pt x="2501" y="106"/>
                      </a:cubicBezTo>
                      <a:cubicBezTo>
                        <a:pt x="2502" y="101"/>
                        <a:pt x="2509" y="95"/>
                        <a:pt x="2502" y="92"/>
                      </a:cubicBezTo>
                      <a:cubicBezTo>
                        <a:pt x="2496" y="89"/>
                        <a:pt x="2486" y="89"/>
                        <a:pt x="2484" y="88"/>
                      </a:cubicBezTo>
                      <a:cubicBezTo>
                        <a:pt x="2482" y="87"/>
                        <a:pt x="2472" y="81"/>
                        <a:pt x="2466" y="79"/>
                      </a:cubicBezTo>
                      <a:cubicBezTo>
                        <a:pt x="2460" y="77"/>
                        <a:pt x="2441" y="77"/>
                        <a:pt x="2440" y="75"/>
                      </a:cubicBezTo>
                      <a:cubicBezTo>
                        <a:pt x="2439" y="74"/>
                        <a:pt x="2422" y="44"/>
                        <a:pt x="2416" y="43"/>
                      </a:cubicBezTo>
                      <a:cubicBezTo>
                        <a:pt x="2410" y="42"/>
                        <a:pt x="2415" y="40"/>
                        <a:pt x="2397" y="45"/>
                      </a:cubicBezTo>
                      <a:cubicBezTo>
                        <a:pt x="2380" y="49"/>
                        <a:pt x="2375" y="51"/>
                        <a:pt x="2373" y="51"/>
                      </a:cubicBezTo>
                      <a:cubicBezTo>
                        <a:pt x="2371" y="51"/>
                        <a:pt x="2360" y="51"/>
                        <a:pt x="2352" y="48"/>
                      </a:cubicBezTo>
                      <a:cubicBezTo>
                        <a:pt x="2344" y="45"/>
                        <a:pt x="2339" y="47"/>
                        <a:pt x="2336" y="49"/>
                      </a:cubicBezTo>
                      <a:cubicBezTo>
                        <a:pt x="2333" y="51"/>
                        <a:pt x="2322" y="57"/>
                        <a:pt x="2319" y="63"/>
                      </a:cubicBezTo>
                      <a:cubicBezTo>
                        <a:pt x="2316" y="69"/>
                        <a:pt x="2317" y="74"/>
                        <a:pt x="2310" y="73"/>
                      </a:cubicBezTo>
                      <a:cubicBezTo>
                        <a:pt x="2304" y="73"/>
                        <a:pt x="2294" y="71"/>
                        <a:pt x="2292" y="73"/>
                      </a:cubicBezTo>
                      <a:cubicBezTo>
                        <a:pt x="2290" y="75"/>
                        <a:pt x="2281" y="83"/>
                        <a:pt x="2279" y="82"/>
                      </a:cubicBezTo>
                      <a:cubicBezTo>
                        <a:pt x="2277" y="81"/>
                        <a:pt x="2262" y="82"/>
                        <a:pt x="2258" y="80"/>
                      </a:cubicBezTo>
                      <a:cubicBezTo>
                        <a:pt x="2255" y="78"/>
                        <a:pt x="2234" y="73"/>
                        <a:pt x="2232" y="71"/>
                      </a:cubicBezTo>
                      <a:cubicBezTo>
                        <a:pt x="2230" y="69"/>
                        <a:pt x="2213" y="64"/>
                        <a:pt x="2210" y="63"/>
                      </a:cubicBezTo>
                      <a:cubicBezTo>
                        <a:pt x="2207" y="62"/>
                        <a:pt x="2199" y="67"/>
                        <a:pt x="2200" y="71"/>
                      </a:cubicBezTo>
                      <a:cubicBezTo>
                        <a:pt x="2202" y="75"/>
                        <a:pt x="2202" y="80"/>
                        <a:pt x="2201" y="83"/>
                      </a:cubicBezTo>
                      <a:cubicBezTo>
                        <a:pt x="2200" y="86"/>
                        <a:pt x="2200" y="93"/>
                        <a:pt x="2192" y="90"/>
                      </a:cubicBezTo>
                      <a:cubicBezTo>
                        <a:pt x="2184" y="88"/>
                        <a:pt x="2165" y="85"/>
                        <a:pt x="2161" y="85"/>
                      </a:cubicBezTo>
                      <a:cubicBezTo>
                        <a:pt x="2157" y="86"/>
                        <a:pt x="2136" y="99"/>
                        <a:pt x="2131" y="100"/>
                      </a:cubicBezTo>
                      <a:cubicBezTo>
                        <a:pt x="2127" y="101"/>
                        <a:pt x="2121" y="107"/>
                        <a:pt x="2120" y="111"/>
                      </a:cubicBezTo>
                      <a:cubicBezTo>
                        <a:pt x="2118" y="115"/>
                        <a:pt x="2110" y="120"/>
                        <a:pt x="2105" y="126"/>
                      </a:cubicBezTo>
                      <a:cubicBezTo>
                        <a:pt x="2099" y="132"/>
                        <a:pt x="2102" y="146"/>
                        <a:pt x="2102" y="155"/>
                      </a:cubicBezTo>
                      <a:cubicBezTo>
                        <a:pt x="2102" y="164"/>
                        <a:pt x="2089" y="169"/>
                        <a:pt x="2088" y="171"/>
                      </a:cubicBezTo>
                      <a:cubicBezTo>
                        <a:pt x="2087" y="173"/>
                        <a:pt x="2077" y="179"/>
                        <a:pt x="2077" y="186"/>
                      </a:cubicBezTo>
                      <a:cubicBezTo>
                        <a:pt x="2077" y="193"/>
                        <a:pt x="2079" y="197"/>
                        <a:pt x="2076" y="202"/>
                      </a:cubicBezTo>
                      <a:cubicBezTo>
                        <a:pt x="2072" y="207"/>
                        <a:pt x="2050" y="221"/>
                        <a:pt x="2046" y="224"/>
                      </a:cubicBezTo>
                      <a:cubicBezTo>
                        <a:pt x="2042" y="227"/>
                        <a:pt x="2032" y="235"/>
                        <a:pt x="2025" y="243"/>
                      </a:cubicBezTo>
                      <a:cubicBezTo>
                        <a:pt x="2018" y="251"/>
                        <a:pt x="2007" y="258"/>
                        <a:pt x="2005" y="257"/>
                      </a:cubicBezTo>
                      <a:cubicBezTo>
                        <a:pt x="2003" y="257"/>
                        <a:pt x="1992" y="259"/>
                        <a:pt x="1991" y="261"/>
                      </a:cubicBezTo>
                      <a:cubicBezTo>
                        <a:pt x="1991" y="264"/>
                        <a:pt x="1987" y="273"/>
                        <a:pt x="1985" y="272"/>
                      </a:cubicBezTo>
                      <a:cubicBezTo>
                        <a:pt x="1983" y="271"/>
                        <a:pt x="1981" y="269"/>
                        <a:pt x="1978" y="264"/>
                      </a:cubicBezTo>
                      <a:cubicBezTo>
                        <a:pt x="1975" y="259"/>
                        <a:pt x="1969" y="253"/>
                        <a:pt x="1964" y="253"/>
                      </a:cubicBezTo>
                      <a:cubicBezTo>
                        <a:pt x="1959" y="253"/>
                        <a:pt x="1958" y="255"/>
                        <a:pt x="1958" y="247"/>
                      </a:cubicBezTo>
                      <a:cubicBezTo>
                        <a:pt x="1958" y="239"/>
                        <a:pt x="1953" y="231"/>
                        <a:pt x="1956" y="227"/>
                      </a:cubicBezTo>
                      <a:cubicBezTo>
                        <a:pt x="1958" y="223"/>
                        <a:pt x="1972" y="220"/>
                        <a:pt x="1967" y="214"/>
                      </a:cubicBezTo>
                      <a:cubicBezTo>
                        <a:pt x="1961" y="208"/>
                        <a:pt x="1946" y="205"/>
                        <a:pt x="1943" y="203"/>
                      </a:cubicBezTo>
                      <a:cubicBezTo>
                        <a:pt x="1941" y="201"/>
                        <a:pt x="1924" y="192"/>
                        <a:pt x="1916" y="191"/>
                      </a:cubicBezTo>
                      <a:cubicBezTo>
                        <a:pt x="1908" y="190"/>
                        <a:pt x="1887" y="189"/>
                        <a:pt x="1881" y="192"/>
                      </a:cubicBezTo>
                      <a:cubicBezTo>
                        <a:pt x="1875" y="195"/>
                        <a:pt x="1856" y="202"/>
                        <a:pt x="1851" y="199"/>
                      </a:cubicBezTo>
                      <a:cubicBezTo>
                        <a:pt x="1846" y="196"/>
                        <a:pt x="1828" y="183"/>
                        <a:pt x="1828" y="177"/>
                      </a:cubicBezTo>
                      <a:cubicBezTo>
                        <a:pt x="1827" y="170"/>
                        <a:pt x="1831" y="156"/>
                        <a:pt x="1822" y="159"/>
                      </a:cubicBezTo>
                      <a:cubicBezTo>
                        <a:pt x="1812" y="162"/>
                        <a:pt x="1802" y="173"/>
                        <a:pt x="1788" y="179"/>
                      </a:cubicBezTo>
                      <a:cubicBezTo>
                        <a:pt x="1774" y="185"/>
                        <a:pt x="1770" y="190"/>
                        <a:pt x="1768" y="188"/>
                      </a:cubicBezTo>
                      <a:cubicBezTo>
                        <a:pt x="1766" y="187"/>
                        <a:pt x="1752" y="170"/>
                        <a:pt x="1750" y="168"/>
                      </a:cubicBezTo>
                      <a:cubicBezTo>
                        <a:pt x="1748" y="165"/>
                        <a:pt x="1740" y="147"/>
                        <a:pt x="1736" y="147"/>
                      </a:cubicBezTo>
                      <a:cubicBezTo>
                        <a:pt x="1732" y="148"/>
                        <a:pt x="1726" y="153"/>
                        <a:pt x="1713" y="157"/>
                      </a:cubicBezTo>
                      <a:cubicBezTo>
                        <a:pt x="1700" y="160"/>
                        <a:pt x="1669" y="167"/>
                        <a:pt x="1665" y="168"/>
                      </a:cubicBezTo>
                      <a:cubicBezTo>
                        <a:pt x="1661" y="168"/>
                        <a:pt x="1647" y="162"/>
                        <a:pt x="1644" y="159"/>
                      </a:cubicBezTo>
                      <a:cubicBezTo>
                        <a:pt x="1641" y="157"/>
                        <a:pt x="1629" y="154"/>
                        <a:pt x="1631" y="148"/>
                      </a:cubicBezTo>
                      <a:cubicBezTo>
                        <a:pt x="1632" y="142"/>
                        <a:pt x="1648" y="119"/>
                        <a:pt x="1650" y="112"/>
                      </a:cubicBezTo>
                      <a:cubicBezTo>
                        <a:pt x="1653" y="106"/>
                        <a:pt x="1656" y="97"/>
                        <a:pt x="1655" y="96"/>
                      </a:cubicBezTo>
                      <a:cubicBezTo>
                        <a:pt x="1653" y="96"/>
                        <a:pt x="1634" y="92"/>
                        <a:pt x="1632" y="92"/>
                      </a:cubicBezTo>
                      <a:cubicBezTo>
                        <a:pt x="1630" y="91"/>
                        <a:pt x="1617" y="91"/>
                        <a:pt x="1619" y="88"/>
                      </a:cubicBezTo>
                      <a:cubicBezTo>
                        <a:pt x="1620" y="85"/>
                        <a:pt x="1622" y="61"/>
                        <a:pt x="1619" y="61"/>
                      </a:cubicBezTo>
                      <a:cubicBezTo>
                        <a:pt x="1616" y="61"/>
                        <a:pt x="1580" y="59"/>
                        <a:pt x="1577" y="59"/>
                      </a:cubicBezTo>
                      <a:cubicBezTo>
                        <a:pt x="1574" y="59"/>
                        <a:pt x="1545" y="43"/>
                        <a:pt x="1536" y="39"/>
                      </a:cubicBezTo>
                      <a:cubicBezTo>
                        <a:pt x="1527" y="35"/>
                        <a:pt x="1502" y="34"/>
                        <a:pt x="1489" y="25"/>
                      </a:cubicBezTo>
                      <a:cubicBezTo>
                        <a:pt x="1475" y="16"/>
                        <a:pt x="1463" y="8"/>
                        <a:pt x="1458" y="5"/>
                      </a:cubicBezTo>
                      <a:cubicBezTo>
                        <a:pt x="1452" y="2"/>
                        <a:pt x="1429" y="0"/>
                        <a:pt x="1427" y="0"/>
                      </a:cubicBezTo>
                      <a:cubicBezTo>
                        <a:pt x="1425" y="1"/>
                        <a:pt x="1418" y="11"/>
                        <a:pt x="1417" y="17"/>
                      </a:cubicBezTo>
                      <a:cubicBezTo>
                        <a:pt x="1416" y="24"/>
                        <a:pt x="1415" y="40"/>
                        <a:pt x="1413" y="48"/>
                      </a:cubicBezTo>
                      <a:cubicBezTo>
                        <a:pt x="1410" y="55"/>
                        <a:pt x="1406" y="63"/>
                        <a:pt x="1403" y="70"/>
                      </a:cubicBezTo>
                      <a:cubicBezTo>
                        <a:pt x="1400" y="77"/>
                        <a:pt x="1387" y="94"/>
                        <a:pt x="1383" y="100"/>
                      </a:cubicBezTo>
                      <a:cubicBezTo>
                        <a:pt x="1379" y="106"/>
                        <a:pt x="1374" y="116"/>
                        <a:pt x="1374" y="120"/>
                      </a:cubicBezTo>
                      <a:cubicBezTo>
                        <a:pt x="1374" y="125"/>
                        <a:pt x="1371" y="139"/>
                        <a:pt x="1371" y="141"/>
                      </a:cubicBezTo>
                      <a:cubicBezTo>
                        <a:pt x="1371" y="142"/>
                        <a:pt x="1350" y="151"/>
                        <a:pt x="1348" y="153"/>
                      </a:cubicBezTo>
                      <a:cubicBezTo>
                        <a:pt x="1346" y="156"/>
                        <a:pt x="1349" y="161"/>
                        <a:pt x="1351" y="163"/>
                      </a:cubicBezTo>
                      <a:cubicBezTo>
                        <a:pt x="1352" y="165"/>
                        <a:pt x="1359" y="165"/>
                        <a:pt x="1355" y="178"/>
                      </a:cubicBezTo>
                      <a:cubicBezTo>
                        <a:pt x="1351" y="191"/>
                        <a:pt x="1353" y="208"/>
                        <a:pt x="1347" y="211"/>
                      </a:cubicBezTo>
                      <a:cubicBezTo>
                        <a:pt x="1341" y="214"/>
                        <a:pt x="1325" y="215"/>
                        <a:pt x="1321" y="208"/>
                      </a:cubicBezTo>
                      <a:cubicBezTo>
                        <a:pt x="1317" y="201"/>
                        <a:pt x="1319" y="192"/>
                        <a:pt x="1308" y="191"/>
                      </a:cubicBezTo>
                      <a:cubicBezTo>
                        <a:pt x="1296" y="190"/>
                        <a:pt x="1292" y="188"/>
                        <a:pt x="1291" y="190"/>
                      </a:cubicBezTo>
                      <a:cubicBezTo>
                        <a:pt x="1289" y="192"/>
                        <a:pt x="1296" y="210"/>
                        <a:pt x="1298" y="214"/>
                      </a:cubicBezTo>
                      <a:cubicBezTo>
                        <a:pt x="1300" y="218"/>
                        <a:pt x="1301" y="229"/>
                        <a:pt x="1301" y="233"/>
                      </a:cubicBezTo>
                      <a:cubicBezTo>
                        <a:pt x="1300" y="237"/>
                        <a:pt x="1291" y="240"/>
                        <a:pt x="1288" y="242"/>
                      </a:cubicBezTo>
                      <a:cubicBezTo>
                        <a:pt x="1284" y="244"/>
                        <a:pt x="1278" y="250"/>
                        <a:pt x="1282" y="254"/>
                      </a:cubicBezTo>
                      <a:cubicBezTo>
                        <a:pt x="1286" y="257"/>
                        <a:pt x="1292" y="267"/>
                        <a:pt x="1293" y="274"/>
                      </a:cubicBezTo>
                      <a:cubicBezTo>
                        <a:pt x="1295" y="281"/>
                        <a:pt x="1302" y="289"/>
                        <a:pt x="1297" y="293"/>
                      </a:cubicBezTo>
                      <a:cubicBezTo>
                        <a:pt x="1291" y="296"/>
                        <a:pt x="1284" y="291"/>
                        <a:pt x="1283" y="296"/>
                      </a:cubicBezTo>
                      <a:cubicBezTo>
                        <a:pt x="1283" y="301"/>
                        <a:pt x="1282" y="310"/>
                        <a:pt x="1289" y="311"/>
                      </a:cubicBezTo>
                      <a:cubicBezTo>
                        <a:pt x="1295" y="311"/>
                        <a:pt x="1302" y="320"/>
                        <a:pt x="1310" y="324"/>
                      </a:cubicBezTo>
                      <a:cubicBezTo>
                        <a:pt x="1318" y="328"/>
                        <a:pt x="1323" y="336"/>
                        <a:pt x="1318" y="337"/>
                      </a:cubicBezTo>
                      <a:cubicBezTo>
                        <a:pt x="1314" y="339"/>
                        <a:pt x="1307" y="353"/>
                        <a:pt x="1307" y="356"/>
                      </a:cubicBezTo>
                      <a:cubicBezTo>
                        <a:pt x="1306" y="358"/>
                        <a:pt x="1299" y="373"/>
                        <a:pt x="1299" y="378"/>
                      </a:cubicBezTo>
                      <a:cubicBezTo>
                        <a:pt x="1299" y="383"/>
                        <a:pt x="1297" y="402"/>
                        <a:pt x="1294" y="387"/>
                      </a:cubicBezTo>
                      <a:cubicBezTo>
                        <a:pt x="1291" y="373"/>
                        <a:pt x="1295" y="373"/>
                        <a:pt x="1288" y="362"/>
                      </a:cubicBezTo>
                      <a:cubicBezTo>
                        <a:pt x="1281" y="351"/>
                        <a:pt x="1280" y="337"/>
                        <a:pt x="1276" y="342"/>
                      </a:cubicBezTo>
                      <a:cubicBezTo>
                        <a:pt x="1272" y="347"/>
                        <a:pt x="1258" y="350"/>
                        <a:pt x="1254" y="353"/>
                      </a:cubicBezTo>
                      <a:cubicBezTo>
                        <a:pt x="1250" y="356"/>
                        <a:pt x="1241" y="369"/>
                        <a:pt x="1241" y="373"/>
                      </a:cubicBezTo>
                      <a:cubicBezTo>
                        <a:pt x="1242" y="378"/>
                        <a:pt x="1238" y="416"/>
                        <a:pt x="1235" y="419"/>
                      </a:cubicBezTo>
                      <a:cubicBezTo>
                        <a:pt x="1232" y="423"/>
                        <a:pt x="1223" y="429"/>
                        <a:pt x="1219" y="430"/>
                      </a:cubicBezTo>
                      <a:cubicBezTo>
                        <a:pt x="1215" y="431"/>
                        <a:pt x="1195" y="435"/>
                        <a:pt x="1191" y="437"/>
                      </a:cubicBezTo>
                      <a:cubicBezTo>
                        <a:pt x="1187" y="440"/>
                        <a:pt x="1184" y="457"/>
                        <a:pt x="1184" y="459"/>
                      </a:cubicBezTo>
                      <a:cubicBezTo>
                        <a:pt x="1184" y="461"/>
                        <a:pt x="1183" y="472"/>
                        <a:pt x="1179" y="467"/>
                      </a:cubicBezTo>
                      <a:cubicBezTo>
                        <a:pt x="1175" y="462"/>
                        <a:pt x="1168" y="457"/>
                        <a:pt x="1165" y="460"/>
                      </a:cubicBezTo>
                      <a:cubicBezTo>
                        <a:pt x="1163" y="462"/>
                        <a:pt x="1167" y="479"/>
                        <a:pt x="1160" y="480"/>
                      </a:cubicBezTo>
                      <a:cubicBezTo>
                        <a:pt x="1154" y="482"/>
                        <a:pt x="1142" y="479"/>
                        <a:pt x="1131" y="479"/>
                      </a:cubicBezTo>
                      <a:cubicBezTo>
                        <a:pt x="1119" y="479"/>
                        <a:pt x="1101" y="466"/>
                        <a:pt x="1094" y="463"/>
                      </a:cubicBezTo>
                      <a:cubicBezTo>
                        <a:pt x="1086" y="459"/>
                        <a:pt x="1075" y="458"/>
                        <a:pt x="1075" y="452"/>
                      </a:cubicBezTo>
                      <a:cubicBezTo>
                        <a:pt x="1075" y="446"/>
                        <a:pt x="1078" y="444"/>
                        <a:pt x="1074" y="442"/>
                      </a:cubicBezTo>
                      <a:cubicBezTo>
                        <a:pt x="1070" y="440"/>
                        <a:pt x="1067" y="443"/>
                        <a:pt x="1062" y="438"/>
                      </a:cubicBezTo>
                      <a:cubicBezTo>
                        <a:pt x="1056" y="434"/>
                        <a:pt x="1057" y="433"/>
                        <a:pt x="1055" y="431"/>
                      </a:cubicBezTo>
                      <a:cubicBezTo>
                        <a:pt x="1052" y="429"/>
                        <a:pt x="1044" y="432"/>
                        <a:pt x="1040" y="437"/>
                      </a:cubicBezTo>
                      <a:cubicBezTo>
                        <a:pt x="1037" y="441"/>
                        <a:pt x="1027" y="451"/>
                        <a:pt x="1020" y="455"/>
                      </a:cubicBezTo>
                      <a:cubicBezTo>
                        <a:pt x="1014" y="460"/>
                        <a:pt x="1006" y="451"/>
                        <a:pt x="1003" y="447"/>
                      </a:cubicBezTo>
                      <a:cubicBezTo>
                        <a:pt x="1000" y="442"/>
                        <a:pt x="990" y="435"/>
                        <a:pt x="980" y="431"/>
                      </a:cubicBezTo>
                      <a:cubicBezTo>
                        <a:pt x="971" y="427"/>
                        <a:pt x="959" y="427"/>
                        <a:pt x="952" y="430"/>
                      </a:cubicBezTo>
                      <a:cubicBezTo>
                        <a:pt x="946" y="434"/>
                        <a:pt x="939" y="436"/>
                        <a:pt x="929" y="438"/>
                      </a:cubicBezTo>
                      <a:cubicBezTo>
                        <a:pt x="919" y="439"/>
                        <a:pt x="910" y="439"/>
                        <a:pt x="909" y="443"/>
                      </a:cubicBezTo>
                      <a:cubicBezTo>
                        <a:pt x="908" y="446"/>
                        <a:pt x="917" y="469"/>
                        <a:pt x="918" y="473"/>
                      </a:cubicBezTo>
                      <a:cubicBezTo>
                        <a:pt x="920" y="478"/>
                        <a:pt x="932" y="498"/>
                        <a:pt x="928" y="504"/>
                      </a:cubicBezTo>
                      <a:cubicBezTo>
                        <a:pt x="924" y="511"/>
                        <a:pt x="906" y="521"/>
                        <a:pt x="900" y="520"/>
                      </a:cubicBezTo>
                      <a:cubicBezTo>
                        <a:pt x="893" y="518"/>
                        <a:pt x="872" y="510"/>
                        <a:pt x="867" y="511"/>
                      </a:cubicBezTo>
                      <a:cubicBezTo>
                        <a:pt x="862" y="512"/>
                        <a:pt x="855" y="520"/>
                        <a:pt x="850" y="524"/>
                      </a:cubicBezTo>
                      <a:cubicBezTo>
                        <a:pt x="846" y="528"/>
                        <a:pt x="840" y="536"/>
                        <a:pt x="840" y="540"/>
                      </a:cubicBezTo>
                      <a:cubicBezTo>
                        <a:pt x="840" y="545"/>
                        <a:pt x="829" y="542"/>
                        <a:pt x="827" y="540"/>
                      </a:cubicBezTo>
                      <a:cubicBezTo>
                        <a:pt x="825" y="539"/>
                        <a:pt x="816" y="544"/>
                        <a:pt x="812" y="546"/>
                      </a:cubicBezTo>
                      <a:cubicBezTo>
                        <a:pt x="809" y="547"/>
                        <a:pt x="791" y="559"/>
                        <a:pt x="782" y="556"/>
                      </a:cubicBezTo>
                      <a:cubicBezTo>
                        <a:pt x="773" y="553"/>
                        <a:pt x="749" y="539"/>
                        <a:pt x="749" y="547"/>
                      </a:cubicBezTo>
                      <a:cubicBezTo>
                        <a:pt x="748" y="555"/>
                        <a:pt x="753" y="567"/>
                        <a:pt x="749" y="572"/>
                      </a:cubicBezTo>
                      <a:cubicBezTo>
                        <a:pt x="745" y="577"/>
                        <a:pt x="743" y="583"/>
                        <a:pt x="734" y="591"/>
                      </a:cubicBezTo>
                      <a:cubicBezTo>
                        <a:pt x="724" y="599"/>
                        <a:pt x="711" y="601"/>
                        <a:pt x="708" y="601"/>
                      </a:cubicBezTo>
                      <a:cubicBezTo>
                        <a:pt x="704" y="601"/>
                        <a:pt x="699" y="607"/>
                        <a:pt x="695" y="613"/>
                      </a:cubicBezTo>
                      <a:cubicBezTo>
                        <a:pt x="691" y="618"/>
                        <a:pt x="684" y="627"/>
                        <a:pt x="677" y="631"/>
                      </a:cubicBezTo>
                      <a:cubicBezTo>
                        <a:pt x="669" y="635"/>
                        <a:pt x="661" y="640"/>
                        <a:pt x="657" y="647"/>
                      </a:cubicBezTo>
                      <a:cubicBezTo>
                        <a:pt x="653" y="653"/>
                        <a:pt x="658" y="648"/>
                        <a:pt x="653" y="664"/>
                      </a:cubicBezTo>
                      <a:cubicBezTo>
                        <a:pt x="648" y="679"/>
                        <a:pt x="636" y="690"/>
                        <a:pt x="640" y="695"/>
                      </a:cubicBezTo>
                      <a:cubicBezTo>
                        <a:pt x="644" y="700"/>
                        <a:pt x="650" y="711"/>
                        <a:pt x="652" y="717"/>
                      </a:cubicBezTo>
                      <a:cubicBezTo>
                        <a:pt x="653" y="723"/>
                        <a:pt x="646" y="722"/>
                        <a:pt x="640" y="724"/>
                      </a:cubicBezTo>
                      <a:cubicBezTo>
                        <a:pt x="635" y="726"/>
                        <a:pt x="601" y="736"/>
                        <a:pt x="595" y="738"/>
                      </a:cubicBezTo>
                      <a:cubicBezTo>
                        <a:pt x="589" y="739"/>
                        <a:pt x="588" y="736"/>
                        <a:pt x="568" y="734"/>
                      </a:cubicBezTo>
                      <a:cubicBezTo>
                        <a:pt x="548" y="732"/>
                        <a:pt x="556" y="723"/>
                        <a:pt x="534" y="727"/>
                      </a:cubicBezTo>
                      <a:cubicBezTo>
                        <a:pt x="513" y="731"/>
                        <a:pt x="484" y="732"/>
                        <a:pt x="473" y="733"/>
                      </a:cubicBezTo>
                      <a:cubicBezTo>
                        <a:pt x="461" y="734"/>
                        <a:pt x="437" y="738"/>
                        <a:pt x="434" y="743"/>
                      </a:cubicBezTo>
                      <a:cubicBezTo>
                        <a:pt x="431" y="748"/>
                        <a:pt x="428" y="756"/>
                        <a:pt x="427" y="759"/>
                      </a:cubicBezTo>
                      <a:cubicBezTo>
                        <a:pt x="425" y="762"/>
                        <a:pt x="412" y="768"/>
                        <a:pt x="410" y="768"/>
                      </a:cubicBezTo>
                      <a:cubicBezTo>
                        <a:pt x="407" y="768"/>
                        <a:pt x="396" y="779"/>
                        <a:pt x="398" y="785"/>
                      </a:cubicBezTo>
                      <a:cubicBezTo>
                        <a:pt x="400" y="790"/>
                        <a:pt x="410" y="804"/>
                        <a:pt x="413" y="807"/>
                      </a:cubicBezTo>
                      <a:cubicBezTo>
                        <a:pt x="417" y="811"/>
                        <a:pt x="433" y="827"/>
                        <a:pt x="431" y="833"/>
                      </a:cubicBezTo>
                      <a:cubicBezTo>
                        <a:pt x="430" y="838"/>
                        <a:pt x="428" y="859"/>
                        <a:pt x="423" y="864"/>
                      </a:cubicBezTo>
                      <a:cubicBezTo>
                        <a:pt x="417" y="868"/>
                        <a:pt x="407" y="894"/>
                        <a:pt x="407" y="894"/>
                      </a:cubicBezTo>
                      <a:cubicBezTo>
                        <a:pt x="407" y="894"/>
                        <a:pt x="406" y="901"/>
                        <a:pt x="398" y="905"/>
                      </a:cubicBezTo>
                      <a:cubicBezTo>
                        <a:pt x="390" y="908"/>
                        <a:pt x="381" y="913"/>
                        <a:pt x="381" y="913"/>
                      </a:cubicBezTo>
                      <a:cubicBezTo>
                        <a:pt x="381" y="913"/>
                        <a:pt x="365" y="914"/>
                        <a:pt x="365" y="918"/>
                      </a:cubicBezTo>
                      <a:cubicBezTo>
                        <a:pt x="364" y="923"/>
                        <a:pt x="363" y="936"/>
                        <a:pt x="356" y="939"/>
                      </a:cubicBezTo>
                      <a:cubicBezTo>
                        <a:pt x="349" y="942"/>
                        <a:pt x="346" y="933"/>
                        <a:pt x="336" y="934"/>
                      </a:cubicBezTo>
                      <a:cubicBezTo>
                        <a:pt x="326" y="935"/>
                        <a:pt x="312" y="932"/>
                        <a:pt x="306" y="932"/>
                      </a:cubicBezTo>
                      <a:cubicBezTo>
                        <a:pt x="300" y="932"/>
                        <a:pt x="291" y="939"/>
                        <a:pt x="283" y="939"/>
                      </a:cubicBezTo>
                      <a:cubicBezTo>
                        <a:pt x="276" y="939"/>
                        <a:pt x="264" y="942"/>
                        <a:pt x="263" y="935"/>
                      </a:cubicBezTo>
                      <a:cubicBezTo>
                        <a:pt x="262" y="927"/>
                        <a:pt x="265" y="924"/>
                        <a:pt x="261" y="920"/>
                      </a:cubicBezTo>
                      <a:cubicBezTo>
                        <a:pt x="258" y="916"/>
                        <a:pt x="250" y="904"/>
                        <a:pt x="247" y="899"/>
                      </a:cubicBezTo>
                      <a:cubicBezTo>
                        <a:pt x="245" y="894"/>
                        <a:pt x="238" y="897"/>
                        <a:pt x="234" y="900"/>
                      </a:cubicBezTo>
                      <a:cubicBezTo>
                        <a:pt x="229" y="903"/>
                        <a:pt x="210" y="930"/>
                        <a:pt x="202" y="932"/>
                      </a:cubicBezTo>
                      <a:cubicBezTo>
                        <a:pt x="194" y="935"/>
                        <a:pt x="172" y="937"/>
                        <a:pt x="165" y="937"/>
                      </a:cubicBezTo>
                      <a:cubicBezTo>
                        <a:pt x="163" y="937"/>
                        <a:pt x="161" y="936"/>
                        <a:pt x="159" y="935"/>
                      </a:cubicBezTo>
                      <a:cubicBezTo>
                        <a:pt x="159" y="950"/>
                        <a:pt x="157" y="961"/>
                        <a:pt x="151" y="963"/>
                      </a:cubicBezTo>
                      <a:cubicBezTo>
                        <a:pt x="134" y="967"/>
                        <a:pt x="123" y="958"/>
                        <a:pt x="123" y="973"/>
                      </a:cubicBezTo>
                      <a:cubicBezTo>
                        <a:pt x="123" y="988"/>
                        <a:pt x="136" y="1003"/>
                        <a:pt x="119" y="1001"/>
                      </a:cubicBezTo>
                      <a:cubicBezTo>
                        <a:pt x="102" y="999"/>
                        <a:pt x="77" y="997"/>
                        <a:pt x="77" y="997"/>
                      </a:cubicBezTo>
                      <a:cubicBezTo>
                        <a:pt x="47" y="1018"/>
                        <a:pt x="47" y="1018"/>
                        <a:pt x="47" y="1018"/>
                      </a:cubicBezTo>
                      <a:cubicBezTo>
                        <a:pt x="47" y="1018"/>
                        <a:pt x="72" y="1024"/>
                        <a:pt x="75" y="1039"/>
                      </a:cubicBezTo>
                      <a:cubicBezTo>
                        <a:pt x="79" y="1054"/>
                        <a:pt x="51" y="1092"/>
                        <a:pt x="45" y="1088"/>
                      </a:cubicBezTo>
                      <a:cubicBezTo>
                        <a:pt x="40" y="1084"/>
                        <a:pt x="9" y="1086"/>
                        <a:pt x="9" y="1086"/>
                      </a:cubicBezTo>
                      <a:cubicBezTo>
                        <a:pt x="9" y="1086"/>
                        <a:pt x="30" y="1107"/>
                        <a:pt x="34" y="1114"/>
                      </a:cubicBezTo>
                      <a:cubicBezTo>
                        <a:pt x="38" y="1122"/>
                        <a:pt x="40" y="1143"/>
                        <a:pt x="32" y="1148"/>
                      </a:cubicBezTo>
                      <a:cubicBezTo>
                        <a:pt x="24" y="1154"/>
                        <a:pt x="15" y="1175"/>
                        <a:pt x="15" y="1175"/>
                      </a:cubicBezTo>
                      <a:cubicBezTo>
                        <a:pt x="0" y="1190"/>
                        <a:pt x="0" y="1190"/>
                        <a:pt x="0" y="1190"/>
                      </a:cubicBezTo>
                      <a:cubicBezTo>
                        <a:pt x="38" y="1184"/>
                        <a:pt x="38" y="1184"/>
                        <a:pt x="38" y="1184"/>
                      </a:cubicBezTo>
                      <a:cubicBezTo>
                        <a:pt x="7" y="1228"/>
                        <a:pt x="7" y="1228"/>
                        <a:pt x="7" y="1228"/>
                      </a:cubicBezTo>
                      <a:cubicBezTo>
                        <a:pt x="7" y="1228"/>
                        <a:pt x="12" y="1226"/>
                        <a:pt x="36" y="1226"/>
                      </a:cubicBezTo>
                      <a:cubicBezTo>
                        <a:pt x="60" y="1226"/>
                        <a:pt x="102" y="1224"/>
                        <a:pt x="100" y="1233"/>
                      </a:cubicBezTo>
                      <a:cubicBezTo>
                        <a:pt x="98" y="1241"/>
                        <a:pt x="82" y="1250"/>
                        <a:pt x="92" y="1254"/>
                      </a:cubicBezTo>
                      <a:cubicBezTo>
                        <a:pt x="102" y="1258"/>
                        <a:pt x="132" y="1260"/>
                        <a:pt x="132" y="1271"/>
                      </a:cubicBezTo>
                      <a:cubicBezTo>
                        <a:pt x="132" y="1283"/>
                        <a:pt x="106" y="1309"/>
                        <a:pt x="106" y="1309"/>
                      </a:cubicBezTo>
                      <a:cubicBezTo>
                        <a:pt x="106" y="1309"/>
                        <a:pt x="127" y="1317"/>
                        <a:pt x="143" y="1311"/>
                      </a:cubicBezTo>
                      <a:cubicBezTo>
                        <a:pt x="160" y="1305"/>
                        <a:pt x="196" y="1296"/>
                        <a:pt x="194" y="1305"/>
                      </a:cubicBezTo>
                      <a:cubicBezTo>
                        <a:pt x="191" y="1315"/>
                        <a:pt x="185" y="1341"/>
                        <a:pt x="204" y="1341"/>
                      </a:cubicBezTo>
                      <a:cubicBezTo>
                        <a:pt x="215" y="1341"/>
                        <a:pt x="236" y="1342"/>
                        <a:pt x="253" y="1343"/>
                      </a:cubicBezTo>
                      <a:cubicBezTo>
                        <a:pt x="258" y="1330"/>
                        <a:pt x="260" y="1328"/>
                        <a:pt x="260" y="1328"/>
                      </a:cubicBezTo>
                      <a:cubicBezTo>
                        <a:pt x="260" y="1328"/>
                        <a:pt x="262" y="1320"/>
                        <a:pt x="288" y="1319"/>
                      </a:cubicBezTo>
                      <a:cubicBezTo>
                        <a:pt x="314" y="1318"/>
                        <a:pt x="358" y="1307"/>
                        <a:pt x="382" y="1305"/>
                      </a:cubicBezTo>
                      <a:cubicBezTo>
                        <a:pt x="406" y="1303"/>
                        <a:pt x="440" y="1281"/>
                        <a:pt x="451" y="1279"/>
                      </a:cubicBezTo>
                      <a:cubicBezTo>
                        <a:pt x="462" y="1277"/>
                        <a:pt x="510" y="1264"/>
                        <a:pt x="521" y="1268"/>
                      </a:cubicBezTo>
                      <a:cubicBezTo>
                        <a:pt x="533" y="1272"/>
                        <a:pt x="577" y="1266"/>
                        <a:pt x="600" y="1268"/>
                      </a:cubicBezTo>
                      <a:cubicBezTo>
                        <a:pt x="623" y="1270"/>
                        <a:pt x="637" y="1256"/>
                        <a:pt x="640" y="1256"/>
                      </a:cubicBezTo>
                      <a:cubicBezTo>
                        <a:pt x="644" y="1256"/>
                        <a:pt x="685" y="1257"/>
                        <a:pt x="698" y="1257"/>
                      </a:cubicBezTo>
                      <a:cubicBezTo>
                        <a:pt x="711" y="1257"/>
                        <a:pt x="760" y="1256"/>
                        <a:pt x="791" y="1247"/>
                      </a:cubicBezTo>
                      <a:cubicBezTo>
                        <a:pt x="822" y="1237"/>
                        <a:pt x="842" y="1250"/>
                        <a:pt x="857" y="1259"/>
                      </a:cubicBezTo>
                      <a:cubicBezTo>
                        <a:pt x="872" y="1268"/>
                        <a:pt x="893" y="1264"/>
                        <a:pt x="904" y="1263"/>
                      </a:cubicBezTo>
                      <a:cubicBezTo>
                        <a:pt x="915" y="1262"/>
                        <a:pt x="929" y="1252"/>
                        <a:pt x="959" y="1252"/>
                      </a:cubicBezTo>
                      <a:cubicBezTo>
                        <a:pt x="989" y="1252"/>
                        <a:pt x="993" y="1253"/>
                        <a:pt x="1014" y="1244"/>
                      </a:cubicBezTo>
                      <a:cubicBezTo>
                        <a:pt x="1035" y="1235"/>
                        <a:pt x="1049" y="1249"/>
                        <a:pt x="1080" y="1249"/>
                      </a:cubicBezTo>
                      <a:cubicBezTo>
                        <a:pt x="1111" y="1249"/>
                        <a:pt x="1110" y="1244"/>
                        <a:pt x="1138" y="1236"/>
                      </a:cubicBezTo>
                      <a:cubicBezTo>
                        <a:pt x="1166" y="1228"/>
                        <a:pt x="1227" y="1214"/>
                        <a:pt x="1235" y="1216"/>
                      </a:cubicBezTo>
                      <a:cubicBezTo>
                        <a:pt x="1243" y="1218"/>
                        <a:pt x="1258" y="1216"/>
                        <a:pt x="1269" y="1214"/>
                      </a:cubicBezTo>
                      <a:cubicBezTo>
                        <a:pt x="1280" y="1212"/>
                        <a:pt x="1312" y="1204"/>
                        <a:pt x="1312" y="1204"/>
                      </a:cubicBezTo>
                      <a:cubicBezTo>
                        <a:pt x="1312" y="1204"/>
                        <a:pt x="1365" y="1191"/>
                        <a:pt x="1375" y="1188"/>
                      </a:cubicBezTo>
                      <a:cubicBezTo>
                        <a:pt x="1384" y="1185"/>
                        <a:pt x="1408" y="1191"/>
                        <a:pt x="1419" y="1195"/>
                      </a:cubicBezTo>
                      <a:cubicBezTo>
                        <a:pt x="1430" y="1199"/>
                        <a:pt x="1538" y="1241"/>
                        <a:pt x="1551" y="1249"/>
                      </a:cubicBezTo>
                      <a:cubicBezTo>
                        <a:pt x="1564" y="1256"/>
                        <a:pt x="1594" y="1256"/>
                        <a:pt x="1608" y="1258"/>
                      </a:cubicBezTo>
                      <a:cubicBezTo>
                        <a:pt x="1622" y="1260"/>
                        <a:pt x="1677" y="1257"/>
                        <a:pt x="1686" y="1258"/>
                      </a:cubicBezTo>
                      <a:cubicBezTo>
                        <a:pt x="1690" y="1258"/>
                        <a:pt x="1720" y="1255"/>
                        <a:pt x="1752" y="1251"/>
                      </a:cubicBezTo>
                      <a:cubicBezTo>
                        <a:pt x="1744" y="1246"/>
                        <a:pt x="1741" y="1244"/>
                        <a:pt x="1741" y="1244"/>
                      </a:cubicBezTo>
                      <a:cubicBezTo>
                        <a:pt x="1741" y="1244"/>
                        <a:pt x="1742" y="1201"/>
                        <a:pt x="1743" y="1198"/>
                      </a:cubicBezTo>
                      <a:cubicBezTo>
                        <a:pt x="1744" y="1194"/>
                        <a:pt x="1762" y="1200"/>
                        <a:pt x="1762" y="1200"/>
                      </a:cubicBezTo>
                      <a:cubicBezTo>
                        <a:pt x="1762" y="1200"/>
                        <a:pt x="1768" y="1200"/>
                        <a:pt x="1768" y="1194"/>
                      </a:cubicBezTo>
                      <a:cubicBezTo>
                        <a:pt x="1768" y="1188"/>
                        <a:pt x="1764" y="1187"/>
                        <a:pt x="1772" y="1186"/>
                      </a:cubicBezTo>
                      <a:cubicBezTo>
                        <a:pt x="1780" y="1184"/>
                        <a:pt x="1786" y="1186"/>
                        <a:pt x="1786" y="1181"/>
                      </a:cubicBezTo>
                      <a:cubicBezTo>
                        <a:pt x="1787" y="1176"/>
                        <a:pt x="1787" y="1166"/>
                        <a:pt x="1792" y="1158"/>
                      </a:cubicBezTo>
                      <a:cubicBezTo>
                        <a:pt x="1797" y="1150"/>
                        <a:pt x="1819" y="1122"/>
                        <a:pt x="1824" y="1118"/>
                      </a:cubicBezTo>
                      <a:cubicBezTo>
                        <a:pt x="1829" y="1114"/>
                        <a:pt x="1836" y="1109"/>
                        <a:pt x="1840" y="1094"/>
                      </a:cubicBezTo>
                      <a:cubicBezTo>
                        <a:pt x="1845" y="1078"/>
                        <a:pt x="1832" y="1085"/>
                        <a:pt x="1846" y="1072"/>
                      </a:cubicBezTo>
                      <a:cubicBezTo>
                        <a:pt x="1860" y="1060"/>
                        <a:pt x="1885" y="1038"/>
                        <a:pt x="1889" y="1031"/>
                      </a:cubicBezTo>
                      <a:cubicBezTo>
                        <a:pt x="1893" y="1024"/>
                        <a:pt x="1896" y="1010"/>
                        <a:pt x="1894" y="1007"/>
                      </a:cubicBezTo>
                      <a:cubicBezTo>
                        <a:pt x="1892" y="1004"/>
                        <a:pt x="1881" y="1000"/>
                        <a:pt x="1880" y="994"/>
                      </a:cubicBezTo>
                      <a:cubicBezTo>
                        <a:pt x="1878" y="988"/>
                        <a:pt x="1869" y="983"/>
                        <a:pt x="1880" y="980"/>
                      </a:cubicBezTo>
                      <a:cubicBezTo>
                        <a:pt x="1891" y="977"/>
                        <a:pt x="1898" y="974"/>
                        <a:pt x="1898" y="968"/>
                      </a:cubicBezTo>
                      <a:cubicBezTo>
                        <a:pt x="1898" y="963"/>
                        <a:pt x="1891" y="948"/>
                        <a:pt x="1891" y="943"/>
                      </a:cubicBezTo>
                      <a:cubicBezTo>
                        <a:pt x="1891" y="938"/>
                        <a:pt x="1905" y="928"/>
                        <a:pt x="1916" y="916"/>
                      </a:cubicBezTo>
                      <a:cubicBezTo>
                        <a:pt x="1927" y="904"/>
                        <a:pt x="1928" y="903"/>
                        <a:pt x="1928" y="896"/>
                      </a:cubicBezTo>
                      <a:cubicBezTo>
                        <a:pt x="1928" y="890"/>
                        <a:pt x="1940" y="890"/>
                        <a:pt x="1946" y="888"/>
                      </a:cubicBezTo>
                      <a:cubicBezTo>
                        <a:pt x="1952" y="887"/>
                        <a:pt x="1979" y="894"/>
                        <a:pt x="1987" y="888"/>
                      </a:cubicBezTo>
                      <a:cubicBezTo>
                        <a:pt x="1995" y="882"/>
                        <a:pt x="2003" y="878"/>
                        <a:pt x="2002" y="875"/>
                      </a:cubicBezTo>
                      <a:cubicBezTo>
                        <a:pt x="2000" y="872"/>
                        <a:pt x="1999" y="864"/>
                        <a:pt x="1994" y="853"/>
                      </a:cubicBezTo>
                      <a:cubicBezTo>
                        <a:pt x="1989" y="842"/>
                        <a:pt x="1983" y="833"/>
                        <a:pt x="1989" y="830"/>
                      </a:cubicBezTo>
                      <a:cubicBezTo>
                        <a:pt x="1995" y="828"/>
                        <a:pt x="1995" y="828"/>
                        <a:pt x="2008" y="822"/>
                      </a:cubicBezTo>
                      <a:cubicBezTo>
                        <a:pt x="2021" y="816"/>
                        <a:pt x="2036" y="815"/>
                        <a:pt x="2041" y="815"/>
                      </a:cubicBezTo>
                      <a:cubicBezTo>
                        <a:pt x="2045" y="815"/>
                        <a:pt x="2056" y="822"/>
                        <a:pt x="2059" y="824"/>
                      </a:cubicBezTo>
                      <a:cubicBezTo>
                        <a:pt x="2063" y="826"/>
                        <a:pt x="2069" y="829"/>
                        <a:pt x="2084" y="830"/>
                      </a:cubicBezTo>
                      <a:cubicBezTo>
                        <a:pt x="2099" y="830"/>
                        <a:pt x="2112" y="835"/>
                        <a:pt x="2121" y="840"/>
                      </a:cubicBezTo>
                      <a:cubicBezTo>
                        <a:pt x="2131" y="846"/>
                        <a:pt x="2129" y="848"/>
                        <a:pt x="2149" y="850"/>
                      </a:cubicBezTo>
                      <a:cubicBezTo>
                        <a:pt x="2169" y="852"/>
                        <a:pt x="2177" y="860"/>
                        <a:pt x="2181" y="858"/>
                      </a:cubicBezTo>
                      <a:cubicBezTo>
                        <a:pt x="2185" y="856"/>
                        <a:pt x="2186" y="846"/>
                        <a:pt x="2187" y="839"/>
                      </a:cubicBezTo>
                      <a:cubicBezTo>
                        <a:pt x="2188" y="832"/>
                        <a:pt x="2195" y="818"/>
                        <a:pt x="2194" y="814"/>
                      </a:cubicBezTo>
                      <a:cubicBezTo>
                        <a:pt x="2193" y="811"/>
                        <a:pt x="2180" y="813"/>
                        <a:pt x="2172" y="811"/>
                      </a:cubicBezTo>
                      <a:cubicBezTo>
                        <a:pt x="2163" y="810"/>
                        <a:pt x="2164" y="807"/>
                        <a:pt x="2164" y="799"/>
                      </a:cubicBezTo>
                      <a:cubicBezTo>
                        <a:pt x="2164" y="791"/>
                        <a:pt x="2158" y="778"/>
                        <a:pt x="2155" y="776"/>
                      </a:cubicBezTo>
                      <a:cubicBezTo>
                        <a:pt x="2152" y="773"/>
                        <a:pt x="2135" y="762"/>
                        <a:pt x="2125" y="753"/>
                      </a:cubicBezTo>
                      <a:cubicBezTo>
                        <a:pt x="2114" y="745"/>
                        <a:pt x="2109" y="743"/>
                        <a:pt x="2109" y="743"/>
                      </a:cubicBezTo>
                      <a:cubicBezTo>
                        <a:pt x="2109" y="743"/>
                        <a:pt x="2106" y="737"/>
                        <a:pt x="2110" y="736"/>
                      </a:cubicBezTo>
                      <a:cubicBezTo>
                        <a:pt x="2114" y="734"/>
                        <a:pt x="2122" y="735"/>
                        <a:pt x="2124" y="732"/>
                      </a:cubicBezTo>
                      <a:cubicBezTo>
                        <a:pt x="2126" y="730"/>
                        <a:pt x="2133" y="725"/>
                        <a:pt x="2132" y="717"/>
                      </a:cubicBezTo>
                      <a:cubicBezTo>
                        <a:pt x="2132" y="709"/>
                        <a:pt x="2135" y="701"/>
                        <a:pt x="2129" y="690"/>
                      </a:cubicBezTo>
                      <a:cubicBezTo>
                        <a:pt x="2123" y="679"/>
                        <a:pt x="2120" y="667"/>
                        <a:pt x="2117" y="665"/>
                      </a:cubicBezTo>
                      <a:cubicBezTo>
                        <a:pt x="2113" y="662"/>
                        <a:pt x="2100" y="643"/>
                        <a:pt x="2098" y="643"/>
                      </a:cubicBezTo>
                      <a:cubicBezTo>
                        <a:pt x="2095" y="643"/>
                        <a:pt x="2087" y="642"/>
                        <a:pt x="2087" y="636"/>
                      </a:cubicBezTo>
                      <a:cubicBezTo>
                        <a:pt x="2087" y="631"/>
                        <a:pt x="2094" y="618"/>
                        <a:pt x="2091" y="607"/>
                      </a:cubicBezTo>
                      <a:cubicBezTo>
                        <a:pt x="2087" y="597"/>
                        <a:pt x="2077" y="588"/>
                        <a:pt x="2075" y="582"/>
                      </a:cubicBezTo>
                      <a:cubicBezTo>
                        <a:pt x="2074" y="576"/>
                        <a:pt x="2088" y="572"/>
                        <a:pt x="2095" y="568"/>
                      </a:cubicBezTo>
                      <a:cubicBezTo>
                        <a:pt x="2103" y="563"/>
                        <a:pt x="2110" y="566"/>
                        <a:pt x="2117" y="564"/>
                      </a:cubicBezTo>
                      <a:cubicBezTo>
                        <a:pt x="2125" y="563"/>
                        <a:pt x="2137" y="562"/>
                        <a:pt x="2141" y="550"/>
                      </a:cubicBezTo>
                      <a:cubicBezTo>
                        <a:pt x="2145" y="538"/>
                        <a:pt x="2151" y="529"/>
                        <a:pt x="2151" y="529"/>
                      </a:cubicBezTo>
                      <a:cubicBezTo>
                        <a:pt x="2151" y="529"/>
                        <a:pt x="2173" y="541"/>
                        <a:pt x="2181" y="546"/>
                      </a:cubicBezTo>
                      <a:cubicBezTo>
                        <a:pt x="2189" y="550"/>
                        <a:pt x="2201" y="555"/>
                        <a:pt x="2204" y="553"/>
                      </a:cubicBezTo>
                      <a:cubicBezTo>
                        <a:pt x="2207" y="551"/>
                        <a:pt x="2208" y="546"/>
                        <a:pt x="2213" y="536"/>
                      </a:cubicBezTo>
                      <a:cubicBezTo>
                        <a:pt x="2219" y="525"/>
                        <a:pt x="2228" y="509"/>
                        <a:pt x="2231" y="508"/>
                      </a:cubicBezTo>
                      <a:cubicBezTo>
                        <a:pt x="2234" y="508"/>
                        <a:pt x="2263" y="507"/>
                        <a:pt x="2273" y="511"/>
                      </a:cubicBezTo>
                      <a:cubicBezTo>
                        <a:pt x="2282" y="514"/>
                        <a:pt x="2301" y="522"/>
                        <a:pt x="2305" y="523"/>
                      </a:cubicBezTo>
                      <a:cubicBezTo>
                        <a:pt x="2309" y="524"/>
                        <a:pt x="2341" y="524"/>
                        <a:pt x="2354" y="524"/>
                      </a:cubicBezTo>
                      <a:cubicBezTo>
                        <a:pt x="2368" y="524"/>
                        <a:pt x="2376" y="526"/>
                        <a:pt x="2376" y="526"/>
                      </a:cubicBezTo>
                      <a:cubicBezTo>
                        <a:pt x="2376" y="526"/>
                        <a:pt x="2384" y="522"/>
                        <a:pt x="2387" y="514"/>
                      </a:cubicBezTo>
                      <a:cubicBezTo>
                        <a:pt x="2391" y="507"/>
                        <a:pt x="2383" y="505"/>
                        <a:pt x="2377" y="500"/>
                      </a:cubicBezTo>
                      <a:cubicBezTo>
                        <a:pt x="2372" y="494"/>
                        <a:pt x="2368" y="483"/>
                        <a:pt x="2368" y="483"/>
                      </a:cubicBezTo>
                      <a:cubicBezTo>
                        <a:pt x="2378" y="454"/>
                        <a:pt x="2378" y="454"/>
                        <a:pt x="2378" y="454"/>
                      </a:cubicBezTo>
                      <a:cubicBezTo>
                        <a:pt x="2378" y="454"/>
                        <a:pt x="2395" y="453"/>
                        <a:pt x="2397" y="450"/>
                      </a:cubicBezTo>
                      <a:cubicBezTo>
                        <a:pt x="2399" y="447"/>
                        <a:pt x="2404" y="443"/>
                        <a:pt x="2409" y="439"/>
                      </a:cubicBezTo>
                      <a:cubicBezTo>
                        <a:pt x="2414" y="434"/>
                        <a:pt x="2429" y="426"/>
                        <a:pt x="2431" y="424"/>
                      </a:cubicBezTo>
                      <a:cubicBezTo>
                        <a:pt x="2434" y="423"/>
                        <a:pt x="2441" y="414"/>
                        <a:pt x="2443" y="412"/>
                      </a:cubicBezTo>
                      <a:cubicBezTo>
                        <a:pt x="2445" y="409"/>
                        <a:pt x="2459" y="413"/>
                        <a:pt x="2464" y="415"/>
                      </a:cubicBezTo>
                      <a:cubicBezTo>
                        <a:pt x="2470" y="418"/>
                        <a:pt x="2483" y="435"/>
                        <a:pt x="2489" y="442"/>
                      </a:cubicBezTo>
                      <a:cubicBezTo>
                        <a:pt x="2496" y="449"/>
                        <a:pt x="2517" y="455"/>
                        <a:pt x="2521" y="458"/>
                      </a:cubicBezTo>
                      <a:cubicBezTo>
                        <a:pt x="2526" y="461"/>
                        <a:pt x="2526" y="467"/>
                        <a:pt x="2538" y="459"/>
                      </a:cubicBezTo>
                      <a:cubicBezTo>
                        <a:pt x="2550" y="451"/>
                        <a:pt x="2549" y="444"/>
                        <a:pt x="2557" y="444"/>
                      </a:cubicBezTo>
                      <a:cubicBezTo>
                        <a:pt x="2565" y="444"/>
                        <a:pt x="2570" y="447"/>
                        <a:pt x="2570" y="447"/>
                      </a:cubicBezTo>
                      <a:cubicBezTo>
                        <a:pt x="2570" y="447"/>
                        <a:pt x="2577" y="436"/>
                        <a:pt x="2581" y="433"/>
                      </a:cubicBezTo>
                      <a:cubicBezTo>
                        <a:pt x="2584" y="430"/>
                        <a:pt x="2595" y="425"/>
                        <a:pt x="2601" y="423"/>
                      </a:cubicBezTo>
                      <a:cubicBezTo>
                        <a:pt x="2608" y="421"/>
                        <a:pt x="2625" y="429"/>
                        <a:pt x="2634" y="421"/>
                      </a:cubicBezTo>
                      <a:cubicBezTo>
                        <a:pt x="2642" y="413"/>
                        <a:pt x="2642" y="409"/>
                        <a:pt x="2640" y="405"/>
                      </a:cubicBezTo>
                      <a:cubicBezTo>
                        <a:pt x="2638" y="401"/>
                        <a:pt x="2632" y="397"/>
                        <a:pt x="2635" y="395"/>
                      </a:cubicBezTo>
                      <a:cubicBezTo>
                        <a:pt x="2638" y="393"/>
                        <a:pt x="2663" y="397"/>
                        <a:pt x="2663" y="397"/>
                      </a:cubicBezTo>
                      <a:cubicBezTo>
                        <a:pt x="2663" y="397"/>
                        <a:pt x="2678" y="404"/>
                        <a:pt x="2685" y="394"/>
                      </a:cubicBezTo>
                      <a:cubicBezTo>
                        <a:pt x="2691" y="385"/>
                        <a:pt x="2676" y="389"/>
                        <a:pt x="2683" y="385"/>
                      </a:cubicBezTo>
                      <a:cubicBezTo>
                        <a:pt x="2689" y="381"/>
                        <a:pt x="2695" y="381"/>
                        <a:pt x="2697" y="376"/>
                      </a:cubicBezTo>
                      <a:cubicBezTo>
                        <a:pt x="2699" y="370"/>
                        <a:pt x="2712" y="358"/>
                        <a:pt x="2707" y="354"/>
                      </a:cubicBezTo>
                      <a:cubicBezTo>
                        <a:pt x="2701" y="351"/>
                        <a:pt x="2686" y="348"/>
                        <a:pt x="2683" y="344"/>
                      </a:cubicBezTo>
                      <a:cubicBezTo>
                        <a:pt x="2679" y="341"/>
                        <a:pt x="2677" y="337"/>
                        <a:pt x="2683" y="334"/>
                      </a:cubicBezTo>
                      <a:cubicBezTo>
                        <a:pt x="2689" y="332"/>
                        <a:pt x="2697" y="324"/>
                        <a:pt x="2697" y="324"/>
                      </a:cubicBezTo>
                      <a:cubicBezTo>
                        <a:pt x="2697" y="324"/>
                        <a:pt x="2706" y="322"/>
                        <a:pt x="2703" y="316"/>
                      </a:cubicBezTo>
                      <a:cubicBezTo>
                        <a:pt x="2701" y="311"/>
                        <a:pt x="2701" y="307"/>
                        <a:pt x="2703" y="302"/>
                      </a:cubicBezTo>
                      <a:cubicBezTo>
                        <a:pt x="2705" y="298"/>
                        <a:pt x="2724" y="298"/>
                        <a:pt x="2727" y="297"/>
                      </a:cubicBezTo>
                      <a:cubicBezTo>
                        <a:pt x="2731" y="296"/>
                        <a:pt x="2742" y="295"/>
                        <a:pt x="2742" y="289"/>
                      </a:cubicBezTo>
                      <a:cubicBezTo>
                        <a:pt x="2742" y="278"/>
                        <a:pt x="2742" y="278"/>
                        <a:pt x="2742" y="278"/>
                      </a:cubicBezTo>
                      <a:cubicBezTo>
                        <a:pt x="2742" y="273"/>
                        <a:pt x="2752" y="267"/>
                        <a:pt x="2757" y="264"/>
                      </a:cubicBezTo>
                      <a:cubicBezTo>
                        <a:pt x="2761" y="260"/>
                        <a:pt x="2770" y="256"/>
                        <a:pt x="2763" y="253"/>
                      </a:cubicBezTo>
                      <a:close/>
                    </a:path>
                  </a:pathLst>
                </a:custGeom>
                <a:solidFill>
                  <a:srgbClr val="E0EBEC"/>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4" name="AutoShape 6147">
                  <a:extLst>
                    <a:ext uri="{FF2B5EF4-FFF2-40B4-BE49-F238E27FC236}">
                      <a16:creationId xmlns:a16="http://schemas.microsoft.com/office/drawing/2014/main" xmlns="" id="{3E7F374D-4F52-C3F6-6F95-E3CA284D00ED}"/>
                    </a:ext>
                  </a:extLst>
                </p:cNvPr>
                <p:cNvSpPr>
                  <a:spLocks noChangeAspect="1" noChangeArrowheads="1" noTextEdit="1"/>
                </p:cNvSpPr>
                <p:nvPr/>
              </p:nvSpPr>
              <p:spPr bwMode="auto">
                <a:xfrm>
                  <a:off x="32132" y="305937"/>
                  <a:ext cx="4998258" cy="3407903"/>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black"/>
                    </a:solidFill>
                    <a:effectLst/>
                    <a:uLnTx/>
                    <a:uFillTx/>
                    <a:latin typeface="Calibri" panose="020F0502020204030204"/>
                  </a:endParaRPr>
                </a:p>
              </p:txBody>
            </p:sp>
            <p:sp>
              <p:nvSpPr>
                <p:cNvPr id="35" name="Freeform 192">
                  <a:extLst>
                    <a:ext uri="{FF2B5EF4-FFF2-40B4-BE49-F238E27FC236}">
                      <a16:creationId xmlns:a16="http://schemas.microsoft.com/office/drawing/2014/main" xmlns="" id="{01F1554F-A8B1-C396-B9F1-11CCACF7173C}"/>
                    </a:ext>
                  </a:extLst>
                </p:cNvPr>
                <p:cNvSpPr>
                  <a:spLocks noEditPoints="1"/>
                </p:cNvSpPr>
                <p:nvPr/>
              </p:nvSpPr>
              <p:spPr bwMode="auto">
                <a:xfrm>
                  <a:off x="0" y="789"/>
                  <a:ext cx="1358428" cy="2525161"/>
                </a:xfrm>
                <a:custGeom>
                  <a:avLst/>
                  <a:gdLst>
                    <a:gd name="T0" fmla="*/ 201 w 1210"/>
                    <a:gd name="T1" fmla="*/ 1880 h 2247"/>
                    <a:gd name="T2" fmla="*/ 189 w 1210"/>
                    <a:gd name="T3" fmla="*/ 1842 h 2247"/>
                    <a:gd name="T4" fmla="*/ 250 w 1210"/>
                    <a:gd name="T5" fmla="*/ 1898 h 2247"/>
                    <a:gd name="T6" fmla="*/ 1184 w 1210"/>
                    <a:gd name="T7" fmla="*/ 1165 h 2247"/>
                    <a:gd name="T8" fmla="*/ 1140 w 1210"/>
                    <a:gd name="T9" fmla="*/ 1103 h 2247"/>
                    <a:gd name="T10" fmla="*/ 1095 w 1210"/>
                    <a:gd name="T11" fmla="*/ 1102 h 2247"/>
                    <a:gd name="T12" fmla="*/ 1045 w 1210"/>
                    <a:gd name="T13" fmla="*/ 1067 h 2247"/>
                    <a:gd name="T14" fmla="*/ 1008 w 1210"/>
                    <a:gd name="T15" fmla="*/ 1039 h 2247"/>
                    <a:gd name="T16" fmla="*/ 968 w 1210"/>
                    <a:gd name="T17" fmla="*/ 1021 h 2247"/>
                    <a:gd name="T18" fmla="*/ 918 w 1210"/>
                    <a:gd name="T19" fmla="*/ 1012 h 2247"/>
                    <a:gd name="T20" fmla="*/ 875 w 1210"/>
                    <a:gd name="T21" fmla="*/ 967 h 2247"/>
                    <a:gd name="T22" fmla="*/ 895 w 1210"/>
                    <a:gd name="T23" fmla="*/ 929 h 2247"/>
                    <a:gd name="T24" fmla="*/ 905 w 1210"/>
                    <a:gd name="T25" fmla="*/ 893 h 2247"/>
                    <a:gd name="T26" fmla="*/ 909 w 1210"/>
                    <a:gd name="T27" fmla="*/ 840 h 2247"/>
                    <a:gd name="T28" fmla="*/ 884 w 1210"/>
                    <a:gd name="T29" fmla="*/ 794 h 2247"/>
                    <a:gd name="T30" fmla="*/ 866 w 1210"/>
                    <a:gd name="T31" fmla="*/ 736 h 2247"/>
                    <a:gd name="T32" fmla="*/ 850 w 1210"/>
                    <a:gd name="T33" fmla="*/ 644 h 2247"/>
                    <a:gd name="T34" fmla="*/ 824 w 1210"/>
                    <a:gd name="T35" fmla="*/ 577 h 2247"/>
                    <a:gd name="T36" fmla="*/ 791 w 1210"/>
                    <a:gd name="T37" fmla="*/ 381 h 2247"/>
                    <a:gd name="T38" fmla="*/ 818 w 1210"/>
                    <a:gd name="T39" fmla="*/ 218 h 2247"/>
                    <a:gd name="T40" fmla="*/ 711 w 1210"/>
                    <a:gd name="T41" fmla="*/ 133 h 2247"/>
                    <a:gd name="T42" fmla="*/ 551 w 1210"/>
                    <a:gd name="T43" fmla="*/ 1 h 2247"/>
                    <a:gd name="T44" fmla="*/ 504 w 1210"/>
                    <a:gd name="T45" fmla="*/ 80 h 2247"/>
                    <a:gd name="T46" fmla="*/ 438 w 1210"/>
                    <a:gd name="T47" fmla="*/ 59 h 2247"/>
                    <a:gd name="T48" fmla="*/ 386 w 1210"/>
                    <a:gd name="T49" fmla="*/ 214 h 2247"/>
                    <a:gd name="T50" fmla="*/ 296 w 1210"/>
                    <a:gd name="T51" fmla="*/ 267 h 2247"/>
                    <a:gd name="T52" fmla="*/ 219 w 1210"/>
                    <a:gd name="T53" fmla="*/ 247 h 2247"/>
                    <a:gd name="T54" fmla="*/ 161 w 1210"/>
                    <a:gd name="T55" fmla="*/ 337 h 2247"/>
                    <a:gd name="T56" fmla="*/ 79 w 1210"/>
                    <a:gd name="T57" fmla="*/ 361 h 2247"/>
                    <a:gd name="T58" fmla="*/ 89 w 1210"/>
                    <a:gd name="T59" fmla="*/ 425 h 2247"/>
                    <a:gd name="T60" fmla="*/ 50 w 1210"/>
                    <a:gd name="T61" fmla="*/ 501 h 2247"/>
                    <a:gd name="T62" fmla="*/ 4 w 1210"/>
                    <a:gd name="T63" fmla="*/ 507 h 2247"/>
                    <a:gd name="T64" fmla="*/ 195 w 1210"/>
                    <a:gd name="T65" fmla="*/ 742 h 2247"/>
                    <a:gd name="T66" fmla="*/ 367 w 1210"/>
                    <a:gd name="T67" fmla="*/ 1031 h 2247"/>
                    <a:gd name="T68" fmla="*/ 399 w 1210"/>
                    <a:gd name="T69" fmla="*/ 1281 h 2247"/>
                    <a:gd name="T70" fmla="*/ 312 w 1210"/>
                    <a:gd name="T71" fmla="*/ 1564 h 2247"/>
                    <a:gd name="T72" fmla="*/ 187 w 1210"/>
                    <a:gd name="T73" fmla="*/ 1609 h 2247"/>
                    <a:gd name="T74" fmla="*/ 99 w 1210"/>
                    <a:gd name="T75" fmla="*/ 1603 h 2247"/>
                    <a:gd name="T76" fmla="*/ 81 w 1210"/>
                    <a:gd name="T77" fmla="*/ 1681 h 2247"/>
                    <a:gd name="T78" fmla="*/ 70 w 1210"/>
                    <a:gd name="T79" fmla="*/ 1747 h 2247"/>
                    <a:gd name="T80" fmla="*/ 104 w 1210"/>
                    <a:gd name="T81" fmla="*/ 1806 h 2247"/>
                    <a:gd name="T82" fmla="*/ 179 w 1210"/>
                    <a:gd name="T83" fmla="*/ 1785 h 2247"/>
                    <a:gd name="T84" fmla="*/ 133 w 1210"/>
                    <a:gd name="T85" fmla="*/ 1855 h 2247"/>
                    <a:gd name="T86" fmla="*/ 272 w 1210"/>
                    <a:gd name="T87" fmla="*/ 2007 h 2247"/>
                    <a:gd name="T88" fmla="*/ 378 w 1210"/>
                    <a:gd name="T89" fmla="*/ 2151 h 2247"/>
                    <a:gd name="T90" fmla="*/ 415 w 1210"/>
                    <a:gd name="T91" fmla="*/ 2143 h 2247"/>
                    <a:gd name="T92" fmla="*/ 534 w 1210"/>
                    <a:gd name="T93" fmla="*/ 2118 h 2247"/>
                    <a:gd name="T94" fmla="*/ 606 w 1210"/>
                    <a:gd name="T95" fmla="*/ 2206 h 2247"/>
                    <a:gd name="T96" fmla="*/ 672 w 1210"/>
                    <a:gd name="T97" fmla="*/ 2242 h 2247"/>
                    <a:gd name="T98" fmla="*/ 765 w 1210"/>
                    <a:gd name="T99" fmla="*/ 2151 h 2247"/>
                    <a:gd name="T100" fmla="*/ 847 w 1210"/>
                    <a:gd name="T101" fmla="*/ 1998 h 2247"/>
                    <a:gd name="T102" fmla="*/ 821 w 1210"/>
                    <a:gd name="T103" fmla="*/ 1894 h 2247"/>
                    <a:gd name="T104" fmla="*/ 966 w 1210"/>
                    <a:gd name="T105" fmla="*/ 1841 h 2247"/>
                    <a:gd name="T106" fmla="*/ 983 w 1210"/>
                    <a:gd name="T107" fmla="*/ 1592 h 2247"/>
                    <a:gd name="T108" fmla="*/ 1055 w 1210"/>
                    <a:gd name="T109" fmla="*/ 1481 h 2247"/>
                    <a:gd name="T110" fmla="*/ 1170 w 1210"/>
                    <a:gd name="T111" fmla="*/ 1490 h 2247"/>
                    <a:gd name="T112" fmla="*/ 1199 w 1210"/>
                    <a:gd name="T113" fmla="*/ 1408 h 2247"/>
                    <a:gd name="T114" fmla="*/ 1142 w 1210"/>
                    <a:gd name="T115" fmla="*/ 1309 h 2247"/>
                    <a:gd name="T116" fmla="*/ 1192 w 1210"/>
                    <a:gd name="T117" fmla="*/ 1240 h 2247"/>
                    <a:gd name="T118" fmla="*/ 1179 w 1210"/>
                    <a:gd name="T119" fmla="*/ 1180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0" h="2247">
                      <a:moveTo>
                        <a:pt x="250" y="1898"/>
                      </a:moveTo>
                      <a:cubicBezTo>
                        <a:pt x="250" y="1905"/>
                        <a:pt x="245" y="1914"/>
                        <a:pt x="239" y="1915"/>
                      </a:cubicBezTo>
                      <a:cubicBezTo>
                        <a:pt x="234" y="1915"/>
                        <a:pt x="230" y="1915"/>
                        <a:pt x="221" y="1903"/>
                      </a:cubicBezTo>
                      <a:cubicBezTo>
                        <a:pt x="213" y="1890"/>
                        <a:pt x="214" y="1888"/>
                        <a:pt x="201" y="1880"/>
                      </a:cubicBezTo>
                      <a:cubicBezTo>
                        <a:pt x="187" y="1873"/>
                        <a:pt x="189" y="1878"/>
                        <a:pt x="184" y="1873"/>
                      </a:cubicBezTo>
                      <a:cubicBezTo>
                        <a:pt x="180" y="1868"/>
                        <a:pt x="181" y="1865"/>
                        <a:pt x="181" y="1865"/>
                      </a:cubicBezTo>
                      <a:cubicBezTo>
                        <a:pt x="181" y="1860"/>
                        <a:pt x="183" y="1858"/>
                        <a:pt x="184" y="1852"/>
                      </a:cubicBezTo>
                      <a:cubicBezTo>
                        <a:pt x="185" y="1845"/>
                        <a:pt x="180" y="1839"/>
                        <a:pt x="189" y="1842"/>
                      </a:cubicBezTo>
                      <a:cubicBezTo>
                        <a:pt x="198" y="1845"/>
                        <a:pt x="197" y="1853"/>
                        <a:pt x="207" y="1858"/>
                      </a:cubicBezTo>
                      <a:cubicBezTo>
                        <a:pt x="218" y="1864"/>
                        <a:pt x="233" y="1870"/>
                        <a:pt x="231" y="1877"/>
                      </a:cubicBezTo>
                      <a:cubicBezTo>
                        <a:pt x="228" y="1883"/>
                        <a:pt x="226" y="1891"/>
                        <a:pt x="234" y="1892"/>
                      </a:cubicBezTo>
                      <a:cubicBezTo>
                        <a:pt x="242" y="1893"/>
                        <a:pt x="250" y="1891"/>
                        <a:pt x="250" y="1898"/>
                      </a:cubicBezTo>
                      <a:close/>
                      <a:moveTo>
                        <a:pt x="1209" y="1149"/>
                      </a:moveTo>
                      <a:cubicBezTo>
                        <a:pt x="1209" y="1147"/>
                        <a:pt x="1210" y="1132"/>
                        <a:pt x="1201" y="1141"/>
                      </a:cubicBezTo>
                      <a:cubicBezTo>
                        <a:pt x="1192" y="1149"/>
                        <a:pt x="1193" y="1144"/>
                        <a:pt x="1191" y="1153"/>
                      </a:cubicBezTo>
                      <a:cubicBezTo>
                        <a:pt x="1189" y="1161"/>
                        <a:pt x="1186" y="1171"/>
                        <a:pt x="1184" y="1165"/>
                      </a:cubicBezTo>
                      <a:cubicBezTo>
                        <a:pt x="1182" y="1159"/>
                        <a:pt x="1184" y="1143"/>
                        <a:pt x="1184" y="1138"/>
                      </a:cubicBezTo>
                      <a:cubicBezTo>
                        <a:pt x="1185" y="1132"/>
                        <a:pt x="1188" y="1139"/>
                        <a:pt x="1178" y="1129"/>
                      </a:cubicBezTo>
                      <a:cubicBezTo>
                        <a:pt x="1168" y="1119"/>
                        <a:pt x="1161" y="1120"/>
                        <a:pt x="1157" y="1114"/>
                      </a:cubicBezTo>
                      <a:cubicBezTo>
                        <a:pt x="1152" y="1109"/>
                        <a:pt x="1148" y="1107"/>
                        <a:pt x="1140" y="1103"/>
                      </a:cubicBezTo>
                      <a:cubicBezTo>
                        <a:pt x="1132" y="1099"/>
                        <a:pt x="1132" y="1093"/>
                        <a:pt x="1126" y="1092"/>
                      </a:cubicBezTo>
                      <a:cubicBezTo>
                        <a:pt x="1121" y="1092"/>
                        <a:pt x="1117" y="1101"/>
                        <a:pt x="1113" y="1107"/>
                      </a:cubicBezTo>
                      <a:cubicBezTo>
                        <a:pt x="1109" y="1112"/>
                        <a:pt x="1106" y="1114"/>
                        <a:pt x="1102" y="1112"/>
                      </a:cubicBezTo>
                      <a:cubicBezTo>
                        <a:pt x="1099" y="1109"/>
                        <a:pt x="1097" y="1106"/>
                        <a:pt x="1095" y="1102"/>
                      </a:cubicBezTo>
                      <a:cubicBezTo>
                        <a:pt x="1094" y="1098"/>
                        <a:pt x="1081" y="1094"/>
                        <a:pt x="1080" y="1091"/>
                      </a:cubicBezTo>
                      <a:cubicBezTo>
                        <a:pt x="1079" y="1089"/>
                        <a:pt x="1079" y="1078"/>
                        <a:pt x="1074" y="1072"/>
                      </a:cubicBezTo>
                      <a:cubicBezTo>
                        <a:pt x="1068" y="1066"/>
                        <a:pt x="1065" y="1063"/>
                        <a:pt x="1059" y="1062"/>
                      </a:cubicBezTo>
                      <a:cubicBezTo>
                        <a:pt x="1053" y="1060"/>
                        <a:pt x="1049" y="1063"/>
                        <a:pt x="1045" y="1067"/>
                      </a:cubicBezTo>
                      <a:cubicBezTo>
                        <a:pt x="1041" y="1071"/>
                        <a:pt x="1036" y="1069"/>
                        <a:pt x="1036" y="1065"/>
                      </a:cubicBezTo>
                      <a:cubicBezTo>
                        <a:pt x="1036" y="1062"/>
                        <a:pt x="1053" y="997"/>
                        <a:pt x="1050" y="993"/>
                      </a:cubicBezTo>
                      <a:cubicBezTo>
                        <a:pt x="1047" y="989"/>
                        <a:pt x="1033" y="1004"/>
                        <a:pt x="1030" y="1009"/>
                      </a:cubicBezTo>
                      <a:cubicBezTo>
                        <a:pt x="1027" y="1014"/>
                        <a:pt x="1012" y="1034"/>
                        <a:pt x="1008" y="1039"/>
                      </a:cubicBezTo>
                      <a:cubicBezTo>
                        <a:pt x="1003" y="1044"/>
                        <a:pt x="996" y="1053"/>
                        <a:pt x="994" y="1050"/>
                      </a:cubicBezTo>
                      <a:cubicBezTo>
                        <a:pt x="991" y="1047"/>
                        <a:pt x="993" y="1028"/>
                        <a:pt x="993" y="1023"/>
                      </a:cubicBezTo>
                      <a:cubicBezTo>
                        <a:pt x="993" y="1018"/>
                        <a:pt x="988" y="1016"/>
                        <a:pt x="982" y="1017"/>
                      </a:cubicBezTo>
                      <a:cubicBezTo>
                        <a:pt x="977" y="1017"/>
                        <a:pt x="970" y="1022"/>
                        <a:pt x="968" y="1021"/>
                      </a:cubicBezTo>
                      <a:cubicBezTo>
                        <a:pt x="966" y="1020"/>
                        <a:pt x="964" y="1016"/>
                        <a:pt x="960" y="1014"/>
                      </a:cubicBezTo>
                      <a:cubicBezTo>
                        <a:pt x="956" y="1013"/>
                        <a:pt x="952" y="1026"/>
                        <a:pt x="950" y="1026"/>
                      </a:cubicBezTo>
                      <a:cubicBezTo>
                        <a:pt x="947" y="1026"/>
                        <a:pt x="938" y="1020"/>
                        <a:pt x="938" y="1020"/>
                      </a:cubicBezTo>
                      <a:cubicBezTo>
                        <a:pt x="938" y="1020"/>
                        <a:pt x="935" y="1013"/>
                        <a:pt x="918" y="1012"/>
                      </a:cubicBezTo>
                      <a:cubicBezTo>
                        <a:pt x="900" y="1011"/>
                        <a:pt x="899" y="1005"/>
                        <a:pt x="891" y="1000"/>
                      </a:cubicBezTo>
                      <a:cubicBezTo>
                        <a:pt x="883" y="995"/>
                        <a:pt x="873" y="1004"/>
                        <a:pt x="867" y="1000"/>
                      </a:cubicBezTo>
                      <a:cubicBezTo>
                        <a:pt x="862" y="995"/>
                        <a:pt x="871" y="989"/>
                        <a:pt x="872" y="981"/>
                      </a:cubicBezTo>
                      <a:cubicBezTo>
                        <a:pt x="873" y="972"/>
                        <a:pt x="872" y="969"/>
                        <a:pt x="875" y="967"/>
                      </a:cubicBezTo>
                      <a:cubicBezTo>
                        <a:pt x="878" y="965"/>
                        <a:pt x="884" y="969"/>
                        <a:pt x="888" y="963"/>
                      </a:cubicBezTo>
                      <a:cubicBezTo>
                        <a:pt x="891" y="957"/>
                        <a:pt x="895" y="952"/>
                        <a:pt x="901" y="950"/>
                      </a:cubicBezTo>
                      <a:cubicBezTo>
                        <a:pt x="907" y="947"/>
                        <a:pt x="912" y="942"/>
                        <a:pt x="910" y="939"/>
                      </a:cubicBezTo>
                      <a:cubicBezTo>
                        <a:pt x="908" y="935"/>
                        <a:pt x="895" y="933"/>
                        <a:pt x="895" y="929"/>
                      </a:cubicBezTo>
                      <a:cubicBezTo>
                        <a:pt x="895" y="926"/>
                        <a:pt x="900" y="920"/>
                        <a:pt x="904" y="919"/>
                      </a:cubicBezTo>
                      <a:cubicBezTo>
                        <a:pt x="907" y="919"/>
                        <a:pt x="915" y="923"/>
                        <a:pt x="916" y="918"/>
                      </a:cubicBezTo>
                      <a:cubicBezTo>
                        <a:pt x="918" y="914"/>
                        <a:pt x="922" y="911"/>
                        <a:pt x="915" y="905"/>
                      </a:cubicBezTo>
                      <a:cubicBezTo>
                        <a:pt x="908" y="898"/>
                        <a:pt x="905" y="898"/>
                        <a:pt x="905" y="893"/>
                      </a:cubicBezTo>
                      <a:cubicBezTo>
                        <a:pt x="905" y="889"/>
                        <a:pt x="900" y="880"/>
                        <a:pt x="898" y="874"/>
                      </a:cubicBezTo>
                      <a:cubicBezTo>
                        <a:pt x="896" y="868"/>
                        <a:pt x="885" y="866"/>
                        <a:pt x="890" y="860"/>
                      </a:cubicBezTo>
                      <a:cubicBezTo>
                        <a:pt x="894" y="854"/>
                        <a:pt x="901" y="862"/>
                        <a:pt x="905" y="855"/>
                      </a:cubicBezTo>
                      <a:cubicBezTo>
                        <a:pt x="909" y="847"/>
                        <a:pt x="913" y="845"/>
                        <a:pt x="909" y="840"/>
                      </a:cubicBezTo>
                      <a:cubicBezTo>
                        <a:pt x="906" y="834"/>
                        <a:pt x="899" y="830"/>
                        <a:pt x="902" y="824"/>
                      </a:cubicBezTo>
                      <a:cubicBezTo>
                        <a:pt x="905" y="818"/>
                        <a:pt x="915" y="807"/>
                        <a:pt x="915" y="803"/>
                      </a:cubicBezTo>
                      <a:cubicBezTo>
                        <a:pt x="915" y="799"/>
                        <a:pt x="919" y="792"/>
                        <a:pt x="910" y="791"/>
                      </a:cubicBezTo>
                      <a:cubicBezTo>
                        <a:pt x="900" y="790"/>
                        <a:pt x="885" y="802"/>
                        <a:pt x="884" y="794"/>
                      </a:cubicBezTo>
                      <a:cubicBezTo>
                        <a:pt x="883" y="786"/>
                        <a:pt x="896" y="780"/>
                        <a:pt x="905" y="770"/>
                      </a:cubicBezTo>
                      <a:cubicBezTo>
                        <a:pt x="914" y="759"/>
                        <a:pt x="921" y="761"/>
                        <a:pt x="912" y="753"/>
                      </a:cubicBezTo>
                      <a:cubicBezTo>
                        <a:pt x="904" y="745"/>
                        <a:pt x="882" y="752"/>
                        <a:pt x="878" y="750"/>
                      </a:cubicBezTo>
                      <a:cubicBezTo>
                        <a:pt x="874" y="748"/>
                        <a:pt x="866" y="745"/>
                        <a:pt x="866" y="736"/>
                      </a:cubicBezTo>
                      <a:cubicBezTo>
                        <a:pt x="865" y="728"/>
                        <a:pt x="877" y="719"/>
                        <a:pt x="877" y="712"/>
                      </a:cubicBezTo>
                      <a:cubicBezTo>
                        <a:pt x="878" y="704"/>
                        <a:pt x="880" y="693"/>
                        <a:pt x="878" y="687"/>
                      </a:cubicBezTo>
                      <a:cubicBezTo>
                        <a:pt x="876" y="681"/>
                        <a:pt x="873" y="666"/>
                        <a:pt x="873" y="666"/>
                      </a:cubicBezTo>
                      <a:cubicBezTo>
                        <a:pt x="873" y="666"/>
                        <a:pt x="864" y="654"/>
                        <a:pt x="850" y="644"/>
                      </a:cubicBezTo>
                      <a:cubicBezTo>
                        <a:pt x="836" y="634"/>
                        <a:pt x="830" y="639"/>
                        <a:pt x="835" y="634"/>
                      </a:cubicBezTo>
                      <a:cubicBezTo>
                        <a:pt x="840" y="629"/>
                        <a:pt x="865" y="610"/>
                        <a:pt x="865" y="602"/>
                      </a:cubicBezTo>
                      <a:cubicBezTo>
                        <a:pt x="864" y="595"/>
                        <a:pt x="842" y="596"/>
                        <a:pt x="840" y="594"/>
                      </a:cubicBezTo>
                      <a:cubicBezTo>
                        <a:pt x="838" y="591"/>
                        <a:pt x="827" y="588"/>
                        <a:pt x="824" y="577"/>
                      </a:cubicBezTo>
                      <a:cubicBezTo>
                        <a:pt x="820" y="565"/>
                        <a:pt x="813" y="557"/>
                        <a:pt x="813" y="550"/>
                      </a:cubicBezTo>
                      <a:cubicBezTo>
                        <a:pt x="814" y="544"/>
                        <a:pt x="831" y="485"/>
                        <a:pt x="816" y="470"/>
                      </a:cubicBezTo>
                      <a:cubicBezTo>
                        <a:pt x="801" y="454"/>
                        <a:pt x="789" y="444"/>
                        <a:pt x="785" y="426"/>
                      </a:cubicBezTo>
                      <a:cubicBezTo>
                        <a:pt x="781" y="408"/>
                        <a:pt x="786" y="386"/>
                        <a:pt x="791" y="381"/>
                      </a:cubicBezTo>
                      <a:cubicBezTo>
                        <a:pt x="796" y="376"/>
                        <a:pt x="841" y="369"/>
                        <a:pt x="840" y="360"/>
                      </a:cubicBezTo>
                      <a:cubicBezTo>
                        <a:pt x="840" y="351"/>
                        <a:pt x="760" y="318"/>
                        <a:pt x="762" y="316"/>
                      </a:cubicBezTo>
                      <a:cubicBezTo>
                        <a:pt x="763" y="313"/>
                        <a:pt x="817" y="310"/>
                        <a:pt x="822" y="305"/>
                      </a:cubicBezTo>
                      <a:cubicBezTo>
                        <a:pt x="827" y="300"/>
                        <a:pt x="820" y="222"/>
                        <a:pt x="818" y="218"/>
                      </a:cubicBezTo>
                      <a:cubicBezTo>
                        <a:pt x="816" y="214"/>
                        <a:pt x="766" y="208"/>
                        <a:pt x="760" y="202"/>
                      </a:cubicBezTo>
                      <a:cubicBezTo>
                        <a:pt x="753" y="196"/>
                        <a:pt x="732" y="186"/>
                        <a:pt x="724" y="177"/>
                      </a:cubicBezTo>
                      <a:cubicBezTo>
                        <a:pt x="715" y="168"/>
                        <a:pt x="710" y="163"/>
                        <a:pt x="710" y="161"/>
                      </a:cubicBezTo>
                      <a:cubicBezTo>
                        <a:pt x="710" y="158"/>
                        <a:pt x="712" y="140"/>
                        <a:pt x="711" y="133"/>
                      </a:cubicBezTo>
                      <a:cubicBezTo>
                        <a:pt x="709" y="127"/>
                        <a:pt x="691" y="102"/>
                        <a:pt x="686" y="99"/>
                      </a:cubicBezTo>
                      <a:cubicBezTo>
                        <a:pt x="680" y="96"/>
                        <a:pt x="623" y="107"/>
                        <a:pt x="614" y="93"/>
                      </a:cubicBezTo>
                      <a:cubicBezTo>
                        <a:pt x="605" y="78"/>
                        <a:pt x="571" y="24"/>
                        <a:pt x="568" y="15"/>
                      </a:cubicBezTo>
                      <a:cubicBezTo>
                        <a:pt x="564" y="5"/>
                        <a:pt x="553" y="2"/>
                        <a:pt x="551" y="1"/>
                      </a:cubicBezTo>
                      <a:cubicBezTo>
                        <a:pt x="548" y="0"/>
                        <a:pt x="535" y="5"/>
                        <a:pt x="530" y="5"/>
                      </a:cubicBezTo>
                      <a:cubicBezTo>
                        <a:pt x="524" y="5"/>
                        <a:pt x="508" y="6"/>
                        <a:pt x="507" y="13"/>
                      </a:cubicBezTo>
                      <a:cubicBezTo>
                        <a:pt x="506" y="20"/>
                        <a:pt x="503" y="52"/>
                        <a:pt x="500" y="61"/>
                      </a:cubicBezTo>
                      <a:cubicBezTo>
                        <a:pt x="497" y="70"/>
                        <a:pt x="502" y="73"/>
                        <a:pt x="504" y="80"/>
                      </a:cubicBezTo>
                      <a:cubicBezTo>
                        <a:pt x="506" y="88"/>
                        <a:pt x="524" y="127"/>
                        <a:pt x="520" y="121"/>
                      </a:cubicBezTo>
                      <a:cubicBezTo>
                        <a:pt x="515" y="115"/>
                        <a:pt x="463" y="61"/>
                        <a:pt x="460" y="54"/>
                      </a:cubicBezTo>
                      <a:cubicBezTo>
                        <a:pt x="457" y="46"/>
                        <a:pt x="427" y="28"/>
                        <a:pt x="420" y="25"/>
                      </a:cubicBezTo>
                      <a:cubicBezTo>
                        <a:pt x="413" y="22"/>
                        <a:pt x="433" y="52"/>
                        <a:pt x="438" y="59"/>
                      </a:cubicBezTo>
                      <a:cubicBezTo>
                        <a:pt x="443" y="66"/>
                        <a:pt x="446" y="69"/>
                        <a:pt x="444" y="75"/>
                      </a:cubicBezTo>
                      <a:cubicBezTo>
                        <a:pt x="441" y="81"/>
                        <a:pt x="419" y="105"/>
                        <a:pt x="419" y="113"/>
                      </a:cubicBezTo>
                      <a:cubicBezTo>
                        <a:pt x="420" y="121"/>
                        <a:pt x="423" y="149"/>
                        <a:pt x="420" y="160"/>
                      </a:cubicBezTo>
                      <a:cubicBezTo>
                        <a:pt x="417" y="170"/>
                        <a:pt x="389" y="204"/>
                        <a:pt x="386" y="214"/>
                      </a:cubicBezTo>
                      <a:cubicBezTo>
                        <a:pt x="383" y="224"/>
                        <a:pt x="361" y="250"/>
                        <a:pt x="354" y="257"/>
                      </a:cubicBezTo>
                      <a:cubicBezTo>
                        <a:pt x="348" y="263"/>
                        <a:pt x="346" y="278"/>
                        <a:pt x="338" y="276"/>
                      </a:cubicBezTo>
                      <a:cubicBezTo>
                        <a:pt x="329" y="274"/>
                        <a:pt x="322" y="270"/>
                        <a:pt x="314" y="267"/>
                      </a:cubicBezTo>
                      <a:cubicBezTo>
                        <a:pt x="307" y="264"/>
                        <a:pt x="296" y="262"/>
                        <a:pt x="296" y="267"/>
                      </a:cubicBezTo>
                      <a:cubicBezTo>
                        <a:pt x="296" y="272"/>
                        <a:pt x="306" y="279"/>
                        <a:pt x="305" y="282"/>
                      </a:cubicBezTo>
                      <a:cubicBezTo>
                        <a:pt x="305" y="285"/>
                        <a:pt x="290" y="293"/>
                        <a:pt x="285" y="292"/>
                      </a:cubicBezTo>
                      <a:cubicBezTo>
                        <a:pt x="279" y="291"/>
                        <a:pt x="276" y="289"/>
                        <a:pt x="267" y="282"/>
                      </a:cubicBezTo>
                      <a:cubicBezTo>
                        <a:pt x="258" y="275"/>
                        <a:pt x="227" y="247"/>
                        <a:pt x="219" y="247"/>
                      </a:cubicBezTo>
                      <a:cubicBezTo>
                        <a:pt x="210" y="247"/>
                        <a:pt x="210" y="239"/>
                        <a:pt x="198" y="241"/>
                      </a:cubicBezTo>
                      <a:cubicBezTo>
                        <a:pt x="186" y="244"/>
                        <a:pt x="176" y="250"/>
                        <a:pt x="170" y="256"/>
                      </a:cubicBezTo>
                      <a:cubicBezTo>
                        <a:pt x="164" y="262"/>
                        <a:pt x="161" y="267"/>
                        <a:pt x="161" y="282"/>
                      </a:cubicBezTo>
                      <a:cubicBezTo>
                        <a:pt x="160" y="297"/>
                        <a:pt x="167" y="332"/>
                        <a:pt x="161" y="337"/>
                      </a:cubicBezTo>
                      <a:cubicBezTo>
                        <a:pt x="154" y="342"/>
                        <a:pt x="144" y="341"/>
                        <a:pt x="139" y="338"/>
                      </a:cubicBezTo>
                      <a:cubicBezTo>
                        <a:pt x="134" y="336"/>
                        <a:pt x="129" y="334"/>
                        <a:pt x="117" y="339"/>
                      </a:cubicBezTo>
                      <a:cubicBezTo>
                        <a:pt x="104" y="344"/>
                        <a:pt x="98" y="343"/>
                        <a:pt x="92" y="344"/>
                      </a:cubicBezTo>
                      <a:cubicBezTo>
                        <a:pt x="87" y="345"/>
                        <a:pt x="79" y="354"/>
                        <a:pt x="79" y="361"/>
                      </a:cubicBezTo>
                      <a:cubicBezTo>
                        <a:pt x="79" y="369"/>
                        <a:pt x="94" y="368"/>
                        <a:pt x="100" y="381"/>
                      </a:cubicBezTo>
                      <a:cubicBezTo>
                        <a:pt x="105" y="394"/>
                        <a:pt x="112" y="398"/>
                        <a:pt x="110" y="405"/>
                      </a:cubicBezTo>
                      <a:cubicBezTo>
                        <a:pt x="109" y="411"/>
                        <a:pt x="97" y="409"/>
                        <a:pt x="95" y="411"/>
                      </a:cubicBezTo>
                      <a:cubicBezTo>
                        <a:pt x="92" y="413"/>
                        <a:pt x="94" y="424"/>
                        <a:pt x="89" y="425"/>
                      </a:cubicBezTo>
                      <a:cubicBezTo>
                        <a:pt x="84" y="426"/>
                        <a:pt x="80" y="425"/>
                        <a:pt x="74" y="426"/>
                      </a:cubicBezTo>
                      <a:cubicBezTo>
                        <a:pt x="68" y="428"/>
                        <a:pt x="49" y="444"/>
                        <a:pt x="44" y="450"/>
                      </a:cubicBezTo>
                      <a:cubicBezTo>
                        <a:pt x="38" y="457"/>
                        <a:pt x="32" y="455"/>
                        <a:pt x="34" y="464"/>
                      </a:cubicBezTo>
                      <a:cubicBezTo>
                        <a:pt x="37" y="473"/>
                        <a:pt x="50" y="494"/>
                        <a:pt x="50" y="501"/>
                      </a:cubicBezTo>
                      <a:cubicBezTo>
                        <a:pt x="50" y="509"/>
                        <a:pt x="50" y="517"/>
                        <a:pt x="47" y="516"/>
                      </a:cubicBezTo>
                      <a:cubicBezTo>
                        <a:pt x="44" y="515"/>
                        <a:pt x="41" y="519"/>
                        <a:pt x="33" y="513"/>
                      </a:cubicBezTo>
                      <a:cubicBezTo>
                        <a:pt x="25" y="507"/>
                        <a:pt x="17" y="502"/>
                        <a:pt x="8" y="500"/>
                      </a:cubicBezTo>
                      <a:cubicBezTo>
                        <a:pt x="0" y="498"/>
                        <a:pt x="4" y="507"/>
                        <a:pt x="4" y="507"/>
                      </a:cubicBezTo>
                      <a:cubicBezTo>
                        <a:pt x="4" y="507"/>
                        <a:pt x="19" y="542"/>
                        <a:pt x="49" y="566"/>
                      </a:cubicBezTo>
                      <a:cubicBezTo>
                        <a:pt x="79" y="590"/>
                        <a:pt x="78" y="589"/>
                        <a:pt x="83" y="611"/>
                      </a:cubicBezTo>
                      <a:cubicBezTo>
                        <a:pt x="89" y="634"/>
                        <a:pt x="98" y="645"/>
                        <a:pt x="125" y="681"/>
                      </a:cubicBezTo>
                      <a:cubicBezTo>
                        <a:pt x="151" y="717"/>
                        <a:pt x="173" y="704"/>
                        <a:pt x="195" y="742"/>
                      </a:cubicBezTo>
                      <a:cubicBezTo>
                        <a:pt x="217" y="779"/>
                        <a:pt x="231" y="784"/>
                        <a:pt x="244" y="807"/>
                      </a:cubicBezTo>
                      <a:cubicBezTo>
                        <a:pt x="257" y="830"/>
                        <a:pt x="278" y="840"/>
                        <a:pt x="295" y="864"/>
                      </a:cubicBezTo>
                      <a:cubicBezTo>
                        <a:pt x="312" y="889"/>
                        <a:pt x="320" y="910"/>
                        <a:pt x="331" y="948"/>
                      </a:cubicBezTo>
                      <a:cubicBezTo>
                        <a:pt x="342" y="985"/>
                        <a:pt x="363" y="1008"/>
                        <a:pt x="367" y="1031"/>
                      </a:cubicBezTo>
                      <a:cubicBezTo>
                        <a:pt x="372" y="1053"/>
                        <a:pt x="351" y="1043"/>
                        <a:pt x="367" y="1077"/>
                      </a:cubicBezTo>
                      <a:cubicBezTo>
                        <a:pt x="384" y="1111"/>
                        <a:pt x="389" y="1159"/>
                        <a:pt x="376" y="1173"/>
                      </a:cubicBezTo>
                      <a:cubicBezTo>
                        <a:pt x="363" y="1186"/>
                        <a:pt x="360" y="1173"/>
                        <a:pt x="372" y="1209"/>
                      </a:cubicBezTo>
                      <a:cubicBezTo>
                        <a:pt x="384" y="1245"/>
                        <a:pt x="399" y="1269"/>
                        <a:pt x="399" y="1281"/>
                      </a:cubicBezTo>
                      <a:cubicBezTo>
                        <a:pt x="399" y="1293"/>
                        <a:pt x="380" y="1286"/>
                        <a:pt x="378" y="1303"/>
                      </a:cubicBezTo>
                      <a:cubicBezTo>
                        <a:pt x="376" y="1320"/>
                        <a:pt x="382" y="1316"/>
                        <a:pt x="386" y="1358"/>
                      </a:cubicBezTo>
                      <a:cubicBezTo>
                        <a:pt x="389" y="1399"/>
                        <a:pt x="390" y="1458"/>
                        <a:pt x="363" y="1496"/>
                      </a:cubicBezTo>
                      <a:cubicBezTo>
                        <a:pt x="336" y="1533"/>
                        <a:pt x="340" y="1547"/>
                        <a:pt x="312" y="1564"/>
                      </a:cubicBezTo>
                      <a:cubicBezTo>
                        <a:pt x="284" y="1581"/>
                        <a:pt x="282" y="1581"/>
                        <a:pt x="268" y="1598"/>
                      </a:cubicBezTo>
                      <a:cubicBezTo>
                        <a:pt x="253" y="1615"/>
                        <a:pt x="245" y="1626"/>
                        <a:pt x="236" y="1624"/>
                      </a:cubicBezTo>
                      <a:cubicBezTo>
                        <a:pt x="227" y="1622"/>
                        <a:pt x="207" y="1623"/>
                        <a:pt x="201" y="1621"/>
                      </a:cubicBezTo>
                      <a:cubicBezTo>
                        <a:pt x="194" y="1619"/>
                        <a:pt x="194" y="1615"/>
                        <a:pt x="187" y="1609"/>
                      </a:cubicBezTo>
                      <a:cubicBezTo>
                        <a:pt x="179" y="1603"/>
                        <a:pt x="167" y="1593"/>
                        <a:pt x="157" y="1584"/>
                      </a:cubicBezTo>
                      <a:cubicBezTo>
                        <a:pt x="148" y="1575"/>
                        <a:pt x="128" y="1571"/>
                        <a:pt x="117" y="1575"/>
                      </a:cubicBezTo>
                      <a:cubicBezTo>
                        <a:pt x="105" y="1579"/>
                        <a:pt x="98" y="1581"/>
                        <a:pt x="94" y="1588"/>
                      </a:cubicBezTo>
                      <a:cubicBezTo>
                        <a:pt x="90" y="1596"/>
                        <a:pt x="100" y="1586"/>
                        <a:pt x="99" y="1603"/>
                      </a:cubicBezTo>
                      <a:cubicBezTo>
                        <a:pt x="99" y="1621"/>
                        <a:pt x="100" y="1627"/>
                        <a:pt x="91" y="1632"/>
                      </a:cubicBezTo>
                      <a:cubicBezTo>
                        <a:pt x="83" y="1636"/>
                        <a:pt x="57" y="1642"/>
                        <a:pt x="56" y="1646"/>
                      </a:cubicBezTo>
                      <a:cubicBezTo>
                        <a:pt x="55" y="1650"/>
                        <a:pt x="64" y="1658"/>
                        <a:pt x="69" y="1664"/>
                      </a:cubicBezTo>
                      <a:cubicBezTo>
                        <a:pt x="74" y="1669"/>
                        <a:pt x="80" y="1675"/>
                        <a:pt x="81" y="1681"/>
                      </a:cubicBezTo>
                      <a:cubicBezTo>
                        <a:pt x="81" y="1688"/>
                        <a:pt x="87" y="1688"/>
                        <a:pt x="77" y="1693"/>
                      </a:cubicBezTo>
                      <a:cubicBezTo>
                        <a:pt x="68" y="1697"/>
                        <a:pt x="62" y="1701"/>
                        <a:pt x="69" y="1708"/>
                      </a:cubicBezTo>
                      <a:cubicBezTo>
                        <a:pt x="75" y="1715"/>
                        <a:pt x="87" y="1713"/>
                        <a:pt x="81" y="1723"/>
                      </a:cubicBezTo>
                      <a:cubicBezTo>
                        <a:pt x="74" y="1734"/>
                        <a:pt x="64" y="1738"/>
                        <a:pt x="70" y="1747"/>
                      </a:cubicBezTo>
                      <a:cubicBezTo>
                        <a:pt x="76" y="1756"/>
                        <a:pt x="82" y="1751"/>
                        <a:pt x="79" y="1763"/>
                      </a:cubicBezTo>
                      <a:cubicBezTo>
                        <a:pt x="77" y="1775"/>
                        <a:pt x="58" y="1783"/>
                        <a:pt x="67" y="1789"/>
                      </a:cubicBezTo>
                      <a:cubicBezTo>
                        <a:pt x="75" y="1795"/>
                        <a:pt x="88" y="1794"/>
                        <a:pt x="91" y="1795"/>
                      </a:cubicBezTo>
                      <a:cubicBezTo>
                        <a:pt x="95" y="1797"/>
                        <a:pt x="99" y="1809"/>
                        <a:pt x="104" y="1806"/>
                      </a:cubicBezTo>
                      <a:cubicBezTo>
                        <a:pt x="109" y="1803"/>
                        <a:pt x="132" y="1800"/>
                        <a:pt x="131" y="1795"/>
                      </a:cubicBezTo>
                      <a:cubicBezTo>
                        <a:pt x="130" y="1789"/>
                        <a:pt x="125" y="1781"/>
                        <a:pt x="130" y="1780"/>
                      </a:cubicBezTo>
                      <a:cubicBezTo>
                        <a:pt x="136" y="1779"/>
                        <a:pt x="155" y="1766"/>
                        <a:pt x="159" y="1772"/>
                      </a:cubicBezTo>
                      <a:cubicBezTo>
                        <a:pt x="164" y="1778"/>
                        <a:pt x="177" y="1778"/>
                        <a:pt x="179" y="1785"/>
                      </a:cubicBezTo>
                      <a:cubicBezTo>
                        <a:pt x="181" y="1793"/>
                        <a:pt x="190" y="1800"/>
                        <a:pt x="187" y="1803"/>
                      </a:cubicBezTo>
                      <a:cubicBezTo>
                        <a:pt x="183" y="1806"/>
                        <a:pt x="176" y="1823"/>
                        <a:pt x="163" y="1827"/>
                      </a:cubicBezTo>
                      <a:cubicBezTo>
                        <a:pt x="149" y="1831"/>
                        <a:pt x="142" y="1824"/>
                        <a:pt x="137" y="1833"/>
                      </a:cubicBezTo>
                      <a:cubicBezTo>
                        <a:pt x="133" y="1842"/>
                        <a:pt x="123" y="1847"/>
                        <a:pt x="133" y="1855"/>
                      </a:cubicBezTo>
                      <a:cubicBezTo>
                        <a:pt x="143" y="1864"/>
                        <a:pt x="155" y="1867"/>
                        <a:pt x="165" y="1875"/>
                      </a:cubicBezTo>
                      <a:cubicBezTo>
                        <a:pt x="176" y="1883"/>
                        <a:pt x="163" y="1872"/>
                        <a:pt x="179" y="1889"/>
                      </a:cubicBezTo>
                      <a:cubicBezTo>
                        <a:pt x="195" y="1905"/>
                        <a:pt x="228" y="1923"/>
                        <a:pt x="244" y="1947"/>
                      </a:cubicBezTo>
                      <a:cubicBezTo>
                        <a:pt x="260" y="1971"/>
                        <a:pt x="277" y="2005"/>
                        <a:pt x="272" y="2007"/>
                      </a:cubicBezTo>
                      <a:cubicBezTo>
                        <a:pt x="266" y="2009"/>
                        <a:pt x="252" y="2010"/>
                        <a:pt x="267" y="2019"/>
                      </a:cubicBezTo>
                      <a:cubicBezTo>
                        <a:pt x="281" y="2027"/>
                        <a:pt x="301" y="2035"/>
                        <a:pt x="326" y="2062"/>
                      </a:cubicBezTo>
                      <a:cubicBezTo>
                        <a:pt x="352" y="2089"/>
                        <a:pt x="370" y="2091"/>
                        <a:pt x="374" y="2110"/>
                      </a:cubicBezTo>
                      <a:cubicBezTo>
                        <a:pt x="377" y="2129"/>
                        <a:pt x="382" y="2139"/>
                        <a:pt x="378" y="2151"/>
                      </a:cubicBezTo>
                      <a:cubicBezTo>
                        <a:pt x="374" y="2163"/>
                        <a:pt x="382" y="2165"/>
                        <a:pt x="387" y="2167"/>
                      </a:cubicBezTo>
                      <a:cubicBezTo>
                        <a:pt x="388" y="2167"/>
                        <a:pt x="390" y="2167"/>
                        <a:pt x="391" y="2167"/>
                      </a:cubicBezTo>
                      <a:cubicBezTo>
                        <a:pt x="393" y="2160"/>
                        <a:pt x="395" y="2155"/>
                        <a:pt x="397" y="2154"/>
                      </a:cubicBezTo>
                      <a:cubicBezTo>
                        <a:pt x="402" y="2151"/>
                        <a:pt x="409" y="2152"/>
                        <a:pt x="415" y="2143"/>
                      </a:cubicBezTo>
                      <a:cubicBezTo>
                        <a:pt x="421" y="2134"/>
                        <a:pt x="426" y="2122"/>
                        <a:pt x="434" y="2122"/>
                      </a:cubicBezTo>
                      <a:cubicBezTo>
                        <a:pt x="441" y="2122"/>
                        <a:pt x="454" y="2131"/>
                        <a:pt x="460" y="2120"/>
                      </a:cubicBezTo>
                      <a:cubicBezTo>
                        <a:pt x="467" y="2110"/>
                        <a:pt x="464" y="2094"/>
                        <a:pt x="481" y="2098"/>
                      </a:cubicBezTo>
                      <a:cubicBezTo>
                        <a:pt x="498" y="2101"/>
                        <a:pt x="524" y="2106"/>
                        <a:pt x="534" y="2118"/>
                      </a:cubicBezTo>
                      <a:cubicBezTo>
                        <a:pt x="544" y="2131"/>
                        <a:pt x="565" y="2137"/>
                        <a:pt x="565" y="2137"/>
                      </a:cubicBezTo>
                      <a:cubicBezTo>
                        <a:pt x="565" y="2137"/>
                        <a:pt x="563" y="2156"/>
                        <a:pt x="565" y="2163"/>
                      </a:cubicBezTo>
                      <a:cubicBezTo>
                        <a:pt x="567" y="2169"/>
                        <a:pt x="591" y="2165"/>
                        <a:pt x="595" y="2178"/>
                      </a:cubicBezTo>
                      <a:cubicBezTo>
                        <a:pt x="600" y="2191"/>
                        <a:pt x="594" y="2199"/>
                        <a:pt x="606" y="2206"/>
                      </a:cubicBezTo>
                      <a:cubicBezTo>
                        <a:pt x="617" y="2214"/>
                        <a:pt x="624" y="2216"/>
                        <a:pt x="630" y="2223"/>
                      </a:cubicBezTo>
                      <a:cubicBezTo>
                        <a:pt x="637" y="2231"/>
                        <a:pt x="628" y="2247"/>
                        <a:pt x="638" y="2244"/>
                      </a:cubicBezTo>
                      <a:cubicBezTo>
                        <a:pt x="647" y="2241"/>
                        <a:pt x="648" y="2230"/>
                        <a:pt x="652" y="2234"/>
                      </a:cubicBezTo>
                      <a:cubicBezTo>
                        <a:pt x="656" y="2237"/>
                        <a:pt x="667" y="2244"/>
                        <a:pt x="672" y="2242"/>
                      </a:cubicBezTo>
                      <a:cubicBezTo>
                        <a:pt x="677" y="2239"/>
                        <a:pt x="695" y="2230"/>
                        <a:pt x="695" y="2221"/>
                      </a:cubicBezTo>
                      <a:cubicBezTo>
                        <a:pt x="695" y="2217"/>
                        <a:pt x="700" y="2214"/>
                        <a:pt x="706" y="2213"/>
                      </a:cubicBezTo>
                      <a:cubicBezTo>
                        <a:pt x="710" y="2209"/>
                        <a:pt x="715" y="2204"/>
                        <a:pt x="720" y="2200"/>
                      </a:cubicBezTo>
                      <a:cubicBezTo>
                        <a:pt x="745" y="2180"/>
                        <a:pt x="720" y="2146"/>
                        <a:pt x="765" y="2151"/>
                      </a:cubicBezTo>
                      <a:cubicBezTo>
                        <a:pt x="811" y="2157"/>
                        <a:pt x="809" y="2161"/>
                        <a:pt x="811" y="2140"/>
                      </a:cubicBezTo>
                      <a:cubicBezTo>
                        <a:pt x="813" y="2119"/>
                        <a:pt x="809" y="2114"/>
                        <a:pt x="821" y="2091"/>
                      </a:cubicBezTo>
                      <a:cubicBezTo>
                        <a:pt x="833" y="2068"/>
                        <a:pt x="837" y="2059"/>
                        <a:pt x="839" y="2046"/>
                      </a:cubicBezTo>
                      <a:cubicBezTo>
                        <a:pt x="841" y="2032"/>
                        <a:pt x="847" y="2009"/>
                        <a:pt x="847" y="1998"/>
                      </a:cubicBezTo>
                      <a:cubicBezTo>
                        <a:pt x="847" y="1987"/>
                        <a:pt x="845" y="1984"/>
                        <a:pt x="841" y="1974"/>
                      </a:cubicBezTo>
                      <a:cubicBezTo>
                        <a:pt x="837" y="1964"/>
                        <a:pt x="856" y="1974"/>
                        <a:pt x="837" y="1953"/>
                      </a:cubicBezTo>
                      <a:cubicBezTo>
                        <a:pt x="819" y="1932"/>
                        <a:pt x="798" y="1911"/>
                        <a:pt x="798" y="1911"/>
                      </a:cubicBezTo>
                      <a:cubicBezTo>
                        <a:pt x="798" y="1911"/>
                        <a:pt x="810" y="1900"/>
                        <a:pt x="821" y="1894"/>
                      </a:cubicBezTo>
                      <a:cubicBezTo>
                        <a:pt x="832" y="1887"/>
                        <a:pt x="841" y="1883"/>
                        <a:pt x="841" y="1883"/>
                      </a:cubicBezTo>
                      <a:cubicBezTo>
                        <a:pt x="841" y="1883"/>
                        <a:pt x="871" y="1876"/>
                        <a:pt x="879" y="1870"/>
                      </a:cubicBezTo>
                      <a:cubicBezTo>
                        <a:pt x="887" y="1864"/>
                        <a:pt x="864" y="1851"/>
                        <a:pt x="905" y="1851"/>
                      </a:cubicBezTo>
                      <a:cubicBezTo>
                        <a:pt x="947" y="1851"/>
                        <a:pt x="966" y="1853"/>
                        <a:pt x="966" y="1841"/>
                      </a:cubicBezTo>
                      <a:cubicBezTo>
                        <a:pt x="966" y="1830"/>
                        <a:pt x="957" y="1778"/>
                        <a:pt x="957" y="1760"/>
                      </a:cubicBezTo>
                      <a:cubicBezTo>
                        <a:pt x="957" y="1741"/>
                        <a:pt x="983" y="1709"/>
                        <a:pt x="985" y="1677"/>
                      </a:cubicBezTo>
                      <a:cubicBezTo>
                        <a:pt x="987" y="1645"/>
                        <a:pt x="968" y="1609"/>
                        <a:pt x="968" y="1601"/>
                      </a:cubicBezTo>
                      <a:cubicBezTo>
                        <a:pt x="968" y="1594"/>
                        <a:pt x="977" y="1601"/>
                        <a:pt x="983" y="1592"/>
                      </a:cubicBezTo>
                      <a:cubicBezTo>
                        <a:pt x="989" y="1583"/>
                        <a:pt x="985" y="1561"/>
                        <a:pt x="975" y="1551"/>
                      </a:cubicBezTo>
                      <a:cubicBezTo>
                        <a:pt x="966" y="1541"/>
                        <a:pt x="935" y="1495"/>
                        <a:pt x="945" y="1488"/>
                      </a:cubicBezTo>
                      <a:cubicBezTo>
                        <a:pt x="955" y="1481"/>
                        <a:pt x="966" y="1468"/>
                        <a:pt x="1005" y="1477"/>
                      </a:cubicBezTo>
                      <a:cubicBezTo>
                        <a:pt x="1045" y="1485"/>
                        <a:pt x="1046" y="1487"/>
                        <a:pt x="1055" y="1481"/>
                      </a:cubicBezTo>
                      <a:cubicBezTo>
                        <a:pt x="1064" y="1475"/>
                        <a:pt x="1084" y="1448"/>
                        <a:pt x="1098" y="1477"/>
                      </a:cubicBezTo>
                      <a:cubicBezTo>
                        <a:pt x="1111" y="1505"/>
                        <a:pt x="1114" y="1518"/>
                        <a:pt x="1125" y="1513"/>
                      </a:cubicBezTo>
                      <a:cubicBezTo>
                        <a:pt x="1136" y="1507"/>
                        <a:pt x="1150" y="1515"/>
                        <a:pt x="1159" y="1513"/>
                      </a:cubicBezTo>
                      <a:cubicBezTo>
                        <a:pt x="1168" y="1511"/>
                        <a:pt x="1160" y="1499"/>
                        <a:pt x="1170" y="1490"/>
                      </a:cubicBezTo>
                      <a:cubicBezTo>
                        <a:pt x="1173" y="1487"/>
                        <a:pt x="1179" y="1479"/>
                        <a:pt x="1186" y="1469"/>
                      </a:cubicBezTo>
                      <a:cubicBezTo>
                        <a:pt x="1188" y="1457"/>
                        <a:pt x="1192" y="1432"/>
                        <a:pt x="1193" y="1429"/>
                      </a:cubicBezTo>
                      <a:cubicBezTo>
                        <a:pt x="1194" y="1426"/>
                        <a:pt x="1207" y="1425"/>
                        <a:pt x="1208" y="1419"/>
                      </a:cubicBezTo>
                      <a:cubicBezTo>
                        <a:pt x="1208" y="1413"/>
                        <a:pt x="1204" y="1409"/>
                        <a:pt x="1199" y="1408"/>
                      </a:cubicBezTo>
                      <a:cubicBezTo>
                        <a:pt x="1193" y="1406"/>
                        <a:pt x="1190" y="1407"/>
                        <a:pt x="1189" y="1400"/>
                      </a:cubicBezTo>
                      <a:cubicBezTo>
                        <a:pt x="1188" y="1393"/>
                        <a:pt x="1179" y="1384"/>
                        <a:pt x="1172" y="1372"/>
                      </a:cubicBezTo>
                      <a:cubicBezTo>
                        <a:pt x="1166" y="1361"/>
                        <a:pt x="1155" y="1347"/>
                        <a:pt x="1151" y="1338"/>
                      </a:cubicBezTo>
                      <a:cubicBezTo>
                        <a:pt x="1148" y="1329"/>
                        <a:pt x="1144" y="1318"/>
                        <a:pt x="1142" y="1309"/>
                      </a:cubicBezTo>
                      <a:cubicBezTo>
                        <a:pt x="1141" y="1300"/>
                        <a:pt x="1133" y="1288"/>
                        <a:pt x="1133" y="1284"/>
                      </a:cubicBezTo>
                      <a:cubicBezTo>
                        <a:pt x="1133" y="1280"/>
                        <a:pt x="1175" y="1267"/>
                        <a:pt x="1180" y="1262"/>
                      </a:cubicBezTo>
                      <a:cubicBezTo>
                        <a:pt x="1185" y="1258"/>
                        <a:pt x="1199" y="1255"/>
                        <a:pt x="1193" y="1250"/>
                      </a:cubicBezTo>
                      <a:cubicBezTo>
                        <a:pt x="1188" y="1245"/>
                        <a:pt x="1192" y="1244"/>
                        <a:pt x="1192" y="1240"/>
                      </a:cubicBezTo>
                      <a:cubicBezTo>
                        <a:pt x="1193" y="1236"/>
                        <a:pt x="1197" y="1239"/>
                        <a:pt x="1195" y="1230"/>
                      </a:cubicBezTo>
                      <a:cubicBezTo>
                        <a:pt x="1193" y="1221"/>
                        <a:pt x="1193" y="1221"/>
                        <a:pt x="1194" y="1211"/>
                      </a:cubicBezTo>
                      <a:cubicBezTo>
                        <a:pt x="1195" y="1200"/>
                        <a:pt x="1201" y="1203"/>
                        <a:pt x="1190" y="1194"/>
                      </a:cubicBezTo>
                      <a:cubicBezTo>
                        <a:pt x="1179" y="1185"/>
                        <a:pt x="1173" y="1184"/>
                        <a:pt x="1179" y="1180"/>
                      </a:cubicBezTo>
                      <a:cubicBezTo>
                        <a:pt x="1186" y="1175"/>
                        <a:pt x="1202" y="1176"/>
                        <a:pt x="1204" y="1169"/>
                      </a:cubicBezTo>
                      <a:cubicBezTo>
                        <a:pt x="1206" y="1162"/>
                        <a:pt x="1209" y="1151"/>
                        <a:pt x="1209" y="1149"/>
                      </a:cubicBezTo>
                      <a:close/>
                    </a:path>
                  </a:pathLst>
                </a:custGeom>
                <a:solidFill>
                  <a:srgbClr val="7FA9AE"/>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6" name="Freeform 194">
                  <a:extLst>
                    <a:ext uri="{FF2B5EF4-FFF2-40B4-BE49-F238E27FC236}">
                      <a16:creationId xmlns:a16="http://schemas.microsoft.com/office/drawing/2014/main" xmlns="" id="{0485C52E-74EE-82B1-F4EF-3C4FD6CC368B}"/>
                    </a:ext>
                  </a:extLst>
                </p:cNvPr>
                <p:cNvSpPr>
                  <a:spLocks/>
                </p:cNvSpPr>
                <p:nvPr/>
              </p:nvSpPr>
              <p:spPr bwMode="auto">
                <a:xfrm>
                  <a:off x="422045" y="2353976"/>
                  <a:ext cx="546684" cy="687891"/>
                </a:xfrm>
                <a:custGeom>
                  <a:avLst/>
                  <a:gdLst>
                    <a:gd name="T0" fmla="*/ 372 w 487"/>
                    <a:gd name="T1" fmla="*/ 399 h 612"/>
                    <a:gd name="T2" fmla="*/ 306 w 487"/>
                    <a:gd name="T3" fmla="*/ 365 h 612"/>
                    <a:gd name="T4" fmla="*/ 294 w 487"/>
                    <a:gd name="T5" fmla="*/ 329 h 612"/>
                    <a:gd name="T6" fmla="*/ 285 w 487"/>
                    <a:gd name="T7" fmla="*/ 305 h 612"/>
                    <a:gd name="T8" fmla="*/ 315 w 487"/>
                    <a:gd name="T9" fmla="*/ 287 h 612"/>
                    <a:gd name="T10" fmla="*/ 303 w 487"/>
                    <a:gd name="T11" fmla="*/ 260 h 612"/>
                    <a:gd name="T12" fmla="*/ 349 w 487"/>
                    <a:gd name="T13" fmla="*/ 226 h 612"/>
                    <a:gd name="T14" fmla="*/ 344 w 487"/>
                    <a:gd name="T15" fmla="*/ 193 h 612"/>
                    <a:gd name="T16" fmla="*/ 350 w 487"/>
                    <a:gd name="T17" fmla="*/ 160 h 612"/>
                    <a:gd name="T18" fmla="*/ 349 w 487"/>
                    <a:gd name="T19" fmla="*/ 135 h 612"/>
                    <a:gd name="T20" fmla="*/ 319 w 487"/>
                    <a:gd name="T21" fmla="*/ 127 h 612"/>
                    <a:gd name="T22" fmla="*/ 276 w 487"/>
                    <a:gd name="T23" fmla="*/ 140 h 612"/>
                    <a:gd name="T24" fmla="*/ 254 w 487"/>
                    <a:gd name="T25" fmla="*/ 129 h 612"/>
                    <a:gd name="T26" fmla="*/ 219 w 487"/>
                    <a:gd name="T27" fmla="*/ 84 h 612"/>
                    <a:gd name="T28" fmla="*/ 189 w 487"/>
                    <a:gd name="T29" fmla="*/ 43 h 612"/>
                    <a:gd name="T30" fmla="*/ 105 w 487"/>
                    <a:gd name="T31" fmla="*/ 4 h 612"/>
                    <a:gd name="T32" fmla="*/ 58 w 487"/>
                    <a:gd name="T33" fmla="*/ 28 h 612"/>
                    <a:gd name="T34" fmla="*/ 21 w 487"/>
                    <a:gd name="T35" fmla="*/ 60 h 612"/>
                    <a:gd name="T36" fmla="*/ 31 w 487"/>
                    <a:gd name="T37" fmla="*/ 74 h 612"/>
                    <a:gd name="T38" fmla="*/ 69 w 487"/>
                    <a:gd name="T39" fmla="*/ 121 h 612"/>
                    <a:gd name="T40" fmla="*/ 88 w 487"/>
                    <a:gd name="T41" fmla="*/ 188 h 612"/>
                    <a:gd name="T42" fmla="*/ 117 w 487"/>
                    <a:gd name="T43" fmla="*/ 251 h 612"/>
                    <a:gd name="T44" fmla="*/ 95 w 487"/>
                    <a:gd name="T45" fmla="*/ 304 h 612"/>
                    <a:gd name="T46" fmla="*/ 44 w 487"/>
                    <a:gd name="T47" fmla="*/ 312 h 612"/>
                    <a:gd name="T48" fmla="*/ 27 w 487"/>
                    <a:gd name="T49" fmla="*/ 360 h 612"/>
                    <a:gd name="T50" fmla="*/ 0 w 487"/>
                    <a:gd name="T51" fmla="*/ 391 h 612"/>
                    <a:gd name="T52" fmla="*/ 31 w 487"/>
                    <a:gd name="T53" fmla="*/ 407 h 612"/>
                    <a:gd name="T54" fmla="*/ 31 w 487"/>
                    <a:gd name="T55" fmla="*/ 426 h 612"/>
                    <a:gd name="T56" fmla="*/ 8 w 487"/>
                    <a:gd name="T57" fmla="*/ 462 h 612"/>
                    <a:gd name="T58" fmla="*/ 36 w 487"/>
                    <a:gd name="T59" fmla="*/ 494 h 612"/>
                    <a:gd name="T60" fmla="*/ 47 w 487"/>
                    <a:gd name="T61" fmla="*/ 551 h 612"/>
                    <a:gd name="T62" fmla="*/ 105 w 487"/>
                    <a:gd name="T63" fmla="*/ 600 h 612"/>
                    <a:gd name="T64" fmla="*/ 135 w 487"/>
                    <a:gd name="T65" fmla="*/ 612 h 612"/>
                    <a:gd name="T66" fmla="*/ 112 w 487"/>
                    <a:gd name="T67" fmla="*/ 587 h 612"/>
                    <a:gd name="T68" fmla="*/ 114 w 487"/>
                    <a:gd name="T69" fmla="*/ 514 h 612"/>
                    <a:gd name="T70" fmla="*/ 79 w 487"/>
                    <a:gd name="T71" fmla="*/ 490 h 612"/>
                    <a:gd name="T72" fmla="*/ 119 w 487"/>
                    <a:gd name="T73" fmla="*/ 435 h 612"/>
                    <a:gd name="T74" fmla="*/ 230 w 487"/>
                    <a:gd name="T75" fmla="*/ 416 h 612"/>
                    <a:gd name="T76" fmla="*/ 336 w 487"/>
                    <a:gd name="T77" fmla="*/ 432 h 612"/>
                    <a:gd name="T78" fmla="*/ 361 w 487"/>
                    <a:gd name="T79" fmla="*/ 482 h 612"/>
                    <a:gd name="T80" fmla="*/ 358 w 487"/>
                    <a:gd name="T81" fmla="*/ 525 h 612"/>
                    <a:gd name="T82" fmla="*/ 389 w 487"/>
                    <a:gd name="T83" fmla="*/ 535 h 612"/>
                    <a:gd name="T84" fmla="*/ 425 w 487"/>
                    <a:gd name="T85" fmla="*/ 498 h 612"/>
                    <a:gd name="T86" fmla="*/ 463 w 487"/>
                    <a:gd name="T87" fmla="*/ 474 h 612"/>
                    <a:gd name="T88" fmla="*/ 440 w 487"/>
                    <a:gd name="T89" fmla="*/ 450 h 612"/>
                    <a:gd name="T90" fmla="*/ 450 w 487"/>
                    <a:gd name="T91" fmla="*/ 375 h 612"/>
                    <a:gd name="T92" fmla="*/ 409 w 487"/>
                    <a:gd name="T93" fmla="*/ 38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7" h="612">
                      <a:moveTo>
                        <a:pt x="385" y="388"/>
                      </a:moveTo>
                      <a:cubicBezTo>
                        <a:pt x="378" y="398"/>
                        <a:pt x="387" y="394"/>
                        <a:pt x="372" y="399"/>
                      </a:cubicBezTo>
                      <a:cubicBezTo>
                        <a:pt x="358" y="403"/>
                        <a:pt x="347" y="404"/>
                        <a:pt x="334" y="401"/>
                      </a:cubicBezTo>
                      <a:cubicBezTo>
                        <a:pt x="321" y="397"/>
                        <a:pt x="306" y="373"/>
                        <a:pt x="306" y="365"/>
                      </a:cubicBezTo>
                      <a:cubicBezTo>
                        <a:pt x="306" y="358"/>
                        <a:pt x="295" y="350"/>
                        <a:pt x="295" y="350"/>
                      </a:cubicBezTo>
                      <a:cubicBezTo>
                        <a:pt x="295" y="350"/>
                        <a:pt x="293" y="333"/>
                        <a:pt x="294" y="329"/>
                      </a:cubicBezTo>
                      <a:cubicBezTo>
                        <a:pt x="295" y="325"/>
                        <a:pt x="294" y="319"/>
                        <a:pt x="279" y="318"/>
                      </a:cubicBezTo>
                      <a:cubicBezTo>
                        <a:pt x="264" y="317"/>
                        <a:pt x="285" y="305"/>
                        <a:pt x="285" y="305"/>
                      </a:cubicBezTo>
                      <a:cubicBezTo>
                        <a:pt x="285" y="305"/>
                        <a:pt x="308" y="302"/>
                        <a:pt x="315" y="300"/>
                      </a:cubicBezTo>
                      <a:cubicBezTo>
                        <a:pt x="321" y="297"/>
                        <a:pt x="315" y="287"/>
                        <a:pt x="315" y="287"/>
                      </a:cubicBezTo>
                      <a:cubicBezTo>
                        <a:pt x="315" y="287"/>
                        <a:pt x="305" y="283"/>
                        <a:pt x="308" y="277"/>
                      </a:cubicBezTo>
                      <a:cubicBezTo>
                        <a:pt x="311" y="271"/>
                        <a:pt x="308" y="260"/>
                        <a:pt x="303" y="260"/>
                      </a:cubicBezTo>
                      <a:cubicBezTo>
                        <a:pt x="298" y="260"/>
                        <a:pt x="310" y="251"/>
                        <a:pt x="318" y="245"/>
                      </a:cubicBezTo>
                      <a:cubicBezTo>
                        <a:pt x="326" y="240"/>
                        <a:pt x="344" y="235"/>
                        <a:pt x="349" y="226"/>
                      </a:cubicBezTo>
                      <a:cubicBezTo>
                        <a:pt x="354" y="216"/>
                        <a:pt x="340" y="211"/>
                        <a:pt x="340" y="211"/>
                      </a:cubicBezTo>
                      <a:cubicBezTo>
                        <a:pt x="340" y="211"/>
                        <a:pt x="343" y="200"/>
                        <a:pt x="344" y="193"/>
                      </a:cubicBezTo>
                      <a:cubicBezTo>
                        <a:pt x="345" y="187"/>
                        <a:pt x="348" y="182"/>
                        <a:pt x="353" y="174"/>
                      </a:cubicBezTo>
                      <a:cubicBezTo>
                        <a:pt x="358" y="166"/>
                        <a:pt x="354" y="160"/>
                        <a:pt x="350" y="160"/>
                      </a:cubicBezTo>
                      <a:cubicBezTo>
                        <a:pt x="345" y="160"/>
                        <a:pt x="335" y="158"/>
                        <a:pt x="336" y="154"/>
                      </a:cubicBezTo>
                      <a:cubicBezTo>
                        <a:pt x="337" y="150"/>
                        <a:pt x="342" y="141"/>
                        <a:pt x="349" y="135"/>
                      </a:cubicBezTo>
                      <a:cubicBezTo>
                        <a:pt x="355" y="129"/>
                        <a:pt x="353" y="120"/>
                        <a:pt x="345" y="119"/>
                      </a:cubicBezTo>
                      <a:cubicBezTo>
                        <a:pt x="337" y="118"/>
                        <a:pt x="319" y="119"/>
                        <a:pt x="319" y="127"/>
                      </a:cubicBezTo>
                      <a:cubicBezTo>
                        <a:pt x="319" y="136"/>
                        <a:pt x="301" y="145"/>
                        <a:pt x="296" y="148"/>
                      </a:cubicBezTo>
                      <a:cubicBezTo>
                        <a:pt x="291" y="150"/>
                        <a:pt x="280" y="143"/>
                        <a:pt x="276" y="140"/>
                      </a:cubicBezTo>
                      <a:cubicBezTo>
                        <a:pt x="272" y="136"/>
                        <a:pt x="271" y="147"/>
                        <a:pt x="262" y="150"/>
                      </a:cubicBezTo>
                      <a:cubicBezTo>
                        <a:pt x="252" y="153"/>
                        <a:pt x="261" y="137"/>
                        <a:pt x="254" y="129"/>
                      </a:cubicBezTo>
                      <a:cubicBezTo>
                        <a:pt x="248" y="122"/>
                        <a:pt x="241" y="120"/>
                        <a:pt x="230" y="112"/>
                      </a:cubicBezTo>
                      <a:cubicBezTo>
                        <a:pt x="218" y="105"/>
                        <a:pt x="224" y="97"/>
                        <a:pt x="219" y="84"/>
                      </a:cubicBezTo>
                      <a:cubicBezTo>
                        <a:pt x="215" y="71"/>
                        <a:pt x="191" y="75"/>
                        <a:pt x="189" y="69"/>
                      </a:cubicBezTo>
                      <a:cubicBezTo>
                        <a:pt x="187" y="62"/>
                        <a:pt x="189" y="43"/>
                        <a:pt x="189" y="43"/>
                      </a:cubicBezTo>
                      <a:cubicBezTo>
                        <a:pt x="189" y="43"/>
                        <a:pt x="168" y="37"/>
                        <a:pt x="158" y="24"/>
                      </a:cubicBezTo>
                      <a:cubicBezTo>
                        <a:pt x="148" y="12"/>
                        <a:pt x="122" y="7"/>
                        <a:pt x="105" y="4"/>
                      </a:cubicBezTo>
                      <a:cubicBezTo>
                        <a:pt x="88" y="0"/>
                        <a:pt x="91" y="16"/>
                        <a:pt x="84" y="26"/>
                      </a:cubicBezTo>
                      <a:cubicBezTo>
                        <a:pt x="78" y="37"/>
                        <a:pt x="65" y="28"/>
                        <a:pt x="58" y="28"/>
                      </a:cubicBezTo>
                      <a:cubicBezTo>
                        <a:pt x="50" y="28"/>
                        <a:pt x="45" y="40"/>
                        <a:pt x="39" y="49"/>
                      </a:cubicBezTo>
                      <a:cubicBezTo>
                        <a:pt x="33" y="58"/>
                        <a:pt x="26" y="57"/>
                        <a:pt x="21" y="60"/>
                      </a:cubicBezTo>
                      <a:cubicBezTo>
                        <a:pt x="19" y="61"/>
                        <a:pt x="17" y="66"/>
                        <a:pt x="15" y="73"/>
                      </a:cubicBezTo>
                      <a:cubicBezTo>
                        <a:pt x="21" y="71"/>
                        <a:pt x="31" y="63"/>
                        <a:pt x="31" y="74"/>
                      </a:cubicBezTo>
                      <a:cubicBezTo>
                        <a:pt x="31" y="88"/>
                        <a:pt x="37" y="93"/>
                        <a:pt x="45" y="103"/>
                      </a:cubicBezTo>
                      <a:cubicBezTo>
                        <a:pt x="53" y="113"/>
                        <a:pt x="68" y="111"/>
                        <a:pt x="69" y="121"/>
                      </a:cubicBezTo>
                      <a:cubicBezTo>
                        <a:pt x="69" y="131"/>
                        <a:pt x="77" y="135"/>
                        <a:pt x="85" y="154"/>
                      </a:cubicBezTo>
                      <a:cubicBezTo>
                        <a:pt x="93" y="174"/>
                        <a:pt x="86" y="175"/>
                        <a:pt x="88" y="188"/>
                      </a:cubicBezTo>
                      <a:cubicBezTo>
                        <a:pt x="91" y="202"/>
                        <a:pt x="85" y="206"/>
                        <a:pt x="97" y="222"/>
                      </a:cubicBezTo>
                      <a:cubicBezTo>
                        <a:pt x="110" y="238"/>
                        <a:pt x="111" y="229"/>
                        <a:pt x="117" y="251"/>
                      </a:cubicBezTo>
                      <a:cubicBezTo>
                        <a:pt x="124" y="273"/>
                        <a:pt x="127" y="272"/>
                        <a:pt x="117" y="286"/>
                      </a:cubicBezTo>
                      <a:cubicBezTo>
                        <a:pt x="106" y="300"/>
                        <a:pt x="102" y="310"/>
                        <a:pt x="95" y="304"/>
                      </a:cubicBezTo>
                      <a:cubicBezTo>
                        <a:pt x="89" y="298"/>
                        <a:pt x="80" y="294"/>
                        <a:pt x="71" y="299"/>
                      </a:cubicBezTo>
                      <a:cubicBezTo>
                        <a:pt x="63" y="304"/>
                        <a:pt x="44" y="306"/>
                        <a:pt x="44" y="312"/>
                      </a:cubicBezTo>
                      <a:cubicBezTo>
                        <a:pt x="43" y="318"/>
                        <a:pt x="44" y="332"/>
                        <a:pt x="44" y="336"/>
                      </a:cubicBezTo>
                      <a:cubicBezTo>
                        <a:pt x="43" y="340"/>
                        <a:pt x="38" y="349"/>
                        <a:pt x="27" y="360"/>
                      </a:cubicBezTo>
                      <a:cubicBezTo>
                        <a:pt x="17" y="370"/>
                        <a:pt x="18" y="374"/>
                        <a:pt x="14" y="378"/>
                      </a:cubicBezTo>
                      <a:cubicBezTo>
                        <a:pt x="10" y="382"/>
                        <a:pt x="0" y="385"/>
                        <a:pt x="0" y="391"/>
                      </a:cubicBezTo>
                      <a:cubicBezTo>
                        <a:pt x="1" y="397"/>
                        <a:pt x="9" y="404"/>
                        <a:pt x="17" y="408"/>
                      </a:cubicBezTo>
                      <a:cubicBezTo>
                        <a:pt x="25" y="412"/>
                        <a:pt x="26" y="407"/>
                        <a:pt x="31" y="407"/>
                      </a:cubicBezTo>
                      <a:cubicBezTo>
                        <a:pt x="35" y="407"/>
                        <a:pt x="41" y="409"/>
                        <a:pt x="36" y="413"/>
                      </a:cubicBezTo>
                      <a:cubicBezTo>
                        <a:pt x="31" y="416"/>
                        <a:pt x="31" y="415"/>
                        <a:pt x="31" y="426"/>
                      </a:cubicBezTo>
                      <a:cubicBezTo>
                        <a:pt x="31" y="437"/>
                        <a:pt x="38" y="435"/>
                        <a:pt x="27" y="446"/>
                      </a:cubicBezTo>
                      <a:cubicBezTo>
                        <a:pt x="17" y="457"/>
                        <a:pt x="12" y="453"/>
                        <a:pt x="8" y="462"/>
                      </a:cubicBezTo>
                      <a:cubicBezTo>
                        <a:pt x="4" y="471"/>
                        <a:pt x="0" y="474"/>
                        <a:pt x="10" y="480"/>
                      </a:cubicBezTo>
                      <a:cubicBezTo>
                        <a:pt x="21" y="486"/>
                        <a:pt x="29" y="483"/>
                        <a:pt x="36" y="494"/>
                      </a:cubicBezTo>
                      <a:cubicBezTo>
                        <a:pt x="43" y="505"/>
                        <a:pt x="36" y="508"/>
                        <a:pt x="41" y="520"/>
                      </a:cubicBezTo>
                      <a:cubicBezTo>
                        <a:pt x="47" y="532"/>
                        <a:pt x="46" y="530"/>
                        <a:pt x="47" y="551"/>
                      </a:cubicBezTo>
                      <a:cubicBezTo>
                        <a:pt x="49" y="571"/>
                        <a:pt x="57" y="579"/>
                        <a:pt x="69" y="588"/>
                      </a:cubicBezTo>
                      <a:cubicBezTo>
                        <a:pt x="81" y="597"/>
                        <a:pt x="93" y="593"/>
                        <a:pt x="105" y="600"/>
                      </a:cubicBezTo>
                      <a:cubicBezTo>
                        <a:pt x="117" y="607"/>
                        <a:pt x="126" y="612"/>
                        <a:pt x="126" y="612"/>
                      </a:cubicBezTo>
                      <a:cubicBezTo>
                        <a:pt x="135" y="612"/>
                        <a:pt x="135" y="612"/>
                        <a:pt x="135" y="612"/>
                      </a:cubicBezTo>
                      <a:cubicBezTo>
                        <a:pt x="135" y="612"/>
                        <a:pt x="141" y="604"/>
                        <a:pt x="135" y="602"/>
                      </a:cubicBezTo>
                      <a:cubicBezTo>
                        <a:pt x="129" y="600"/>
                        <a:pt x="116" y="597"/>
                        <a:pt x="112" y="587"/>
                      </a:cubicBezTo>
                      <a:cubicBezTo>
                        <a:pt x="108" y="576"/>
                        <a:pt x="108" y="578"/>
                        <a:pt x="109" y="564"/>
                      </a:cubicBezTo>
                      <a:cubicBezTo>
                        <a:pt x="110" y="550"/>
                        <a:pt x="121" y="526"/>
                        <a:pt x="114" y="514"/>
                      </a:cubicBezTo>
                      <a:cubicBezTo>
                        <a:pt x="106" y="502"/>
                        <a:pt x="97" y="497"/>
                        <a:pt x="92" y="496"/>
                      </a:cubicBezTo>
                      <a:cubicBezTo>
                        <a:pt x="87" y="495"/>
                        <a:pt x="77" y="498"/>
                        <a:pt x="79" y="490"/>
                      </a:cubicBezTo>
                      <a:cubicBezTo>
                        <a:pt x="81" y="483"/>
                        <a:pt x="81" y="467"/>
                        <a:pt x="86" y="462"/>
                      </a:cubicBezTo>
                      <a:cubicBezTo>
                        <a:pt x="91" y="457"/>
                        <a:pt x="110" y="437"/>
                        <a:pt x="119" y="435"/>
                      </a:cubicBezTo>
                      <a:cubicBezTo>
                        <a:pt x="127" y="432"/>
                        <a:pt x="141" y="429"/>
                        <a:pt x="164" y="425"/>
                      </a:cubicBezTo>
                      <a:cubicBezTo>
                        <a:pt x="187" y="421"/>
                        <a:pt x="210" y="416"/>
                        <a:pt x="230" y="416"/>
                      </a:cubicBezTo>
                      <a:cubicBezTo>
                        <a:pt x="250" y="416"/>
                        <a:pt x="277" y="408"/>
                        <a:pt x="294" y="416"/>
                      </a:cubicBezTo>
                      <a:cubicBezTo>
                        <a:pt x="311" y="425"/>
                        <a:pt x="322" y="417"/>
                        <a:pt x="336" y="432"/>
                      </a:cubicBezTo>
                      <a:cubicBezTo>
                        <a:pt x="350" y="447"/>
                        <a:pt x="365" y="458"/>
                        <a:pt x="369" y="466"/>
                      </a:cubicBezTo>
                      <a:cubicBezTo>
                        <a:pt x="373" y="474"/>
                        <a:pt x="375" y="478"/>
                        <a:pt x="361" y="482"/>
                      </a:cubicBezTo>
                      <a:cubicBezTo>
                        <a:pt x="347" y="486"/>
                        <a:pt x="346" y="487"/>
                        <a:pt x="348" y="501"/>
                      </a:cubicBezTo>
                      <a:cubicBezTo>
                        <a:pt x="349" y="514"/>
                        <a:pt x="350" y="513"/>
                        <a:pt x="358" y="525"/>
                      </a:cubicBezTo>
                      <a:cubicBezTo>
                        <a:pt x="361" y="531"/>
                        <a:pt x="365" y="533"/>
                        <a:pt x="368" y="536"/>
                      </a:cubicBezTo>
                      <a:cubicBezTo>
                        <a:pt x="377" y="536"/>
                        <a:pt x="385" y="535"/>
                        <a:pt x="389" y="535"/>
                      </a:cubicBezTo>
                      <a:cubicBezTo>
                        <a:pt x="401" y="533"/>
                        <a:pt x="410" y="527"/>
                        <a:pt x="417" y="519"/>
                      </a:cubicBezTo>
                      <a:cubicBezTo>
                        <a:pt x="424" y="510"/>
                        <a:pt x="423" y="504"/>
                        <a:pt x="425" y="498"/>
                      </a:cubicBezTo>
                      <a:cubicBezTo>
                        <a:pt x="426" y="492"/>
                        <a:pt x="446" y="491"/>
                        <a:pt x="452" y="489"/>
                      </a:cubicBezTo>
                      <a:cubicBezTo>
                        <a:pt x="457" y="487"/>
                        <a:pt x="461" y="479"/>
                        <a:pt x="463" y="474"/>
                      </a:cubicBezTo>
                      <a:cubicBezTo>
                        <a:pt x="465" y="469"/>
                        <a:pt x="449" y="466"/>
                        <a:pt x="443" y="464"/>
                      </a:cubicBezTo>
                      <a:cubicBezTo>
                        <a:pt x="436" y="462"/>
                        <a:pt x="435" y="463"/>
                        <a:pt x="440" y="450"/>
                      </a:cubicBezTo>
                      <a:cubicBezTo>
                        <a:pt x="446" y="436"/>
                        <a:pt x="469" y="421"/>
                        <a:pt x="478" y="416"/>
                      </a:cubicBezTo>
                      <a:cubicBezTo>
                        <a:pt x="487" y="412"/>
                        <a:pt x="459" y="391"/>
                        <a:pt x="450" y="375"/>
                      </a:cubicBezTo>
                      <a:cubicBezTo>
                        <a:pt x="441" y="359"/>
                        <a:pt x="428" y="365"/>
                        <a:pt x="423" y="369"/>
                      </a:cubicBezTo>
                      <a:cubicBezTo>
                        <a:pt x="417" y="372"/>
                        <a:pt x="417" y="377"/>
                        <a:pt x="409" y="381"/>
                      </a:cubicBezTo>
                      <a:cubicBezTo>
                        <a:pt x="401" y="384"/>
                        <a:pt x="392" y="379"/>
                        <a:pt x="385" y="388"/>
                      </a:cubicBezTo>
                      <a:close/>
                    </a:path>
                  </a:pathLst>
                </a:custGeom>
                <a:solidFill>
                  <a:srgbClr val="2E4648"/>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7" name="Freeform 195">
                  <a:extLst>
                    <a:ext uri="{FF2B5EF4-FFF2-40B4-BE49-F238E27FC236}">
                      <a16:creationId xmlns:a16="http://schemas.microsoft.com/office/drawing/2014/main" xmlns="" id="{95DE0C01-A790-8993-E297-F7A145F7EFC6}"/>
                    </a:ext>
                  </a:extLst>
                </p:cNvPr>
                <p:cNvSpPr>
                  <a:spLocks/>
                </p:cNvSpPr>
                <p:nvPr/>
              </p:nvSpPr>
              <p:spPr bwMode="auto">
                <a:xfrm>
                  <a:off x="2131517" y="2227759"/>
                  <a:ext cx="2463631" cy="874853"/>
                </a:xfrm>
                <a:custGeom>
                  <a:avLst/>
                  <a:gdLst>
                    <a:gd name="T0" fmla="*/ 1393 w 2194"/>
                    <a:gd name="T1" fmla="*/ 73 h 778"/>
                    <a:gd name="T2" fmla="*/ 1160 w 2194"/>
                    <a:gd name="T3" fmla="*/ 3 h 778"/>
                    <a:gd name="T4" fmla="*/ 1020 w 2194"/>
                    <a:gd name="T5" fmla="*/ 31 h 778"/>
                    <a:gd name="T6" fmla="*/ 799 w 2194"/>
                    <a:gd name="T7" fmla="*/ 59 h 778"/>
                    <a:gd name="T8" fmla="*/ 642 w 2194"/>
                    <a:gd name="T9" fmla="*/ 74 h 778"/>
                    <a:gd name="T10" fmla="*/ 425 w 2194"/>
                    <a:gd name="T11" fmla="*/ 71 h 778"/>
                    <a:gd name="T12" fmla="*/ 236 w 2194"/>
                    <a:gd name="T13" fmla="*/ 94 h 778"/>
                    <a:gd name="T14" fmla="*/ 45 w 2194"/>
                    <a:gd name="T15" fmla="*/ 143 h 778"/>
                    <a:gd name="T16" fmla="*/ 38 w 2194"/>
                    <a:gd name="T17" fmla="*/ 224 h 778"/>
                    <a:gd name="T18" fmla="*/ 144 w 2194"/>
                    <a:gd name="T19" fmla="*/ 245 h 778"/>
                    <a:gd name="T20" fmla="*/ 231 w 2194"/>
                    <a:gd name="T21" fmla="*/ 288 h 778"/>
                    <a:gd name="T22" fmla="*/ 292 w 2194"/>
                    <a:gd name="T23" fmla="*/ 279 h 778"/>
                    <a:gd name="T24" fmla="*/ 299 w 2194"/>
                    <a:gd name="T25" fmla="*/ 375 h 778"/>
                    <a:gd name="T26" fmla="*/ 288 w 2194"/>
                    <a:gd name="T27" fmla="*/ 449 h 778"/>
                    <a:gd name="T28" fmla="*/ 199 w 2194"/>
                    <a:gd name="T29" fmla="*/ 440 h 778"/>
                    <a:gd name="T30" fmla="*/ 128 w 2194"/>
                    <a:gd name="T31" fmla="*/ 449 h 778"/>
                    <a:gd name="T32" fmla="*/ 128 w 2194"/>
                    <a:gd name="T33" fmla="*/ 504 h 778"/>
                    <a:gd name="T34" fmla="*/ 113 w 2194"/>
                    <a:gd name="T35" fmla="*/ 561 h 778"/>
                    <a:gd name="T36" fmla="*/ 85 w 2194"/>
                    <a:gd name="T37" fmla="*/ 589 h 778"/>
                    <a:gd name="T38" fmla="*/ 102 w 2194"/>
                    <a:gd name="T39" fmla="*/ 623 h 778"/>
                    <a:gd name="T40" fmla="*/ 34 w 2194"/>
                    <a:gd name="T41" fmla="*/ 685 h 778"/>
                    <a:gd name="T42" fmla="*/ 85 w 2194"/>
                    <a:gd name="T43" fmla="*/ 721 h 778"/>
                    <a:gd name="T44" fmla="*/ 181 w 2194"/>
                    <a:gd name="T45" fmla="*/ 752 h 778"/>
                    <a:gd name="T46" fmla="*/ 259 w 2194"/>
                    <a:gd name="T47" fmla="*/ 737 h 778"/>
                    <a:gd name="T48" fmla="*/ 502 w 2194"/>
                    <a:gd name="T49" fmla="*/ 764 h 778"/>
                    <a:gd name="T50" fmla="*/ 614 w 2194"/>
                    <a:gd name="T51" fmla="*/ 755 h 778"/>
                    <a:gd name="T52" fmla="*/ 675 w 2194"/>
                    <a:gd name="T53" fmla="*/ 725 h 778"/>
                    <a:gd name="T54" fmla="*/ 830 w 2194"/>
                    <a:gd name="T55" fmla="*/ 748 h 778"/>
                    <a:gd name="T56" fmla="*/ 943 w 2194"/>
                    <a:gd name="T57" fmla="*/ 717 h 778"/>
                    <a:gd name="T58" fmla="*/ 976 w 2194"/>
                    <a:gd name="T59" fmla="*/ 688 h 778"/>
                    <a:gd name="T60" fmla="*/ 956 w 2194"/>
                    <a:gd name="T61" fmla="*/ 660 h 778"/>
                    <a:gd name="T62" fmla="*/ 1060 w 2194"/>
                    <a:gd name="T63" fmla="*/ 622 h 778"/>
                    <a:gd name="T64" fmla="*/ 1106 w 2194"/>
                    <a:gd name="T65" fmla="*/ 588 h 778"/>
                    <a:gd name="T66" fmla="*/ 1226 w 2194"/>
                    <a:gd name="T67" fmla="*/ 515 h 778"/>
                    <a:gd name="T68" fmla="*/ 1397 w 2194"/>
                    <a:gd name="T69" fmla="*/ 484 h 778"/>
                    <a:gd name="T70" fmla="*/ 1544 w 2194"/>
                    <a:gd name="T71" fmla="*/ 500 h 778"/>
                    <a:gd name="T72" fmla="*/ 1648 w 2194"/>
                    <a:gd name="T73" fmla="*/ 522 h 778"/>
                    <a:gd name="T74" fmla="*/ 1700 w 2194"/>
                    <a:gd name="T75" fmla="*/ 527 h 778"/>
                    <a:gd name="T76" fmla="*/ 1799 w 2194"/>
                    <a:gd name="T77" fmla="*/ 537 h 778"/>
                    <a:gd name="T78" fmla="*/ 1943 w 2194"/>
                    <a:gd name="T79" fmla="*/ 555 h 778"/>
                    <a:gd name="T80" fmla="*/ 1965 w 2194"/>
                    <a:gd name="T81" fmla="*/ 533 h 778"/>
                    <a:gd name="T82" fmla="*/ 2061 w 2194"/>
                    <a:gd name="T83" fmla="*/ 481 h 778"/>
                    <a:gd name="T84" fmla="*/ 2148 w 2194"/>
                    <a:gd name="T85" fmla="*/ 447 h 778"/>
                    <a:gd name="T86" fmla="*/ 2168 w 2194"/>
                    <a:gd name="T87" fmla="*/ 399 h 778"/>
                    <a:gd name="T88" fmla="*/ 2124 w 2194"/>
                    <a:gd name="T89" fmla="*/ 358 h 778"/>
                    <a:gd name="T90" fmla="*/ 2075 w 2194"/>
                    <a:gd name="T91" fmla="*/ 328 h 778"/>
                    <a:gd name="T92" fmla="*/ 1992 w 2194"/>
                    <a:gd name="T93" fmla="*/ 336 h 778"/>
                    <a:gd name="T94" fmla="*/ 2046 w 2194"/>
                    <a:gd name="T95" fmla="*/ 282 h 778"/>
                    <a:gd name="T96" fmla="*/ 2092 w 2194"/>
                    <a:gd name="T97" fmla="*/ 243 h 778"/>
                    <a:gd name="T98" fmla="*/ 2169 w 2194"/>
                    <a:gd name="T99" fmla="*/ 254 h 778"/>
                    <a:gd name="T100" fmla="*/ 2148 w 2194"/>
                    <a:gd name="T101" fmla="*/ 202 h 778"/>
                    <a:gd name="T102" fmla="*/ 2115 w 2194"/>
                    <a:gd name="T103" fmla="*/ 176 h 778"/>
                    <a:gd name="T104" fmla="*/ 2061 w 2194"/>
                    <a:gd name="T105" fmla="*/ 103 h 778"/>
                    <a:gd name="T106" fmla="*/ 1951 w 2194"/>
                    <a:gd name="T107" fmla="*/ 97 h 778"/>
                    <a:gd name="T108" fmla="*/ 1835 w 2194"/>
                    <a:gd name="T109" fmla="*/ 49 h 778"/>
                    <a:gd name="T110" fmla="*/ 1726 w 2194"/>
                    <a:gd name="T111" fmla="*/ 65 h 778"/>
                    <a:gd name="T112" fmla="*/ 1609 w 2194"/>
                    <a:gd name="T113" fmla="*/ 78 h 778"/>
                    <a:gd name="T114" fmla="*/ 1537 w 2194"/>
                    <a:gd name="T115" fmla="*/ 6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4" h="778">
                      <a:moveTo>
                        <a:pt x="1537" y="66"/>
                      </a:moveTo>
                      <a:cubicBezTo>
                        <a:pt x="1505" y="70"/>
                        <a:pt x="1475" y="73"/>
                        <a:pt x="1471" y="73"/>
                      </a:cubicBezTo>
                      <a:cubicBezTo>
                        <a:pt x="1462" y="72"/>
                        <a:pt x="1407" y="75"/>
                        <a:pt x="1393" y="73"/>
                      </a:cubicBezTo>
                      <a:cubicBezTo>
                        <a:pt x="1379" y="71"/>
                        <a:pt x="1349" y="71"/>
                        <a:pt x="1336" y="64"/>
                      </a:cubicBezTo>
                      <a:cubicBezTo>
                        <a:pt x="1323" y="56"/>
                        <a:pt x="1215" y="14"/>
                        <a:pt x="1204" y="10"/>
                      </a:cubicBezTo>
                      <a:cubicBezTo>
                        <a:pt x="1193" y="6"/>
                        <a:pt x="1169" y="0"/>
                        <a:pt x="1160" y="3"/>
                      </a:cubicBezTo>
                      <a:cubicBezTo>
                        <a:pt x="1150" y="6"/>
                        <a:pt x="1097" y="19"/>
                        <a:pt x="1097" y="19"/>
                      </a:cubicBezTo>
                      <a:cubicBezTo>
                        <a:pt x="1097" y="19"/>
                        <a:pt x="1065" y="27"/>
                        <a:pt x="1054" y="29"/>
                      </a:cubicBezTo>
                      <a:cubicBezTo>
                        <a:pt x="1043" y="31"/>
                        <a:pt x="1028" y="33"/>
                        <a:pt x="1020" y="31"/>
                      </a:cubicBezTo>
                      <a:cubicBezTo>
                        <a:pt x="1012" y="29"/>
                        <a:pt x="951" y="43"/>
                        <a:pt x="923" y="51"/>
                      </a:cubicBezTo>
                      <a:cubicBezTo>
                        <a:pt x="895" y="59"/>
                        <a:pt x="896" y="64"/>
                        <a:pt x="865" y="64"/>
                      </a:cubicBezTo>
                      <a:cubicBezTo>
                        <a:pt x="834" y="64"/>
                        <a:pt x="820" y="50"/>
                        <a:pt x="799" y="59"/>
                      </a:cubicBezTo>
                      <a:cubicBezTo>
                        <a:pt x="778" y="68"/>
                        <a:pt x="774" y="67"/>
                        <a:pt x="744" y="67"/>
                      </a:cubicBezTo>
                      <a:cubicBezTo>
                        <a:pt x="714" y="67"/>
                        <a:pt x="700" y="77"/>
                        <a:pt x="689" y="78"/>
                      </a:cubicBezTo>
                      <a:cubicBezTo>
                        <a:pt x="678" y="79"/>
                        <a:pt x="657" y="83"/>
                        <a:pt x="642" y="74"/>
                      </a:cubicBezTo>
                      <a:cubicBezTo>
                        <a:pt x="627" y="65"/>
                        <a:pt x="607" y="52"/>
                        <a:pt x="576" y="62"/>
                      </a:cubicBezTo>
                      <a:cubicBezTo>
                        <a:pt x="545" y="71"/>
                        <a:pt x="496" y="72"/>
                        <a:pt x="483" y="72"/>
                      </a:cubicBezTo>
                      <a:cubicBezTo>
                        <a:pt x="470" y="72"/>
                        <a:pt x="429" y="71"/>
                        <a:pt x="425" y="71"/>
                      </a:cubicBezTo>
                      <a:cubicBezTo>
                        <a:pt x="422" y="71"/>
                        <a:pt x="408" y="85"/>
                        <a:pt x="385" y="83"/>
                      </a:cubicBezTo>
                      <a:cubicBezTo>
                        <a:pt x="362" y="81"/>
                        <a:pt x="318" y="87"/>
                        <a:pt x="306" y="83"/>
                      </a:cubicBezTo>
                      <a:cubicBezTo>
                        <a:pt x="295" y="79"/>
                        <a:pt x="247" y="92"/>
                        <a:pt x="236" y="94"/>
                      </a:cubicBezTo>
                      <a:cubicBezTo>
                        <a:pt x="225" y="96"/>
                        <a:pt x="191" y="118"/>
                        <a:pt x="167" y="120"/>
                      </a:cubicBezTo>
                      <a:cubicBezTo>
                        <a:pt x="143" y="122"/>
                        <a:pt x="99" y="133"/>
                        <a:pt x="73" y="134"/>
                      </a:cubicBezTo>
                      <a:cubicBezTo>
                        <a:pt x="47" y="135"/>
                        <a:pt x="45" y="143"/>
                        <a:pt x="45" y="143"/>
                      </a:cubicBezTo>
                      <a:cubicBezTo>
                        <a:pt x="45" y="143"/>
                        <a:pt x="42" y="147"/>
                        <a:pt x="32" y="171"/>
                      </a:cubicBezTo>
                      <a:cubicBezTo>
                        <a:pt x="23" y="196"/>
                        <a:pt x="0" y="230"/>
                        <a:pt x="0" y="230"/>
                      </a:cubicBezTo>
                      <a:cubicBezTo>
                        <a:pt x="38" y="224"/>
                        <a:pt x="38" y="224"/>
                        <a:pt x="38" y="224"/>
                      </a:cubicBezTo>
                      <a:cubicBezTo>
                        <a:pt x="51" y="251"/>
                        <a:pt x="51" y="251"/>
                        <a:pt x="51" y="251"/>
                      </a:cubicBezTo>
                      <a:cubicBezTo>
                        <a:pt x="51" y="251"/>
                        <a:pt x="87" y="228"/>
                        <a:pt x="97" y="228"/>
                      </a:cubicBezTo>
                      <a:cubicBezTo>
                        <a:pt x="106" y="228"/>
                        <a:pt x="128" y="234"/>
                        <a:pt x="144" y="245"/>
                      </a:cubicBezTo>
                      <a:cubicBezTo>
                        <a:pt x="161" y="256"/>
                        <a:pt x="172" y="270"/>
                        <a:pt x="185" y="270"/>
                      </a:cubicBezTo>
                      <a:cubicBezTo>
                        <a:pt x="199" y="270"/>
                        <a:pt x="199" y="270"/>
                        <a:pt x="195" y="277"/>
                      </a:cubicBezTo>
                      <a:cubicBezTo>
                        <a:pt x="191" y="285"/>
                        <a:pt x="220" y="288"/>
                        <a:pt x="231" y="288"/>
                      </a:cubicBezTo>
                      <a:cubicBezTo>
                        <a:pt x="242" y="288"/>
                        <a:pt x="264" y="288"/>
                        <a:pt x="257" y="279"/>
                      </a:cubicBezTo>
                      <a:cubicBezTo>
                        <a:pt x="251" y="270"/>
                        <a:pt x="257" y="262"/>
                        <a:pt x="267" y="268"/>
                      </a:cubicBezTo>
                      <a:cubicBezTo>
                        <a:pt x="276" y="273"/>
                        <a:pt x="292" y="265"/>
                        <a:pt x="292" y="279"/>
                      </a:cubicBezTo>
                      <a:cubicBezTo>
                        <a:pt x="292" y="293"/>
                        <a:pt x="313" y="294"/>
                        <a:pt x="326" y="304"/>
                      </a:cubicBezTo>
                      <a:cubicBezTo>
                        <a:pt x="339" y="313"/>
                        <a:pt x="325" y="331"/>
                        <a:pt x="314" y="333"/>
                      </a:cubicBezTo>
                      <a:cubicBezTo>
                        <a:pt x="303" y="336"/>
                        <a:pt x="305" y="349"/>
                        <a:pt x="299" y="375"/>
                      </a:cubicBezTo>
                      <a:cubicBezTo>
                        <a:pt x="292" y="401"/>
                        <a:pt x="271" y="395"/>
                        <a:pt x="286" y="401"/>
                      </a:cubicBezTo>
                      <a:cubicBezTo>
                        <a:pt x="301" y="408"/>
                        <a:pt x="323" y="399"/>
                        <a:pt x="308" y="415"/>
                      </a:cubicBezTo>
                      <a:cubicBezTo>
                        <a:pt x="294" y="431"/>
                        <a:pt x="295" y="445"/>
                        <a:pt x="288" y="449"/>
                      </a:cubicBezTo>
                      <a:cubicBezTo>
                        <a:pt x="280" y="453"/>
                        <a:pt x="238" y="459"/>
                        <a:pt x="231" y="459"/>
                      </a:cubicBezTo>
                      <a:cubicBezTo>
                        <a:pt x="223" y="459"/>
                        <a:pt x="201" y="459"/>
                        <a:pt x="203" y="451"/>
                      </a:cubicBezTo>
                      <a:cubicBezTo>
                        <a:pt x="204" y="443"/>
                        <a:pt x="199" y="440"/>
                        <a:pt x="199" y="440"/>
                      </a:cubicBezTo>
                      <a:cubicBezTo>
                        <a:pt x="182" y="436"/>
                        <a:pt x="182" y="436"/>
                        <a:pt x="182" y="436"/>
                      </a:cubicBezTo>
                      <a:cubicBezTo>
                        <a:pt x="178" y="439"/>
                        <a:pt x="176" y="443"/>
                        <a:pt x="165" y="443"/>
                      </a:cubicBezTo>
                      <a:cubicBezTo>
                        <a:pt x="148" y="443"/>
                        <a:pt x="131" y="438"/>
                        <a:pt x="128" y="449"/>
                      </a:cubicBezTo>
                      <a:cubicBezTo>
                        <a:pt x="125" y="460"/>
                        <a:pt x="152" y="464"/>
                        <a:pt x="148" y="473"/>
                      </a:cubicBezTo>
                      <a:cubicBezTo>
                        <a:pt x="143" y="482"/>
                        <a:pt x="139" y="492"/>
                        <a:pt x="133" y="492"/>
                      </a:cubicBezTo>
                      <a:cubicBezTo>
                        <a:pt x="126" y="492"/>
                        <a:pt x="111" y="494"/>
                        <a:pt x="128" y="504"/>
                      </a:cubicBezTo>
                      <a:cubicBezTo>
                        <a:pt x="145" y="513"/>
                        <a:pt x="162" y="520"/>
                        <a:pt x="156" y="528"/>
                      </a:cubicBezTo>
                      <a:cubicBezTo>
                        <a:pt x="149" y="537"/>
                        <a:pt x="141" y="543"/>
                        <a:pt x="136" y="544"/>
                      </a:cubicBezTo>
                      <a:cubicBezTo>
                        <a:pt x="132" y="545"/>
                        <a:pt x="120" y="570"/>
                        <a:pt x="113" y="561"/>
                      </a:cubicBezTo>
                      <a:cubicBezTo>
                        <a:pt x="105" y="553"/>
                        <a:pt x="89" y="545"/>
                        <a:pt x="89" y="545"/>
                      </a:cubicBezTo>
                      <a:cubicBezTo>
                        <a:pt x="89" y="545"/>
                        <a:pt x="77" y="554"/>
                        <a:pt x="81" y="565"/>
                      </a:cubicBezTo>
                      <a:cubicBezTo>
                        <a:pt x="85" y="577"/>
                        <a:pt x="84" y="582"/>
                        <a:pt x="85" y="589"/>
                      </a:cubicBezTo>
                      <a:cubicBezTo>
                        <a:pt x="86" y="597"/>
                        <a:pt x="107" y="605"/>
                        <a:pt x="107" y="605"/>
                      </a:cubicBezTo>
                      <a:cubicBezTo>
                        <a:pt x="107" y="605"/>
                        <a:pt x="128" y="608"/>
                        <a:pt x="124" y="614"/>
                      </a:cubicBezTo>
                      <a:cubicBezTo>
                        <a:pt x="119" y="619"/>
                        <a:pt x="108" y="622"/>
                        <a:pt x="102" y="623"/>
                      </a:cubicBezTo>
                      <a:cubicBezTo>
                        <a:pt x="97" y="625"/>
                        <a:pt x="104" y="643"/>
                        <a:pt x="81" y="653"/>
                      </a:cubicBezTo>
                      <a:cubicBezTo>
                        <a:pt x="58" y="663"/>
                        <a:pt x="36" y="676"/>
                        <a:pt x="36" y="676"/>
                      </a:cubicBezTo>
                      <a:cubicBezTo>
                        <a:pt x="36" y="676"/>
                        <a:pt x="24" y="678"/>
                        <a:pt x="34" y="685"/>
                      </a:cubicBezTo>
                      <a:cubicBezTo>
                        <a:pt x="45" y="691"/>
                        <a:pt x="65" y="683"/>
                        <a:pt x="70" y="696"/>
                      </a:cubicBezTo>
                      <a:cubicBezTo>
                        <a:pt x="74" y="709"/>
                        <a:pt x="60" y="706"/>
                        <a:pt x="65" y="713"/>
                      </a:cubicBezTo>
                      <a:cubicBezTo>
                        <a:pt x="70" y="720"/>
                        <a:pt x="75" y="721"/>
                        <a:pt x="85" y="721"/>
                      </a:cubicBezTo>
                      <a:cubicBezTo>
                        <a:pt x="95" y="721"/>
                        <a:pt x="87" y="710"/>
                        <a:pt x="105" y="721"/>
                      </a:cubicBezTo>
                      <a:cubicBezTo>
                        <a:pt x="124" y="733"/>
                        <a:pt x="129" y="734"/>
                        <a:pt x="139" y="737"/>
                      </a:cubicBezTo>
                      <a:cubicBezTo>
                        <a:pt x="149" y="740"/>
                        <a:pt x="137" y="748"/>
                        <a:pt x="181" y="752"/>
                      </a:cubicBezTo>
                      <a:cubicBezTo>
                        <a:pt x="224" y="755"/>
                        <a:pt x="224" y="754"/>
                        <a:pt x="228" y="755"/>
                      </a:cubicBezTo>
                      <a:cubicBezTo>
                        <a:pt x="229" y="755"/>
                        <a:pt x="230" y="756"/>
                        <a:pt x="231" y="756"/>
                      </a:cubicBezTo>
                      <a:cubicBezTo>
                        <a:pt x="237" y="746"/>
                        <a:pt x="249" y="740"/>
                        <a:pt x="259" y="737"/>
                      </a:cubicBezTo>
                      <a:cubicBezTo>
                        <a:pt x="268" y="734"/>
                        <a:pt x="287" y="729"/>
                        <a:pt x="318" y="729"/>
                      </a:cubicBezTo>
                      <a:cubicBezTo>
                        <a:pt x="348" y="729"/>
                        <a:pt x="387" y="734"/>
                        <a:pt x="414" y="739"/>
                      </a:cubicBezTo>
                      <a:cubicBezTo>
                        <a:pt x="441" y="744"/>
                        <a:pt x="494" y="758"/>
                        <a:pt x="502" y="764"/>
                      </a:cubicBezTo>
                      <a:cubicBezTo>
                        <a:pt x="511" y="770"/>
                        <a:pt x="522" y="775"/>
                        <a:pt x="538" y="777"/>
                      </a:cubicBezTo>
                      <a:cubicBezTo>
                        <a:pt x="554" y="778"/>
                        <a:pt x="570" y="768"/>
                        <a:pt x="582" y="766"/>
                      </a:cubicBezTo>
                      <a:cubicBezTo>
                        <a:pt x="594" y="764"/>
                        <a:pt x="605" y="759"/>
                        <a:pt x="614" y="755"/>
                      </a:cubicBezTo>
                      <a:cubicBezTo>
                        <a:pt x="623" y="750"/>
                        <a:pt x="637" y="758"/>
                        <a:pt x="635" y="749"/>
                      </a:cubicBezTo>
                      <a:cubicBezTo>
                        <a:pt x="634" y="740"/>
                        <a:pt x="626" y="737"/>
                        <a:pt x="635" y="734"/>
                      </a:cubicBezTo>
                      <a:cubicBezTo>
                        <a:pt x="643" y="731"/>
                        <a:pt x="659" y="729"/>
                        <a:pt x="675" y="725"/>
                      </a:cubicBezTo>
                      <a:cubicBezTo>
                        <a:pt x="691" y="721"/>
                        <a:pt x="718" y="730"/>
                        <a:pt x="734" y="734"/>
                      </a:cubicBezTo>
                      <a:cubicBezTo>
                        <a:pt x="750" y="738"/>
                        <a:pt x="765" y="744"/>
                        <a:pt x="781" y="744"/>
                      </a:cubicBezTo>
                      <a:cubicBezTo>
                        <a:pt x="797" y="744"/>
                        <a:pt x="813" y="752"/>
                        <a:pt x="830" y="748"/>
                      </a:cubicBezTo>
                      <a:cubicBezTo>
                        <a:pt x="847" y="744"/>
                        <a:pt x="852" y="741"/>
                        <a:pt x="872" y="739"/>
                      </a:cubicBezTo>
                      <a:cubicBezTo>
                        <a:pt x="892" y="737"/>
                        <a:pt x="914" y="732"/>
                        <a:pt x="924" y="727"/>
                      </a:cubicBezTo>
                      <a:cubicBezTo>
                        <a:pt x="935" y="722"/>
                        <a:pt x="943" y="717"/>
                        <a:pt x="943" y="717"/>
                      </a:cubicBezTo>
                      <a:cubicBezTo>
                        <a:pt x="943" y="717"/>
                        <a:pt x="960" y="718"/>
                        <a:pt x="957" y="712"/>
                      </a:cubicBezTo>
                      <a:cubicBezTo>
                        <a:pt x="954" y="706"/>
                        <a:pt x="949" y="704"/>
                        <a:pt x="957" y="700"/>
                      </a:cubicBezTo>
                      <a:cubicBezTo>
                        <a:pt x="965" y="696"/>
                        <a:pt x="967" y="690"/>
                        <a:pt x="976" y="688"/>
                      </a:cubicBezTo>
                      <a:cubicBezTo>
                        <a:pt x="985" y="686"/>
                        <a:pt x="984" y="678"/>
                        <a:pt x="984" y="678"/>
                      </a:cubicBezTo>
                      <a:cubicBezTo>
                        <a:pt x="984" y="678"/>
                        <a:pt x="971" y="675"/>
                        <a:pt x="966" y="675"/>
                      </a:cubicBezTo>
                      <a:cubicBezTo>
                        <a:pt x="961" y="674"/>
                        <a:pt x="954" y="670"/>
                        <a:pt x="956" y="660"/>
                      </a:cubicBezTo>
                      <a:cubicBezTo>
                        <a:pt x="958" y="651"/>
                        <a:pt x="966" y="651"/>
                        <a:pt x="974" y="644"/>
                      </a:cubicBezTo>
                      <a:cubicBezTo>
                        <a:pt x="982" y="637"/>
                        <a:pt x="1009" y="622"/>
                        <a:pt x="1021" y="622"/>
                      </a:cubicBezTo>
                      <a:cubicBezTo>
                        <a:pt x="1060" y="622"/>
                        <a:pt x="1060" y="622"/>
                        <a:pt x="1060" y="622"/>
                      </a:cubicBezTo>
                      <a:cubicBezTo>
                        <a:pt x="1068" y="622"/>
                        <a:pt x="1090" y="623"/>
                        <a:pt x="1099" y="618"/>
                      </a:cubicBezTo>
                      <a:cubicBezTo>
                        <a:pt x="1108" y="613"/>
                        <a:pt x="1138" y="615"/>
                        <a:pt x="1130" y="606"/>
                      </a:cubicBezTo>
                      <a:cubicBezTo>
                        <a:pt x="1122" y="597"/>
                        <a:pt x="1111" y="598"/>
                        <a:pt x="1106" y="588"/>
                      </a:cubicBezTo>
                      <a:cubicBezTo>
                        <a:pt x="1101" y="578"/>
                        <a:pt x="1091" y="579"/>
                        <a:pt x="1100" y="564"/>
                      </a:cubicBezTo>
                      <a:cubicBezTo>
                        <a:pt x="1108" y="549"/>
                        <a:pt x="1126" y="529"/>
                        <a:pt x="1155" y="523"/>
                      </a:cubicBezTo>
                      <a:cubicBezTo>
                        <a:pt x="1184" y="517"/>
                        <a:pt x="1175" y="515"/>
                        <a:pt x="1226" y="515"/>
                      </a:cubicBezTo>
                      <a:cubicBezTo>
                        <a:pt x="1276" y="515"/>
                        <a:pt x="1288" y="523"/>
                        <a:pt x="1306" y="520"/>
                      </a:cubicBezTo>
                      <a:cubicBezTo>
                        <a:pt x="1324" y="517"/>
                        <a:pt x="1343" y="513"/>
                        <a:pt x="1356" y="507"/>
                      </a:cubicBezTo>
                      <a:cubicBezTo>
                        <a:pt x="1369" y="500"/>
                        <a:pt x="1385" y="488"/>
                        <a:pt x="1397" y="484"/>
                      </a:cubicBezTo>
                      <a:cubicBezTo>
                        <a:pt x="1409" y="480"/>
                        <a:pt x="1423" y="476"/>
                        <a:pt x="1437" y="478"/>
                      </a:cubicBezTo>
                      <a:cubicBezTo>
                        <a:pt x="1451" y="480"/>
                        <a:pt x="1475" y="478"/>
                        <a:pt x="1485" y="482"/>
                      </a:cubicBezTo>
                      <a:cubicBezTo>
                        <a:pt x="1495" y="487"/>
                        <a:pt x="1540" y="499"/>
                        <a:pt x="1544" y="500"/>
                      </a:cubicBezTo>
                      <a:cubicBezTo>
                        <a:pt x="1547" y="501"/>
                        <a:pt x="1559" y="501"/>
                        <a:pt x="1567" y="501"/>
                      </a:cubicBezTo>
                      <a:cubicBezTo>
                        <a:pt x="1575" y="501"/>
                        <a:pt x="1589" y="508"/>
                        <a:pt x="1603" y="511"/>
                      </a:cubicBezTo>
                      <a:cubicBezTo>
                        <a:pt x="1618" y="514"/>
                        <a:pt x="1638" y="518"/>
                        <a:pt x="1648" y="522"/>
                      </a:cubicBezTo>
                      <a:cubicBezTo>
                        <a:pt x="1658" y="527"/>
                        <a:pt x="1672" y="531"/>
                        <a:pt x="1685" y="538"/>
                      </a:cubicBezTo>
                      <a:cubicBezTo>
                        <a:pt x="1697" y="545"/>
                        <a:pt x="1697" y="543"/>
                        <a:pt x="1697" y="539"/>
                      </a:cubicBezTo>
                      <a:cubicBezTo>
                        <a:pt x="1697" y="534"/>
                        <a:pt x="1693" y="527"/>
                        <a:pt x="1700" y="527"/>
                      </a:cubicBezTo>
                      <a:cubicBezTo>
                        <a:pt x="1708" y="527"/>
                        <a:pt x="1715" y="526"/>
                        <a:pt x="1723" y="528"/>
                      </a:cubicBezTo>
                      <a:cubicBezTo>
                        <a:pt x="1732" y="531"/>
                        <a:pt x="1746" y="537"/>
                        <a:pt x="1763" y="537"/>
                      </a:cubicBezTo>
                      <a:cubicBezTo>
                        <a:pt x="1799" y="537"/>
                        <a:pt x="1799" y="537"/>
                        <a:pt x="1799" y="537"/>
                      </a:cubicBezTo>
                      <a:cubicBezTo>
                        <a:pt x="1823" y="537"/>
                        <a:pt x="1834" y="534"/>
                        <a:pt x="1852" y="541"/>
                      </a:cubicBezTo>
                      <a:cubicBezTo>
                        <a:pt x="1870" y="547"/>
                        <a:pt x="1872" y="553"/>
                        <a:pt x="1890" y="553"/>
                      </a:cubicBezTo>
                      <a:cubicBezTo>
                        <a:pt x="1908" y="553"/>
                        <a:pt x="1932" y="555"/>
                        <a:pt x="1943" y="555"/>
                      </a:cubicBezTo>
                      <a:cubicBezTo>
                        <a:pt x="1954" y="555"/>
                        <a:pt x="1971" y="558"/>
                        <a:pt x="1977" y="558"/>
                      </a:cubicBezTo>
                      <a:cubicBezTo>
                        <a:pt x="1983" y="558"/>
                        <a:pt x="2000" y="554"/>
                        <a:pt x="1991" y="551"/>
                      </a:cubicBezTo>
                      <a:cubicBezTo>
                        <a:pt x="1982" y="547"/>
                        <a:pt x="1970" y="545"/>
                        <a:pt x="1965" y="533"/>
                      </a:cubicBezTo>
                      <a:cubicBezTo>
                        <a:pt x="1960" y="521"/>
                        <a:pt x="1959" y="507"/>
                        <a:pt x="1966" y="502"/>
                      </a:cubicBezTo>
                      <a:cubicBezTo>
                        <a:pt x="1973" y="497"/>
                        <a:pt x="1973" y="491"/>
                        <a:pt x="2002" y="484"/>
                      </a:cubicBezTo>
                      <a:cubicBezTo>
                        <a:pt x="2030" y="477"/>
                        <a:pt x="2050" y="484"/>
                        <a:pt x="2061" y="481"/>
                      </a:cubicBezTo>
                      <a:cubicBezTo>
                        <a:pt x="2072" y="477"/>
                        <a:pt x="2075" y="465"/>
                        <a:pt x="2098" y="465"/>
                      </a:cubicBezTo>
                      <a:cubicBezTo>
                        <a:pt x="2121" y="465"/>
                        <a:pt x="2144" y="465"/>
                        <a:pt x="2148" y="464"/>
                      </a:cubicBezTo>
                      <a:cubicBezTo>
                        <a:pt x="2153" y="463"/>
                        <a:pt x="2148" y="453"/>
                        <a:pt x="2148" y="447"/>
                      </a:cubicBezTo>
                      <a:cubicBezTo>
                        <a:pt x="2148" y="440"/>
                        <a:pt x="2142" y="435"/>
                        <a:pt x="2148" y="428"/>
                      </a:cubicBezTo>
                      <a:cubicBezTo>
                        <a:pt x="2155" y="421"/>
                        <a:pt x="2154" y="417"/>
                        <a:pt x="2157" y="411"/>
                      </a:cubicBezTo>
                      <a:cubicBezTo>
                        <a:pt x="2160" y="404"/>
                        <a:pt x="2163" y="401"/>
                        <a:pt x="2168" y="399"/>
                      </a:cubicBezTo>
                      <a:cubicBezTo>
                        <a:pt x="2174" y="397"/>
                        <a:pt x="2194" y="390"/>
                        <a:pt x="2194" y="382"/>
                      </a:cubicBezTo>
                      <a:cubicBezTo>
                        <a:pt x="2194" y="375"/>
                        <a:pt x="2184" y="378"/>
                        <a:pt x="2179" y="374"/>
                      </a:cubicBezTo>
                      <a:cubicBezTo>
                        <a:pt x="2174" y="370"/>
                        <a:pt x="2130" y="362"/>
                        <a:pt x="2124" y="358"/>
                      </a:cubicBezTo>
                      <a:cubicBezTo>
                        <a:pt x="2118" y="355"/>
                        <a:pt x="2097" y="353"/>
                        <a:pt x="2097" y="353"/>
                      </a:cubicBezTo>
                      <a:cubicBezTo>
                        <a:pt x="2097" y="353"/>
                        <a:pt x="2100" y="353"/>
                        <a:pt x="2092" y="341"/>
                      </a:cubicBezTo>
                      <a:cubicBezTo>
                        <a:pt x="2084" y="329"/>
                        <a:pt x="2079" y="328"/>
                        <a:pt x="2075" y="328"/>
                      </a:cubicBezTo>
                      <a:cubicBezTo>
                        <a:pt x="2070" y="328"/>
                        <a:pt x="2066" y="319"/>
                        <a:pt x="2053" y="331"/>
                      </a:cubicBezTo>
                      <a:cubicBezTo>
                        <a:pt x="2039" y="342"/>
                        <a:pt x="2039" y="346"/>
                        <a:pt x="2031" y="344"/>
                      </a:cubicBezTo>
                      <a:cubicBezTo>
                        <a:pt x="2023" y="342"/>
                        <a:pt x="1996" y="342"/>
                        <a:pt x="1992" y="336"/>
                      </a:cubicBezTo>
                      <a:cubicBezTo>
                        <a:pt x="1989" y="331"/>
                        <a:pt x="2000" y="322"/>
                        <a:pt x="2001" y="312"/>
                      </a:cubicBezTo>
                      <a:cubicBezTo>
                        <a:pt x="2002" y="302"/>
                        <a:pt x="1994" y="283"/>
                        <a:pt x="2007" y="283"/>
                      </a:cubicBezTo>
                      <a:cubicBezTo>
                        <a:pt x="2020" y="282"/>
                        <a:pt x="2042" y="287"/>
                        <a:pt x="2046" y="282"/>
                      </a:cubicBezTo>
                      <a:cubicBezTo>
                        <a:pt x="2050" y="277"/>
                        <a:pt x="2065" y="269"/>
                        <a:pt x="2069" y="268"/>
                      </a:cubicBezTo>
                      <a:cubicBezTo>
                        <a:pt x="2072" y="266"/>
                        <a:pt x="2082" y="271"/>
                        <a:pt x="2082" y="263"/>
                      </a:cubicBezTo>
                      <a:cubicBezTo>
                        <a:pt x="2083" y="254"/>
                        <a:pt x="2094" y="246"/>
                        <a:pt x="2092" y="243"/>
                      </a:cubicBezTo>
                      <a:cubicBezTo>
                        <a:pt x="2091" y="240"/>
                        <a:pt x="2100" y="246"/>
                        <a:pt x="2109" y="249"/>
                      </a:cubicBezTo>
                      <a:cubicBezTo>
                        <a:pt x="2117" y="252"/>
                        <a:pt x="2123" y="253"/>
                        <a:pt x="2140" y="253"/>
                      </a:cubicBezTo>
                      <a:cubicBezTo>
                        <a:pt x="2158" y="253"/>
                        <a:pt x="2169" y="254"/>
                        <a:pt x="2169" y="254"/>
                      </a:cubicBezTo>
                      <a:cubicBezTo>
                        <a:pt x="2169" y="254"/>
                        <a:pt x="2170" y="241"/>
                        <a:pt x="2170" y="235"/>
                      </a:cubicBezTo>
                      <a:cubicBezTo>
                        <a:pt x="2170" y="229"/>
                        <a:pt x="2178" y="220"/>
                        <a:pt x="2172" y="217"/>
                      </a:cubicBezTo>
                      <a:cubicBezTo>
                        <a:pt x="2167" y="213"/>
                        <a:pt x="2162" y="208"/>
                        <a:pt x="2148" y="202"/>
                      </a:cubicBezTo>
                      <a:cubicBezTo>
                        <a:pt x="2134" y="197"/>
                        <a:pt x="2133" y="198"/>
                        <a:pt x="2133" y="190"/>
                      </a:cubicBezTo>
                      <a:cubicBezTo>
                        <a:pt x="2133" y="182"/>
                        <a:pt x="2132" y="176"/>
                        <a:pt x="2124" y="180"/>
                      </a:cubicBezTo>
                      <a:cubicBezTo>
                        <a:pt x="2117" y="184"/>
                        <a:pt x="2115" y="190"/>
                        <a:pt x="2115" y="176"/>
                      </a:cubicBezTo>
                      <a:cubicBezTo>
                        <a:pt x="2115" y="163"/>
                        <a:pt x="2121" y="145"/>
                        <a:pt x="2121" y="137"/>
                      </a:cubicBezTo>
                      <a:cubicBezTo>
                        <a:pt x="2121" y="129"/>
                        <a:pt x="2100" y="125"/>
                        <a:pt x="2092" y="119"/>
                      </a:cubicBezTo>
                      <a:cubicBezTo>
                        <a:pt x="2084" y="113"/>
                        <a:pt x="2072" y="111"/>
                        <a:pt x="2061" y="103"/>
                      </a:cubicBezTo>
                      <a:cubicBezTo>
                        <a:pt x="2050" y="94"/>
                        <a:pt x="2048" y="95"/>
                        <a:pt x="2035" y="95"/>
                      </a:cubicBezTo>
                      <a:cubicBezTo>
                        <a:pt x="2022" y="95"/>
                        <a:pt x="1992" y="93"/>
                        <a:pt x="1983" y="94"/>
                      </a:cubicBezTo>
                      <a:cubicBezTo>
                        <a:pt x="1974" y="95"/>
                        <a:pt x="1960" y="99"/>
                        <a:pt x="1951" y="97"/>
                      </a:cubicBezTo>
                      <a:cubicBezTo>
                        <a:pt x="1942" y="95"/>
                        <a:pt x="1932" y="83"/>
                        <a:pt x="1927" y="72"/>
                      </a:cubicBezTo>
                      <a:cubicBezTo>
                        <a:pt x="1922" y="61"/>
                        <a:pt x="1913" y="55"/>
                        <a:pt x="1910" y="53"/>
                      </a:cubicBezTo>
                      <a:cubicBezTo>
                        <a:pt x="1907" y="51"/>
                        <a:pt x="1851" y="49"/>
                        <a:pt x="1835" y="49"/>
                      </a:cubicBezTo>
                      <a:cubicBezTo>
                        <a:pt x="1820" y="49"/>
                        <a:pt x="1798" y="49"/>
                        <a:pt x="1793" y="56"/>
                      </a:cubicBezTo>
                      <a:cubicBezTo>
                        <a:pt x="1788" y="63"/>
                        <a:pt x="1788" y="65"/>
                        <a:pt x="1776" y="65"/>
                      </a:cubicBezTo>
                      <a:cubicBezTo>
                        <a:pt x="1765" y="65"/>
                        <a:pt x="1736" y="64"/>
                        <a:pt x="1726" y="65"/>
                      </a:cubicBezTo>
                      <a:cubicBezTo>
                        <a:pt x="1717" y="66"/>
                        <a:pt x="1700" y="77"/>
                        <a:pt x="1690" y="79"/>
                      </a:cubicBezTo>
                      <a:cubicBezTo>
                        <a:pt x="1680" y="81"/>
                        <a:pt x="1670" y="85"/>
                        <a:pt x="1654" y="85"/>
                      </a:cubicBezTo>
                      <a:cubicBezTo>
                        <a:pt x="1638" y="85"/>
                        <a:pt x="1628" y="78"/>
                        <a:pt x="1609" y="78"/>
                      </a:cubicBezTo>
                      <a:cubicBezTo>
                        <a:pt x="1590" y="78"/>
                        <a:pt x="1571" y="76"/>
                        <a:pt x="1565" y="76"/>
                      </a:cubicBezTo>
                      <a:cubicBezTo>
                        <a:pt x="1559" y="76"/>
                        <a:pt x="1545" y="71"/>
                        <a:pt x="1537" y="66"/>
                      </a:cubicBezTo>
                      <a:cubicBezTo>
                        <a:pt x="1537" y="66"/>
                        <a:pt x="1537" y="66"/>
                        <a:pt x="1537" y="66"/>
                      </a:cubicBezTo>
                      <a:close/>
                    </a:path>
                  </a:pathLst>
                </a:custGeom>
                <a:solidFill>
                  <a:srgbClr val="4B7175"/>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8" name="Freeform 196">
                  <a:extLst>
                    <a:ext uri="{FF2B5EF4-FFF2-40B4-BE49-F238E27FC236}">
                      <a16:creationId xmlns:a16="http://schemas.microsoft.com/office/drawing/2014/main" xmlns="" id="{417E0223-ADF2-7D84-8D92-66DB6DEB4BAB}"/>
                    </a:ext>
                  </a:extLst>
                </p:cNvPr>
                <p:cNvSpPr>
                  <a:spLocks noEditPoints="1"/>
                </p:cNvSpPr>
                <p:nvPr/>
              </p:nvSpPr>
              <p:spPr bwMode="auto">
                <a:xfrm>
                  <a:off x="805433" y="2424976"/>
                  <a:ext cx="1707107" cy="980561"/>
                </a:xfrm>
                <a:custGeom>
                  <a:avLst/>
                  <a:gdLst>
                    <a:gd name="T0" fmla="*/ 1212 w 1520"/>
                    <a:gd name="T1" fmla="*/ 0 h 873"/>
                    <a:gd name="T2" fmla="*/ 1438 w 1520"/>
                    <a:gd name="T3" fmla="*/ 104 h 873"/>
                    <a:gd name="T4" fmla="*/ 1325 w 1520"/>
                    <a:gd name="T5" fmla="*/ 70 h 873"/>
                    <a:gd name="T6" fmla="*/ 1181 w 1520"/>
                    <a:gd name="T7" fmla="*/ 55 h 873"/>
                    <a:gd name="T8" fmla="*/ 1157 w 1520"/>
                    <a:gd name="T9" fmla="*/ 70 h 873"/>
                    <a:gd name="T10" fmla="*/ 1123 w 1520"/>
                    <a:gd name="T11" fmla="*/ 137 h 873"/>
                    <a:gd name="T12" fmla="*/ 1173 w 1520"/>
                    <a:gd name="T13" fmla="*/ 162 h 873"/>
                    <a:gd name="T14" fmla="*/ 1126 w 1520"/>
                    <a:gd name="T15" fmla="*/ 170 h 873"/>
                    <a:gd name="T16" fmla="*/ 1120 w 1520"/>
                    <a:gd name="T17" fmla="*/ 170 h 873"/>
                    <a:gd name="T18" fmla="*/ 1117 w 1520"/>
                    <a:gd name="T19" fmla="*/ 171 h 873"/>
                    <a:gd name="T20" fmla="*/ 1142 w 1520"/>
                    <a:gd name="T21" fmla="*/ 230 h 873"/>
                    <a:gd name="T22" fmla="*/ 991 w 1520"/>
                    <a:gd name="T23" fmla="*/ 224 h 873"/>
                    <a:gd name="T24" fmla="*/ 1019 w 1520"/>
                    <a:gd name="T25" fmla="*/ 330 h 873"/>
                    <a:gd name="T26" fmla="*/ 967 w 1520"/>
                    <a:gd name="T27" fmla="*/ 366 h 873"/>
                    <a:gd name="T28" fmla="*/ 967 w 1520"/>
                    <a:gd name="T29" fmla="*/ 342 h 873"/>
                    <a:gd name="T30" fmla="*/ 831 w 1520"/>
                    <a:gd name="T31" fmla="*/ 356 h 873"/>
                    <a:gd name="T32" fmla="*/ 722 w 1520"/>
                    <a:gd name="T33" fmla="*/ 345 h 873"/>
                    <a:gd name="T34" fmla="*/ 609 w 1520"/>
                    <a:gd name="T35" fmla="*/ 310 h 873"/>
                    <a:gd name="T36" fmla="*/ 488 w 1520"/>
                    <a:gd name="T37" fmla="*/ 281 h 873"/>
                    <a:gd name="T38" fmla="*/ 349 w 1520"/>
                    <a:gd name="T39" fmla="*/ 230 h 873"/>
                    <a:gd name="T40" fmla="*/ 162 w 1520"/>
                    <a:gd name="T41" fmla="*/ 312 h 873"/>
                    <a:gd name="T42" fmla="*/ 101 w 1520"/>
                    <a:gd name="T43" fmla="*/ 401 h 873"/>
                    <a:gd name="T44" fmla="*/ 75 w 1520"/>
                    <a:gd name="T45" fmla="*/ 456 h 873"/>
                    <a:gd name="T46" fmla="*/ 1 w 1520"/>
                    <a:gd name="T47" fmla="*/ 504 h 873"/>
                    <a:gd name="T48" fmla="*/ 10 w 1520"/>
                    <a:gd name="T49" fmla="*/ 564 h 873"/>
                    <a:gd name="T50" fmla="*/ 70 w 1520"/>
                    <a:gd name="T51" fmla="*/ 555 h 873"/>
                    <a:gd name="T52" fmla="*/ 190 w 1520"/>
                    <a:gd name="T53" fmla="*/ 553 h 873"/>
                    <a:gd name="T54" fmla="*/ 299 w 1520"/>
                    <a:gd name="T55" fmla="*/ 601 h 873"/>
                    <a:gd name="T56" fmla="*/ 375 w 1520"/>
                    <a:gd name="T57" fmla="*/ 687 h 873"/>
                    <a:gd name="T58" fmla="*/ 357 w 1520"/>
                    <a:gd name="T59" fmla="*/ 741 h 873"/>
                    <a:gd name="T60" fmla="*/ 468 w 1520"/>
                    <a:gd name="T61" fmla="*/ 759 h 873"/>
                    <a:gd name="T62" fmla="*/ 547 w 1520"/>
                    <a:gd name="T63" fmla="*/ 813 h 873"/>
                    <a:gd name="T64" fmla="*/ 614 w 1520"/>
                    <a:gd name="T65" fmla="*/ 830 h 873"/>
                    <a:gd name="T66" fmla="*/ 809 w 1520"/>
                    <a:gd name="T67" fmla="*/ 871 h 873"/>
                    <a:gd name="T68" fmla="*/ 864 w 1520"/>
                    <a:gd name="T69" fmla="*/ 830 h 873"/>
                    <a:gd name="T70" fmla="*/ 988 w 1520"/>
                    <a:gd name="T71" fmla="*/ 779 h 873"/>
                    <a:gd name="T72" fmla="*/ 1111 w 1520"/>
                    <a:gd name="T73" fmla="*/ 685 h 873"/>
                    <a:gd name="T74" fmla="*/ 1410 w 1520"/>
                    <a:gd name="T75" fmla="*/ 624 h 873"/>
                    <a:gd name="T76" fmla="*/ 1409 w 1520"/>
                    <a:gd name="T77" fmla="*/ 580 h 873"/>
                    <a:gd name="T78" fmla="*/ 1266 w 1520"/>
                    <a:gd name="T79" fmla="*/ 546 h 873"/>
                    <a:gd name="T80" fmla="*/ 1251 w 1520"/>
                    <a:gd name="T81" fmla="*/ 521 h 873"/>
                    <a:gd name="T82" fmla="*/ 1262 w 1520"/>
                    <a:gd name="T83" fmla="*/ 478 h 873"/>
                    <a:gd name="T84" fmla="*/ 1288 w 1520"/>
                    <a:gd name="T85" fmla="*/ 430 h 873"/>
                    <a:gd name="T86" fmla="*/ 1270 w 1520"/>
                    <a:gd name="T87" fmla="*/ 370 h 873"/>
                    <a:gd name="T88" fmla="*/ 1338 w 1520"/>
                    <a:gd name="T89" fmla="*/ 350 h 873"/>
                    <a:gd name="T90" fmla="*/ 1316 w 1520"/>
                    <a:gd name="T91" fmla="*/ 316 h 873"/>
                    <a:gd name="T92" fmla="*/ 1320 w 1520"/>
                    <a:gd name="T93" fmla="*/ 313 h 873"/>
                    <a:gd name="T94" fmla="*/ 1324 w 1520"/>
                    <a:gd name="T95" fmla="*/ 308 h 873"/>
                    <a:gd name="T96" fmla="*/ 1328 w 1520"/>
                    <a:gd name="T97" fmla="*/ 299 h 873"/>
                    <a:gd name="T98" fmla="*/ 1346 w 1520"/>
                    <a:gd name="T99" fmla="*/ 268 h 873"/>
                    <a:gd name="T100" fmla="*/ 1412 w 1520"/>
                    <a:gd name="T101" fmla="*/ 284 h 873"/>
                    <a:gd name="T102" fmla="*/ 1480 w 1520"/>
                    <a:gd name="T103" fmla="*/ 200 h 873"/>
                    <a:gd name="T104" fmla="*/ 1210 w 1520"/>
                    <a:gd name="T105" fmla="*/ 5 h 873"/>
                    <a:gd name="T106" fmla="*/ 1208 w 1520"/>
                    <a:gd name="T107" fmla="*/ 9 h 873"/>
                    <a:gd name="T108" fmla="*/ 1193 w 1520"/>
                    <a:gd name="T109" fmla="*/ 36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0" h="873">
                      <a:moveTo>
                        <a:pt x="1212" y="0"/>
                      </a:moveTo>
                      <a:cubicBezTo>
                        <a:pt x="1212" y="0"/>
                        <a:pt x="1212" y="0"/>
                        <a:pt x="1212" y="0"/>
                      </a:cubicBezTo>
                      <a:cubicBezTo>
                        <a:pt x="1212" y="0"/>
                        <a:pt x="1212" y="0"/>
                        <a:pt x="1212" y="0"/>
                      </a:cubicBezTo>
                      <a:cubicBezTo>
                        <a:pt x="1212" y="0"/>
                        <a:pt x="1212" y="0"/>
                        <a:pt x="1212" y="0"/>
                      </a:cubicBezTo>
                      <a:close/>
                      <a:moveTo>
                        <a:pt x="1507" y="129"/>
                      </a:moveTo>
                      <a:cubicBezTo>
                        <a:pt x="1494" y="119"/>
                        <a:pt x="1473" y="118"/>
                        <a:pt x="1473" y="104"/>
                      </a:cubicBezTo>
                      <a:cubicBezTo>
                        <a:pt x="1473" y="90"/>
                        <a:pt x="1457" y="98"/>
                        <a:pt x="1448" y="93"/>
                      </a:cubicBezTo>
                      <a:cubicBezTo>
                        <a:pt x="1438" y="87"/>
                        <a:pt x="1432" y="95"/>
                        <a:pt x="1438" y="104"/>
                      </a:cubicBezTo>
                      <a:cubicBezTo>
                        <a:pt x="1445" y="113"/>
                        <a:pt x="1423" y="113"/>
                        <a:pt x="1412" y="113"/>
                      </a:cubicBezTo>
                      <a:cubicBezTo>
                        <a:pt x="1401" y="113"/>
                        <a:pt x="1372" y="110"/>
                        <a:pt x="1376" y="102"/>
                      </a:cubicBezTo>
                      <a:cubicBezTo>
                        <a:pt x="1380" y="95"/>
                        <a:pt x="1380" y="95"/>
                        <a:pt x="1366" y="95"/>
                      </a:cubicBezTo>
                      <a:cubicBezTo>
                        <a:pt x="1353" y="95"/>
                        <a:pt x="1342" y="81"/>
                        <a:pt x="1325" y="70"/>
                      </a:cubicBezTo>
                      <a:cubicBezTo>
                        <a:pt x="1309" y="59"/>
                        <a:pt x="1287" y="53"/>
                        <a:pt x="1278" y="53"/>
                      </a:cubicBezTo>
                      <a:cubicBezTo>
                        <a:pt x="1268" y="53"/>
                        <a:pt x="1232" y="76"/>
                        <a:pt x="1232" y="76"/>
                      </a:cubicBezTo>
                      <a:cubicBezTo>
                        <a:pt x="1219" y="49"/>
                        <a:pt x="1219" y="49"/>
                        <a:pt x="1219" y="49"/>
                      </a:cubicBezTo>
                      <a:cubicBezTo>
                        <a:pt x="1181" y="55"/>
                        <a:pt x="1181" y="55"/>
                        <a:pt x="1181" y="55"/>
                      </a:cubicBezTo>
                      <a:cubicBezTo>
                        <a:pt x="1181" y="55"/>
                        <a:pt x="1186" y="48"/>
                        <a:pt x="1192" y="38"/>
                      </a:cubicBezTo>
                      <a:cubicBezTo>
                        <a:pt x="1181" y="40"/>
                        <a:pt x="1170" y="42"/>
                        <a:pt x="1170" y="42"/>
                      </a:cubicBezTo>
                      <a:cubicBezTo>
                        <a:pt x="1170" y="42"/>
                        <a:pt x="1180" y="54"/>
                        <a:pt x="1177" y="62"/>
                      </a:cubicBezTo>
                      <a:cubicBezTo>
                        <a:pt x="1174" y="70"/>
                        <a:pt x="1162" y="67"/>
                        <a:pt x="1157" y="70"/>
                      </a:cubicBezTo>
                      <a:cubicBezTo>
                        <a:pt x="1153" y="73"/>
                        <a:pt x="1139" y="76"/>
                        <a:pt x="1139" y="76"/>
                      </a:cubicBezTo>
                      <a:cubicBezTo>
                        <a:pt x="1139" y="76"/>
                        <a:pt x="1137" y="82"/>
                        <a:pt x="1137" y="92"/>
                      </a:cubicBezTo>
                      <a:cubicBezTo>
                        <a:pt x="1137" y="101"/>
                        <a:pt x="1133" y="106"/>
                        <a:pt x="1131" y="119"/>
                      </a:cubicBezTo>
                      <a:cubicBezTo>
                        <a:pt x="1130" y="131"/>
                        <a:pt x="1123" y="133"/>
                        <a:pt x="1123" y="137"/>
                      </a:cubicBezTo>
                      <a:cubicBezTo>
                        <a:pt x="1123" y="141"/>
                        <a:pt x="1135" y="144"/>
                        <a:pt x="1142" y="145"/>
                      </a:cubicBezTo>
                      <a:cubicBezTo>
                        <a:pt x="1144" y="145"/>
                        <a:pt x="1148" y="146"/>
                        <a:pt x="1153" y="148"/>
                      </a:cubicBezTo>
                      <a:cubicBezTo>
                        <a:pt x="1146" y="148"/>
                        <a:pt x="1142" y="148"/>
                        <a:pt x="1142" y="148"/>
                      </a:cubicBezTo>
                      <a:cubicBezTo>
                        <a:pt x="1173" y="162"/>
                        <a:pt x="1173" y="162"/>
                        <a:pt x="1173" y="162"/>
                      </a:cubicBezTo>
                      <a:cubicBezTo>
                        <a:pt x="1173" y="162"/>
                        <a:pt x="1157" y="172"/>
                        <a:pt x="1153" y="173"/>
                      </a:cubicBezTo>
                      <a:cubicBezTo>
                        <a:pt x="1150" y="174"/>
                        <a:pt x="1139" y="171"/>
                        <a:pt x="1129" y="170"/>
                      </a:cubicBezTo>
                      <a:cubicBezTo>
                        <a:pt x="1128" y="170"/>
                        <a:pt x="1128" y="170"/>
                        <a:pt x="1127" y="170"/>
                      </a:cubicBezTo>
                      <a:cubicBezTo>
                        <a:pt x="1127" y="170"/>
                        <a:pt x="1127" y="170"/>
                        <a:pt x="1126" y="170"/>
                      </a:cubicBezTo>
                      <a:cubicBezTo>
                        <a:pt x="1126" y="170"/>
                        <a:pt x="1125" y="170"/>
                        <a:pt x="1125" y="170"/>
                      </a:cubicBezTo>
                      <a:cubicBezTo>
                        <a:pt x="1124" y="170"/>
                        <a:pt x="1124" y="170"/>
                        <a:pt x="1124" y="170"/>
                      </a:cubicBezTo>
                      <a:cubicBezTo>
                        <a:pt x="1123" y="169"/>
                        <a:pt x="1122" y="170"/>
                        <a:pt x="1122" y="170"/>
                      </a:cubicBezTo>
                      <a:cubicBezTo>
                        <a:pt x="1121" y="170"/>
                        <a:pt x="1121" y="170"/>
                        <a:pt x="1120" y="170"/>
                      </a:cubicBezTo>
                      <a:cubicBezTo>
                        <a:pt x="1120" y="170"/>
                        <a:pt x="1120" y="170"/>
                        <a:pt x="1120" y="170"/>
                      </a:cubicBezTo>
                      <a:cubicBezTo>
                        <a:pt x="1119" y="170"/>
                        <a:pt x="1119" y="170"/>
                        <a:pt x="1119" y="170"/>
                      </a:cubicBezTo>
                      <a:cubicBezTo>
                        <a:pt x="1118" y="170"/>
                        <a:pt x="1118" y="170"/>
                        <a:pt x="1118" y="170"/>
                      </a:cubicBezTo>
                      <a:cubicBezTo>
                        <a:pt x="1118" y="170"/>
                        <a:pt x="1117" y="171"/>
                        <a:pt x="1117" y="171"/>
                      </a:cubicBezTo>
                      <a:cubicBezTo>
                        <a:pt x="1117" y="171"/>
                        <a:pt x="1117" y="171"/>
                        <a:pt x="1117" y="171"/>
                      </a:cubicBezTo>
                      <a:cubicBezTo>
                        <a:pt x="1117" y="171"/>
                        <a:pt x="1116" y="172"/>
                        <a:pt x="1116" y="172"/>
                      </a:cubicBezTo>
                      <a:cubicBezTo>
                        <a:pt x="1113" y="179"/>
                        <a:pt x="1120" y="185"/>
                        <a:pt x="1131" y="196"/>
                      </a:cubicBezTo>
                      <a:cubicBezTo>
                        <a:pt x="1142" y="207"/>
                        <a:pt x="1144" y="224"/>
                        <a:pt x="1142" y="230"/>
                      </a:cubicBezTo>
                      <a:cubicBezTo>
                        <a:pt x="1139" y="236"/>
                        <a:pt x="1133" y="266"/>
                        <a:pt x="1123" y="267"/>
                      </a:cubicBezTo>
                      <a:cubicBezTo>
                        <a:pt x="1114" y="268"/>
                        <a:pt x="1065" y="264"/>
                        <a:pt x="1065" y="264"/>
                      </a:cubicBezTo>
                      <a:cubicBezTo>
                        <a:pt x="1038" y="253"/>
                        <a:pt x="1038" y="253"/>
                        <a:pt x="1038" y="253"/>
                      </a:cubicBezTo>
                      <a:cubicBezTo>
                        <a:pt x="1038" y="253"/>
                        <a:pt x="1003" y="236"/>
                        <a:pt x="991" y="224"/>
                      </a:cubicBezTo>
                      <a:cubicBezTo>
                        <a:pt x="980" y="213"/>
                        <a:pt x="977" y="227"/>
                        <a:pt x="967" y="244"/>
                      </a:cubicBezTo>
                      <a:cubicBezTo>
                        <a:pt x="957" y="261"/>
                        <a:pt x="1031" y="283"/>
                        <a:pt x="1041" y="291"/>
                      </a:cubicBezTo>
                      <a:cubicBezTo>
                        <a:pt x="1050" y="299"/>
                        <a:pt x="1040" y="301"/>
                        <a:pt x="1040" y="314"/>
                      </a:cubicBezTo>
                      <a:cubicBezTo>
                        <a:pt x="1040" y="327"/>
                        <a:pt x="1014" y="318"/>
                        <a:pt x="1019" y="330"/>
                      </a:cubicBezTo>
                      <a:cubicBezTo>
                        <a:pt x="1024" y="341"/>
                        <a:pt x="1038" y="342"/>
                        <a:pt x="1027" y="349"/>
                      </a:cubicBezTo>
                      <a:cubicBezTo>
                        <a:pt x="1015" y="356"/>
                        <a:pt x="1011" y="369"/>
                        <a:pt x="1010" y="378"/>
                      </a:cubicBezTo>
                      <a:cubicBezTo>
                        <a:pt x="1008" y="386"/>
                        <a:pt x="986" y="386"/>
                        <a:pt x="991" y="378"/>
                      </a:cubicBezTo>
                      <a:cubicBezTo>
                        <a:pt x="997" y="369"/>
                        <a:pt x="981" y="365"/>
                        <a:pt x="967" y="366"/>
                      </a:cubicBezTo>
                      <a:cubicBezTo>
                        <a:pt x="953" y="368"/>
                        <a:pt x="962" y="369"/>
                        <a:pt x="955" y="373"/>
                      </a:cubicBezTo>
                      <a:cubicBezTo>
                        <a:pt x="947" y="376"/>
                        <a:pt x="932" y="370"/>
                        <a:pt x="925" y="365"/>
                      </a:cubicBezTo>
                      <a:cubicBezTo>
                        <a:pt x="918" y="359"/>
                        <a:pt x="939" y="350"/>
                        <a:pt x="946" y="350"/>
                      </a:cubicBezTo>
                      <a:cubicBezTo>
                        <a:pt x="953" y="350"/>
                        <a:pt x="967" y="342"/>
                        <a:pt x="967" y="342"/>
                      </a:cubicBezTo>
                      <a:cubicBezTo>
                        <a:pt x="967" y="342"/>
                        <a:pt x="956" y="330"/>
                        <a:pt x="940" y="326"/>
                      </a:cubicBezTo>
                      <a:cubicBezTo>
                        <a:pt x="925" y="323"/>
                        <a:pt x="922" y="334"/>
                        <a:pt x="911" y="342"/>
                      </a:cubicBezTo>
                      <a:cubicBezTo>
                        <a:pt x="899" y="351"/>
                        <a:pt x="872" y="342"/>
                        <a:pt x="855" y="342"/>
                      </a:cubicBezTo>
                      <a:cubicBezTo>
                        <a:pt x="838" y="342"/>
                        <a:pt x="831" y="338"/>
                        <a:pt x="831" y="356"/>
                      </a:cubicBezTo>
                      <a:cubicBezTo>
                        <a:pt x="831" y="375"/>
                        <a:pt x="831" y="374"/>
                        <a:pt x="824" y="373"/>
                      </a:cubicBezTo>
                      <a:cubicBezTo>
                        <a:pt x="817" y="372"/>
                        <a:pt x="799" y="362"/>
                        <a:pt x="799" y="362"/>
                      </a:cubicBezTo>
                      <a:cubicBezTo>
                        <a:pt x="766" y="358"/>
                        <a:pt x="766" y="358"/>
                        <a:pt x="766" y="358"/>
                      </a:cubicBezTo>
                      <a:cubicBezTo>
                        <a:pt x="766" y="358"/>
                        <a:pt x="735" y="349"/>
                        <a:pt x="722" y="345"/>
                      </a:cubicBezTo>
                      <a:cubicBezTo>
                        <a:pt x="709" y="341"/>
                        <a:pt x="678" y="342"/>
                        <a:pt x="672" y="342"/>
                      </a:cubicBezTo>
                      <a:cubicBezTo>
                        <a:pt x="667" y="342"/>
                        <a:pt x="647" y="338"/>
                        <a:pt x="646" y="330"/>
                      </a:cubicBezTo>
                      <a:cubicBezTo>
                        <a:pt x="644" y="321"/>
                        <a:pt x="639" y="334"/>
                        <a:pt x="631" y="334"/>
                      </a:cubicBezTo>
                      <a:cubicBezTo>
                        <a:pt x="623" y="334"/>
                        <a:pt x="610" y="325"/>
                        <a:pt x="609" y="310"/>
                      </a:cubicBezTo>
                      <a:cubicBezTo>
                        <a:pt x="607" y="294"/>
                        <a:pt x="589" y="306"/>
                        <a:pt x="583" y="306"/>
                      </a:cubicBezTo>
                      <a:cubicBezTo>
                        <a:pt x="578" y="306"/>
                        <a:pt x="559" y="305"/>
                        <a:pt x="553" y="307"/>
                      </a:cubicBezTo>
                      <a:cubicBezTo>
                        <a:pt x="548" y="309"/>
                        <a:pt x="528" y="302"/>
                        <a:pt x="528" y="302"/>
                      </a:cubicBezTo>
                      <a:cubicBezTo>
                        <a:pt x="488" y="281"/>
                        <a:pt x="488" y="281"/>
                        <a:pt x="488" y="281"/>
                      </a:cubicBezTo>
                      <a:cubicBezTo>
                        <a:pt x="488" y="281"/>
                        <a:pt x="466" y="293"/>
                        <a:pt x="460" y="301"/>
                      </a:cubicBezTo>
                      <a:cubicBezTo>
                        <a:pt x="455" y="310"/>
                        <a:pt x="443" y="301"/>
                        <a:pt x="422" y="297"/>
                      </a:cubicBezTo>
                      <a:cubicBezTo>
                        <a:pt x="400" y="293"/>
                        <a:pt x="390" y="284"/>
                        <a:pt x="375" y="284"/>
                      </a:cubicBezTo>
                      <a:cubicBezTo>
                        <a:pt x="360" y="284"/>
                        <a:pt x="352" y="250"/>
                        <a:pt x="349" y="230"/>
                      </a:cubicBezTo>
                      <a:cubicBezTo>
                        <a:pt x="346" y="210"/>
                        <a:pt x="311" y="227"/>
                        <a:pt x="304" y="227"/>
                      </a:cubicBezTo>
                      <a:cubicBezTo>
                        <a:pt x="297" y="227"/>
                        <a:pt x="279" y="259"/>
                        <a:pt x="273" y="267"/>
                      </a:cubicBezTo>
                      <a:cubicBezTo>
                        <a:pt x="267" y="275"/>
                        <a:pt x="247" y="274"/>
                        <a:pt x="237" y="274"/>
                      </a:cubicBezTo>
                      <a:cubicBezTo>
                        <a:pt x="227" y="274"/>
                        <a:pt x="179" y="305"/>
                        <a:pt x="162" y="312"/>
                      </a:cubicBezTo>
                      <a:cubicBezTo>
                        <a:pt x="155" y="316"/>
                        <a:pt x="140" y="324"/>
                        <a:pt x="124" y="333"/>
                      </a:cubicBezTo>
                      <a:cubicBezTo>
                        <a:pt x="133" y="342"/>
                        <a:pt x="141" y="351"/>
                        <a:pt x="136" y="353"/>
                      </a:cubicBezTo>
                      <a:cubicBezTo>
                        <a:pt x="127" y="358"/>
                        <a:pt x="104" y="373"/>
                        <a:pt x="98" y="387"/>
                      </a:cubicBezTo>
                      <a:cubicBezTo>
                        <a:pt x="93" y="400"/>
                        <a:pt x="94" y="399"/>
                        <a:pt x="101" y="401"/>
                      </a:cubicBezTo>
                      <a:cubicBezTo>
                        <a:pt x="107" y="403"/>
                        <a:pt x="123" y="406"/>
                        <a:pt x="121" y="411"/>
                      </a:cubicBezTo>
                      <a:cubicBezTo>
                        <a:pt x="119" y="416"/>
                        <a:pt x="115" y="424"/>
                        <a:pt x="110" y="426"/>
                      </a:cubicBezTo>
                      <a:cubicBezTo>
                        <a:pt x="104" y="428"/>
                        <a:pt x="84" y="429"/>
                        <a:pt x="83" y="435"/>
                      </a:cubicBezTo>
                      <a:cubicBezTo>
                        <a:pt x="81" y="441"/>
                        <a:pt x="82" y="447"/>
                        <a:pt x="75" y="456"/>
                      </a:cubicBezTo>
                      <a:cubicBezTo>
                        <a:pt x="68" y="464"/>
                        <a:pt x="59" y="469"/>
                        <a:pt x="47" y="472"/>
                      </a:cubicBezTo>
                      <a:cubicBezTo>
                        <a:pt x="43" y="472"/>
                        <a:pt x="35" y="473"/>
                        <a:pt x="26" y="473"/>
                      </a:cubicBezTo>
                      <a:cubicBezTo>
                        <a:pt x="28" y="475"/>
                        <a:pt x="28" y="477"/>
                        <a:pt x="23" y="481"/>
                      </a:cubicBezTo>
                      <a:cubicBezTo>
                        <a:pt x="13" y="489"/>
                        <a:pt x="0" y="492"/>
                        <a:pt x="1" y="504"/>
                      </a:cubicBezTo>
                      <a:cubicBezTo>
                        <a:pt x="1" y="515"/>
                        <a:pt x="1" y="525"/>
                        <a:pt x="7" y="531"/>
                      </a:cubicBezTo>
                      <a:cubicBezTo>
                        <a:pt x="13" y="537"/>
                        <a:pt x="19" y="537"/>
                        <a:pt x="14" y="541"/>
                      </a:cubicBezTo>
                      <a:cubicBezTo>
                        <a:pt x="9" y="545"/>
                        <a:pt x="4" y="543"/>
                        <a:pt x="6" y="549"/>
                      </a:cubicBezTo>
                      <a:cubicBezTo>
                        <a:pt x="8" y="555"/>
                        <a:pt x="5" y="559"/>
                        <a:pt x="10" y="564"/>
                      </a:cubicBezTo>
                      <a:cubicBezTo>
                        <a:pt x="14" y="569"/>
                        <a:pt x="26" y="575"/>
                        <a:pt x="28" y="571"/>
                      </a:cubicBezTo>
                      <a:cubicBezTo>
                        <a:pt x="30" y="567"/>
                        <a:pt x="31" y="566"/>
                        <a:pt x="34" y="568"/>
                      </a:cubicBezTo>
                      <a:cubicBezTo>
                        <a:pt x="37" y="569"/>
                        <a:pt x="44" y="562"/>
                        <a:pt x="49" y="560"/>
                      </a:cubicBezTo>
                      <a:cubicBezTo>
                        <a:pt x="55" y="557"/>
                        <a:pt x="65" y="555"/>
                        <a:pt x="70" y="555"/>
                      </a:cubicBezTo>
                      <a:cubicBezTo>
                        <a:pt x="75" y="555"/>
                        <a:pt x="72" y="553"/>
                        <a:pt x="88" y="553"/>
                      </a:cubicBezTo>
                      <a:cubicBezTo>
                        <a:pt x="104" y="553"/>
                        <a:pt x="112" y="554"/>
                        <a:pt x="122" y="548"/>
                      </a:cubicBezTo>
                      <a:cubicBezTo>
                        <a:pt x="132" y="541"/>
                        <a:pt x="163" y="545"/>
                        <a:pt x="166" y="543"/>
                      </a:cubicBezTo>
                      <a:cubicBezTo>
                        <a:pt x="169" y="541"/>
                        <a:pt x="174" y="544"/>
                        <a:pt x="190" y="553"/>
                      </a:cubicBezTo>
                      <a:cubicBezTo>
                        <a:pt x="205" y="562"/>
                        <a:pt x="217" y="551"/>
                        <a:pt x="216" y="567"/>
                      </a:cubicBezTo>
                      <a:cubicBezTo>
                        <a:pt x="215" y="583"/>
                        <a:pt x="198" y="589"/>
                        <a:pt x="225" y="591"/>
                      </a:cubicBezTo>
                      <a:cubicBezTo>
                        <a:pt x="251" y="593"/>
                        <a:pt x="251" y="593"/>
                        <a:pt x="267" y="597"/>
                      </a:cubicBezTo>
                      <a:cubicBezTo>
                        <a:pt x="282" y="602"/>
                        <a:pt x="265" y="613"/>
                        <a:pt x="299" y="601"/>
                      </a:cubicBezTo>
                      <a:cubicBezTo>
                        <a:pt x="333" y="589"/>
                        <a:pt x="327" y="583"/>
                        <a:pt x="333" y="589"/>
                      </a:cubicBezTo>
                      <a:cubicBezTo>
                        <a:pt x="339" y="595"/>
                        <a:pt x="355" y="597"/>
                        <a:pt x="371" y="621"/>
                      </a:cubicBezTo>
                      <a:cubicBezTo>
                        <a:pt x="386" y="645"/>
                        <a:pt x="390" y="661"/>
                        <a:pt x="390" y="671"/>
                      </a:cubicBezTo>
                      <a:cubicBezTo>
                        <a:pt x="390" y="681"/>
                        <a:pt x="381" y="673"/>
                        <a:pt x="375" y="687"/>
                      </a:cubicBezTo>
                      <a:cubicBezTo>
                        <a:pt x="369" y="701"/>
                        <a:pt x="371" y="693"/>
                        <a:pt x="369" y="703"/>
                      </a:cubicBezTo>
                      <a:cubicBezTo>
                        <a:pt x="366" y="713"/>
                        <a:pt x="366" y="709"/>
                        <a:pt x="355" y="719"/>
                      </a:cubicBezTo>
                      <a:cubicBezTo>
                        <a:pt x="344" y="729"/>
                        <a:pt x="337" y="733"/>
                        <a:pt x="339" y="739"/>
                      </a:cubicBezTo>
                      <a:cubicBezTo>
                        <a:pt x="341" y="745"/>
                        <a:pt x="345" y="748"/>
                        <a:pt x="357" y="741"/>
                      </a:cubicBezTo>
                      <a:cubicBezTo>
                        <a:pt x="369" y="734"/>
                        <a:pt x="382" y="728"/>
                        <a:pt x="388" y="728"/>
                      </a:cubicBezTo>
                      <a:cubicBezTo>
                        <a:pt x="394" y="727"/>
                        <a:pt x="405" y="719"/>
                        <a:pt x="419" y="727"/>
                      </a:cubicBezTo>
                      <a:cubicBezTo>
                        <a:pt x="432" y="735"/>
                        <a:pt x="429" y="745"/>
                        <a:pt x="443" y="751"/>
                      </a:cubicBezTo>
                      <a:cubicBezTo>
                        <a:pt x="457" y="757"/>
                        <a:pt x="457" y="752"/>
                        <a:pt x="468" y="759"/>
                      </a:cubicBezTo>
                      <a:cubicBezTo>
                        <a:pt x="478" y="766"/>
                        <a:pt x="499" y="767"/>
                        <a:pt x="502" y="770"/>
                      </a:cubicBezTo>
                      <a:cubicBezTo>
                        <a:pt x="505" y="773"/>
                        <a:pt x="508" y="794"/>
                        <a:pt x="516" y="796"/>
                      </a:cubicBezTo>
                      <a:cubicBezTo>
                        <a:pt x="524" y="798"/>
                        <a:pt x="533" y="795"/>
                        <a:pt x="537" y="800"/>
                      </a:cubicBezTo>
                      <a:cubicBezTo>
                        <a:pt x="541" y="806"/>
                        <a:pt x="539" y="809"/>
                        <a:pt x="547" y="813"/>
                      </a:cubicBezTo>
                      <a:cubicBezTo>
                        <a:pt x="555" y="816"/>
                        <a:pt x="568" y="815"/>
                        <a:pt x="571" y="822"/>
                      </a:cubicBezTo>
                      <a:cubicBezTo>
                        <a:pt x="573" y="830"/>
                        <a:pt x="572" y="843"/>
                        <a:pt x="580" y="842"/>
                      </a:cubicBezTo>
                      <a:cubicBezTo>
                        <a:pt x="587" y="842"/>
                        <a:pt x="593" y="844"/>
                        <a:pt x="597" y="837"/>
                      </a:cubicBezTo>
                      <a:cubicBezTo>
                        <a:pt x="602" y="831"/>
                        <a:pt x="588" y="830"/>
                        <a:pt x="614" y="830"/>
                      </a:cubicBezTo>
                      <a:cubicBezTo>
                        <a:pt x="640" y="830"/>
                        <a:pt x="653" y="831"/>
                        <a:pt x="668" y="831"/>
                      </a:cubicBezTo>
                      <a:cubicBezTo>
                        <a:pt x="682" y="831"/>
                        <a:pt x="711" y="833"/>
                        <a:pt x="720" y="833"/>
                      </a:cubicBezTo>
                      <a:cubicBezTo>
                        <a:pt x="728" y="833"/>
                        <a:pt x="745" y="825"/>
                        <a:pt x="756" y="837"/>
                      </a:cubicBezTo>
                      <a:cubicBezTo>
                        <a:pt x="767" y="849"/>
                        <a:pt x="799" y="871"/>
                        <a:pt x="809" y="871"/>
                      </a:cubicBezTo>
                      <a:cubicBezTo>
                        <a:pt x="818" y="872"/>
                        <a:pt x="830" y="867"/>
                        <a:pt x="840" y="867"/>
                      </a:cubicBezTo>
                      <a:cubicBezTo>
                        <a:pt x="850" y="867"/>
                        <a:pt x="849" y="873"/>
                        <a:pt x="859" y="866"/>
                      </a:cubicBezTo>
                      <a:cubicBezTo>
                        <a:pt x="869" y="858"/>
                        <a:pt x="881" y="859"/>
                        <a:pt x="873" y="850"/>
                      </a:cubicBezTo>
                      <a:cubicBezTo>
                        <a:pt x="866" y="842"/>
                        <a:pt x="857" y="839"/>
                        <a:pt x="864" y="830"/>
                      </a:cubicBezTo>
                      <a:cubicBezTo>
                        <a:pt x="871" y="820"/>
                        <a:pt x="871" y="822"/>
                        <a:pt x="879" y="811"/>
                      </a:cubicBezTo>
                      <a:cubicBezTo>
                        <a:pt x="886" y="801"/>
                        <a:pt x="883" y="800"/>
                        <a:pt x="897" y="793"/>
                      </a:cubicBezTo>
                      <a:cubicBezTo>
                        <a:pt x="911" y="786"/>
                        <a:pt x="928" y="779"/>
                        <a:pt x="947" y="779"/>
                      </a:cubicBezTo>
                      <a:cubicBezTo>
                        <a:pt x="967" y="780"/>
                        <a:pt x="987" y="791"/>
                        <a:pt x="988" y="779"/>
                      </a:cubicBezTo>
                      <a:cubicBezTo>
                        <a:pt x="989" y="768"/>
                        <a:pt x="992" y="751"/>
                        <a:pt x="999" y="746"/>
                      </a:cubicBezTo>
                      <a:cubicBezTo>
                        <a:pt x="1006" y="741"/>
                        <a:pt x="1029" y="732"/>
                        <a:pt x="1044" y="728"/>
                      </a:cubicBezTo>
                      <a:cubicBezTo>
                        <a:pt x="1059" y="723"/>
                        <a:pt x="1061" y="709"/>
                        <a:pt x="1075" y="703"/>
                      </a:cubicBezTo>
                      <a:cubicBezTo>
                        <a:pt x="1089" y="697"/>
                        <a:pt x="1104" y="707"/>
                        <a:pt x="1111" y="685"/>
                      </a:cubicBezTo>
                      <a:cubicBezTo>
                        <a:pt x="1118" y="663"/>
                        <a:pt x="1129" y="653"/>
                        <a:pt x="1145" y="644"/>
                      </a:cubicBezTo>
                      <a:cubicBezTo>
                        <a:pt x="1162" y="635"/>
                        <a:pt x="1192" y="620"/>
                        <a:pt x="1239" y="618"/>
                      </a:cubicBezTo>
                      <a:cubicBezTo>
                        <a:pt x="1285" y="616"/>
                        <a:pt x="1351" y="617"/>
                        <a:pt x="1363" y="621"/>
                      </a:cubicBezTo>
                      <a:cubicBezTo>
                        <a:pt x="1376" y="625"/>
                        <a:pt x="1406" y="632"/>
                        <a:pt x="1410" y="624"/>
                      </a:cubicBezTo>
                      <a:cubicBezTo>
                        <a:pt x="1414" y="616"/>
                        <a:pt x="1425" y="607"/>
                        <a:pt x="1419" y="600"/>
                      </a:cubicBezTo>
                      <a:cubicBezTo>
                        <a:pt x="1413" y="593"/>
                        <a:pt x="1405" y="591"/>
                        <a:pt x="1412" y="581"/>
                      </a:cubicBezTo>
                      <a:cubicBezTo>
                        <a:pt x="1412" y="581"/>
                        <a:pt x="1412" y="581"/>
                        <a:pt x="1412" y="581"/>
                      </a:cubicBezTo>
                      <a:cubicBezTo>
                        <a:pt x="1411" y="581"/>
                        <a:pt x="1410" y="580"/>
                        <a:pt x="1409" y="580"/>
                      </a:cubicBezTo>
                      <a:cubicBezTo>
                        <a:pt x="1405" y="579"/>
                        <a:pt x="1405" y="580"/>
                        <a:pt x="1362" y="577"/>
                      </a:cubicBezTo>
                      <a:cubicBezTo>
                        <a:pt x="1318" y="573"/>
                        <a:pt x="1330" y="565"/>
                        <a:pt x="1320" y="562"/>
                      </a:cubicBezTo>
                      <a:cubicBezTo>
                        <a:pt x="1310" y="559"/>
                        <a:pt x="1305" y="558"/>
                        <a:pt x="1286" y="546"/>
                      </a:cubicBezTo>
                      <a:cubicBezTo>
                        <a:pt x="1268" y="535"/>
                        <a:pt x="1276" y="546"/>
                        <a:pt x="1266" y="546"/>
                      </a:cubicBezTo>
                      <a:cubicBezTo>
                        <a:pt x="1256" y="546"/>
                        <a:pt x="1251" y="545"/>
                        <a:pt x="1246" y="538"/>
                      </a:cubicBezTo>
                      <a:cubicBezTo>
                        <a:pt x="1245" y="537"/>
                        <a:pt x="1245" y="536"/>
                        <a:pt x="1245" y="535"/>
                      </a:cubicBezTo>
                      <a:cubicBezTo>
                        <a:pt x="1245" y="533"/>
                        <a:pt x="1249" y="532"/>
                        <a:pt x="1251" y="529"/>
                      </a:cubicBezTo>
                      <a:cubicBezTo>
                        <a:pt x="1252" y="527"/>
                        <a:pt x="1252" y="525"/>
                        <a:pt x="1251" y="521"/>
                      </a:cubicBezTo>
                      <a:cubicBezTo>
                        <a:pt x="1246" y="508"/>
                        <a:pt x="1226" y="516"/>
                        <a:pt x="1215" y="510"/>
                      </a:cubicBezTo>
                      <a:cubicBezTo>
                        <a:pt x="1212" y="508"/>
                        <a:pt x="1211" y="506"/>
                        <a:pt x="1211" y="505"/>
                      </a:cubicBezTo>
                      <a:cubicBezTo>
                        <a:pt x="1211" y="502"/>
                        <a:pt x="1217" y="501"/>
                        <a:pt x="1217" y="501"/>
                      </a:cubicBezTo>
                      <a:cubicBezTo>
                        <a:pt x="1217" y="501"/>
                        <a:pt x="1239" y="488"/>
                        <a:pt x="1262" y="478"/>
                      </a:cubicBezTo>
                      <a:cubicBezTo>
                        <a:pt x="1285" y="468"/>
                        <a:pt x="1278" y="450"/>
                        <a:pt x="1283" y="448"/>
                      </a:cubicBezTo>
                      <a:cubicBezTo>
                        <a:pt x="1289" y="447"/>
                        <a:pt x="1300" y="444"/>
                        <a:pt x="1305" y="439"/>
                      </a:cubicBezTo>
                      <a:cubicBezTo>
                        <a:pt x="1305" y="438"/>
                        <a:pt x="1305" y="438"/>
                        <a:pt x="1305" y="437"/>
                      </a:cubicBezTo>
                      <a:cubicBezTo>
                        <a:pt x="1306" y="432"/>
                        <a:pt x="1288" y="430"/>
                        <a:pt x="1288" y="430"/>
                      </a:cubicBezTo>
                      <a:cubicBezTo>
                        <a:pt x="1288" y="430"/>
                        <a:pt x="1267" y="421"/>
                        <a:pt x="1266" y="414"/>
                      </a:cubicBezTo>
                      <a:cubicBezTo>
                        <a:pt x="1265" y="407"/>
                        <a:pt x="1266" y="402"/>
                        <a:pt x="1262" y="390"/>
                      </a:cubicBezTo>
                      <a:cubicBezTo>
                        <a:pt x="1262" y="389"/>
                        <a:pt x="1261" y="388"/>
                        <a:pt x="1261" y="386"/>
                      </a:cubicBezTo>
                      <a:cubicBezTo>
                        <a:pt x="1261" y="377"/>
                        <a:pt x="1270" y="370"/>
                        <a:pt x="1270" y="370"/>
                      </a:cubicBezTo>
                      <a:cubicBezTo>
                        <a:pt x="1270" y="370"/>
                        <a:pt x="1286" y="378"/>
                        <a:pt x="1294" y="386"/>
                      </a:cubicBezTo>
                      <a:cubicBezTo>
                        <a:pt x="1301" y="395"/>
                        <a:pt x="1313" y="370"/>
                        <a:pt x="1317" y="369"/>
                      </a:cubicBezTo>
                      <a:cubicBezTo>
                        <a:pt x="1322" y="368"/>
                        <a:pt x="1330" y="362"/>
                        <a:pt x="1337" y="353"/>
                      </a:cubicBezTo>
                      <a:cubicBezTo>
                        <a:pt x="1337" y="352"/>
                        <a:pt x="1338" y="351"/>
                        <a:pt x="1338" y="350"/>
                      </a:cubicBezTo>
                      <a:cubicBezTo>
                        <a:pt x="1339" y="343"/>
                        <a:pt x="1324" y="337"/>
                        <a:pt x="1309" y="329"/>
                      </a:cubicBezTo>
                      <a:cubicBezTo>
                        <a:pt x="1304" y="326"/>
                        <a:pt x="1301" y="323"/>
                        <a:pt x="1301" y="322"/>
                      </a:cubicBezTo>
                      <a:cubicBezTo>
                        <a:pt x="1301" y="318"/>
                        <a:pt x="1309" y="317"/>
                        <a:pt x="1314" y="317"/>
                      </a:cubicBezTo>
                      <a:cubicBezTo>
                        <a:pt x="1315" y="317"/>
                        <a:pt x="1316" y="316"/>
                        <a:pt x="1316" y="316"/>
                      </a:cubicBezTo>
                      <a:cubicBezTo>
                        <a:pt x="1317" y="316"/>
                        <a:pt x="1317" y="316"/>
                        <a:pt x="1317" y="316"/>
                      </a:cubicBezTo>
                      <a:cubicBezTo>
                        <a:pt x="1317" y="316"/>
                        <a:pt x="1318" y="315"/>
                        <a:pt x="1318" y="315"/>
                      </a:cubicBezTo>
                      <a:cubicBezTo>
                        <a:pt x="1319" y="315"/>
                        <a:pt x="1319" y="315"/>
                        <a:pt x="1319" y="314"/>
                      </a:cubicBezTo>
                      <a:cubicBezTo>
                        <a:pt x="1320" y="314"/>
                        <a:pt x="1320" y="314"/>
                        <a:pt x="1320" y="313"/>
                      </a:cubicBezTo>
                      <a:cubicBezTo>
                        <a:pt x="1321" y="313"/>
                        <a:pt x="1321" y="313"/>
                        <a:pt x="1321" y="312"/>
                      </a:cubicBezTo>
                      <a:cubicBezTo>
                        <a:pt x="1321" y="312"/>
                        <a:pt x="1322" y="311"/>
                        <a:pt x="1322" y="311"/>
                      </a:cubicBezTo>
                      <a:cubicBezTo>
                        <a:pt x="1322" y="310"/>
                        <a:pt x="1323" y="310"/>
                        <a:pt x="1323" y="310"/>
                      </a:cubicBezTo>
                      <a:cubicBezTo>
                        <a:pt x="1323" y="309"/>
                        <a:pt x="1324" y="309"/>
                        <a:pt x="1324" y="308"/>
                      </a:cubicBezTo>
                      <a:cubicBezTo>
                        <a:pt x="1324" y="308"/>
                        <a:pt x="1324" y="307"/>
                        <a:pt x="1325" y="307"/>
                      </a:cubicBezTo>
                      <a:cubicBezTo>
                        <a:pt x="1325" y="306"/>
                        <a:pt x="1325" y="306"/>
                        <a:pt x="1325" y="305"/>
                      </a:cubicBezTo>
                      <a:cubicBezTo>
                        <a:pt x="1326" y="304"/>
                        <a:pt x="1326" y="304"/>
                        <a:pt x="1326" y="304"/>
                      </a:cubicBezTo>
                      <a:cubicBezTo>
                        <a:pt x="1327" y="302"/>
                        <a:pt x="1328" y="300"/>
                        <a:pt x="1328" y="299"/>
                      </a:cubicBezTo>
                      <a:cubicBezTo>
                        <a:pt x="1328" y="299"/>
                        <a:pt x="1328" y="299"/>
                        <a:pt x="1328" y="299"/>
                      </a:cubicBezTo>
                      <a:cubicBezTo>
                        <a:pt x="1329" y="299"/>
                        <a:pt x="1329" y="298"/>
                        <a:pt x="1329" y="298"/>
                      </a:cubicBezTo>
                      <a:cubicBezTo>
                        <a:pt x="1333" y="289"/>
                        <a:pt x="1306" y="285"/>
                        <a:pt x="1309" y="274"/>
                      </a:cubicBezTo>
                      <a:cubicBezTo>
                        <a:pt x="1312" y="263"/>
                        <a:pt x="1329" y="268"/>
                        <a:pt x="1346" y="268"/>
                      </a:cubicBezTo>
                      <a:cubicBezTo>
                        <a:pt x="1357" y="268"/>
                        <a:pt x="1359" y="264"/>
                        <a:pt x="1363" y="261"/>
                      </a:cubicBezTo>
                      <a:cubicBezTo>
                        <a:pt x="1380" y="265"/>
                        <a:pt x="1380" y="265"/>
                        <a:pt x="1380" y="265"/>
                      </a:cubicBezTo>
                      <a:cubicBezTo>
                        <a:pt x="1380" y="265"/>
                        <a:pt x="1385" y="268"/>
                        <a:pt x="1384" y="276"/>
                      </a:cubicBezTo>
                      <a:cubicBezTo>
                        <a:pt x="1382" y="284"/>
                        <a:pt x="1404" y="284"/>
                        <a:pt x="1412" y="284"/>
                      </a:cubicBezTo>
                      <a:cubicBezTo>
                        <a:pt x="1419" y="284"/>
                        <a:pt x="1461" y="278"/>
                        <a:pt x="1469" y="274"/>
                      </a:cubicBezTo>
                      <a:cubicBezTo>
                        <a:pt x="1476" y="270"/>
                        <a:pt x="1475" y="256"/>
                        <a:pt x="1489" y="240"/>
                      </a:cubicBezTo>
                      <a:cubicBezTo>
                        <a:pt x="1504" y="224"/>
                        <a:pt x="1482" y="233"/>
                        <a:pt x="1467" y="226"/>
                      </a:cubicBezTo>
                      <a:cubicBezTo>
                        <a:pt x="1452" y="220"/>
                        <a:pt x="1473" y="226"/>
                        <a:pt x="1480" y="200"/>
                      </a:cubicBezTo>
                      <a:cubicBezTo>
                        <a:pt x="1486" y="174"/>
                        <a:pt x="1484" y="161"/>
                        <a:pt x="1495" y="158"/>
                      </a:cubicBezTo>
                      <a:cubicBezTo>
                        <a:pt x="1506" y="156"/>
                        <a:pt x="1520" y="138"/>
                        <a:pt x="1507" y="129"/>
                      </a:cubicBezTo>
                      <a:close/>
                      <a:moveTo>
                        <a:pt x="1210" y="4"/>
                      </a:moveTo>
                      <a:cubicBezTo>
                        <a:pt x="1210" y="4"/>
                        <a:pt x="1210" y="4"/>
                        <a:pt x="1210" y="5"/>
                      </a:cubicBezTo>
                      <a:cubicBezTo>
                        <a:pt x="1210" y="4"/>
                        <a:pt x="1210" y="4"/>
                        <a:pt x="1210" y="4"/>
                      </a:cubicBezTo>
                      <a:close/>
                      <a:moveTo>
                        <a:pt x="1208" y="9"/>
                      </a:moveTo>
                      <a:cubicBezTo>
                        <a:pt x="1208" y="9"/>
                        <a:pt x="1208" y="9"/>
                        <a:pt x="1208" y="9"/>
                      </a:cubicBezTo>
                      <a:cubicBezTo>
                        <a:pt x="1208" y="9"/>
                        <a:pt x="1208" y="9"/>
                        <a:pt x="1208" y="9"/>
                      </a:cubicBezTo>
                      <a:close/>
                      <a:moveTo>
                        <a:pt x="1195" y="32"/>
                      </a:moveTo>
                      <a:cubicBezTo>
                        <a:pt x="1195" y="32"/>
                        <a:pt x="1195" y="32"/>
                        <a:pt x="1195" y="32"/>
                      </a:cubicBezTo>
                      <a:cubicBezTo>
                        <a:pt x="1195" y="32"/>
                        <a:pt x="1195" y="32"/>
                        <a:pt x="1195" y="32"/>
                      </a:cubicBezTo>
                      <a:close/>
                      <a:moveTo>
                        <a:pt x="1193" y="36"/>
                      </a:moveTo>
                      <a:cubicBezTo>
                        <a:pt x="1193" y="36"/>
                        <a:pt x="1193" y="37"/>
                        <a:pt x="1193" y="37"/>
                      </a:cubicBezTo>
                      <a:cubicBezTo>
                        <a:pt x="1193" y="37"/>
                        <a:pt x="1193" y="36"/>
                        <a:pt x="1193" y="36"/>
                      </a:cubicBezTo>
                      <a:close/>
                    </a:path>
                  </a:pathLst>
                </a:custGeom>
                <a:solidFill>
                  <a:srgbClr val="B2CBCE"/>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9" name="Freeform 197">
                  <a:extLst>
                    <a:ext uri="{FF2B5EF4-FFF2-40B4-BE49-F238E27FC236}">
                      <a16:creationId xmlns:a16="http://schemas.microsoft.com/office/drawing/2014/main" xmlns="" id="{DAC64F77-1701-AC45-1515-C2F4EFC746AF}"/>
                    </a:ext>
                  </a:extLst>
                </p:cNvPr>
                <p:cNvSpPr>
                  <a:spLocks/>
                </p:cNvSpPr>
                <p:nvPr/>
              </p:nvSpPr>
              <p:spPr bwMode="auto">
                <a:xfrm>
                  <a:off x="717868" y="1357639"/>
                  <a:ext cx="1456247" cy="1500424"/>
                </a:xfrm>
                <a:custGeom>
                  <a:avLst/>
                  <a:gdLst>
                    <a:gd name="T0" fmla="*/ 1238 w 1297"/>
                    <a:gd name="T1" fmla="*/ 895 h 1336"/>
                    <a:gd name="T2" fmla="*/ 1136 w 1297"/>
                    <a:gd name="T3" fmla="*/ 844 h 1336"/>
                    <a:gd name="T4" fmla="*/ 1082 w 1297"/>
                    <a:gd name="T5" fmla="*/ 774 h 1336"/>
                    <a:gd name="T6" fmla="*/ 1078 w 1297"/>
                    <a:gd name="T7" fmla="*/ 704 h 1336"/>
                    <a:gd name="T8" fmla="*/ 1091 w 1297"/>
                    <a:gd name="T9" fmla="*/ 608 h 1336"/>
                    <a:gd name="T10" fmla="*/ 1195 w 1297"/>
                    <a:gd name="T11" fmla="*/ 553 h 1336"/>
                    <a:gd name="T12" fmla="*/ 1152 w 1297"/>
                    <a:gd name="T13" fmla="*/ 499 h 1336"/>
                    <a:gd name="T14" fmla="*/ 1069 w 1297"/>
                    <a:gd name="T15" fmla="*/ 423 h 1336"/>
                    <a:gd name="T16" fmla="*/ 998 w 1297"/>
                    <a:gd name="T17" fmla="*/ 322 h 1336"/>
                    <a:gd name="T18" fmla="*/ 966 w 1297"/>
                    <a:gd name="T19" fmla="*/ 220 h 1336"/>
                    <a:gd name="T20" fmla="*/ 988 w 1297"/>
                    <a:gd name="T21" fmla="*/ 167 h 1336"/>
                    <a:gd name="T22" fmla="*/ 1031 w 1297"/>
                    <a:gd name="T23" fmla="*/ 98 h 1336"/>
                    <a:gd name="T24" fmla="*/ 1074 w 1297"/>
                    <a:gd name="T25" fmla="*/ 58 h 1336"/>
                    <a:gd name="T26" fmla="*/ 1019 w 1297"/>
                    <a:gd name="T27" fmla="*/ 21 h 1336"/>
                    <a:gd name="T28" fmla="*/ 968 w 1297"/>
                    <a:gd name="T29" fmla="*/ 48 h 1336"/>
                    <a:gd name="T30" fmla="*/ 906 w 1297"/>
                    <a:gd name="T31" fmla="*/ 97 h 1336"/>
                    <a:gd name="T32" fmla="*/ 801 w 1297"/>
                    <a:gd name="T33" fmla="*/ 133 h 1336"/>
                    <a:gd name="T34" fmla="*/ 737 w 1297"/>
                    <a:gd name="T35" fmla="*/ 159 h 1336"/>
                    <a:gd name="T36" fmla="*/ 714 w 1297"/>
                    <a:gd name="T37" fmla="*/ 183 h 1336"/>
                    <a:gd name="T38" fmla="*/ 640 w 1297"/>
                    <a:gd name="T39" fmla="*/ 201 h 1336"/>
                    <a:gd name="T40" fmla="*/ 630 w 1297"/>
                    <a:gd name="T41" fmla="*/ 304 h 1336"/>
                    <a:gd name="T42" fmla="*/ 546 w 1297"/>
                    <a:gd name="T43" fmla="*/ 268 h 1336"/>
                    <a:gd name="T44" fmla="*/ 485 w 1297"/>
                    <a:gd name="T45" fmla="*/ 306 h 1336"/>
                    <a:gd name="T46" fmla="*/ 305 w 1297"/>
                    <a:gd name="T47" fmla="*/ 281 h 1336"/>
                    <a:gd name="T48" fmla="*/ 345 w 1297"/>
                    <a:gd name="T49" fmla="*/ 470 h 1336"/>
                    <a:gd name="T50" fmla="*/ 239 w 1297"/>
                    <a:gd name="T51" fmla="*/ 663 h 1336"/>
                    <a:gd name="T52" fmla="*/ 197 w 1297"/>
                    <a:gd name="T53" fmla="*/ 746 h 1336"/>
                    <a:gd name="T54" fmla="*/ 181 w 1297"/>
                    <a:gd name="T55" fmla="*/ 884 h 1336"/>
                    <a:gd name="T56" fmla="*/ 66 w 1297"/>
                    <a:gd name="T57" fmla="*/ 1006 h 1336"/>
                    <a:gd name="T58" fmla="*/ 86 w 1297"/>
                    <a:gd name="T59" fmla="*/ 1047 h 1336"/>
                    <a:gd name="T60" fmla="*/ 85 w 1297"/>
                    <a:gd name="T61" fmla="*/ 1113 h 1336"/>
                    <a:gd name="T62" fmla="*/ 51 w 1297"/>
                    <a:gd name="T63" fmla="*/ 1174 h 1336"/>
                    <a:gd name="T64" fmla="*/ 30 w 1297"/>
                    <a:gd name="T65" fmla="*/ 1216 h 1336"/>
                    <a:gd name="T66" fmla="*/ 108 w 1297"/>
                    <a:gd name="T67" fmla="*/ 1286 h 1336"/>
                    <a:gd name="T68" fmla="*/ 186 w 1297"/>
                    <a:gd name="T69" fmla="*/ 1262 h 1336"/>
                    <a:gd name="T70" fmla="*/ 351 w 1297"/>
                    <a:gd name="T71" fmla="*/ 1217 h 1336"/>
                    <a:gd name="T72" fmla="*/ 500 w 1297"/>
                    <a:gd name="T73" fmla="*/ 1247 h 1336"/>
                    <a:gd name="T74" fmla="*/ 631 w 1297"/>
                    <a:gd name="T75" fmla="*/ 1257 h 1336"/>
                    <a:gd name="T76" fmla="*/ 724 w 1297"/>
                    <a:gd name="T77" fmla="*/ 1280 h 1336"/>
                    <a:gd name="T78" fmla="*/ 877 w 1297"/>
                    <a:gd name="T79" fmla="*/ 1312 h 1336"/>
                    <a:gd name="T80" fmla="*/ 989 w 1297"/>
                    <a:gd name="T81" fmla="*/ 1292 h 1336"/>
                    <a:gd name="T82" fmla="*/ 1003 w 1297"/>
                    <a:gd name="T83" fmla="*/ 1315 h 1336"/>
                    <a:gd name="T84" fmla="*/ 1088 w 1297"/>
                    <a:gd name="T85" fmla="*/ 1328 h 1336"/>
                    <a:gd name="T86" fmla="*/ 1119 w 1297"/>
                    <a:gd name="T87" fmla="*/ 1241 h 1336"/>
                    <a:gd name="T88" fmla="*/ 1143 w 1297"/>
                    <a:gd name="T89" fmla="*/ 1214 h 1336"/>
                    <a:gd name="T90" fmla="*/ 1194 w 1297"/>
                    <a:gd name="T91" fmla="*/ 1122 h 1336"/>
                    <a:gd name="T92" fmla="*/ 1231 w 1297"/>
                    <a:gd name="T93" fmla="*/ 1098 h 1336"/>
                    <a:gd name="T94" fmla="*/ 1215 w 1297"/>
                    <a:gd name="T95" fmla="*/ 1042 h 1336"/>
                    <a:gd name="T96" fmla="*/ 1248 w 1297"/>
                    <a:gd name="T97" fmla="*/ 992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7" h="1336">
                      <a:moveTo>
                        <a:pt x="1291" y="946"/>
                      </a:moveTo>
                      <a:cubicBezTo>
                        <a:pt x="1293" y="941"/>
                        <a:pt x="1295" y="937"/>
                        <a:pt x="1297" y="933"/>
                      </a:cubicBezTo>
                      <a:cubicBezTo>
                        <a:pt x="1280" y="932"/>
                        <a:pt x="1259" y="931"/>
                        <a:pt x="1248" y="931"/>
                      </a:cubicBezTo>
                      <a:cubicBezTo>
                        <a:pt x="1229" y="931"/>
                        <a:pt x="1235" y="905"/>
                        <a:pt x="1238" y="895"/>
                      </a:cubicBezTo>
                      <a:cubicBezTo>
                        <a:pt x="1240" y="886"/>
                        <a:pt x="1204" y="895"/>
                        <a:pt x="1187" y="901"/>
                      </a:cubicBezTo>
                      <a:cubicBezTo>
                        <a:pt x="1171" y="907"/>
                        <a:pt x="1150" y="899"/>
                        <a:pt x="1150" y="899"/>
                      </a:cubicBezTo>
                      <a:cubicBezTo>
                        <a:pt x="1150" y="899"/>
                        <a:pt x="1176" y="873"/>
                        <a:pt x="1176" y="861"/>
                      </a:cubicBezTo>
                      <a:cubicBezTo>
                        <a:pt x="1176" y="850"/>
                        <a:pt x="1146" y="848"/>
                        <a:pt x="1136" y="844"/>
                      </a:cubicBezTo>
                      <a:cubicBezTo>
                        <a:pt x="1126" y="840"/>
                        <a:pt x="1142" y="831"/>
                        <a:pt x="1144" y="823"/>
                      </a:cubicBezTo>
                      <a:cubicBezTo>
                        <a:pt x="1146" y="814"/>
                        <a:pt x="1104" y="816"/>
                        <a:pt x="1080" y="816"/>
                      </a:cubicBezTo>
                      <a:cubicBezTo>
                        <a:pt x="1056" y="816"/>
                        <a:pt x="1051" y="818"/>
                        <a:pt x="1051" y="818"/>
                      </a:cubicBezTo>
                      <a:cubicBezTo>
                        <a:pt x="1082" y="774"/>
                        <a:pt x="1082" y="774"/>
                        <a:pt x="1082" y="774"/>
                      </a:cubicBezTo>
                      <a:cubicBezTo>
                        <a:pt x="1044" y="780"/>
                        <a:pt x="1044" y="780"/>
                        <a:pt x="1044" y="780"/>
                      </a:cubicBezTo>
                      <a:cubicBezTo>
                        <a:pt x="1059" y="765"/>
                        <a:pt x="1059" y="765"/>
                        <a:pt x="1059" y="765"/>
                      </a:cubicBezTo>
                      <a:cubicBezTo>
                        <a:pt x="1059" y="765"/>
                        <a:pt x="1068" y="744"/>
                        <a:pt x="1076" y="738"/>
                      </a:cubicBezTo>
                      <a:cubicBezTo>
                        <a:pt x="1084" y="733"/>
                        <a:pt x="1082" y="712"/>
                        <a:pt x="1078" y="704"/>
                      </a:cubicBezTo>
                      <a:cubicBezTo>
                        <a:pt x="1074" y="697"/>
                        <a:pt x="1053" y="676"/>
                        <a:pt x="1053" y="676"/>
                      </a:cubicBezTo>
                      <a:cubicBezTo>
                        <a:pt x="1053" y="676"/>
                        <a:pt x="1084" y="674"/>
                        <a:pt x="1089" y="678"/>
                      </a:cubicBezTo>
                      <a:cubicBezTo>
                        <a:pt x="1095" y="682"/>
                        <a:pt x="1123" y="644"/>
                        <a:pt x="1119" y="629"/>
                      </a:cubicBezTo>
                      <a:cubicBezTo>
                        <a:pt x="1116" y="614"/>
                        <a:pt x="1091" y="608"/>
                        <a:pt x="1091" y="608"/>
                      </a:cubicBezTo>
                      <a:cubicBezTo>
                        <a:pt x="1121" y="587"/>
                        <a:pt x="1121" y="587"/>
                        <a:pt x="1121" y="587"/>
                      </a:cubicBezTo>
                      <a:cubicBezTo>
                        <a:pt x="1121" y="587"/>
                        <a:pt x="1146" y="589"/>
                        <a:pt x="1163" y="591"/>
                      </a:cubicBezTo>
                      <a:cubicBezTo>
                        <a:pt x="1180" y="593"/>
                        <a:pt x="1167" y="578"/>
                        <a:pt x="1167" y="563"/>
                      </a:cubicBezTo>
                      <a:cubicBezTo>
                        <a:pt x="1167" y="548"/>
                        <a:pt x="1178" y="557"/>
                        <a:pt x="1195" y="553"/>
                      </a:cubicBezTo>
                      <a:cubicBezTo>
                        <a:pt x="1201" y="551"/>
                        <a:pt x="1203" y="540"/>
                        <a:pt x="1203" y="525"/>
                      </a:cubicBezTo>
                      <a:cubicBezTo>
                        <a:pt x="1197" y="523"/>
                        <a:pt x="1191" y="518"/>
                        <a:pt x="1189" y="514"/>
                      </a:cubicBezTo>
                      <a:cubicBezTo>
                        <a:pt x="1186" y="509"/>
                        <a:pt x="1180" y="504"/>
                        <a:pt x="1173" y="502"/>
                      </a:cubicBezTo>
                      <a:cubicBezTo>
                        <a:pt x="1165" y="499"/>
                        <a:pt x="1153" y="503"/>
                        <a:pt x="1152" y="499"/>
                      </a:cubicBezTo>
                      <a:cubicBezTo>
                        <a:pt x="1151" y="496"/>
                        <a:pt x="1145" y="482"/>
                        <a:pt x="1144" y="479"/>
                      </a:cubicBezTo>
                      <a:cubicBezTo>
                        <a:pt x="1143" y="475"/>
                        <a:pt x="1137" y="468"/>
                        <a:pt x="1132" y="462"/>
                      </a:cubicBezTo>
                      <a:cubicBezTo>
                        <a:pt x="1127" y="456"/>
                        <a:pt x="1112" y="433"/>
                        <a:pt x="1105" y="430"/>
                      </a:cubicBezTo>
                      <a:cubicBezTo>
                        <a:pt x="1098" y="428"/>
                        <a:pt x="1075" y="429"/>
                        <a:pt x="1069" y="423"/>
                      </a:cubicBezTo>
                      <a:cubicBezTo>
                        <a:pt x="1062" y="418"/>
                        <a:pt x="1036" y="414"/>
                        <a:pt x="1032" y="403"/>
                      </a:cubicBezTo>
                      <a:cubicBezTo>
                        <a:pt x="1028" y="392"/>
                        <a:pt x="1032" y="383"/>
                        <a:pt x="1032" y="368"/>
                      </a:cubicBezTo>
                      <a:cubicBezTo>
                        <a:pt x="1032" y="352"/>
                        <a:pt x="1034" y="343"/>
                        <a:pt x="1028" y="339"/>
                      </a:cubicBezTo>
                      <a:cubicBezTo>
                        <a:pt x="1022" y="335"/>
                        <a:pt x="1000" y="329"/>
                        <a:pt x="998" y="322"/>
                      </a:cubicBezTo>
                      <a:cubicBezTo>
                        <a:pt x="995" y="315"/>
                        <a:pt x="996" y="306"/>
                        <a:pt x="993" y="294"/>
                      </a:cubicBezTo>
                      <a:cubicBezTo>
                        <a:pt x="990" y="283"/>
                        <a:pt x="981" y="284"/>
                        <a:pt x="980" y="274"/>
                      </a:cubicBezTo>
                      <a:cubicBezTo>
                        <a:pt x="979" y="265"/>
                        <a:pt x="986" y="267"/>
                        <a:pt x="982" y="254"/>
                      </a:cubicBezTo>
                      <a:cubicBezTo>
                        <a:pt x="977" y="240"/>
                        <a:pt x="963" y="237"/>
                        <a:pt x="966" y="220"/>
                      </a:cubicBezTo>
                      <a:cubicBezTo>
                        <a:pt x="969" y="203"/>
                        <a:pt x="963" y="208"/>
                        <a:pt x="963" y="196"/>
                      </a:cubicBezTo>
                      <a:cubicBezTo>
                        <a:pt x="963" y="184"/>
                        <a:pt x="962" y="173"/>
                        <a:pt x="961" y="166"/>
                      </a:cubicBezTo>
                      <a:cubicBezTo>
                        <a:pt x="961" y="159"/>
                        <a:pt x="952" y="148"/>
                        <a:pt x="960" y="151"/>
                      </a:cubicBezTo>
                      <a:cubicBezTo>
                        <a:pt x="967" y="154"/>
                        <a:pt x="982" y="168"/>
                        <a:pt x="988" y="167"/>
                      </a:cubicBezTo>
                      <a:cubicBezTo>
                        <a:pt x="994" y="167"/>
                        <a:pt x="996" y="160"/>
                        <a:pt x="1005" y="152"/>
                      </a:cubicBezTo>
                      <a:cubicBezTo>
                        <a:pt x="1013" y="143"/>
                        <a:pt x="1019" y="132"/>
                        <a:pt x="1018" y="129"/>
                      </a:cubicBezTo>
                      <a:cubicBezTo>
                        <a:pt x="1017" y="126"/>
                        <a:pt x="1015" y="124"/>
                        <a:pt x="1016" y="120"/>
                      </a:cubicBezTo>
                      <a:cubicBezTo>
                        <a:pt x="1017" y="115"/>
                        <a:pt x="1022" y="103"/>
                        <a:pt x="1031" y="98"/>
                      </a:cubicBezTo>
                      <a:cubicBezTo>
                        <a:pt x="1039" y="94"/>
                        <a:pt x="1037" y="92"/>
                        <a:pt x="1041" y="91"/>
                      </a:cubicBezTo>
                      <a:cubicBezTo>
                        <a:pt x="1046" y="89"/>
                        <a:pt x="1057" y="85"/>
                        <a:pt x="1062" y="86"/>
                      </a:cubicBezTo>
                      <a:cubicBezTo>
                        <a:pt x="1067" y="87"/>
                        <a:pt x="1080" y="88"/>
                        <a:pt x="1078" y="86"/>
                      </a:cubicBezTo>
                      <a:cubicBezTo>
                        <a:pt x="1075" y="83"/>
                        <a:pt x="1074" y="73"/>
                        <a:pt x="1074" y="58"/>
                      </a:cubicBezTo>
                      <a:cubicBezTo>
                        <a:pt x="1074" y="43"/>
                        <a:pt x="1072" y="32"/>
                        <a:pt x="1068" y="29"/>
                      </a:cubicBezTo>
                      <a:cubicBezTo>
                        <a:pt x="1064" y="27"/>
                        <a:pt x="1050" y="28"/>
                        <a:pt x="1050" y="28"/>
                      </a:cubicBezTo>
                      <a:cubicBezTo>
                        <a:pt x="1050" y="28"/>
                        <a:pt x="1027" y="30"/>
                        <a:pt x="1021" y="30"/>
                      </a:cubicBezTo>
                      <a:cubicBezTo>
                        <a:pt x="1015" y="31"/>
                        <a:pt x="1014" y="28"/>
                        <a:pt x="1019" y="21"/>
                      </a:cubicBezTo>
                      <a:cubicBezTo>
                        <a:pt x="1023" y="13"/>
                        <a:pt x="1028" y="5"/>
                        <a:pt x="1023" y="2"/>
                      </a:cubicBezTo>
                      <a:cubicBezTo>
                        <a:pt x="1018" y="0"/>
                        <a:pt x="1005" y="4"/>
                        <a:pt x="999" y="7"/>
                      </a:cubicBezTo>
                      <a:cubicBezTo>
                        <a:pt x="993" y="9"/>
                        <a:pt x="977" y="18"/>
                        <a:pt x="976" y="26"/>
                      </a:cubicBezTo>
                      <a:cubicBezTo>
                        <a:pt x="974" y="35"/>
                        <a:pt x="972" y="45"/>
                        <a:pt x="968" y="48"/>
                      </a:cubicBezTo>
                      <a:cubicBezTo>
                        <a:pt x="964" y="52"/>
                        <a:pt x="955" y="48"/>
                        <a:pt x="950" y="48"/>
                      </a:cubicBezTo>
                      <a:cubicBezTo>
                        <a:pt x="946" y="47"/>
                        <a:pt x="936" y="49"/>
                        <a:pt x="935" y="52"/>
                      </a:cubicBezTo>
                      <a:cubicBezTo>
                        <a:pt x="933" y="54"/>
                        <a:pt x="931" y="63"/>
                        <a:pt x="930" y="69"/>
                      </a:cubicBezTo>
                      <a:cubicBezTo>
                        <a:pt x="929" y="76"/>
                        <a:pt x="917" y="94"/>
                        <a:pt x="906" y="97"/>
                      </a:cubicBezTo>
                      <a:cubicBezTo>
                        <a:pt x="895" y="101"/>
                        <a:pt x="890" y="113"/>
                        <a:pt x="879" y="119"/>
                      </a:cubicBezTo>
                      <a:cubicBezTo>
                        <a:pt x="867" y="125"/>
                        <a:pt x="856" y="136"/>
                        <a:pt x="853" y="136"/>
                      </a:cubicBezTo>
                      <a:cubicBezTo>
                        <a:pt x="849" y="137"/>
                        <a:pt x="831" y="139"/>
                        <a:pt x="822" y="139"/>
                      </a:cubicBezTo>
                      <a:cubicBezTo>
                        <a:pt x="812" y="139"/>
                        <a:pt x="805" y="138"/>
                        <a:pt x="801" y="133"/>
                      </a:cubicBezTo>
                      <a:cubicBezTo>
                        <a:pt x="797" y="129"/>
                        <a:pt x="779" y="126"/>
                        <a:pt x="777" y="126"/>
                      </a:cubicBezTo>
                      <a:cubicBezTo>
                        <a:pt x="775" y="126"/>
                        <a:pt x="770" y="133"/>
                        <a:pt x="769" y="139"/>
                      </a:cubicBezTo>
                      <a:cubicBezTo>
                        <a:pt x="768" y="146"/>
                        <a:pt x="759" y="148"/>
                        <a:pt x="753" y="152"/>
                      </a:cubicBezTo>
                      <a:cubicBezTo>
                        <a:pt x="748" y="155"/>
                        <a:pt x="742" y="167"/>
                        <a:pt x="737" y="159"/>
                      </a:cubicBezTo>
                      <a:cubicBezTo>
                        <a:pt x="732" y="152"/>
                        <a:pt x="723" y="141"/>
                        <a:pt x="721" y="144"/>
                      </a:cubicBezTo>
                      <a:cubicBezTo>
                        <a:pt x="719" y="147"/>
                        <a:pt x="714" y="159"/>
                        <a:pt x="714" y="159"/>
                      </a:cubicBezTo>
                      <a:cubicBezTo>
                        <a:pt x="714" y="159"/>
                        <a:pt x="695" y="160"/>
                        <a:pt x="695" y="165"/>
                      </a:cubicBezTo>
                      <a:cubicBezTo>
                        <a:pt x="695" y="171"/>
                        <a:pt x="713" y="179"/>
                        <a:pt x="714" y="183"/>
                      </a:cubicBezTo>
                      <a:cubicBezTo>
                        <a:pt x="716" y="187"/>
                        <a:pt x="686" y="192"/>
                        <a:pt x="683" y="195"/>
                      </a:cubicBezTo>
                      <a:cubicBezTo>
                        <a:pt x="681" y="197"/>
                        <a:pt x="677" y="195"/>
                        <a:pt x="672" y="188"/>
                      </a:cubicBezTo>
                      <a:cubicBezTo>
                        <a:pt x="668" y="180"/>
                        <a:pt x="660" y="180"/>
                        <a:pt x="656" y="184"/>
                      </a:cubicBezTo>
                      <a:cubicBezTo>
                        <a:pt x="653" y="187"/>
                        <a:pt x="645" y="195"/>
                        <a:pt x="640" y="201"/>
                      </a:cubicBezTo>
                      <a:cubicBezTo>
                        <a:pt x="636" y="206"/>
                        <a:pt x="641" y="219"/>
                        <a:pt x="640" y="225"/>
                      </a:cubicBezTo>
                      <a:cubicBezTo>
                        <a:pt x="639" y="230"/>
                        <a:pt x="631" y="238"/>
                        <a:pt x="628" y="247"/>
                      </a:cubicBezTo>
                      <a:cubicBezTo>
                        <a:pt x="625" y="256"/>
                        <a:pt x="631" y="272"/>
                        <a:pt x="631" y="276"/>
                      </a:cubicBezTo>
                      <a:cubicBezTo>
                        <a:pt x="631" y="281"/>
                        <a:pt x="631" y="295"/>
                        <a:pt x="630" y="304"/>
                      </a:cubicBezTo>
                      <a:cubicBezTo>
                        <a:pt x="628" y="312"/>
                        <a:pt x="615" y="322"/>
                        <a:pt x="609" y="324"/>
                      </a:cubicBezTo>
                      <a:cubicBezTo>
                        <a:pt x="604" y="326"/>
                        <a:pt x="580" y="334"/>
                        <a:pt x="578" y="335"/>
                      </a:cubicBezTo>
                      <a:cubicBezTo>
                        <a:pt x="575" y="335"/>
                        <a:pt x="558" y="304"/>
                        <a:pt x="556" y="297"/>
                      </a:cubicBezTo>
                      <a:cubicBezTo>
                        <a:pt x="554" y="289"/>
                        <a:pt x="546" y="276"/>
                        <a:pt x="546" y="268"/>
                      </a:cubicBezTo>
                      <a:cubicBezTo>
                        <a:pt x="546" y="267"/>
                        <a:pt x="546" y="265"/>
                        <a:pt x="546" y="262"/>
                      </a:cubicBezTo>
                      <a:cubicBezTo>
                        <a:pt x="539" y="272"/>
                        <a:pt x="533" y="280"/>
                        <a:pt x="530" y="283"/>
                      </a:cubicBezTo>
                      <a:cubicBezTo>
                        <a:pt x="520" y="292"/>
                        <a:pt x="528" y="304"/>
                        <a:pt x="519" y="306"/>
                      </a:cubicBezTo>
                      <a:cubicBezTo>
                        <a:pt x="510" y="308"/>
                        <a:pt x="496" y="300"/>
                        <a:pt x="485" y="306"/>
                      </a:cubicBezTo>
                      <a:cubicBezTo>
                        <a:pt x="474" y="311"/>
                        <a:pt x="471" y="298"/>
                        <a:pt x="458" y="270"/>
                      </a:cubicBezTo>
                      <a:cubicBezTo>
                        <a:pt x="444" y="241"/>
                        <a:pt x="424" y="268"/>
                        <a:pt x="415" y="274"/>
                      </a:cubicBezTo>
                      <a:cubicBezTo>
                        <a:pt x="406" y="280"/>
                        <a:pt x="405" y="278"/>
                        <a:pt x="365" y="270"/>
                      </a:cubicBezTo>
                      <a:cubicBezTo>
                        <a:pt x="326" y="261"/>
                        <a:pt x="315" y="274"/>
                        <a:pt x="305" y="281"/>
                      </a:cubicBezTo>
                      <a:cubicBezTo>
                        <a:pt x="295" y="288"/>
                        <a:pt x="326" y="334"/>
                        <a:pt x="335" y="344"/>
                      </a:cubicBezTo>
                      <a:cubicBezTo>
                        <a:pt x="345" y="354"/>
                        <a:pt x="349" y="376"/>
                        <a:pt x="343" y="385"/>
                      </a:cubicBezTo>
                      <a:cubicBezTo>
                        <a:pt x="337" y="394"/>
                        <a:pt x="328" y="387"/>
                        <a:pt x="328" y="394"/>
                      </a:cubicBezTo>
                      <a:cubicBezTo>
                        <a:pt x="328" y="402"/>
                        <a:pt x="347" y="438"/>
                        <a:pt x="345" y="470"/>
                      </a:cubicBezTo>
                      <a:cubicBezTo>
                        <a:pt x="343" y="502"/>
                        <a:pt x="317" y="534"/>
                        <a:pt x="317" y="553"/>
                      </a:cubicBezTo>
                      <a:cubicBezTo>
                        <a:pt x="317" y="571"/>
                        <a:pt x="326" y="623"/>
                        <a:pt x="326" y="634"/>
                      </a:cubicBezTo>
                      <a:cubicBezTo>
                        <a:pt x="326" y="646"/>
                        <a:pt x="307" y="644"/>
                        <a:pt x="265" y="644"/>
                      </a:cubicBezTo>
                      <a:cubicBezTo>
                        <a:pt x="224" y="644"/>
                        <a:pt x="247" y="657"/>
                        <a:pt x="239" y="663"/>
                      </a:cubicBezTo>
                      <a:cubicBezTo>
                        <a:pt x="231" y="669"/>
                        <a:pt x="201" y="676"/>
                        <a:pt x="201" y="676"/>
                      </a:cubicBezTo>
                      <a:cubicBezTo>
                        <a:pt x="201" y="676"/>
                        <a:pt x="192" y="680"/>
                        <a:pt x="181" y="687"/>
                      </a:cubicBezTo>
                      <a:cubicBezTo>
                        <a:pt x="170" y="693"/>
                        <a:pt x="158" y="704"/>
                        <a:pt x="158" y="704"/>
                      </a:cubicBezTo>
                      <a:cubicBezTo>
                        <a:pt x="158" y="704"/>
                        <a:pt x="179" y="725"/>
                        <a:pt x="197" y="746"/>
                      </a:cubicBezTo>
                      <a:cubicBezTo>
                        <a:pt x="216" y="767"/>
                        <a:pt x="197" y="757"/>
                        <a:pt x="201" y="767"/>
                      </a:cubicBezTo>
                      <a:cubicBezTo>
                        <a:pt x="205" y="777"/>
                        <a:pt x="207" y="780"/>
                        <a:pt x="207" y="791"/>
                      </a:cubicBezTo>
                      <a:cubicBezTo>
                        <a:pt x="207" y="802"/>
                        <a:pt x="201" y="825"/>
                        <a:pt x="199" y="839"/>
                      </a:cubicBezTo>
                      <a:cubicBezTo>
                        <a:pt x="197" y="852"/>
                        <a:pt x="193" y="861"/>
                        <a:pt x="181" y="884"/>
                      </a:cubicBezTo>
                      <a:cubicBezTo>
                        <a:pt x="169" y="907"/>
                        <a:pt x="173" y="912"/>
                        <a:pt x="171" y="933"/>
                      </a:cubicBezTo>
                      <a:cubicBezTo>
                        <a:pt x="169" y="954"/>
                        <a:pt x="171" y="950"/>
                        <a:pt x="125" y="944"/>
                      </a:cubicBezTo>
                      <a:cubicBezTo>
                        <a:pt x="80" y="939"/>
                        <a:pt x="105" y="973"/>
                        <a:pt x="80" y="993"/>
                      </a:cubicBezTo>
                      <a:cubicBezTo>
                        <a:pt x="75" y="997"/>
                        <a:pt x="70" y="1002"/>
                        <a:pt x="66" y="1006"/>
                      </a:cubicBezTo>
                      <a:cubicBezTo>
                        <a:pt x="71" y="1005"/>
                        <a:pt x="77" y="1005"/>
                        <a:pt x="81" y="1006"/>
                      </a:cubicBezTo>
                      <a:cubicBezTo>
                        <a:pt x="89" y="1007"/>
                        <a:pt x="91" y="1016"/>
                        <a:pt x="85" y="1022"/>
                      </a:cubicBezTo>
                      <a:cubicBezTo>
                        <a:pt x="78" y="1028"/>
                        <a:pt x="73" y="1037"/>
                        <a:pt x="72" y="1041"/>
                      </a:cubicBezTo>
                      <a:cubicBezTo>
                        <a:pt x="71" y="1045"/>
                        <a:pt x="81" y="1047"/>
                        <a:pt x="86" y="1047"/>
                      </a:cubicBezTo>
                      <a:cubicBezTo>
                        <a:pt x="90" y="1047"/>
                        <a:pt x="94" y="1053"/>
                        <a:pt x="89" y="1061"/>
                      </a:cubicBezTo>
                      <a:cubicBezTo>
                        <a:pt x="84" y="1069"/>
                        <a:pt x="81" y="1074"/>
                        <a:pt x="80" y="1080"/>
                      </a:cubicBezTo>
                      <a:cubicBezTo>
                        <a:pt x="79" y="1087"/>
                        <a:pt x="76" y="1098"/>
                        <a:pt x="76" y="1098"/>
                      </a:cubicBezTo>
                      <a:cubicBezTo>
                        <a:pt x="76" y="1098"/>
                        <a:pt x="90" y="1103"/>
                        <a:pt x="85" y="1113"/>
                      </a:cubicBezTo>
                      <a:cubicBezTo>
                        <a:pt x="80" y="1122"/>
                        <a:pt x="62" y="1127"/>
                        <a:pt x="54" y="1132"/>
                      </a:cubicBezTo>
                      <a:cubicBezTo>
                        <a:pt x="46" y="1138"/>
                        <a:pt x="34" y="1147"/>
                        <a:pt x="39" y="1147"/>
                      </a:cubicBezTo>
                      <a:cubicBezTo>
                        <a:pt x="44" y="1147"/>
                        <a:pt x="47" y="1158"/>
                        <a:pt x="44" y="1164"/>
                      </a:cubicBezTo>
                      <a:cubicBezTo>
                        <a:pt x="41" y="1170"/>
                        <a:pt x="51" y="1174"/>
                        <a:pt x="51" y="1174"/>
                      </a:cubicBezTo>
                      <a:cubicBezTo>
                        <a:pt x="51" y="1174"/>
                        <a:pt x="57" y="1184"/>
                        <a:pt x="51" y="1187"/>
                      </a:cubicBezTo>
                      <a:cubicBezTo>
                        <a:pt x="44" y="1189"/>
                        <a:pt x="21" y="1192"/>
                        <a:pt x="21" y="1192"/>
                      </a:cubicBezTo>
                      <a:cubicBezTo>
                        <a:pt x="21" y="1192"/>
                        <a:pt x="0" y="1204"/>
                        <a:pt x="15" y="1205"/>
                      </a:cubicBezTo>
                      <a:cubicBezTo>
                        <a:pt x="30" y="1206"/>
                        <a:pt x="31" y="1212"/>
                        <a:pt x="30" y="1216"/>
                      </a:cubicBezTo>
                      <a:cubicBezTo>
                        <a:pt x="29" y="1220"/>
                        <a:pt x="31" y="1237"/>
                        <a:pt x="31" y="1237"/>
                      </a:cubicBezTo>
                      <a:cubicBezTo>
                        <a:pt x="31" y="1237"/>
                        <a:pt x="42" y="1245"/>
                        <a:pt x="42" y="1252"/>
                      </a:cubicBezTo>
                      <a:cubicBezTo>
                        <a:pt x="42" y="1260"/>
                        <a:pt x="57" y="1284"/>
                        <a:pt x="70" y="1288"/>
                      </a:cubicBezTo>
                      <a:cubicBezTo>
                        <a:pt x="83" y="1291"/>
                        <a:pt x="94" y="1290"/>
                        <a:pt x="108" y="1286"/>
                      </a:cubicBezTo>
                      <a:cubicBezTo>
                        <a:pt x="123" y="1281"/>
                        <a:pt x="114" y="1285"/>
                        <a:pt x="121" y="1275"/>
                      </a:cubicBezTo>
                      <a:cubicBezTo>
                        <a:pt x="128" y="1266"/>
                        <a:pt x="137" y="1271"/>
                        <a:pt x="145" y="1268"/>
                      </a:cubicBezTo>
                      <a:cubicBezTo>
                        <a:pt x="153" y="1264"/>
                        <a:pt x="153" y="1259"/>
                        <a:pt x="159" y="1256"/>
                      </a:cubicBezTo>
                      <a:cubicBezTo>
                        <a:pt x="164" y="1252"/>
                        <a:pt x="177" y="1246"/>
                        <a:pt x="186" y="1262"/>
                      </a:cubicBezTo>
                      <a:cubicBezTo>
                        <a:pt x="189" y="1268"/>
                        <a:pt x="196" y="1276"/>
                        <a:pt x="202" y="1283"/>
                      </a:cubicBezTo>
                      <a:cubicBezTo>
                        <a:pt x="218" y="1274"/>
                        <a:pt x="233" y="1266"/>
                        <a:pt x="240" y="1262"/>
                      </a:cubicBezTo>
                      <a:cubicBezTo>
                        <a:pt x="257" y="1255"/>
                        <a:pt x="305" y="1224"/>
                        <a:pt x="315" y="1224"/>
                      </a:cubicBezTo>
                      <a:cubicBezTo>
                        <a:pt x="325" y="1224"/>
                        <a:pt x="345" y="1225"/>
                        <a:pt x="351" y="1217"/>
                      </a:cubicBezTo>
                      <a:cubicBezTo>
                        <a:pt x="357" y="1209"/>
                        <a:pt x="375" y="1177"/>
                        <a:pt x="382" y="1177"/>
                      </a:cubicBezTo>
                      <a:cubicBezTo>
                        <a:pt x="389" y="1177"/>
                        <a:pt x="424" y="1160"/>
                        <a:pt x="427" y="1180"/>
                      </a:cubicBezTo>
                      <a:cubicBezTo>
                        <a:pt x="430" y="1200"/>
                        <a:pt x="438" y="1234"/>
                        <a:pt x="453" y="1234"/>
                      </a:cubicBezTo>
                      <a:cubicBezTo>
                        <a:pt x="468" y="1234"/>
                        <a:pt x="478" y="1243"/>
                        <a:pt x="500" y="1247"/>
                      </a:cubicBezTo>
                      <a:cubicBezTo>
                        <a:pt x="521" y="1251"/>
                        <a:pt x="533" y="1260"/>
                        <a:pt x="538" y="1251"/>
                      </a:cubicBezTo>
                      <a:cubicBezTo>
                        <a:pt x="544" y="1243"/>
                        <a:pt x="566" y="1231"/>
                        <a:pt x="566" y="1231"/>
                      </a:cubicBezTo>
                      <a:cubicBezTo>
                        <a:pt x="606" y="1252"/>
                        <a:pt x="606" y="1252"/>
                        <a:pt x="606" y="1252"/>
                      </a:cubicBezTo>
                      <a:cubicBezTo>
                        <a:pt x="606" y="1252"/>
                        <a:pt x="626" y="1259"/>
                        <a:pt x="631" y="1257"/>
                      </a:cubicBezTo>
                      <a:cubicBezTo>
                        <a:pt x="637" y="1255"/>
                        <a:pt x="656" y="1256"/>
                        <a:pt x="661" y="1256"/>
                      </a:cubicBezTo>
                      <a:cubicBezTo>
                        <a:pt x="667" y="1256"/>
                        <a:pt x="685" y="1244"/>
                        <a:pt x="687" y="1260"/>
                      </a:cubicBezTo>
                      <a:cubicBezTo>
                        <a:pt x="688" y="1275"/>
                        <a:pt x="701" y="1284"/>
                        <a:pt x="709" y="1284"/>
                      </a:cubicBezTo>
                      <a:cubicBezTo>
                        <a:pt x="717" y="1284"/>
                        <a:pt x="722" y="1271"/>
                        <a:pt x="724" y="1280"/>
                      </a:cubicBezTo>
                      <a:cubicBezTo>
                        <a:pt x="725" y="1288"/>
                        <a:pt x="745" y="1292"/>
                        <a:pt x="750" y="1292"/>
                      </a:cubicBezTo>
                      <a:cubicBezTo>
                        <a:pt x="756" y="1292"/>
                        <a:pt x="787" y="1291"/>
                        <a:pt x="800" y="1295"/>
                      </a:cubicBezTo>
                      <a:cubicBezTo>
                        <a:pt x="813" y="1299"/>
                        <a:pt x="844" y="1308"/>
                        <a:pt x="844" y="1308"/>
                      </a:cubicBezTo>
                      <a:cubicBezTo>
                        <a:pt x="877" y="1312"/>
                        <a:pt x="877" y="1312"/>
                        <a:pt x="877" y="1312"/>
                      </a:cubicBezTo>
                      <a:cubicBezTo>
                        <a:pt x="877" y="1312"/>
                        <a:pt x="895" y="1322"/>
                        <a:pt x="902" y="1323"/>
                      </a:cubicBezTo>
                      <a:cubicBezTo>
                        <a:pt x="909" y="1324"/>
                        <a:pt x="909" y="1325"/>
                        <a:pt x="909" y="1306"/>
                      </a:cubicBezTo>
                      <a:cubicBezTo>
                        <a:pt x="909" y="1288"/>
                        <a:pt x="916" y="1292"/>
                        <a:pt x="933" y="1292"/>
                      </a:cubicBezTo>
                      <a:cubicBezTo>
                        <a:pt x="950" y="1292"/>
                        <a:pt x="977" y="1301"/>
                        <a:pt x="989" y="1292"/>
                      </a:cubicBezTo>
                      <a:cubicBezTo>
                        <a:pt x="1000" y="1284"/>
                        <a:pt x="1003" y="1273"/>
                        <a:pt x="1018" y="1276"/>
                      </a:cubicBezTo>
                      <a:cubicBezTo>
                        <a:pt x="1034" y="1280"/>
                        <a:pt x="1045" y="1292"/>
                        <a:pt x="1045" y="1292"/>
                      </a:cubicBezTo>
                      <a:cubicBezTo>
                        <a:pt x="1045" y="1292"/>
                        <a:pt x="1031" y="1300"/>
                        <a:pt x="1024" y="1300"/>
                      </a:cubicBezTo>
                      <a:cubicBezTo>
                        <a:pt x="1017" y="1300"/>
                        <a:pt x="996" y="1309"/>
                        <a:pt x="1003" y="1315"/>
                      </a:cubicBezTo>
                      <a:cubicBezTo>
                        <a:pt x="1010" y="1320"/>
                        <a:pt x="1025" y="1326"/>
                        <a:pt x="1033" y="1323"/>
                      </a:cubicBezTo>
                      <a:cubicBezTo>
                        <a:pt x="1040" y="1319"/>
                        <a:pt x="1031" y="1318"/>
                        <a:pt x="1045" y="1316"/>
                      </a:cubicBezTo>
                      <a:cubicBezTo>
                        <a:pt x="1059" y="1315"/>
                        <a:pt x="1075" y="1319"/>
                        <a:pt x="1069" y="1328"/>
                      </a:cubicBezTo>
                      <a:cubicBezTo>
                        <a:pt x="1064" y="1336"/>
                        <a:pt x="1086" y="1336"/>
                        <a:pt x="1088" y="1328"/>
                      </a:cubicBezTo>
                      <a:cubicBezTo>
                        <a:pt x="1089" y="1319"/>
                        <a:pt x="1093" y="1306"/>
                        <a:pt x="1105" y="1299"/>
                      </a:cubicBezTo>
                      <a:cubicBezTo>
                        <a:pt x="1116" y="1292"/>
                        <a:pt x="1102" y="1291"/>
                        <a:pt x="1097" y="1280"/>
                      </a:cubicBezTo>
                      <a:cubicBezTo>
                        <a:pt x="1092" y="1268"/>
                        <a:pt x="1118" y="1277"/>
                        <a:pt x="1118" y="1264"/>
                      </a:cubicBezTo>
                      <a:cubicBezTo>
                        <a:pt x="1118" y="1251"/>
                        <a:pt x="1128" y="1249"/>
                        <a:pt x="1119" y="1241"/>
                      </a:cubicBezTo>
                      <a:cubicBezTo>
                        <a:pt x="1109" y="1233"/>
                        <a:pt x="1035" y="1211"/>
                        <a:pt x="1045" y="1194"/>
                      </a:cubicBezTo>
                      <a:cubicBezTo>
                        <a:pt x="1055" y="1177"/>
                        <a:pt x="1058" y="1163"/>
                        <a:pt x="1069" y="1174"/>
                      </a:cubicBezTo>
                      <a:cubicBezTo>
                        <a:pt x="1081" y="1186"/>
                        <a:pt x="1116" y="1203"/>
                        <a:pt x="1116" y="1203"/>
                      </a:cubicBezTo>
                      <a:cubicBezTo>
                        <a:pt x="1143" y="1214"/>
                        <a:pt x="1143" y="1214"/>
                        <a:pt x="1143" y="1214"/>
                      </a:cubicBezTo>
                      <a:cubicBezTo>
                        <a:pt x="1143" y="1214"/>
                        <a:pt x="1192" y="1218"/>
                        <a:pt x="1201" y="1217"/>
                      </a:cubicBezTo>
                      <a:cubicBezTo>
                        <a:pt x="1211" y="1216"/>
                        <a:pt x="1217" y="1186"/>
                        <a:pt x="1220" y="1180"/>
                      </a:cubicBezTo>
                      <a:cubicBezTo>
                        <a:pt x="1222" y="1174"/>
                        <a:pt x="1220" y="1157"/>
                        <a:pt x="1209" y="1146"/>
                      </a:cubicBezTo>
                      <a:cubicBezTo>
                        <a:pt x="1198" y="1135"/>
                        <a:pt x="1191" y="1129"/>
                        <a:pt x="1194" y="1122"/>
                      </a:cubicBezTo>
                      <a:cubicBezTo>
                        <a:pt x="1197" y="1115"/>
                        <a:pt x="1226" y="1125"/>
                        <a:pt x="1231" y="1123"/>
                      </a:cubicBezTo>
                      <a:cubicBezTo>
                        <a:pt x="1235" y="1122"/>
                        <a:pt x="1251" y="1112"/>
                        <a:pt x="1251" y="1112"/>
                      </a:cubicBezTo>
                      <a:cubicBezTo>
                        <a:pt x="1220" y="1098"/>
                        <a:pt x="1220" y="1098"/>
                        <a:pt x="1220" y="1098"/>
                      </a:cubicBezTo>
                      <a:cubicBezTo>
                        <a:pt x="1220" y="1098"/>
                        <a:pt x="1224" y="1098"/>
                        <a:pt x="1231" y="1098"/>
                      </a:cubicBezTo>
                      <a:cubicBezTo>
                        <a:pt x="1226" y="1096"/>
                        <a:pt x="1222" y="1095"/>
                        <a:pt x="1220" y="1095"/>
                      </a:cubicBezTo>
                      <a:cubicBezTo>
                        <a:pt x="1213" y="1094"/>
                        <a:pt x="1201" y="1091"/>
                        <a:pt x="1201" y="1087"/>
                      </a:cubicBezTo>
                      <a:cubicBezTo>
                        <a:pt x="1201" y="1083"/>
                        <a:pt x="1208" y="1081"/>
                        <a:pt x="1209" y="1069"/>
                      </a:cubicBezTo>
                      <a:cubicBezTo>
                        <a:pt x="1211" y="1056"/>
                        <a:pt x="1215" y="1051"/>
                        <a:pt x="1215" y="1042"/>
                      </a:cubicBezTo>
                      <a:cubicBezTo>
                        <a:pt x="1215" y="1032"/>
                        <a:pt x="1217" y="1026"/>
                        <a:pt x="1217" y="1026"/>
                      </a:cubicBezTo>
                      <a:cubicBezTo>
                        <a:pt x="1217" y="1026"/>
                        <a:pt x="1231" y="1023"/>
                        <a:pt x="1235" y="1020"/>
                      </a:cubicBezTo>
                      <a:cubicBezTo>
                        <a:pt x="1240" y="1017"/>
                        <a:pt x="1252" y="1020"/>
                        <a:pt x="1255" y="1012"/>
                      </a:cubicBezTo>
                      <a:cubicBezTo>
                        <a:pt x="1258" y="1004"/>
                        <a:pt x="1248" y="992"/>
                        <a:pt x="1248" y="992"/>
                      </a:cubicBezTo>
                      <a:cubicBezTo>
                        <a:pt x="1248" y="992"/>
                        <a:pt x="1259" y="990"/>
                        <a:pt x="1270" y="988"/>
                      </a:cubicBezTo>
                      <a:cubicBezTo>
                        <a:pt x="1277" y="976"/>
                        <a:pt x="1286" y="960"/>
                        <a:pt x="1291" y="946"/>
                      </a:cubicBezTo>
                      <a:close/>
                    </a:path>
                  </a:pathLst>
                </a:custGeom>
                <a:solidFill>
                  <a:srgbClr val="59888D"/>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31" name="Straight Connector 30">
                <a:extLst>
                  <a:ext uri="{FF2B5EF4-FFF2-40B4-BE49-F238E27FC236}">
                    <a16:creationId xmlns:a16="http://schemas.microsoft.com/office/drawing/2014/main" xmlns="" id="{96D1FF09-8980-4474-DD7E-C2690F0B3670}"/>
                  </a:ext>
                </a:extLst>
              </p:cNvPr>
              <p:cNvCxnSpPr>
                <a:cxnSpLocks/>
                <a:stCxn id="32" idx="2"/>
              </p:cNvCxnSpPr>
              <p:nvPr/>
            </p:nvCxnSpPr>
            <p:spPr>
              <a:xfrm flipH="1">
                <a:off x="2409005" y="1007832"/>
                <a:ext cx="242169" cy="237973"/>
              </a:xfrm>
              <a:prstGeom prst="line">
                <a:avLst/>
              </a:prstGeom>
              <a:noFill/>
              <a:ln w="6350" cap="flat" cmpd="sng" algn="ctr">
                <a:solidFill>
                  <a:sysClr val="windowText" lastClr="000000"/>
                </a:solidFill>
                <a:prstDash val="solid"/>
                <a:miter lim="800000"/>
              </a:ln>
              <a:effectLst/>
            </p:spPr>
          </p:cxnSp>
          <p:sp>
            <p:nvSpPr>
              <p:cNvPr id="32" name="Text Box 2">
                <a:extLst>
                  <a:ext uri="{FF2B5EF4-FFF2-40B4-BE49-F238E27FC236}">
                    <a16:creationId xmlns:a16="http://schemas.microsoft.com/office/drawing/2014/main" xmlns="" id="{8B48E3E0-38BB-3CB5-47EA-C208B209ED48}"/>
                  </a:ext>
                </a:extLst>
              </p:cNvPr>
              <p:cNvSpPr txBox="1">
                <a:spLocks noChangeArrowheads="1"/>
              </p:cNvSpPr>
              <p:nvPr/>
            </p:nvSpPr>
            <p:spPr bwMode="auto">
              <a:xfrm>
                <a:off x="1963776" y="529128"/>
                <a:ext cx="1374795" cy="47870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Cape Winelands District</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R174.6 million</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lang="en-US" sz="800" kern="0" dirty="0">
                    <a:solidFill>
                      <a:prstClr val="black"/>
                    </a:solidFill>
                    <a:ea typeface="Times New Roman" panose="02020603050405020304" pitchFamily="18" charset="0"/>
                    <a:cs typeface="Arial" panose="020B0604020202020204" pitchFamily="34" charset="0"/>
                  </a:rPr>
                  <a:t>9.5</a:t>
                </a: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a:t>
                </a:r>
                <a:r>
                  <a:rPr kumimoji="0" lang="en-US" sz="800" b="0" i="1"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 of total municipal capex</a:t>
                </a: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984,921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grpSp>
        <p:sp>
          <p:nvSpPr>
            <p:cNvPr id="19" name="Text Box 2">
              <a:extLst>
                <a:ext uri="{FF2B5EF4-FFF2-40B4-BE49-F238E27FC236}">
                  <a16:creationId xmlns:a16="http://schemas.microsoft.com/office/drawing/2014/main" xmlns="" id="{DA24088E-7066-A675-9F0C-FB83779ED379}"/>
                </a:ext>
              </a:extLst>
            </p:cNvPr>
            <p:cNvSpPr txBox="1">
              <a:spLocks noChangeArrowheads="1"/>
            </p:cNvSpPr>
            <p:nvPr/>
          </p:nvSpPr>
          <p:spPr bwMode="auto">
            <a:xfrm>
              <a:off x="5805154" y="1170592"/>
              <a:ext cx="1703425" cy="788316"/>
            </a:xfrm>
            <a:prstGeom prst="rect">
              <a:avLst/>
            </a:prstGeom>
            <a:solidFill>
              <a:srgbClr val="FFFFFF"/>
            </a:solidFill>
            <a:ln w="12700">
              <a:solidFill>
                <a:schemeClr val="tx1"/>
              </a:solid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Province-Wide</a:t>
              </a:r>
              <a:endParaRPr kumimoji="0" lang="en-ZA"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R1,847 billion</a:t>
              </a:r>
              <a:endParaRPr kumimoji="0" lang="en-ZA"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7,328,044</a:t>
              </a:r>
              <a:endParaRPr kumimoji="0" lang="en-ZA"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grpSp>
      <p:sp>
        <p:nvSpPr>
          <p:cNvPr id="7" name="TextBox 6">
            <a:extLst>
              <a:ext uri="{FF2B5EF4-FFF2-40B4-BE49-F238E27FC236}">
                <a16:creationId xmlns:a16="http://schemas.microsoft.com/office/drawing/2014/main" xmlns="" id="{9A5800D2-BE91-E172-44B4-A00961E82DC3}"/>
              </a:ext>
            </a:extLst>
          </p:cNvPr>
          <p:cNvSpPr txBox="1"/>
          <p:nvPr/>
        </p:nvSpPr>
        <p:spPr>
          <a:xfrm>
            <a:off x="393701" y="6199033"/>
            <a:ext cx="6392110" cy="523220"/>
          </a:xfrm>
          <a:prstGeom prst="rect">
            <a:avLst/>
          </a:prstGeom>
          <a:solidFill>
            <a:schemeClr val="bg1"/>
          </a:solidFill>
          <a:ln w="12700">
            <a:solidFill>
              <a:schemeClr val="accent5">
                <a:lumMod val="75000"/>
              </a:schemeClr>
            </a:solidFill>
          </a:ln>
        </p:spPr>
        <p:txBody>
          <a:bodyPr wrap="square" rtlCol="0">
            <a:spAutoFit/>
          </a:bodyPr>
          <a:lstStyle/>
          <a:p>
            <a:pPr marL="355600" marR="0" lvl="1" indent="-3556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lang="en-ZA" sz="1400" b="1" dirty="0"/>
              <a:t>Energy Infrastructure Projects comprises</a:t>
            </a:r>
            <a:r>
              <a:rPr lang="en-ZA" sz="1400" dirty="0"/>
              <a:t> </a:t>
            </a:r>
            <a:r>
              <a:rPr lang="en-ZA" sz="1400" b="1" dirty="0"/>
              <a:t>12.6 per cent </a:t>
            </a:r>
            <a:r>
              <a:rPr lang="en-ZA" sz="1400" dirty="0"/>
              <a:t>of total municipal </a:t>
            </a:r>
            <a:r>
              <a:rPr lang="en-ZA" sz="1400" b="1" dirty="0"/>
              <a:t>capital expenditure for 2023/24</a:t>
            </a:r>
          </a:p>
        </p:txBody>
      </p:sp>
      <p:sp>
        <p:nvSpPr>
          <p:cNvPr id="6" name="TextBox 5">
            <a:extLst>
              <a:ext uri="{FF2B5EF4-FFF2-40B4-BE49-F238E27FC236}">
                <a16:creationId xmlns:a16="http://schemas.microsoft.com/office/drawing/2014/main" xmlns="" id="{83D8D8FF-30BF-4D3A-99B3-F2F5866563FD}"/>
              </a:ext>
            </a:extLst>
          </p:cNvPr>
          <p:cNvSpPr txBox="1"/>
          <p:nvPr/>
        </p:nvSpPr>
        <p:spPr>
          <a:xfrm>
            <a:off x="1291195" y="1109015"/>
            <a:ext cx="4200743" cy="523220"/>
          </a:xfrm>
          <a:prstGeom prst="rect">
            <a:avLst/>
          </a:prstGeom>
          <a:noFill/>
          <a:ln w="12700">
            <a:solidFill>
              <a:srgbClr val="0070C0"/>
            </a:solidFill>
          </a:ln>
        </p:spPr>
        <p:txBody>
          <a:bodyPr wrap="square" rtlCol="0">
            <a:spAutoFit/>
          </a:bodyPr>
          <a:lstStyle/>
          <a:p>
            <a:pPr algn="ctr"/>
            <a:r>
              <a:rPr lang="en-US" sz="1400" b="1" dirty="0"/>
              <a:t>2023/24 Energy Infrastructure Allocations per Metro/District </a:t>
            </a:r>
          </a:p>
        </p:txBody>
      </p:sp>
    </p:spTree>
    <p:extLst>
      <p:ext uri="{BB962C8B-B14F-4D97-AF65-F5344CB8AC3E}">
        <p14:creationId xmlns:p14="http://schemas.microsoft.com/office/powerpoint/2010/main" xmlns="" val="1496252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C87BD2-EF03-4340-9028-9026DD5BE37D}"/>
              </a:ext>
            </a:extLst>
          </p:cNvPr>
          <p:cNvSpPr>
            <a:spLocks noGrp="1"/>
          </p:cNvSpPr>
          <p:nvPr>
            <p:ph type="title"/>
          </p:nvPr>
        </p:nvSpPr>
        <p:spPr/>
        <p:txBody>
          <a:bodyPr/>
          <a:lstStyle/>
          <a:p>
            <a:r>
              <a:rPr lang="en-US" dirty="0">
                <a:solidFill>
                  <a:srgbClr val="000099"/>
                </a:solidFill>
              </a:rPr>
              <a:t>…and a further investment of R1.9 billion by the remaining municipalities</a:t>
            </a:r>
          </a:p>
        </p:txBody>
      </p:sp>
      <p:sp>
        <p:nvSpPr>
          <p:cNvPr id="3" name="Slide Number Placeholder 2">
            <a:extLst>
              <a:ext uri="{FF2B5EF4-FFF2-40B4-BE49-F238E27FC236}">
                <a16:creationId xmlns:a16="http://schemas.microsoft.com/office/drawing/2014/main" xmlns="" id="{02C17BB2-9311-46B0-AD9A-13E8F0446776}"/>
              </a:ext>
            </a:extLst>
          </p:cNvPr>
          <p:cNvSpPr>
            <a:spLocks noGrp="1"/>
          </p:cNvSpPr>
          <p:nvPr>
            <p:ph type="sldNum" sz="quarter" idx="4"/>
          </p:nvPr>
        </p:nvSpPr>
        <p:spPr/>
        <p:txBody>
          <a:bodyPr/>
          <a:lstStyle/>
          <a:p>
            <a:fld id="{8406839F-D7A4-4E5D-B93D-768AD4D1DB36}" type="slidenum">
              <a:rPr lang="en-ZA" smtClean="0">
                <a:solidFill>
                  <a:srgbClr val="003399"/>
                </a:solidFill>
              </a:rPr>
              <a:pPr/>
              <a:t>24</a:t>
            </a:fld>
            <a:endParaRPr lang="en-ZA" dirty="0">
              <a:solidFill>
                <a:srgbClr val="003399"/>
              </a:solidFill>
            </a:endParaRPr>
          </a:p>
        </p:txBody>
      </p:sp>
      <p:sp>
        <p:nvSpPr>
          <p:cNvPr id="5" name="Text Placeholder 4">
            <a:extLst>
              <a:ext uri="{FF2B5EF4-FFF2-40B4-BE49-F238E27FC236}">
                <a16:creationId xmlns:a16="http://schemas.microsoft.com/office/drawing/2014/main" xmlns="" id="{3BCDBD1D-84B3-4048-BAED-D1265C149815}"/>
              </a:ext>
            </a:extLst>
          </p:cNvPr>
          <p:cNvSpPr>
            <a:spLocks noGrp="1"/>
          </p:cNvSpPr>
          <p:nvPr>
            <p:ph type="body" sz="quarter" idx="10"/>
          </p:nvPr>
        </p:nvSpPr>
        <p:spPr>
          <a:xfrm>
            <a:off x="393701" y="1193318"/>
            <a:ext cx="11462940" cy="4896073"/>
          </a:xfrm>
        </p:spPr>
        <p:txBody>
          <a:bodyPr>
            <a:normAutofit/>
          </a:bodyPr>
          <a:lstStyle/>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0" lvl="1" indent="0">
              <a:buNone/>
              <a:defRPr/>
            </a:pPr>
            <a:endParaRPr lang="en-US" dirty="0">
              <a:solidFill>
                <a:srgbClr val="000000"/>
              </a:solidFill>
              <a:highlight>
                <a:srgbClr val="FFFF00"/>
              </a:highlight>
            </a:endParaRPr>
          </a:p>
        </p:txBody>
      </p:sp>
      <p:graphicFrame>
        <p:nvGraphicFramePr>
          <p:cNvPr id="4" name="Table 5">
            <a:extLst>
              <a:ext uri="{FF2B5EF4-FFF2-40B4-BE49-F238E27FC236}">
                <a16:creationId xmlns:a16="http://schemas.microsoft.com/office/drawing/2014/main" xmlns="" id="{E4920C45-F7D0-70C7-2CE8-B45BC02D2588}"/>
              </a:ext>
            </a:extLst>
          </p:cNvPr>
          <p:cNvGraphicFramePr>
            <a:graphicFrameLocks noGrp="1"/>
          </p:cNvGraphicFramePr>
          <p:nvPr/>
        </p:nvGraphicFramePr>
        <p:xfrm>
          <a:off x="7093258" y="1065145"/>
          <a:ext cx="4739823" cy="5606292"/>
        </p:xfrm>
        <a:graphic>
          <a:graphicData uri="http://schemas.openxmlformats.org/drawingml/2006/table">
            <a:tbl>
              <a:tblPr firstRow="1" bandRow="1">
                <a:tableStyleId>{7DF18680-E054-41AD-8BC1-D1AEF772440D}</a:tableStyleId>
              </a:tblPr>
              <a:tblGrid>
                <a:gridCol w="2272684">
                  <a:extLst>
                    <a:ext uri="{9D8B030D-6E8A-4147-A177-3AD203B41FA5}">
                      <a16:colId xmlns:a16="http://schemas.microsoft.com/office/drawing/2014/main" xmlns="" val="1508504168"/>
                    </a:ext>
                  </a:extLst>
                </a:gridCol>
                <a:gridCol w="1216241">
                  <a:extLst>
                    <a:ext uri="{9D8B030D-6E8A-4147-A177-3AD203B41FA5}">
                      <a16:colId xmlns:a16="http://schemas.microsoft.com/office/drawing/2014/main" xmlns="" val="3136528658"/>
                    </a:ext>
                  </a:extLst>
                </a:gridCol>
                <a:gridCol w="1250898">
                  <a:extLst>
                    <a:ext uri="{9D8B030D-6E8A-4147-A177-3AD203B41FA5}">
                      <a16:colId xmlns:a16="http://schemas.microsoft.com/office/drawing/2014/main" xmlns="" val="98772676"/>
                    </a:ext>
                  </a:extLst>
                </a:gridCol>
              </a:tblGrid>
              <a:tr h="795841">
                <a:tc>
                  <a:txBody>
                    <a:bodyPr/>
                    <a:lstStyle/>
                    <a:p>
                      <a:pPr algn="ctr"/>
                      <a:r>
                        <a:rPr lang="en-ZA" sz="1200" dirty="0"/>
                        <a:t>Ten Largest Energy Infrastructure Budget Allocations  (excl. City of Cape Town)</a:t>
                      </a:r>
                      <a:endParaRPr lang="en-US" sz="1200" dirty="0"/>
                    </a:p>
                  </a:txBody>
                  <a:tcPr/>
                </a:tc>
                <a:tc>
                  <a:txBody>
                    <a:bodyPr/>
                    <a:lstStyle/>
                    <a:p>
                      <a:pPr algn="ctr"/>
                      <a:r>
                        <a:rPr lang="en-US" sz="1200" dirty="0"/>
                        <a:t>2023/24 Budget Allocations </a:t>
                      </a:r>
                    </a:p>
                  </a:txBody>
                  <a:tcPr anchor="ctr"/>
                </a:tc>
                <a:tc>
                  <a:txBody>
                    <a:bodyPr/>
                    <a:lstStyle/>
                    <a:p>
                      <a:pPr algn="ctr"/>
                      <a:r>
                        <a:rPr lang="en-ZA" sz="1200" dirty="0"/>
                        <a:t>Total MTREF   (2023-2025) allocations</a:t>
                      </a:r>
                      <a:endParaRPr lang="en-US" sz="1200" dirty="0"/>
                    </a:p>
                  </a:txBody>
                  <a:tcPr anchor="ctr"/>
                </a:tc>
                <a:extLst>
                  <a:ext uri="{0D108BD9-81ED-4DB2-BD59-A6C34878D82A}">
                    <a16:rowId xmlns:a16="http://schemas.microsoft.com/office/drawing/2014/main" xmlns="" val="1930420282"/>
                  </a:ext>
                </a:extLst>
              </a:tr>
              <a:tr h="486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George -  Renewable Energy Project</a:t>
                      </a:r>
                    </a:p>
                    <a:p>
                      <a:pPr marL="0" marR="0" algn="l" defTabSz="914400" rtl="0" eaLnBrk="1" latinLnBrk="0" hangingPunct="1">
                        <a:spcBef>
                          <a:spcPts val="0"/>
                        </a:spcBef>
                        <a:spcAft>
                          <a:spcPts val="0"/>
                        </a:spcAft>
                      </a:pPr>
                      <a:endParaRPr lang="en-US" sz="1100" kern="1200" dirty="0">
                        <a:solidFill>
                          <a:schemeClr val="dk1"/>
                        </a:solidFill>
                        <a:latin typeface="+mn-lt"/>
                        <a:ea typeface="+mn-ea"/>
                        <a:cs typeface="+mn-cs"/>
                      </a:endParaRP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R65 million</a:t>
                      </a: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R166 million</a:t>
                      </a:r>
                    </a:p>
                  </a:txBody>
                  <a:tcPr marL="68580" marR="68580" marT="0" marB="0"/>
                </a:tc>
                <a:extLst>
                  <a:ext uri="{0D108BD9-81ED-4DB2-BD59-A6C34878D82A}">
                    <a16:rowId xmlns:a16="http://schemas.microsoft.com/office/drawing/2014/main" xmlns="" val="2005064594"/>
                  </a:ext>
                </a:extLst>
              </a:tr>
              <a:tr h="486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Knysna -  Electrification Of Informal Areas </a:t>
                      </a:r>
                    </a:p>
                    <a:p>
                      <a:pPr marL="0" marR="0" algn="l" defTabSz="914400" rtl="0" eaLnBrk="1" latinLnBrk="0" hangingPunct="1">
                        <a:spcBef>
                          <a:spcPts val="0"/>
                        </a:spcBef>
                        <a:spcAft>
                          <a:spcPts val="0"/>
                        </a:spcAft>
                      </a:pPr>
                      <a:endParaRPr lang="en-US" sz="1100" kern="1200" dirty="0">
                        <a:solidFill>
                          <a:schemeClr val="dk1"/>
                        </a:solidFill>
                        <a:latin typeface="+mn-lt"/>
                        <a:ea typeface="+mn-ea"/>
                        <a:cs typeface="+mn-cs"/>
                      </a:endParaRP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R38 million</a:t>
                      </a: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R38 million</a:t>
                      </a:r>
                    </a:p>
                  </a:txBody>
                  <a:tcPr marL="68580" marR="68580" marT="0" marB="0"/>
                </a:tc>
                <a:extLst>
                  <a:ext uri="{0D108BD9-81ED-4DB2-BD59-A6C34878D82A}">
                    <a16:rowId xmlns:a16="http://schemas.microsoft.com/office/drawing/2014/main" xmlns="" val="2616689566"/>
                  </a:ext>
                </a:extLst>
              </a:tr>
              <a:tr h="4999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Overstrand  - Electrification of Low-Cost Housing Areas</a:t>
                      </a:r>
                    </a:p>
                    <a:p>
                      <a:pPr marL="0" marR="0" algn="l" defTabSz="914400" rtl="0" eaLnBrk="1" latinLnBrk="0" hangingPunct="1">
                        <a:spcBef>
                          <a:spcPts val="0"/>
                        </a:spcBef>
                        <a:spcAft>
                          <a:spcPts val="0"/>
                        </a:spcAft>
                      </a:pPr>
                      <a:endParaRPr lang="en-US" sz="1100" kern="1200" dirty="0">
                        <a:solidFill>
                          <a:schemeClr val="dk1"/>
                        </a:solidFill>
                        <a:latin typeface="+mn-lt"/>
                        <a:ea typeface="+mn-ea"/>
                        <a:cs typeface="+mn-cs"/>
                      </a:endParaRP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R27.3 million </a:t>
                      </a: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R60.4 million </a:t>
                      </a:r>
                    </a:p>
                  </a:txBody>
                  <a:tcPr marL="68580" marR="68580" marT="0" marB="0"/>
                </a:tc>
                <a:extLst>
                  <a:ext uri="{0D108BD9-81ED-4DB2-BD59-A6C34878D82A}">
                    <a16:rowId xmlns:a16="http://schemas.microsoft.com/office/drawing/2014/main" xmlns="" val="1749130793"/>
                  </a:ext>
                </a:extLst>
              </a:tr>
              <a:tr h="486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George - New 20mva Transformers</a:t>
                      </a:r>
                    </a:p>
                    <a:p>
                      <a:pPr marL="0" marR="0" algn="l" defTabSz="914400" rtl="0" eaLnBrk="1" latinLnBrk="0" hangingPunct="1">
                        <a:spcBef>
                          <a:spcPts val="0"/>
                        </a:spcBef>
                        <a:spcAft>
                          <a:spcPts val="0"/>
                        </a:spcAft>
                      </a:pPr>
                      <a:endParaRPr lang="en-US" sz="1100" kern="1200" dirty="0">
                        <a:solidFill>
                          <a:schemeClr val="dk1"/>
                        </a:solidFill>
                        <a:latin typeface="+mn-lt"/>
                        <a:ea typeface="+mn-ea"/>
                        <a:cs typeface="+mn-cs"/>
                      </a:endParaRP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R25 million </a:t>
                      </a: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R30 million</a:t>
                      </a:r>
                    </a:p>
                  </a:txBody>
                  <a:tcPr marL="68580" marR="68580" marT="0" marB="0"/>
                </a:tc>
                <a:extLst>
                  <a:ext uri="{0D108BD9-81ED-4DB2-BD59-A6C34878D82A}">
                    <a16:rowId xmlns:a16="http://schemas.microsoft.com/office/drawing/2014/main" xmlns="" val="1993409951"/>
                  </a:ext>
                </a:extLst>
              </a:tr>
              <a:tr h="374972">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Stellenbosch Electrical Infrastructure: HV Substations</a:t>
                      </a: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R25 million </a:t>
                      </a: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R75 million</a:t>
                      </a:r>
                    </a:p>
                  </a:txBody>
                  <a:tcPr marL="68580" marR="68580" marT="0" marB="0"/>
                </a:tc>
                <a:extLst>
                  <a:ext uri="{0D108BD9-81ED-4DB2-BD59-A6C34878D82A}">
                    <a16:rowId xmlns:a16="http://schemas.microsoft.com/office/drawing/2014/main" xmlns="" val="3130753469"/>
                  </a:ext>
                </a:extLst>
              </a:tr>
              <a:tr h="374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Swartland MV Networks</a:t>
                      </a:r>
                    </a:p>
                    <a:p>
                      <a:pPr marL="0" marR="0" algn="l" defTabSz="914400" rtl="0" eaLnBrk="1" latinLnBrk="0" hangingPunct="1">
                        <a:spcBef>
                          <a:spcPts val="0"/>
                        </a:spcBef>
                        <a:spcAft>
                          <a:spcPts val="0"/>
                        </a:spcAft>
                      </a:pPr>
                      <a:endParaRPr lang="en-US" sz="1100" kern="1200" dirty="0">
                        <a:solidFill>
                          <a:schemeClr val="dk1"/>
                        </a:solidFill>
                        <a:latin typeface="+mn-lt"/>
                        <a:ea typeface="+mn-ea"/>
                        <a:cs typeface="+mn-cs"/>
                      </a:endParaRP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R23.7 million</a:t>
                      </a: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R83.7 million</a:t>
                      </a:r>
                    </a:p>
                  </a:txBody>
                  <a:tcPr marL="68580" marR="68580" marT="0" marB="0"/>
                </a:tc>
                <a:extLst>
                  <a:ext uri="{0D108BD9-81ED-4DB2-BD59-A6C34878D82A}">
                    <a16:rowId xmlns:a16="http://schemas.microsoft.com/office/drawing/2014/main" xmlns="" val="1095902436"/>
                  </a:ext>
                </a:extLst>
              </a:tr>
              <a:tr h="390914">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Stellenbosch - Electrical Infrastructure: MV Substations</a:t>
                      </a: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 23.1 million</a:t>
                      </a: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R23.3 million</a:t>
                      </a:r>
                    </a:p>
                  </a:txBody>
                  <a:tcPr marL="68580" marR="68580" marT="0" marB="0"/>
                </a:tc>
                <a:extLst>
                  <a:ext uri="{0D108BD9-81ED-4DB2-BD59-A6C34878D82A}">
                    <a16:rowId xmlns:a16="http://schemas.microsoft.com/office/drawing/2014/main" xmlns="" val="1182769483"/>
                  </a:ext>
                </a:extLst>
              </a:tr>
              <a:tr h="624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Saldanha Bay -New 66KV Substation Marais Industry</a:t>
                      </a:r>
                    </a:p>
                    <a:p>
                      <a:pPr marL="0" marR="0" algn="l" defTabSz="914400" rtl="0" eaLnBrk="1" latinLnBrk="0" hangingPunct="1">
                        <a:spcBef>
                          <a:spcPts val="0"/>
                        </a:spcBef>
                        <a:spcAft>
                          <a:spcPts val="0"/>
                        </a:spcAft>
                      </a:pPr>
                      <a:endParaRPr lang="en-US" sz="1100" kern="1200" dirty="0">
                        <a:solidFill>
                          <a:schemeClr val="dk1"/>
                        </a:solidFill>
                        <a:latin typeface="+mn-lt"/>
                        <a:ea typeface="+mn-ea"/>
                        <a:cs typeface="+mn-cs"/>
                      </a:endParaRP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R20.9 Million </a:t>
                      </a: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R36.8 million </a:t>
                      </a:r>
                    </a:p>
                  </a:txBody>
                  <a:tcPr marL="68580" marR="68580" marT="0" marB="0"/>
                </a:tc>
                <a:extLst>
                  <a:ext uri="{0D108BD9-81ED-4DB2-BD59-A6C34878D82A}">
                    <a16:rowId xmlns:a16="http://schemas.microsoft.com/office/drawing/2014/main" xmlns="" val="3244932614"/>
                  </a:ext>
                </a:extLst>
              </a:tr>
              <a:tr h="486347">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Stellenbosch -  Electrical infrastructure: MV Networks</a:t>
                      </a:r>
                    </a:p>
                    <a:p>
                      <a:pPr marL="0" marR="0" algn="l" defTabSz="914400" rtl="0" eaLnBrk="1" latinLnBrk="0" hangingPunct="1">
                        <a:spcBef>
                          <a:spcPts val="0"/>
                        </a:spcBef>
                        <a:spcAft>
                          <a:spcPts val="0"/>
                        </a:spcAft>
                      </a:pPr>
                      <a:endParaRPr lang="en-US" sz="1100" kern="1200" dirty="0">
                        <a:solidFill>
                          <a:schemeClr val="dk1"/>
                        </a:solidFill>
                        <a:latin typeface="+mn-lt"/>
                        <a:ea typeface="+mn-ea"/>
                        <a:cs typeface="+mn-cs"/>
                      </a:endParaRP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R18.5 Million </a:t>
                      </a:r>
                    </a:p>
                    <a:p>
                      <a:pPr marL="0" marR="0" algn="l" defTabSz="914400" rtl="0" eaLnBrk="1" latinLnBrk="0" hangingPunct="1">
                        <a:spcBef>
                          <a:spcPts val="0"/>
                        </a:spcBef>
                        <a:spcAft>
                          <a:spcPts val="0"/>
                        </a:spcAft>
                      </a:pPr>
                      <a:endParaRPr lang="en-US" sz="1100" kern="1200" dirty="0">
                        <a:solidFill>
                          <a:schemeClr val="dk1"/>
                        </a:solidFill>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R49.5 million </a:t>
                      </a:r>
                    </a:p>
                  </a:txBody>
                  <a:tcPr marL="68580" marR="68580" marT="0" marB="0"/>
                </a:tc>
                <a:extLst>
                  <a:ext uri="{0D108BD9-81ED-4DB2-BD59-A6C34878D82A}">
                    <a16:rowId xmlns:a16="http://schemas.microsoft.com/office/drawing/2014/main" xmlns="" val="2744990183"/>
                  </a:ext>
                </a:extLst>
              </a:tr>
              <a:tr h="486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Overstrand  -  New 66 11kv Substation</a:t>
                      </a:r>
                    </a:p>
                    <a:p>
                      <a:pPr marL="0" marR="0" algn="l" defTabSz="914400" rtl="0" eaLnBrk="1" latinLnBrk="0" hangingPunct="1">
                        <a:spcBef>
                          <a:spcPts val="0"/>
                        </a:spcBef>
                        <a:spcAft>
                          <a:spcPts val="0"/>
                        </a:spcAft>
                      </a:pPr>
                      <a:endParaRPr lang="en-US" sz="1100" kern="1200" dirty="0">
                        <a:solidFill>
                          <a:schemeClr val="dk1"/>
                        </a:solidFill>
                        <a:latin typeface="+mn-lt"/>
                        <a:ea typeface="+mn-ea"/>
                        <a:cs typeface="+mn-cs"/>
                      </a:endParaRP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R18.4 million</a:t>
                      </a: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R18.4 million </a:t>
                      </a:r>
                    </a:p>
                  </a:txBody>
                  <a:tcPr marL="68580" marR="68580" marT="0" marB="0"/>
                </a:tc>
                <a:extLst>
                  <a:ext uri="{0D108BD9-81ED-4DB2-BD59-A6C34878D82A}">
                    <a16:rowId xmlns:a16="http://schemas.microsoft.com/office/drawing/2014/main" xmlns="" val="951621852"/>
                  </a:ext>
                </a:extLst>
              </a:tr>
            </a:tbl>
          </a:graphicData>
        </a:graphic>
      </p:graphicFrame>
      <p:sp>
        <p:nvSpPr>
          <p:cNvPr id="7" name="TextBox 6">
            <a:extLst>
              <a:ext uri="{FF2B5EF4-FFF2-40B4-BE49-F238E27FC236}">
                <a16:creationId xmlns:a16="http://schemas.microsoft.com/office/drawing/2014/main" xmlns="" id="{9A5800D2-BE91-E172-44B4-A00961E82DC3}"/>
              </a:ext>
            </a:extLst>
          </p:cNvPr>
          <p:cNvSpPr txBox="1"/>
          <p:nvPr/>
        </p:nvSpPr>
        <p:spPr>
          <a:xfrm>
            <a:off x="393701" y="6230674"/>
            <a:ext cx="6392110" cy="523220"/>
          </a:xfrm>
          <a:prstGeom prst="rect">
            <a:avLst/>
          </a:prstGeom>
          <a:solidFill>
            <a:schemeClr val="bg1"/>
          </a:solidFill>
          <a:ln w="12700">
            <a:solidFill>
              <a:schemeClr val="accent5">
                <a:lumMod val="75000"/>
              </a:schemeClr>
            </a:solidFill>
          </a:ln>
        </p:spPr>
        <p:txBody>
          <a:bodyPr wrap="square" rtlCol="0">
            <a:spAutoFit/>
          </a:bodyPr>
          <a:lstStyle/>
          <a:p>
            <a:pPr marL="355600" marR="0" lvl="1" indent="-3556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lang="en-ZA" sz="1400" b="1" dirty="0"/>
              <a:t>Energy Infrastructure Projects </a:t>
            </a:r>
            <a:r>
              <a:rPr lang="en-ZA" sz="1400" dirty="0"/>
              <a:t>comprises </a:t>
            </a:r>
            <a:r>
              <a:rPr lang="en-ZA" sz="1400" b="1" dirty="0"/>
              <a:t>12.6 per cent </a:t>
            </a:r>
            <a:r>
              <a:rPr lang="en-ZA" sz="1400" dirty="0"/>
              <a:t>of total municipal </a:t>
            </a:r>
            <a:r>
              <a:rPr lang="en-ZA" sz="1400" b="1" dirty="0"/>
              <a:t>capital expenditure for 2023/24</a:t>
            </a:r>
          </a:p>
        </p:txBody>
      </p:sp>
      <p:sp>
        <p:nvSpPr>
          <p:cNvPr id="6" name="TextBox 5">
            <a:extLst>
              <a:ext uri="{FF2B5EF4-FFF2-40B4-BE49-F238E27FC236}">
                <a16:creationId xmlns:a16="http://schemas.microsoft.com/office/drawing/2014/main" xmlns="" id="{83D8D8FF-30BF-4D3A-99B3-F2F5866563FD}"/>
              </a:ext>
            </a:extLst>
          </p:cNvPr>
          <p:cNvSpPr txBox="1"/>
          <p:nvPr/>
        </p:nvSpPr>
        <p:spPr>
          <a:xfrm>
            <a:off x="1291195" y="1109015"/>
            <a:ext cx="4200743" cy="523220"/>
          </a:xfrm>
          <a:prstGeom prst="rect">
            <a:avLst/>
          </a:prstGeom>
          <a:noFill/>
          <a:ln w="12700">
            <a:solidFill>
              <a:srgbClr val="0070C0"/>
            </a:solidFill>
          </a:ln>
        </p:spPr>
        <p:txBody>
          <a:bodyPr wrap="square" rtlCol="0">
            <a:spAutoFit/>
          </a:bodyPr>
          <a:lstStyle/>
          <a:p>
            <a:pPr algn="ctr"/>
            <a:r>
              <a:rPr lang="en-US" sz="1400" b="1" dirty="0"/>
              <a:t>2023/24 Energy Infrastructure Allocations per Metro/District </a:t>
            </a:r>
          </a:p>
        </p:txBody>
      </p:sp>
      <p:grpSp>
        <p:nvGrpSpPr>
          <p:cNvPr id="40" name="Group 39">
            <a:extLst>
              <a:ext uri="{FF2B5EF4-FFF2-40B4-BE49-F238E27FC236}">
                <a16:creationId xmlns:a16="http://schemas.microsoft.com/office/drawing/2014/main" xmlns="" id="{80D8C2EC-B44A-487A-AF78-1F1A7F88696C}"/>
              </a:ext>
            </a:extLst>
          </p:cNvPr>
          <p:cNvGrpSpPr/>
          <p:nvPr/>
        </p:nvGrpSpPr>
        <p:grpSpPr>
          <a:xfrm>
            <a:off x="199414" y="1679328"/>
            <a:ext cx="6895977" cy="4472275"/>
            <a:chOff x="601726" y="985458"/>
            <a:chExt cx="7713016" cy="5353535"/>
          </a:xfrm>
        </p:grpSpPr>
        <p:grpSp>
          <p:nvGrpSpPr>
            <p:cNvPr id="41" name="WC Map">
              <a:extLst>
                <a:ext uri="{FF2B5EF4-FFF2-40B4-BE49-F238E27FC236}">
                  <a16:creationId xmlns:a16="http://schemas.microsoft.com/office/drawing/2014/main" xmlns="" id="{DB34E213-9F41-414F-9925-6B104FD269FA}"/>
                </a:ext>
              </a:extLst>
            </p:cNvPr>
            <p:cNvGrpSpPr/>
            <p:nvPr/>
          </p:nvGrpSpPr>
          <p:grpSpPr>
            <a:xfrm>
              <a:off x="601726" y="985458"/>
              <a:ext cx="7713016" cy="5353535"/>
              <a:chOff x="-7598" y="255011"/>
              <a:chExt cx="5103516" cy="3250926"/>
            </a:xfrm>
          </p:grpSpPr>
          <p:sp>
            <p:nvSpPr>
              <p:cNvPr id="47" name="Text Box 2">
                <a:extLst>
                  <a:ext uri="{FF2B5EF4-FFF2-40B4-BE49-F238E27FC236}">
                    <a16:creationId xmlns:a16="http://schemas.microsoft.com/office/drawing/2014/main" xmlns="" id="{E2BDD540-8A08-485D-BB2C-DFFD2A2D9ED5}"/>
                  </a:ext>
                </a:extLst>
              </p:cNvPr>
              <p:cNvSpPr txBox="1">
                <a:spLocks noChangeArrowheads="1"/>
              </p:cNvSpPr>
              <p:nvPr/>
            </p:nvSpPr>
            <p:spPr bwMode="auto">
              <a:xfrm>
                <a:off x="476195" y="2891208"/>
                <a:ext cx="1362421" cy="45289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Overberg District</a:t>
                </a:r>
                <a:b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R59,3 million</a:t>
                </a:r>
                <a:b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3,2% </a:t>
                </a:r>
                <a:r>
                  <a:rPr lang="en-US" sz="1000" b="1" i="1" kern="0" dirty="0">
                    <a:solidFill>
                      <a:prstClr val="black"/>
                    </a:solidFill>
                    <a:ea typeface="Times New Roman" panose="02020603050405020304" pitchFamily="18" charset="0"/>
                    <a:cs typeface="Arial" panose="020B0604020202020204" pitchFamily="34" charset="0"/>
                  </a:rPr>
                  <a:t>of total municipal capex</a:t>
                </a:r>
                <a:endPar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313,945</a:t>
                </a:r>
                <a:endParaRPr kumimoji="0" lang="en-ZA"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sp>
            <p:nvSpPr>
              <p:cNvPr id="43" name="Text Box 2">
                <a:extLst>
                  <a:ext uri="{FF2B5EF4-FFF2-40B4-BE49-F238E27FC236}">
                    <a16:creationId xmlns:a16="http://schemas.microsoft.com/office/drawing/2014/main" xmlns="" id="{DF8CB59B-65FA-49A4-9DEC-9814D14D3707}"/>
                  </a:ext>
                </a:extLst>
              </p:cNvPr>
              <p:cNvSpPr txBox="1">
                <a:spLocks noChangeArrowheads="1"/>
              </p:cNvSpPr>
              <p:nvPr/>
            </p:nvSpPr>
            <p:spPr bwMode="auto">
              <a:xfrm>
                <a:off x="4108288" y="1252567"/>
                <a:ext cx="987630" cy="7631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Central Karoo District</a:t>
                </a:r>
                <a:b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R726 000</a:t>
                </a:r>
              </a:p>
              <a:p>
                <a:pPr algn="ctr">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0,04% </a:t>
                </a:r>
                <a:r>
                  <a:rPr lang="en-US" sz="1000" b="1" i="1" kern="0" dirty="0">
                    <a:solidFill>
                      <a:prstClr val="black"/>
                    </a:solidFill>
                    <a:ea typeface="Times New Roman" panose="02020603050405020304" pitchFamily="18" charset="0"/>
                    <a:cs typeface="Arial" panose="020B0604020202020204" pitchFamily="34" charset="0"/>
                  </a:rPr>
                  <a:t>of total municipal capex</a:t>
                </a:r>
                <a:endParaRPr lang="en-ZA" b="1" kern="0" dirty="0">
                  <a:solidFill>
                    <a:prstClr val="black"/>
                  </a:solidFill>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76,035</a:t>
                </a:r>
              </a:p>
            </p:txBody>
          </p:sp>
          <p:sp>
            <p:nvSpPr>
              <p:cNvPr id="44" name="Text Box 2">
                <a:extLst>
                  <a:ext uri="{FF2B5EF4-FFF2-40B4-BE49-F238E27FC236}">
                    <a16:creationId xmlns:a16="http://schemas.microsoft.com/office/drawing/2014/main" xmlns="" id="{74F7713A-E053-47BE-AC55-C5481C4DACCB}"/>
                  </a:ext>
                </a:extLst>
              </p:cNvPr>
              <p:cNvSpPr txBox="1">
                <a:spLocks noChangeArrowheads="1"/>
              </p:cNvSpPr>
              <p:nvPr/>
            </p:nvSpPr>
            <p:spPr bwMode="auto">
              <a:xfrm>
                <a:off x="9091" y="1966073"/>
                <a:ext cx="1283219" cy="79564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Cape Town Metro</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R1,147 billion</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62,1% </a:t>
                </a:r>
                <a:r>
                  <a:rPr lang="en-US" sz="800" i="1" kern="0" dirty="0">
                    <a:solidFill>
                      <a:prstClr val="black"/>
                    </a:solidFill>
                    <a:ea typeface="Times New Roman" panose="02020603050405020304" pitchFamily="18" charset="0"/>
                    <a:cs typeface="Arial" panose="020B0604020202020204" pitchFamily="34" charset="0"/>
                  </a:rPr>
                  <a:t>of total municipal capex</a:t>
                </a:r>
                <a:endParaRPr lang="en-ZA" sz="1400" kern="0" dirty="0">
                  <a:solidFill>
                    <a:prstClr val="black"/>
                  </a:solidFill>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4,837,094</a:t>
                </a: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sp>
            <p:nvSpPr>
              <p:cNvPr id="45" name="Text Box 2">
                <a:extLst>
                  <a:ext uri="{FF2B5EF4-FFF2-40B4-BE49-F238E27FC236}">
                    <a16:creationId xmlns:a16="http://schemas.microsoft.com/office/drawing/2014/main" xmlns="" id="{083B7AEA-3513-4202-A092-8BFBD99BF470}"/>
                  </a:ext>
                </a:extLst>
              </p:cNvPr>
              <p:cNvSpPr txBox="1">
                <a:spLocks noChangeArrowheads="1"/>
              </p:cNvSpPr>
              <p:nvPr/>
            </p:nvSpPr>
            <p:spPr bwMode="auto">
              <a:xfrm>
                <a:off x="-7598" y="618775"/>
                <a:ext cx="1283219" cy="97262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West Coast District</a:t>
                </a:r>
                <a:b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R132 million</a:t>
                </a:r>
                <a:b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7,1% </a:t>
                </a:r>
                <a:r>
                  <a:rPr lang="en-US" sz="1000" b="1" i="1" kern="0" dirty="0">
                    <a:solidFill>
                      <a:prstClr val="black"/>
                    </a:solidFill>
                    <a:ea typeface="Times New Roman" panose="02020603050405020304" pitchFamily="18" charset="0"/>
                    <a:cs typeface="Arial" panose="020B0604020202020204" pitchFamily="34" charset="0"/>
                  </a:rPr>
                  <a:t>of total municipal capex</a:t>
                </a:r>
                <a:endParaRPr lang="en-ZA" b="1" kern="0" dirty="0">
                  <a:solidFill>
                    <a:prstClr val="black"/>
                  </a:solidFill>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480,424</a:t>
                </a:r>
              </a:p>
            </p:txBody>
          </p:sp>
          <p:sp>
            <p:nvSpPr>
              <p:cNvPr id="46" name="Text Box 2">
                <a:extLst>
                  <a:ext uri="{FF2B5EF4-FFF2-40B4-BE49-F238E27FC236}">
                    <a16:creationId xmlns:a16="http://schemas.microsoft.com/office/drawing/2014/main" xmlns="" id="{C8C111F5-9E83-45A7-BEEF-20FF892CCD53}"/>
                  </a:ext>
                </a:extLst>
              </p:cNvPr>
              <p:cNvSpPr txBox="1">
                <a:spLocks noChangeArrowheads="1"/>
              </p:cNvSpPr>
              <p:nvPr/>
            </p:nvSpPr>
            <p:spPr bwMode="auto">
              <a:xfrm>
                <a:off x="3156732" y="2550122"/>
                <a:ext cx="1364982" cy="95581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Garden Route District</a:t>
                </a:r>
                <a:b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R332,9 million</a:t>
                </a:r>
                <a:b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18,0% </a:t>
                </a:r>
                <a:r>
                  <a:rPr lang="en-US" sz="1000" b="1" i="1" kern="0" dirty="0">
                    <a:solidFill>
                      <a:prstClr val="black"/>
                    </a:solidFill>
                    <a:ea typeface="Times New Roman" panose="02020603050405020304" pitchFamily="18" charset="0"/>
                    <a:cs typeface="Arial" panose="020B0604020202020204" pitchFamily="34" charset="0"/>
                  </a:rPr>
                  <a:t>of total municipal capex</a:t>
                </a:r>
                <a:endParaRPr lang="en-ZA" b="1" kern="0" dirty="0">
                  <a:solidFill>
                    <a:prstClr val="black"/>
                  </a:solidFill>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635,624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 </a:t>
                </a: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cxnSp>
            <p:nvCxnSpPr>
              <p:cNvPr id="48" name="Straight Connector 47">
                <a:extLst>
                  <a:ext uri="{FF2B5EF4-FFF2-40B4-BE49-F238E27FC236}">
                    <a16:creationId xmlns:a16="http://schemas.microsoft.com/office/drawing/2014/main" xmlns="" id="{8A3C5E39-A47F-438D-A55B-D99D64BCC207}"/>
                  </a:ext>
                </a:extLst>
              </p:cNvPr>
              <p:cNvCxnSpPr/>
              <p:nvPr/>
            </p:nvCxnSpPr>
            <p:spPr>
              <a:xfrm>
                <a:off x="1015598" y="1007864"/>
                <a:ext cx="398605" cy="216361"/>
              </a:xfrm>
              <a:prstGeom prst="line">
                <a:avLst/>
              </a:prstGeom>
              <a:noFill/>
              <a:ln w="6350" cap="flat" cmpd="sng" algn="ctr">
                <a:solidFill>
                  <a:sysClr val="windowText" lastClr="000000"/>
                </a:solidFill>
                <a:prstDash val="solid"/>
                <a:miter lim="800000"/>
              </a:ln>
              <a:effectLst/>
            </p:spPr>
          </p:cxnSp>
          <p:cxnSp>
            <p:nvCxnSpPr>
              <p:cNvPr id="49" name="Straight Connector 48">
                <a:extLst>
                  <a:ext uri="{FF2B5EF4-FFF2-40B4-BE49-F238E27FC236}">
                    <a16:creationId xmlns:a16="http://schemas.microsoft.com/office/drawing/2014/main" xmlns="" id="{7B4ECBE0-449D-4B69-9D1C-C7577577C9F3}"/>
                  </a:ext>
                </a:extLst>
              </p:cNvPr>
              <p:cNvCxnSpPr/>
              <p:nvPr/>
            </p:nvCxnSpPr>
            <p:spPr>
              <a:xfrm>
                <a:off x="1015598" y="2314867"/>
                <a:ext cx="404320" cy="38183"/>
              </a:xfrm>
              <a:prstGeom prst="line">
                <a:avLst/>
              </a:prstGeom>
              <a:noFill/>
              <a:ln w="6350" cap="flat" cmpd="sng" algn="ctr">
                <a:solidFill>
                  <a:sysClr val="windowText" lastClr="000000"/>
                </a:solidFill>
                <a:prstDash val="solid"/>
                <a:miter lim="800000"/>
              </a:ln>
              <a:effectLst/>
            </p:spPr>
          </p:cxnSp>
          <p:cxnSp>
            <p:nvCxnSpPr>
              <p:cNvPr id="50" name="Straight Connector 49">
                <a:extLst>
                  <a:ext uri="{FF2B5EF4-FFF2-40B4-BE49-F238E27FC236}">
                    <a16:creationId xmlns:a16="http://schemas.microsoft.com/office/drawing/2014/main" xmlns="" id="{7507A8D6-3A2C-4012-90F4-CF50650D7D9A}"/>
                  </a:ext>
                </a:extLst>
              </p:cNvPr>
              <p:cNvCxnSpPr/>
              <p:nvPr/>
            </p:nvCxnSpPr>
            <p:spPr>
              <a:xfrm>
                <a:off x="3645316" y="2169616"/>
                <a:ext cx="124281" cy="394322"/>
              </a:xfrm>
              <a:prstGeom prst="line">
                <a:avLst/>
              </a:prstGeom>
              <a:noFill/>
              <a:ln w="6350" cap="flat" cmpd="sng" algn="ctr">
                <a:solidFill>
                  <a:sysClr val="windowText" lastClr="000000"/>
                </a:solidFill>
                <a:prstDash val="solid"/>
                <a:miter lim="800000"/>
              </a:ln>
              <a:effectLst/>
            </p:spPr>
          </p:cxnSp>
          <p:cxnSp>
            <p:nvCxnSpPr>
              <p:cNvPr id="51" name="Straight Connector 50">
                <a:extLst>
                  <a:ext uri="{FF2B5EF4-FFF2-40B4-BE49-F238E27FC236}">
                    <a16:creationId xmlns:a16="http://schemas.microsoft.com/office/drawing/2014/main" xmlns="" id="{57FB9D9D-D401-4BD3-BE1A-F56483248E39}"/>
                  </a:ext>
                </a:extLst>
              </p:cNvPr>
              <p:cNvCxnSpPr>
                <a:cxnSpLocks/>
                <a:endCxn id="43" idx="1"/>
              </p:cNvCxnSpPr>
              <p:nvPr/>
            </p:nvCxnSpPr>
            <p:spPr>
              <a:xfrm>
                <a:off x="4095278" y="1594437"/>
                <a:ext cx="13009" cy="39696"/>
              </a:xfrm>
              <a:prstGeom prst="line">
                <a:avLst/>
              </a:prstGeom>
              <a:noFill/>
              <a:ln w="6350" cap="flat" cmpd="sng" algn="ctr">
                <a:solidFill>
                  <a:sysClr val="windowText" lastClr="000000"/>
                </a:solidFill>
                <a:prstDash val="solid"/>
                <a:miter lim="800000"/>
              </a:ln>
              <a:effectLst/>
            </p:spPr>
          </p:cxnSp>
          <p:cxnSp>
            <p:nvCxnSpPr>
              <p:cNvPr id="52" name="Straight Connector 51">
                <a:extLst>
                  <a:ext uri="{FF2B5EF4-FFF2-40B4-BE49-F238E27FC236}">
                    <a16:creationId xmlns:a16="http://schemas.microsoft.com/office/drawing/2014/main" xmlns="" id="{0D1C77C8-8B51-4F4A-98CB-FC74447B2B03}"/>
                  </a:ext>
                </a:extLst>
              </p:cNvPr>
              <p:cNvCxnSpPr/>
              <p:nvPr/>
            </p:nvCxnSpPr>
            <p:spPr>
              <a:xfrm flipV="1">
                <a:off x="1711855" y="2563938"/>
                <a:ext cx="338521" cy="492713"/>
              </a:xfrm>
              <a:prstGeom prst="line">
                <a:avLst/>
              </a:prstGeom>
              <a:noFill/>
              <a:ln w="6350" cap="flat" cmpd="sng" algn="ctr">
                <a:solidFill>
                  <a:sysClr val="windowText" lastClr="000000"/>
                </a:solidFill>
                <a:prstDash val="solid"/>
                <a:miter lim="800000"/>
              </a:ln>
              <a:effectLst/>
            </p:spPr>
          </p:cxnSp>
          <p:grpSp>
            <p:nvGrpSpPr>
              <p:cNvPr id="53" name="Group 52">
                <a:extLst>
                  <a:ext uri="{FF2B5EF4-FFF2-40B4-BE49-F238E27FC236}">
                    <a16:creationId xmlns:a16="http://schemas.microsoft.com/office/drawing/2014/main" xmlns="" id="{40B9FF14-6198-498D-A53F-CD0336404DE8}"/>
                  </a:ext>
                </a:extLst>
              </p:cNvPr>
              <p:cNvGrpSpPr/>
              <p:nvPr/>
            </p:nvGrpSpPr>
            <p:grpSpPr>
              <a:xfrm>
                <a:off x="1129086" y="255011"/>
                <a:ext cx="3410804" cy="2681661"/>
                <a:chOff x="0" y="789"/>
                <a:chExt cx="5029184" cy="3719793"/>
              </a:xfrm>
            </p:grpSpPr>
            <p:sp>
              <p:nvSpPr>
                <p:cNvPr id="56" name="Freeform 193">
                  <a:extLst>
                    <a:ext uri="{FF2B5EF4-FFF2-40B4-BE49-F238E27FC236}">
                      <a16:creationId xmlns:a16="http://schemas.microsoft.com/office/drawing/2014/main" xmlns="" id="{5A0117A2-91DF-45F4-B1D2-25338C589FDD}"/>
                    </a:ext>
                  </a:extLst>
                </p:cNvPr>
                <p:cNvSpPr>
                  <a:spLocks/>
                </p:cNvSpPr>
                <p:nvPr/>
              </p:nvSpPr>
              <p:spPr bwMode="auto">
                <a:xfrm>
                  <a:off x="1890124" y="896941"/>
                  <a:ext cx="3109711" cy="1508313"/>
                </a:xfrm>
                <a:custGeom>
                  <a:avLst/>
                  <a:gdLst>
                    <a:gd name="T0" fmla="*/ 2699 w 2770"/>
                    <a:gd name="T1" fmla="*/ 220 h 1343"/>
                    <a:gd name="T2" fmla="*/ 2737 w 2770"/>
                    <a:gd name="T3" fmla="*/ 160 h 1343"/>
                    <a:gd name="T4" fmla="*/ 2652 w 2770"/>
                    <a:gd name="T5" fmla="*/ 137 h 1343"/>
                    <a:gd name="T6" fmla="*/ 2572 w 2770"/>
                    <a:gd name="T7" fmla="*/ 119 h 1343"/>
                    <a:gd name="T8" fmla="*/ 2499 w 2770"/>
                    <a:gd name="T9" fmla="*/ 136 h 1343"/>
                    <a:gd name="T10" fmla="*/ 2466 w 2770"/>
                    <a:gd name="T11" fmla="*/ 79 h 1343"/>
                    <a:gd name="T12" fmla="*/ 2336 w 2770"/>
                    <a:gd name="T13" fmla="*/ 49 h 1343"/>
                    <a:gd name="T14" fmla="*/ 2232 w 2770"/>
                    <a:gd name="T15" fmla="*/ 71 h 1343"/>
                    <a:gd name="T16" fmla="*/ 2131 w 2770"/>
                    <a:gd name="T17" fmla="*/ 100 h 1343"/>
                    <a:gd name="T18" fmla="*/ 2076 w 2770"/>
                    <a:gd name="T19" fmla="*/ 202 h 1343"/>
                    <a:gd name="T20" fmla="*/ 1978 w 2770"/>
                    <a:gd name="T21" fmla="*/ 264 h 1343"/>
                    <a:gd name="T22" fmla="*/ 1916 w 2770"/>
                    <a:gd name="T23" fmla="*/ 191 h 1343"/>
                    <a:gd name="T24" fmla="*/ 1768 w 2770"/>
                    <a:gd name="T25" fmla="*/ 188 h 1343"/>
                    <a:gd name="T26" fmla="*/ 1631 w 2770"/>
                    <a:gd name="T27" fmla="*/ 148 h 1343"/>
                    <a:gd name="T28" fmla="*/ 1577 w 2770"/>
                    <a:gd name="T29" fmla="*/ 59 h 1343"/>
                    <a:gd name="T30" fmla="*/ 1413 w 2770"/>
                    <a:gd name="T31" fmla="*/ 48 h 1343"/>
                    <a:gd name="T32" fmla="*/ 1351 w 2770"/>
                    <a:gd name="T33" fmla="*/ 163 h 1343"/>
                    <a:gd name="T34" fmla="*/ 1298 w 2770"/>
                    <a:gd name="T35" fmla="*/ 214 h 1343"/>
                    <a:gd name="T36" fmla="*/ 1283 w 2770"/>
                    <a:gd name="T37" fmla="*/ 296 h 1343"/>
                    <a:gd name="T38" fmla="*/ 1294 w 2770"/>
                    <a:gd name="T39" fmla="*/ 387 h 1343"/>
                    <a:gd name="T40" fmla="*/ 1219 w 2770"/>
                    <a:gd name="T41" fmla="*/ 430 h 1343"/>
                    <a:gd name="T42" fmla="*/ 1131 w 2770"/>
                    <a:gd name="T43" fmla="*/ 479 h 1343"/>
                    <a:gd name="T44" fmla="*/ 1040 w 2770"/>
                    <a:gd name="T45" fmla="*/ 437 h 1343"/>
                    <a:gd name="T46" fmla="*/ 909 w 2770"/>
                    <a:gd name="T47" fmla="*/ 443 h 1343"/>
                    <a:gd name="T48" fmla="*/ 840 w 2770"/>
                    <a:gd name="T49" fmla="*/ 540 h 1343"/>
                    <a:gd name="T50" fmla="*/ 734 w 2770"/>
                    <a:gd name="T51" fmla="*/ 591 h 1343"/>
                    <a:gd name="T52" fmla="*/ 640 w 2770"/>
                    <a:gd name="T53" fmla="*/ 695 h 1343"/>
                    <a:gd name="T54" fmla="*/ 473 w 2770"/>
                    <a:gd name="T55" fmla="*/ 733 h 1343"/>
                    <a:gd name="T56" fmla="*/ 431 w 2770"/>
                    <a:gd name="T57" fmla="*/ 833 h 1343"/>
                    <a:gd name="T58" fmla="*/ 356 w 2770"/>
                    <a:gd name="T59" fmla="*/ 939 h 1343"/>
                    <a:gd name="T60" fmla="*/ 247 w 2770"/>
                    <a:gd name="T61" fmla="*/ 899 h 1343"/>
                    <a:gd name="T62" fmla="*/ 123 w 2770"/>
                    <a:gd name="T63" fmla="*/ 973 h 1343"/>
                    <a:gd name="T64" fmla="*/ 9 w 2770"/>
                    <a:gd name="T65" fmla="*/ 1086 h 1343"/>
                    <a:gd name="T66" fmla="*/ 7 w 2770"/>
                    <a:gd name="T67" fmla="*/ 1228 h 1343"/>
                    <a:gd name="T68" fmla="*/ 143 w 2770"/>
                    <a:gd name="T69" fmla="*/ 1311 h 1343"/>
                    <a:gd name="T70" fmla="*/ 382 w 2770"/>
                    <a:gd name="T71" fmla="*/ 1305 h 1343"/>
                    <a:gd name="T72" fmla="*/ 791 w 2770"/>
                    <a:gd name="T73" fmla="*/ 1247 h 1343"/>
                    <a:gd name="T74" fmla="*/ 1138 w 2770"/>
                    <a:gd name="T75" fmla="*/ 1236 h 1343"/>
                    <a:gd name="T76" fmla="*/ 1551 w 2770"/>
                    <a:gd name="T77" fmla="*/ 1249 h 1343"/>
                    <a:gd name="T78" fmla="*/ 1762 w 2770"/>
                    <a:gd name="T79" fmla="*/ 1200 h 1343"/>
                    <a:gd name="T80" fmla="*/ 1840 w 2770"/>
                    <a:gd name="T81" fmla="*/ 1094 h 1343"/>
                    <a:gd name="T82" fmla="*/ 1898 w 2770"/>
                    <a:gd name="T83" fmla="*/ 968 h 1343"/>
                    <a:gd name="T84" fmla="*/ 2002 w 2770"/>
                    <a:gd name="T85" fmla="*/ 875 h 1343"/>
                    <a:gd name="T86" fmla="*/ 2084 w 2770"/>
                    <a:gd name="T87" fmla="*/ 830 h 1343"/>
                    <a:gd name="T88" fmla="*/ 2172 w 2770"/>
                    <a:gd name="T89" fmla="*/ 811 h 1343"/>
                    <a:gd name="T90" fmla="*/ 2124 w 2770"/>
                    <a:gd name="T91" fmla="*/ 732 h 1343"/>
                    <a:gd name="T92" fmla="*/ 2091 w 2770"/>
                    <a:gd name="T93" fmla="*/ 607 h 1343"/>
                    <a:gd name="T94" fmla="*/ 2181 w 2770"/>
                    <a:gd name="T95" fmla="*/ 546 h 1343"/>
                    <a:gd name="T96" fmla="*/ 2354 w 2770"/>
                    <a:gd name="T97" fmla="*/ 524 h 1343"/>
                    <a:gd name="T98" fmla="*/ 2397 w 2770"/>
                    <a:gd name="T99" fmla="*/ 450 h 1343"/>
                    <a:gd name="T100" fmla="*/ 2521 w 2770"/>
                    <a:gd name="T101" fmla="*/ 458 h 1343"/>
                    <a:gd name="T102" fmla="*/ 2634 w 2770"/>
                    <a:gd name="T103" fmla="*/ 421 h 1343"/>
                    <a:gd name="T104" fmla="*/ 2697 w 2770"/>
                    <a:gd name="T105" fmla="*/ 376 h 1343"/>
                    <a:gd name="T106" fmla="*/ 2703 w 2770"/>
                    <a:gd name="T107" fmla="*/ 302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0" h="1343">
                      <a:moveTo>
                        <a:pt x="2763" y="253"/>
                      </a:moveTo>
                      <a:cubicBezTo>
                        <a:pt x="2755" y="250"/>
                        <a:pt x="2742" y="245"/>
                        <a:pt x="2742" y="245"/>
                      </a:cubicBezTo>
                      <a:cubicBezTo>
                        <a:pt x="2742" y="245"/>
                        <a:pt x="2736" y="248"/>
                        <a:pt x="2739" y="239"/>
                      </a:cubicBezTo>
                      <a:cubicBezTo>
                        <a:pt x="2742" y="231"/>
                        <a:pt x="2739" y="229"/>
                        <a:pt x="2735" y="226"/>
                      </a:cubicBezTo>
                      <a:cubicBezTo>
                        <a:pt x="2731" y="222"/>
                        <a:pt x="2722" y="216"/>
                        <a:pt x="2717" y="216"/>
                      </a:cubicBezTo>
                      <a:cubicBezTo>
                        <a:pt x="2711" y="216"/>
                        <a:pt x="2705" y="220"/>
                        <a:pt x="2699" y="220"/>
                      </a:cubicBezTo>
                      <a:cubicBezTo>
                        <a:pt x="2693" y="221"/>
                        <a:pt x="2672" y="223"/>
                        <a:pt x="2676" y="217"/>
                      </a:cubicBezTo>
                      <a:cubicBezTo>
                        <a:pt x="2681" y="210"/>
                        <a:pt x="2680" y="199"/>
                        <a:pt x="2685" y="195"/>
                      </a:cubicBezTo>
                      <a:cubicBezTo>
                        <a:pt x="2691" y="191"/>
                        <a:pt x="2691" y="186"/>
                        <a:pt x="2699" y="186"/>
                      </a:cubicBezTo>
                      <a:cubicBezTo>
                        <a:pt x="2707" y="186"/>
                        <a:pt x="2715" y="190"/>
                        <a:pt x="2715" y="182"/>
                      </a:cubicBezTo>
                      <a:cubicBezTo>
                        <a:pt x="2715" y="174"/>
                        <a:pt x="2719" y="166"/>
                        <a:pt x="2719" y="166"/>
                      </a:cubicBezTo>
                      <a:cubicBezTo>
                        <a:pt x="2719" y="166"/>
                        <a:pt x="2740" y="163"/>
                        <a:pt x="2737" y="160"/>
                      </a:cubicBezTo>
                      <a:cubicBezTo>
                        <a:pt x="2735" y="158"/>
                        <a:pt x="2724" y="153"/>
                        <a:pt x="2723" y="147"/>
                      </a:cubicBezTo>
                      <a:cubicBezTo>
                        <a:pt x="2721" y="142"/>
                        <a:pt x="2720" y="143"/>
                        <a:pt x="2715" y="140"/>
                      </a:cubicBezTo>
                      <a:cubicBezTo>
                        <a:pt x="2710" y="138"/>
                        <a:pt x="2695" y="139"/>
                        <a:pt x="2692" y="140"/>
                      </a:cubicBezTo>
                      <a:cubicBezTo>
                        <a:pt x="2690" y="141"/>
                        <a:pt x="2685" y="140"/>
                        <a:pt x="2675" y="146"/>
                      </a:cubicBezTo>
                      <a:cubicBezTo>
                        <a:pt x="2665" y="152"/>
                        <a:pt x="2657" y="157"/>
                        <a:pt x="2657" y="153"/>
                      </a:cubicBezTo>
                      <a:cubicBezTo>
                        <a:pt x="2657" y="149"/>
                        <a:pt x="2656" y="144"/>
                        <a:pt x="2652" y="137"/>
                      </a:cubicBezTo>
                      <a:cubicBezTo>
                        <a:pt x="2648" y="131"/>
                        <a:pt x="2643" y="128"/>
                        <a:pt x="2640" y="120"/>
                      </a:cubicBezTo>
                      <a:cubicBezTo>
                        <a:pt x="2637" y="112"/>
                        <a:pt x="2627" y="102"/>
                        <a:pt x="2632" y="97"/>
                      </a:cubicBezTo>
                      <a:cubicBezTo>
                        <a:pt x="2637" y="92"/>
                        <a:pt x="2640" y="89"/>
                        <a:pt x="2638" y="87"/>
                      </a:cubicBezTo>
                      <a:cubicBezTo>
                        <a:pt x="2635" y="84"/>
                        <a:pt x="2586" y="85"/>
                        <a:pt x="2586" y="85"/>
                      </a:cubicBezTo>
                      <a:cubicBezTo>
                        <a:pt x="2586" y="85"/>
                        <a:pt x="2583" y="88"/>
                        <a:pt x="2581" y="94"/>
                      </a:cubicBezTo>
                      <a:cubicBezTo>
                        <a:pt x="2578" y="100"/>
                        <a:pt x="2572" y="111"/>
                        <a:pt x="2572" y="119"/>
                      </a:cubicBezTo>
                      <a:cubicBezTo>
                        <a:pt x="2572" y="126"/>
                        <a:pt x="2578" y="131"/>
                        <a:pt x="2570" y="135"/>
                      </a:cubicBezTo>
                      <a:cubicBezTo>
                        <a:pt x="2563" y="139"/>
                        <a:pt x="2555" y="142"/>
                        <a:pt x="2554" y="146"/>
                      </a:cubicBezTo>
                      <a:cubicBezTo>
                        <a:pt x="2552" y="150"/>
                        <a:pt x="2552" y="158"/>
                        <a:pt x="2549" y="163"/>
                      </a:cubicBezTo>
                      <a:cubicBezTo>
                        <a:pt x="2546" y="169"/>
                        <a:pt x="2532" y="175"/>
                        <a:pt x="2532" y="175"/>
                      </a:cubicBezTo>
                      <a:cubicBezTo>
                        <a:pt x="2532" y="175"/>
                        <a:pt x="2521" y="169"/>
                        <a:pt x="2517" y="163"/>
                      </a:cubicBezTo>
                      <a:cubicBezTo>
                        <a:pt x="2514" y="156"/>
                        <a:pt x="2499" y="139"/>
                        <a:pt x="2499" y="136"/>
                      </a:cubicBezTo>
                      <a:cubicBezTo>
                        <a:pt x="2498" y="132"/>
                        <a:pt x="2500" y="126"/>
                        <a:pt x="2494" y="125"/>
                      </a:cubicBezTo>
                      <a:cubicBezTo>
                        <a:pt x="2488" y="124"/>
                        <a:pt x="2472" y="125"/>
                        <a:pt x="2476" y="121"/>
                      </a:cubicBezTo>
                      <a:cubicBezTo>
                        <a:pt x="2480" y="118"/>
                        <a:pt x="2500" y="111"/>
                        <a:pt x="2501" y="106"/>
                      </a:cubicBezTo>
                      <a:cubicBezTo>
                        <a:pt x="2502" y="101"/>
                        <a:pt x="2509" y="95"/>
                        <a:pt x="2502" y="92"/>
                      </a:cubicBezTo>
                      <a:cubicBezTo>
                        <a:pt x="2496" y="89"/>
                        <a:pt x="2486" y="89"/>
                        <a:pt x="2484" y="88"/>
                      </a:cubicBezTo>
                      <a:cubicBezTo>
                        <a:pt x="2482" y="87"/>
                        <a:pt x="2472" y="81"/>
                        <a:pt x="2466" y="79"/>
                      </a:cubicBezTo>
                      <a:cubicBezTo>
                        <a:pt x="2460" y="77"/>
                        <a:pt x="2441" y="77"/>
                        <a:pt x="2440" y="75"/>
                      </a:cubicBezTo>
                      <a:cubicBezTo>
                        <a:pt x="2439" y="74"/>
                        <a:pt x="2422" y="44"/>
                        <a:pt x="2416" y="43"/>
                      </a:cubicBezTo>
                      <a:cubicBezTo>
                        <a:pt x="2410" y="42"/>
                        <a:pt x="2415" y="40"/>
                        <a:pt x="2397" y="45"/>
                      </a:cubicBezTo>
                      <a:cubicBezTo>
                        <a:pt x="2380" y="49"/>
                        <a:pt x="2375" y="51"/>
                        <a:pt x="2373" y="51"/>
                      </a:cubicBezTo>
                      <a:cubicBezTo>
                        <a:pt x="2371" y="51"/>
                        <a:pt x="2360" y="51"/>
                        <a:pt x="2352" y="48"/>
                      </a:cubicBezTo>
                      <a:cubicBezTo>
                        <a:pt x="2344" y="45"/>
                        <a:pt x="2339" y="47"/>
                        <a:pt x="2336" y="49"/>
                      </a:cubicBezTo>
                      <a:cubicBezTo>
                        <a:pt x="2333" y="51"/>
                        <a:pt x="2322" y="57"/>
                        <a:pt x="2319" y="63"/>
                      </a:cubicBezTo>
                      <a:cubicBezTo>
                        <a:pt x="2316" y="69"/>
                        <a:pt x="2317" y="74"/>
                        <a:pt x="2310" y="73"/>
                      </a:cubicBezTo>
                      <a:cubicBezTo>
                        <a:pt x="2304" y="73"/>
                        <a:pt x="2294" y="71"/>
                        <a:pt x="2292" y="73"/>
                      </a:cubicBezTo>
                      <a:cubicBezTo>
                        <a:pt x="2290" y="75"/>
                        <a:pt x="2281" y="83"/>
                        <a:pt x="2279" y="82"/>
                      </a:cubicBezTo>
                      <a:cubicBezTo>
                        <a:pt x="2277" y="81"/>
                        <a:pt x="2262" y="82"/>
                        <a:pt x="2258" y="80"/>
                      </a:cubicBezTo>
                      <a:cubicBezTo>
                        <a:pt x="2255" y="78"/>
                        <a:pt x="2234" y="73"/>
                        <a:pt x="2232" y="71"/>
                      </a:cubicBezTo>
                      <a:cubicBezTo>
                        <a:pt x="2230" y="69"/>
                        <a:pt x="2213" y="64"/>
                        <a:pt x="2210" y="63"/>
                      </a:cubicBezTo>
                      <a:cubicBezTo>
                        <a:pt x="2207" y="62"/>
                        <a:pt x="2199" y="67"/>
                        <a:pt x="2200" y="71"/>
                      </a:cubicBezTo>
                      <a:cubicBezTo>
                        <a:pt x="2202" y="75"/>
                        <a:pt x="2202" y="80"/>
                        <a:pt x="2201" y="83"/>
                      </a:cubicBezTo>
                      <a:cubicBezTo>
                        <a:pt x="2200" y="86"/>
                        <a:pt x="2200" y="93"/>
                        <a:pt x="2192" y="90"/>
                      </a:cubicBezTo>
                      <a:cubicBezTo>
                        <a:pt x="2184" y="88"/>
                        <a:pt x="2165" y="85"/>
                        <a:pt x="2161" y="85"/>
                      </a:cubicBezTo>
                      <a:cubicBezTo>
                        <a:pt x="2157" y="86"/>
                        <a:pt x="2136" y="99"/>
                        <a:pt x="2131" y="100"/>
                      </a:cubicBezTo>
                      <a:cubicBezTo>
                        <a:pt x="2127" y="101"/>
                        <a:pt x="2121" y="107"/>
                        <a:pt x="2120" y="111"/>
                      </a:cubicBezTo>
                      <a:cubicBezTo>
                        <a:pt x="2118" y="115"/>
                        <a:pt x="2110" y="120"/>
                        <a:pt x="2105" y="126"/>
                      </a:cubicBezTo>
                      <a:cubicBezTo>
                        <a:pt x="2099" y="132"/>
                        <a:pt x="2102" y="146"/>
                        <a:pt x="2102" y="155"/>
                      </a:cubicBezTo>
                      <a:cubicBezTo>
                        <a:pt x="2102" y="164"/>
                        <a:pt x="2089" y="169"/>
                        <a:pt x="2088" y="171"/>
                      </a:cubicBezTo>
                      <a:cubicBezTo>
                        <a:pt x="2087" y="173"/>
                        <a:pt x="2077" y="179"/>
                        <a:pt x="2077" y="186"/>
                      </a:cubicBezTo>
                      <a:cubicBezTo>
                        <a:pt x="2077" y="193"/>
                        <a:pt x="2079" y="197"/>
                        <a:pt x="2076" y="202"/>
                      </a:cubicBezTo>
                      <a:cubicBezTo>
                        <a:pt x="2072" y="207"/>
                        <a:pt x="2050" y="221"/>
                        <a:pt x="2046" y="224"/>
                      </a:cubicBezTo>
                      <a:cubicBezTo>
                        <a:pt x="2042" y="227"/>
                        <a:pt x="2032" y="235"/>
                        <a:pt x="2025" y="243"/>
                      </a:cubicBezTo>
                      <a:cubicBezTo>
                        <a:pt x="2018" y="251"/>
                        <a:pt x="2007" y="258"/>
                        <a:pt x="2005" y="257"/>
                      </a:cubicBezTo>
                      <a:cubicBezTo>
                        <a:pt x="2003" y="257"/>
                        <a:pt x="1992" y="259"/>
                        <a:pt x="1991" y="261"/>
                      </a:cubicBezTo>
                      <a:cubicBezTo>
                        <a:pt x="1991" y="264"/>
                        <a:pt x="1987" y="273"/>
                        <a:pt x="1985" y="272"/>
                      </a:cubicBezTo>
                      <a:cubicBezTo>
                        <a:pt x="1983" y="271"/>
                        <a:pt x="1981" y="269"/>
                        <a:pt x="1978" y="264"/>
                      </a:cubicBezTo>
                      <a:cubicBezTo>
                        <a:pt x="1975" y="259"/>
                        <a:pt x="1969" y="253"/>
                        <a:pt x="1964" y="253"/>
                      </a:cubicBezTo>
                      <a:cubicBezTo>
                        <a:pt x="1959" y="253"/>
                        <a:pt x="1958" y="255"/>
                        <a:pt x="1958" y="247"/>
                      </a:cubicBezTo>
                      <a:cubicBezTo>
                        <a:pt x="1958" y="239"/>
                        <a:pt x="1953" y="231"/>
                        <a:pt x="1956" y="227"/>
                      </a:cubicBezTo>
                      <a:cubicBezTo>
                        <a:pt x="1958" y="223"/>
                        <a:pt x="1972" y="220"/>
                        <a:pt x="1967" y="214"/>
                      </a:cubicBezTo>
                      <a:cubicBezTo>
                        <a:pt x="1961" y="208"/>
                        <a:pt x="1946" y="205"/>
                        <a:pt x="1943" y="203"/>
                      </a:cubicBezTo>
                      <a:cubicBezTo>
                        <a:pt x="1941" y="201"/>
                        <a:pt x="1924" y="192"/>
                        <a:pt x="1916" y="191"/>
                      </a:cubicBezTo>
                      <a:cubicBezTo>
                        <a:pt x="1908" y="190"/>
                        <a:pt x="1887" y="189"/>
                        <a:pt x="1881" y="192"/>
                      </a:cubicBezTo>
                      <a:cubicBezTo>
                        <a:pt x="1875" y="195"/>
                        <a:pt x="1856" y="202"/>
                        <a:pt x="1851" y="199"/>
                      </a:cubicBezTo>
                      <a:cubicBezTo>
                        <a:pt x="1846" y="196"/>
                        <a:pt x="1828" y="183"/>
                        <a:pt x="1828" y="177"/>
                      </a:cubicBezTo>
                      <a:cubicBezTo>
                        <a:pt x="1827" y="170"/>
                        <a:pt x="1831" y="156"/>
                        <a:pt x="1822" y="159"/>
                      </a:cubicBezTo>
                      <a:cubicBezTo>
                        <a:pt x="1812" y="162"/>
                        <a:pt x="1802" y="173"/>
                        <a:pt x="1788" y="179"/>
                      </a:cubicBezTo>
                      <a:cubicBezTo>
                        <a:pt x="1774" y="185"/>
                        <a:pt x="1770" y="190"/>
                        <a:pt x="1768" y="188"/>
                      </a:cubicBezTo>
                      <a:cubicBezTo>
                        <a:pt x="1766" y="187"/>
                        <a:pt x="1752" y="170"/>
                        <a:pt x="1750" y="168"/>
                      </a:cubicBezTo>
                      <a:cubicBezTo>
                        <a:pt x="1748" y="165"/>
                        <a:pt x="1740" y="147"/>
                        <a:pt x="1736" y="147"/>
                      </a:cubicBezTo>
                      <a:cubicBezTo>
                        <a:pt x="1732" y="148"/>
                        <a:pt x="1726" y="153"/>
                        <a:pt x="1713" y="157"/>
                      </a:cubicBezTo>
                      <a:cubicBezTo>
                        <a:pt x="1700" y="160"/>
                        <a:pt x="1669" y="167"/>
                        <a:pt x="1665" y="168"/>
                      </a:cubicBezTo>
                      <a:cubicBezTo>
                        <a:pt x="1661" y="168"/>
                        <a:pt x="1647" y="162"/>
                        <a:pt x="1644" y="159"/>
                      </a:cubicBezTo>
                      <a:cubicBezTo>
                        <a:pt x="1641" y="157"/>
                        <a:pt x="1629" y="154"/>
                        <a:pt x="1631" y="148"/>
                      </a:cubicBezTo>
                      <a:cubicBezTo>
                        <a:pt x="1632" y="142"/>
                        <a:pt x="1648" y="119"/>
                        <a:pt x="1650" y="112"/>
                      </a:cubicBezTo>
                      <a:cubicBezTo>
                        <a:pt x="1653" y="106"/>
                        <a:pt x="1656" y="97"/>
                        <a:pt x="1655" y="96"/>
                      </a:cubicBezTo>
                      <a:cubicBezTo>
                        <a:pt x="1653" y="96"/>
                        <a:pt x="1634" y="92"/>
                        <a:pt x="1632" y="92"/>
                      </a:cubicBezTo>
                      <a:cubicBezTo>
                        <a:pt x="1630" y="91"/>
                        <a:pt x="1617" y="91"/>
                        <a:pt x="1619" y="88"/>
                      </a:cubicBezTo>
                      <a:cubicBezTo>
                        <a:pt x="1620" y="85"/>
                        <a:pt x="1622" y="61"/>
                        <a:pt x="1619" y="61"/>
                      </a:cubicBezTo>
                      <a:cubicBezTo>
                        <a:pt x="1616" y="61"/>
                        <a:pt x="1580" y="59"/>
                        <a:pt x="1577" y="59"/>
                      </a:cubicBezTo>
                      <a:cubicBezTo>
                        <a:pt x="1574" y="59"/>
                        <a:pt x="1545" y="43"/>
                        <a:pt x="1536" y="39"/>
                      </a:cubicBezTo>
                      <a:cubicBezTo>
                        <a:pt x="1527" y="35"/>
                        <a:pt x="1502" y="34"/>
                        <a:pt x="1489" y="25"/>
                      </a:cubicBezTo>
                      <a:cubicBezTo>
                        <a:pt x="1475" y="16"/>
                        <a:pt x="1463" y="8"/>
                        <a:pt x="1458" y="5"/>
                      </a:cubicBezTo>
                      <a:cubicBezTo>
                        <a:pt x="1452" y="2"/>
                        <a:pt x="1429" y="0"/>
                        <a:pt x="1427" y="0"/>
                      </a:cubicBezTo>
                      <a:cubicBezTo>
                        <a:pt x="1425" y="1"/>
                        <a:pt x="1418" y="11"/>
                        <a:pt x="1417" y="17"/>
                      </a:cubicBezTo>
                      <a:cubicBezTo>
                        <a:pt x="1416" y="24"/>
                        <a:pt x="1415" y="40"/>
                        <a:pt x="1413" y="48"/>
                      </a:cubicBezTo>
                      <a:cubicBezTo>
                        <a:pt x="1410" y="55"/>
                        <a:pt x="1406" y="63"/>
                        <a:pt x="1403" y="70"/>
                      </a:cubicBezTo>
                      <a:cubicBezTo>
                        <a:pt x="1400" y="77"/>
                        <a:pt x="1387" y="94"/>
                        <a:pt x="1383" y="100"/>
                      </a:cubicBezTo>
                      <a:cubicBezTo>
                        <a:pt x="1379" y="106"/>
                        <a:pt x="1374" y="116"/>
                        <a:pt x="1374" y="120"/>
                      </a:cubicBezTo>
                      <a:cubicBezTo>
                        <a:pt x="1374" y="125"/>
                        <a:pt x="1371" y="139"/>
                        <a:pt x="1371" y="141"/>
                      </a:cubicBezTo>
                      <a:cubicBezTo>
                        <a:pt x="1371" y="142"/>
                        <a:pt x="1350" y="151"/>
                        <a:pt x="1348" y="153"/>
                      </a:cubicBezTo>
                      <a:cubicBezTo>
                        <a:pt x="1346" y="156"/>
                        <a:pt x="1349" y="161"/>
                        <a:pt x="1351" y="163"/>
                      </a:cubicBezTo>
                      <a:cubicBezTo>
                        <a:pt x="1352" y="165"/>
                        <a:pt x="1359" y="165"/>
                        <a:pt x="1355" y="178"/>
                      </a:cubicBezTo>
                      <a:cubicBezTo>
                        <a:pt x="1351" y="191"/>
                        <a:pt x="1353" y="208"/>
                        <a:pt x="1347" y="211"/>
                      </a:cubicBezTo>
                      <a:cubicBezTo>
                        <a:pt x="1341" y="214"/>
                        <a:pt x="1325" y="215"/>
                        <a:pt x="1321" y="208"/>
                      </a:cubicBezTo>
                      <a:cubicBezTo>
                        <a:pt x="1317" y="201"/>
                        <a:pt x="1319" y="192"/>
                        <a:pt x="1308" y="191"/>
                      </a:cubicBezTo>
                      <a:cubicBezTo>
                        <a:pt x="1296" y="190"/>
                        <a:pt x="1292" y="188"/>
                        <a:pt x="1291" y="190"/>
                      </a:cubicBezTo>
                      <a:cubicBezTo>
                        <a:pt x="1289" y="192"/>
                        <a:pt x="1296" y="210"/>
                        <a:pt x="1298" y="214"/>
                      </a:cubicBezTo>
                      <a:cubicBezTo>
                        <a:pt x="1300" y="218"/>
                        <a:pt x="1301" y="229"/>
                        <a:pt x="1301" y="233"/>
                      </a:cubicBezTo>
                      <a:cubicBezTo>
                        <a:pt x="1300" y="237"/>
                        <a:pt x="1291" y="240"/>
                        <a:pt x="1288" y="242"/>
                      </a:cubicBezTo>
                      <a:cubicBezTo>
                        <a:pt x="1284" y="244"/>
                        <a:pt x="1278" y="250"/>
                        <a:pt x="1282" y="254"/>
                      </a:cubicBezTo>
                      <a:cubicBezTo>
                        <a:pt x="1286" y="257"/>
                        <a:pt x="1292" y="267"/>
                        <a:pt x="1293" y="274"/>
                      </a:cubicBezTo>
                      <a:cubicBezTo>
                        <a:pt x="1295" y="281"/>
                        <a:pt x="1302" y="289"/>
                        <a:pt x="1297" y="293"/>
                      </a:cubicBezTo>
                      <a:cubicBezTo>
                        <a:pt x="1291" y="296"/>
                        <a:pt x="1284" y="291"/>
                        <a:pt x="1283" y="296"/>
                      </a:cubicBezTo>
                      <a:cubicBezTo>
                        <a:pt x="1283" y="301"/>
                        <a:pt x="1282" y="310"/>
                        <a:pt x="1289" y="311"/>
                      </a:cubicBezTo>
                      <a:cubicBezTo>
                        <a:pt x="1295" y="311"/>
                        <a:pt x="1302" y="320"/>
                        <a:pt x="1310" y="324"/>
                      </a:cubicBezTo>
                      <a:cubicBezTo>
                        <a:pt x="1318" y="328"/>
                        <a:pt x="1323" y="336"/>
                        <a:pt x="1318" y="337"/>
                      </a:cubicBezTo>
                      <a:cubicBezTo>
                        <a:pt x="1314" y="339"/>
                        <a:pt x="1307" y="353"/>
                        <a:pt x="1307" y="356"/>
                      </a:cubicBezTo>
                      <a:cubicBezTo>
                        <a:pt x="1306" y="358"/>
                        <a:pt x="1299" y="373"/>
                        <a:pt x="1299" y="378"/>
                      </a:cubicBezTo>
                      <a:cubicBezTo>
                        <a:pt x="1299" y="383"/>
                        <a:pt x="1297" y="402"/>
                        <a:pt x="1294" y="387"/>
                      </a:cubicBezTo>
                      <a:cubicBezTo>
                        <a:pt x="1291" y="373"/>
                        <a:pt x="1295" y="373"/>
                        <a:pt x="1288" y="362"/>
                      </a:cubicBezTo>
                      <a:cubicBezTo>
                        <a:pt x="1281" y="351"/>
                        <a:pt x="1280" y="337"/>
                        <a:pt x="1276" y="342"/>
                      </a:cubicBezTo>
                      <a:cubicBezTo>
                        <a:pt x="1272" y="347"/>
                        <a:pt x="1258" y="350"/>
                        <a:pt x="1254" y="353"/>
                      </a:cubicBezTo>
                      <a:cubicBezTo>
                        <a:pt x="1250" y="356"/>
                        <a:pt x="1241" y="369"/>
                        <a:pt x="1241" y="373"/>
                      </a:cubicBezTo>
                      <a:cubicBezTo>
                        <a:pt x="1242" y="378"/>
                        <a:pt x="1238" y="416"/>
                        <a:pt x="1235" y="419"/>
                      </a:cubicBezTo>
                      <a:cubicBezTo>
                        <a:pt x="1232" y="423"/>
                        <a:pt x="1223" y="429"/>
                        <a:pt x="1219" y="430"/>
                      </a:cubicBezTo>
                      <a:cubicBezTo>
                        <a:pt x="1215" y="431"/>
                        <a:pt x="1195" y="435"/>
                        <a:pt x="1191" y="437"/>
                      </a:cubicBezTo>
                      <a:cubicBezTo>
                        <a:pt x="1187" y="440"/>
                        <a:pt x="1184" y="457"/>
                        <a:pt x="1184" y="459"/>
                      </a:cubicBezTo>
                      <a:cubicBezTo>
                        <a:pt x="1184" y="461"/>
                        <a:pt x="1183" y="472"/>
                        <a:pt x="1179" y="467"/>
                      </a:cubicBezTo>
                      <a:cubicBezTo>
                        <a:pt x="1175" y="462"/>
                        <a:pt x="1168" y="457"/>
                        <a:pt x="1165" y="460"/>
                      </a:cubicBezTo>
                      <a:cubicBezTo>
                        <a:pt x="1163" y="462"/>
                        <a:pt x="1167" y="479"/>
                        <a:pt x="1160" y="480"/>
                      </a:cubicBezTo>
                      <a:cubicBezTo>
                        <a:pt x="1154" y="482"/>
                        <a:pt x="1142" y="479"/>
                        <a:pt x="1131" y="479"/>
                      </a:cubicBezTo>
                      <a:cubicBezTo>
                        <a:pt x="1119" y="479"/>
                        <a:pt x="1101" y="466"/>
                        <a:pt x="1094" y="463"/>
                      </a:cubicBezTo>
                      <a:cubicBezTo>
                        <a:pt x="1086" y="459"/>
                        <a:pt x="1075" y="458"/>
                        <a:pt x="1075" y="452"/>
                      </a:cubicBezTo>
                      <a:cubicBezTo>
                        <a:pt x="1075" y="446"/>
                        <a:pt x="1078" y="444"/>
                        <a:pt x="1074" y="442"/>
                      </a:cubicBezTo>
                      <a:cubicBezTo>
                        <a:pt x="1070" y="440"/>
                        <a:pt x="1067" y="443"/>
                        <a:pt x="1062" y="438"/>
                      </a:cubicBezTo>
                      <a:cubicBezTo>
                        <a:pt x="1056" y="434"/>
                        <a:pt x="1057" y="433"/>
                        <a:pt x="1055" y="431"/>
                      </a:cubicBezTo>
                      <a:cubicBezTo>
                        <a:pt x="1052" y="429"/>
                        <a:pt x="1044" y="432"/>
                        <a:pt x="1040" y="437"/>
                      </a:cubicBezTo>
                      <a:cubicBezTo>
                        <a:pt x="1037" y="441"/>
                        <a:pt x="1027" y="451"/>
                        <a:pt x="1020" y="455"/>
                      </a:cubicBezTo>
                      <a:cubicBezTo>
                        <a:pt x="1014" y="460"/>
                        <a:pt x="1006" y="451"/>
                        <a:pt x="1003" y="447"/>
                      </a:cubicBezTo>
                      <a:cubicBezTo>
                        <a:pt x="1000" y="442"/>
                        <a:pt x="990" y="435"/>
                        <a:pt x="980" y="431"/>
                      </a:cubicBezTo>
                      <a:cubicBezTo>
                        <a:pt x="971" y="427"/>
                        <a:pt x="959" y="427"/>
                        <a:pt x="952" y="430"/>
                      </a:cubicBezTo>
                      <a:cubicBezTo>
                        <a:pt x="946" y="434"/>
                        <a:pt x="939" y="436"/>
                        <a:pt x="929" y="438"/>
                      </a:cubicBezTo>
                      <a:cubicBezTo>
                        <a:pt x="919" y="439"/>
                        <a:pt x="910" y="439"/>
                        <a:pt x="909" y="443"/>
                      </a:cubicBezTo>
                      <a:cubicBezTo>
                        <a:pt x="908" y="446"/>
                        <a:pt x="917" y="469"/>
                        <a:pt x="918" y="473"/>
                      </a:cubicBezTo>
                      <a:cubicBezTo>
                        <a:pt x="920" y="478"/>
                        <a:pt x="932" y="498"/>
                        <a:pt x="928" y="504"/>
                      </a:cubicBezTo>
                      <a:cubicBezTo>
                        <a:pt x="924" y="511"/>
                        <a:pt x="906" y="521"/>
                        <a:pt x="900" y="520"/>
                      </a:cubicBezTo>
                      <a:cubicBezTo>
                        <a:pt x="893" y="518"/>
                        <a:pt x="872" y="510"/>
                        <a:pt x="867" y="511"/>
                      </a:cubicBezTo>
                      <a:cubicBezTo>
                        <a:pt x="862" y="512"/>
                        <a:pt x="855" y="520"/>
                        <a:pt x="850" y="524"/>
                      </a:cubicBezTo>
                      <a:cubicBezTo>
                        <a:pt x="846" y="528"/>
                        <a:pt x="840" y="536"/>
                        <a:pt x="840" y="540"/>
                      </a:cubicBezTo>
                      <a:cubicBezTo>
                        <a:pt x="840" y="545"/>
                        <a:pt x="829" y="542"/>
                        <a:pt x="827" y="540"/>
                      </a:cubicBezTo>
                      <a:cubicBezTo>
                        <a:pt x="825" y="539"/>
                        <a:pt x="816" y="544"/>
                        <a:pt x="812" y="546"/>
                      </a:cubicBezTo>
                      <a:cubicBezTo>
                        <a:pt x="809" y="547"/>
                        <a:pt x="791" y="559"/>
                        <a:pt x="782" y="556"/>
                      </a:cubicBezTo>
                      <a:cubicBezTo>
                        <a:pt x="773" y="553"/>
                        <a:pt x="749" y="539"/>
                        <a:pt x="749" y="547"/>
                      </a:cubicBezTo>
                      <a:cubicBezTo>
                        <a:pt x="748" y="555"/>
                        <a:pt x="753" y="567"/>
                        <a:pt x="749" y="572"/>
                      </a:cubicBezTo>
                      <a:cubicBezTo>
                        <a:pt x="745" y="577"/>
                        <a:pt x="743" y="583"/>
                        <a:pt x="734" y="591"/>
                      </a:cubicBezTo>
                      <a:cubicBezTo>
                        <a:pt x="724" y="599"/>
                        <a:pt x="711" y="601"/>
                        <a:pt x="708" y="601"/>
                      </a:cubicBezTo>
                      <a:cubicBezTo>
                        <a:pt x="704" y="601"/>
                        <a:pt x="699" y="607"/>
                        <a:pt x="695" y="613"/>
                      </a:cubicBezTo>
                      <a:cubicBezTo>
                        <a:pt x="691" y="618"/>
                        <a:pt x="684" y="627"/>
                        <a:pt x="677" y="631"/>
                      </a:cubicBezTo>
                      <a:cubicBezTo>
                        <a:pt x="669" y="635"/>
                        <a:pt x="661" y="640"/>
                        <a:pt x="657" y="647"/>
                      </a:cubicBezTo>
                      <a:cubicBezTo>
                        <a:pt x="653" y="653"/>
                        <a:pt x="658" y="648"/>
                        <a:pt x="653" y="664"/>
                      </a:cubicBezTo>
                      <a:cubicBezTo>
                        <a:pt x="648" y="679"/>
                        <a:pt x="636" y="690"/>
                        <a:pt x="640" y="695"/>
                      </a:cubicBezTo>
                      <a:cubicBezTo>
                        <a:pt x="644" y="700"/>
                        <a:pt x="650" y="711"/>
                        <a:pt x="652" y="717"/>
                      </a:cubicBezTo>
                      <a:cubicBezTo>
                        <a:pt x="653" y="723"/>
                        <a:pt x="646" y="722"/>
                        <a:pt x="640" y="724"/>
                      </a:cubicBezTo>
                      <a:cubicBezTo>
                        <a:pt x="635" y="726"/>
                        <a:pt x="601" y="736"/>
                        <a:pt x="595" y="738"/>
                      </a:cubicBezTo>
                      <a:cubicBezTo>
                        <a:pt x="589" y="739"/>
                        <a:pt x="588" y="736"/>
                        <a:pt x="568" y="734"/>
                      </a:cubicBezTo>
                      <a:cubicBezTo>
                        <a:pt x="548" y="732"/>
                        <a:pt x="556" y="723"/>
                        <a:pt x="534" y="727"/>
                      </a:cubicBezTo>
                      <a:cubicBezTo>
                        <a:pt x="513" y="731"/>
                        <a:pt x="484" y="732"/>
                        <a:pt x="473" y="733"/>
                      </a:cubicBezTo>
                      <a:cubicBezTo>
                        <a:pt x="461" y="734"/>
                        <a:pt x="437" y="738"/>
                        <a:pt x="434" y="743"/>
                      </a:cubicBezTo>
                      <a:cubicBezTo>
                        <a:pt x="431" y="748"/>
                        <a:pt x="428" y="756"/>
                        <a:pt x="427" y="759"/>
                      </a:cubicBezTo>
                      <a:cubicBezTo>
                        <a:pt x="425" y="762"/>
                        <a:pt x="412" y="768"/>
                        <a:pt x="410" y="768"/>
                      </a:cubicBezTo>
                      <a:cubicBezTo>
                        <a:pt x="407" y="768"/>
                        <a:pt x="396" y="779"/>
                        <a:pt x="398" y="785"/>
                      </a:cubicBezTo>
                      <a:cubicBezTo>
                        <a:pt x="400" y="790"/>
                        <a:pt x="410" y="804"/>
                        <a:pt x="413" y="807"/>
                      </a:cubicBezTo>
                      <a:cubicBezTo>
                        <a:pt x="417" y="811"/>
                        <a:pt x="433" y="827"/>
                        <a:pt x="431" y="833"/>
                      </a:cubicBezTo>
                      <a:cubicBezTo>
                        <a:pt x="430" y="838"/>
                        <a:pt x="428" y="859"/>
                        <a:pt x="423" y="864"/>
                      </a:cubicBezTo>
                      <a:cubicBezTo>
                        <a:pt x="417" y="868"/>
                        <a:pt x="407" y="894"/>
                        <a:pt x="407" y="894"/>
                      </a:cubicBezTo>
                      <a:cubicBezTo>
                        <a:pt x="407" y="894"/>
                        <a:pt x="406" y="901"/>
                        <a:pt x="398" y="905"/>
                      </a:cubicBezTo>
                      <a:cubicBezTo>
                        <a:pt x="390" y="908"/>
                        <a:pt x="381" y="913"/>
                        <a:pt x="381" y="913"/>
                      </a:cubicBezTo>
                      <a:cubicBezTo>
                        <a:pt x="381" y="913"/>
                        <a:pt x="365" y="914"/>
                        <a:pt x="365" y="918"/>
                      </a:cubicBezTo>
                      <a:cubicBezTo>
                        <a:pt x="364" y="923"/>
                        <a:pt x="363" y="936"/>
                        <a:pt x="356" y="939"/>
                      </a:cubicBezTo>
                      <a:cubicBezTo>
                        <a:pt x="349" y="942"/>
                        <a:pt x="346" y="933"/>
                        <a:pt x="336" y="934"/>
                      </a:cubicBezTo>
                      <a:cubicBezTo>
                        <a:pt x="326" y="935"/>
                        <a:pt x="312" y="932"/>
                        <a:pt x="306" y="932"/>
                      </a:cubicBezTo>
                      <a:cubicBezTo>
                        <a:pt x="300" y="932"/>
                        <a:pt x="291" y="939"/>
                        <a:pt x="283" y="939"/>
                      </a:cubicBezTo>
                      <a:cubicBezTo>
                        <a:pt x="276" y="939"/>
                        <a:pt x="264" y="942"/>
                        <a:pt x="263" y="935"/>
                      </a:cubicBezTo>
                      <a:cubicBezTo>
                        <a:pt x="262" y="927"/>
                        <a:pt x="265" y="924"/>
                        <a:pt x="261" y="920"/>
                      </a:cubicBezTo>
                      <a:cubicBezTo>
                        <a:pt x="258" y="916"/>
                        <a:pt x="250" y="904"/>
                        <a:pt x="247" y="899"/>
                      </a:cubicBezTo>
                      <a:cubicBezTo>
                        <a:pt x="245" y="894"/>
                        <a:pt x="238" y="897"/>
                        <a:pt x="234" y="900"/>
                      </a:cubicBezTo>
                      <a:cubicBezTo>
                        <a:pt x="229" y="903"/>
                        <a:pt x="210" y="930"/>
                        <a:pt x="202" y="932"/>
                      </a:cubicBezTo>
                      <a:cubicBezTo>
                        <a:pt x="194" y="935"/>
                        <a:pt x="172" y="937"/>
                        <a:pt x="165" y="937"/>
                      </a:cubicBezTo>
                      <a:cubicBezTo>
                        <a:pt x="163" y="937"/>
                        <a:pt x="161" y="936"/>
                        <a:pt x="159" y="935"/>
                      </a:cubicBezTo>
                      <a:cubicBezTo>
                        <a:pt x="159" y="950"/>
                        <a:pt x="157" y="961"/>
                        <a:pt x="151" y="963"/>
                      </a:cubicBezTo>
                      <a:cubicBezTo>
                        <a:pt x="134" y="967"/>
                        <a:pt x="123" y="958"/>
                        <a:pt x="123" y="973"/>
                      </a:cubicBezTo>
                      <a:cubicBezTo>
                        <a:pt x="123" y="988"/>
                        <a:pt x="136" y="1003"/>
                        <a:pt x="119" y="1001"/>
                      </a:cubicBezTo>
                      <a:cubicBezTo>
                        <a:pt x="102" y="999"/>
                        <a:pt x="77" y="997"/>
                        <a:pt x="77" y="997"/>
                      </a:cubicBezTo>
                      <a:cubicBezTo>
                        <a:pt x="47" y="1018"/>
                        <a:pt x="47" y="1018"/>
                        <a:pt x="47" y="1018"/>
                      </a:cubicBezTo>
                      <a:cubicBezTo>
                        <a:pt x="47" y="1018"/>
                        <a:pt x="72" y="1024"/>
                        <a:pt x="75" y="1039"/>
                      </a:cubicBezTo>
                      <a:cubicBezTo>
                        <a:pt x="79" y="1054"/>
                        <a:pt x="51" y="1092"/>
                        <a:pt x="45" y="1088"/>
                      </a:cubicBezTo>
                      <a:cubicBezTo>
                        <a:pt x="40" y="1084"/>
                        <a:pt x="9" y="1086"/>
                        <a:pt x="9" y="1086"/>
                      </a:cubicBezTo>
                      <a:cubicBezTo>
                        <a:pt x="9" y="1086"/>
                        <a:pt x="30" y="1107"/>
                        <a:pt x="34" y="1114"/>
                      </a:cubicBezTo>
                      <a:cubicBezTo>
                        <a:pt x="38" y="1122"/>
                        <a:pt x="40" y="1143"/>
                        <a:pt x="32" y="1148"/>
                      </a:cubicBezTo>
                      <a:cubicBezTo>
                        <a:pt x="24" y="1154"/>
                        <a:pt x="15" y="1175"/>
                        <a:pt x="15" y="1175"/>
                      </a:cubicBezTo>
                      <a:cubicBezTo>
                        <a:pt x="0" y="1190"/>
                        <a:pt x="0" y="1190"/>
                        <a:pt x="0" y="1190"/>
                      </a:cubicBezTo>
                      <a:cubicBezTo>
                        <a:pt x="38" y="1184"/>
                        <a:pt x="38" y="1184"/>
                        <a:pt x="38" y="1184"/>
                      </a:cubicBezTo>
                      <a:cubicBezTo>
                        <a:pt x="7" y="1228"/>
                        <a:pt x="7" y="1228"/>
                        <a:pt x="7" y="1228"/>
                      </a:cubicBezTo>
                      <a:cubicBezTo>
                        <a:pt x="7" y="1228"/>
                        <a:pt x="12" y="1226"/>
                        <a:pt x="36" y="1226"/>
                      </a:cubicBezTo>
                      <a:cubicBezTo>
                        <a:pt x="60" y="1226"/>
                        <a:pt x="102" y="1224"/>
                        <a:pt x="100" y="1233"/>
                      </a:cubicBezTo>
                      <a:cubicBezTo>
                        <a:pt x="98" y="1241"/>
                        <a:pt x="82" y="1250"/>
                        <a:pt x="92" y="1254"/>
                      </a:cubicBezTo>
                      <a:cubicBezTo>
                        <a:pt x="102" y="1258"/>
                        <a:pt x="132" y="1260"/>
                        <a:pt x="132" y="1271"/>
                      </a:cubicBezTo>
                      <a:cubicBezTo>
                        <a:pt x="132" y="1283"/>
                        <a:pt x="106" y="1309"/>
                        <a:pt x="106" y="1309"/>
                      </a:cubicBezTo>
                      <a:cubicBezTo>
                        <a:pt x="106" y="1309"/>
                        <a:pt x="127" y="1317"/>
                        <a:pt x="143" y="1311"/>
                      </a:cubicBezTo>
                      <a:cubicBezTo>
                        <a:pt x="160" y="1305"/>
                        <a:pt x="196" y="1296"/>
                        <a:pt x="194" y="1305"/>
                      </a:cubicBezTo>
                      <a:cubicBezTo>
                        <a:pt x="191" y="1315"/>
                        <a:pt x="185" y="1341"/>
                        <a:pt x="204" y="1341"/>
                      </a:cubicBezTo>
                      <a:cubicBezTo>
                        <a:pt x="215" y="1341"/>
                        <a:pt x="236" y="1342"/>
                        <a:pt x="253" y="1343"/>
                      </a:cubicBezTo>
                      <a:cubicBezTo>
                        <a:pt x="258" y="1330"/>
                        <a:pt x="260" y="1328"/>
                        <a:pt x="260" y="1328"/>
                      </a:cubicBezTo>
                      <a:cubicBezTo>
                        <a:pt x="260" y="1328"/>
                        <a:pt x="262" y="1320"/>
                        <a:pt x="288" y="1319"/>
                      </a:cubicBezTo>
                      <a:cubicBezTo>
                        <a:pt x="314" y="1318"/>
                        <a:pt x="358" y="1307"/>
                        <a:pt x="382" y="1305"/>
                      </a:cubicBezTo>
                      <a:cubicBezTo>
                        <a:pt x="406" y="1303"/>
                        <a:pt x="440" y="1281"/>
                        <a:pt x="451" y="1279"/>
                      </a:cubicBezTo>
                      <a:cubicBezTo>
                        <a:pt x="462" y="1277"/>
                        <a:pt x="510" y="1264"/>
                        <a:pt x="521" y="1268"/>
                      </a:cubicBezTo>
                      <a:cubicBezTo>
                        <a:pt x="533" y="1272"/>
                        <a:pt x="577" y="1266"/>
                        <a:pt x="600" y="1268"/>
                      </a:cubicBezTo>
                      <a:cubicBezTo>
                        <a:pt x="623" y="1270"/>
                        <a:pt x="637" y="1256"/>
                        <a:pt x="640" y="1256"/>
                      </a:cubicBezTo>
                      <a:cubicBezTo>
                        <a:pt x="644" y="1256"/>
                        <a:pt x="685" y="1257"/>
                        <a:pt x="698" y="1257"/>
                      </a:cubicBezTo>
                      <a:cubicBezTo>
                        <a:pt x="711" y="1257"/>
                        <a:pt x="760" y="1256"/>
                        <a:pt x="791" y="1247"/>
                      </a:cubicBezTo>
                      <a:cubicBezTo>
                        <a:pt x="822" y="1237"/>
                        <a:pt x="842" y="1250"/>
                        <a:pt x="857" y="1259"/>
                      </a:cubicBezTo>
                      <a:cubicBezTo>
                        <a:pt x="872" y="1268"/>
                        <a:pt x="893" y="1264"/>
                        <a:pt x="904" y="1263"/>
                      </a:cubicBezTo>
                      <a:cubicBezTo>
                        <a:pt x="915" y="1262"/>
                        <a:pt x="929" y="1252"/>
                        <a:pt x="959" y="1252"/>
                      </a:cubicBezTo>
                      <a:cubicBezTo>
                        <a:pt x="989" y="1252"/>
                        <a:pt x="993" y="1253"/>
                        <a:pt x="1014" y="1244"/>
                      </a:cubicBezTo>
                      <a:cubicBezTo>
                        <a:pt x="1035" y="1235"/>
                        <a:pt x="1049" y="1249"/>
                        <a:pt x="1080" y="1249"/>
                      </a:cubicBezTo>
                      <a:cubicBezTo>
                        <a:pt x="1111" y="1249"/>
                        <a:pt x="1110" y="1244"/>
                        <a:pt x="1138" y="1236"/>
                      </a:cubicBezTo>
                      <a:cubicBezTo>
                        <a:pt x="1166" y="1228"/>
                        <a:pt x="1227" y="1214"/>
                        <a:pt x="1235" y="1216"/>
                      </a:cubicBezTo>
                      <a:cubicBezTo>
                        <a:pt x="1243" y="1218"/>
                        <a:pt x="1258" y="1216"/>
                        <a:pt x="1269" y="1214"/>
                      </a:cubicBezTo>
                      <a:cubicBezTo>
                        <a:pt x="1280" y="1212"/>
                        <a:pt x="1312" y="1204"/>
                        <a:pt x="1312" y="1204"/>
                      </a:cubicBezTo>
                      <a:cubicBezTo>
                        <a:pt x="1312" y="1204"/>
                        <a:pt x="1365" y="1191"/>
                        <a:pt x="1375" y="1188"/>
                      </a:cubicBezTo>
                      <a:cubicBezTo>
                        <a:pt x="1384" y="1185"/>
                        <a:pt x="1408" y="1191"/>
                        <a:pt x="1419" y="1195"/>
                      </a:cubicBezTo>
                      <a:cubicBezTo>
                        <a:pt x="1430" y="1199"/>
                        <a:pt x="1538" y="1241"/>
                        <a:pt x="1551" y="1249"/>
                      </a:cubicBezTo>
                      <a:cubicBezTo>
                        <a:pt x="1564" y="1256"/>
                        <a:pt x="1594" y="1256"/>
                        <a:pt x="1608" y="1258"/>
                      </a:cubicBezTo>
                      <a:cubicBezTo>
                        <a:pt x="1622" y="1260"/>
                        <a:pt x="1677" y="1257"/>
                        <a:pt x="1686" y="1258"/>
                      </a:cubicBezTo>
                      <a:cubicBezTo>
                        <a:pt x="1690" y="1258"/>
                        <a:pt x="1720" y="1255"/>
                        <a:pt x="1752" y="1251"/>
                      </a:cubicBezTo>
                      <a:cubicBezTo>
                        <a:pt x="1744" y="1246"/>
                        <a:pt x="1741" y="1244"/>
                        <a:pt x="1741" y="1244"/>
                      </a:cubicBezTo>
                      <a:cubicBezTo>
                        <a:pt x="1741" y="1244"/>
                        <a:pt x="1742" y="1201"/>
                        <a:pt x="1743" y="1198"/>
                      </a:cubicBezTo>
                      <a:cubicBezTo>
                        <a:pt x="1744" y="1194"/>
                        <a:pt x="1762" y="1200"/>
                        <a:pt x="1762" y="1200"/>
                      </a:cubicBezTo>
                      <a:cubicBezTo>
                        <a:pt x="1762" y="1200"/>
                        <a:pt x="1768" y="1200"/>
                        <a:pt x="1768" y="1194"/>
                      </a:cubicBezTo>
                      <a:cubicBezTo>
                        <a:pt x="1768" y="1188"/>
                        <a:pt x="1764" y="1187"/>
                        <a:pt x="1772" y="1186"/>
                      </a:cubicBezTo>
                      <a:cubicBezTo>
                        <a:pt x="1780" y="1184"/>
                        <a:pt x="1786" y="1186"/>
                        <a:pt x="1786" y="1181"/>
                      </a:cubicBezTo>
                      <a:cubicBezTo>
                        <a:pt x="1787" y="1176"/>
                        <a:pt x="1787" y="1166"/>
                        <a:pt x="1792" y="1158"/>
                      </a:cubicBezTo>
                      <a:cubicBezTo>
                        <a:pt x="1797" y="1150"/>
                        <a:pt x="1819" y="1122"/>
                        <a:pt x="1824" y="1118"/>
                      </a:cubicBezTo>
                      <a:cubicBezTo>
                        <a:pt x="1829" y="1114"/>
                        <a:pt x="1836" y="1109"/>
                        <a:pt x="1840" y="1094"/>
                      </a:cubicBezTo>
                      <a:cubicBezTo>
                        <a:pt x="1845" y="1078"/>
                        <a:pt x="1832" y="1085"/>
                        <a:pt x="1846" y="1072"/>
                      </a:cubicBezTo>
                      <a:cubicBezTo>
                        <a:pt x="1860" y="1060"/>
                        <a:pt x="1885" y="1038"/>
                        <a:pt x="1889" y="1031"/>
                      </a:cubicBezTo>
                      <a:cubicBezTo>
                        <a:pt x="1893" y="1024"/>
                        <a:pt x="1896" y="1010"/>
                        <a:pt x="1894" y="1007"/>
                      </a:cubicBezTo>
                      <a:cubicBezTo>
                        <a:pt x="1892" y="1004"/>
                        <a:pt x="1881" y="1000"/>
                        <a:pt x="1880" y="994"/>
                      </a:cubicBezTo>
                      <a:cubicBezTo>
                        <a:pt x="1878" y="988"/>
                        <a:pt x="1869" y="983"/>
                        <a:pt x="1880" y="980"/>
                      </a:cubicBezTo>
                      <a:cubicBezTo>
                        <a:pt x="1891" y="977"/>
                        <a:pt x="1898" y="974"/>
                        <a:pt x="1898" y="968"/>
                      </a:cubicBezTo>
                      <a:cubicBezTo>
                        <a:pt x="1898" y="963"/>
                        <a:pt x="1891" y="948"/>
                        <a:pt x="1891" y="943"/>
                      </a:cubicBezTo>
                      <a:cubicBezTo>
                        <a:pt x="1891" y="938"/>
                        <a:pt x="1905" y="928"/>
                        <a:pt x="1916" y="916"/>
                      </a:cubicBezTo>
                      <a:cubicBezTo>
                        <a:pt x="1927" y="904"/>
                        <a:pt x="1928" y="903"/>
                        <a:pt x="1928" y="896"/>
                      </a:cubicBezTo>
                      <a:cubicBezTo>
                        <a:pt x="1928" y="890"/>
                        <a:pt x="1940" y="890"/>
                        <a:pt x="1946" y="888"/>
                      </a:cubicBezTo>
                      <a:cubicBezTo>
                        <a:pt x="1952" y="887"/>
                        <a:pt x="1979" y="894"/>
                        <a:pt x="1987" y="888"/>
                      </a:cubicBezTo>
                      <a:cubicBezTo>
                        <a:pt x="1995" y="882"/>
                        <a:pt x="2003" y="878"/>
                        <a:pt x="2002" y="875"/>
                      </a:cubicBezTo>
                      <a:cubicBezTo>
                        <a:pt x="2000" y="872"/>
                        <a:pt x="1999" y="864"/>
                        <a:pt x="1994" y="853"/>
                      </a:cubicBezTo>
                      <a:cubicBezTo>
                        <a:pt x="1989" y="842"/>
                        <a:pt x="1983" y="833"/>
                        <a:pt x="1989" y="830"/>
                      </a:cubicBezTo>
                      <a:cubicBezTo>
                        <a:pt x="1995" y="828"/>
                        <a:pt x="1995" y="828"/>
                        <a:pt x="2008" y="822"/>
                      </a:cubicBezTo>
                      <a:cubicBezTo>
                        <a:pt x="2021" y="816"/>
                        <a:pt x="2036" y="815"/>
                        <a:pt x="2041" y="815"/>
                      </a:cubicBezTo>
                      <a:cubicBezTo>
                        <a:pt x="2045" y="815"/>
                        <a:pt x="2056" y="822"/>
                        <a:pt x="2059" y="824"/>
                      </a:cubicBezTo>
                      <a:cubicBezTo>
                        <a:pt x="2063" y="826"/>
                        <a:pt x="2069" y="829"/>
                        <a:pt x="2084" y="830"/>
                      </a:cubicBezTo>
                      <a:cubicBezTo>
                        <a:pt x="2099" y="830"/>
                        <a:pt x="2112" y="835"/>
                        <a:pt x="2121" y="840"/>
                      </a:cubicBezTo>
                      <a:cubicBezTo>
                        <a:pt x="2131" y="846"/>
                        <a:pt x="2129" y="848"/>
                        <a:pt x="2149" y="850"/>
                      </a:cubicBezTo>
                      <a:cubicBezTo>
                        <a:pt x="2169" y="852"/>
                        <a:pt x="2177" y="860"/>
                        <a:pt x="2181" y="858"/>
                      </a:cubicBezTo>
                      <a:cubicBezTo>
                        <a:pt x="2185" y="856"/>
                        <a:pt x="2186" y="846"/>
                        <a:pt x="2187" y="839"/>
                      </a:cubicBezTo>
                      <a:cubicBezTo>
                        <a:pt x="2188" y="832"/>
                        <a:pt x="2195" y="818"/>
                        <a:pt x="2194" y="814"/>
                      </a:cubicBezTo>
                      <a:cubicBezTo>
                        <a:pt x="2193" y="811"/>
                        <a:pt x="2180" y="813"/>
                        <a:pt x="2172" y="811"/>
                      </a:cubicBezTo>
                      <a:cubicBezTo>
                        <a:pt x="2163" y="810"/>
                        <a:pt x="2164" y="807"/>
                        <a:pt x="2164" y="799"/>
                      </a:cubicBezTo>
                      <a:cubicBezTo>
                        <a:pt x="2164" y="791"/>
                        <a:pt x="2158" y="778"/>
                        <a:pt x="2155" y="776"/>
                      </a:cubicBezTo>
                      <a:cubicBezTo>
                        <a:pt x="2152" y="773"/>
                        <a:pt x="2135" y="762"/>
                        <a:pt x="2125" y="753"/>
                      </a:cubicBezTo>
                      <a:cubicBezTo>
                        <a:pt x="2114" y="745"/>
                        <a:pt x="2109" y="743"/>
                        <a:pt x="2109" y="743"/>
                      </a:cubicBezTo>
                      <a:cubicBezTo>
                        <a:pt x="2109" y="743"/>
                        <a:pt x="2106" y="737"/>
                        <a:pt x="2110" y="736"/>
                      </a:cubicBezTo>
                      <a:cubicBezTo>
                        <a:pt x="2114" y="734"/>
                        <a:pt x="2122" y="735"/>
                        <a:pt x="2124" y="732"/>
                      </a:cubicBezTo>
                      <a:cubicBezTo>
                        <a:pt x="2126" y="730"/>
                        <a:pt x="2133" y="725"/>
                        <a:pt x="2132" y="717"/>
                      </a:cubicBezTo>
                      <a:cubicBezTo>
                        <a:pt x="2132" y="709"/>
                        <a:pt x="2135" y="701"/>
                        <a:pt x="2129" y="690"/>
                      </a:cubicBezTo>
                      <a:cubicBezTo>
                        <a:pt x="2123" y="679"/>
                        <a:pt x="2120" y="667"/>
                        <a:pt x="2117" y="665"/>
                      </a:cubicBezTo>
                      <a:cubicBezTo>
                        <a:pt x="2113" y="662"/>
                        <a:pt x="2100" y="643"/>
                        <a:pt x="2098" y="643"/>
                      </a:cubicBezTo>
                      <a:cubicBezTo>
                        <a:pt x="2095" y="643"/>
                        <a:pt x="2087" y="642"/>
                        <a:pt x="2087" y="636"/>
                      </a:cubicBezTo>
                      <a:cubicBezTo>
                        <a:pt x="2087" y="631"/>
                        <a:pt x="2094" y="618"/>
                        <a:pt x="2091" y="607"/>
                      </a:cubicBezTo>
                      <a:cubicBezTo>
                        <a:pt x="2087" y="597"/>
                        <a:pt x="2077" y="588"/>
                        <a:pt x="2075" y="582"/>
                      </a:cubicBezTo>
                      <a:cubicBezTo>
                        <a:pt x="2074" y="576"/>
                        <a:pt x="2088" y="572"/>
                        <a:pt x="2095" y="568"/>
                      </a:cubicBezTo>
                      <a:cubicBezTo>
                        <a:pt x="2103" y="563"/>
                        <a:pt x="2110" y="566"/>
                        <a:pt x="2117" y="564"/>
                      </a:cubicBezTo>
                      <a:cubicBezTo>
                        <a:pt x="2125" y="563"/>
                        <a:pt x="2137" y="562"/>
                        <a:pt x="2141" y="550"/>
                      </a:cubicBezTo>
                      <a:cubicBezTo>
                        <a:pt x="2145" y="538"/>
                        <a:pt x="2151" y="529"/>
                        <a:pt x="2151" y="529"/>
                      </a:cubicBezTo>
                      <a:cubicBezTo>
                        <a:pt x="2151" y="529"/>
                        <a:pt x="2173" y="541"/>
                        <a:pt x="2181" y="546"/>
                      </a:cubicBezTo>
                      <a:cubicBezTo>
                        <a:pt x="2189" y="550"/>
                        <a:pt x="2201" y="555"/>
                        <a:pt x="2204" y="553"/>
                      </a:cubicBezTo>
                      <a:cubicBezTo>
                        <a:pt x="2207" y="551"/>
                        <a:pt x="2208" y="546"/>
                        <a:pt x="2213" y="536"/>
                      </a:cubicBezTo>
                      <a:cubicBezTo>
                        <a:pt x="2219" y="525"/>
                        <a:pt x="2228" y="509"/>
                        <a:pt x="2231" y="508"/>
                      </a:cubicBezTo>
                      <a:cubicBezTo>
                        <a:pt x="2234" y="508"/>
                        <a:pt x="2263" y="507"/>
                        <a:pt x="2273" y="511"/>
                      </a:cubicBezTo>
                      <a:cubicBezTo>
                        <a:pt x="2282" y="514"/>
                        <a:pt x="2301" y="522"/>
                        <a:pt x="2305" y="523"/>
                      </a:cubicBezTo>
                      <a:cubicBezTo>
                        <a:pt x="2309" y="524"/>
                        <a:pt x="2341" y="524"/>
                        <a:pt x="2354" y="524"/>
                      </a:cubicBezTo>
                      <a:cubicBezTo>
                        <a:pt x="2368" y="524"/>
                        <a:pt x="2376" y="526"/>
                        <a:pt x="2376" y="526"/>
                      </a:cubicBezTo>
                      <a:cubicBezTo>
                        <a:pt x="2376" y="526"/>
                        <a:pt x="2384" y="522"/>
                        <a:pt x="2387" y="514"/>
                      </a:cubicBezTo>
                      <a:cubicBezTo>
                        <a:pt x="2391" y="507"/>
                        <a:pt x="2383" y="505"/>
                        <a:pt x="2377" y="500"/>
                      </a:cubicBezTo>
                      <a:cubicBezTo>
                        <a:pt x="2372" y="494"/>
                        <a:pt x="2368" y="483"/>
                        <a:pt x="2368" y="483"/>
                      </a:cubicBezTo>
                      <a:cubicBezTo>
                        <a:pt x="2378" y="454"/>
                        <a:pt x="2378" y="454"/>
                        <a:pt x="2378" y="454"/>
                      </a:cubicBezTo>
                      <a:cubicBezTo>
                        <a:pt x="2378" y="454"/>
                        <a:pt x="2395" y="453"/>
                        <a:pt x="2397" y="450"/>
                      </a:cubicBezTo>
                      <a:cubicBezTo>
                        <a:pt x="2399" y="447"/>
                        <a:pt x="2404" y="443"/>
                        <a:pt x="2409" y="439"/>
                      </a:cubicBezTo>
                      <a:cubicBezTo>
                        <a:pt x="2414" y="434"/>
                        <a:pt x="2429" y="426"/>
                        <a:pt x="2431" y="424"/>
                      </a:cubicBezTo>
                      <a:cubicBezTo>
                        <a:pt x="2434" y="423"/>
                        <a:pt x="2441" y="414"/>
                        <a:pt x="2443" y="412"/>
                      </a:cubicBezTo>
                      <a:cubicBezTo>
                        <a:pt x="2445" y="409"/>
                        <a:pt x="2459" y="413"/>
                        <a:pt x="2464" y="415"/>
                      </a:cubicBezTo>
                      <a:cubicBezTo>
                        <a:pt x="2470" y="418"/>
                        <a:pt x="2483" y="435"/>
                        <a:pt x="2489" y="442"/>
                      </a:cubicBezTo>
                      <a:cubicBezTo>
                        <a:pt x="2496" y="449"/>
                        <a:pt x="2517" y="455"/>
                        <a:pt x="2521" y="458"/>
                      </a:cubicBezTo>
                      <a:cubicBezTo>
                        <a:pt x="2526" y="461"/>
                        <a:pt x="2526" y="467"/>
                        <a:pt x="2538" y="459"/>
                      </a:cubicBezTo>
                      <a:cubicBezTo>
                        <a:pt x="2550" y="451"/>
                        <a:pt x="2549" y="444"/>
                        <a:pt x="2557" y="444"/>
                      </a:cubicBezTo>
                      <a:cubicBezTo>
                        <a:pt x="2565" y="444"/>
                        <a:pt x="2570" y="447"/>
                        <a:pt x="2570" y="447"/>
                      </a:cubicBezTo>
                      <a:cubicBezTo>
                        <a:pt x="2570" y="447"/>
                        <a:pt x="2577" y="436"/>
                        <a:pt x="2581" y="433"/>
                      </a:cubicBezTo>
                      <a:cubicBezTo>
                        <a:pt x="2584" y="430"/>
                        <a:pt x="2595" y="425"/>
                        <a:pt x="2601" y="423"/>
                      </a:cubicBezTo>
                      <a:cubicBezTo>
                        <a:pt x="2608" y="421"/>
                        <a:pt x="2625" y="429"/>
                        <a:pt x="2634" y="421"/>
                      </a:cubicBezTo>
                      <a:cubicBezTo>
                        <a:pt x="2642" y="413"/>
                        <a:pt x="2642" y="409"/>
                        <a:pt x="2640" y="405"/>
                      </a:cubicBezTo>
                      <a:cubicBezTo>
                        <a:pt x="2638" y="401"/>
                        <a:pt x="2632" y="397"/>
                        <a:pt x="2635" y="395"/>
                      </a:cubicBezTo>
                      <a:cubicBezTo>
                        <a:pt x="2638" y="393"/>
                        <a:pt x="2663" y="397"/>
                        <a:pt x="2663" y="397"/>
                      </a:cubicBezTo>
                      <a:cubicBezTo>
                        <a:pt x="2663" y="397"/>
                        <a:pt x="2678" y="404"/>
                        <a:pt x="2685" y="394"/>
                      </a:cubicBezTo>
                      <a:cubicBezTo>
                        <a:pt x="2691" y="385"/>
                        <a:pt x="2676" y="389"/>
                        <a:pt x="2683" y="385"/>
                      </a:cubicBezTo>
                      <a:cubicBezTo>
                        <a:pt x="2689" y="381"/>
                        <a:pt x="2695" y="381"/>
                        <a:pt x="2697" y="376"/>
                      </a:cubicBezTo>
                      <a:cubicBezTo>
                        <a:pt x="2699" y="370"/>
                        <a:pt x="2712" y="358"/>
                        <a:pt x="2707" y="354"/>
                      </a:cubicBezTo>
                      <a:cubicBezTo>
                        <a:pt x="2701" y="351"/>
                        <a:pt x="2686" y="348"/>
                        <a:pt x="2683" y="344"/>
                      </a:cubicBezTo>
                      <a:cubicBezTo>
                        <a:pt x="2679" y="341"/>
                        <a:pt x="2677" y="337"/>
                        <a:pt x="2683" y="334"/>
                      </a:cubicBezTo>
                      <a:cubicBezTo>
                        <a:pt x="2689" y="332"/>
                        <a:pt x="2697" y="324"/>
                        <a:pt x="2697" y="324"/>
                      </a:cubicBezTo>
                      <a:cubicBezTo>
                        <a:pt x="2697" y="324"/>
                        <a:pt x="2706" y="322"/>
                        <a:pt x="2703" y="316"/>
                      </a:cubicBezTo>
                      <a:cubicBezTo>
                        <a:pt x="2701" y="311"/>
                        <a:pt x="2701" y="307"/>
                        <a:pt x="2703" y="302"/>
                      </a:cubicBezTo>
                      <a:cubicBezTo>
                        <a:pt x="2705" y="298"/>
                        <a:pt x="2724" y="298"/>
                        <a:pt x="2727" y="297"/>
                      </a:cubicBezTo>
                      <a:cubicBezTo>
                        <a:pt x="2731" y="296"/>
                        <a:pt x="2742" y="295"/>
                        <a:pt x="2742" y="289"/>
                      </a:cubicBezTo>
                      <a:cubicBezTo>
                        <a:pt x="2742" y="278"/>
                        <a:pt x="2742" y="278"/>
                        <a:pt x="2742" y="278"/>
                      </a:cubicBezTo>
                      <a:cubicBezTo>
                        <a:pt x="2742" y="273"/>
                        <a:pt x="2752" y="267"/>
                        <a:pt x="2757" y="264"/>
                      </a:cubicBezTo>
                      <a:cubicBezTo>
                        <a:pt x="2761" y="260"/>
                        <a:pt x="2770" y="256"/>
                        <a:pt x="2763" y="253"/>
                      </a:cubicBezTo>
                      <a:close/>
                    </a:path>
                  </a:pathLst>
                </a:custGeom>
                <a:solidFill>
                  <a:srgbClr val="E0EBEC"/>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7" name="AutoShape 6147">
                  <a:extLst>
                    <a:ext uri="{FF2B5EF4-FFF2-40B4-BE49-F238E27FC236}">
                      <a16:creationId xmlns:a16="http://schemas.microsoft.com/office/drawing/2014/main" xmlns="" id="{472CB0B3-BBC6-4BB0-9F2C-E4C782EA0471}"/>
                    </a:ext>
                  </a:extLst>
                </p:cNvPr>
                <p:cNvSpPr>
                  <a:spLocks noChangeAspect="1" noChangeArrowheads="1" noTextEdit="1"/>
                </p:cNvSpPr>
                <p:nvPr/>
              </p:nvSpPr>
              <p:spPr bwMode="auto">
                <a:xfrm>
                  <a:off x="30926" y="312679"/>
                  <a:ext cx="4998258" cy="3407903"/>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black"/>
                    </a:solidFill>
                    <a:effectLst/>
                    <a:uLnTx/>
                    <a:uFillTx/>
                    <a:latin typeface="Calibri" panose="020F0502020204030204"/>
                  </a:endParaRPr>
                </a:p>
              </p:txBody>
            </p:sp>
            <p:sp>
              <p:nvSpPr>
                <p:cNvPr id="58" name="Freeform 192">
                  <a:extLst>
                    <a:ext uri="{FF2B5EF4-FFF2-40B4-BE49-F238E27FC236}">
                      <a16:creationId xmlns:a16="http://schemas.microsoft.com/office/drawing/2014/main" xmlns="" id="{4AF92A9E-20FB-4E7E-BE78-A1AA59A7CA68}"/>
                    </a:ext>
                  </a:extLst>
                </p:cNvPr>
                <p:cNvSpPr>
                  <a:spLocks noEditPoints="1"/>
                </p:cNvSpPr>
                <p:nvPr/>
              </p:nvSpPr>
              <p:spPr bwMode="auto">
                <a:xfrm>
                  <a:off x="0" y="789"/>
                  <a:ext cx="1358428" cy="2525161"/>
                </a:xfrm>
                <a:custGeom>
                  <a:avLst/>
                  <a:gdLst>
                    <a:gd name="T0" fmla="*/ 201 w 1210"/>
                    <a:gd name="T1" fmla="*/ 1880 h 2247"/>
                    <a:gd name="T2" fmla="*/ 189 w 1210"/>
                    <a:gd name="T3" fmla="*/ 1842 h 2247"/>
                    <a:gd name="T4" fmla="*/ 250 w 1210"/>
                    <a:gd name="T5" fmla="*/ 1898 h 2247"/>
                    <a:gd name="T6" fmla="*/ 1184 w 1210"/>
                    <a:gd name="T7" fmla="*/ 1165 h 2247"/>
                    <a:gd name="T8" fmla="*/ 1140 w 1210"/>
                    <a:gd name="T9" fmla="*/ 1103 h 2247"/>
                    <a:gd name="T10" fmla="*/ 1095 w 1210"/>
                    <a:gd name="T11" fmla="*/ 1102 h 2247"/>
                    <a:gd name="T12" fmla="*/ 1045 w 1210"/>
                    <a:gd name="T13" fmla="*/ 1067 h 2247"/>
                    <a:gd name="T14" fmla="*/ 1008 w 1210"/>
                    <a:gd name="T15" fmla="*/ 1039 h 2247"/>
                    <a:gd name="T16" fmla="*/ 968 w 1210"/>
                    <a:gd name="T17" fmla="*/ 1021 h 2247"/>
                    <a:gd name="T18" fmla="*/ 918 w 1210"/>
                    <a:gd name="T19" fmla="*/ 1012 h 2247"/>
                    <a:gd name="T20" fmla="*/ 875 w 1210"/>
                    <a:gd name="T21" fmla="*/ 967 h 2247"/>
                    <a:gd name="T22" fmla="*/ 895 w 1210"/>
                    <a:gd name="T23" fmla="*/ 929 h 2247"/>
                    <a:gd name="T24" fmla="*/ 905 w 1210"/>
                    <a:gd name="T25" fmla="*/ 893 h 2247"/>
                    <a:gd name="T26" fmla="*/ 909 w 1210"/>
                    <a:gd name="T27" fmla="*/ 840 h 2247"/>
                    <a:gd name="T28" fmla="*/ 884 w 1210"/>
                    <a:gd name="T29" fmla="*/ 794 h 2247"/>
                    <a:gd name="T30" fmla="*/ 866 w 1210"/>
                    <a:gd name="T31" fmla="*/ 736 h 2247"/>
                    <a:gd name="T32" fmla="*/ 850 w 1210"/>
                    <a:gd name="T33" fmla="*/ 644 h 2247"/>
                    <a:gd name="T34" fmla="*/ 824 w 1210"/>
                    <a:gd name="T35" fmla="*/ 577 h 2247"/>
                    <a:gd name="T36" fmla="*/ 791 w 1210"/>
                    <a:gd name="T37" fmla="*/ 381 h 2247"/>
                    <a:gd name="T38" fmla="*/ 818 w 1210"/>
                    <a:gd name="T39" fmla="*/ 218 h 2247"/>
                    <a:gd name="T40" fmla="*/ 711 w 1210"/>
                    <a:gd name="T41" fmla="*/ 133 h 2247"/>
                    <a:gd name="T42" fmla="*/ 551 w 1210"/>
                    <a:gd name="T43" fmla="*/ 1 h 2247"/>
                    <a:gd name="T44" fmla="*/ 504 w 1210"/>
                    <a:gd name="T45" fmla="*/ 80 h 2247"/>
                    <a:gd name="T46" fmla="*/ 438 w 1210"/>
                    <a:gd name="T47" fmla="*/ 59 h 2247"/>
                    <a:gd name="T48" fmla="*/ 386 w 1210"/>
                    <a:gd name="T49" fmla="*/ 214 h 2247"/>
                    <a:gd name="T50" fmla="*/ 296 w 1210"/>
                    <a:gd name="T51" fmla="*/ 267 h 2247"/>
                    <a:gd name="T52" fmla="*/ 219 w 1210"/>
                    <a:gd name="T53" fmla="*/ 247 h 2247"/>
                    <a:gd name="T54" fmla="*/ 161 w 1210"/>
                    <a:gd name="T55" fmla="*/ 337 h 2247"/>
                    <a:gd name="T56" fmla="*/ 79 w 1210"/>
                    <a:gd name="T57" fmla="*/ 361 h 2247"/>
                    <a:gd name="T58" fmla="*/ 89 w 1210"/>
                    <a:gd name="T59" fmla="*/ 425 h 2247"/>
                    <a:gd name="T60" fmla="*/ 50 w 1210"/>
                    <a:gd name="T61" fmla="*/ 501 h 2247"/>
                    <a:gd name="T62" fmla="*/ 4 w 1210"/>
                    <a:gd name="T63" fmla="*/ 507 h 2247"/>
                    <a:gd name="T64" fmla="*/ 195 w 1210"/>
                    <a:gd name="T65" fmla="*/ 742 h 2247"/>
                    <a:gd name="T66" fmla="*/ 367 w 1210"/>
                    <a:gd name="T67" fmla="*/ 1031 h 2247"/>
                    <a:gd name="T68" fmla="*/ 399 w 1210"/>
                    <a:gd name="T69" fmla="*/ 1281 h 2247"/>
                    <a:gd name="T70" fmla="*/ 312 w 1210"/>
                    <a:gd name="T71" fmla="*/ 1564 h 2247"/>
                    <a:gd name="T72" fmla="*/ 187 w 1210"/>
                    <a:gd name="T73" fmla="*/ 1609 h 2247"/>
                    <a:gd name="T74" fmla="*/ 99 w 1210"/>
                    <a:gd name="T75" fmla="*/ 1603 h 2247"/>
                    <a:gd name="T76" fmla="*/ 81 w 1210"/>
                    <a:gd name="T77" fmla="*/ 1681 h 2247"/>
                    <a:gd name="T78" fmla="*/ 70 w 1210"/>
                    <a:gd name="T79" fmla="*/ 1747 h 2247"/>
                    <a:gd name="T80" fmla="*/ 104 w 1210"/>
                    <a:gd name="T81" fmla="*/ 1806 h 2247"/>
                    <a:gd name="T82" fmla="*/ 179 w 1210"/>
                    <a:gd name="T83" fmla="*/ 1785 h 2247"/>
                    <a:gd name="T84" fmla="*/ 133 w 1210"/>
                    <a:gd name="T85" fmla="*/ 1855 h 2247"/>
                    <a:gd name="T86" fmla="*/ 272 w 1210"/>
                    <a:gd name="T87" fmla="*/ 2007 h 2247"/>
                    <a:gd name="T88" fmla="*/ 378 w 1210"/>
                    <a:gd name="T89" fmla="*/ 2151 h 2247"/>
                    <a:gd name="T90" fmla="*/ 415 w 1210"/>
                    <a:gd name="T91" fmla="*/ 2143 h 2247"/>
                    <a:gd name="T92" fmla="*/ 534 w 1210"/>
                    <a:gd name="T93" fmla="*/ 2118 h 2247"/>
                    <a:gd name="T94" fmla="*/ 606 w 1210"/>
                    <a:gd name="T95" fmla="*/ 2206 h 2247"/>
                    <a:gd name="T96" fmla="*/ 672 w 1210"/>
                    <a:gd name="T97" fmla="*/ 2242 h 2247"/>
                    <a:gd name="T98" fmla="*/ 765 w 1210"/>
                    <a:gd name="T99" fmla="*/ 2151 h 2247"/>
                    <a:gd name="T100" fmla="*/ 847 w 1210"/>
                    <a:gd name="T101" fmla="*/ 1998 h 2247"/>
                    <a:gd name="T102" fmla="*/ 821 w 1210"/>
                    <a:gd name="T103" fmla="*/ 1894 h 2247"/>
                    <a:gd name="T104" fmla="*/ 966 w 1210"/>
                    <a:gd name="T105" fmla="*/ 1841 h 2247"/>
                    <a:gd name="T106" fmla="*/ 983 w 1210"/>
                    <a:gd name="T107" fmla="*/ 1592 h 2247"/>
                    <a:gd name="T108" fmla="*/ 1055 w 1210"/>
                    <a:gd name="T109" fmla="*/ 1481 h 2247"/>
                    <a:gd name="T110" fmla="*/ 1170 w 1210"/>
                    <a:gd name="T111" fmla="*/ 1490 h 2247"/>
                    <a:gd name="T112" fmla="*/ 1199 w 1210"/>
                    <a:gd name="T113" fmla="*/ 1408 h 2247"/>
                    <a:gd name="T114" fmla="*/ 1142 w 1210"/>
                    <a:gd name="T115" fmla="*/ 1309 h 2247"/>
                    <a:gd name="T116" fmla="*/ 1192 w 1210"/>
                    <a:gd name="T117" fmla="*/ 1240 h 2247"/>
                    <a:gd name="T118" fmla="*/ 1179 w 1210"/>
                    <a:gd name="T119" fmla="*/ 1180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0" h="2247">
                      <a:moveTo>
                        <a:pt x="250" y="1898"/>
                      </a:moveTo>
                      <a:cubicBezTo>
                        <a:pt x="250" y="1905"/>
                        <a:pt x="245" y="1914"/>
                        <a:pt x="239" y="1915"/>
                      </a:cubicBezTo>
                      <a:cubicBezTo>
                        <a:pt x="234" y="1915"/>
                        <a:pt x="230" y="1915"/>
                        <a:pt x="221" y="1903"/>
                      </a:cubicBezTo>
                      <a:cubicBezTo>
                        <a:pt x="213" y="1890"/>
                        <a:pt x="214" y="1888"/>
                        <a:pt x="201" y="1880"/>
                      </a:cubicBezTo>
                      <a:cubicBezTo>
                        <a:pt x="187" y="1873"/>
                        <a:pt x="189" y="1878"/>
                        <a:pt x="184" y="1873"/>
                      </a:cubicBezTo>
                      <a:cubicBezTo>
                        <a:pt x="180" y="1868"/>
                        <a:pt x="181" y="1865"/>
                        <a:pt x="181" y="1865"/>
                      </a:cubicBezTo>
                      <a:cubicBezTo>
                        <a:pt x="181" y="1860"/>
                        <a:pt x="183" y="1858"/>
                        <a:pt x="184" y="1852"/>
                      </a:cubicBezTo>
                      <a:cubicBezTo>
                        <a:pt x="185" y="1845"/>
                        <a:pt x="180" y="1839"/>
                        <a:pt x="189" y="1842"/>
                      </a:cubicBezTo>
                      <a:cubicBezTo>
                        <a:pt x="198" y="1845"/>
                        <a:pt x="197" y="1853"/>
                        <a:pt x="207" y="1858"/>
                      </a:cubicBezTo>
                      <a:cubicBezTo>
                        <a:pt x="218" y="1864"/>
                        <a:pt x="233" y="1870"/>
                        <a:pt x="231" y="1877"/>
                      </a:cubicBezTo>
                      <a:cubicBezTo>
                        <a:pt x="228" y="1883"/>
                        <a:pt x="226" y="1891"/>
                        <a:pt x="234" y="1892"/>
                      </a:cubicBezTo>
                      <a:cubicBezTo>
                        <a:pt x="242" y="1893"/>
                        <a:pt x="250" y="1891"/>
                        <a:pt x="250" y="1898"/>
                      </a:cubicBezTo>
                      <a:close/>
                      <a:moveTo>
                        <a:pt x="1209" y="1149"/>
                      </a:moveTo>
                      <a:cubicBezTo>
                        <a:pt x="1209" y="1147"/>
                        <a:pt x="1210" y="1132"/>
                        <a:pt x="1201" y="1141"/>
                      </a:cubicBezTo>
                      <a:cubicBezTo>
                        <a:pt x="1192" y="1149"/>
                        <a:pt x="1193" y="1144"/>
                        <a:pt x="1191" y="1153"/>
                      </a:cubicBezTo>
                      <a:cubicBezTo>
                        <a:pt x="1189" y="1161"/>
                        <a:pt x="1186" y="1171"/>
                        <a:pt x="1184" y="1165"/>
                      </a:cubicBezTo>
                      <a:cubicBezTo>
                        <a:pt x="1182" y="1159"/>
                        <a:pt x="1184" y="1143"/>
                        <a:pt x="1184" y="1138"/>
                      </a:cubicBezTo>
                      <a:cubicBezTo>
                        <a:pt x="1185" y="1132"/>
                        <a:pt x="1188" y="1139"/>
                        <a:pt x="1178" y="1129"/>
                      </a:cubicBezTo>
                      <a:cubicBezTo>
                        <a:pt x="1168" y="1119"/>
                        <a:pt x="1161" y="1120"/>
                        <a:pt x="1157" y="1114"/>
                      </a:cubicBezTo>
                      <a:cubicBezTo>
                        <a:pt x="1152" y="1109"/>
                        <a:pt x="1148" y="1107"/>
                        <a:pt x="1140" y="1103"/>
                      </a:cubicBezTo>
                      <a:cubicBezTo>
                        <a:pt x="1132" y="1099"/>
                        <a:pt x="1132" y="1093"/>
                        <a:pt x="1126" y="1092"/>
                      </a:cubicBezTo>
                      <a:cubicBezTo>
                        <a:pt x="1121" y="1092"/>
                        <a:pt x="1117" y="1101"/>
                        <a:pt x="1113" y="1107"/>
                      </a:cubicBezTo>
                      <a:cubicBezTo>
                        <a:pt x="1109" y="1112"/>
                        <a:pt x="1106" y="1114"/>
                        <a:pt x="1102" y="1112"/>
                      </a:cubicBezTo>
                      <a:cubicBezTo>
                        <a:pt x="1099" y="1109"/>
                        <a:pt x="1097" y="1106"/>
                        <a:pt x="1095" y="1102"/>
                      </a:cubicBezTo>
                      <a:cubicBezTo>
                        <a:pt x="1094" y="1098"/>
                        <a:pt x="1081" y="1094"/>
                        <a:pt x="1080" y="1091"/>
                      </a:cubicBezTo>
                      <a:cubicBezTo>
                        <a:pt x="1079" y="1089"/>
                        <a:pt x="1079" y="1078"/>
                        <a:pt x="1074" y="1072"/>
                      </a:cubicBezTo>
                      <a:cubicBezTo>
                        <a:pt x="1068" y="1066"/>
                        <a:pt x="1065" y="1063"/>
                        <a:pt x="1059" y="1062"/>
                      </a:cubicBezTo>
                      <a:cubicBezTo>
                        <a:pt x="1053" y="1060"/>
                        <a:pt x="1049" y="1063"/>
                        <a:pt x="1045" y="1067"/>
                      </a:cubicBezTo>
                      <a:cubicBezTo>
                        <a:pt x="1041" y="1071"/>
                        <a:pt x="1036" y="1069"/>
                        <a:pt x="1036" y="1065"/>
                      </a:cubicBezTo>
                      <a:cubicBezTo>
                        <a:pt x="1036" y="1062"/>
                        <a:pt x="1053" y="997"/>
                        <a:pt x="1050" y="993"/>
                      </a:cubicBezTo>
                      <a:cubicBezTo>
                        <a:pt x="1047" y="989"/>
                        <a:pt x="1033" y="1004"/>
                        <a:pt x="1030" y="1009"/>
                      </a:cubicBezTo>
                      <a:cubicBezTo>
                        <a:pt x="1027" y="1014"/>
                        <a:pt x="1012" y="1034"/>
                        <a:pt x="1008" y="1039"/>
                      </a:cubicBezTo>
                      <a:cubicBezTo>
                        <a:pt x="1003" y="1044"/>
                        <a:pt x="996" y="1053"/>
                        <a:pt x="994" y="1050"/>
                      </a:cubicBezTo>
                      <a:cubicBezTo>
                        <a:pt x="991" y="1047"/>
                        <a:pt x="993" y="1028"/>
                        <a:pt x="993" y="1023"/>
                      </a:cubicBezTo>
                      <a:cubicBezTo>
                        <a:pt x="993" y="1018"/>
                        <a:pt x="988" y="1016"/>
                        <a:pt x="982" y="1017"/>
                      </a:cubicBezTo>
                      <a:cubicBezTo>
                        <a:pt x="977" y="1017"/>
                        <a:pt x="970" y="1022"/>
                        <a:pt x="968" y="1021"/>
                      </a:cubicBezTo>
                      <a:cubicBezTo>
                        <a:pt x="966" y="1020"/>
                        <a:pt x="964" y="1016"/>
                        <a:pt x="960" y="1014"/>
                      </a:cubicBezTo>
                      <a:cubicBezTo>
                        <a:pt x="956" y="1013"/>
                        <a:pt x="952" y="1026"/>
                        <a:pt x="950" y="1026"/>
                      </a:cubicBezTo>
                      <a:cubicBezTo>
                        <a:pt x="947" y="1026"/>
                        <a:pt x="938" y="1020"/>
                        <a:pt x="938" y="1020"/>
                      </a:cubicBezTo>
                      <a:cubicBezTo>
                        <a:pt x="938" y="1020"/>
                        <a:pt x="935" y="1013"/>
                        <a:pt x="918" y="1012"/>
                      </a:cubicBezTo>
                      <a:cubicBezTo>
                        <a:pt x="900" y="1011"/>
                        <a:pt x="899" y="1005"/>
                        <a:pt x="891" y="1000"/>
                      </a:cubicBezTo>
                      <a:cubicBezTo>
                        <a:pt x="883" y="995"/>
                        <a:pt x="873" y="1004"/>
                        <a:pt x="867" y="1000"/>
                      </a:cubicBezTo>
                      <a:cubicBezTo>
                        <a:pt x="862" y="995"/>
                        <a:pt x="871" y="989"/>
                        <a:pt x="872" y="981"/>
                      </a:cubicBezTo>
                      <a:cubicBezTo>
                        <a:pt x="873" y="972"/>
                        <a:pt x="872" y="969"/>
                        <a:pt x="875" y="967"/>
                      </a:cubicBezTo>
                      <a:cubicBezTo>
                        <a:pt x="878" y="965"/>
                        <a:pt x="884" y="969"/>
                        <a:pt x="888" y="963"/>
                      </a:cubicBezTo>
                      <a:cubicBezTo>
                        <a:pt x="891" y="957"/>
                        <a:pt x="895" y="952"/>
                        <a:pt x="901" y="950"/>
                      </a:cubicBezTo>
                      <a:cubicBezTo>
                        <a:pt x="907" y="947"/>
                        <a:pt x="912" y="942"/>
                        <a:pt x="910" y="939"/>
                      </a:cubicBezTo>
                      <a:cubicBezTo>
                        <a:pt x="908" y="935"/>
                        <a:pt x="895" y="933"/>
                        <a:pt x="895" y="929"/>
                      </a:cubicBezTo>
                      <a:cubicBezTo>
                        <a:pt x="895" y="926"/>
                        <a:pt x="900" y="920"/>
                        <a:pt x="904" y="919"/>
                      </a:cubicBezTo>
                      <a:cubicBezTo>
                        <a:pt x="907" y="919"/>
                        <a:pt x="915" y="923"/>
                        <a:pt x="916" y="918"/>
                      </a:cubicBezTo>
                      <a:cubicBezTo>
                        <a:pt x="918" y="914"/>
                        <a:pt x="922" y="911"/>
                        <a:pt x="915" y="905"/>
                      </a:cubicBezTo>
                      <a:cubicBezTo>
                        <a:pt x="908" y="898"/>
                        <a:pt x="905" y="898"/>
                        <a:pt x="905" y="893"/>
                      </a:cubicBezTo>
                      <a:cubicBezTo>
                        <a:pt x="905" y="889"/>
                        <a:pt x="900" y="880"/>
                        <a:pt x="898" y="874"/>
                      </a:cubicBezTo>
                      <a:cubicBezTo>
                        <a:pt x="896" y="868"/>
                        <a:pt x="885" y="866"/>
                        <a:pt x="890" y="860"/>
                      </a:cubicBezTo>
                      <a:cubicBezTo>
                        <a:pt x="894" y="854"/>
                        <a:pt x="901" y="862"/>
                        <a:pt x="905" y="855"/>
                      </a:cubicBezTo>
                      <a:cubicBezTo>
                        <a:pt x="909" y="847"/>
                        <a:pt x="913" y="845"/>
                        <a:pt x="909" y="840"/>
                      </a:cubicBezTo>
                      <a:cubicBezTo>
                        <a:pt x="906" y="834"/>
                        <a:pt x="899" y="830"/>
                        <a:pt x="902" y="824"/>
                      </a:cubicBezTo>
                      <a:cubicBezTo>
                        <a:pt x="905" y="818"/>
                        <a:pt x="915" y="807"/>
                        <a:pt x="915" y="803"/>
                      </a:cubicBezTo>
                      <a:cubicBezTo>
                        <a:pt x="915" y="799"/>
                        <a:pt x="919" y="792"/>
                        <a:pt x="910" y="791"/>
                      </a:cubicBezTo>
                      <a:cubicBezTo>
                        <a:pt x="900" y="790"/>
                        <a:pt x="885" y="802"/>
                        <a:pt x="884" y="794"/>
                      </a:cubicBezTo>
                      <a:cubicBezTo>
                        <a:pt x="883" y="786"/>
                        <a:pt x="896" y="780"/>
                        <a:pt x="905" y="770"/>
                      </a:cubicBezTo>
                      <a:cubicBezTo>
                        <a:pt x="914" y="759"/>
                        <a:pt x="921" y="761"/>
                        <a:pt x="912" y="753"/>
                      </a:cubicBezTo>
                      <a:cubicBezTo>
                        <a:pt x="904" y="745"/>
                        <a:pt x="882" y="752"/>
                        <a:pt x="878" y="750"/>
                      </a:cubicBezTo>
                      <a:cubicBezTo>
                        <a:pt x="874" y="748"/>
                        <a:pt x="866" y="745"/>
                        <a:pt x="866" y="736"/>
                      </a:cubicBezTo>
                      <a:cubicBezTo>
                        <a:pt x="865" y="728"/>
                        <a:pt x="877" y="719"/>
                        <a:pt x="877" y="712"/>
                      </a:cubicBezTo>
                      <a:cubicBezTo>
                        <a:pt x="878" y="704"/>
                        <a:pt x="880" y="693"/>
                        <a:pt x="878" y="687"/>
                      </a:cubicBezTo>
                      <a:cubicBezTo>
                        <a:pt x="876" y="681"/>
                        <a:pt x="873" y="666"/>
                        <a:pt x="873" y="666"/>
                      </a:cubicBezTo>
                      <a:cubicBezTo>
                        <a:pt x="873" y="666"/>
                        <a:pt x="864" y="654"/>
                        <a:pt x="850" y="644"/>
                      </a:cubicBezTo>
                      <a:cubicBezTo>
                        <a:pt x="836" y="634"/>
                        <a:pt x="830" y="639"/>
                        <a:pt x="835" y="634"/>
                      </a:cubicBezTo>
                      <a:cubicBezTo>
                        <a:pt x="840" y="629"/>
                        <a:pt x="865" y="610"/>
                        <a:pt x="865" y="602"/>
                      </a:cubicBezTo>
                      <a:cubicBezTo>
                        <a:pt x="864" y="595"/>
                        <a:pt x="842" y="596"/>
                        <a:pt x="840" y="594"/>
                      </a:cubicBezTo>
                      <a:cubicBezTo>
                        <a:pt x="838" y="591"/>
                        <a:pt x="827" y="588"/>
                        <a:pt x="824" y="577"/>
                      </a:cubicBezTo>
                      <a:cubicBezTo>
                        <a:pt x="820" y="565"/>
                        <a:pt x="813" y="557"/>
                        <a:pt x="813" y="550"/>
                      </a:cubicBezTo>
                      <a:cubicBezTo>
                        <a:pt x="814" y="544"/>
                        <a:pt x="831" y="485"/>
                        <a:pt x="816" y="470"/>
                      </a:cubicBezTo>
                      <a:cubicBezTo>
                        <a:pt x="801" y="454"/>
                        <a:pt x="789" y="444"/>
                        <a:pt x="785" y="426"/>
                      </a:cubicBezTo>
                      <a:cubicBezTo>
                        <a:pt x="781" y="408"/>
                        <a:pt x="786" y="386"/>
                        <a:pt x="791" y="381"/>
                      </a:cubicBezTo>
                      <a:cubicBezTo>
                        <a:pt x="796" y="376"/>
                        <a:pt x="841" y="369"/>
                        <a:pt x="840" y="360"/>
                      </a:cubicBezTo>
                      <a:cubicBezTo>
                        <a:pt x="840" y="351"/>
                        <a:pt x="760" y="318"/>
                        <a:pt x="762" y="316"/>
                      </a:cubicBezTo>
                      <a:cubicBezTo>
                        <a:pt x="763" y="313"/>
                        <a:pt x="817" y="310"/>
                        <a:pt x="822" y="305"/>
                      </a:cubicBezTo>
                      <a:cubicBezTo>
                        <a:pt x="827" y="300"/>
                        <a:pt x="820" y="222"/>
                        <a:pt x="818" y="218"/>
                      </a:cubicBezTo>
                      <a:cubicBezTo>
                        <a:pt x="816" y="214"/>
                        <a:pt x="766" y="208"/>
                        <a:pt x="760" y="202"/>
                      </a:cubicBezTo>
                      <a:cubicBezTo>
                        <a:pt x="753" y="196"/>
                        <a:pt x="732" y="186"/>
                        <a:pt x="724" y="177"/>
                      </a:cubicBezTo>
                      <a:cubicBezTo>
                        <a:pt x="715" y="168"/>
                        <a:pt x="710" y="163"/>
                        <a:pt x="710" y="161"/>
                      </a:cubicBezTo>
                      <a:cubicBezTo>
                        <a:pt x="710" y="158"/>
                        <a:pt x="712" y="140"/>
                        <a:pt x="711" y="133"/>
                      </a:cubicBezTo>
                      <a:cubicBezTo>
                        <a:pt x="709" y="127"/>
                        <a:pt x="691" y="102"/>
                        <a:pt x="686" y="99"/>
                      </a:cubicBezTo>
                      <a:cubicBezTo>
                        <a:pt x="680" y="96"/>
                        <a:pt x="623" y="107"/>
                        <a:pt x="614" y="93"/>
                      </a:cubicBezTo>
                      <a:cubicBezTo>
                        <a:pt x="605" y="78"/>
                        <a:pt x="571" y="24"/>
                        <a:pt x="568" y="15"/>
                      </a:cubicBezTo>
                      <a:cubicBezTo>
                        <a:pt x="564" y="5"/>
                        <a:pt x="553" y="2"/>
                        <a:pt x="551" y="1"/>
                      </a:cubicBezTo>
                      <a:cubicBezTo>
                        <a:pt x="548" y="0"/>
                        <a:pt x="535" y="5"/>
                        <a:pt x="530" y="5"/>
                      </a:cubicBezTo>
                      <a:cubicBezTo>
                        <a:pt x="524" y="5"/>
                        <a:pt x="508" y="6"/>
                        <a:pt x="507" y="13"/>
                      </a:cubicBezTo>
                      <a:cubicBezTo>
                        <a:pt x="506" y="20"/>
                        <a:pt x="503" y="52"/>
                        <a:pt x="500" y="61"/>
                      </a:cubicBezTo>
                      <a:cubicBezTo>
                        <a:pt x="497" y="70"/>
                        <a:pt x="502" y="73"/>
                        <a:pt x="504" y="80"/>
                      </a:cubicBezTo>
                      <a:cubicBezTo>
                        <a:pt x="506" y="88"/>
                        <a:pt x="524" y="127"/>
                        <a:pt x="520" y="121"/>
                      </a:cubicBezTo>
                      <a:cubicBezTo>
                        <a:pt x="515" y="115"/>
                        <a:pt x="463" y="61"/>
                        <a:pt x="460" y="54"/>
                      </a:cubicBezTo>
                      <a:cubicBezTo>
                        <a:pt x="457" y="46"/>
                        <a:pt x="427" y="28"/>
                        <a:pt x="420" y="25"/>
                      </a:cubicBezTo>
                      <a:cubicBezTo>
                        <a:pt x="413" y="22"/>
                        <a:pt x="433" y="52"/>
                        <a:pt x="438" y="59"/>
                      </a:cubicBezTo>
                      <a:cubicBezTo>
                        <a:pt x="443" y="66"/>
                        <a:pt x="446" y="69"/>
                        <a:pt x="444" y="75"/>
                      </a:cubicBezTo>
                      <a:cubicBezTo>
                        <a:pt x="441" y="81"/>
                        <a:pt x="419" y="105"/>
                        <a:pt x="419" y="113"/>
                      </a:cubicBezTo>
                      <a:cubicBezTo>
                        <a:pt x="420" y="121"/>
                        <a:pt x="423" y="149"/>
                        <a:pt x="420" y="160"/>
                      </a:cubicBezTo>
                      <a:cubicBezTo>
                        <a:pt x="417" y="170"/>
                        <a:pt x="389" y="204"/>
                        <a:pt x="386" y="214"/>
                      </a:cubicBezTo>
                      <a:cubicBezTo>
                        <a:pt x="383" y="224"/>
                        <a:pt x="361" y="250"/>
                        <a:pt x="354" y="257"/>
                      </a:cubicBezTo>
                      <a:cubicBezTo>
                        <a:pt x="348" y="263"/>
                        <a:pt x="346" y="278"/>
                        <a:pt x="338" y="276"/>
                      </a:cubicBezTo>
                      <a:cubicBezTo>
                        <a:pt x="329" y="274"/>
                        <a:pt x="322" y="270"/>
                        <a:pt x="314" y="267"/>
                      </a:cubicBezTo>
                      <a:cubicBezTo>
                        <a:pt x="307" y="264"/>
                        <a:pt x="296" y="262"/>
                        <a:pt x="296" y="267"/>
                      </a:cubicBezTo>
                      <a:cubicBezTo>
                        <a:pt x="296" y="272"/>
                        <a:pt x="306" y="279"/>
                        <a:pt x="305" y="282"/>
                      </a:cubicBezTo>
                      <a:cubicBezTo>
                        <a:pt x="305" y="285"/>
                        <a:pt x="290" y="293"/>
                        <a:pt x="285" y="292"/>
                      </a:cubicBezTo>
                      <a:cubicBezTo>
                        <a:pt x="279" y="291"/>
                        <a:pt x="276" y="289"/>
                        <a:pt x="267" y="282"/>
                      </a:cubicBezTo>
                      <a:cubicBezTo>
                        <a:pt x="258" y="275"/>
                        <a:pt x="227" y="247"/>
                        <a:pt x="219" y="247"/>
                      </a:cubicBezTo>
                      <a:cubicBezTo>
                        <a:pt x="210" y="247"/>
                        <a:pt x="210" y="239"/>
                        <a:pt x="198" y="241"/>
                      </a:cubicBezTo>
                      <a:cubicBezTo>
                        <a:pt x="186" y="244"/>
                        <a:pt x="176" y="250"/>
                        <a:pt x="170" y="256"/>
                      </a:cubicBezTo>
                      <a:cubicBezTo>
                        <a:pt x="164" y="262"/>
                        <a:pt x="161" y="267"/>
                        <a:pt x="161" y="282"/>
                      </a:cubicBezTo>
                      <a:cubicBezTo>
                        <a:pt x="160" y="297"/>
                        <a:pt x="167" y="332"/>
                        <a:pt x="161" y="337"/>
                      </a:cubicBezTo>
                      <a:cubicBezTo>
                        <a:pt x="154" y="342"/>
                        <a:pt x="144" y="341"/>
                        <a:pt x="139" y="338"/>
                      </a:cubicBezTo>
                      <a:cubicBezTo>
                        <a:pt x="134" y="336"/>
                        <a:pt x="129" y="334"/>
                        <a:pt x="117" y="339"/>
                      </a:cubicBezTo>
                      <a:cubicBezTo>
                        <a:pt x="104" y="344"/>
                        <a:pt x="98" y="343"/>
                        <a:pt x="92" y="344"/>
                      </a:cubicBezTo>
                      <a:cubicBezTo>
                        <a:pt x="87" y="345"/>
                        <a:pt x="79" y="354"/>
                        <a:pt x="79" y="361"/>
                      </a:cubicBezTo>
                      <a:cubicBezTo>
                        <a:pt x="79" y="369"/>
                        <a:pt x="94" y="368"/>
                        <a:pt x="100" y="381"/>
                      </a:cubicBezTo>
                      <a:cubicBezTo>
                        <a:pt x="105" y="394"/>
                        <a:pt x="112" y="398"/>
                        <a:pt x="110" y="405"/>
                      </a:cubicBezTo>
                      <a:cubicBezTo>
                        <a:pt x="109" y="411"/>
                        <a:pt x="97" y="409"/>
                        <a:pt x="95" y="411"/>
                      </a:cubicBezTo>
                      <a:cubicBezTo>
                        <a:pt x="92" y="413"/>
                        <a:pt x="94" y="424"/>
                        <a:pt x="89" y="425"/>
                      </a:cubicBezTo>
                      <a:cubicBezTo>
                        <a:pt x="84" y="426"/>
                        <a:pt x="80" y="425"/>
                        <a:pt x="74" y="426"/>
                      </a:cubicBezTo>
                      <a:cubicBezTo>
                        <a:pt x="68" y="428"/>
                        <a:pt x="49" y="444"/>
                        <a:pt x="44" y="450"/>
                      </a:cubicBezTo>
                      <a:cubicBezTo>
                        <a:pt x="38" y="457"/>
                        <a:pt x="32" y="455"/>
                        <a:pt x="34" y="464"/>
                      </a:cubicBezTo>
                      <a:cubicBezTo>
                        <a:pt x="37" y="473"/>
                        <a:pt x="50" y="494"/>
                        <a:pt x="50" y="501"/>
                      </a:cubicBezTo>
                      <a:cubicBezTo>
                        <a:pt x="50" y="509"/>
                        <a:pt x="50" y="517"/>
                        <a:pt x="47" y="516"/>
                      </a:cubicBezTo>
                      <a:cubicBezTo>
                        <a:pt x="44" y="515"/>
                        <a:pt x="41" y="519"/>
                        <a:pt x="33" y="513"/>
                      </a:cubicBezTo>
                      <a:cubicBezTo>
                        <a:pt x="25" y="507"/>
                        <a:pt x="17" y="502"/>
                        <a:pt x="8" y="500"/>
                      </a:cubicBezTo>
                      <a:cubicBezTo>
                        <a:pt x="0" y="498"/>
                        <a:pt x="4" y="507"/>
                        <a:pt x="4" y="507"/>
                      </a:cubicBezTo>
                      <a:cubicBezTo>
                        <a:pt x="4" y="507"/>
                        <a:pt x="19" y="542"/>
                        <a:pt x="49" y="566"/>
                      </a:cubicBezTo>
                      <a:cubicBezTo>
                        <a:pt x="79" y="590"/>
                        <a:pt x="78" y="589"/>
                        <a:pt x="83" y="611"/>
                      </a:cubicBezTo>
                      <a:cubicBezTo>
                        <a:pt x="89" y="634"/>
                        <a:pt x="98" y="645"/>
                        <a:pt x="125" y="681"/>
                      </a:cubicBezTo>
                      <a:cubicBezTo>
                        <a:pt x="151" y="717"/>
                        <a:pt x="173" y="704"/>
                        <a:pt x="195" y="742"/>
                      </a:cubicBezTo>
                      <a:cubicBezTo>
                        <a:pt x="217" y="779"/>
                        <a:pt x="231" y="784"/>
                        <a:pt x="244" y="807"/>
                      </a:cubicBezTo>
                      <a:cubicBezTo>
                        <a:pt x="257" y="830"/>
                        <a:pt x="278" y="840"/>
                        <a:pt x="295" y="864"/>
                      </a:cubicBezTo>
                      <a:cubicBezTo>
                        <a:pt x="312" y="889"/>
                        <a:pt x="320" y="910"/>
                        <a:pt x="331" y="948"/>
                      </a:cubicBezTo>
                      <a:cubicBezTo>
                        <a:pt x="342" y="985"/>
                        <a:pt x="363" y="1008"/>
                        <a:pt x="367" y="1031"/>
                      </a:cubicBezTo>
                      <a:cubicBezTo>
                        <a:pt x="372" y="1053"/>
                        <a:pt x="351" y="1043"/>
                        <a:pt x="367" y="1077"/>
                      </a:cubicBezTo>
                      <a:cubicBezTo>
                        <a:pt x="384" y="1111"/>
                        <a:pt x="389" y="1159"/>
                        <a:pt x="376" y="1173"/>
                      </a:cubicBezTo>
                      <a:cubicBezTo>
                        <a:pt x="363" y="1186"/>
                        <a:pt x="360" y="1173"/>
                        <a:pt x="372" y="1209"/>
                      </a:cubicBezTo>
                      <a:cubicBezTo>
                        <a:pt x="384" y="1245"/>
                        <a:pt x="399" y="1269"/>
                        <a:pt x="399" y="1281"/>
                      </a:cubicBezTo>
                      <a:cubicBezTo>
                        <a:pt x="399" y="1293"/>
                        <a:pt x="380" y="1286"/>
                        <a:pt x="378" y="1303"/>
                      </a:cubicBezTo>
                      <a:cubicBezTo>
                        <a:pt x="376" y="1320"/>
                        <a:pt x="382" y="1316"/>
                        <a:pt x="386" y="1358"/>
                      </a:cubicBezTo>
                      <a:cubicBezTo>
                        <a:pt x="389" y="1399"/>
                        <a:pt x="390" y="1458"/>
                        <a:pt x="363" y="1496"/>
                      </a:cubicBezTo>
                      <a:cubicBezTo>
                        <a:pt x="336" y="1533"/>
                        <a:pt x="340" y="1547"/>
                        <a:pt x="312" y="1564"/>
                      </a:cubicBezTo>
                      <a:cubicBezTo>
                        <a:pt x="284" y="1581"/>
                        <a:pt x="282" y="1581"/>
                        <a:pt x="268" y="1598"/>
                      </a:cubicBezTo>
                      <a:cubicBezTo>
                        <a:pt x="253" y="1615"/>
                        <a:pt x="245" y="1626"/>
                        <a:pt x="236" y="1624"/>
                      </a:cubicBezTo>
                      <a:cubicBezTo>
                        <a:pt x="227" y="1622"/>
                        <a:pt x="207" y="1623"/>
                        <a:pt x="201" y="1621"/>
                      </a:cubicBezTo>
                      <a:cubicBezTo>
                        <a:pt x="194" y="1619"/>
                        <a:pt x="194" y="1615"/>
                        <a:pt x="187" y="1609"/>
                      </a:cubicBezTo>
                      <a:cubicBezTo>
                        <a:pt x="179" y="1603"/>
                        <a:pt x="167" y="1593"/>
                        <a:pt x="157" y="1584"/>
                      </a:cubicBezTo>
                      <a:cubicBezTo>
                        <a:pt x="148" y="1575"/>
                        <a:pt x="128" y="1571"/>
                        <a:pt x="117" y="1575"/>
                      </a:cubicBezTo>
                      <a:cubicBezTo>
                        <a:pt x="105" y="1579"/>
                        <a:pt x="98" y="1581"/>
                        <a:pt x="94" y="1588"/>
                      </a:cubicBezTo>
                      <a:cubicBezTo>
                        <a:pt x="90" y="1596"/>
                        <a:pt x="100" y="1586"/>
                        <a:pt x="99" y="1603"/>
                      </a:cubicBezTo>
                      <a:cubicBezTo>
                        <a:pt x="99" y="1621"/>
                        <a:pt x="100" y="1627"/>
                        <a:pt x="91" y="1632"/>
                      </a:cubicBezTo>
                      <a:cubicBezTo>
                        <a:pt x="83" y="1636"/>
                        <a:pt x="57" y="1642"/>
                        <a:pt x="56" y="1646"/>
                      </a:cubicBezTo>
                      <a:cubicBezTo>
                        <a:pt x="55" y="1650"/>
                        <a:pt x="64" y="1658"/>
                        <a:pt x="69" y="1664"/>
                      </a:cubicBezTo>
                      <a:cubicBezTo>
                        <a:pt x="74" y="1669"/>
                        <a:pt x="80" y="1675"/>
                        <a:pt x="81" y="1681"/>
                      </a:cubicBezTo>
                      <a:cubicBezTo>
                        <a:pt x="81" y="1688"/>
                        <a:pt x="87" y="1688"/>
                        <a:pt x="77" y="1693"/>
                      </a:cubicBezTo>
                      <a:cubicBezTo>
                        <a:pt x="68" y="1697"/>
                        <a:pt x="62" y="1701"/>
                        <a:pt x="69" y="1708"/>
                      </a:cubicBezTo>
                      <a:cubicBezTo>
                        <a:pt x="75" y="1715"/>
                        <a:pt x="87" y="1713"/>
                        <a:pt x="81" y="1723"/>
                      </a:cubicBezTo>
                      <a:cubicBezTo>
                        <a:pt x="74" y="1734"/>
                        <a:pt x="64" y="1738"/>
                        <a:pt x="70" y="1747"/>
                      </a:cubicBezTo>
                      <a:cubicBezTo>
                        <a:pt x="76" y="1756"/>
                        <a:pt x="82" y="1751"/>
                        <a:pt x="79" y="1763"/>
                      </a:cubicBezTo>
                      <a:cubicBezTo>
                        <a:pt x="77" y="1775"/>
                        <a:pt x="58" y="1783"/>
                        <a:pt x="67" y="1789"/>
                      </a:cubicBezTo>
                      <a:cubicBezTo>
                        <a:pt x="75" y="1795"/>
                        <a:pt x="88" y="1794"/>
                        <a:pt x="91" y="1795"/>
                      </a:cubicBezTo>
                      <a:cubicBezTo>
                        <a:pt x="95" y="1797"/>
                        <a:pt x="99" y="1809"/>
                        <a:pt x="104" y="1806"/>
                      </a:cubicBezTo>
                      <a:cubicBezTo>
                        <a:pt x="109" y="1803"/>
                        <a:pt x="132" y="1800"/>
                        <a:pt x="131" y="1795"/>
                      </a:cubicBezTo>
                      <a:cubicBezTo>
                        <a:pt x="130" y="1789"/>
                        <a:pt x="125" y="1781"/>
                        <a:pt x="130" y="1780"/>
                      </a:cubicBezTo>
                      <a:cubicBezTo>
                        <a:pt x="136" y="1779"/>
                        <a:pt x="155" y="1766"/>
                        <a:pt x="159" y="1772"/>
                      </a:cubicBezTo>
                      <a:cubicBezTo>
                        <a:pt x="164" y="1778"/>
                        <a:pt x="177" y="1778"/>
                        <a:pt x="179" y="1785"/>
                      </a:cubicBezTo>
                      <a:cubicBezTo>
                        <a:pt x="181" y="1793"/>
                        <a:pt x="190" y="1800"/>
                        <a:pt x="187" y="1803"/>
                      </a:cubicBezTo>
                      <a:cubicBezTo>
                        <a:pt x="183" y="1806"/>
                        <a:pt x="176" y="1823"/>
                        <a:pt x="163" y="1827"/>
                      </a:cubicBezTo>
                      <a:cubicBezTo>
                        <a:pt x="149" y="1831"/>
                        <a:pt x="142" y="1824"/>
                        <a:pt x="137" y="1833"/>
                      </a:cubicBezTo>
                      <a:cubicBezTo>
                        <a:pt x="133" y="1842"/>
                        <a:pt x="123" y="1847"/>
                        <a:pt x="133" y="1855"/>
                      </a:cubicBezTo>
                      <a:cubicBezTo>
                        <a:pt x="143" y="1864"/>
                        <a:pt x="155" y="1867"/>
                        <a:pt x="165" y="1875"/>
                      </a:cubicBezTo>
                      <a:cubicBezTo>
                        <a:pt x="176" y="1883"/>
                        <a:pt x="163" y="1872"/>
                        <a:pt x="179" y="1889"/>
                      </a:cubicBezTo>
                      <a:cubicBezTo>
                        <a:pt x="195" y="1905"/>
                        <a:pt x="228" y="1923"/>
                        <a:pt x="244" y="1947"/>
                      </a:cubicBezTo>
                      <a:cubicBezTo>
                        <a:pt x="260" y="1971"/>
                        <a:pt x="277" y="2005"/>
                        <a:pt x="272" y="2007"/>
                      </a:cubicBezTo>
                      <a:cubicBezTo>
                        <a:pt x="266" y="2009"/>
                        <a:pt x="252" y="2010"/>
                        <a:pt x="267" y="2019"/>
                      </a:cubicBezTo>
                      <a:cubicBezTo>
                        <a:pt x="281" y="2027"/>
                        <a:pt x="301" y="2035"/>
                        <a:pt x="326" y="2062"/>
                      </a:cubicBezTo>
                      <a:cubicBezTo>
                        <a:pt x="352" y="2089"/>
                        <a:pt x="370" y="2091"/>
                        <a:pt x="374" y="2110"/>
                      </a:cubicBezTo>
                      <a:cubicBezTo>
                        <a:pt x="377" y="2129"/>
                        <a:pt x="382" y="2139"/>
                        <a:pt x="378" y="2151"/>
                      </a:cubicBezTo>
                      <a:cubicBezTo>
                        <a:pt x="374" y="2163"/>
                        <a:pt x="382" y="2165"/>
                        <a:pt x="387" y="2167"/>
                      </a:cubicBezTo>
                      <a:cubicBezTo>
                        <a:pt x="388" y="2167"/>
                        <a:pt x="390" y="2167"/>
                        <a:pt x="391" y="2167"/>
                      </a:cubicBezTo>
                      <a:cubicBezTo>
                        <a:pt x="393" y="2160"/>
                        <a:pt x="395" y="2155"/>
                        <a:pt x="397" y="2154"/>
                      </a:cubicBezTo>
                      <a:cubicBezTo>
                        <a:pt x="402" y="2151"/>
                        <a:pt x="409" y="2152"/>
                        <a:pt x="415" y="2143"/>
                      </a:cubicBezTo>
                      <a:cubicBezTo>
                        <a:pt x="421" y="2134"/>
                        <a:pt x="426" y="2122"/>
                        <a:pt x="434" y="2122"/>
                      </a:cubicBezTo>
                      <a:cubicBezTo>
                        <a:pt x="441" y="2122"/>
                        <a:pt x="454" y="2131"/>
                        <a:pt x="460" y="2120"/>
                      </a:cubicBezTo>
                      <a:cubicBezTo>
                        <a:pt x="467" y="2110"/>
                        <a:pt x="464" y="2094"/>
                        <a:pt x="481" y="2098"/>
                      </a:cubicBezTo>
                      <a:cubicBezTo>
                        <a:pt x="498" y="2101"/>
                        <a:pt x="524" y="2106"/>
                        <a:pt x="534" y="2118"/>
                      </a:cubicBezTo>
                      <a:cubicBezTo>
                        <a:pt x="544" y="2131"/>
                        <a:pt x="565" y="2137"/>
                        <a:pt x="565" y="2137"/>
                      </a:cubicBezTo>
                      <a:cubicBezTo>
                        <a:pt x="565" y="2137"/>
                        <a:pt x="563" y="2156"/>
                        <a:pt x="565" y="2163"/>
                      </a:cubicBezTo>
                      <a:cubicBezTo>
                        <a:pt x="567" y="2169"/>
                        <a:pt x="591" y="2165"/>
                        <a:pt x="595" y="2178"/>
                      </a:cubicBezTo>
                      <a:cubicBezTo>
                        <a:pt x="600" y="2191"/>
                        <a:pt x="594" y="2199"/>
                        <a:pt x="606" y="2206"/>
                      </a:cubicBezTo>
                      <a:cubicBezTo>
                        <a:pt x="617" y="2214"/>
                        <a:pt x="624" y="2216"/>
                        <a:pt x="630" y="2223"/>
                      </a:cubicBezTo>
                      <a:cubicBezTo>
                        <a:pt x="637" y="2231"/>
                        <a:pt x="628" y="2247"/>
                        <a:pt x="638" y="2244"/>
                      </a:cubicBezTo>
                      <a:cubicBezTo>
                        <a:pt x="647" y="2241"/>
                        <a:pt x="648" y="2230"/>
                        <a:pt x="652" y="2234"/>
                      </a:cubicBezTo>
                      <a:cubicBezTo>
                        <a:pt x="656" y="2237"/>
                        <a:pt x="667" y="2244"/>
                        <a:pt x="672" y="2242"/>
                      </a:cubicBezTo>
                      <a:cubicBezTo>
                        <a:pt x="677" y="2239"/>
                        <a:pt x="695" y="2230"/>
                        <a:pt x="695" y="2221"/>
                      </a:cubicBezTo>
                      <a:cubicBezTo>
                        <a:pt x="695" y="2217"/>
                        <a:pt x="700" y="2214"/>
                        <a:pt x="706" y="2213"/>
                      </a:cubicBezTo>
                      <a:cubicBezTo>
                        <a:pt x="710" y="2209"/>
                        <a:pt x="715" y="2204"/>
                        <a:pt x="720" y="2200"/>
                      </a:cubicBezTo>
                      <a:cubicBezTo>
                        <a:pt x="745" y="2180"/>
                        <a:pt x="720" y="2146"/>
                        <a:pt x="765" y="2151"/>
                      </a:cubicBezTo>
                      <a:cubicBezTo>
                        <a:pt x="811" y="2157"/>
                        <a:pt x="809" y="2161"/>
                        <a:pt x="811" y="2140"/>
                      </a:cubicBezTo>
                      <a:cubicBezTo>
                        <a:pt x="813" y="2119"/>
                        <a:pt x="809" y="2114"/>
                        <a:pt x="821" y="2091"/>
                      </a:cubicBezTo>
                      <a:cubicBezTo>
                        <a:pt x="833" y="2068"/>
                        <a:pt x="837" y="2059"/>
                        <a:pt x="839" y="2046"/>
                      </a:cubicBezTo>
                      <a:cubicBezTo>
                        <a:pt x="841" y="2032"/>
                        <a:pt x="847" y="2009"/>
                        <a:pt x="847" y="1998"/>
                      </a:cubicBezTo>
                      <a:cubicBezTo>
                        <a:pt x="847" y="1987"/>
                        <a:pt x="845" y="1984"/>
                        <a:pt x="841" y="1974"/>
                      </a:cubicBezTo>
                      <a:cubicBezTo>
                        <a:pt x="837" y="1964"/>
                        <a:pt x="856" y="1974"/>
                        <a:pt x="837" y="1953"/>
                      </a:cubicBezTo>
                      <a:cubicBezTo>
                        <a:pt x="819" y="1932"/>
                        <a:pt x="798" y="1911"/>
                        <a:pt x="798" y="1911"/>
                      </a:cubicBezTo>
                      <a:cubicBezTo>
                        <a:pt x="798" y="1911"/>
                        <a:pt x="810" y="1900"/>
                        <a:pt x="821" y="1894"/>
                      </a:cubicBezTo>
                      <a:cubicBezTo>
                        <a:pt x="832" y="1887"/>
                        <a:pt x="841" y="1883"/>
                        <a:pt x="841" y="1883"/>
                      </a:cubicBezTo>
                      <a:cubicBezTo>
                        <a:pt x="841" y="1883"/>
                        <a:pt x="871" y="1876"/>
                        <a:pt x="879" y="1870"/>
                      </a:cubicBezTo>
                      <a:cubicBezTo>
                        <a:pt x="887" y="1864"/>
                        <a:pt x="864" y="1851"/>
                        <a:pt x="905" y="1851"/>
                      </a:cubicBezTo>
                      <a:cubicBezTo>
                        <a:pt x="947" y="1851"/>
                        <a:pt x="966" y="1853"/>
                        <a:pt x="966" y="1841"/>
                      </a:cubicBezTo>
                      <a:cubicBezTo>
                        <a:pt x="966" y="1830"/>
                        <a:pt x="957" y="1778"/>
                        <a:pt x="957" y="1760"/>
                      </a:cubicBezTo>
                      <a:cubicBezTo>
                        <a:pt x="957" y="1741"/>
                        <a:pt x="983" y="1709"/>
                        <a:pt x="985" y="1677"/>
                      </a:cubicBezTo>
                      <a:cubicBezTo>
                        <a:pt x="987" y="1645"/>
                        <a:pt x="968" y="1609"/>
                        <a:pt x="968" y="1601"/>
                      </a:cubicBezTo>
                      <a:cubicBezTo>
                        <a:pt x="968" y="1594"/>
                        <a:pt x="977" y="1601"/>
                        <a:pt x="983" y="1592"/>
                      </a:cubicBezTo>
                      <a:cubicBezTo>
                        <a:pt x="989" y="1583"/>
                        <a:pt x="985" y="1561"/>
                        <a:pt x="975" y="1551"/>
                      </a:cubicBezTo>
                      <a:cubicBezTo>
                        <a:pt x="966" y="1541"/>
                        <a:pt x="935" y="1495"/>
                        <a:pt x="945" y="1488"/>
                      </a:cubicBezTo>
                      <a:cubicBezTo>
                        <a:pt x="955" y="1481"/>
                        <a:pt x="966" y="1468"/>
                        <a:pt x="1005" y="1477"/>
                      </a:cubicBezTo>
                      <a:cubicBezTo>
                        <a:pt x="1045" y="1485"/>
                        <a:pt x="1046" y="1487"/>
                        <a:pt x="1055" y="1481"/>
                      </a:cubicBezTo>
                      <a:cubicBezTo>
                        <a:pt x="1064" y="1475"/>
                        <a:pt x="1084" y="1448"/>
                        <a:pt x="1098" y="1477"/>
                      </a:cubicBezTo>
                      <a:cubicBezTo>
                        <a:pt x="1111" y="1505"/>
                        <a:pt x="1114" y="1518"/>
                        <a:pt x="1125" y="1513"/>
                      </a:cubicBezTo>
                      <a:cubicBezTo>
                        <a:pt x="1136" y="1507"/>
                        <a:pt x="1150" y="1515"/>
                        <a:pt x="1159" y="1513"/>
                      </a:cubicBezTo>
                      <a:cubicBezTo>
                        <a:pt x="1168" y="1511"/>
                        <a:pt x="1160" y="1499"/>
                        <a:pt x="1170" y="1490"/>
                      </a:cubicBezTo>
                      <a:cubicBezTo>
                        <a:pt x="1173" y="1487"/>
                        <a:pt x="1179" y="1479"/>
                        <a:pt x="1186" y="1469"/>
                      </a:cubicBezTo>
                      <a:cubicBezTo>
                        <a:pt x="1188" y="1457"/>
                        <a:pt x="1192" y="1432"/>
                        <a:pt x="1193" y="1429"/>
                      </a:cubicBezTo>
                      <a:cubicBezTo>
                        <a:pt x="1194" y="1426"/>
                        <a:pt x="1207" y="1425"/>
                        <a:pt x="1208" y="1419"/>
                      </a:cubicBezTo>
                      <a:cubicBezTo>
                        <a:pt x="1208" y="1413"/>
                        <a:pt x="1204" y="1409"/>
                        <a:pt x="1199" y="1408"/>
                      </a:cubicBezTo>
                      <a:cubicBezTo>
                        <a:pt x="1193" y="1406"/>
                        <a:pt x="1190" y="1407"/>
                        <a:pt x="1189" y="1400"/>
                      </a:cubicBezTo>
                      <a:cubicBezTo>
                        <a:pt x="1188" y="1393"/>
                        <a:pt x="1179" y="1384"/>
                        <a:pt x="1172" y="1372"/>
                      </a:cubicBezTo>
                      <a:cubicBezTo>
                        <a:pt x="1166" y="1361"/>
                        <a:pt x="1155" y="1347"/>
                        <a:pt x="1151" y="1338"/>
                      </a:cubicBezTo>
                      <a:cubicBezTo>
                        <a:pt x="1148" y="1329"/>
                        <a:pt x="1144" y="1318"/>
                        <a:pt x="1142" y="1309"/>
                      </a:cubicBezTo>
                      <a:cubicBezTo>
                        <a:pt x="1141" y="1300"/>
                        <a:pt x="1133" y="1288"/>
                        <a:pt x="1133" y="1284"/>
                      </a:cubicBezTo>
                      <a:cubicBezTo>
                        <a:pt x="1133" y="1280"/>
                        <a:pt x="1175" y="1267"/>
                        <a:pt x="1180" y="1262"/>
                      </a:cubicBezTo>
                      <a:cubicBezTo>
                        <a:pt x="1185" y="1258"/>
                        <a:pt x="1199" y="1255"/>
                        <a:pt x="1193" y="1250"/>
                      </a:cubicBezTo>
                      <a:cubicBezTo>
                        <a:pt x="1188" y="1245"/>
                        <a:pt x="1192" y="1244"/>
                        <a:pt x="1192" y="1240"/>
                      </a:cubicBezTo>
                      <a:cubicBezTo>
                        <a:pt x="1193" y="1236"/>
                        <a:pt x="1197" y="1239"/>
                        <a:pt x="1195" y="1230"/>
                      </a:cubicBezTo>
                      <a:cubicBezTo>
                        <a:pt x="1193" y="1221"/>
                        <a:pt x="1193" y="1221"/>
                        <a:pt x="1194" y="1211"/>
                      </a:cubicBezTo>
                      <a:cubicBezTo>
                        <a:pt x="1195" y="1200"/>
                        <a:pt x="1201" y="1203"/>
                        <a:pt x="1190" y="1194"/>
                      </a:cubicBezTo>
                      <a:cubicBezTo>
                        <a:pt x="1179" y="1185"/>
                        <a:pt x="1173" y="1184"/>
                        <a:pt x="1179" y="1180"/>
                      </a:cubicBezTo>
                      <a:cubicBezTo>
                        <a:pt x="1186" y="1175"/>
                        <a:pt x="1202" y="1176"/>
                        <a:pt x="1204" y="1169"/>
                      </a:cubicBezTo>
                      <a:cubicBezTo>
                        <a:pt x="1206" y="1162"/>
                        <a:pt x="1209" y="1151"/>
                        <a:pt x="1209" y="1149"/>
                      </a:cubicBezTo>
                      <a:close/>
                    </a:path>
                  </a:pathLst>
                </a:custGeom>
                <a:solidFill>
                  <a:srgbClr val="7FA9AE"/>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9" name="Freeform 194">
                  <a:extLst>
                    <a:ext uri="{FF2B5EF4-FFF2-40B4-BE49-F238E27FC236}">
                      <a16:creationId xmlns:a16="http://schemas.microsoft.com/office/drawing/2014/main" xmlns="" id="{E62C4D6A-CBD3-4DCC-8A2C-39BF34B331EE}"/>
                    </a:ext>
                  </a:extLst>
                </p:cNvPr>
                <p:cNvSpPr>
                  <a:spLocks/>
                </p:cNvSpPr>
                <p:nvPr/>
              </p:nvSpPr>
              <p:spPr bwMode="auto">
                <a:xfrm>
                  <a:off x="422045" y="2353976"/>
                  <a:ext cx="546684" cy="687891"/>
                </a:xfrm>
                <a:custGeom>
                  <a:avLst/>
                  <a:gdLst>
                    <a:gd name="T0" fmla="*/ 372 w 487"/>
                    <a:gd name="T1" fmla="*/ 399 h 612"/>
                    <a:gd name="T2" fmla="*/ 306 w 487"/>
                    <a:gd name="T3" fmla="*/ 365 h 612"/>
                    <a:gd name="T4" fmla="*/ 294 w 487"/>
                    <a:gd name="T5" fmla="*/ 329 h 612"/>
                    <a:gd name="T6" fmla="*/ 285 w 487"/>
                    <a:gd name="T7" fmla="*/ 305 h 612"/>
                    <a:gd name="T8" fmla="*/ 315 w 487"/>
                    <a:gd name="T9" fmla="*/ 287 h 612"/>
                    <a:gd name="T10" fmla="*/ 303 w 487"/>
                    <a:gd name="T11" fmla="*/ 260 h 612"/>
                    <a:gd name="T12" fmla="*/ 349 w 487"/>
                    <a:gd name="T13" fmla="*/ 226 h 612"/>
                    <a:gd name="T14" fmla="*/ 344 w 487"/>
                    <a:gd name="T15" fmla="*/ 193 h 612"/>
                    <a:gd name="T16" fmla="*/ 350 w 487"/>
                    <a:gd name="T17" fmla="*/ 160 h 612"/>
                    <a:gd name="T18" fmla="*/ 349 w 487"/>
                    <a:gd name="T19" fmla="*/ 135 h 612"/>
                    <a:gd name="T20" fmla="*/ 319 w 487"/>
                    <a:gd name="T21" fmla="*/ 127 h 612"/>
                    <a:gd name="T22" fmla="*/ 276 w 487"/>
                    <a:gd name="T23" fmla="*/ 140 h 612"/>
                    <a:gd name="T24" fmla="*/ 254 w 487"/>
                    <a:gd name="T25" fmla="*/ 129 h 612"/>
                    <a:gd name="T26" fmla="*/ 219 w 487"/>
                    <a:gd name="T27" fmla="*/ 84 h 612"/>
                    <a:gd name="T28" fmla="*/ 189 w 487"/>
                    <a:gd name="T29" fmla="*/ 43 h 612"/>
                    <a:gd name="T30" fmla="*/ 105 w 487"/>
                    <a:gd name="T31" fmla="*/ 4 h 612"/>
                    <a:gd name="T32" fmla="*/ 58 w 487"/>
                    <a:gd name="T33" fmla="*/ 28 h 612"/>
                    <a:gd name="T34" fmla="*/ 21 w 487"/>
                    <a:gd name="T35" fmla="*/ 60 h 612"/>
                    <a:gd name="T36" fmla="*/ 31 w 487"/>
                    <a:gd name="T37" fmla="*/ 74 h 612"/>
                    <a:gd name="T38" fmla="*/ 69 w 487"/>
                    <a:gd name="T39" fmla="*/ 121 h 612"/>
                    <a:gd name="T40" fmla="*/ 88 w 487"/>
                    <a:gd name="T41" fmla="*/ 188 h 612"/>
                    <a:gd name="T42" fmla="*/ 117 w 487"/>
                    <a:gd name="T43" fmla="*/ 251 h 612"/>
                    <a:gd name="T44" fmla="*/ 95 w 487"/>
                    <a:gd name="T45" fmla="*/ 304 h 612"/>
                    <a:gd name="T46" fmla="*/ 44 w 487"/>
                    <a:gd name="T47" fmla="*/ 312 h 612"/>
                    <a:gd name="T48" fmla="*/ 27 w 487"/>
                    <a:gd name="T49" fmla="*/ 360 h 612"/>
                    <a:gd name="T50" fmla="*/ 0 w 487"/>
                    <a:gd name="T51" fmla="*/ 391 h 612"/>
                    <a:gd name="T52" fmla="*/ 31 w 487"/>
                    <a:gd name="T53" fmla="*/ 407 h 612"/>
                    <a:gd name="T54" fmla="*/ 31 w 487"/>
                    <a:gd name="T55" fmla="*/ 426 h 612"/>
                    <a:gd name="T56" fmla="*/ 8 w 487"/>
                    <a:gd name="T57" fmla="*/ 462 h 612"/>
                    <a:gd name="T58" fmla="*/ 36 w 487"/>
                    <a:gd name="T59" fmla="*/ 494 h 612"/>
                    <a:gd name="T60" fmla="*/ 47 w 487"/>
                    <a:gd name="T61" fmla="*/ 551 h 612"/>
                    <a:gd name="T62" fmla="*/ 105 w 487"/>
                    <a:gd name="T63" fmla="*/ 600 h 612"/>
                    <a:gd name="T64" fmla="*/ 135 w 487"/>
                    <a:gd name="T65" fmla="*/ 612 h 612"/>
                    <a:gd name="T66" fmla="*/ 112 w 487"/>
                    <a:gd name="T67" fmla="*/ 587 h 612"/>
                    <a:gd name="T68" fmla="*/ 114 w 487"/>
                    <a:gd name="T69" fmla="*/ 514 h 612"/>
                    <a:gd name="T70" fmla="*/ 79 w 487"/>
                    <a:gd name="T71" fmla="*/ 490 h 612"/>
                    <a:gd name="T72" fmla="*/ 119 w 487"/>
                    <a:gd name="T73" fmla="*/ 435 h 612"/>
                    <a:gd name="T74" fmla="*/ 230 w 487"/>
                    <a:gd name="T75" fmla="*/ 416 h 612"/>
                    <a:gd name="T76" fmla="*/ 336 w 487"/>
                    <a:gd name="T77" fmla="*/ 432 h 612"/>
                    <a:gd name="T78" fmla="*/ 361 w 487"/>
                    <a:gd name="T79" fmla="*/ 482 h 612"/>
                    <a:gd name="T80" fmla="*/ 358 w 487"/>
                    <a:gd name="T81" fmla="*/ 525 h 612"/>
                    <a:gd name="T82" fmla="*/ 389 w 487"/>
                    <a:gd name="T83" fmla="*/ 535 h 612"/>
                    <a:gd name="T84" fmla="*/ 425 w 487"/>
                    <a:gd name="T85" fmla="*/ 498 h 612"/>
                    <a:gd name="T86" fmla="*/ 463 w 487"/>
                    <a:gd name="T87" fmla="*/ 474 h 612"/>
                    <a:gd name="T88" fmla="*/ 440 w 487"/>
                    <a:gd name="T89" fmla="*/ 450 h 612"/>
                    <a:gd name="T90" fmla="*/ 450 w 487"/>
                    <a:gd name="T91" fmla="*/ 375 h 612"/>
                    <a:gd name="T92" fmla="*/ 409 w 487"/>
                    <a:gd name="T93" fmla="*/ 38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7" h="612">
                      <a:moveTo>
                        <a:pt x="385" y="388"/>
                      </a:moveTo>
                      <a:cubicBezTo>
                        <a:pt x="378" y="398"/>
                        <a:pt x="387" y="394"/>
                        <a:pt x="372" y="399"/>
                      </a:cubicBezTo>
                      <a:cubicBezTo>
                        <a:pt x="358" y="403"/>
                        <a:pt x="347" y="404"/>
                        <a:pt x="334" y="401"/>
                      </a:cubicBezTo>
                      <a:cubicBezTo>
                        <a:pt x="321" y="397"/>
                        <a:pt x="306" y="373"/>
                        <a:pt x="306" y="365"/>
                      </a:cubicBezTo>
                      <a:cubicBezTo>
                        <a:pt x="306" y="358"/>
                        <a:pt x="295" y="350"/>
                        <a:pt x="295" y="350"/>
                      </a:cubicBezTo>
                      <a:cubicBezTo>
                        <a:pt x="295" y="350"/>
                        <a:pt x="293" y="333"/>
                        <a:pt x="294" y="329"/>
                      </a:cubicBezTo>
                      <a:cubicBezTo>
                        <a:pt x="295" y="325"/>
                        <a:pt x="294" y="319"/>
                        <a:pt x="279" y="318"/>
                      </a:cubicBezTo>
                      <a:cubicBezTo>
                        <a:pt x="264" y="317"/>
                        <a:pt x="285" y="305"/>
                        <a:pt x="285" y="305"/>
                      </a:cubicBezTo>
                      <a:cubicBezTo>
                        <a:pt x="285" y="305"/>
                        <a:pt x="308" y="302"/>
                        <a:pt x="315" y="300"/>
                      </a:cubicBezTo>
                      <a:cubicBezTo>
                        <a:pt x="321" y="297"/>
                        <a:pt x="315" y="287"/>
                        <a:pt x="315" y="287"/>
                      </a:cubicBezTo>
                      <a:cubicBezTo>
                        <a:pt x="315" y="287"/>
                        <a:pt x="305" y="283"/>
                        <a:pt x="308" y="277"/>
                      </a:cubicBezTo>
                      <a:cubicBezTo>
                        <a:pt x="311" y="271"/>
                        <a:pt x="308" y="260"/>
                        <a:pt x="303" y="260"/>
                      </a:cubicBezTo>
                      <a:cubicBezTo>
                        <a:pt x="298" y="260"/>
                        <a:pt x="310" y="251"/>
                        <a:pt x="318" y="245"/>
                      </a:cubicBezTo>
                      <a:cubicBezTo>
                        <a:pt x="326" y="240"/>
                        <a:pt x="344" y="235"/>
                        <a:pt x="349" y="226"/>
                      </a:cubicBezTo>
                      <a:cubicBezTo>
                        <a:pt x="354" y="216"/>
                        <a:pt x="340" y="211"/>
                        <a:pt x="340" y="211"/>
                      </a:cubicBezTo>
                      <a:cubicBezTo>
                        <a:pt x="340" y="211"/>
                        <a:pt x="343" y="200"/>
                        <a:pt x="344" y="193"/>
                      </a:cubicBezTo>
                      <a:cubicBezTo>
                        <a:pt x="345" y="187"/>
                        <a:pt x="348" y="182"/>
                        <a:pt x="353" y="174"/>
                      </a:cubicBezTo>
                      <a:cubicBezTo>
                        <a:pt x="358" y="166"/>
                        <a:pt x="354" y="160"/>
                        <a:pt x="350" y="160"/>
                      </a:cubicBezTo>
                      <a:cubicBezTo>
                        <a:pt x="345" y="160"/>
                        <a:pt x="335" y="158"/>
                        <a:pt x="336" y="154"/>
                      </a:cubicBezTo>
                      <a:cubicBezTo>
                        <a:pt x="337" y="150"/>
                        <a:pt x="342" y="141"/>
                        <a:pt x="349" y="135"/>
                      </a:cubicBezTo>
                      <a:cubicBezTo>
                        <a:pt x="355" y="129"/>
                        <a:pt x="353" y="120"/>
                        <a:pt x="345" y="119"/>
                      </a:cubicBezTo>
                      <a:cubicBezTo>
                        <a:pt x="337" y="118"/>
                        <a:pt x="319" y="119"/>
                        <a:pt x="319" y="127"/>
                      </a:cubicBezTo>
                      <a:cubicBezTo>
                        <a:pt x="319" y="136"/>
                        <a:pt x="301" y="145"/>
                        <a:pt x="296" y="148"/>
                      </a:cubicBezTo>
                      <a:cubicBezTo>
                        <a:pt x="291" y="150"/>
                        <a:pt x="280" y="143"/>
                        <a:pt x="276" y="140"/>
                      </a:cubicBezTo>
                      <a:cubicBezTo>
                        <a:pt x="272" y="136"/>
                        <a:pt x="271" y="147"/>
                        <a:pt x="262" y="150"/>
                      </a:cubicBezTo>
                      <a:cubicBezTo>
                        <a:pt x="252" y="153"/>
                        <a:pt x="261" y="137"/>
                        <a:pt x="254" y="129"/>
                      </a:cubicBezTo>
                      <a:cubicBezTo>
                        <a:pt x="248" y="122"/>
                        <a:pt x="241" y="120"/>
                        <a:pt x="230" y="112"/>
                      </a:cubicBezTo>
                      <a:cubicBezTo>
                        <a:pt x="218" y="105"/>
                        <a:pt x="224" y="97"/>
                        <a:pt x="219" y="84"/>
                      </a:cubicBezTo>
                      <a:cubicBezTo>
                        <a:pt x="215" y="71"/>
                        <a:pt x="191" y="75"/>
                        <a:pt x="189" y="69"/>
                      </a:cubicBezTo>
                      <a:cubicBezTo>
                        <a:pt x="187" y="62"/>
                        <a:pt x="189" y="43"/>
                        <a:pt x="189" y="43"/>
                      </a:cubicBezTo>
                      <a:cubicBezTo>
                        <a:pt x="189" y="43"/>
                        <a:pt x="168" y="37"/>
                        <a:pt x="158" y="24"/>
                      </a:cubicBezTo>
                      <a:cubicBezTo>
                        <a:pt x="148" y="12"/>
                        <a:pt x="122" y="7"/>
                        <a:pt x="105" y="4"/>
                      </a:cubicBezTo>
                      <a:cubicBezTo>
                        <a:pt x="88" y="0"/>
                        <a:pt x="91" y="16"/>
                        <a:pt x="84" y="26"/>
                      </a:cubicBezTo>
                      <a:cubicBezTo>
                        <a:pt x="78" y="37"/>
                        <a:pt x="65" y="28"/>
                        <a:pt x="58" y="28"/>
                      </a:cubicBezTo>
                      <a:cubicBezTo>
                        <a:pt x="50" y="28"/>
                        <a:pt x="45" y="40"/>
                        <a:pt x="39" y="49"/>
                      </a:cubicBezTo>
                      <a:cubicBezTo>
                        <a:pt x="33" y="58"/>
                        <a:pt x="26" y="57"/>
                        <a:pt x="21" y="60"/>
                      </a:cubicBezTo>
                      <a:cubicBezTo>
                        <a:pt x="19" y="61"/>
                        <a:pt x="17" y="66"/>
                        <a:pt x="15" y="73"/>
                      </a:cubicBezTo>
                      <a:cubicBezTo>
                        <a:pt x="21" y="71"/>
                        <a:pt x="31" y="63"/>
                        <a:pt x="31" y="74"/>
                      </a:cubicBezTo>
                      <a:cubicBezTo>
                        <a:pt x="31" y="88"/>
                        <a:pt x="37" y="93"/>
                        <a:pt x="45" y="103"/>
                      </a:cubicBezTo>
                      <a:cubicBezTo>
                        <a:pt x="53" y="113"/>
                        <a:pt x="68" y="111"/>
                        <a:pt x="69" y="121"/>
                      </a:cubicBezTo>
                      <a:cubicBezTo>
                        <a:pt x="69" y="131"/>
                        <a:pt x="77" y="135"/>
                        <a:pt x="85" y="154"/>
                      </a:cubicBezTo>
                      <a:cubicBezTo>
                        <a:pt x="93" y="174"/>
                        <a:pt x="86" y="175"/>
                        <a:pt x="88" y="188"/>
                      </a:cubicBezTo>
                      <a:cubicBezTo>
                        <a:pt x="91" y="202"/>
                        <a:pt x="85" y="206"/>
                        <a:pt x="97" y="222"/>
                      </a:cubicBezTo>
                      <a:cubicBezTo>
                        <a:pt x="110" y="238"/>
                        <a:pt x="111" y="229"/>
                        <a:pt x="117" y="251"/>
                      </a:cubicBezTo>
                      <a:cubicBezTo>
                        <a:pt x="124" y="273"/>
                        <a:pt x="127" y="272"/>
                        <a:pt x="117" y="286"/>
                      </a:cubicBezTo>
                      <a:cubicBezTo>
                        <a:pt x="106" y="300"/>
                        <a:pt x="102" y="310"/>
                        <a:pt x="95" y="304"/>
                      </a:cubicBezTo>
                      <a:cubicBezTo>
                        <a:pt x="89" y="298"/>
                        <a:pt x="80" y="294"/>
                        <a:pt x="71" y="299"/>
                      </a:cubicBezTo>
                      <a:cubicBezTo>
                        <a:pt x="63" y="304"/>
                        <a:pt x="44" y="306"/>
                        <a:pt x="44" y="312"/>
                      </a:cubicBezTo>
                      <a:cubicBezTo>
                        <a:pt x="43" y="318"/>
                        <a:pt x="44" y="332"/>
                        <a:pt x="44" y="336"/>
                      </a:cubicBezTo>
                      <a:cubicBezTo>
                        <a:pt x="43" y="340"/>
                        <a:pt x="38" y="349"/>
                        <a:pt x="27" y="360"/>
                      </a:cubicBezTo>
                      <a:cubicBezTo>
                        <a:pt x="17" y="370"/>
                        <a:pt x="18" y="374"/>
                        <a:pt x="14" y="378"/>
                      </a:cubicBezTo>
                      <a:cubicBezTo>
                        <a:pt x="10" y="382"/>
                        <a:pt x="0" y="385"/>
                        <a:pt x="0" y="391"/>
                      </a:cubicBezTo>
                      <a:cubicBezTo>
                        <a:pt x="1" y="397"/>
                        <a:pt x="9" y="404"/>
                        <a:pt x="17" y="408"/>
                      </a:cubicBezTo>
                      <a:cubicBezTo>
                        <a:pt x="25" y="412"/>
                        <a:pt x="26" y="407"/>
                        <a:pt x="31" y="407"/>
                      </a:cubicBezTo>
                      <a:cubicBezTo>
                        <a:pt x="35" y="407"/>
                        <a:pt x="41" y="409"/>
                        <a:pt x="36" y="413"/>
                      </a:cubicBezTo>
                      <a:cubicBezTo>
                        <a:pt x="31" y="416"/>
                        <a:pt x="31" y="415"/>
                        <a:pt x="31" y="426"/>
                      </a:cubicBezTo>
                      <a:cubicBezTo>
                        <a:pt x="31" y="437"/>
                        <a:pt x="38" y="435"/>
                        <a:pt x="27" y="446"/>
                      </a:cubicBezTo>
                      <a:cubicBezTo>
                        <a:pt x="17" y="457"/>
                        <a:pt x="12" y="453"/>
                        <a:pt x="8" y="462"/>
                      </a:cubicBezTo>
                      <a:cubicBezTo>
                        <a:pt x="4" y="471"/>
                        <a:pt x="0" y="474"/>
                        <a:pt x="10" y="480"/>
                      </a:cubicBezTo>
                      <a:cubicBezTo>
                        <a:pt x="21" y="486"/>
                        <a:pt x="29" y="483"/>
                        <a:pt x="36" y="494"/>
                      </a:cubicBezTo>
                      <a:cubicBezTo>
                        <a:pt x="43" y="505"/>
                        <a:pt x="36" y="508"/>
                        <a:pt x="41" y="520"/>
                      </a:cubicBezTo>
                      <a:cubicBezTo>
                        <a:pt x="47" y="532"/>
                        <a:pt x="46" y="530"/>
                        <a:pt x="47" y="551"/>
                      </a:cubicBezTo>
                      <a:cubicBezTo>
                        <a:pt x="49" y="571"/>
                        <a:pt x="57" y="579"/>
                        <a:pt x="69" y="588"/>
                      </a:cubicBezTo>
                      <a:cubicBezTo>
                        <a:pt x="81" y="597"/>
                        <a:pt x="93" y="593"/>
                        <a:pt x="105" y="600"/>
                      </a:cubicBezTo>
                      <a:cubicBezTo>
                        <a:pt x="117" y="607"/>
                        <a:pt x="126" y="612"/>
                        <a:pt x="126" y="612"/>
                      </a:cubicBezTo>
                      <a:cubicBezTo>
                        <a:pt x="135" y="612"/>
                        <a:pt x="135" y="612"/>
                        <a:pt x="135" y="612"/>
                      </a:cubicBezTo>
                      <a:cubicBezTo>
                        <a:pt x="135" y="612"/>
                        <a:pt x="141" y="604"/>
                        <a:pt x="135" y="602"/>
                      </a:cubicBezTo>
                      <a:cubicBezTo>
                        <a:pt x="129" y="600"/>
                        <a:pt x="116" y="597"/>
                        <a:pt x="112" y="587"/>
                      </a:cubicBezTo>
                      <a:cubicBezTo>
                        <a:pt x="108" y="576"/>
                        <a:pt x="108" y="578"/>
                        <a:pt x="109" y="564"/>
                      </a:cubicBezTo>
                      <a:cubicBezTo>
                        <a:pt x="110" y="550"/>
                        <a:pt x="121" y="526"/>
                        <a:pt x="114" y="514"/>
                      </a:cubicBezTo>
                      <a:cubicBezTo>
                        <a:pt x="106" y="502"/>
                        <a:pt x="97" y="497"/>
                        <a:pt x="92" y="496"/>
                      </a:cubicBezTo>
                      <a:cubicBezTo>
                        <a:pt x="87" y="495"/>
                        <a:pt x="77" y="498"/>
                        <a:pt x="79" y="490"/>
                      </a:cubicBezTo>
                      <a:cubicBezTo>
                        <a:pt x="81" y="483"/>
                        <a:pt x="81" y="467"/>
                        <a:pt x="86" y="462"/>
                      </a:cubicBezTo>
                      <a:cubicBezTo>
                        <a:pt x="91" y="457"/>
                        <a:pt x="110" y="437"/>
                        <a:pt x="119" y="435"/>
                      </a:cubicBezTo>
                      <a:cubicBezTo>
                        <a:pt x="127" y="432"/>
                        <a:pt x="141" y="429"/>
                        <a:pt x="164" y="425"/>
                      </a:cubicBezTo>
                      <a:cubicBezTo>
                        <a:pt x="187" y="421"/>
                        <a:pt x="210" y="416"/>
                        <a:pt x="230" y="416"/>
                      </a:cubicBezTo>
                      <a:cubicBezTo>
                        <a:pt x="250" y="416"/>
                        <a:pt x="277" y="408"/>
                        <a:pt x="294" y="416"/>
                      </a:cubicBezTo>
                      <a:cubicBezTo>
                        <a:pt x="311" y="425"/>
                        <a:pt x="322" y="417"/>
                        <a:pt x="336" y="432"/>
                      </a:cubicBezTo>
                      <a:cubicBezTo>
                        <a:pt x="350" y="447"/>
                        <a:pt x="365" y="458"/>
                        <a:pt x="369" y="466"/>
                      </a:cubicBezTo>
                      <a:cubicBezTo>
                        <a:pt x="373" y="474"/>
                        <a:pt x="375" y="478"/>
                        <a:pt x="361" y="482"/>
                      </a:cubicBezTo>
                      <a:cubicBezTo>
                        <a:pt x="347" y="486"/>
                        <a:pt x="346" y="487"/>
                        <a:pt x="348" y="501"/>
                      </a:cubicBezTo>
                      <a:cubicBezTo>
                        <a:pt x="349" y="514"/>
                        <a:pt x="350" y="513"/>
                        <a:pt x="358" y="525"/>
                      </a:cubicBezTo>
                      <a:cubicBezTo>
                        <a:pt x="361" y="531"/>
                        <a:pt x="365" y="533"/>
                        <a:pt x="368" y="536"/>
                      </a:cubicBezTo>
                      <a:cubicBezTo>
                        <a:pt x="377" y="536"/>
                        <a:pt x="385" y="535"/>
                        <a:pt x="389" y="535"/>
                      </a:cubicBezTo>
                      <a:cubicBezTo>
                        <a:pt x="401" y="533"/>
                        <a:pt x="410" y="527"/>
                        <a:pt x="417" y="519"/>
                      </a:cubicBezTo>
                      <a:cubicBezTo>
                        <a:pt x="424" y="510"/>
                        <a:pt x="423" y="504"/>
                        <a:pt x="425" y="498"/>
                      </a:cubicBezTo>
                      <a:cubicBezTo>
                        <a:pt x="426" y="492"/>
                        <a:pt x="446" y="491"/>
                        <a:pt x="452" y="489"/>
                      </a:cubicBezTo>
                      <a:cubicBezTo>
                        <a:pt x="457" y="487"/>
                        <a:pt x="461" y="479"/>
                        <a:pt x="463" y="474"/>
                      </a:cubicBezTo>
                      <a:cubicBezTo>
                        <a:pt x="465" y="469"/>
                        <a:pt x="449" y="466"/>
                        <a:pt x="443" y="464"/>
                      </a:cubicBezTo>
                      <a:cubicBezTo>
                        <a:pt x="436" y="462"/>
                        <a:pt x="435" y="463"/>
                        <a:pt x="440" y="450"/>
                      </a:cubicBezTo>
                      <a:cubicBezTo>
                        <a:pt x="446" y="436"/>
                        <a:pt x="469" y="421"/>
                        <a:pt x="478" y="416"/>
                      </a:cubicBezTo>
                      <a:cubicBezTo>
                        <a:pt x="487" y="412"/>
                        <a:pt x="459" y="391"/>
                        <a:pt x="450" y="375"/>
                      </a:cubicBezTo>
                      <a:cubicBezTo>
                        <a:pt x="441" y="359"/>
                        <a:pt x="428" y="365"/>
                        <a:pt x="423" y="369"/>
                      </a:cubicBezTo>
                      <a:cubicBezTo>
                        <a:pt x="417" y="372"/>
                        <a:pt x="417" y="377"/>
                        <a:pt x="409" y="381"/>
                      </a:cubicBezTo>
                      <a:cubicBezTo>
                        <a:pt x="401" y="384"/>
                        <a:pt x="392" y="379"/>
                        <a:pt x="385" y="388"/>
                      </a:cubicBezTo>
                      <a:close/>
                    </a:path>
                  </a:pathLst>
                </a:custGeom>
                <a:solidFill>
                  <a:srgbClr val="2E4648"/>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0" name="Freeform 195">
                  <a:extLst>
                    <a:ext uri="{FF2B5EF4-FFF2-40B4-BE49-F238E27FC236}">
                      <a16:creationId xmlns:a16="http://schemas.microsoft.com/office/drawing/2014/main" xmlns="" id="{0D78E09A-6C50-4AE9-92EE-8639DB9257EF}"/>
                    </a:ext>
                  </a:extLst>
                </p:cNvPr>
                <p:cNvSpPr>
                  <a:spLocks/>
                </p:cNvSpPr>
                <p:nvPr/>
              </p:nvSpPr>
              <p:spPr bwMode="auto">
                <a:xfrm>
                  <a:off x="2131517" y="2227759"/>
                  <a:ext cx="2463631" cy="874853"/>
                </a:xfrm>
                <a:custGeom>
                  <a:avLst/>
                  <a:gdLst>
                    <a:gd name="T0" fmla="*/ 1393 w 2194"/>
                    <a:gd name="T1" fmla="*/ 73 h 778"/>
                    <a:gd name="T2" fmla="*/ 1160 w 2194"/>
                    <a:gd name="T3" fmla="*/ 3 h 778"/>
                    <a:gd name="T4" fmla="*/ 1020 w 2194"/>
                    <a:gd name="T5" fmla="*/ 31 h 778"/>
                    <a:gd name="T6" fmla="*/ 799 w 2194"/>
                    <a:gd name="T7" fmla="*/ 59 h 778"/>
                    <a:gd name="T8" fmla="*/ 642 w 2194"/>
                    <a:gd name="T9" fmla="*/ 74 h 778"/>
                    <a:gd name="T10" fmla="*/ 425 w 2194"/>
                    <a:gd name="T11" fmla="*/ 71 h 778"/>
                    <a:gd name="T12" fmla="*/ 236 w 2194"/>
                    <a:gd name="T13" fmla="*/ 94 h 778"/>
                    <a:gd name="T14" fmla="*/ 45 w 2194"/>
                    <a:gd name="T15" fmla="*/ 143 h 778"/>
                    <a:gd name="T16" fmla="*/ 38 w 2194"/>
                    <a:gd name="T17" fmla="*/ 224 h 778"/>
                    <a:gd name="T18" fmla="*/ 144 w 2194"/>
                    <a:gd name="T19" fmla="*/ 245 h 778"/>
                    <a:gd name="T20" fmla="*/ 231 w 2194"/>
                    <a:gd name="T21" fmla="*/ 288 h 778"/>
                    <a:gd name="T22" fmla="*/ 292 w 2194"/>
                    <a:gd name="T23" fmla="*/ 279 h 778"/>
                    <a:gd name="T24" fmla="*/ 299 w 2194"/>
                    <a:gd name="T25" fmla="*/ 375 h 778"/>
                    <a:gd name="T26" fmla="*/ 288 w 2194"/>
                    <a:gd name="T27" fmla="*/ 449 h 778"/>
                    <a:gd name="T28" fmla="*/ 199 w 2194"/>
                    <a:gd name="T29" fmla="*/ 440 h 778"/>
                    <a:gd name="T30" fmla="*/ 128 w 2194"/>
                    <a:gd name="T31" fmla="*/ 449 h 778"/>
                    <a:gd name="T32" fmla="*/ 128 w 2194"/>
                    <a:gd name="T33" fmla="*/ 504 h 778"/>
                    <a:gd name="T34" fmla="*/ 113 w 2194"/>
                    <a:gd name="T35" fmla="*/ 561 h 778"/>
                    <a:gd name="T36" fmla="*/ 85 w 2194"/>
                    <a:gd name="T37" fmla="*/ 589 h 778"/>
                    <a:gd name="T38" fmla="*/ 102 w 2194"/>
                    <a:gd name="T39" fmla="*/ 623 h 778"/>
                    <a:gd name="T40" fmla="*/ 34 w 2194"/>
                    <a:gd name="T41" fmla="*/ 685 h 778"/>
                    <a:gd name="T42" fmla="*/ 85 w 2194"/>
                    <a:gd name="T43" fmla="*/ 721 h 778"/>
                    <a:gd name="T44" fmla="*/ 181 w 2194"/>
                    <a:gd name="T45" fmla="*/ 752 h 778"/>
                    <a:gd name="T46" fmla="*/ 259 w 2194"/>
                    <a:gd name="T47" fmla="*/ 737 h 778"/>
                    <a:gd name="T48" fmla="*/ 502 w 2194"/>
                    <a:gd name="T49" fmla="*/ 764 h 778"/>
                    <a:gd name="T50" fmla="*/ 614 w 2194"/>
                    <a:gd name="T51" fmla="*/ 755 h 778"/>
                    <a:gd name="T52" fmla="*/ 675 w 2194"/>
                    <a:gd name="T53" fmla="*/ 725 h 778"/>
                    <a:gd name="T54" fmla="*/ 830 w 2194"/>
                    <a:gd name="T55" fmla="*/ 748 h 778"/>
                    <a:gd name="T56" fmla="*/ 943 w 2194"/>
                    <a:gd name="T57" fmla="*/ 717 h 778"/>
                    <a:gd name="T58" fmla="*/ 976 w 2194"/>
                    <a:gd name="T59" fmla="*/ 688 h 778"/>
                    <a:gd name="T60" fmla="*/ 956 w 2194"/>
                    <a:gd name="T61" fmla="*/ 660 h 778"/>
                    <a:gd name="T62" fmla="*/ 1060 w 2194"/>
                    <a:gd name="T63" fmla="*/ 622 h 778"/>
                    <a:gd name="T64" fmla="*/ 1106 w 2194"/>
                    <a:gd name="T65" fmla="*/ 588 h 778"/>
                    <a:gd name="T66" fmla="*/ 1226 w 2194"/>
                    <a:gd name="T67" fmla="*/ 515 h 778"/>
                    <a:gd name="T68" fmla="*/ 1397 w 2194"/>
                    <a:gd name="T69" fmla="*/ 484 h 778"/>
                    <a:gd name="T70" fmla="*/ 1544 w 2194"/>
                    <a:gd name="T71" fmla="*/ 500 h 778"/>
                    <a:gd name="T72" fmla="*/ 1648 w 2194"/>
                    <a:gd name="T73" fmla="*/ 522 h 778"/>
                    <a:gd name="T74" fmla="*/ 1700 w 2194"/>
                    <a:gd name="T75" fmla="*/ 527 h 778"/>
                    <a:gd name="T76" fmla="*/ 1799 w 2194"/>
                    <a:gd name="T77" fmla="*/ 537 h 778"/>
                    <a:gd name="T78" fmla="*/ 1943 w 2194"/>
                    <a:gd name="T79" fmla="*/ 555 h 778"/>
                    <a:gd name="T80" fmla="*/ 1965 w 2194"/>
                    <a:gd name="T81" fmla="*/ 533 h 778"/>
                    <a:gd name="T82" fmla="*/ 2061 w 2194"/>
                    <a:gd name="T83" fmla="*/ 481 h 778"/>
                    <a:gd name="T84" fmla="*/ 2148 w 2194"/>
                    <a:gd name="T85" fmla="*/ 447 h 778"/>
                    <a:gd name="T86" fmla="*/ 2168 w 2194"/>
                    <a:gd name="T87" fmla="*/ 399 h 778"/>
                    <a:gd name="T88" fmla="*/ 2124 w 2194"/>
                    <a:gd name="T89" fmla="*/ 358 h 778"/>
                    <a:gd name="T90" fmla="*/ 2075 w 2194"/>
                    <a:gd name="T91" fmla="*/ 328 h 778"/>
                    <a:gd name="T92" fmla="*/ 1992 w 2194"/>
                    <a:gd name="T93" fmla="*/ 336 h 778"/>
                    <a:gd name="T94" fmla="*/ 2046 w 2194"/>
                    <a:gd name="T95" fmla="*/ 282 h 778"/>
                    <a:gd name="T96" fmla="*/ 2092 w 2194"/>
                    <a:gd name="T97" fmla="*/ 243 h 778"/>
                    <a:gd name="T98" fmla="*/ 2169 w 2194"/>
                    <a:gd name="T99" fmla="*/ 254 h 778"/>
                    <a:gd name="T100" fmla="*/ 2148 w 2194"/>
                    <a:gd name="T101" fmla="*/ 202 h 778"/>
                    <a:gd name="T102" fmla="*/ 2115 w 2194"/>
                    <a:gd name="T103" fmla="*/ 176 h 778"/>
                    <a:gd name="T104" fmla="*/ 2061 w 2194"/>
                    <a:gd name="T105" fmla="*/ 103 h 778"/>
                    <a:gd name="T106" fmla="*/ 1951 w 2194"/>
                    <a:gd name="T107" fmla="*/ 97 h 778"/>
                    <a:gd name="T108" fmla="*/ 1835 w 2194"/>
                    <a:gd name="T109" fmla="*/ 49 h 778"/>
                    <a:gd name="T110" fmla="*/ 1726 w 2194"/>
                    <a:gd name="T111" fmla="*/ 65 h 778"/>
                    <a:gd name="T112" fmla="*/ 1609 w 2194"/>
                    <a:gd name="T113" fmla="*/ 78 h 778"/>
                    <a:gd name="T114" fmla="*/ 1537 w 2194"/>
                    <a:gd name="T115" fmla="*/ 6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4" h="778">
                      <a:moveTo>
                        <a:pt x="1537" y="66"/>
                      </a:moveTo>
                      <a:cubicBezTo>
                        <a:pt x="1505" y="70"/>
                        <a:pt x="1475" y="73"/>
                        <a:pt x="1471" y="73"/>
                      </a:cubicBezTo>
                      <a:cubicBezTo>
                        <a:pt x="1462" y="72"/>
                        <a:pt x="1407" y="75"/>
                        <a:pt x="1393" y="73"/>
                      </a:cubicBezTo>
                      <a:cubicBezTo>
                        <a:pt x="1379" y="71"/>
                        <a:pt x="1349" y="71"/>
                        <a:pt x="1336" y="64"/>
                      </a:cubicBezTo>
                      <a:cubicBezTo>
                        <a:pt x="1323" y="56"/>
                        <a:pt x="1215" y="14"/>
                        <a:pt x="1204" y="10"/>
                      </a:cubicBezTo>
                      <a:cubicBezTo>
                        <a:pt x="1193" y="6"/>
                        <a:pt x="1169" y="0"/>
                        <a:pt x="1160" y="3"/>
                      </a:cubicBezTo>
                      <a:cubicBezTo>
                        <a:pt x="1150" y="6"/>
                        <a:pt x="1097" y="19"/>
                        <a:pt x="1097" y="19"/>
                      </a:cubicBezTo>
                      <a:cubicBezTo>
                        <a:pt x="1097" y="19"/>
                        <a:pt x="1065" y="27"/>
                        <a:pt x="1054" y="29"/>
                      </a:cubicBezTo>
                      <a:cubicBezTo>
                        <a:pt x="1043" y="31"/>
                        <a:pt x="1028" y="33"/>
                        <a:pt x="1020" y="31"/>
                      </a:cubicBezTo>
                      <a:cubicBezTo>
                        <a:pt x="1012" y="29"/>
                        <a:pt x="951" y="43"/>
                        <a:pt x="923" y="51"/>
                      </a:cubicBezTo>
                      <a:cubicBezTo>
                        <a:pt x="895" y="59"/>
                        <a:pt x="896" y="64"/>
                        <a:pt x="865" y="64"/>
                      </a:cubicBezTo>
                      <a:cubicBezTo>
                        <a:pt x="834" y="64"/>
                        <a:pt x="820" y="50"/>
                        <a:pt x="799" y="59"/>
                      </a:cubicBezTo>
                      <a:cubicBezTo>
                        <a:pt x="778" y="68"/>
                        <a:pt x="774" y="67"/>
                        <a:pt x="744" y="67"/>
                      </a:cubicBezTo>
                      <a:cubicBezTo>
                        <a:pt x="714" y="67"/>
                        <a:pt x="700" y="77"/>
                        <a:pt x="689" y="78"/>
                      </a:cubicBezTo>
                      <a:cubicBezTo>
                        <a:pt x="678" y="79"/>
                        <a:pt x="657" y="83"/>
                        <a:pt x="642" y="74"/>
                      </a:cubicBezTo>
                      <a:cubicBezTo>
                        <a:pt x="627" y="65"/>
                        <a:pt x="607" y="52"/>
                        <a:pt x="576" y="62"/>
                      </a:cubicBezTo>
                      <a:cubicBezTo>
                        <a:pt x="545" y="71"/>
                        <a:pt x="496" y="72"/>
                        <a:pt x="483" y="72"/>
                      </a:cubicBezTo>
                      <a:cubicBezTo>
                        <a:pt x="470" y="72"/>
                        <a:pt x="429" y="71"/>
                        <a:pt x="425" y="71"/>
                      </a:cubicBezTo>
                      <a:cubicBezTo>
                        <a:pt x="422" y="71"/>
                        <a:pt x="408" y="85"/>
                        <a:pt x="385" y="83"/>
                      </a:cubicBezTo>
                      <a:cubicBezTo>
                        <a:pt x="362" y="81"/>
                        <a:pt x="318" y="87"/>
                        <a:pt x="306" y="83"/>
                      </a:cubicBezTo>
                      <a:cubicBezTo>
                        <a:pt x="295" y="79"/>
                        <a:pt x="247" y="92"/>
                        <a:pt x="236" y="94"/>
                      </a:cubicBezTo>
                      <a:cubicBezTo>
                        <a:pt x="225" y="96"/>
                        <a:pt x="191" y="118"/>
                        <a:pt x="167" y="120"/>
                      </a:cubicBezTo>
                      <a:cubicBezTo>
                        <a:pt x="143" y="122"/>
                        <a:pt x="99" y="133"/>
                        <a:pt x="73" y="134"/>
                      </a:cubicBezTo>
                      <a:cubicBezTo>
                        <a:pt x="47" y="135"/>
                        <a:pt x="45" y="143"/>
                        <a:pt x="45" y="143"/>
                      </a:cubicBezTo>
                      <a:cubicBezTo>
                        <a:pt x="45" y="143"/>
                        <a:pt x="42" y="147"/>
                        <a:pt x="32" y="171"/>
                      </a:cubicBezTo>
                      <a:cubicBezTo>
                        <a:pt x="23" y="196"/>
                        <a:pt x="0" y="230"/>
                        <a:pt x="0" y="230"/>
                      </a:cubicBezTo>
                      <a:cubicBezTo>
                        <a:pt x="38" y="224"/>
                        <a:pt x="38" y="224"/>
                        <a:pt x="38" y="224"/>
                      </a:cubicBezTo>
                      <a:cubicBezTo>
                        <a:pt x="51" y="251"/>
                        <a:pt x="51" y="251"/>
                        <a:pt x="51" y="251"/>
                      </a:cubicBezTo>
                      <a:cubicBezTo>
                        <a:pt x="51" y="251"/>
                        <a:pt x="87" y="228"/>
                        <a:pt x="97" y="228"/>
                      </a:cubicBezTo>
                      <a:cubicBezTo>
                        <a:pt x="106" y="228"/>
                        <a:pt x="128" y="234"/>
                        <a:pt x="144" y="245"/>
                      </a:cubicBezTo>
                      <a:cubicBezTo>
                        <a:pt x="161" y="256"/>
                        <a:pt x="172" y="270"/>
                        <a:pt x="185" y="270"/>
                      </a:cubicBezTo>
                      <a:cubicBezTo>
                        <a:pt x="199" y="270"/>
                        <a:pt x="199" y="270"/>
                        <a:pt x="195" y="277"/>
                      </a:cubicBezTo>
                      <a:cubicBezTo>
                        <a:pt x="191" y="285"/>
                        <a:pt x="220" y="288"/>
                        <a:pt x="231" y="288"/>
                      </a:cubicBezTo>
                      <a:cubicBezTo>
                        <a:pt x="242" y="288"/>
                        <a:pt x="264" y="288"/>
                        <a:pt x="257" y="279"/>
                      </a:cubicBezTo>
                      <a:cubicBezTo>
                        <a:pt x="251" y="270"/>
                        <a:pt x="257" y="262"/>
                        <a:pt x="267" y="268"/>
                      </a:cubicBezTo>
                      <a:cubicBezTo>
                        <a:pt x="276" y="273"/>
                        <a:pt x="292" y="265"/>
                        <a:pt x="292" y="279"/>
                      </a:cubicBezTo>
                      <a:cubicBezTo>
                        <a:pt x="292" y="293"/>
                        <a:pt x="313" y="294"/>
                        <a:pt x="326" y="304"/>
                      </a:cubicBezTo>
                      <a:cubicBezTo>
                        <a:pt x="339" y="313"/>
                        <a:pt x="325" y="331"/>
                        <a:pt x="314" y="333"/>
                      </a:cubicBezTo>
                      <a:cubicBezTo>
                        <a:pt x="303" y="336"/>
                        <a:pt x="305" y="349"/>
                        <a:pt x="299" y="375"/>
                      </a:cubicBezTo>
                      <a:cubicBezTo>
                        <a:pt x="292" y="401"/>
                        <a:pt x="271" y="395"/>
                        <a:pt x="286" y="401"/>
                      </a:cubicBezTo>
                      <a:cubicBezTo>
                        <a:pt x="301" y="408"/>
                        <a:pt x="323" y="399"/>
                        <a:pt x="308" y="415"/>
                      </a:cubicBezTo>
                      <a:cubicBezTo>
                        <a:pt x="294" y="431"/>
                        <a:pt x="295" y="445"/>
                        <a:pt x="288" y="449"/>
                      </a:cubicBezTo>
                      <a:cubicBezTo>
                        <a:pt x="280" y="453"/>
                        <a:pt x="238" y="459"/>
                        <a:pt x="231" y="459"/>
                      </a:cubicBezTo>
                      <a:cubicBezTo>
                        <a:pt x="223" y="459"/>
                        <a:pt x="201" y="459"/>
                        <a:pt x="203" y="451"/>
                      </a:cubicBezTo>
                      <a:cubicBezTo>
                        <a:pt x="204" y="443"/>
                        <a:pt x="199" y="440"/>
                        <a:pt x="199" y="440"/>
                      </a:cubicBezTo>
                      <a:cubicBezTo>
                        <a:pt x="182" y="436"/>
                        <a:pt x="182" y="436"/>
                        <a:pt x="182" y="436"/>
                      </a:cubicBezTo>
                      <a:cubicBezTo>
                        <a:pt x="178" y="439"/>
                        <a:pt x="176" y="443"/>
                        <a:pt x="165" y="443"/>
                      </a:cubicBezTo>
                      <a:cubicBezTo>
                        <a:pt x="148" y="443"/>
                        <a:pt x="131" y="438"/>
                        <a:pt x="128" y="449"/>
                      </a:cubicBezTo>
                      <a:cubicBezTo>
                        <a:pt x="125" y="460"/>
                        <a:pt x="152" y="464"/>
                        <a:pt x="148" y="473"/>
                      </a:cubicBezTo>
                      <a:cubicBezTo>
                        <a:pt x="143" y="482"/>
                        <a:pt x="139" y="492"/>
                        <a:pt x="133" y="492"/>
                      </a:cubicBezTo>
                      <a:cubicBezTo>
                        <a:pt x="126" y="492"/>
                        <a:pt x="111" y="494"/>
                        <a:pt x="128" y="504"/>
                      </a:cubicBezTo>
                      <a:cubicBezTo>
                        <a:pt x="145" y="513"/>
                        <a:pt x="162" y="520"/>
                        <a:pt x="156" y="528"/>
                      </a:cubicBezTo>
                      <a:cubicBezTo>
                        <a:pt x="149" y="537"/>
                        <a:pt x="141" y="543"/>
                        <a:pt x="136" y="544"/>
                      </a:cubicBezTo>
                      <a:cubicBezTo>
                        <a:pt x="132" y="545"/>
                        <a:pt x="120" y="570"/>
                        <a:pt x="113" y="561"/>
                      </a:cubicBezTo>
                      <a:cubicBezTo>
                        <a:pt x="105" y="553"/>
                        <a:pt x="89" y="545"/>
                        <a:pt x="89" y="545"/>
                      </a:cubicBezTo>
                      <a:cubicBezTo>
                        <a:pt x="89" y="545"/>
                        <a:pt x="77" y="554"/>
                        <a:pt x="81" y="565"/>
                      </a:cubicBezTo>
                      <a:cubicBezTo>
                        <a:pt x="85" y="577"/>
                        <a:pt x="84" y="582"/>
                        <a:pt x="85" y="589"/>
                      </a:cubicBezTo>
                      <a:cubicBezTo>
                        <a:pt x="86" y="597"/>
                        <a:pt x="107" y="605"/>
                        <a:pt x="107" y="605"/>
                      </a:cubicBezTo>
                      <a:cubicBezTo>
                        <a:pt x="107" y="605"/>
                        <a:pt x="128" y="608"/>
                        <a:pt x="124" y="614"/>
                      </a:cubicBezTo>
                      <a:cubicBezTo>
                        <a:pt x="119" y="619"/>
                        <a:pt x="108" y="622"/>
                        <a:pt x="102" y="623"/>
                      </a:cubicBezTo>
                      <a:cubicBezTo>
                        <a:pt x="97" y="625"/>
                        <a:pt x="104" y="643"/>
                        <a:pt x="81" y="653"/>
                      </a:cubicBezTo>
                      <a:cubicBezTo>
                        <a:pt x="58" y="663"/>
                        <a:pt x="36" y="676"/>
                        <a:pt x="36" y="676"/>
                      </a:cubicBezTo>
                      <a:cubicBezTo>
                        <a:pt x="36" y="676"/>
                        <a:pt x="24" y="678"/>
                        <a:pt x="34" y="685"/>
                      </a:cubicBezTo>
                      <a:cubicBezTo>
                        <a:pt x="45" y="691"/>
                        <a:pt x="65" y="683"/>
                        <a:pt x="70" y="696"/>
                      </a:cubicBezTo>
                      <a:cubicBezTo>
                        <a:pt x="74" y="709"/>
                        <a:pt x="60" y="706"/>
                        <a:pt x="65" y="713"/>
                      </a:cubicBezTo>
                      <a:cubicBezTo>
                        <a:pt x="70" y="720"/>
                        <a:pt x="75" y="721"/>
                        <a:pt x="85" y="721"/>
                      </a:cubicBezTo>
                      <a:cubicBezTo>
                        <a:pt x="95" y="721"/>
                        <a:pt x="87" y="710"/>
                        <a:pt x="105" y="721"/>
                      </a:cubicBezTo>
                      <a:cubicBezTo>
                        <a:pt x="124" y="733"/>
                        <a:pt x="129" y="734"/>
                        <a:pt x="139" y="737"/>
                      </a:cubicBezTo>
                      <a:cubicBezTo>
                        <a:pt x="149" y="740"/>
                        <a:pt x="137" y="748"/>
                        <a:pt x="181" y="752"/>
                      </a:cubicBezTo>
                      <a:cubicBezTo>
                        <a:pt x="224" y="755"/>
                        <a:pt x="224" y="754"/>
                        <a:pt x="228" y="755"/>
                      </a:cubicBezTo>
                      <a:cubicBezTo>
                        <a:pt x="229" y="755"/>
                        <a:pt x="230" y="756"/>
                        <a:pt x="231" y="756"/>
                      </a:cubicBezTo>
                      <a:cubicBezTo>
                        <a:pt x="237" y="746"/>
                        <a:pt x="249" y="740"/>
                        <a:pt x="259" y="737"/>
                      </a:cubicBezTo>
                      <a:cubicBezTo>
                        <a:pt x="268" y="734"/>
                        <a:pt x="287" y="729"/>
                        <a:pt x="318" y="729"/>
                      </a:cubicBezTo>
                      <a:cubicBezTo>
                        <a:pt x="348" y="729"/>
                        <a:pt x="387" y="734"/>
                        <a:pt x="414" y="739"/>
                      </a:cubicBezTo>
                      <a:cubicBezTo>
                        <a:pt x="441" y="744"/>
                        <a:pt x="494" y="758"/>
                        <a:pt x="502" y="764"/>
                      </a:cubicBezTo>
                      <a:cubicBezTo>
                        <a:pt x="511" y="770"/>
                        <a:pt x="522" y="775"/>
                        <a:pt x="538" y="777"/>
                      </a:cubicBezTo>
                      <a:cubicBezTo>
                        <a:pt x="554" y="778"/>
                        <a:pt x="570" y="768"/>
                        <a:pt x="582" y="766"/>
                      </a:cubicBezTo>
                      <a:cubicBezTo>
                        <a:pt x="594" y="764"/>
                        <a:pt x="605" y="759"/>
                        <a:pt x="614" y="755"/>
                      </a:cubicBezTo>
                      <a:cubicBezTo>
                        <a:pt x="623" y="750"/>
                        <a:pt x="637" y="758"/>
                        <a:pt x="635" y="749"/>
                      </a:cubicBezTo>
                      <a:cubicBezTo>
                        <a:pt x="634" y="740"/>
                        <a:pt x="626" y="737"/>
                        <a:pt x="635" y="734"/>
                      </a:cubicBezTo>
                      <a:cubicBezTo>
                        <a:pt x="643" y="731"/>
                        <a:pt x="659" y="729"/>
                        <a:pt x="675" y="725"/>
                      </a:cubicBezTo>
                      <a:cubicBezTo>
                        <a:pt x="691" y="721"/>
                        <a:pt x="718" y="730"/>
                        <a:pt x="734" y="734"/>
                      </a:cubicBezTo>
                      <a:cubicBezTo>
                        <a:pt x="750" y="738"/>
                        <a:pt x="765" y="744"/>
                        <a:pt x="781" y="744"/>
                      </a:cubicBezTo>
                      <a:cubicBezTo>
                        <a:pt x="797" y="744"/>
                        <a:pt x="813" y="752"/>
                        <a:pt x="830" y="748"/>
                      </a:cubicBezTo>
                      <a:cubicBezTo>
                        <a:pt x="847" y="744"/>
                        <a:pt x="852" y="741"/>
                        <a:pt x="872" y="739"/>
                      </a:cubicBezTo>
                      <a:cubicBezTo>
                        <a:pt x="892" y="737"/>
                        <a:pt x="914" y="732"/>
                        <a:pt x="924" y="727"/>
                      </a:cubicBezTo>
                      <a:cubicBezTo>
                        <a:pt x="935" y="722"/>
                        <a:pt x="943" y="717"/>
                        <a:pt x="943" y="717"/>
                      </a:cubicBezTo>
                      <a:cubicBezTo>
                        <a:pt x="943" y="717"/>
                        <a:pt x="960" y="718"/>
                        <a:pt x="957" y="712"/>
                      </a:cubicBezTo>
                      <a:cubicBezTo>
                        <a:pt x="954" y="706"/>
                        <a:pt x="949" y="704"/>
                        <a:pt x="957" y="700"/>
                      </a:cubicBezTo>
                      <a:cubicBezTo>
                        <a:pt x="965" y="696"/>
                        <a:pt x="967" y="690"/>
                        <a:pt x="976" y="688"/>
                      </a:cubicBezTo>
                      <a:cubicBezTo>
                        <a:pt x="985" y="686"/>
                        <a:pt x="984" y="678"/>
                        <a:pt x="984" y="678"/>
                      </a:cubicBezTo>
                      <a:cubicBezTo>
                        <a:pt x="984" y="678"/>
                        <a:pt x="971" y="675"/>
                        <a:pt x="966" y="675"/>
                      </a:cubicBezTo>
                      <a:cubicBezTo>
                        <a:pt x="961" y="674"/>
                        <a:pt x="954" y="670"/>
                        <a:pt x="956" y="660"/>
                      </a:cubicBezTo>
                      <a:cubicBezTo>
                        <a:pt x="958" y="651"/>
                        <a:pt x="966" y="651"/>
                        <a:pt x="974" y="644"/>
                      </a:cubicBezTo>
                      <a:cubicBezTo>
                        <a:pt x="982" y="637"/>
                        <a:pt x="1009" y="622"/>
                        <a:pt x="1021" y="622"/>
                      </a:cubicBezTo>
                      <a:cubicBezTo>
                        <a:pt x="1060" y="622"/>
                        <a:pt x="1060" y="622"/>
                        <a:pt x="1060" y="622"/>
                      </a:cubicBezTo>
                      <a:cubicBezTo>
                        <a:pt x="1068" y="622"/>
                        <a:pt x="1090" y="623"/>
                        <a:pt x="1099" y="618"/>
                      </a:cubicBezTo>
                      <a:cubicBezTo>
                        <a:pt x="1108" y="613"/>
                        <a:pt x="1138" y="615"/>
                        <a:pt x="1130" y="606"/>
                      </a:cubicBezTo>
                      <a:cubicBezTo>
                        <a:pt x="1122" y="597"/>
                        <a:pt x="1111" y="598"/>
                        <a:pt x="1106" y="588"/>
                      </a:cubicBezTo>
                      <a:cubicBezTo>
                        <a:pt x="1101" y="578"/>
                        <a:pt x="1091" y="579"/>
                        <a:pt x="1100" y="564"/>
                      </a:cubicBezTo>
                      <a:cubicBezTo>
                        <a:pt x="1108" y="549"/>
                        <a:pt x="1126" y="529"/>
                        <a:pt x="1155" y="523"/>
                      </a:cubicBezTo>
                      <a:cubicBezTo>
                        <a:pt x="1184" y="517"/>
                        <a:pt x="1175" y="515"/>
                        <a:pt x="1226" y="515"/>
                      </a:cubicBezTo>
                      <a:cubicBezTo>
                        <a:pt x="1276" y="515"/>
                        <a:pt x="1288" y="523"/>
                        <a:pt x="1306" y="520"/>
                      </a:cubicBezTo>
                      <a:cubicBezTo>
                        <a:pt x="1324" y="517"/>
                        <a:pt x="1343" y="513"/>
                        <a:pt x="1356" y="507"/>
                      </a:cubicBezTo>
                      <a:cubicBezTo>
                        <a:pt x="1369" y="500"/>
                        <a:pt x="1385" y="488"/>
                        <a:pt x="1397" y="484"/>
                      </a:cubicBezTo>
                      <a:cubicBezTo>
                        <a:pt x="1409" y="480"/>
                        <a:pt x="1423" y="476"/>
                        <a:pt x="1437" y="478"/>
                      </a:cubicBezTo>
                      <a:cubicBezTo>
                        <a:pt x="1451" y="480"/>
                        <a:pt x="1475" y="478"/>
                        <a:pt x="1485" y="482"/>
                      </a:cubicBezTo>
                      <a:cubicBezTo>
                        <a:pt x="1495" y="487"/>
                        <a:pt x="1540" y="499"/>
                        <a:pt x="1544" y="500"/>
                      </a:cubicBezTo>
                      <a:cubicBezTo>
                        <a:pt x="1547" y="501"/>
                        <a:pt x="1559" y="501"/>
                        <a:pt x="1567" y="501"/>
                      </a:cubicBezTo>
                      <a:cubicBezTo>
                        <a:pt x="1575" y="501"/>
                        <a:pt x="1589" y="508"/>
                        <a:pt x="1603" y="511"/>
                      </a:cubicBezTo>
                      <a:cubicBezTo>
                        <a:pt x="1618" y="514"/>
                        <a:pt x="1638" y="518"/>
                        <a:pt x="1648" y="522"/>
                      </a:cubicBezTo>
                      <a:cubicBezTo>
                        <a:pt x="1658" y="527"/>
                        <a:pt x="1672" y="531"/>
                        <a:pt x="1685" y="538"/>
                      </a:cubicBezTo>
                      <a:cubicBezTo>
                        <a:pt x="1697" y="545"/>
                        <a:pt x="1697" y="543"/>
                        <a:pt x="1697" y="539"/>
                      </a:cubicBezTo>
                      <a:cubicBezTo>
                        <a:pt x="1697" y="534"/>
                        <a:pt x="1693" y="527"/>
                        <a:pt x="1700" y="527"/>
                      </a:cubicBezTo>
                      <a:cubicBezTo>
                        <a:pt x="1708" y="527"/>
                        <a:pt x="1715" y="526"/>
                        <a:pt x="1723" y="528"/>
                      </a:cubicBezTo>
                      <a:cubicBezTo>
                        <a:pt x="1732" y="531"/>
                        <a:pt x="1746" y="537"/>
                        <a:pt x="1763" y="537"/>
                      </a:cubicBezTo>
                      <a:cubicBezTo>
                        <a:pt x="1799" y="537"/>
                        <a:pt x="1799" y="537"/>
                        <a:pt x="1799" y="537"/>
                      </a:cubicBezTo>
                      <a:cubicBezTo>
                        <a:pt x="1823" y="537"/>
                        <a:pt x="1834" y="534"/>
                        <a:pt x="1852" y="541"/>
                      </a:cubicBezTo>
                      <a:cubicBezTo>
                        <a:pt x="1870" y="547"/>
                        <a:pt x="1872" y="553"/>
                        <a:pt x="1890" y="553"/>
                      </a:cubicBezTo>
                      <a:cubicBezTo>
                        <a:pt x="1908" y="553"/>
                        <a:pt x="1932" y="555"/>
                        <a:pt x="1943" y="555"/>
                      </a:cubicBezTo>
                      <a:cubicBezTo>
                        <a:pt x="1954" y="555"/>
                        <a:pt x="1971" y="558"/>
                        <a:pt x="1977" y="558"/>
                      </a:cubicBezTo>
                      <a:cubicBezTo>
                        <a:pt x="1983" y="558"/>
                        <a:pt x="2000" y="554"/>
                        <a:pt x="1991" y="551"/>
                      </a:cubicBezTo>
                      <a:cubicBezTo>
                        <a:pt x="1982" y="547"/>
                        <a:pt x="1970" y="545"/>
                        <a:pt x="1965" y="533"/>
                      </a:cubicBezTo>
                      <a:cubicBezTo>
                        <a:pt x="1960" y="521"/>
                        <a:pt x="1959" y="507"/>
                        <a:pt x="1966" y="502"/>
                      </a:cubicBezTo>
                      <a:cubicBezTo>
                        <a:pt x="1973" y="497"/>
                        <a:pt x="1973" y="491"/>
                        <a:pt x="2002" y="484"/>
                      </a:cubicBezTo>
                      <a:cubicBezTo>
                        <a:pt x="2030" y="477"/>
                        <a:pt x="2050" y="484"/>
                        <a:pt x="2061" y="481"/>
                      </a:cubicBezTo>
                      <a:cubicBezTo>
                        <a:pt x="2072" y="477"/>
                        <a:pt x="2075" y="465"/>
                        <a:pt x="2098" y="465"/>
                      </a:cubicBezTo>
                      <a:cubicBezTo>
                        <a:pt x="2121" y="465"/>
                        <a:pt x="2144" y="465"/>
                        <a:pt x="2148" y="464"/>
                      </a:cubicBezTo>
                      <a:cubicBezTo>
                        <a:pt x="2153" y="463"/>
                        <a:pt x="2148" y="453"/>
                        <a:pt x="2148" y="447"/>
                      </a:cubicBezTo>
                      <a:cubicBezTo>
                        <a:pt x="2148" y="440"/>
                        <a:pt x="2142" y="435"/>
                        <a:pt x="2148" y="428"/>
                      </a:cubicBezTo>
                      <a:cubicBezTo>
                        <a:pt x="2155" y="421"/>
                        <a:pt x="2154" y="417"/>
                        <a:pt x="2157" y="411"/>
                      </a:cubicBezTo>
                      <a:cubicBezTo>
                        <a:pt x="2160" y="404"/>
                        <a:pt x="2163" y="401"/>
                        <a:pt x="2168" y="399"/>
                      </a:cubicBezTo>
                      <a:cubicBezTo>
                        <a:pt x="2174" y="397"/>
                        <a:pt x="2194" y="390"/>
                        <a:pt x="2194" y="382"/>
                      </a:cubicBezTo>
                      <a:cubicBezTo>
                        <a:pt x="2194" y="375"/>
                        <a:pt x="2184" y="378"/>
                        <a:pt x="2179" y="374"/>
                      </a:cubicBezTo>
                      <a:cubicBezTo>
                        <a:pt x="2174" y="370"/>
                        <a:pt x="2130" y="362"/>
                        <a:pt x="2124" y="358"/>
                      </a:cubicBezTo>
                      <a:cubicBezTo>
                        <a:pt x="2118" y="355"/>
                        <a:pt x="2097" y="353"/>
                        <a:pt x="2097" y="353"/>
                      </a:cubicBezTo>
                      <a:cubicBezTo>
                        <a:pt x="2097" y="353"/>
                        <a:pt x="2100" y="353"/>
                        <a:pt x="2092" y="341"/>
                      </a:cubicBezTo>
                      <a:cubicBezTo>
                        <a:pt x="2084" y="329"/>
                        <a:pt x="2079" y="328"/>
                        <a:pt x="2075" y="328"/>
                      </a:cubicBezTo>
                      <a:cubicBezTo>
                        <a:pt x="2070" y="328"/>
                        <a:pt x="2066" y="319"/>
                        <a:pt x="2053" y="331"/>
                      </a:cubicBezTo>
                      <a:cubicBezTo>
                        <a:pt x="2039" y="342"/>
                        <a:pt x="2039" y="346"/>
                        <a:pt x="2031" y="344"/>
                      </a:cubicBezTo>
                      <a:cubicBezTo>
                        <a:pt x="2023" y="342"/>
                        <a:pt x="1996" y="342"/>
                        <a:pt x="1992" y="336"/>
                      </a:cubicBezTo>
                      <a:cubicBezTo>
                        <a:pt x="1989" y="331"/>
                        <a:pt x="2000" y="322"/>
                        <a:pt x="2001" y="312"/>
                      </a:cubicBezTo>
                      <a:cubicBezTo>
                        <a:pt x="2002" y="302"/>
                        <a:pt x="1994" y="283"/>
                        <a:pt x="2007" y="283"/>
                      </a:cubicBezTo>
                      <a:cubicBezTo>
                        <a:pt x="2020" y="282"/>
                        <a:pt x="2042" y="287"/>
                        <a:pt x="2046" y="282"/>
                      </a:cubicBezTo>
                      <a:cubicBezTo>
                        <a:pt x="2050" y="277"/>
                        <a:pt x="2065" y="269"/>
                        <a:pt x="2069" y="268"/>
                      </a:cubicBezTo>
                      <a:cubicBezTo>
                        <a:pt x="2072" y="266"/>
                        <a:pt x="2082" y="271"/>
                        <a:pt x="2082" y="263"/>
                      </a:cubicBezTo>
                      <a:cubicBezTo>
                        <a:pt x="2083" y="254"/>
                        <a:pt x="2094" y="246"/>
                        <a:pt x="2092" y="243"/>
                      </a:cubicBezTo>
                      <a:cubicBezTo>
                        <a:pt x="2091" y="240"/>
                        <a:pt x="2100" y="246"/>
                        <a:pt x="2109" y="249"/>
                      </a:cubicBezTo>
                      <a:cubicBezTo>
                        <a:pt x="2117" y="252"/>
                        <a:pt x="2123" y="253"/>
                        <a:pt x="2140" y="253"/>
                      </a:cubicBezTo>
                      <a:cubicBezTo>
                        <a:pt x="2158" y="253"/>
                        <a:pt x="2169" y="254"/>
                        <a:pt x="2169" y="254"/>
                      </a:cubicBezTo>
                      <a:cubicBezTo>
                        <a:pt x="2169" y="254"/>
                        <a:pt x="2170" y="241"/>
                        <a:pt x="2170" y="235"/>
                      </a:cubicBezTo>
                      <a:cubicBezTo>
                        <a:pt x="2170" y="229"/>
                        <a:pt x="2178" y="220"/>
                        <a:pt x="2172" y="217"/>
                      </a:cubicBezTo>
                      <a:cubicBezTo>
                        <a:pt x="2167" y="213"/>
                        <a:pt x="2162" y="208"/>
                        <a:pt x="2148" y="202"/>
                      </a:cubicBezTo>
                      <a:cubicBezTo>
                        <a:pt x="2134" y="197"/>
                        <a:pt x="2133" y="198"/>
                        <a:pt x="2133" y="190"/>
                      </a:cubicBezTo>
                      <a:cubicBezTo>
                        <a:pt x="2133" y="182"/>
                        <a:pt x="2132" y="176"/>
                        <a:pt x="2124" y="180"/>
                      </a:cubicBezTo>
                      <a:cubicBezTo>
                        <a:pt x="2117" y="184"/>
                        <a:pt x="2115" y="190"/>
                        <a:pt x="2115" y="176"/>
                      </a:cubicBezTo>
                      <a:cubicBezTo>
                        <a:pt x="2115" y="163"/>
                        <a:pt x="2121" y="145"/>
                        <a:pt x="2121" y="137"/>
                      </a:cubicBezTo>
                      <a:cubicBezTo>
                        <a:pt x="2121" y="129"/>
                        <a:pt x="2100" y="125"/>
                        <a:pt x="2092" y="119"/>
                      </a:cubicBezTo>
                      <a:cubicBezTo>
                        <a:pt x="2084" y="113"/>
                        <a:pt x="2072" y="111"/>
                        <a:pt x="2061" y="103"/>
                      </a:cubicBezTo>
                      <a:cubicBezTo>
                        <a:pt x="2050" y="94"/>
                        <a:pt x="2048" y="95"/>
                        <a:pt x="2035" y="95"/>
                      </a:cubicBezTo>
                      <a:cubicBezTo>
                        <a:pt x="2022" y="95"/>
                        <a:pt x="1992" y="93"/>
                        <a:pt x="1983" y="94"/>
                      </a:cubicBezTo>
                      <a:cubicBezTo>
                        <a:pt x="1974" y="95"/>
                        <a:pt x="1960" y="99"/>
                        <a:pt x="1951" y="97"/>
                      </a:cubicBezTo>
                      <a:cubicBezTo>
                        <a:pt x="1942" y="95"/>
                        <a:pt x="1932" y="83"/>
                        <a:pt x="1927" y="72"/>
                      </a:cubicBezTo>
                      <a:cubicBezTo>
                        <a:pt x="1922" y="61"/>
                        <a:pt x="1913" y="55"/>
                        <a:pt x="1910" y="53"/>
                      </a:cubicBezTo>
                      <a:cubicBezTo>
                        <a:pt x="1907" y="51"/>
                        <a:pt x="1851" y="49"/>
                        <a:pt x="1835" y="49"/>
                      </a:cubicBezTo>
                      <a:cubicBezTo>
                        <a:pt x="1820" y="49"/>
                        <a:pt x="1798" y="49"/>
                        <a:pt x="1793" y="56"/>
                      </a:cubicBezTo>
                      <a:cubicBezTo>
                        <a:pt x="1788" y="63"/>
                        <a:pt x="1788" y="65"/>
                        <a:pt x="1776" y="65"/>
                      </a:cubicBezTo>
                      <a:cubicBezTo>
                        <a:pt x="1765" y="65"/>
                        <a:pt x="1736" y="64"/>
                        <a:pt x="1726" y="65"/>
                      </a:cubicBezTo>
                      <a:cubicBezTo>
                        <a:pt x="1717" y="66"/>
                        <a:pt x="1700" y="77"/>
                        <a:pt x="1690" y="79"/>
                      </a:cubicBezTo>
                      <a:cubicBezTo>
                        <a:pt x="1680" y="81"/>
                        <a:pt x="1670" y="85"/>
                        <a:pt x="1654" y="85"/>
                      </a:cubicBezTo>
                      <a:cubicBezTo>
                        <a:pt x="1638" y="85"/>
                        <a:pt x="1628" y="78"/>
                        <a:pt x="1609" y="78"/>
                      </a:cubicBezTo>
                      <a:cubicBezTo>
                        <a:pt x="1590" y="78"/>
                        <a:pt x="1571" y="76"/>
                        <a:pt x="1565" y="76"/>
                      </a:cubicBezTo>
                      <a:cubicBezTo>
                        <a:pt x="1559" y="76"/>
                        <a:pt x="1545" y="71"/>
                        <a:pt x="1537" y="66"/>
                      </a:cubicBezTo>
                      <a:cubicBezTo>
                        <a:pt x="1537" y="66"/>
                        <a:pt x="1537" y="66"/>
                        <a:pt x="1537" y="66"/>
                      </a:cubicBezTo>
                      <a:close/>
                    </a:path>
                  </a:pathLst>
                </a:custGeom>
                <a:solidFill>
                  <a:srgbClr val="4B7175"/>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1" name="Freeform 196">
                  <a:extLst>
                    <a:ext uri="{FF2B5EF4-FFF2-40B4-BE49-F238E27FC236}">
                      <a16:creationId xmlns:a16="http://schemas.microsoft.com/office/drawing/2014/main" xmlns="" id="{EF783B07-192B-44F3-B07C-B3894C105B6D}"/>
                    </a:ext>
                  </a:extLst>
                </p:cNvPr>
                <p:cNvSpPr>
                  <a:spLocks noEditPoints="1"/>
                </p:cNvSpPr>
                <p:nvPr/>
              </p:nvSpPr>
              <p:spPr bwMode="auto">
                <a:xfrm>
                  <a:off x="805433" y="2424976"/>
                  <a:ext cx="1707107" cy="980561"/>
                </a:xfrm>
                <a:custGeom>
                  <a:avLst/>
                  <a:gdLst>
                    <a:gd name="T0" fmla="*/ 1212 w 1520"/>
                    <a:gd name="T1" fmla="*/ 0 h 873"/>
                    <a:gd name="T2" fmla="*/ 1438 w 1520"/>
                    <a:gd name="T3" fmla="*/ 104 h 873"/>
                    <a:gd name="T4" fmla="*/ 1325 w 1520"/>
                    <a:gd name="T5" fmla="*/ 70 h 873"/>
                    <a:gd name="T6" fmla="*/ 1181 w 1520"/>
                    <a:gd name="T7" fmla="*/ 55 h 873"/>
                    <a:gd name="T8" fmla="*/ 1157 w 1520"/>
                    <a:gd name="T9" fmla="*/ 70 h 873"/>
                    <a:gd name="T10" fmla="*/ 1123 w 1520"/>
                    <a:gd name="T11" fmla="*/ 137 h 873"/>
                    <a:gd name="T12" fmla="*/ 1173 w 1520"/>
                    <a:gd name="T13" fmla="*/ 162 h 873"/>
                    <a:gd name="T14" fmla="*/ 1126 w 1520"/>
                    <a:gd name="T15" fmla="*/ 170 h 873"/>
                    <a:gd name="T16" fmla="*/ 1120 w 1520"/>
                    <a:gd name="T17" fmla="*/ 170 h 873"/>
                    <a:gd name="T18" fmla="*/ 1117 w 1520"/>
                    <a:gd name="T19" fmla="*/ 171 h 873"/>
                    <a:gd name="T20" fmla="*/ 1142 w 1520"/>
                    <a:gd name="T21" fmla="*/ 230 h 873"/>
                    <a:gd name="T22" fmla="*/ 991 w 1520"/>
                    <a:gd name="T23" fmla="*/ 224 h 873"/>
                    <a:gd name="T24" fmla="*/ 1019 w 1520"/>
                    <a:gd name="T25" fmla="*/ 330 h 873"/>
                    <a:gd name="T26" fmla="*/ 967 w 1520"/>
                    <a:gd name="T27" fmla="*/ 366 h 873"/>
                    <a:gd name="T28" fmla="*/ 967 w 1520"/>
                    <a:gd name="T29" fmla="*/ 342 h 873"/>
                    <a:gd name="T30" fmla="*/ 831 w 1520"/>
                    <a:gd name="T31" fmla="*/ 356 h 873"/>
                    <a:gd name="T32" fmla="*/ 722 w 1520"/>
                    <a:gd name="T33" fmla="*/ 345 h 873"/>
                    <a:gd name="T34" fmla="*/ 609 w 1520"/>
                    <a:gd name="T35" fmla="*/ 310 h 873"/>
                    <a:gd name="T36" fmla="*/ 488 w 1520"/>
                    <a:gd name="T37" fmla="*/ 281 h 873"/>
                    <a:gd name="T38" fmla="*/ 349 w 1520"/>
                    <a:gd name="T39" fmla="*/ 230 h 873"/>
                    <a:gd name="T40" fmla="*/ 162 w 1520"/>
                    <a:gd name="T41" fmla="*/ 312 h 873"/>
                    <a:gd name="T42" fmla="*/ 101 w 1520"/>
                    <a:gd name="T43" fmla="*/ 401 h 873"/>
                    <a:gd name="T44" fmla="*/ 75 w 1520"/>
                    <a:gd name="T45" fmla="*/ 456 h 873"/>
                    <a:gd name="T46" fmla="*/ 1 w 1520"/>
                    <a:gd name="T47" fmla="*/ 504 h 873"/>
                    <a:gd name="T48" fmla="*/ 10 w 1520"/>
                    <a:gd name="T49" fmla="*/ 564 h 873"/>
                    <a:gd name="T50" fmla="*/ 70 w 1520"/>
                    <a:gd name="T51" fmla="*/ 555 h 873"/>
                    <a:gd name="T52" fmla="*/ 190 w 1520"/>
                    <a:gd name="T53" fmla="*/ 553 h 873"/>
                    <a:gd name="T54" fmla="*/ 299 w 1520"/>
                    <a:gd name="T55" fmla="*/ 601 h 873"/>
                    <a:gd name="T56" fmla="*/ 375 w 1520"/>
                    <a:gd name="T57" fmla="*/ 687 h 873"/>
                    <a:gd name="T58" fmla="*/ 357 w 1520"/>
                    <a:gd name="T59" fmla="*/ 741 h 873"/>
                    <a:gd name="T60" fmla="*/ 468 w 1520"/>
                    <a:gd name="T61" fmla="*/ 759 h 873"/>
                    <a:gd name="T62" fmla="*/ 547 w 1520"/>
                    <a:gd name="T63" fmla="*/ 813 h 873"/>
                    <a:gd name="T64" fmla="*/ 614 w 1520"/>
                    <a:gd name="T65" fmla="*/ 830 h 873"/>
                    <a:gd name="T66" fmla="*/ 809 w 1520"/>
                    <a:gd name="T67" fmla="*/ 871 h 873"/>
                    <a:gd name="T68" fmla="*/ 864 w 1520"/>
                    <a:gd name="T69" fmla="*/ 830 h 873"/>
                    <a:gd name="T70" fmla="*/ 988 w 1520"/>
                    <a:gd name="T71" fmla="*/ 779 h 873"/>
                    <a:gd name="T72" fmla="*/ 1111 w 1520"/>
                    <a:gd name="T73" fmla="*/ 685 h 873"/>
                    <a:gd name="T74" fmla="*/ 1410 w 1520"/>
                    <a:gd name="T75" fmla="*/ 624 h 873"/>
                    <a:gd name="T76" fmla="*/ 1409 w 1520"/>
                    <a:gd name="T77" fmla="*/ 580 h 873"/>
                    <a:gd name="T78" fmla="*/ 1266 w 1520"/>
                    <a:gd name="T79" fmla="*/ 546 h 873"/>
                    <a:gd name="T80" fmla="*/ 1251 w 1520"/>
                    <a:gd name="T81" fmla="*/ 521 h 873"/>
                    <a:gd name="T82" fmla="*/ 1262 w 1520"/>
                    <a:gd name="T83" fmla="*/ 478 h 873"/>
                    <a:gd name="T84" fmla="*/ 1288 w 1520"/>
                    <a:gd name="T85" fmla="*/ 430 h 873"/>
                    <a:gd name="T86" fmla="*/ 1270 w 1520"/>
                    <a:gd name="T87" fmla="*/ 370 h 873"/>
                    <a:gd name="T88" fmla="*/ 1338 w 1520"/>
                    <a:gd name="T89" fmla="*/ 350 h 873"/>
                    <a:gd name="T90" fmla="*/ 1316 w 1520"/>
                    <a:gd name="T91" fmla="*/ 316 h 873"/>
                    <a:gd name="T92" fmla="*/ 1320 w 1520"/>
                    <a:gd name="T93" fmla="*/ 313 h 873"/>
                    <a:gd name="T94" fmla="*/ 1324 w 1520"/>
                    <a:gd name="T95" fmla="*/ 308 h 873"/>
                    <a:gd name="T96" fmla="*/ 1328 w 1520"/>
                    <a:gd name="T97" fmla="*/ 299 h 873"/>
                    <a:gd name="T98" fmla="*/ 1346 w 1520"/>
                    <a:gd name="T99" fmla="*/ 268 h 873"/>
                    <a:gd name="T100" fmla="*/ 1412 w 1520"/>
                    <a:gd name="T101" fmla="*/ 284 h 873"/>
                    <a:gd name="T102" fmla="*/ 1480 w 1520"/>
                    <a:gd name="T103" fmla="*/ 200 h 873"/>
                    <a:gd name="T104" fmla="*/ 1210 w 1520"/>
                    <a:gd name="T105" fmla="*/ 5 h 873"/>
                    <a:gd name="T106" fmla="*/ 1208 w 1520"/>
                    <a:gd name="T107" fmla="*/ 9 h 873"/>
                    <a:gd name="T108" fmla="*/ 1193 w 1520"/>
                    <a:gd name="T109" fmla="*/ 36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0" h="873">
                      <a:moveTo>
                        <a:pt x="1212" y="0"/>
                      </a:moveTo>
                      <a:cubicBezTo>
                        <a:pt x="1212" y="0"/>
                        <a:pt x="1212" y="0"/>
                        <a:pt x="1212" y="0"/>
                      </a:cubicBezTo>
                      <a:cubicBezTo>
                        <a:pt x="1212" y="0"/>
                        <a:pt x="1212" y="0"/>
                        <a:pt x="1212" y="0"/>
                      </a:cubicBezTo>
                      <a:cubicBezTo>
                        <a:pt x="1212" y="0"/>
                        <a:pt x="1212" y="0"/>
                        <a:pt x="1212" y="0"/>
                      </a:cubicBezTo>
                      <a:close/>
                      <a:moveTo>
                        <a:pt x="1507" y="129"/>
                      </a:moveTo>
                      <a:cubicBezTo>
                        <a:pt x="1494" y="119"/>
                        <a:pt x="1473" y="118"/>
                        <a:pt x="1473" y="104"/>
                      </a:cubicBezTo>
                      <a:cubicBezTo>
                        <a:pt x="1473" y="90"/>
                        <a:pt x="1457" y="98"/>
                        <a:pt x="1448" y="93"/>
                      </a:cubicBezTo>
                      <a:cubicBezTo>
                        <a:pt x="1438" y="87"/>
                        <a:pt x="1432" y="95"/>
                        <a:pt x="1438" y="104"/>
                      </a:cubicBezTo>
                      <a:cubicBezTo>
                        <a:pt x="1445" y="113"/>
                        <a:pt x="1423" y="113"/>
                        <a:pt x="1412" y="113"/>
                      </a:cubicBezTo>
                      <a:cubicBezTo>
                        <a:pt x="1401" y="113"/>
                        <a:pt x="1372" y="110"/>
                        <a:pt x="1376" y="102"/>
                      </a:cubicBezTo>
                      <a:cubicBezTo>
                        <a:pt x="1380" y="95"/>
                        <a:pt x="1380" y="95"/>
                        <a:pt x="1366" y="95"/>
                      </a:cubicBezTo>
                      <a:cubicBezTo>
                        <a:pt x="1353" y="95"/>
                        <a:pt x="1342" y="81"/>
                        <a:pt x="1325" y="70"/>
                      </a:cubicBezTo>
                      <a:cubicBezTo>
                        <a:pt x="1309" y="59"/>
                        <a:pt x="1287" y="53"/>
                        <a:pt x="1278" y="53"/>
                      </a:cubicBezTo>
                      <a:cubicBezTo>
                        <a:pt x="1268" y="53"/>
                        <a:pt x="1232" y="76"/>
                        <a:pt x="1232" y="76"/>
                      </a:cubicBezTo>
                      <a:cubicBezTo>
                        <a:pt x="1219" y="49"/>
                        <a:pt x="1219" y="49"/>
                        <a:pt x="1219" y="49"/>
                      </a:cubicBezTo>
                      <a:cubicBezTo>
                        <a:pt x="1181" y="55"/>
                        <a:pt x="1181" y="55"/>
                        <a:pt x="1181" y="55"/>
                      </a:cubicBezTo>
                      <a:cubicBezTo>
                        <a:pt x="1181" y="55"/>
                        <a:pt x="1186" y="48"/>
                        <a:pt x="1192" y="38"/>
                      </a:cubicBezTo>
                      <a:cubicBezTo>
                        <a:pt x="1181" y="40"/>
                        <a:pt x="1170" y="42"/>
                        <a:pt x="1170" y="42"/>
                      </a:cubicBezTo>
                      <a:cubicBezTo>
                        <a:pt x="1170" y="42"/>
                        <a:pt x="1180" y="54"/>
                        <a:pt x="1177" y="62"/>
                      </a:cubicBezTo>
                      <a:cubicBezTo>
                        <a:pt x="1174" y="70"/>
                        <a:pt x="1162" y="67"/>
                        <a:pt x="1157" y="70"/>
                      </a:cubicBezTo>
                      <a:cubicBezTo>
                        <a:pt x="1153" y="73"/>
                        <a:pt x="1139" y="76"/>
                        <a:pt x="1139" y="76"/>
                      </a:cubicBezTo>
                      <a:cubicBezTo>
                        <a:pt x="1139" y="76"/>
                        <a:pt x="1137" y="82"/>
                        <a:pt x="1137" y="92"/>
                      </a:cubicBezTo>
                      <a:cubicBezTo>
                        <a:pt x="1137" y="101"/>
                        <a:pt x="1133" y="106"/>
                        <a:pt x="1131" y="119"/>
                      </a:cubicBezTo>
                      <a:cubicBezTo>
                        <a:pt x="1130" y="131"/>
                        <a:pt x="1123" y="133"/>
                        <a:pt x="1123" y="137"/>
                      </a:cubicBezTo>
                      <a:cubicBezTo>
                        <a:pt x="1123" y="141"/>
                        <a:pt x="1135" y="144"/>
                        <a:pt x="1142" y="145"/>
                      </a:cubicBezTo>
                      <a:cubicBezTo>
                        <a:pt x="1144" y="145"/>
                        <a:pt x="1148" y="146"/>
                        <a:pt x="1153" y="148"/>
                      </a:cubicBezTo>
                      <a:cubicBezTo>
                        <a:pt x="1146" y="148"/>
                        <a:pt x="1142" y="148"/>
                        <a:pt x="1142" y="148"/>
                      </a:cubicBezTo>
                      <a:cubicBezTo>
                        <a:pt x="1173" y="162"/>
                        <a:pt x="1173" y="162"/>
                        <a:pt x="1173" y="162"/>
                      </a:cubicBezTo>
                      <a:cubicBezTo>
                        <a:pt x="1173" y="162"/>
                        <a:pt x="1157" y="172"/>
                        <a:pt x="1153" y="173"/>
                      </a:cubicBezTo>
                      <a:cubicBezTo>
                        <a:pt x="1150" y="174"/>
                        <a:pt x="1139" y="171"/>
                        <a:pt x="1129" y="170"/>
                      </a:cubicBezTo>
                      <a:cubicBezTo>
                        <a:pt x="1128" y="170"/>
                        <a:pt x="1128" y="170"/>
                        <a:pt x="1127" y="170"/>
                      </a:cubicBezTo>
                      <a:cubicBezTo>
                        <a:pt x="1127" y="170"/>
                        <a:pt x="1127" y="170"/>
                        <a:pt x="1126" y="170"/>
                      </a:cubicBezTo>
                      <a:cubicBezTo>
                        <a:pt x="1126" y="170"/>
                        <a:pt x="1125" y="170"/>
                        <a:pt x="1125" y="170"/>
                      </a:cubicBezTo>
                      <a:cubicBezTo>
                        <a:pt x="1124" y="170"/>
                        <a:pt x="1124" y="170"/>
                        <a:pt x="1124" y="170"/>
                      </a:cubicBezTo>
                      <a:cubicBezTo>
                        <a:pt x="1123" y="169"/>
                        <a:pt x="1122" y="170"/>
                        <a:pt x="1122" y="170"/>
                      </a:cubicBezTo>
                      <a:cubicBezTo>
                        <a:pt x="1121" y="170"/>
                        <a:pt x="1121" y="170"/>
                        <a:pt x="1120" y="170"/>
                      </a:cubicBezTo>
                      <a:cubicBezTo>
                        <a:pt x="1120" y="170"/>
                        <a:pt x="1120" y="170"/>
                        <a:pt x="1120" y="170"/>
                      </a:cubicBezTo>
                      <a:cubicBezTo>
                        <a:pt x="1119" y="170"/>
                        <a:pt x="1119" y="170"/>
                        <a:pt x="1119" y="170"/>
                      </a:cubicBezTo>
                      <a:cubicBezTo>
                        <a:pt x="1118" y="170"/>
                        <a:pt x="1118" y="170"/>
                        <a:pt x="1118" y="170"/>
                      </a:cubicBezTo>
                      <a:cubicBezTo>
                        <a:pt x="1118" y="170"/>
                        <a:pt x="1117" y="171"/>
                        <a:pt x="1117" y="171"/>
                      </a:cubicBezTo>
                      <a:cubicBezTo>
                        <a:pt x="1117" y="171"/>
                        <a:pt x="1117" y="171"/>
                        <a:pt x="1117" y="171"/>
                      </a:cubicBezTo>
                      <a:cubicBezTo>
                        <a:pt x="1117" y="171"/>
                        <a:pt x="1116" y="172"/>
                        <a:pt x="1116" y="172"/>
                      </a:cubicBezTo>
                      <a:cubicBezTo>
                        <a:pt x="1113" y="179"/>
                        <a:pt x="1120" y="185"/>
                        <a:pt x="1131" y="196"/>
                      </a:cubicBezTo>
                      <a:cubicBezTo>
                        <a:pt x="1142" y="207"/>
                        <a:pt x="1144" y="224"/>
                        <a:pt x="1142" y="230"/>
                      </a:cubicBezTo>
                      <a:cubicBezTo>
                        <a:pt x="1139" y="236"/>
                        <a:pt x="1133" y="266"/>
                        <a:pt x="1123" y="267"/>
                      </a:cubicBezTo>
                      <a:cubicBezTo>
                        <a:pt x="1114" y="268"/>
                        <a:pt x="1065" y="264"/>
                        <a:pt x="1065" y="264"/>
                      </a:cubicBezTo>
                      <a:cubicBezTo>
                        <a:pt x="1038" y="253"/>
                        <a:pt x="1038" y="253"/>
                        <a:pt x="1038" y="253"/>
                      </a:cubicBezTo>
                      <a:cubicBezTo>
                        <a:pt x="1038" y="253"/>
                        <a:pt x="1003" y="236"/>
                        <a:pt x="991" y="224"/>
                      </a:cubicBezTo>
                      <a:cubicBezTo>
                        <a:pt x="980" y="213"/>
                        <a:pt x="977" y="227"/>
                        <a:pt x="967" y="244"/>
                      </a:cubicBezTo>
                      <a:cubicBezTo>
                        <a:pt x="957" y="261"/>
                        <a:pt x="1031" y="283"/>
                        <a:pt x="1041" y="291"/>
                      </a:cubicBezTo>
                      <a:cubicBezTo>
                        <a:pt x="1050" y="299"/>
                        <a:pt x="1040" y="301"/>
                        <a:pt x="1040" y="314"/>
                      </a:cubicBezTo>
                      <a:cubicBezTo>
                        <a:pt x="1040" y="327"/>
                        <a:pt x="1014" y="318"/>
                        <a:pt x="1019" y="330"/>
                      </a:cubicBezTo>
                      <a:cubicBezTo>
                        <a:pt x="1024" y="341"/>
                        <a:pt x="1038" y="342"/>
                        <a:pt x="1027" y="349"/>
                      </a:cubicBezTo>
                      <a:cubicBezTo>
                        <a:pt x="1015" y="356"/>
                        <a:pt x="1011" y="369"/>
                        <a:pt x="1010" y="378"/>
                      </a:cubicBezTo>
                      <a:cubicBezTo>
                        <a:pt x="1008" y="386"/>
                        <a:pt x="986" y="386"/>
                        <a:pt x="991" y="378"/>
                      </a:cubicBezTo>
                      <a:cubicBezTo>
                        <a:pt x="997" y="369"/>
                        <a:pt x="981" y="365"/>
                        <a:pt x="967" y="366"/>
                      </a:cubicBezTo>
                      <a:cubicBezTo>
                        <a:pt x="953" y="368"/>
                        <a:pt x="962" y="369"/>
                        <a:pt x="955" y="373"/>
                      </a:cubicBezTo>
                      <a:cubicBezTo>
                        <a:pt x="947" y="376"/>
                        <a:pt x="932" y="370"/>
                        <a:pt x="925" y="365"/>
                      </a:cubicBezTo>
                      <a:cubicBezTo>
                        <a:pt x="918" y="359"/>
                        <a:pt x="939" y="350"/>
                        <a:pt x="946" y="350"/>
                      </a:cubicBezTo>
                      <a:cubicBezTo>
                        <a:pt x="953" y="350"/>
                        <a:pt x="967" y="342"/>
                        <a:pt x="967" y="342"/>
                      </a:cubicBezTo>
                      <a:cubicBezTo>
                        <a:pt x="967" y="342"/>
                        <a:pt x="956" y="330"/>
                        <a:pt x="940" y="326"/>
                      </a:cubicBezTo>
                      <a:cubicBezTo>
                        <a:pt x="925" y="323"/>
                        <a:pt x="922" y="334"/>
                        <a:pt x="911" y="342"/>
                      </a:cubicBezTo>
                      <a:cubicBezTo>
                        <a:pt x="899" y="351"/>
                        <a:pt x="872" y="342"/>
                        <a:pt x="855" y="342"/>
                      </a:cubicBezTo>
                      <a:cubicBezTo>
                        <a:pt x="838" y="342"/>
                        <a:pt x="831" y="338"/>
                        <a:pt x="831" y="356"/>
                      </a:cubicBezTo>
                      <a:cubicBezTo>
                        <a:pt x="831" y="375"/>
                        <a:pt x="831" y="374"/>
                        <a:pt x="824" y="373"/>
                      </a:cubicBezTo>
                      <a:cubicBezTo>
                        <a:pt x="817" y="372"/>
                        <a:pt x="799" y="362"/>
                        <a:pt x="799" y="362"/>
                      </a:cubicBezTo>
                      <a:cubicBezTo>
                        <a:pt x="766" y="358"/>
                        <a:pt x="766" y="358"/>
                        <a:pt x="766" y="358"/>
                      </a:cubicBezTo>
                      <a:cubicBezTo>
                        <a:pt x="766" y="358"/>
                        <a:pt x="735" y="349"/>
                        <a:pt x="722" y="345"/>
                      </a:cubicBezTo>
                      <a:cubicBezTo>
                        <a:pt x="709" y="341"/>
                        <a:pt x="678" y="342"/>
                        <a:pt x="672" y="342"/>
                      </a:cubicBezTo>
                      <a:cubicBezTo>
                        <a:pt x="667" y="342"/>
                        <a:pt x="647" y="338"/>
                        <a:pt x="646" y="330"/>
                      </a:cubicBezTo>
                      <a:cubicBezTo>
                        <a:pt x="644" y="321"/>
                        <a:pt x="639" y="334"/>
                        <a:pt x="631" y="334"/>
                      </a:cubicBezTo>
                      <a:cubicBezTo>
                        <a:pt x="623" y="334"/>
                        <a:pt x="610" y="325"/>
                        <a:pt x="609" y="310"/>
                      </a:cubicBezTo>
                      <a:cubicBezTo>
                        <a:pt x="607" y="294"/>
                        <a:pt x="589" y="306"/>
                        <a:pt x="583" y="306"/>
                      </a:cubicBezTo>
                      <a:cubicBezTo>
                        <a:pt x="578" y="306"/>
                        <a:pt x="559" y="305"/>
                        <a:pt x="553" y="307"/>
                      </a:cubicBezTo>
                      <a:cubicBezTo>
                        <a:pt x="548" y="309"/>
                        <a:pt x="528" y="302"/>
                        <a:pt x="528" y="302"/>
                      </a:cubicBezTo>
                      <a:cubicBezTo>
                        <a:pt x="488" y="281"/>
                        <a:pt x="488" y="281"/>
                        <a:pt x="488" y="281"/>
                      </a:cubicBezTo>
                      <a:cubicBezTo>
                        <a:pt x="488" y="281"/>
                        <a:pt x="466" y="293"/>
                        <a:pt x="460" y="301"/>
                      </a:cubicBezTo>
                      <a:cubicBezTo>
                        <a:pt x="455" y="310"/>
                        <a:pt x="443" y="301"/>
                        <a:pt x="422" y="297"/>
                      </a:cubicBezTo>
                      <a:cubicBezTo>
                        <a:pt x="400" y="293"/>
                        <a:pt x="390" y="284"/>
                        <a:pt x="375" y="284"/>
                      </a:cubicBezTo>
                      <a:cubicBezTo>
                        <a:pt x="360" y="284"/>
                        <a:pt x="352" y="250"/>
                        <a:pt x="349" y="230"/>
                      </a:cubicBezTo>
                      <a:cubicBezTo>
                        <a:pt x="346" y="210"/>
                        <a:pt x="311" y="227"/>
                        <a:pt x="304" y="227"/>
                      </a:cubicBezTo>
                      <a:cubicBezTo>
                        <a:pt x="297" y="227"/>
                        <a:pt x="279" y="259"/>
                        <a:pt x="273" y="267"/>
                      </a:cubicBezTo>
                      <a:cubicBezTo>
                        <a:pt x="267" y="275"/>
                        <a:pt x="247" y="274"/>
                        <a:pt x="237" y="274"/>
                      </a:cubicBezTo>
                      <a:cubicBezTo>
                        <a:pt x="227" y="274"/>
                        <a:pt x="179" y="305"/>
                        <a:pt x="162" y="312"/>
                      </a:cubicBezTo>
                      <a:cubicBezTo>
                        <a:pt x="155" y="316"/>
                        <a:pt x="140" y="324"/>
                        <a:pt x="124" y="333"/>
                      </a:cubicBezTo>
                      <a:cubicBezTo>
                        <a:pt x="133" y="342"/>
                        <a:pt x="141" y="351"/>
                        <a:pt x="136" y="353"/>
                      </a:cubicBezTo>
                      <a:cubicBezTo>
                        <a:pt x="127" y="358"/>
                        <a:pt x="104" y="373"/>
                        <a:pt x="98" y="387"/>
                      </a:cubicBezTo>
                      <a:cubicBezTo>
                        <a:pt x="93" y="400"/>
                        <a:pt x="94" y="399"/>
                        <a:pt x="101" y="401"/>
                      </a:cubicBezTo>
                      <a:cubicBezTo>
                        <a:pt x="107" y="403"/>
                        <a:pt x="123" y="406"/>
                        <a:pt x="121" y="411"/>
                      </a:cubicBezTo>
                      <a:cubicBezTo>
                        <a:pt x="119" y="416"/>
                        <a:pt x="115" y="424"/>
                        <a:pt x="110" y="426"/>
                      </a:cubicBezTo>
                      <a:cubicBezTo>
                        <a:pt x="104" y="428"/>
                        <a:pt x="84" y="429"/>
                        <a:pt x="83" y="435"/>
                      </a:cubicBezTo>
                      <a:cubicBezTo>
                        <a:pt x="81" y="441"/>
                        <a:pt x="82" y="447"/>
                        <a:pt x="75" y="456"/>
                      </a:cubicBezTo>
                      <a:cubicBezTo>
                        <a:pt x="68" y="464"/>
                        <a:pt x="59" y="469"/>
                        <a:pt x="47" y="472"/>
                      </a:cubicBezTo>
                      <a:cubicBezTo>
                        <a:pt x="43" y="472"/>
                        <a:pt x="35" y="473"/>
                        <a:pt x="26" y="473"/>
                      </a:cubicBezTo>
                      <a:cubicBezTo>
                        <a:pt x="28" y="475"/>
                        <a:pt x="28" y="477"/>
                        <a:pt x="23" y="481"/>
                      </a:cubicBezTo>
                      <a:cubicBezTo>
                        <a:pt x="13" y="489"/>
                        <a:pt x="0" y="492"/>
                        <a:pt x="1" y="504"/>
                      </a:cubicBezTo>
                      <a:cubicBezTo>
                        <a:pt x="1" y="515"/>
                        <a:pt x="1" y="525"/>
                        <a:pt x="7" y="531"/>
                      </a:cubicBezTo>
                      <a:cubicBezTo>
                        <a:pt x="13" y="537"/>
                        <a:pt x="19" y="537"/>
                        <a:pt x="14" y="541"/>
                      </a:cubicBezTo>
                      <a:cubicBezTo>
                        <a:pt x="9" y="545"/>
                        <a:pt x="4" y="543"/>
                        <a:pt x="6" y="549"/>
                      </a:cubicBezTo>
                      <a:cubicBezTo>
                        <a:pt x="8" y="555"/>
                        <a:pt x="5" y="559"/>
                        <a:pt x="10" y="564"/>
                      </a:cubicBezTo>
                      <a:cubicBezTo>
                        <a:pt x="14" y="569"/>
                        <a:pt x="26" y="575"/>
                        <a:pt x="28" y="571"/>
                      </a:cubicBezTo>
                      <a:cubicBezTo>
                        <a:pt x="30" y="567"/>
                        <a:pt x="31" y="566"/>
                        <a:pt x="34" y="568"/>
                      </a:cubicBezTo>
                      <a:cubicBezTo>
                        <a:pt x="37" y="569"/>
                        <a:pt x="44" y="562"/>
                        <a:pt x="49" y="560"/>
                      </a:cubicBezTo>
                      <a:cubicBezTo>
                        <a:pt x="55" y="557"/>
                        <a:pt x="65" y="555"/>
                        <a:pt x="70" y="555"/>
                      </a:cubicBezTo>
                      <a:cubicBezTo>
                        <a:pt x="75" y="555"/>
                        <a:pt x="72" y="553"/>
                        <a:pt x="88" y="553"/>
                      </a:cubicBezTo>
                      <a:cubicBezTo>
                        <a:pt x="104" y="553"/>
                        <a:pt x="112" y="554"/>
                        <a:pt x="122" y="548"/>
                      </a:cubicBezTo>
                      <a:cubicBezTo>
                        <a:pt x="132" y="541"/>
                        <a:pt x="163" y="545"/>
                        <a:pt x="166" y="543"/>
                      </a:cubicBezTo>
                      <a:cubicBezTo>
                        <a:pt x="169" y="541"/>
                        <a:pt x="174" y="544"/>
                        <a:pt x="190" y="553"/>
                      </a:cubicBezTo>
                      <a:cubicBezTo>
                        <a:pt x="205" y="562"/>
                        <a:pt x="217" y="551"/>
                        <a:pt x="216" y="567"/>
                      </a:cubicBezTo>
                      <a:cubicBezTo>
                        <a:pt x="215" y="583"/>
                        <a:pt x="198" y="589"/>
                        <a:pt x="225" y="591"/>
                      </a:cubicBezTo>
                      <a:cubicBezTo>
                        <a:pt x="251" y="593"/>
                        <a:pt x="251" y="593"/>
                        <a:pt x="267" y="597"/>
                      </a:cubicBezTo>
                      <a:cubicBezTo>
                        <a:pt x="282" y="602"/>
                        <a:pt x="265" y="613"/>
                        <a:pt x="299" y="601"/>
                      </a:cubicBezTo>
                      <a:cubicBezTo>
                        <a:pt x="333" y="589"/>
                        <a:pt x="327" y="583"/>
                        <a:pt x="333" y="589"/>
                      </a:cubicBezTo>
                      <a:cubicBezTo>
                        <a:pt x="339" y="595"/>
                        <a:pt x="355" y="597"/>
                        <a:pt x="371" y="621"/>
                      </a:cubicBezTo>
                      <a:cubicBezTo>
                        <a:pt x="386" y="645"/>
                        <a:pt x="390" y="661"/>
                        <a:pt x="390" y="671"/>
                      </a:cubicBezTo>
                      <a:cubicBezTo>
                        <a:pt x="390" y="681"/>
                        <a:pt x="381" y="673"/>
                        <a:pt x="375" y="687"/>
                      </a:cubicBezTo>
                      <a:cubicBezTo>
                        <a:pt x="369" y="701"/>
                        <a:pt x="371" y="693"/>
                        <a:pt x="369" y="703"/>
                      </a:cubicBezTo>
                      <a:cubicBezTo>
                        <a:pt x="366" y="713"/>
                        <a:pt x="366" y="709"/>
                        <a:pt x="355" y="719"/>
                      </a:cubicBezTo>
                      <a:cubicBezTo>
                        <a:pt x="344" y="729"/>
                        <a:pt x="337" y="733"/>
                        <a:pt x="339" y="739"/>
                      </a:cubicBezTo>
                      <a:cubicBezTo>
                        <a:pt x="341" y="745"/>
                        <a:pt x="345" y="748"/>
                        <a:pt x="357" y="741"/>
                      </a:cubicBezTo>
                      <a:cubicBezTo>
                        <a:pt x="369" y="734"/>
                        <a:pt x="382" y="728"/>
                        <a:pt x="388" y="728"/>
                      </a:cubicBezTo>
                      <a:cubicBezTo>
                        <a:pt x="394" y="727"/>
                        <a:pt x="405" y="719"/>
                        <a:pt x="419" y="727"/>
                      </a:cubicBezTo>
                      <a:cubicBezTo>
                        <a:pt x="432" y="735"/>
                        <a:pt x="429" y="745"/>
                        <a:pt x="443" y="751"/>
                      </a:cubicBezTo>
                      <a:cubicBezTo>
                        <a:pt x="457" y="757"/>
                        <a:pt x="457" y="752"/>
                        <a:pt x="468" y="759"/>
                      </a:cubicBezTo>
                      <a:cubicBezTo>
                        <a:pt x="478" y="766"/>
                        <a:pt x="499" y="767"/>
                        <a:pt x="502" y="770"/>
                      </a:cubicBezTo>
                      <a:cubicBezTo>
                        <a:pt x="505" y="773"/>
                        <a:pt x="508" y="794"/>
                        <a:pt x="516" y="796"/>
                      </a:cubicBezTo>
                      <a:cubicBezTo>
                        <a:pt x="524" y="798"/>
                        <a:pt x="533" y="795"/>
                        <a:pt x="537" y="800"/>
                      </a:cubicBezTo>
                      <a:cubicBezTo>
                        <a:pt x="541" y="806"/>
                        <a:pt x="539" y="809"/>
                        <a:pt x="547" y="813"/>
                      </a:cubicBezTo>
                      <a:cubicBezTo>
                        <a:pt x="555" y="816"/>
                        <a:pt x="568" y="815"/>
                        <a:pt x="571" y="822"/>
                      </a:cubicBezTo>
                      <a:cubicBezTo>
                        <a:pt x="573" y="830"/>
                        <a:pt x="572" y="843"/>
                        <a:pt x="580" y="842"/>
                      </a:cubicBezTo>
                      <a:cubicBezTo>
                        <a:pt x="587" y="842"/>
                        <a:pt x="593" y="844"/>
                        <a:pt x="597" y="837"/>
                      </a:cubicBezTo>
                      <a:cubicBezTo>
                        <a:pt x="602" y="831"/>
                        <a:pt x="588" y="830"/>
                        <a:pt x="614" y="830"/>
                      </a:cubicBezTo>
                      <a:cubicBezTo>
                        <a:pt x="640" y="830"/>
                        <a:pt x="653" y="831"/>
                        <a:pt x="668" y="831"/>
                      </a:cubicBezTo>
                      <a:cubicBezTo>
                        <a:pt x="682" y="831"/>
                        <a:pt x="711" y="833"/>
                        <a:pt x="720" y="833"/>
                      </a:cubicBezTo>
                      <a:cubicBezTo>
                        <a:pt x="728" y="833"/>
                        <a:pt x="745" y="825"/>
                        <a:pt x="756" y="837"/>
                      </a:cubicBezTo>
                      <a:cubicBezTo>
                        <a:pt x="767" y="849"/>
                        <a:pt x="799" y="871"/>
                        <a:pt x="809" y="871"/>
                      </a:cubicBezTo>
                      <a:cubicBezTo>
                        <a:pt x="818" y="872"/>
                        <a:pt x="830" y="867"/>
                        <a:pt x="840" y="867"/>
                      </a:cubicBezTo>
                      <a:cubicBezTo>
                        <a:pt x="850" y="867"/>
                        <a:pt x="849" y="873"/>
                        <a:pt x="859" y="866"/>
                      </a:cubicBezTo>
                      <a:cubicBezTo>
                        <a:pt x="869" y="858"/>
                        <a:pt x="881" y="859"/>
                        <a:pt x="873" y="850"/>
                      </a:cubicBezTo>
                      <a:cubicBezTo>
                        <a:pt x="866" y="842"/>
                        <a:pt x="857" y="839"/>
                        <a:pt x="864" y="830"/>
                      </a:cubicBezTo>
                      <a:cubicBezTo>
                        <a:pt x="871" y="820"/>
                        <a:pt x="871" y="822"/>
                        <a:pt x="879" y="811"/>
                      </a:cubicBezTo>
                      <a:cubicBezTo>
                        <a:pt x="886" y="801"/>
                        <a:pt x="883" y="800"/>
                        <a:pt x="897" y="793"/>
                      </a:cubicBezTo>
                      <a:cubicBezTo>
                        <a:pt x="911" y="786"/>
                        <a:pt x="928" y="779"/>
                        <a:pt x="947" y="779"/>
                      </a:cubicBezTo>
                      <a:cubicBezTo>
                        <a:pt x="967" y="780"/>
                        <a:pt x="987" y="791"/>
                        <a:pt x="988" y="779"/>
                      </a:cubicBezTo>
                      <a:cubicBezTo>
                        <a:pt x="989" y="768"/>
                        <a:pt x="992" y="751"/>
                        <a:pt x="999" y="746"/>
                      </a:cubicBezTo>
                      <a:cubicBezTo>
                        <a:pt x="1006" y="741"/>
                        <a:pt x="1029" y="732"/>
                        <a:pt x="1044" y="728"/>
                      </a:cubicBezTo>
                      <a:cubicBezTo>
                        <a:pt x="1059" y="723"/>
                        <a:pt x="1061" y="709"/>
                        <a:pt x="1075" y="703"/>
                      </a:cubicBezTo>
                      <a:cubicBezTo>
                        <a:pt x="1089" y="697"/>
                        <a:pt x="1104" y="707"/>
                        <a:pt x="1111" y="685"/>
                      </a:cubicBezTo>
                      <a:cubicBezTo>
                        <a:pt x="1118" y="663"/>
                        <a:pt x="1129" y="653"/>
                        <a:pt x="1145" y="644"/>
                      </a:cubicBezTo>
                      <a:cubicBezTo>
                        <a:pt x="1162" y="635"/>
                        <a:pt x="1192" y="620"/>
                        <a:pt x="1239" y="618"/>
                      </a:cubicBezTo>
                      <a:cubicBezTo>
                        <a:pt x="1285" y="616"/>
                        <a:pt x="1351" y="617"/>
                        <a:pt x="1363" y="621"/>
                      </a:cubicBezTo>
                      <a:cubicBezTo>
                        <a:pt x="1376" y="625"/>
                        <a:pt x="1406" y="632"/>
                        <a:pt x="1410" y="624"/>
                      </a:cubicBezTo>
                      <a:cubicBezTo>
                        <a:pt x="1414" y="616"/>
                        <a:pt x="1425" y="607"/>
                        <a:pt x="1419" y="600"/>
                      </a:cubicBezTo>
                      <a:cubicBezTo>
                        <a:pt x="1413" y="593"/>
                        <a:pt x="1405" y="591"/>
                        <a:pt x="1412" y="581"/>
                      </a:cubicBezTo>
                      <a:cubicBezTo>
                        <a:pt x="1412" y="581"/>
                        <a:pt x="1412" y="581"/>
                        <a:pt x="1412" y="581"/>
                      </a:cubicBezTo>
                      <a:cubicBezTo>
                        <a:pt x="1411" y="581"/>
                        <a:pt x="1410" y="580"/>
                        <a:pt x="1409" y="580"/>
                      </a:cubicBezTo>
                      <a:cubicBezTo>
                        <a:pt x="1405" y="579"/>
                        <a:pt x="1405" y="580"/>
                        <a:pt x="1362" y="577"/>
                      </a:cubicBezTo>
                      <a:cubicBezTo>
                        <a:pt x="1318" y="573"/>
                        <a:pt x="1330" y="565"/>
                        <a:pt x="1320" y="562"/>
                      </a:cubicBezTo>
                      <a:cubicBezTo>
                        <a:pt x="1310" y="559"/>
                        <a:pt x="1305" y="558"/>
                        <a:pt x="1286" y="546"/>
                      </a:cubicBezTo>
                      <a:cubicBezTo>
                        <a:pt x="1268" y="535"/>
                        <a:pt x="1276" y="546"/>
                        <a:pt x="1266" y="546"/>
                      </a:cubicBezTo>
                      <a:cubicBezTo>
                        <a:pt x="1256" y="546"/>
                        <a:pt x="1251" y="545"/>
                        <a:pt x="1246" y="538"/>
                      </a:cubicBezTo>
                      <a:cubicBezTo>
                        <a:pt x="1245" y="537"/>
                        <a:pt x="1245" y="536"/>
                        <a:pt x="1245" y="535"/>
                      </a:cubicBezTo>
                      <a:cubicBezTo>
                        <a:pt x="1245" y="533"/>
                        <a:pt x="1249" y="532"/>
                        <a:pt x="1251" y="529"/>
                      </a:cubicBezTo>
                      <a:cubicBezTo>
                        <a:pt x="1252" y="527"/>
                        <a:pt x="1252" y="525"/>
                        <a:pt x="1251" y="521"/>
                      </a:cubicBezTo>
                      <a:cubicBezTo>
                        <a:pt x="1246" y="508"/>
                        <a:pt x="1226" y="516"/>
                        <a:pt x="1215" y="510"/>
                      </a:cubicBezTo>
                      <a:cubicBezTo>
                        <a:pt x="1212" y="508"/>
                        <a:pt x="1211" y="506"/>
                        <a:pt x="1211" y="505"/>
                      </a:cubicBezTo>
                      <a:cubicBezTo>
                        <a:pt x="1211" y="502"/>
                        <a:pt x="1217" y="501"/>
                        <a:pt x="1217" y="501"/>
                      </a:cubicBezTo>
                      <a:cubicBezTo>
                        <a:pt x="1217" y="501"/>
                        <a:pt x="1239" y="488"/>
                        <a:pt x="1262" y="478"/>
                      </a:cubicBezTo>
                      <a:cubicBezTo>
                        <a:pt x="1285" y="468"/>
                        <a:pt x="1278" y="450"/>
                        <a:pt x="1283" y="448"/>
                      </a:cubicBezTo>
                      <a:cubicBezTo>
                        <a:pt x="1289" y="447"/>
                        <a:pt x="1300" y="444"/>
                        <a:pt x="1305" y="439"/>
                      </a:cubicBezTo>
                      <a:cubicBezTo>
                        <a:pt x="1305" y="438"/>
                        <a:pt x="1305" y="438"/>
                        <a:pt x="1305" y="437"/>
                      </a:cubicBezTo>
                      <a:cubicBezTo>
                        <a:pt x="1306" y="432"/>
                        <a:pt x="1288" y="430"/>
                        <a:pt x="1288" y="430"/>
                      </a:cubicBezTo>
                      <a:cubicBezTo>
                        <a:pt x="1288" y="430"/>
                        <a:pt x="1267" y="421"/>
                        <a:pt x="1266" y="414"/>
                      </a:cubicBezTo>
                      <a:cubicBezTo>
                        <a:pt x="1265" y="407"/>
                        <a:pt x="1266" y="402"/>
                        <a:pt x="1262" y="390"/>
                      </a:cubicBezTo>
                      <a:cubicBezTo>
                        <a:pt x="1262" y="389"/>
                        <a:pt x="1261" y="388"/>
                        <a:pt x="1261" y="386"/>
                      </a:cubicBezTo>
                      <a:cubicBezTo>
                        <a:pt x="1261" y="377"/>
                        <a:pt x="1270" y="370"/>
                        <a:pt x="1270" y="370"/>
                      </a:cubicBezTo>
                      <a:cubicBezTo>
                        <a:pt x="1270" y="370"/>
                        <a:pt x="1286" y="378"/>
                        <a:pt x="1294" y="386"/>
                      </a:cubicBezTo>
                      <a:cubicBezTo>
                        <a:pt x="1301" y="395"/>
                        <a:pt x="1313" y="370"/>
                        <a:pt x="1317" y="369"/>
                      </a:cubicBezTo>
                      <a:cubicBezTo>
                        <a:pt x="1322" y="368"/>
                        <a:pt x="1330" y="362"/>
                        <a:pt x="1337" y="353"/>
                      </a:cubicBezTo>
                      <a:cubicBezTo>
                        <a:pt x="1337" y="352"/>
                        <a:pt x="1338" y="351"/>
                        <a:pt x="1338" y="350"/>
                      </a:cubicBezTo>
                      <a:cubicBezTo>
                        <a:pt x="1339" y="343"/>
                        <a:pt x="1324" y="337"/>
                        <a:pt x="1309" y="329"/>
                      </a:cubicBezTo>
                      <a:cubicBezTo>
                        <a:pt x="1304" y="326"/>
                        <a:pt x="1301" y="323"/>
                        <a:pt x="1301" y="322"/>
                      </a:cubicBezTo>
                      <a:cubicBezTo>
                        <a:pt x="1301" y="318"/>
                        <a:pt x="1309" y="317"/>
                        <a:pt x="1314" y="317"/>
                      </a:cubicBezTo>
                      <a:cubicBezTo>
                        <a:pt x="1315" y="317"/>
                        <a:pt x="1316" y="316"/>
                        <a:pt x="1316" y="316"/>
                      </a:cubicBezTo>
                      <a:cubicBezTo>
                        <a:pt x="1317" y="316"/>
                        <a:pt x="1317" y="316"/>
                        <a:pt x="1317" y="316"/>
                      </a:cubicBezTo>
                      <a:cubicBezTo>
                        <a:pt x="1317" y="316"/>
                        <a:pt x="1318" y="315"/>
                        <a:pt x="1318" y="315"/>
                      </a:cubicBezTo>
                      <a:cubicBezTo>
                        <a:pt x="1319" y="315"/>
                        <a:pt x="1319" y="315"/>
                        <a:pt x="1319" y="314"/>
                      </a:cubicBezTo>
                      <a:cubicBezTo>
                        <a:pt x="1320" y="314"/>
                        <a:pt x="1320" y="314"/>
                        <a:pt x="1320" y="313"/>
                      </a:cubicBezTo>
                      <a:cubicBezTo>
                        <a:pt x="1321" y="313"/>
                        <a:pt x="1321" y="313"/>
                        <a:pt x="1321" y="312"/>
                      </a:cubicBezTo>
                      <a:cubicBezTo>
                        <a:pt x="1321" y="312"/>
                        <a:pt x="1322" y="311"/>
                        <a:pt x="1322" y="311"/>
                      </a:cubicBezTo>
                      <a:cubicBezTo>
                        <a:pt x="1322" y="310"/>
                        <a:pt x="1323" y="310"/>
                        <a:pt x="1323" y="310"/>
                      </a:cubicBezTo>
                      <a:cubicBezTo>
                        <a:pt x="1323" y="309"/>
                        <a:pt x="1324" y="309"/>
                        <a:pt x="1324" y="308"/>
                      </a:cubicBezTo>
                      <a:cubicBezTo>
                        <a:pt x="1324" y="308"/>
                        <a:pt x="1324" y="307"/>
                        <a:pt x="1325" y="307"/>
                      </a:cubicBezTo>
                      <a:cubicBezTo>
                        <a:pt x="1325" y="306"/>
                        <a:pt x="1325" y="306"/>
                        <a:pt x="1325" y="305"/>
                      </a:cubicBezTo>
                      <a:cubicBezTo>
                        <a:pt x="1326" y="304"/>
                        <a:pt x="1326" y="304"/>
                        <a:pt x="1326" y="304"/>
                      </a:cubicBezTo>
                      <a:cubicBezTo>
                        <a:pt x="1327" y="302"/>
                        <a:pt x="1328" y="300"/>
                        <a:pt x="1328" y="299"/>
                      </a:cubicBezTo>
                      <a:cubicBezTo>
                        <a:pt x="1328" y="299"/>
                        <a:pt x="1328" y="299"/>
                        <a:pt x="1328" y="299"/>
                      </a:cubicBezTo>
                      <a:cubicBezTo>
                        <a:pt x="1329" y="299"/>
                        <a:pt x="1329" y="298"/>
                        <a:pt x="1329" y="298"/>
                      </a:cubicBezTo>
                      <a:cubicBezTo>
                        <a:pt x="1333" y="289"/>
                        <a:pt x="1306" y="285"/>
                        <a:pt x="1309" y="274"/>
                      </a:cubicBezTo>
                      <a:cubicBezTo>
                        <a:pt x="1312" y="263"/>
                        <a:pt x="1329" y="268"/>
                        <a:pt x="1346" y="268"/>
                      </a:cubicBezTo>
                      <a:cubicBezTo>
                        <a:pt x="1357" y="268"/>
                        <a:pt x="1359" y="264"/>
                        <a:pt x="1363" y="261"/>
                      </a:cubicBezTo>
                      <a:cubicBezTo>
                        <a:pt x="1380" y="265"/>
                        <a:pt x="1380" y="265"/>
                        <a:pt x="1380" y="265"/>
                      </a:cubicBezTo>
                      <a:cubicBezTo>
                        <a:pt x="1380" y="265"/>
                        <a:pt x="1385" y="268"/>
                        <a:pt x="1384" y="276"/>
                      </a:cubicBezTo>
                      <a:cubicBezTo>
                        <a:pt x="1382" y="284"/>
                        <a:pt x="1404" y="284"/>
                        <a:pt x="1412" y="284"/>
                      </a:cubicBezTo>
                      <a:cubicBezTo>
                        <a:pt x="1419" y="284"/>
                        <a:pt x="1461" y="278"/>
                        <a:pt x="1469" y="274"/>
                      </a:cubicBezTo>
                      <a:cubicBezTo>
                        <a:pt x="1476" y="270"/>
                        <a:pt x="1475" y="256"/>
                        <a:pt x="1489" y="240"/>
                      </a:cubicBezTo>
                      <a:cubicBezTo>
                        <a:pt x="1504" y="224"/>
                        <a:pt x="1482" y="233"/>
                        <a:pt x="1467" y="226"/>
                      </a:cubicBezTo>
                      <a:cubicBezTo>
                        <a:pt x="1452" y="220"/>
                        <a:pt x="1473" y="226"/>
                        <a:pt x="1480" y="200"/>
                      </a:cubicBezTo>
                      <a:cubicBezTo>
                        <a:pt x="1486" y="174"/>
                        <a:pt x="1484" y="161"/>
                        <a:pt x="1495" y="158"/>
                      </a:cubicBezTo>
                      <a:cubicBezTo>
                        <a:pt x="1506" y="156"/>
                        <a:pt x="1520" y="138"/>
                        <a:pt x="1507" y="129"/>
                      </a:cubicBezTo>
                      <a:close/>
                      <a:moveTo>
                        <a:pt x="1210" y="4"/>
                      </a:moveTo>
                      <a:cubicBezTo>
                        <a:pt x="1210" y="4"/>
                        <a:pt x="1210" y="4"/>
                        <a:pt x="1210" y="5"/>
                      </a:cubicBezTo>
                      <a:cubicBezTo>
                        <a:pt x="1210" y="4"/>
                        <a:pt x="1210" y="4"/>
                        <a:pt x="1210" y="4"/>
                      </a:cubicBezTo>
                      <a:close/>
                      <a:moveTo>
                        <a:pt x="1208" y="9"/>
                      </a:moveTo>
                      <a:cubicBezTo>
                        <a:pt x="1208" y="9"/>
                        <a:pt x="1208" y="9"/>
                        <a:pt x="1208" y="9"/>
                      </a:cubicBezTo>
                      <a:cubicBezTo>
                        <a:pt x="1208" y="9"/>
                        <a:pt x="1208" y="9"/>
                        <a:pt x="1208" y="9"/>
                      </a:cubicBezTo>
                      <a:close/>
                      <a:moveTo>
                        <a:pt x="1195" y="32"/>
                      </a:moveTo>
                      <a:cubicBezTo>
                        <a:pt x="1195" y="32"/>
                        <a:pt x="1195" y="32"/>
                        <a:pt x="1195" y="32"/>
                      </a:cubicBezTo>
                      <a:cubicBezTo>
                        <a:pt x="1195" y="32"/>
                        <a:pt x="1195" y="32"/>
                        <a:pt x="1195" y="32"/>
                      </a:cubicBezTo>
                      <a:close/>
                      <a:moveTo>
                        <a:pt x="1193" y="36"/>
                      </a:moveTo>
                      <a:cubicBezTo>
                        <a:pt x="1193" y="36"/>
                        <a:pt x="1193" y="37"/>
                        <a:pt x="1193" y="37"/>
                      </a:cubicBezTo>
                      <a:cubicBezTo>
                        <a:pt x="1193" y="37"/>
                        <a:pt x="1193" y="36"/>
                        <a:pt x="1193" y="36"/>
                      </a:cubicBezTo>
                      <a:close/>
                    </a:path>
                  </a:pathLst>
                </a:custGeom>
                <a:solidFill>
                  <a:srgbClr val="B2CBCE"/>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2" name="Freeform 197">
                  <a:extLst>
                    <a:ext uri="{FF2B5EF4-FFF2-40B4-BE49-F238E27FC236}">
                      <a16:creationId xmlns:a16="http://schemas.microsoft.com/office/drawing/2014/main" xmlns="" id="{B726B5D2-07A0-4A5B-82BF-9D2C49C526BA}"/>
                    </a:ext>
                  </a:extLst>
                </p:cNvPr>
                <p:cNvSpPr>
                  <a:spLocks/>
                </p:cNvSpPr>
                <p:nvPr/>
              </p:nvSpPr>
              <p:spPr bwMode="auto">
                <a:xfrm>
                  <a:off x="717868" y="1357639"/>
                  <a:ext cx="1456247" cy="1500424"/>
                </a:xfrm>
                <a:custGeom>
                  <a:avLst/>
                  <a:gdLst>
                    <a:gd name="T0" fmla="*/ 1238 w 1297"/>
                    <a:gd name="T1" fmla="*/ 895 h 1336"/>
                    <a:gd name="T2" fmla="*/ 1136 w 1297"/>
                    <a:gd name="T3" fmla="*/ 844 h 1336"/>
                    <a:gd name="T4" fmla="*/ 1082 w 1297"/>
                    <a:gd name="T5" fmla="*/ 774 h 1336"/>
                    <a:gd name="T6" fmla="*/ 1078 w 1297"/>
                    <a:gd name="T7" fmla="*/ 704 h 1336"/>
                    <a:gd name="T8" fmla="*/ 1091 w 1297"/>
                    <a:gd name="T9" fmla="*/ 608 h 1336"/>
                    <a:gd name="T10" fmla="*/ 1195 w 1297"/>
                    <a:gd name="T11" fmla="*/ 553 h 1336"/>
                    <a:gd name="T12" fmla="*/ 1152 w 1297"/>
                    <a:gd name="T13" fmla="*/ 499 h 1336"/>
                    <a:gd name="T14" fmla="*/ 1069 w 1297"/>
                    <a:gd name="T15" fmla="*/ 423 h 1336"/>
                    <a:gd name="T16" fmla="*/ 998 w 1297"/>
                    <a:gd name="T17" fmla="*/ 322 h 1336"/>
                    <a:gd name="T18" fmla="*/ 966 w 1297"/>
                    <a:gd name="T19" fmla="*/ 220 h 1336"/>
                    <a:gd name="T20" fmla="*/ 988 w 1297"/>
                    <a:gd name="T21" fmla="*/ 167 h 1336"/>
                    <a:gd name="T22" fmla="*/ 1031 w 1297"/>
                    <a:gd name="T23" fmla="*/ 98 h 1336"/>
                    <a:gd name="T24" fmla="*/ 1074 w 1297"/>
                    <a:gd name="T25" fmla="*/ 58 h 1336"/>
                    <a:gd name="T26" fmla="*/ 1019 w 1297"/>
                    <a:gd name="T27" fmla="*/ 21 h 1336"/>
                    <a:gd name="T28" fmla="*/ 968 w 1297"/>
                    <a:gd name="T29" fmla="*/ 48 h 1336"/>
                    <a:gd name="T30" fmla="*/ 906 w 1297"/>
                    <a:gd name="T31" fmla="*/ 97 h 1336"/>
                    <a:gd name="T32" fmla="*/ 801 w 1297"/>
                    <a:gd name="T33" fmla="*/ 133 h 1336"/>
                    <a:gd name="T34" fmla="*/ 737 w 1297"/>
                    <a:gd name="T35" fmla="*/ 159 h 1336"/>
                    <a:gd name="T36" fmla="*/ 714 w 1297"/>
                    <a:gd name="T37" fmla="*/ 183 h 1336"/>
                    <a:gd name="T38" fmla="*/ 640 w 1297"/>
                    <a:gd name="T39" fmla="*/ 201 h 1336"/>
                    <a:gd name="T40" fmla="*/ 630 w 1297"/>
                    <a:gd name="T41" fmla="*/ 304 h 1336"/>
                    <a:gd name="T42" fmla="*/ 546 w 1297"/>
                    <a:gd name="T43" fmla="*/ 268 h 1336"/>
                    <a:gd name="T44" fmla="*/ 485 w 1297"/>
                    <a:gd name="T45" fmla="*/ 306 h 1336"/>
                    <a:gd name="T46" fmla="*/ 305 w 1297"/>
                    <a:gd name="T47" fmla="*/ 281 h 1336"/>
                    <a:gd name="T48" fmla="*/ 345 w 1297"/>
                    <a:gd name="T49" fmla="*/ 470 h 1336"/>
                    <a:gd name="T50" fmla="*/ 239 w 1297"/>
                    <a:gd name="T51" fmla="*/ 663 h 1336"/>
                    <a:gd name="T52" fmla="*/ 197 w 1297"/>
                    <a:gd name="T53" fmla="*/ 746 h 1336"/>
                    <a:gd name="T54" fmla="*/ 181 w 1297"/>
                    <a:gd name="T55" fmla="*/ 884 h 1336"/>
                    <a:gd name="T56" fmla="*/ 66 w 1297"/>
                    <a:gd name="T57" fmla="*/ 1006 h 1336"/>
                    <a:gd name="T58" fmla="*/ 86 w 1297"/>
                    <a:gd name="T59" fmla="*/ 1047 h 1336"/>
                    <a:gd name="T60" fmla="*/ 85 w 1297"/>
                    <a:gd name="T61" fmla="*/ 1113 h 1336"/>
                    <a:gd name="T62" fmla="*/ 51 w 1297"/>
                    <a:gd name="T63" fmla="*/ 1174 h 1336"/>
                    <a:gd name="T64" fmla="*/ 30 w 1297"/>
                    <a:gd name="T65" fmla="*/ 1216 h 1336"/>
                    <a:gd name="T66" fmla="*/ 108 w 1297"/>
                    <a:gd name="T67" fmla="*/ 1286 h 1336"/>
                    <a:gd name="T68" fmla="*/ 186 w 1297"/>
                    <a:gd name="T69" fmla="*/ 1262 h 1336"/>
                    <a:gd name="T70" fmla="*/ 351 w 1297"/>
                    <a:gd name="T71" fmla="*/ 1217 h 1336"/>
                    <a:gd name="T72" fmla="*/ 500 w 1297"/>
                    <a:gd name="T73" fmla="*/ 1247 h 1336"/>
                    <a:gd name="T74" fmla="*/ 631 w 1297"/>
                    <a:gd name="T75" fmla="*/ 1257 h 1336"/>
                    <a:gd name="T76" fmla="*/ 724 w 1297"/>
                    <a:gd name="T77" fmla="*/ 1280 h 1336"/>
                    <a:gd name="T78" fmla="*/ 877 w 1297"/>
                    <a:gd name="T79" fmla="*/ 1312 h 1336"/>
                    <a:gd name="T80" fmla="*/ 989 w 1297"/>
                    <a:gd name="T81" fmla="*/ 1292 h 1336"/>
                    <a:gd name="T82" fmla="*/ 1003 w 1297"/>
                    <a:gd name="T83" fmla="*/ 1315 h 1336"/>
                    <a:gd name="T84" fmla="*/ 1088 w 1297"/>
                    <a:gd name="T85" fmla="*/ 1328 h 1336"/>
                    <a:gd name="T86" fmla="*/ 1119 w 1297"/>
                    <a:gd name="T87" fmla="*/ 1241 h 1336"/>
                    <a:gd name="T88" fmla="*/ 1143 w 1297"/>
                    <a:gd name="T89" fmla="*/ 1214 h 1336"/>
                    <a:gd name="T90" fmla="*/ 1194 w 1297"/>
                    <a:gd name="T91" fmla="*/ 1122 h 1336"/>
                    <a:gd name="T92" fmla="*/ 1231 w 1297"/>
                    <a:gd name="T93" fmla="*/ 1098 h 1336"/>
                    <a:gd name="T94" fmla="*/ 1215 w 1297"/>
                    <a:gd name="T95" fmla="*/ 1042 h 1336"/>
                    <a:gd name="T96" fmla="*/ 1248 w 1297"/>
                    <a:gd name="T97" fmla="*/ 992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7" h="1336">
                      <a:moveTo>
                        <a:pt x="1291" y="946"/>
                      </a:moveTo>
                      <a:cubicBezTo>
                        <a:pt x="1293" y="941"/>
                        <a:pt x="1295" y="937"/>
                        <a:pt x="1297" y="933"/>
                      </a:cubicBezTo>
                      <a:cubicBezTo>
                        <a:pt x="1280" y="932"/>
                        <a:pt x="1259" y="931"/>
                        <a:pt x="1248" y="931"/>
                      </a:cubicBezTo>
                      <a:cubicBezTo>
                        <a:pt x="1229" y="931"/>
                        <a:pt x="1235" y="905"/>
                        <a:pt x="1238" y="895"/>
                      </a:cubicBezTo>
                      <a:cubicBezTo>
                        <a:pt x="1240" y="886"/>
                        <a:pt x="1204" y="895"/>
                        <a:pt x="1187" y="901"/>
                      </a:cubicBezTo>
                      <a:cubicBezTo>
                        <a:pt x="1171" y="907"/>
                        <a:pt x="1150" y="899"/>
                        <a:pt x="1150" y="899"/>
                      </a:cubicBezTo>
                      <a:cubicBezTo>
                        <a:pt x="1150" y="899"/>
                        <a:pt x="1176" y="873"/>
                        <a:pt x="1176" y="861"/>
                      </a:cubicBezTo>
                      <a:cubicBezTo>
                        <a:pt x="1176" y="850"/>
                        <a:pt x="1146" y="848"/>
                        <a:pt x="1136" y="844"/>
                      </a:cubicBezTo>
                      <a:cubicBezTo>
                        <a:pt x="1126" y="840"/>
                        <a:pt x="1142" y="831"/>
                        <a:pt x="1144" y="823"/>
                      </a:cubicBezTo>
                      <a:cubicBezTo>
                        <a:pt x="1146" y="814"/>
                        <a:pt x="1104" y="816"/>
                        <a:pt x="1080" y="816"/>
                      </a:cubicBezTo>
                      <a:cubicBezTo>
                        <a:pt x="1056" y="816"/>
                        <a:pt x="1051" y="818"/>
                        <a:pt x="1051" y="818"/>
                      </a:cubicBezTo>
                      <a:cubicBezTo>
                        <a:pt x="1082" y="774"/>
                        <a:pt x="1082" y="774"/>
                        <a:pt x="1082" y="774"/>
                      </a:cubicBezTo>
                      <a:cubicBezTo>
                        <a:pt x="1044" y="780"/>
                        <a:pt x="1044" y="780"/>
                        <a:pt x="1044" y="780"/>
                      </a:cubicBezTo>
                      <a:cubicBezTo>
                        <a:pt x="1059" y="765"/>
                        <a:pt x="1059" y="765"/>
                        <a:pt x="1059" y="765"/>
                      </a:cubicBezTo>
                      <a:cubicBezTo>
                        <a:pt x="1059" y="765"/>
                        <a:pt x="1068" y="744"/>
                        <a:pt x="1076" y="738"/>
                      </a:cubicBezTo>
                      <a:cubicBezTo>
                        <a:pt x="1084" y="733"/>
                        <a:pt x="1082" y="712"/>
                        <a:pt x="1078" y="704"/>
                      </a:cubicBezTo>
                      <a:cubicBezTo>
                        <a:pt x="1074" y="697"/>
                        <a:pt x="1053" y="676"/>
                        <a:pt x="1053" y="676"/>
                      </a:cubicBezTo>
                      <a:cubicBezTo>
                        <a:pt x="1053" y="676"/>
                        <a:pt x="1084" y="674"/>
                        <a:pt x="1089" y="678"/>
                      </a:cubicBezTo>
                      <a:cubicBezTo>
                        <a:pt x="1095" y="682"/>
                        <a:pt x="1123" y="644"/>
                        <a:pt x="1119" y="629"/>
                      </a:cubicBezTo>
                      <a:cubicBezTo>
                        <a:pt x="1116" y="614"/>
                        <a:pt x="1091" y="608"/>
                        <a:pt x="1091" y="608"/>
                      </a:cubicBezTo>
                      <a:cubicBezTo>
                        <a:pt x="1121" y="587"/>
                        <a:pt x="1121" y="587"/>
                        <a:pt x="1121" y="587"/>
                      </a:cubicBezTo>
                      <a:cubicBezTo>
                        <a:pt x="1121" y="587"/>
                        <a:pt x="1146" y="589"/>
                        <a:pt x="1163" y="591"/>
                      </a:cubicBezTo>
                      <a:cubicBezTo>
                        <a:pt x="1180" y="593"/>
                        <a:pt x="1167" y="578"/>
                        <a:pt x="1167" y="563"/>
                      </a:cubicBezTo>
                      <a:cubicBezTo>
                        <a:pt x="1167" y="548"/>
                        <a:pt x="1178" y="557"/>
                        <a:pt x="1195" y="553"/>
                      </a:cubicBezTo>
                      <a:cubicBezTo>
                        <a:pt x="1201" y="551"/>
                        <a:pt x="1203" y="540"/>
                        <a:pt x="1203" y="525"/>
                      </a:cubicBezTo>
                      <a:cubicBezTo>
                        <a:pt x="1197" y="523"/>
                        <a:pt x="1191" y="518"/>
                        <a:pt x="1189" y="514"/>
                      </a:cubicBezTo>
                      <a:cubicBezTo>
                        <a:pt x="1186" y="509"/>
                        <a:pt x="1180" y="504"/>
                        <a:pt x="1173" y="502"/>
                      </a:cubicBezTo>
                      <a:cubicBezTo>
                        <a:pt x="1165" y="499"/>
                        <a:pt x="1153" y="503"/>
                        <a:pt x="1152" y="499"/>
                      </a:cubicBezTo>
                      <a:cubicBezTo>
                        <a:pt x="1151" y="496"/>
                        <a:pt x="1145" y="482"/>
                        <a:pt x="1144" y="479"/>
                      </a:cubicBezTo>
                      <a:cubicBezTo>
                        <a:pt x="1143" y="475"/>
                        <a:pt x="1137" y="468"/>
                        <a:pt x="1132" y="462"/>
                      </a:cubicBezTo>
                      <a:cubicBezTo>
                        <a:pt x="1127" y="456"/>
                        <a:pt x="1112" y="433"/>
                        <a:pt x="1105" y="430"/>
                      </a:cubicBezTo>
                      <a:cubicBezTo>
                        <a:pt x="1098" y="428"/>
                        <a:pt x="1075" y="429"/>
                        <a:pt x="1069" y="423"/>
                      </a:cubicBezTo>
                      <a:cubicBezTo>
                        <a:pt x="1062" y="418"/>
                        <a:pt x="1036" y="414"/>
                        <a:pt x="1032" y="403"/>
                      </a:cubicBezTo>
                      <a:cubicBezTo>
                        <a:pt x="1028" y="392"/>
                        <a:pt x="1032" y="383"/>
                        <a:pt x="1032" y="368"/>
                      </a:cubicBezTo>
                      <a:cubicBezTo>
                        <a:pt x="1032" y="352"/>
                        <a:pt x="1034" y="343"/>
                        <a:pt x="1028" y="339"/>
                      </a:cubicBezTo>
                      <a:cubicBezTo>
                        <a:pt x="1022" y="335"/>
                        <a:pt x="1000" y="329"/>
                        <a:pt x="998" y="322"/>
                      </a:cubicBezTo>
                      <a:cubicBezTo>
                        <a:pt x="995" y="315"/>
                        <a:pt x="996" y="306"/>
                        <a:pt x="993" y="294"/>
                      </a:cubicBezTo>
                      <a:cubicBezTo>
                        <a:pt x="990" y="283"/>
                        <a:pt x="981" y="284"/>
                        <a:pt x="980" y="274"/>
                      </a:cubicBezTo>
                      <a:cubicBezTo>
                        <a:pt x="979" y="265"/>
                        <a:pt x="986" y="267"/>
                        <a:pt x="982" y="254"/>
                      </a:cubicBezTo>
                      <a:cubicBezTo>
                        <a:pt x="977" y="240"/>
                        <a:pt x="963" y="237"/>
                        <a:pt x="966" y="220"/>
                      </a:cubicBezTo>
                      <a:cubicBezTo>
                        <a:pt x="969" y="203"/>
                        <a:pt x="963" y="208"/>
                        <a:pt x="963" y="196"/>
                      </a:cubicBezTo>
                      <a:cubicBezTo>
                        <a:pt x="963" y="184"/>
                        <a:pt x="962" y="173"/>
                        <a:pt x="961" y="166"/>
                      </a:cubicBezTo>
                      <a:cubicBezTo>
                        <a:pt x="961" y="159"/>
                        <a:pt x="952" y="148"/>
                        <a:pt x="960" y="151"/>
                      </a:cubicBezTo>
                      <a:cubicBezTo>
                        <a:pt x="967" y="154"/>
                        <a:pt x="982" y="168"/>
                        <a:pt x="988" y="167"/>
                      </a:cubicBezTo>
                      <a:cubicBezTo>
                        <a:pt x="994" y="167"/>
                        <a:pt x="996" y="160"/>
                        <a:pt x="1005" y="152"/>
                      </a:cubicBezTo>
                      <a:cubicBezTo>
                        <a:pt x="1013" y="143"/>
                        <a:pt x="1019" y="132"/>
                        <a:pt x="1018" y="129"/>
                      </a:cubicBezTo>
                      <a:cubicBezTo>
                        <a:pt x="1017" y="126"/>
                        <a:pt x="1015" y="124"/>
                        <a:pt x="1016" y="120"/>
                      </a:cubicBezTo>
                      <a:cubicBezTo>
                        <a:pt x="1017" y="115"/>
                        <a:pt x="1022" y="103"/>
                        <a:pt x="1031" y="98"/>
                      </a:cubicBezTo>
                      <a:cubicBezTo>
                        <a:pt x="1039" y="94"/>
                        <a:pt x="1037" y="92"/>
                        <a:pt x="1041" y="91"/>
                      </a:cubicBezTo>
                      <a:cubicBezTo>
                        <a:pt x="1046" y="89"/>
                        <a:pt x="1057" y="85"/>
                        <a:pt x="1062" y="86"/>
                      </a:cubicBezTo>
                      <a:cubicBezTo>
                        <a:pt x="1067" y="87"/>
                        <a:pt x="1080" y="88"/>
                        <a:pt x="1078" y="86"/>
                      </a:cubicBezTo>
                      <a:cubicBezTo>
                        <a:pt x="1075" y="83"/>
                        <a:pt x="1074" y="73"/>
                        <a:pt x="1074" y="58"/>
                      </a:cubicBezTo>
                      <a:cubicBezTo>
                        <a:pt x="1074" y="43"/>
                        <a:pt x="1072" y="32"/>
                        <a:pt x="1068" y="29"/>
                      </a:cubicBezTo>
                      <a:cubicBezTo>
                        <a:pt x="1064" y="27"/>
                        <a:pt x="1050" y="28"/>
                        <a:pt x="1050" y="28"/>
                      </a:cubicBezTo>
                      <a:cubicBezTo>
                        <a:pt x="1050" y="28"/>
                        <a:pt x="1027" y="30"/>
                        <a:pt x="1021" y="30"/>
                      </a:cubicBezTo>
                      <a:cubicBezTo>
                        <a:pt x="1015" y="31"/>
                        <a:pt x="1014" y="28"/>
                        <a:pt x="1019" y="21"/>
                      </a:cubicBezTo>
                      <a:cubicBezTo>
                        <a:pt x="1023" y="13"/>
                        <a:pt x="1028" y="5"/>
                        <a:pt x="1023" y="2"/>
                      </a:cubicBezTo>
                      <a:cubicBezTo>
                        <a:pt x="1018" y="0"/>
                        <a:pt x="1005" y="4"/>
                        <a:pt x="999" y="7"/>
                      </a:cubicBezTo>
                      <a:cubicBezTo>
                        <a:pt x="993" y="9"/>
                        <a:pt x="977" y="18"/>
                        <a:pt x="976" y="26"/>
                      </a:cubicBezTo>
                      <a:cubicBezTo>
                        <a:pt x="974" y="35"/>
                        <a:pt x="972" y="45"/>
                        <a:pt x="968" y="48"/>
                      </a:cubicBezTo>
                      <a:cubicBezTo>
                        <a:pt x="964" y="52"/>
                        <a:pt x="955" y="48"/>
                        <a:pt x="950" y="48"/>
                      </a:cubicBezTo>
                      <a:cubicBezTo>
                        <a:pt x="946" y="47"/>
                        <a:pt x="936" y="49"/>
                        <a:pt x="935" y="52"/>
                      </a:cubicBezTo>
                      <a:cubicBezTo>
                        <a:pt x="933" y="54"/>
                        <a:pt x="931" y="63"/>
                        <a:pt x="930" y="69"/>
                      </a:cubicBezTo>
                      <a:cubicBezTo>
                        <a:pt x="929" y="76"/>
                        <a:pt x="917" y="94"/>
                        <a:pt x="906" y="97"/>
                      </a:cubicBezTo>
                      <a:cubicBezTo>
                        <a:pt x="895" y="101"/>
                        <a:pt x="890" y="113"/>
                        <a:pt x="879" y="119"/>
                      </a:cubicBezTo>
                      <a:cubicBezTo>
                        <a:pt x="867" y="125"/>
                        <a:pt x="856" y="136"/>
                        <a:pt x="853" y="136"/>
                      </a:cubicBezTo>
                      <a:cubicBezTo>
                        <a:pt x="849" y="137"/>
                        <a:pt x="831" y="139"/>
                        <a:pt x="822" y="139"/>
                      </a:cubicBezTo>
                      <a:cubicBezTo>
                        <a:pt x="812" y="139"/>
                        <a:pt x="805" y="138"/>
                        <a:pt x="801" y="133"/>
                      </a:cubicBezTo>
                      <a:cubicBezTo>
                        <a:pt x="797" y="129"/>
                        <a:pt x="779" y="126"/>
                        <a:pt x="777" y="126"/>
                      </a:cubicBezTo>
                      <a:cubicBezTo>
                        <a:pt x="775" y="126"/>
                        <a:pt x="770" y="133"/>
                        <a:pt x="769" y="139"/>
                      </a:cubicBezTo>
                      <a:cubicBezTo>
                        <a:pt x="768" y="146"/>
                        <a:pt x="759" y="148"/>
                        <a:pt x="753" y="152"/>
                      </a:cubicBezTo>
                      <a:cubicBezTo>
                        <a:pt x="748" y="155"/>
                        <a:pt x="742" y="167"/>
                        <a:pt x="737" y="159"/>
                      </a:cubicBezTo>
                      <a:cubicBezTo>
                        <a:pt x="732" y="152"/>
                        <a:pt x="723" y="141"/>
                        <a:pt x="721" y="144"/>
                      </a:cubicBezTo>
                      <a:cubicBezTo>
                        <a:pt x="719" y="147"/>
                        <a:pt x="714" y="159"/>
                        <a:pt x="714" y="159"/>
                      </a:cubicBezTo>
                      <a:cubicBezTo>
                        <a:pt x="714" y="159"/>
                        <a:pt x="695" y="160"/>
                        <a:pt x="695" y="165"/>
                      </a:cubicBezTo>
                      <a:cubicBezTo>
                        <a:pt x="695" y="171"/>
                        <a:pt x="713" y="179"/>
                        <a:pt x="714" y="183"/>
                      </a:cubicBezTo>
                      <a:cubicBezTo>
                        <a:pt x="716" y="187"/>
                        <a:pt x="686" y="192"/>
                        <a:pt x="683" y="195"/>
                      </a:cubicBezTo>
                      <a:cubicBezTo>
                        <a:pt x="681" y="197"/>
                        <a:pt x="677" y="195"/>
                        <a:pt x="672" y="188"/>
                      </a:cubicBezTo>
                      <a:cubicBezTo>
                        <a:pt x="668" y="180"/>
                        <a:pt x="660" y="180"/>
                        <a:pt x="656" y="184"/>
                      </a:cubicBezTo>
                      <a:cubicBezTo>
                        <a:pt x="653" y="187"/>
                        <a:pt x="645" y="195"/>
                        <a:pt x="640" y="201"/>
                      </a:cubicBezTo>
                      <a:cubicBezTo>
                        <a:pt x="636" y="206"/>
                        <a:pt x="641" y="219"/>
                        <a:pt x="640" y="225"/>
                      </a:cubicBezTo>
                      <a:cubicBezTo>
                        <a:pt x="639" y="230"/>
                        <a:pt x="631" y="238"/>
                        <a:pt x="628" y="247"/>
                      </a:cubicBezTo>
                      <a:cubicBezTo>
                        <a:pt x="625" y="256"/>
                        <a:pt x="631" y="272"/>
                        <a:pt x="631" y="276"/>
                      </a:cubicBezTo>
                      <a:cubicBezTo>
                        <a:pt x="631" y="281"/>
                        <a:pt x="631" y="295"/>
                        <a:pt x="630" y="304"/>
                      </a:cubicBezTo>
                      <a:cubicBezTo>
                        <a:pt x="628" y="312"/>
                        <a:pt x="615" y="322"/>
                        <a:pt x="609" y="324"/>
                      </a:cubicBezTo>
                      <a:cubicBezTo>
                        <a:pt x="604" y="326"/>
                        <a:pt x="580" y="334"/>
                        <a:pt x="578" y="335"/>
                      </a:cubicBezTo>
                      <a:cubicBezTo>
                        <a:pt x="575" y="335"/>
                        <a:pt x="558" y="304"/>
                        <a:pt x="556" y="297"/>
                      </a:cubicBezTo>
                      <a:cubicBezTo>
                        <a:pt x="554" y="289"/>
                        <a:pt x="546" y="276"/>
                        <a:pt x="546" y="268"/>
                      </a:cubicBezTo>
                      <a:cubicBezTo>
                        <a:pt x="546" y="267"/>
                        <a:pt x="546" y="265"/>
                        <a:pt x="546" y="262"/>
                      </a:cubicBezTo>
                      <a:cubicBezTo>
                        <a:pt x="539" y="272"/>
                        <a:pt x="533" y="280"/>
                        <a:pt x="530" y="283"/>
                      </a:cubicBezTo>
                      <a:cubicBezTo>
                        <a:pt x="520" y="292"/>
                        <a:pt x="528" y="304"/>
                        <a:pt x="519" y="306"/>
                      </a:cubicBezTo>
                      <a:cubicBezTo>
                        <a:pt x="510" y="308"/>
                        <a:pt x="496" y="300"/>
                        <a:pt x="485" y="306"/>
                      </a:cubicBezTo>
                      <a:cubicBezTo>
                        <a:pt x="474" y="311"/>
                        <a:pt x="471" y="298"/>
                        <a:pt x="458" y="270"/>
                      </a:cubicBezTo>
                      <a:cubicBezTo>
                        <a:pt x="444" y="241"/>
                        <a:pt x="424" y="268"/>
                        <a:pt x="415" y="274"/>
                      </a:cubicBezTo>
                      <a:cubicBezTo>
                        <a:pt x="406" y="280"/>
                        <a:pt x="405" y="278"/>
                        <a:pt x="365" y="270"/>
                      </a:cubicBezTo>
                      <a:cubicBezTo>
                        <a:pt x="326" y="261"/>
                        <a:pt x="315" y="274"/>
                        <a:pt x="305" y="281"/>
                      </a:cubicBezTo>
                      <a:cubicBezTo>
                        <a:pt x="295" y="288"/>
                        <a:pt x="326" y="334"/>
                        <a:pt x="335" y="344"/>
                      </a:cubicBezTo>
                      <a:cubicBezTo>
                        <a:pt x="345" y="354"/>
                        <a:pt x="349" y="376"/>
                        <a:pt x="343" y="385"/>
                      </a:cubicBezTo>
                      <a:cubicBezTo>
                        <a:pt x="337" y="394"/>
                        <a:pt x="328" y="387"/>
                        <a:pt x="328" y="394"/>
                      </a:cubicBezTo>
                      <a:cubicBezTo>
                        <a:pt x="328" y="402"/>
                        <a:pt x="347" y="438"/>
                        <a:pt x="345" y="470"/>
                      </a:cubicBezTo>
                      <a:cubicBezTo>
                        <a:pt x="343" y="502"/>
                        <a:pt x="317" y="534"/>
                        <a:pt x="317" y="553"/>
                      </a:cubicBezTo>
                      <a:cubicBezTo>
                        <a:pt x="317" y="571"/>
                        <a:pt x="326" y="623"/>
                        <a:pt x="326" y="634"/>
                      </a:cubicBezTo>
                      <a:cubicBezTo>
                        <a:pt x="326" y="646"/>
                        <a:pt x="307" y="644"/>
                        <a:pt x="265" y="644"/>
                      </a:cubicBezTo>
                      <a:cubicBezTo>
                        <a:pt x="224" y="644"/>
                        <a:pt x="247" y="657"/>
                        <a:pt x="239" y="663"/>
                      </a:cubicBezTo>
                      <a:cubicBezTo>
                        <a:pt x="231" y="669"/>
                        <a:pt x="201" y="676"/>
                        <a:pt x="201" y="676"/>
                      </a:cubicBezTo>
                      <a:cubicBezTo>
                        <a:pt x="201" y="676"/>
                        <a:pt x="192" y="680"/>
                        <a:pt x="181" y="687"/>
                      </a:cubicBezTo>
                      <a:cubicBezTo>
                        <a:pt x="170" y="693"/>
                        <a:pt x="158" y="704"/>
                        <a:pt x="158" y="704"/>
                      </a:cubicBezTo>
                      <a:cubicBezTo>
                        <a:pt x="158" y="704"/>
                        <a:pt x="179" y="725"/>
                        <a:pt x="197" y="746"/>
                      </a:cubicBezTo>
                      <a:cubicBezTo>
                        <a:pt x="216" y="767"/>
                        <a:pt x="197" y="757"/>
                        <a:pt x="201" y="767"/>
                      </a:cubicBezTo>
                      <a:cubicBezTo>
                        <a:pt x="205" y="777"/>
                        <a:pt x="207" y="780"/>
                        <a:pt x="207" y="791"/>
                      </a:cubicBezTo>
                      <a:cubicBezTo>
                        <a:pt x="207" y="802"/>
                        <a:pt x="201" y="825"/>
                        <a:pt x="199" y="839"/>
                      </a:cubicBezTo>
                      <a:cubicBezTo>
                        <a:pt x="197" y="852"/>
                        <a:pt x="193" y="861"/>
                        <a:pt x="181" y="884"/>
                      </a:cubicBezTo>
                      <a:cubicBezTo>
                        <a:pt x="169" y="907"/>
                        <a:pt x="173" y="912"/>
                        <a:pt x="171" y="933"/>
                      </a:cubicBezTo>
                      <a:cubicBezTo>
                        <a:pt x="169" y="954"/>
                        <a:pt x="171" y="950"/>
                        <a:pt x="125" y="944"/>
                      </a:cubicBezTo>
                      <a:cubicBezTo>
                        <a:pt x="80" y="939"/>
                        <a:pt x="105" y="973"/>
                        <a:pt x="80" y="993"/>
                      </a:cubicBezTo>
                      <a:cubicBezTo>
                        <a:pt x="75" y="997"/>
                        <a:pt x="70" y="1002"/>
                        <a:pt x="66" y="1006"/>
                      </a:cubicBezTo>
                      <a:cubicBezTo>
                        <a:pt x="71" y="1005"/>
                        <a:pt x="77" y="1005"/>
                        <a:pt x="81" y="1006"/>
                      </a:cubicBezTo>
                      <a:cubicBezTo>
                        <a:pt x="89" y="1007"/>
                        <a:pt x="91" y="1016"/>
                        <a:pt x="85" y="1022"/>
                      </a:cubicBezTo>
                      <a:cubicBezTo>
                        <a:pt x="78" y="1028"/>
                        <a:pt x="73" y="1037"/>
                        <a:pt x="72" y="1041"/>
                      </a:cubicBezTo>
                      <a:cubicBezTo>
                        <a:pt x="71" y="1045"/>
                        <a:pt x="81" y="1047"/>
                        <a:pt x="86" y="1047"/>
                      </a:cubicBezTo>
                      <a:cubicBezTo>
                        <a:pt x="90" y="1047"/>
                        <a:pt x="94" y="1053"/>
                        <a:pt x="89" y="1061"/>
                      </a:cubicBezTo>
                      <a:cubicBezTo>
                        <a:pt x="84" y="1069"/>
                        <a:pt x="81" y="1074"/>
                        <a:pt x="80" y="1080"/>
                      </a:cubicBezTo>
                      <a:cubicBezTo>
                        <a:pt x="79" y="1087"/>
                        <a:pt x="76" y="1098"/>
                        <a:pt x="76" y="1098"/>
                      </a:cubicBezTo>
                      <a:cubicBezTo>
                        <a:pt x="76" y="1098"/>
                        <a:pt x="90" y="1103"/>
                        <a:pt x="85" y="1113"/>
                      </a:cubicBezTo>
                      <a:cubicBezTo>
                        <a:pt x="80" y="1122"/>
                        <a:pt x="62" y="1127"/>
                        <a:pt x="54" y="1132"/>
                      </a:cubicBezTo>
                      <a:cubicBezTo>
                        <a:pt x="46" y="1138"/>
                        <a:pt x="34" y="1147"/>
                        <a:pt x="39" y="1147"/>
                      </a:cubicBezTo>
                      <a:cubicBezTo>
                        <a:pt x="44" y="1147"/>
                        <a:pt x="47" y="1158"/>
                        <a:pt x="44" y="1164"/>
                      </a:cubicBezTo>
                      <a:cubicBezTo>
                        <a:pt x="41" y="1170"/>
                        <a:pt x="51" y="1174"/>
                        <a:pt x="51" y="1174"/>
                      </a:cubicBezTo>
                      <a:cubicBezTo>
                        <a:pt x="51" y="1174"/>
                        <a:pt x="57" y="1184"/>
                        <a:pt x="51" y="1187"/>
                      </a:cubicBezTo>
                      <a:cubicBezTo>
                        <a:pt x="44" y="1189"/>
                        <a:pt x="21" y="1192"/>
                        <a:pt x="21" y="1192"/>
                      </a:cubicBezTo>
                      <a:cubicBezTo>
                        <a:pt x="21" y="1192"/>
                        <a:pt x="0" y="1204"/>
                        <a:pt x="15" y="1205"/>
                      </a:cubicBezTo>
                      <a:cubicBezTo>
                        <a:pt x="30" y="1206"/>
                        <a:pt x="31" y="1212"/>
                        <a:pt x="30" y="1216"/>
                      </a:cubicBezTo>
                      <a:cubicBezTo>
                        <a:pt x="29" y="1220"/>
                        <a:pt x="31" y="1237"/>
                        <a:pt x="31" y="1237"/>
                      </a:cubicBezTo>
                      <a:cubicBezTo>
                        <a:pt x="31" y="1237"/>
                        <a:pt x="42" y="1245"/>
                        <a:pt x="42" y="1252"/>
                      </a:cubicBezTo>
                      <a:cubicBezTo>
                        <a:pt x="42" y="1260"/>
                        <a:pt x="57" y="1284"/>
                        <a:pt x="70" y="1288"/>
                      </a:cubicBezTo>
                      <a:cubicBezTo>
                        <a:pt x="83" y="1291"/>
                        <a:pt x="94" y="1290"/>
                        <a:pt x="108" y="1286"/>
                      </a:cubicBezTo>
                      <a:cubicBezTo>
                        <a:pt x="123" y="1281"/>
                        <a:pt x="114" y="1285"/>
                        <a:pt x="121" y="1275"/>
                      </a:cubicBezTo>
                      <a:cubicBezTo>
                        <a:pt x="128" y="1266"/>
                        <a:pt x="137" y="1271"/>
                        <a:pt x="145" y="1268"/>
                      </a:cubicBezTo>
                      <a:cubicBezTo>
                        <a:pt x="153" y="1264"/>
                        <a:pt x="153" y="1259"/>
                        <a:pt x="159" y="1256"/>
                      </a:cubicBezTo>
                      <a:cubicBezTo>
                        <a:pt x="164" y="1252"/>
                        <a:pt x="177" y="1246"/>
                        <a:pt x="186" y="1262"/>
                      </a:cubicBezTo>
                      <a:cubicBezTo>
                        <a:pt x="189" y="1268"/>
                        <a:pt x="196" y="1276"/>
                        <a:pt x="202" y="1283"/>
                      </a:cubicBezTo>
                      <a:cubicBezTo>
                        <a:pt x="218" y="1274"/>
                        <a:pt x="233" y="1266"/>
                        <a:pt x="240" y="1262"/>
                      </a:cubicBezTo>
                      <a:cubicBezTo>
                        <a:pt x="257" y="1255"/>
                        <a:pt x="305" y="1224"/>
                        <a:pt x="315" y="1224"/>
                      </a:cubicBezTo>
                      <a:cubicBezTo>
                        <a:pt x="325" y="1224"/>
                        <a:pt x="345" y="1225"/>
                        <a:pt x="351" y="1217"/>
                      </a:cubicBezTo>
                      <a:cubicBezTo>
                        <a:pt x="357" y="1209"/>
                        <a:pt x="375" y="1177"/>
                        <a:pt x="382" y="1177"/>
                      </a:cubicBezTo>
                      <a:cubicBezTo>
                        <a:pt x="389" y="1177"/>
                        <a:pt x="424" y="1160"/>
                        <a:pt x="427" y="1180"/>
                      </a:cubicBezTo>
                      <a:cubicBezTo>
                        <a:pt x="430" y="1200"/>
                        <a:pt x="438" y="1234"/>
                        <a:pt x="453" y="1234"/>
                      </a:cubicBezTo>
                      <a:cubicBezTo>
                        <a:pt x="468" y="1234"/>
                        <a:pt x="478" y="1243"/>
                        <a:pt x="500" y="1247"/>
                      </a:cubicBezTo>
                      <a:cubicBezTo>
                        <a:pt x="521" y="1251"/>
                        <a:pt x="533" y="1260"/>
                        <a:pt x="538" y="1251"/>
                      </a:cubicBezTo>
                      <a:cubicBezTo>
                        <a:pt x="544" y="1243"/>
                        <a:pt x="566" y="1231"/>
                        <a:pt x="566" y="1231"/>
                      </a:cubicBezTo>
                      <a:cubicBezTo>
                        <a:pt x="606" y="1252"/>
                        <a:pt x="606" y="1252"/>
                        <a:pt x="606" y="1252"/>
                      </a:cubicBezTo>
                      <a:cubicBezTo>
                        <a:pt x="606" y="1252"/>
                        <a:pt x="626" y="1259"/>
                        <a:pt x="631" y="1257"/>
                      </a:cubicBezTo>
                      <a:cubicBezTo>
                        <a:pt x="637" y="1255"/>
                        <a:pt x="656" y="1256"/>
                        <a:pt x="661" y="1256"/>
                      </a:cubicBezTo>
                      <a:cubicBezTo>
                        <a:pt x="667" y="1256"/>
                        <a:pt x="685" y="1244"/>
                        <a:pt x="687" y="1260"/>
                      </a:cubicBezTo>
                      <a:cubicBezTo>
                        <a:pt x="688" y="1275"/>
                        <a:pt x="701" y="1284"/>
                        <a:pt x="709" y="1284"/>
                      </a:cubicBezTo>
                      <a:cubicBezTo>
                        <a:pt x="717" y="1284"/>
                        <a:pt x="722" y="1271"/>
                        <a:pt x="724" y="1280"/>
                      </a:cubicBezTo>
                      <a:cubicBezTo>
                        <a:pt x="725" y="1288"/>
                        <a:pt x="745" y="1292"/>
                        <a:pt x="750" y="1292"/>
                      </a:cubicBezTo>
                      <a:cubicBezTo>
                        <a:pt x="756" y="1292"/>
                        <a:pt x="787" y="1291"/>
                        <a:pt x="800" y="1295"/>
                      </a:cubicBezTo>
                      <a:cubicBezTo>
                        <a:pt x="813" y="1299"/>
                        <a:pt x="844" y="1308"/>
                        <a:pt x="844" y="1308"/>
                      </a:cubicBezTo>
                      <a:cubicBezTo>
                        <a:pt x="877" y="1312"/>
                        <a:pt x="877" y="1312"/>
                        <a:pt x="877" y="1312"/>
                      </a:cubicBezTo>
                      <a:cubicBezTo>
                        <a:pt x="877" y="1312"/>
                        <a:pt x="895" y="1322"/>
                        <a:pt x="902" y="1323"/>
                      </a:cubicBezTo>
                      <a:cubicBezTo>
                        <a:pt x="909" y="1324"/>
                        <a:pt x="909" y="1325"/>
                        <a:pt x="909" y="1306"/>
                      </a:cubicBezTo>
                      <a:cubicBezTo>
                        <a:pt x="909" y="1288"/>
                        <a:pt x="916" y="1292"/>
                        <a:pt x="933" y="1292"/>
                      </a:cubicBezTo>
                      <a:cubicBezTo>
                        <a:pt x="950" y="1292"/>
                        <a:pt x="977" y="1301"/>
                        <a:pt x="989" y="1292"/>
                      </a:cubicBezTo>
                      <a:cubicBezTo>
                        <a:pt x="1000" y="1284"/>
                        <a:pt x="1003" y="1273"/>
                        <a:pt x="1018" y="1276"/>
                      </a:cubicBezTo>
                      <a:cubicBezTo>
                        <a:pt x="1034" y="1280"/>
                        <a:pt x="1045" y="1292"/>
                        <a:pt x="1045" y="1292"/>
                      </a:cubicBezTo>
                      <a:cubicBezTo>
                        <a:pt x="1045" y="1292"/>
                        <a:pt x="1031" y="1300"/>
                        <a:pt x="1024" y="1300"/>
                      </a:cubicBezTo>
                      <a:cubicBezTo>
                        <a:pt x="1017" y="1300"/>
                        <a:pt x="996" y="1309"/>
                        <a:pt x="1003" y="1315"/>
                      </a:cubicBezTo>
                      <a:cubicBezTo>
                        <a:pt x="1010" y="1320"/>
                        <a:pt x="1025" y="1326"/>
                        <a:pt x="1033" y="1323"/>
                      </a:cubicBezTo>
                      <a:cubicBezTo>
                        <a:pt x="1040" y="1319"/>
                        <a:pt x="1031" y="1318"/>
                        <a:pt x="1045" y="1316"/>
                      </a:cubicBezTo>
                      <a:cubicBezTo>
                        <a:pt x="1059" y="1315"/>
                        <a:pt x="1075" y="1319"/>
                        <a:pt x="1069" y="1328"/>
                      </a:cubicBezTo>
                      <a:cubicBezTo>
                        <a:pt x="1064" y="1336"/>
                        <a:pt x="1086" y="1336"/>
                        <a:pt x="1088" y="1328"/>
                      </a:cubicBezTo>
                      <a:cubicBezTo>
                        <a:pt x="1089" y="1319"/>
                        <a:pt x="1093" y="1306"/>
                        <a:pt x="1105" y="1299"/>
                      </a:cubicBezTo>
                      <a:cubicBezTo>
                        <a:pt x="1116" y="1292"/>
                        <a:pt x="1102" y="1291"/>
                        <a:pt x="1097" y="1280"/>
                      </a:cubicBezTo>
                      <a:cubicBezTo>
                        <a:pt x="1092" y="1268"/>
                        <a:pt x="1118" y="1277"/>
                        <a:pt x="1118" y="1264"/>
                      </a:cubicBezTo>
                      <a:cubicBezTo>
                        <a:pt x="1118" y="1251"/>
                        <a:pt x="1128" y="1249"/>
                        <a:pt x="1119" y="1241"/>
                      </a:cubicBezTo>
                      <a:cubicBezTo>
                        <a:pt x="1109" y="1233"/>
                        <a:pt x="1035" y="1211"/>
                        <a:pt x="1045" y="1194"/>
                      </a:cubicBezTo>
                      <a:cubicBezTo>
                        <a:pt x="1055" y="1177"/>
                        <a:pt x="1058" y="1163"/>
                        <a:pt x="1069" y="1174"/>
                      </a:cubicBezTo>
                      <a:cubicBezTo>
                        <a:pt x="1081" y="1186"/>
                        <a:pt x="1116" y="1203"/>
                        <a:pt x="1116" y="1203"/>
                      </a:cubicBezTo>
                      <a:cubicBezTo>
                        <a:pt x="1143" y="1214"/>
                        <a:pt x="1143" y="1214"/>
                        <a:pt x="1143" y="1214"/>
                      </a:cubicBezTo>
                      <a:cubicBezTo>
                        <a:pt x="1143" y="1214"/>
                        <a:pt x="1192" y="1218"/>
                        <a:pt x="1201" y="1217"/>
                      </a:cubicBezTo>
                      <a:cubicBezTo>
                        <a:pt x="1211" y="1216"/>
                        <a:pt x="1217" y="1186"/>
                        <a:pt x="1220" y="1180"/>
                      </a:cubicBezTo>
                      <a:cubicBezTo>
                        <a:pt x="1222" y="1174"/>
                        <a:pt x="1220" y="1157"/>
                        <a:pt x="1209" y="1146"/>
                      </a:cubicBezTo>
                      <a:cubicBezTo>
                        <a:pt x="1198" y="1135"/>
                        <a:pt x="1191" y="1129"/>
                        <a:pt x="1194" y="1122"/>
                      </a:cubicBezTo>
                      <a:cubicBezTo>
                        <a:pt x="1197" y="1115"/>
                        <a:pt x="1226" y="1125"/>
                        <a:pt x="1231" y="1123"/>
                      </a:cubicBezTo>
                      <a:cubicBezTo>
                        <a:pt x="1235" y="1122"/>
                        <a:pt x="1251" y="1112"/>
                        <a:pt x="1251" y="1112"/>
                      </a:cubicBezTo>
                      <a:cubicBezTo>
                        <a:pt x="1220" y="1098"/>
                        <a:pt x="1220" y="1098"/>
                        <a:pt x="1220" y="1098"/>
                      </a:cubicBezTo>
                      <a:cubicBezTo>
                        <a:pt x="1220" y="1098"/>
                        <a:pt x="1224" y="1098"/>
                        <a:pt x="1231" y="1098"/>
                      </a:cubicBezTo>
                      <a:cubicBezTo>
                        <a:pt x="1226" y="1096"/>
                        <a:pt x="1222" y="1095"/>
                        <a:pt x="1220" y="1095"/>
                      </a:cubicBezTo>
                      <a:cubicBezTo>
                        <a:pt x="1213" y="1094"/>
                        <a:pt x="1201" y="1091"/>
                        <a:pt x="1201" y="1087"/>
                      </a:cubicBezTo>
                      <a:cubicBezTo>
                        <a:pt x="1201" y="1083"/>
                        <a:pt x="1208" y="1081"/>
                        <a:pt x="1209" y="1069"/>
                      </a:cubicBezTo>
                      <a:cubicBezTo>
                        <a:pt x="1211" y="1056"/>
                        <a:pt x="1215" y="1051"/>
                        <a:pt x="1215" y="1042"/>
                      </a:cubicBezTo>
                      <a:cubicBezTo>
                        <a:pt x="1215" y="1032"/>
                        <a:pt x="1217" y="1026"/>
                        <a:pt x="1217" y="1026"/>
                      </a:cubicBezTo>
                      <a:cubicBezTo>
                        <a:pt x="1217" y="1026"/>
                        <a:pt x="1231" y="1023"/>
                        <a:pt x="1235" y="1020"/>
                      </a:cubicBezTo>
                      <a:cubicBezTo>
                        <a:pt x="1240" y="1017"/>
                        <a:pt x="1252" y="1020"/>
                        <a:pt x="1255" y="1012"/>
                      </a:cubicBezTo>
                      <a:cubicBezTo>
                        <a:pt x="1258" y="1004"/>
                        <a:pt x="1248" y="992"/>
                        <a:pt x="1248" y="992"/>
                      </a:cubicBezTo>
                      <a:cubicBezTo>
                        <a:pt x="1248" y="992"/>
                        <a:pt x="1259" y="990"/>
                        <a:pt x="1270" y="988"/>
                      </a:cubicBezTo>
                      <a:cubicBezTo>
                        <a:pt x="1277" y="976"/>
                        <a:pt x="1286" y="960"/>
                        <a:pt x="1291" y="946"/>
                      </a:cubicBezTo>
                      <a:close/>
                    </a:path>
                  </a:pathLst>
                </a:custGeom>
                <a:solidFill>
                  <a:srgbClr val="59888D"/>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54" name="Straight Connector 53">
                <a:extLst>
                  <a:ext uri="{FF2B5EF4-FFF2-40B4-BE49-F238E27FC236}">
                    <a16:creationId xmlns:a16="http://schemas.microsoft.com/office/drawing/2014/main" xmlns="" id="{0A8EFBEF-F936-48AF-ADBD-5818BD0A7747}"/>
                  </a:ext>
                </a:extLst>
              </p:cNvPr>
              <p:cNvCxnSpPr>
                <a:cxnSpLocks/>
                <a:stCxn id="55" idx="2"/>
              </p:cNvCxnSpPr>
              <p:nvPr/>
            </p:nvCxnSpPr>
            <p:spPr>
              <a:xfrm flipH="1">
                <a:off x="2409005" y="1007832"/>
                <a:ext cx="242169" cy="237973"/>
              </a:xfrm>
              <a:prstGeom prst="line">
                <a:avLst/>
              </a:prstGeom>
              <a:noFill/>
              <a:ln w="6350" cap="flat" cmpd="sng" algn="ctr">
                <a:solidFill>
                  <a:sysClr val="windowText" lastClr="000000"/>
                </a:solidFill>
                <a:prstDash val="solid"/>
                <a:miter lim="800000"/>
              </a:ln>
              <a:effectLst/>
            </p:spPr>
          </p:cxnSp>
          <p:sp>
            <p:nvSpPr>
              <p:cNvPr id="55" name="Text Box 2">
                <a:extLst>
                  <a:ext uri="{FF2B5EF4-FFF2-40B4-BE49-F238E27FC236}">
                    <a16:creationId xmlns:a16="http://schemas.microsoft.com/office/drawing/2014/main" xmlns="" id="{CA9D36D9-0E55-4A6C-B85B-8DBB7080C7C0}"/>
                  </a:ext>
                </a:extLst>
              </p:cNvPr>
              <p:cNvSpPr txBox="1">
                <a:spLocks noChangeArrowheads="1"/>
              </p:cNvSpPr>
              <p:nvPr/>
            </p:nvSpPr>
            <p:spPr bwMode="auto">
              <a:xfrm>
                <a:off x="1963776" y="529128"/>
                <a:ext cx="1374795" cy="47870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Cape Winelands District</a:t>
                </a:r>
                <a:b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R174.6 million</a:t>
                </a:r>
                <a:b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lang="en-US" sz="1000" b="1" kern="0" dirty="0">
                    <a:solidFill>
                      <a:prstClr val="black"/>
                    </a:solidFill>
                    <a:ea typeface="Times New Roman" panose="02020603050405020304" pitchFamily="18" charset="0"/>
                    <a:cs typeface="Arial" panose="020B0604020202020204" pitchFamily="34" charset="0"/>
                  </a:rPr>
                  <a:t>9.5</a:t>
                </a: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a:t>
                </a:r>
                <a:r>
                  <a:rPr kumimoji="0" lang="en-US" sz="1000" b="1" i="1"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 of total municipal capex</a:t>
                </a:r>
                <a:endParaRPr kumimoji="0" lang="en-ZA"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984,921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grpSp>
        <p:sp>
          <p:nvSpPr>
            <p:cNvPr id="42" name="Text Box 2">
              <a:extLst>
                <a:ext uri="{FF2B5EF4-FFF2-40B4-BE49-F238E27FC236}">
                  <a16:creationId xmlns:a16="http://schemas.microsoft.com/office/drawing/2014/main" xmlns="" id="{201DCD2F-382F-4DFB-8899-DF313687A799}"/>
                </a:ext>
              </a:extLst>
            </p:cNvPr>
            <p:cNvSpPr txBox="1">
              <a:spLocks noChangeArrowheads="1"/>
            </p:cNvSpPr>
            <p:nvPr/>
          </p:nvSpPr>
          <p:spPr bwMode="auto">
            <a:xfrm>
              <a:off x="5805154" y="1170592"/>
              <a:ext cx="1703425" cy="788316"/>
            </a:xfrm>
            <a:prstGeom prst="rect">
              <a:avLst/>
            </a:prstGeom>
            <a:solidFill>
              <a:srgbClr val="FFFFFF"/>
            </a:solidFill>
            <a:ln w="12700">
              <a:solidFill>
                <a:schemeClr val="tx1"/>
              </a:solid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Province-Wide</a:t>
              </a:r>
              <a:endParaRPr kumimoji="0" lang="en-ZA"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R1,847 billion</a:t>
              </a:r>
              <a:endParaRPr kumimoji="0" lang="en-ZA"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7,328,044</a:t>
              </a:r>
              <a:endParaRPr kumimoji="0" lang="en-ZA"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xmlns="" val="3800947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36BB5-2EC7-FA27-AA2C-3E7C3F8DE4B7}"/>
              </a:ext>
            </a:extLst>
          </p:cNvPr>
          <p:cNvSpPr>
            <a:spLocks noGrp="1"/>
          </p:cNvSpPr>
          <p:nvPr>
            <p:ph type="title"/>
          </p:nvPr>
        </p:nvSpPr>
        <p:spPr/>
        <p:txBody>
          <a:bodyPr/>
          <a:lstStyle/>
          <a:p>
            <a:r>
              <a:rPr lang="en-US" dirty="0"/>
              <a:t>Proposed areas for strategic partnerships</a:t>
            </a:r>
          </a:p>
        </p:txBody>
      </p:sp>
      <p:sp>
        <p:nvSpPr>
          <p:cNvPr id="3" name="Slide Number Placeholder 2">
            <a:extLst>
              <a:ext uri="{FF2B5EF4-FFF2-40B4-BE49-F238E27FC236}">
                <a16:creationId xmlns:a16="http://schemas.microsoft.com/office/drawing/2014/main" xmlns="" id="{405F660C-DE9A-A6FF-F645-FB59B9E1B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5" name="Text Placeholder 4">
            <a:extLst>
              <a:ext uri="{FF2B5EF4-FFF2-40B4-BE49-F238E27FC236}">
                <a16:creationId xmlns:a16="http://schemas.microsoft.com/office/drawing/2014/main" xmlns="" id="{BA6D7968-21F7-688D-4B31-5A39FF8337D4}"/>
              </a:ext>
            </a:extLst>
          </p:cNvPr>
          <p:cNvSpPr>
            <a:spLocks noGrp="1"/>
          </p:cNvSpPr>
          <p:nvPr>
            <p:ph type="body" sz="quarter" idx="10"/>
          </p:nvPr>
        </p:nvSpPr>
        <p:spPr>
          <a:xfrm>
            <a:off x="393700" y="1193726"/>
            <a:ext cx="5490265" cy="3516347"/>
          </a:xfrm>
          <a:solidFill>
            <a:srgbClr val="5B7F95"/>
          </a:solidFill>
        </p:spPr>
        <p:txBody>
          <a:bodyPr>
            <a:normAutofit fontScale="85000" lnSpcReduction="20000"/>
          </a:bodyPr>
          <a:lstStyle/>
          <a:p>
            <a:pPr>
              <a:lnSpc>
                <a:spcPct val="120000"/>
              </a:lnSpc>
              <a:spcAft>
                <a:spcPts val="600"/>
              </a:spcAft>
            </a:pPr>
            <a:r>
              <a:rPr lang="en-ZA" sz="1800" dirty="0">
                <a:solidFill>
                  <a:schemeClr val="bg1"/>
                </a:solidFill>
              </a:rPr>
              <a:t>Technical advisory &amp; capacity support – on multiple projects / areas of work including:</a:t>
            </a:r>
          </a:p>
          <a:p>
            <a:pPr marL="180000" lvl="1" indent="-180000" algn="just" defTabSz="914400">
              <a:lnSpc>
                <a:spcPct val="120000"/>
              </a:lnSpc>
              <a:spcBef>
                <a:spcPts val="600"/>
              </a:spcBef>
              <a:spcAft>
                <a:spcPts val="300"/>
              </a:spcAft>
              <a:defRPr/>
            </a:pPr>
            <a:r>
              <a:rPr lang="en-ZA" b="0" dirty="0">
                <a:solidFill>
                  <a:schemeClr val="bg1"/>
                </a:solidFill>
              </a:rPr>
              <a:t>WC IRP</a:t>
            </a:r>
          </a:p>
          <a:p>
            <a:pPr marL="180000" lvl="1" indent="-180000" algn="just" defTabSz="914400">
              <a:lnSpc>
                <a:spcPct val="120000"/>
              </a:lnSpc>
              <a:spcBef>
                <a:spcPts val="600"/>
              </a:spcBef>
              <a:spcAft>
                <a:spcPts val="300"/>
              </a:spcAft>
              <a:defRPr/>
            </a:pPr>
            <a:r>
              <a:rPr lang="en-ZA" b="0" dirty="0">
                <a:solidFill>
                  <a:schemeClr val="bg1"/>
                </a:solidFill>
              </a:rPr>
              <a:t>Transaction advisory support for:</a:t>
            </a:r>
          </a:p>
          <a:p>
            <a:pPr lvl="2" algn="just">
              <a:lnSpc>
                <a:spcPct val="120000"/>
              </a:lnSpc>
              <a:spcBef>
                <a:spcPts val="600"/>
              </a:spcBef>
              <a:spcAft>
                <a:spcPts val="300"/>
              </a:spcAft>
              <a:defRPr/>
            </a:pPr>
            <a:r>
              <a:rPr lang="en-ZA" b="0" dirty="0">
                <a:solidFill>
                  <a:schemeClr val="bg1"/>
                </a:solidFill>
              </a:rPr>
              <a:t>Municipalities’ IPP procurement, own generation projects etc</a:t>
            </a:r>
          </a:p>
          <a:p>
            <a:pPr lvl="2" algn="just">
              <a:lnSpc>
                <a:spcPct val="120000"/>
              </a:lnSpc>
              <a:spcBef>
                <a:spcPts val="600"/>
              </a:spcBef>
              <a:spcAft>
                <a:spcPts val="300"/>
              </a:spcAft>
              <a:defRPr/>
            </a:pPr>
            <a:r>
              <a:rPr lang="en-ZA" b="0" dirty="0">
                <a:solidFill>
                  <a:schemeClr val="bg1"/>
                </a:solidFill>
              </a:rPr>
              <a:t>Schools and Clinics  PV Projects </a:t>
            </a:r>
          </a:p>
          <a:p>
            <a:pPr marL="180000" lvl="1" indent="-180000" algn="just" defTabSz="914400">
              <a:lnSpc>
                <a:spcPct val="120000"/>
              </a:lnSpc>
              <a:spcBef>
                <a:spcPts val="600"/>
              </a:spcBef>
              <a:spcAft>
                <a:spcPts val="300"/>
              </a:spcAft>
              <a:defRPr/>
            </a:pPr>
            <a:r>
              <a:rPr lang="en-ZA" b="0" dirty="0">
                <a:solidFill>
                  <a:schemeClr val="bg1"/>
                </a:solidFill>
              </a:rPr>
              <a:t>Mapping out &amp; planning for energy infrastructure strengthening and expansion – assess and review</a:t>
            </a:r>
          </a:p>
          <a:p>
            <a:pPr lvl="2" algn="just">
              <a:lnSpc>
                <a:spcPct val="120000"/>
              </a:lnSpc>
              <a:spcBef>
                <a:spcPts val="600"/>
              </a:spcBef>
              <a:spcAft>
                <a:spcPts val="300"/>
              </a:spcAft>
              <a:defRPr/>
            </a:pPr>
            <a:r>
              <a:rPr lang="en-ZA" b="0" dirty="0">
                <a:solidFill>
                  <a:schemeClr val="bg1"/>
                </a:solidFill>
              </a:rPr>
              <a:t>Transmission distribution infrastructure </a:t>
            </a:r>
          </a:p>
          <a:p>
            <a:pPr marL="180000" lvl="1" indent="-180000" algn="just" defTabSz="914400">
              <a:lnSpc>
                <a:spcPct val="120000"/>
              </a:lnSpc>
              <a:spcBef>
                <a:spcPts val="600"/>
              </a:spcBef>
              <a:spcAft>
                <a:spcPts val="300"/>
              </a:spcAft>
              <a:defRPr/>
            </a:pPr>
            <a:r>
              <a:rPr lang="en-ZA" b="0" dirty="0">
                <a:solidFill>
                  <a:schemeClr val="bg1"/>
                </a:solidFill>
              </a:rPr>
              <a:t>Green hydrogen development</a:t>
            </a:r>
          </a:p>
        </p:txBody>
      </p:sp>
      <p:sp>
        <p:nvSpPr>
          <p:cNvPr id="6" name="TextBox 5">
            <a:extLst>
              <a:ext uri="{FF2B5EF4-FFF2-40B4-BE49-F238E27FC236}">
                <a16:creationId xmlns:a16="http://schemas.microsoft.com/office/drawing/2014/main" xmlns="" id="{1BEF01D3-49F8-22F9-7B2E-B6B548436453}"/>
              </a:ext>
            </a:extLst>
          </p:cNvPr>
          <p:cNvSpPr txBox="1"/>
          <p:nvPr/>
        </p:nvSpPr>
        <p:spPr>
          <a:xfrm>
            <a:off x="6395547" y="1196753"/>
            <a:ext cx="5490265" cy="3516347"/>
          </a:xfrm>
          <a:prstGeom prst="rect">
            <a:avLst/>
          </a:prstGeom>
          <a:solidFill>
            <a:srgbClr val="8FAD15"/>
          </a:solidFill>
        </p:spPr>
        <p:txBody>
          <a:bodyPr wrap="square" rtlCol="0">
            <a:spAutoFit/>
          </a:bodyPr>
          <a:lstStyle/>
          <a:p>
            <a:pPr marL="0" marR="0" lvl="0" indent="0" algn="l" defTabSz="914400" rtl="0" eaLnBrk="1" fontAlgn="auto" latinLnBrk="0" hangingPunct="1">
              <a:lnSpc>
                <a:spcPct val="100000"/>
              </a:lnSpc>
              <a:spcBef>
                <a:spcPts val="300"/>
              </a:spcBef>
              <a:spcAft>
                <a:spcPts val="600"/>
              </a:spcAft>
              <a:buClrTx/>
              <a:buSzTx/>
              <a:buFont typeface="Arial" pitchFamily="34" charset="0"/>
              <a:buNone/>
              <a:tabLst/>
              <a:defRPr/>
            </a:pPr>
            <a:r>
              <a:rPr kumimoji="0" lang="en-ZA" b="1" i="0" u="none" strike="noStrike" kern="1200" cap="none" spc="0" normalizeH="0" baseline="0" noProof="0" dirty="0">
                <a:ln>
                  <a:noFill/>
                </a:ln>
                <a:solidFill>
                  <a:schemeClr val="bg1"/>
                </a:solidFill>
                <a:effectLst/>
                <a:uLnTx/>
                <a:uFillTx/>
                <a:latin typeface="Century Gothic" pitchFamily="34" charset="0"/>
                <a:ea typeface="+mn-ea"/>
                <a:cs typeface="+mn-cs"/>
              </a:rPr>
              <a:t>Potential co- financing of interventions such as:</a:t>
            </a:r>
          </a:p>
          <a:p>
            <a:pPr marL="180000" lvl="1" indent="-180000" algn="just">
              <a:lnSpc>
                <a:spcPct val="150000"/>
              </a:lnSpc>
              <a:spcBef>
                <a:spcPts val="600"/>
              </a:spcBef>
              <a:spcAft>
                <a:spcPts val="300"/>
              </a:spcAft>
              <a:buClr>
                <a:srgbClr val="002060"/>
              </a:buClr>
              <a:buBlip>
                <a:blip r:embed="rId2"/>
              </a:buBlip>
              <a:defRPr/>
            </a:pPr>
            <a:r>
              <a:rPr lang="en-ZA" sz="1600" dirty="0">
                <a:solidFill>
                  <a:schemeClr val="bg1"/>
                </a:solidFill>
                <a:latin typeface="Century Gothic" pitchFamily="34" charset="0"/>
              </a:rPr>
              <a:t>Schools and Clinics PV</a:t>
            </a:r>
          </a:p>
          <a:p>
            <a:pPr marL="180000" lvl="1" indent="-180000" algn="just">
              <a:lnSpc>
                <a:spcPct val="150000"/>
              </a:lnSpc>
              <a:spcBef>
                <a:spcPts val="600"/>
              </a:spcBef>
              <a:spcAft>
                <a:spcPts val="300"/>
              </a:spcAft>
              <a:buClr>
                <a:srgbClr val="002060"/>
              </a:buClr>
              <a:buBlip>
                <a:blip r:embed="rId2"/>
              </a:buBlip>
              <a:defRPr/>
            </a:pPr>
            <a:r>
              <a:rPr lang="en-ZA" sz="1600" dirty="0">
                <a:solidFill>
                  <a:schemeClr val="bg1"/>
                </a:solidFill>
                <a:latin typeface="Century Gothic" pitchFamily="34" charset="0"/>
              </a:rPr>
              <a:t>Load shedding packs to lower LSM households</a:t>
            </a:r>
          </a:p>
          <a:p>
            <a:pPr marL="180000" lvl="1" indent="-180000" algn="just">
              <a:lnSpc>
                <a:spcPct val="150000"/>
              </a:lnSpc>
              <a:spcBef>
                <a:spcPts val="600"/>
              </a:spcBef>
              <a:spcAft>
                <a:spcPts val="300"/>
              </a:spcAft>
              <a:buClr>
                <a:srgbClr val="002060"/>
              </a:buClr>
              <a:buBlip>
                <a:blip r:embed="rId2"/>
              </a:buBlip>
              <a:defRPr/>
            </a:pPr>
            <a:r>
              <a:rPr lang="en-US" sz="1600" dirty="0">
                <a:solidFill>
                  <a:schemeClr val="bg1"/>
                </a:solidFill>
                <a:latin typeface="Century Gothic" pitchFamily="34" charset="0"/>
              </a:rPr>
              <a:t>Piloting and scaling renewable energy solutions in municipalities</a:t>
            </a:r>
          </a:p>
          <a:p>
            <a:pPr marL="180000" marR="0" lvl="1" indent="-180000" algn="just" defTabSz="914400" rtl="0" eaLnBrk="1" fontAlgn="auto" latinLnBrk="0" hangingPunct="1">
              <a:lnSpc>
                <a:spcPct val="150000"/>
              </a:lnSpc>
              <a:spcBef>
                <a:spcPts val="600"/>
              </a:spcBef>
              <a:spcAft>
                <a:spcPts val="300"/>
              </a:spcAft>
              <a:buClr>
                <a:srgbClr val="002060"/>
              </a:buClr>
              <a:buSzTx/>
              <a:buFontTx/>
              <a:buBlip>
                <a:blip r:embed="rId2"/>
              </a:buBlip>
              <a:tabLst/>
              <a:defRPr/>
            </a:pPr>
            <a:r>
              <a:rPr kumimoji="0" lang="en-ZA" sz="1600" b="0" i="0" u="none" strike="noStrike" kern="1200" cap="none" spc="0" normalizeH="0" baseline="0" noProof="0" dirty="0">
                <a:ln>
                  <a:noFill/>
                </a:ln>
                <a:solidFill>
                  <a:schemeClr val="bg1"/>
                </a:solidFill>
                <a:effectLst/>
                <a:uLnTx/>
                <a:uFillTx/>
                <a:latin typeface="Century Gothic" pitchFamily="34" charset="0"/>
                <a:ea typeface="+mn-ea"/>
                <a:cs typeface="+mn-cs"/>
              </a:rPr>
              <a:t>SMME alternative energy support</a:t>
            </a:r>
          </a:p>
          <a:p>
            <a:pPr marL="180000" marR="0" lvl="1" indent="-180000" algn="just" defTabSz="914400" rtl="0" eaLnBrk="1" fontAlgn="auto" latinLnBrk="0" hangingPunct="1">
              <a:lnSpc>
                <a:spcPct val="150000"/>
              </a:lnSpc>
              <a:spcBef>
                <a:spcPts val="600"/>
              </a:spcBef>
              <a:spcAft>
                <a:spcPts val="300"/>
              </a:spcAft>
              <a:buClr>
                <a:srgbClr val="002060"/>
              </a:buClr>
              <a:buSzTx/>
              <a:buFontTx/>
              <a:buBlip>
                <a:blip r:embed="rId2"/>
              </a:buBlip>
              <a:tabLst/>
              <a:defRPr/>
            </a:pPr>
            <a:r>
              <a:rPr lang="en-ZA" sz="1600" dirty="0">
                <a:solidFill>
                  <a:schemeClr val="bg1"/>
                </a:solidFill>
              </a:rPr>
              <a:t>Demand side management</a:t>
            </a:r>
          </a:p>
          <a:p>
            <a:endParaRPr lang="en-US" dirty="0">
              <a:solidFill>
                <a:schemeClr val="bg1"/>
              </a:solidFill>
            </a:endParaRPr>
          </a:p>
        </p:txBody>
      </p:sp>
      <p:sp>
        <p:nvSpPr>
          <p:cNvPr id="8" name="TextBox 7">
            <a:extLst>
              <a:ext uri="{FF2B5EF4-FFF2-40B4-BE49-F238E27FC236}">
                <a16:creationId xmlns:a16="http://schemas.microsoft.com/office/drawing/2014/main" xmlns="" id="{379FCF89-87A5-8AC0-B167-DBCAF0A64E0F}"/>
              </a:ext>
            </a:extLst>
          </p:cNvPr>
          <p:cNvSpPr txBox="1"/>
          <p:nvPr/>
        </p:nvSpPr>
        <p:spPr>
          <a:xfrm>
            <a:off x="585443" y="5371886"/>
            <a:ext cx="5106778" cy="584775"/>
          </a:xfrm>
          <a:prstGeom prst="rect">
            <a:avLst/>
          </a:prstGeom>
          <a:noFill/>
        </p:spPr>
        <p:txBody>
          <a:bodyPr wrap="square" rtlCol="0">
            <a:spAutoFit/>
          </a:bodyPr>
          <a:lstStyle/>
          <a:p>
            <a:r>
              <a:rPr lang="en-US" sz="1600" dirty="0"/>
              <a:t>*Financing investment requirements mainly within municipal Energy infrastructure</a:t>
            </a:r>
          </a:p>
        </p:txBody>
      </p:sp>
      <p:pic>
        <p:nvPicPr>
          <p:cNvPr id="12" name="Picture 11" descr="A group of solar panels&#10;&#10;Description automatically generated with medium confidence">
            <a:extLst>
              <a:ext uri="{FF2B5EF4-FFF2-40B4-BE49-F238E27FC236}">
                <a16:creationId xmlns:a16="http://schemas.microsoft.com/office/drawing/2014/main" xmlns="" id="{FEE0B8DA-12A0-945A-6568-287F698D2C43}"/>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5020" b="45048"/>
          <a:stretch/>
        </p:blipFill>
        <p:spPr>
          <a:xfrm>
            <a:off x="6499781" y="4763505"/>
            <a:ext cx="5106778" cy="1913519"/>
          </a:xfrm>
          <a:prstGeom prst="rect">
            <a:avLst/>
          </a:prstGeom>
          <a:ln>
            <a:noFill/>
          </a:ln>
          <a:effectLst>
            <a:softEdge rad="112500"/>
          </a:effectLst>
        </p:spPr>
      </p:pic>
    </p:spTree>
    <p:extLst>
      <p:ext uri="{BB962C8B-B14F-4D97-AF65-F5344CB8AC3E}">
        <p14:creationId xmlns:p14="http://schemas.microsoft.com/office/powerpoint/2010/main" xmlns="" val="1157399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36BB5-2EC7-FA27-AA2C-3E7C3F8DE4B7}"/>
              </a:ext>
            </a:extLst>
          </p:cNvPr>
          <p:cNvSpPr>
            <a:spLocks noGrp="1"/>
          </p:cNvSpPr>
          <p:nvPr>
            <p:ph type="title"/>
          </p:nvPr>
        </p:nvSpPr>
        <p:spPr/>
        <p:txBody>
          <a:bodyPr/>
          <a:lstStyle/>
          <a:p>
            <a:r>
              <a:rPr lang="en-US" dirty="0"/>
              <a:t>Partnering for greater impact in the Western Cape </a:t>
            </a:r>
          </a:p>
        </p:txBody>
      </p:sp>
      <p:sp>
        <p:nvSpPr>
          <p:cNvPr id="3" name="Slide Number Placeholder 2">
            <a:extLst>
              <a:ext uri="{FF2B5EF4-FFF2-40B4-BE49-F238E27FC236}">
                <a16:creationId xmlns:a16="http://schemas.microsoft.com/office/drawing/2014/main" xmlns="" id="{405F660C-DE9A-A6FF-F645-FB59B9E1B4D5}"/>
              </a:ext>
            </a:extLst>
          </p:cNvPr>
          <p:cNvSpPr>
            <a:spLocks noGrp="1"/>
          </p:cNvSpPr>
          <p:nvPr>
            <p:ph type="sldNum" sz="quarter" idx="4"/>
          </p:nvPr>
        </p:nvSpPr>
        <p:spPr/>
        <p:txBody>
          <a:bodyPr/>
          <a:lstStyle/>
          <a:p>
            <a:fld id="{8406839F-D7A4-4E5D-B93D-768AD4D1DB36}" type="slidenum">
              <a:rPr lang="en-ZA" smtClean="0">
                <a:solidFill>
                  <a:srgbClr val="003399"/>
                </a:solidFill>
              </a:rPr>
              <a:pPr/>
              <a:t>26</a:t>
            </a:fld>
            <a:endParaRPr lang="en-ZA" dirty="0">
              <a:solidFill>
                <a:srgbClr val="003399"/>
              </a:solidFill>
            </a:endParaRPr>
          </a:p>
        </p:txBody>
      </p:sp>
      <p:sp>
        <p:nvSpPr>
          <p:cNvPr id="5" name="Text Placeholder 4">
            <a:extLst>
              <a:ext uri="{FF2B5EF4-FFF2-40B4-BE49-F238E27FC236}">
                <a16:creationId xmlns:a16="http://schemas.microsoft.com/office/drawing/2014/main" xmlns="" id="{BA6D7968-21F7-688D-4B31-5A39FF8337D4}"/>
              </a:ext>
            </a:extLst>
          </p:cNvPr>
          <p:cNvSpPr>
            <a:spLocks noGrp="1"/>
          </p:cNvSpPr>
          <p:nvPr>
            <p:ph type="body" sz="quarter" idx="10"/>
          </p:nvPr>
        </p:nvSpPr>
        <p:spPr>
          <a:xfrm>
            <a:off x="393700" y="1187532"/>
            <a:ext cx="11268417" cy="2873401"/>
          </a:xfrm>
          <a:solidFill>
            <a:schemeClr val="bg1">
              <a:lumMod val="95000"/>
            </a:schemeClr>
          </a:solidFill>
        </p:spPr>
        <p:txBody>
          <a:bodyPr>
            <a:normAutofit lnSpcReduction="10000"/>
          </a:bodyPr>
          <a:lstStyle/>
          <a:p>
            <a:pPr marL="555750" lvl="1" indent="-285750" algn="just">
              <a:lnSpc>
                <a:spcPct val="150000"/>
              </a:lnSpc>
              <a:defRPr/>
            </a:pPr>
            <a:r>
              <a:rPr lang="en-ZA" sz="1500" dirty="0"/>
              <a:t>The Western Cape is a </a:t>
            </a:r>
            <a:r>
              <a:rPr lang="en-ZA" sz="1500" b="1" dirty="0"/>
              <a:t>reliable partner and well-positioned to drive Energy security </a:t>
            </a:r>
            <a:r>
              <a:rPr lang="en-ZA" sz="1500" dirty="0"/>
              <a:t>in South Africa - evident through our resilient economy and good governance track record </a:t>
            </a:r>
          </a:p>
          <a:p>
            <a:pPr marL="555750" lvl="1" indent="-285750" algn="just">
              <a:lnSpc>
                <a:spcPct val="150000"/>
              </a:lnSpc>
              <a:defRPr/>
            </a:pPr>
            <a:r>
              <a:rPr lang="en-ZA" sz="1500" dirty="0"/>
              <a:t>Significant progress to date, a clear Energy strategy is being delivered on and investments have been made– the </a:t>
            </a:r>
            <a:r>
              <a:rPr lang="en-ZA" sz="1500" b="1" dirty="0"/>
              <a:t>WC is ready for greater impact through exploring strategic partnerships </a:t>
            </a:r>
            <a:r>
              <a:rPr lang="en-ZA" sz="1500" dirty="0"/>
              <a:t>in the energy space</a:t>
            </a:r>
          </a:p>
          <a:p>
            <a:pPr marL="555750" lvl="1" indent="-285750" algn="just">
              <a:lnSpc>
                <a:spcPct val="150000"/>
              </a:lnSpc>
              <a:defRPr/>
            </a:pPr>
            <a:r>
              <a:rPr lang="en-ZA" sz="1500" dirty="0"/>
              <a:t>There is a need to establish partnerships to </a:t>
            </a:r>
            <a:r>
              <a:rPr lang="en-ZA" sz="1500" b="1" dirty="0"/>
              <a:t>crowd in the necessary strategic network and technical advisory &amp; capacity support  </a:t>
            </a:r>
            <a:r>
              <a:rPr lang="en-ZA" sz="1500" dirty="0"/>
              <a:t>to drive energy security </a:t>
            </a:r>
          </a:p>
          <a:p>
            <a:pPr marL="555750" lvl="1" indent="-285750" algn="just">
              <a:lnSpc>
                <a:spcPct val="150000"/>
              </a:lnSpc>
              <a:defRPr/>
            </a:pPr>
            <a:r>
              <a:rPr lang="en-ZA" sz="1500" dirty="0"/>
              <a:t>Our approach should ensure that </a:t>
            </a:r>
            <a:r>
              <a:rPr lang="en-ZA" sz="1500" b="1" dirty="0"/>
              <a:t>ALL residents </a:t>
            </a:r>
            <a:r>
              <a:rPr lang="en-ZA" sz="1500" dirty="0"/>
              <a:t>of the Western Cape benefit – </a:t>
            </a:r>
            <a:r>
              <a:rPr lang="en-ZA" sz="1500" b="1" dirty="0"/>
              <a:t>inspiring hope in the WC by driving delivery with urgency </a:t>
            </a:r>
          </a:p>
        </p:txBody>
      </p:sp>
      <p:pic>
        <p:nvPicPr>
          <p:cNvPr id="1026" name="Picture 2" descr="New Western Cape Government brand! | Western Cape Education Department">
            <a:extLst>
              <a:ext uri="{FF2B5EF4-FFF2-40B4-BE49-F238E27FC236}">
                <a16:creationId xmlns:a16="http://schemas.microsoft.com/office/drawing/2014/main" xmlns="" id="{7FF4D6DF-86AB-4BB4-0719-398AA642260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72870" y="0"/>
            <a:ext cx="2319130" cy="9222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A group of wind turbines in a field&#10;&#10;Description automatically generated with medium confidence">
            <a:extLst>
              <a:ext uri="{FF2B5EF4-FFF2-40B4-BE49-F238E27FC236}">
                <a16:creationId xmlns:a16="http://schemas.microsoft.com/office/drawing/2014/main" xmlns="" id="{ED7A8D4E-BA29-C5D0-931D-5EA1299638C9}"/>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22077" r="2983" b="17554"/>
          <a:stretch/>
        </p:blipFill>
        <p:spPr>
          <a:xfrm>
            <a:off x="529883" y="4221671"/>
            <a:ext cx="4707090" cy="1952976"/>
          </a:xfrm>
          <a:prstGeom prst="rect">
            <a:avLst/>
          </a:prstGeom>
        </p:spPr>
      </p:pic>
      <p:pic>
        <p:nvPicPr>
          <p:cNvPr id="13" name="Picture 12" descr="A picture containing sky, outdoor&#10;&#10;Description automatically generated">
            <a:extLst>
              <a:ext uri="{FF2B5EF4-FFF2-40B4-BE49-F238E27FC236}">
                <a16:creationId xmlns:a16="http://schemas.microsoft.com/office/drawing/2014/main" xmlns="" id="{C082D8A3-FB54-415A-2503-84BB0505261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81254" y="4221671"/>
            <a:ext cx="2871485" cy="1952976"/>
          </a:xfrm>
          <a:prstGeom prst="rect">
            <a:avLst/>
          </a:prstGeom>
        </p:spPr>
      </p:pic>
      <p:sp>
        <p:nvSpPr>
          <p:cNvPr id="7" name="TextBox 6">
            <a:extLst>
              <a:ext uri="{FF2B5EF4-FFF2-40B4-BE49-F238E27FC236}">
                <a16:creationId xmlns:a16="http://schemas.microsoft.com/office/drawing/2014/main" xmlns="" id="{9CCBF4A2-A230-2A6E-D017-D76E04D8B40D}"/>
              </a:ext>
            </a:extLst>
          </p:cNvPr>
          <p:cNvSpPr txBox="1"/>
          <p:nvPr/>
        </p:nvSpPr>
        <p:spPr>
          <a:xfrm>
            <a:off x="9317877" y="4185402"/>
            <a:ext cx="1654924" cy="2025253"/>
          </a:xfrm>
          <a:prstGeom prst="roundRect">
            <a:avLst/>
          </a:prstGeom>
          <a:solidFill>
            <a:srgbClr val="000099"/>
          </a:solidFill>
        </p:spPr>
        <p:txBody>
          <a:bodyPr wrap="square" rtlCol="0">
            <a:spAutoFit/>
          </a:bodyPr>
          <a:lstStyle/>
          <a:p>
            <a:pPr algn="ctr"/>
            <a:r>
              <a:rPr lang="en-US" sz="1000" b="1" dirty="0">
                <a:solidFill>
                  <a:schemeClr val="bg1"/>
                </a:solidFill>
              </a:rPr>
              <a:t>Premier Alan </a:t>
            </a:r>
            <a:r>
              <a:rPr lang="en-US" sz="1000" b="1" dirty="0" err="1">
                <a:solidFill>
                  <a:schemeClr val="bg1"/>
                </a:solidFill>
              </a:rPr>
              <a:t>Winde’s</a:t>
            </a:r>
            <a:r>
              <a:rPr lang="en-US" sz="1000" b="1" dirty="0">
                <a:solidFill>
                  <a:schemeClr val="bg1"/>
                </a:solidFill>
              </a:rPr>
              <a:t> Energy </a:t>
            </a:r>
            <a:r>
              <a:rPr lang="en-US" sz="1000" b="1" dirty="0" err="1">
                <a:solidFill>
                  <a:schemeClr val="bg1"/>
                </a:solidFill>
              </a:rPr>
              <a:t>Digicon</a:t>
            </a:r>
            <a:r>
              <a:rPr lang="en-US" sz="1000" b="1" dirty="0">
                <a:solidFill>
                  <a:schemeClr val="bg1"/>
                </a:solidFill>
              </a:rPr>
              <a:t> </a:t>
            </a:r>
          </a:p>
          <a:p>
            <a:pPr algn="ctr"/>
            <a:r>
              <a:rPr lang="en-US" sz="1000" b="1" dirty="0">
                <a:solidFill>
                  <a:schemeClr val="bg1"/>
                </a:solidFill>
              </a:rPr>
              <a:t>(2 March 2023)</a:t>
            </a:r>
          </a:p>
          <a:p>
            <a:endParaRPr lang="en-US" sz="1000" b="1" dirty="0">
              <a:solidFill>
                <a:schemeClr val="bg1"/>
              </a:solidFill>
            </a:endParaRPr>
          </a:p>
          <a:p>
            <a:endParaRPr lang="en-US" sz="1000" b="1" dirty="0">
              <a:solidFill>
                <a:schemeClr val="bg1"/>
              </a:solidFill>
            </a:endParaRPr>
          </a:p>
          <a:p>
            <a:endParaRPr lang="en-US" sz="1000" b="1" dirty="0">
              <a:solidFill>
                <a:schemeClr val="bg1"/>
              </a:solidFill>
            </a:endParaRPr>
          </a:p>
          <a:p>
            <a:endParaRPr lang="en-US" sz="1000" b="1" dirty="0">
              <a:solidFill>
                <a:schemeClr val="bg1"/>
              </a:solidFill>
            </a:endParaRPr>
          </a:p>
          <a:p>
            <a:endParaRPr lang="en-US" sz="1000" b="1" dirty="0">
              <a:solidFill>
                <a:schemeClr val="bg1"/>
              </a:solidFill>
            </a:endParaRPr>
          </a:p>
          <a:p>
            <a:endParaRPr lang="en-US" sz="1000" b="1" dirty="0">
              <a:solidFill>
                <a:schemeClr val="bg1"/>
              </a:solidFill>
            </a:endParaRPr>
          </a:p>
          <a:p>
            <a:endParaRPr lang="en-US" sz="1400" b="1" dirty="0">
              <a:solidFill>
                <a:schemeClr val="bg1"/>
              </a:solidFill>
            </a:endParaRPr>
          </a:p>
          <a:p>
            <a:pPr algn="ctr"/>
            <a:r>
              <a:rPr lang="en-US" sz="1000" b="1" dirty="0">
                <a:solidFill>
                  <a:schemeClr val="bg1"/>
                </a:solidFill>
              </a:rPr>
              <a:t>SCAN ME</a:t>
            </a:r>
          </a:p>
        </p:txBody>
      </p:sp>
      <p:pic>
        <p:nvPicPr>
          <p:cNvPr id="6" name="Picture 5" descr="Qr code&#10;&#10;Description automatically generated">
            <a:extLst>
              <a:ext uri="{FF2B5EF4-FFF2-40B4-BE49-F238E27FC236}">
                <a16:creationId xmlns:a16="http://schemas.microsoft.com/office/drawing/2014/main" xmlns="" id="{A5D3797F-EA4F-A58C-F61D-7D6AF7B98115}"/>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2074" t="9336" r="11345" b="32193"/>
          <a:stretch/>
        </p:blipFill>
        <p:spPr>
          <a:xfrm>
            <a:off x="9659139" y="4847573"/>
            <a:ext cx="972399" cy="962443"/>
          </a:xfrm>
          <a:prstGeom prst="rect">
            <a:avLst/>
          </a:prstGeom>
          <a:ln>
            <a:solidFill>
              <a:schemeClr val="tx1"/>
            </a:solidFill>
          </a:ln>
        </p:spPr>
      </p:pic>
    </p:spTree>
    <p:extLst>
      <p:ext uri="{BB962C8B-B14F-4D97-AF65-F5344CB8AC3E}">
        <p14:creationId xmlns:p14="http://schemas.microsoft.com/office/powerpoint/2010/main" xmlns="" val="310659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444527D-13D9-9FDB-5B76-E1D56DFEA6F0}"/>
              </a:ext>
            </a:extLst>
          </p:cNvPr>
          <p:cNvSpPr>
            <a:spLocks noGrp="1"/>
          </p:cNvSpPr>
          <p:nvPr>
            <p:ph type="body" sz="quarter" idx="12"/>
          </p:nvPr>
        </p:nvSpPr>
        <p:spPr/>
        <p:txBody>
          <a:bodyPr/>
          <a:lstStyle/>
          <a:p>
            <a:r>
              <a:rPr lang="en-US" dirty="0"/>
              <a:t>Parliamentary Questions</a:t>
            </a:r>
          </a:p>
        </p:txBody>
      </p:sp>
    </p:spTree>
    <p:extLst>
      <p:ext uri="{BB962C8B-B14F-4D97-AF65-F5344CB8AC3E}">
        <p14:creationId xmlns:p14="http://schemas.microsoft.com/office/powerpoint/2010/main" xmlns="" val="4087018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A2A3E47-46CC-4174-BE36-7DE5789C9598}"/>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675" b="0" i="0" u="none" strike="noStrike" kern="1200" cap="none" spc="0" normalizeH="0" baseline="0" noProof="0">
                <a:ln>
                  <a:noFill/>
                </a:ln>
                <a:solidFill>
                  <a:srgbClr val="44546A"/>
                </a:solidFill>
                <a:effectLst/>
                <a:uLnTx/>
                <a:uFillTx/>
                <a:latin typeface="Century Gothic"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en-ZA" sz="675" b="0" i="0" u="none" strike="noStrike" kern="1200" cap="none" spc="0" normalizeH="0" baseline="0" noProof="0" dirty="0">
              <a:ln>
                <a:noFill/>
              </a:ln>
              <a:solidFill>
                <a:srgbClr val="44546A"/>
              </a:solidFill>
              <a:effectLst/>
              <a:uLnTx/>
              <a:uFillTx/>
              <a:latin typeface="Century Gothic" pitchFamily="34" charset="0"/>
              <a:ea typeface="+mn-ea"/>
              <a:cs typeface="+mn-cs"/>
            </a:endParaRPr>
          </a:p>
        </p:txBody>
      </p:sp>
      <p:sp>
        <p:nvSpPr>
          <p:cNvPr id="12" name="Subtitle 2">
            <a:extLst>
              <a:ext uri="{FF2B5EF4-FFF2-40B4-BE49-F238E27FC236}">
                <a16:creationId xmlns:a16="http://schemas.microsoft.com/office/drawing/2014/main" xmlns="" id="{86D50E06-CB71-4554-A094-21C136B8EF45}"/>
              </a:ext>
            </a:extLst>
          </p:cNvPr>
          <p:cNvSpPr txBox="1">
            <a:spLocks/>
          </p:cNvSpPr>
          <p:nvPr/>
        </p:nvSpPr>
        <p:spPr>
          <a:xfrm>
            <a:off x="0" y="1058587"/>
            <a:ext cx="10978491" cy="5489385"/>
          </a:xfrm>
          <a:prstGeom prst="rect">
            <a:avLst/>
          </a:prstGeom>
        </p:spPr>
        <p:txBody>
          <a:bodyPr/>
          <a:lst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2"/>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12900" lvl="2" indent="-342900">
              <a:lnSpc>
                <a:spcPct val="150000"/>
              </a:lnSpc>
              <a:spcBef>
                <a:spcPts val="300"/>
              </a:spcBef>
              <a:buClrTx/>
              <a:buFont typeface="+mj-lt"/>
              <a:buAutoNum type="arabicPeriod"/>
              <a:defRPr/>
            </a:pPr>
            <a:r>
              <a:rPr lang="en-US" sz="1500" dirty="0">
                <a:solidFill>
                  <a:prstClr val="black"/>
                </a:solidFill>
                <a:latin typeface="Century Gothic"/>
                <a:cs typeface="Arial" panose="020B0604020202020204" pitchFamily="34" charset="0"/>
              </a:rPr>
              <a:t>Which municipalities will be prioritised in terms of the energy crisis with the allocated Emergency fund?</a:t>
            </a:r>
          </a:p>
          <a:p>
            <a:pPr marL="612900" lvl="2" indent="-342900">
              <a:lnSpc>
                <a:spcPct val="150000"/>
              </a:lnSpc>
              <a:spcBef>
                <a:spcPts val="300"/>
              </a:spcBef>
              <a:buClrTx/>
              <a:buFont typeface="+mj-lt"/>
              <a:buAutoNum type="arabicPeriod"/>
              <a:defRPr/>
            </a:pPr>
            <a:r>
              <a:rPr lang="en-US" sz="1500" dirty="0">
                <a:solidFill>
                  <a:prstClr val="black"/>
                </a:solidFill>
                <a:latin typeface="Century Gothic"/>
                <a:cs typeface="Arial" panose="020B0604020202020204" pitchFamily="34" charset="0"/>
              </a:rPr>
              <a:t>Which municipalities will be benefitting and getting electricity from the Independent Power Producers (IPPs) with funding provided from the Premiers budget. In addition:</a:t>
            </a:r>
            <a:br>
              <a:rPr lang="en-US" sz="1500" dirty="0">
                <a:solidFill>
                  <a:prstClr val="black"/>
                </a:solidFill>
                <a:latin typeface="Century Gothic"/>
                <a:cs typeface="Arial" panose="020B0604020202020204" pitchFamily="34" charset="0"/>
              </a:rPr>
            </a:br>
            <a:r>
              <a:rPr lang="en-US" sz="1500" dirty="0">
                <a:solidFill>
                  <a:prstClr val="black"/>
                </a:solidFill>
                <a:latin typeface="Century Gothic"/>
                <a:cs typeface="Arial" panose="020B0604020202020204" pitchFamily="34" charset="0"/>
              </a:rPr>
              <a:t>2.1. 	What is the service level agreement with these municipalities in terms of continuity and availability 		including the term for purchasing electricity from the IPPs;</a:t>
            </a:r>
            <a:br>
              <a:rPr lang="en-US" sz="1500" dirty="0">
                <a:solidFill>
                  <a:prstClr val="black"/>
                </a:solidFill>
                <a:latin typeface="Century Gothic"/>
                <a:cs typeface="Arial" panose="020B0604020202020204" pitchFamily="34" charset="0"/>
              </a:rPr>
            </a:br>
            <a:r>
              <a:rPr lang="en-US" sz="1500" dirty="0">
                <a:solidFill>
                  <a:prstClr val="black"/>
                </a:solidFill>
                <a:latin typeface="Century Gothic"/>
                <a:cs typeface="Arial" panose="020B0604020202020204" pitchFamily="34" charset="0"/>
              </a:rPr>
              <a:t>2.2. 	Whether electricity costs will be affordable for the poor and indigent households across the Province;</a:t>
            </a:r>
            <a:br>
              <a:rPr lang="en-US" sz="1500" dirty="0">
                <a:solidFill>
                  <a:prstClr val="black"/>
                </a:solidFill>
                <a:latin typeface="Century Gothic"/>
                <a:cs typeface="Arial" panose="020B0604020202020204" pitchFamily="34" charset="0"/>
              </a:rPr>
            </a:br>
            <a:r>
              <a:rPr lang="en-US" sz="1500" dirty="0">
                <a:solidFill>
                  <a:prstClr val="black"/>
                </a:solidFill>
                <a:latin typeface="Century Gothic"/>
                <a:cs typeface="Arial" panose="020B0604020202020204" pitchFamily="34" charset="0"/>
              </a:rPr>
              <a:t>2.3. 	What is the BBBEE status of the Independent Power Producers?</a:t>
            </a:r>
          </a:p>
          <a:p>
            <a:pPr marL="612900" lvl="2" indent="-342900">
              <a:lnSpc>
                <a:spcPct val="150000"/>
              </a:lnSpc>
              <a:spcBef>
                <a:spcPts val="300"/>
              </a:spcBef>
              <a:buClrTx/>
              <a:buFont typeface="+mj-lt"/>
              <a:buAutoNum type="arabicPeriod"/>
              <a:defRPr/>
            </a:pPr>
            <a:r>
              <a:rPr lang="en-US" sz="1500" dirty="0">
                <a:solidFill>
                  <a:prstClr val="black"/>
                </a:solidFill>
                <a:latin typeface="Century Gothic"/>
                <a:cs typeface="Arial" panose="020B0604020202020204" pitchFamily="34" charset="0"/>
              </a:rPr>
              <a:t>What is the model being used in this instance, is it a model that looks at the site/facility being built by the IPP/service provider and run by the service provider and how does municipalities buy from them? Or is this going to be built and handed over to the municipality for management?</a:t>
            </a:r>
          </a:p>
          <a:p>
            <a:pPr marL="612900" lvl="2" indent="-342900">
              <a:lnSpc>
                <a:spcPct val="150000"/>
              </a:lnSpc>
              <a:spcBef>
                <a:spcPts val="300"/>
              </a:spcBef>
              <a:buClrTx/>
              <a:buFont typeface="+mj-lt"/>
              <a:buAutoNum type="arabicPeriod"/>
              <a:defRPr/>
            </a:pPr>
            <a:r>
              <a:rPr lang="en-US" sz="1500" dirty="0">
                <a:solidFill>
                  <a:prstClr val="black"/>
                </a:solidFill>
                <a:latin typeface="Century Gothic"/>
                <a:cs typeface="Arial" panose="020B0604020202020204" pitchFamily="34" charset="0"/>
              </a:rPr>
              <a:t>The wastewater treatment facilities in the Province, will this be included in the oversight because of the high-</a:t>
            </a:r>
            <a:r>
              <a:rPr lang="en-US" sz="1500" dirty="0" err="1">
                <a:solidFill>
                  <a:prstClr val="black"/>
                </a:solidFill>
                <a:latin typeface="Century Gothic"/>
                <a:cs typeface="Arial" panose="020B0604020202020204" pitchFamily="34" charset="0"/>
              </a:rPr>
              <a:t>faecal</a:t>
            </a:r>
            <a:r>
              <a:rPr lang="en-US" sz="1500" dirty="0">
                <a:solidFill>
                  <a:prstClr val="black"/>
                </a:solidFill>
                <a:latin typeface="Century Gothic"/>
                <a:cs typeface="Arial" panose="020B0604020202020204" pitchFamily="34" charset="0"/>
              </a:rPr>
              <a:t> content of tap water, among others and which municipalities will benefit from this?</a:t>
            </a:r>
          </a:p>
          <a:p>
            <a:pPr marL="612900" lvl="2" indent="-342900">
              <a:lnSpc>
                <a:spcPct val="150000"/>
              </a:lnSpc>
              <a:spcBef>
                <a:spcPts val="300"/>
              </a:spcBef>
              <a:buClrTx/>
              <a:buFont typeface="+mj-lt"/>
              <a:buAutoNum type="arabicPeriod"/>
              <a:defRPr/>
            </a:pPr>
            <a:r>
              <a:rPr lang="en-US" sz="1500" dirty="0">
                <a:solidFill>
                  <a:prstClr val="black"/>
                </a:solidFill>
                <a:latin typeface="Century Gothic"/>
                <a:cs typeface="Arial" panose="020B0604020202020204" pitchFamily="34" charset="0"/>
              </a:rPr>
              <a:t>A status update on the progress in procuring and distributing the Emergency Energy packs as mentioned by the Department during the Appropriations deliberations in March in 2023.</a:t>
            </a:r>
          </a:p>
          <a:p>
            <a:pPr lvl="2" indent="0">
              <a:lnSpc>
                <a:spcPct val="150000"/>
              </a:lnSpc>
              <a:spcBef>
                <a:spcPts val="0"/>
              </a:spcBef>
              <a:buClrTx/>
              <a:buNone/>
              <a:defRPr/>
            </a:pPr>
            <a:endParaRPr lang="en-US" sz="1400" dirty="0"/>
          </a:p>
        </p:txBody>
      </p:sp>
      <p:sp>
        <p:nvSpPr>
          <p:cNvPr id="7" name="Title 1">
            <a:extLst>
              <a:ext uri="{FF2B5EF4-FFF2-40B4-BE49-F238E27FC236}">
                <a16:creationId xmlns:a16="http://schemas.microsoft.com/office/drawing/2014/main" xmlns="" id="{395E3BD7-B9F9-C10F-2BE9-5BE88D7B25FD}"/>
              </a:ext>
            </a:extLst>
          </p:cNvPr>
          <p:cNvSpPr txBox="1">
            <a:spLocks/>
          </p:cNvSpPr>
          <p:nvPr/>
        </p:nvSpPr>
        <p:spPr>
          <a:xfrm>
            <a:off x="394921" y="310028"/>
            <a:ext cx="8597205" cy="419442"/>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49847" tIns="49847" rIns="49847" bIns="49847" rtlCol="0" anchor="ctr">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defTabSz="633062"/>
            <a:r>
              <a:rPr lang="en-US" dirty="0">
                <a:solidFill>
                  <a:srgbClr val="001489"/>
                </a:solidFill>
              </a:rPr>
              <a:t>Parliamentary Questions</a:t>
            </a:r>
          </a:p>
        </p:txBody>
      </p:sp>
      <p:grpSp>
        <p:nvGrpSpPr>
          <p:cNvPr id="2" name="Group 1">
            <a:extLst>
              <a:ext uri="{FF2B5EF4-FFF2-40B4-BE49-F238E27FC236}">
                <a16:creationId xmlns:a16="http://schemas.microsoft.com/office/drawing/2014/main" xmlns="" id="{0FF14D80-5B9D-8A46-53D7-F50B26548FD5}"/>
              </a:ext>
            </a:extLst>
          </p:cNvPr>
          <p:cNvGrpSpPr/>
          <p:nvPr/>
        </p:nvGrpSpPr>
        <p:grpSpPr>
          <a:xfrm>
            <a:off x="10772775" y="1710660"/>
            <a:ext cx="1336565" cy="4757490"/>
            <a:chOff x="10762679" y="1710660"/>
            <a:chExt cx="1346661" cy="4757490"/>
          </a:xfrm>
        </p:grpSpPr>
        <p:pic>
          <p:nvPicPr>
            <p:cNvPr id="4" name="Graphic 3" descr="Renewable Energy outline">
              <a:extLst>
                <a:ext uri="{FF2B5EF4-FFF2-40B4-BE49-F238E27FC236}">
                  <a16:creationId xmlns:a16="http://schemas.microsoft.com/office/drawing/2014/main" xmlns="" id="{A1B35D6D-EF43-2DEC-8C10-DE7B89E58058}"/>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10762679" y="3371096"/>
              <a:ext cx="1346661" cy="1285875"/>
            </a:xfrm>
            <a:prstGeom prst="rect">
              <a:avLst/>
            </a:prstGeom>
          </p:spPr>
        </p:pic>
        <p:pic>
          <p:nvPicPr>
            <p:cNvPr id="5" name="Graphic 4" descr="Fluorescent Light Blub with solid fill">
              <a:extLst>
                <a:ext uri="{FF2B5EF4-FFF2-40B4-BE49-F238E27FC236}">
                  <a16:creationId xmlns:a16="http://schemas.microsoft.com/office/drawing/2014/main" xmlns="" id="{90BA7CD0-EB47-618A-C50F-CB87ED4544D0}"/>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10978947" y="5398632"/>
              <a:ext cx="1069518" cy="1069518"/>
            </a:xfrm>
            <a:prstGeom prst="rect">
              <a:avLst/>
            </a:prstGeom>
          </p:spPr>
        </p:pic>
        <p:pic>
          <p:nvPicPr>
            <p:cNvPr id="6" name="Graphic 5" descr="Sustainability with solid fill">
              <a:extLst>
                <a:ext uri="{FF2B5EF4-FFF2-40B4-BE49-F238E27FC236}">
                  <a16:creationId xmlns:a16="http://schemas.microsoft.com/office/drawing/2014/main" xmlns="" id="{1B5793B7-AF14-15E1-A859-072EB7AA3B0E}"/>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10908871" y="1710660"/>
              <a:ext cx="1104900" cy="1104900"/>
            </a:xfrm>
            <a:prstGeom prst="rect">
              <a:avLst/>
            </a:prstGeom>
          </p:spPr>
        </p:pic>
      </p:grpSp>
    </p:spTree>
    <p:extLst>
      <p:ext uri="{BB962C8B-B14F-4D97-AF65-F5344CB8AC3E}">
        <p14:creationId xmlns:p14="http://schemas.microsoft.com/office/powerpoint/2010/main" xmlns="" val="4251683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A2A3E47-46CC-4174-BE36-7DE5789C9598}"/>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675" b="0" i="0" u="none" strike="noStrike" kern="1200" cap="none" spc="0" normalizeH="0" baseline="0" noProof="0">
                <a:ln>
                  <a:noFill/>
                </a:ln>
                <a:solidFill>
                  <a:srgbClr val="44546A"/>
                </a:solidFill>
                <a:effectLst/>
                <a:uLnTx/>
                <a:uFillTx/>
                <a:latin typeface="Century Gothic"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en-ZA" sz="675" b="0" i="0" u="none" strike="noStrike" kern="1200" cap="none" spc="0" normalizeH="0" baseline="0" noProof="0" dirty="0">
              <a:ln>
                <a:noFill/>
              </a:ln>
              <a:solidFill>
                <a:srgbClr val="44546A"/>
              </a:solidFill>
              <a:effectLst/>
              <a:uLnTx/>
              <a:uFillTx/>
              <a:latin typeface="Century Gothic" pitchFamily="34" charset="0"/>
              <a:ea typeface="+mn-ea"/>
              <a:cs typeface="+mn-cs"/>
            </a:endParaRPr>
          </a:p>
        </p:txBody>
      </p:sp>
      <p:sp>
        <p:nvSpPr>
          <p:cNvPr id="12" name="Subtitle 2">
            <a:extLst>
              <a:ext uri="{FF2B5EF4-FFF2-40B4-BE49-F238E27FC236}">
                <a16:creationId xmlns:a16="http://schemas.microsoft.com/office/drawing/2014/main" xmlns="" id="{86D50E06-CB71-4554-A094-21C136B8EF45}"/>
              </a:ext>
            </a:extLst>
          </p:cNvPr>
          <p:cNvSpPr txBox="1">
            <a:spLocks/>
          </p:cNvSpPr>
          <p:nvPr/>
        </p:nvSpPr>
        <p:spPr>
          <a:xfrm>
            <a:off x="86957" y="1015302"/>
            <a:ext cx="7715409" cy="5489385"/>
          </a:xfrm>
          <a:prstGeom prst="rect">
            <a:avLst/>
          </a:prstGeom>
        </p:spPr>
        <p:txBody>
          <a:bodyPr/>
          <a:lst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2"/>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2" indent="0">
              <a:lnSpc>
                <a:spcPct val="150000"/>
              </a:lnSpc>
              <a:spcBef>
                <a:spcPts val="0"/>
              </a:spcBef>
              <a:buClrTx/>
              <a:buNone/>
              <a:defRPr/>
            </a:pPr>
            <a:endParaRPr lang="en-US" sz="1600" b="1" dirty="0">
              <a:solidFill>
                <a:prstClr val="black"/>
              </a:solidFill>
              <a:latin typeface="Century Gothic"/>
              <a:cs typeface="Arial" panose="020B0604020202020204" pitchFamily="34" charset="0"/>
            </a:endParaRPr>
          </a:p>
          <a:p>
            <a:pPr lvl="2" indent="0">
              <a:lnSpc>
                <a:spcPct val="150000"/>
              </a:lnSpc>
              <a:spcBef>
                <a:spcPts val="0"/>
              </a:spcBef>
              <a:buClrTx/>
              <a:buNone/>
              <a:defRPr/>
            </a:pPr>
            <a:r>
              <a:rPr lang="en-US" sz="1600" b="1" dirty="0">
                <a:solidFill>
                  <a:prstClr val="black"/>
                </a:solidFill>
                <a:latin typeface="Century Gothic"/>
                <a:cs typeface="Arial" panose="020B0604020202020204" pitchFamily="34" charset="0"/>
              </a:rPr>
              <a:t>This grant is a contribution towards the municipalities’ fiscus to procure back-up generators for their critical water and sanitation infrastructure.</a:t>
            </a:r>
            <a:endParaRPr lang="en-US" sz="1400" dirty="0"/>
          </a:p>
          <a:p>
            <a:pPr marL="555750" lvl="1" indent="-285750" algn="just" defTabSz="914400">
              <a:lnSpc>
                <a:spcPct val="200000"/>
              </a:lnSpc>
              <a:spcBef>
                <a:spcPts val="300"/>
              </a:spcBef>
              <a:defRPr/>
            </a:pPr>
            <a:r>
              <a:rPr lang="en-US" sz="1400" dirty="0"/>
              <a:t>All the municipalities were prioritised except the City of Cape Town, given the magnitude of their energy back-up programme.</a:t>
            </a:r>
          </a:p>
          <a:p>
            <a:pPr marL="555750" lvl="1" indent="-285750" algn="just" defTabSz="914400">
              <a:lnSpc>
                <a:spcPct val="200000"/>
              </a:lnSpc>
              <a:spcBef>
                <a:spcPts val="300"/>
              </a:spcBef>
              <a:defRPr/>
            </a:pPr>
            <a:r>
              <a:rPr lang="en-US" sz="1400" dirty="0"/>
              <a:t>Prioritisation was done based on an assessment undertaken by the Department of Local Government.</a:t>
            </a:r>
          </a:p>
          <a:p>
            <a:pPr marL="555750" lvl="1" indent="-285750" algn="just" defTabSz="914400">
              <a:lnSpc>
                <a:spcPct val="200000"/>
              </a:lnSpc>
              <a:spcBef>
                <a:spcPts val="300"/>
              </a:spcBef>
              <a:defRPr/>
            </a:pPr>
            <a:r>
              <a:rPr lang="en-US" sz="1400" dirty="0"/>
              <a:t>Each Municipality will be responsible for operation and maintenance of the procured generators.</a:t>
            </a:r>
          </a:p>
        </p:txBody>
      </p:sp>
      <p:sp>
        <p:nvSpPr>
          <p:cNvPr id="7" name="Title 1">
            <a:extLst>
              <a:ext uri="{FF2B5EF4-FFF2-40B4-BE49-F238E27FC236}">
                <a16:creationId xmlns:a16="http://schemas.microsoft.com/office/drawing/2014/main" xmlns="" id="{395E3BD7-B9F9-C10F-2BE9-5BE88D7B25FD}"/>
              </a:ext>
            </a:extLst>
          </p:cNvPr>
          <p:cNvSpPr txBox="1">
            <a:spLocks/>
          </p:cNvSpPr>
          <p:nvPr/>
        </p:nvSpPr>
        <p:spPr>
          <a:xfrm>
            <a:off x="394921" y="310028"/>
            <a:ext cx="8597205" cy="419442"/>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49847" tIns="49847" rIns="49847" bIns="49847" rtlCol="0" anchor="ctr">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defTabSz="633062"/>
            <a:r>
              <a:rPr lang="en-US" dirty="0">
                <a:solidFill>
                  <a:srgbClr val="001489"/>
                </a:solidFill>
              </a:rPr>
              <a:t>Which municipalities will be prioritised in terms of the energy crisis </a:t>
            </a:r>
          </a:p>
          <a:p>
            <a:pPr defTabSz="633062"/>
            <a:r>
              <a:rPr lang="en-US" dirty="0">
                <a:solidFill>
                  <a:srgbClr val="001489"/>
                </a:solidFill>
              </a:rPr>
              <a:t>with the allocated Emergency fund? (HoD Paulse) </a:t>
            </a:r>
          </a:p>
        </p:txBody>
      </p:sp>
      <p:pic>
        <p:nvPicPr>
          <p:cNvPr id="4" name="Picture 3" descr="A picture containing outdoor, person&#10;&#10;Description automatically generated">
            <a:extLst>
              <a:ext uri="{FF2B5EF4-FFF2-40B4-BE49-F238E27FC236}">
                <a16:creationId xmlns:a16="http://schemas.microsoft.com/office/drawing/2014/main" xmlns="" id="{31BEBBF5-B380-EC46-2169-234DD817C51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47339" y="1018584"/>
            <a:ext cx="3609301" cy="2706976"/>
          </a:xfrm>
          <a:prstGeom prst="rect">
            <a:avLst/>
          </a:prstGeom>
        </p:spPr>
      </p:pic>
      <p:pic>
        <p:nvPicPr>
          <p:cNvPr id="6" name="Picture 5" descr="A picture containing ground, outdoor, outdoor object, walkway&#10;&#10;Description automatically generated">
            <a:extLst>
              <a:ext uri="{FF2B5EF4-FFF2-40B4-BE49-F238E27FC236}">
                <a16:creationId xmlns:a16="http://schemas.microsoft.com/office/drawing/2014/main" xmlns="" id="{89C01D78-2EFF-DC0E-F618-331B7B3C498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47339" y="3992006"/>
            <a:ext cx="3609301" cy="2706976"/>
          </a:xfrm>
          <a:prstGeom prst="rect">
            <a:avLst/>
          </a:prstGeom>
        </p:spPr>
      </p:pic>
    </p:spTree>
    <p:extLst>
      <p:ext uri="{BB962C8B-B14F-4D97-AF65-F5344CB8AC3E}">
        <p14:creationId xmlns:p14="http://schemas.microsoft.com/office/powerpoint/2010/main" xmlns="" val="2446365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Renewable Energy outline">
            <a:extLst>
              <a:ext uri="{FF2B5EF4-FFF2-40B4-BE49-F238E27FC236}">
                <a16:creationId xmlns:a16="http://schemas.microsoft.com/office/drawing/2014/main" xmlns="" id="{8A569BD2-D55A-9688-027E-45D47BBD7EFC}"/>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0762679" y="3393500"/>
            <a:ext cx="1346661" cy="1285875"/>
          </a:xfrm>
          <a:prstGeom prst="rect">
            <a:avLst/>
          </a:prstGeom>
        </p:spPr>
      </p:pic>
      <p:sp>
        <p:nvSpPr>
          <p:cNvPr id="2" name="Title 1">
            <a:extLst>
              <a:ext uri="{FF2B5EF4-FFF2-40B4-BE49-F238E27FC236}">
                <a16:creationId xmlns:a16="http://schemas.microsoft.com/office/drawing/2014/main" xmlns="" id="{EA8CB012-A332-2D69-BEA3-CEE3B91B840D}"/>
              </a:ext>
            </a:extLst>
          </p:cNvPr>
          <p:cNvSpPr>
            <a:spLocks noGrp="1"/>
          </p:cNvSpPr>
          <p:nvPr>
            <p:ph type="title"/>
          </p:nvPr>
        </p:nvSpPr>
        <p:spPr/>
        <p:txBody>
          <a:bodyPr/>
          <a:lstStyle/>
          <a:p>
            <a:r>
              <a:rPr lang="en-ZA" dirty="0"/>
              <a:t>Our approach to Energy in Context </a:t>
            </a:r>
            <a:endParaRPr lang="en-US" dirty="0"/>
          </a:p>
        </p:txBody>
      </p:sp>
      <p:sp>
        <p:nvSpPr>
          <p:cNvPr id="3" name="Slide Number Placeholder 2">
            <a:extLst>
              <a:ext uri="{FF2B5EF4-FFF2-40B4-BE49-F238E27FC236}">
                <a16:creationId xmlns:a16="http://schemas.microsoft.com/office/drawing/2014/main" xmlns="" id="{B6DFDBE8-8F48-06FC-020F-A935D37D7DB0}"/>
              </a:ext>
            </a:extLst>
          </p:cNvPr>
          <p:cNvSpPr>
            <a:spLocks noGrp="1"/>
          </p:cNvSpPr>
          <p:nvPr>
            <p:ph type="sldNum" sz="quarter" idx="4"/>
          </p:nvPr>
        </p:nvSpPr>
        <p:spPr/>
        <p:txBody>
          <a:bodyPr/>
          <a:lstStyle/>
          <a:p>
            <a:fld id="{8406839F-D7A4-4E5D-B93D-768AD4D1DB36}" type="slidenum">
              <a:rPr lang="en-ZA" smtClean="0">
                <a:solidFill>
                  <a:srgbClr val="003399"/>
                </a:solidFill>
              </a:rPr>
              <a:pPr/>
              <a:t>3</a:t>
            </a:fld>
            <a:endParaRPr lang="en-ZA" dirty="0">
              <a:solidFill>
                <a:srgbClr val="003399"/>
              </a:solidFill>
            </a:endParaRPr>
          </a:p>
        </p:txBody>
      </p:sp>
      <p:sp>
        <p:nvSpPr>
          <p:cNvPr id="4" name="Footer Placeholder 3">
            <a:extLst>
              <a:ext uri="{FF2B5EF4-FFF2-40B4-BE49-F238E27FC236}">
                <a16:creationId xmlns:a16="http://schemas.microsoft.com/office/drawing/2014/main" xmlns="" id="{0FBE2725-E5B6-B1A5-3E6C-08C2AEAD8EBC}"/>
              </a:ext>
            </a:extLst>
          </p:cNvPr>
          <p:cNvSpPr>
            <a:spLocks noGrp="1"/>
          </p:cNvSpPr>
          <p:nvPr>
            <p:ph type="ftr" sz="quarter" idx="3"/>
          </p:nvPr>
        </p:nvSpPr>
        <p:spPr/>
        <p:txBody>
          <a:bodyPr/>
          <a:lstStyle/>
          <a:p>
            <a:endParaRPr lang="en-GB" dirty="0">
              <a:solidFill>
                <a:srgbClr val="998F86"/>
              </a:solidFill>
            </a:endParaRPr>
          </a:p>
        </p:txBody>
      </p:sp>
      <p:sp>
        <p:nvSpPr>
          <p:cNvPr id="5" name="Text Placeholder 4">
            <a:extLst>
              <a:ext uri="{FF2B5EF4-FFF2-40B4-BE49-F238E27FC236}">
                <a16:creationId xmlns:a16="http://schemas.microsoft.com/office/drawing/2014/main" xmlns="" id="{968B6B3D-8A38-1C93-CB20-40C7F41A13BA}"/>
              </a:ext>
            </a:extLst>
          </p:cNvPr>
          <p:cNvSpPr>
            <a:spLocks noGrp="1"/>
          </p:cNvSpPr>
          <p:nvPr>
            <p:ph type="body" sz="quarter" idx="10"/>
          </p:nvPr>
        </p:nvSpPr>
        <p:spPr>
          <a:xfrm>
            <a:off x="364530" y="1234853"/>
            <a:ext cx="10806243" cy="4896073"/>
          </a:xfrm>
        </p:spPr>
        <p:txBody>
          <a:bodyPr>
            <a:normAutofit lnSpcReduction="10000"/>
          </a:bodyPr>
          <a:lstStyle/>
          <a:p>
            <a:pPr lvl="1" algn="just">
              <a:lnSpc>
                <a:spcPct val="150000"/>
              </a:lnSpc>
              <a:spcAft>
                <a:spcPts val="600"/>
              </a:spcAft>
              <a:defRPr/>
            </a:pPr>
            <a:r>
              <a:rPr lang="en-US" dirty="0"/>
              <a:t>Given the extent of the energy crisis, the Western Cape Government </a:t>
            </a:r>
            <a:r>
              <a:rPr lang="en-US" b="1" dirty="0"/>
              <a:t>established an Energy Resilience </a:t>
            </a:r>
            <a:r>
              <a:rPr lang="en-US" b="1" dirty="0" err="1"/>
              <a:t>Programme</a:t>
            </a:r>
            <a:r>
              <a:rPr lang="en-US" dirty="0"/>
              <a:t> that aims to: </a:t>
            </a:r>
          </a:p>
          <a:p>
            <a:pPr lvl="2" algn="just">
              <a:lnSpc>
                <a:spcPct val="150000"/>
              </a:lnSpc>
              <a:spcAft>
                <a:spcPts val="600"/>
              </a:spcAft>
              <a:defRPr/>
            </a:pPr>
            <a:r>
              <a:rPr lang="en-US" dirty="0"/>
              <a:t>Reduce the impacts of load shedding on businesses and citizens in the Western Cape </a:t>
            </a:r>
          </a:p>
          <a:p>
            <a:pPr lvl="2" algn="just">
              <a:lnSpc>
                <a:spcPct val="150000"/>
              </a:lnSpc>
              <a:spcAft>
                <a:spcPts val="600"/>
              </a:spcAft>
              <a:defRPr/>
            </a:pPr>
            <a:r>
              <a:rPr lang="en-US" dirty="0"/>
              <a:t>Facilitate a lower level of reliance on Eskom in the Western Cape.</a:t>
            </a:r>
          </a:p>
          <a:p>
            <a:pPr lvl="1" algn="just">
              <a:lnSpc>
                <a:spcPct val="150000"/>
              </a:lnSpc>
              <a:spcAft>
                <a:spcPts val="600"/>
              </a:spcAft>
              <a:defRPr/>
            </a:pPr>
            <a:r>
              <a:rPr lang="en-US" b="1" dirty="0"/>
              <a:t>R1.1 billion has been set aside to</a:t>
            </a:r>
            <a:r>
              <a:rPr lang="en-US" dirty="0"/>
              <a:t>: </a:t>
            </a:r>
          </a:p>
          <a:p>
            <a:pPr lvl="2" algn="just">
              <a:lnSpc>
                <a:spcPct val="150000"/>
              </a:lnSpc>
              <a:spcAft>
                <a:spcPts val="600"/>
              </a:spcAft>
              <a:defRPr/>
            </a:pPr>
            <a:r>
              <a:rPr lang="en-US" dirty="0"/>
              <a:t>Reduce the impact of loadshedding</a:t>
            </a:r>
          </a:p>
          <a:p>
            <a:pPr lvl="2" algn="just">
              <a:lnSpc>
                <a:spcPct val="150000"/>
              </a:lnSpc>
              <a:spcAft>
                <a:spcPts val="600"/>
              </a:spcAft>
              <a:defRPr/>
            </a:pPr>
            <a:r>
              <a:rPr lang="en-US" dirty="0"/>
              <a:t>Boost the green economy and to set up a strong pipeline of green energy projects</a:t>
            </a:r>
          </a:p>
          <a:p>
            <a:pPr lvl="2" algn="just">
              <a:lnSpc>
                <a:spcPct val="150000"/>
              </a:lnSpc>
              <a:spcAft>
                <a:spcPts val="600"/>
              </a:spcAft>
              <a:defRPr/>
            </a:pPr>
            <a:r>
              <a:rPr lang="en-US" dirty="0"/>
              <a:t>Scale up support to municipalities to help them get more power into the grid</a:t>
            </a:r>
          </a:p>
          <a:p>
            <a:pPr lvl="2" algn="just">
              <a:lnSpc>
                <a:spcPct val="150000"/>
              </a:lnSpc>
              <a:spcAft>
                <a:spcPts val="600"/>
              </a:spcAft>
              <a:defRPr/>
            </a:pPr>
            <a:r>
              <a:rPr lang="en-US" dirty="0"/>
              <a:t>Identify critical transmission infrastructure upgrades.</a:t>
            </a:r>
          </a:p>
          <a:p>
            <a:pPr lvl="1" algn="just">
              <a:lnSpc>
                <a:spcPct val="150000"/>
              </a:lnSpc>
              <a:spcAft>
                <a:spcPts val="600"/>
              </a:spcAft>
              <a:defRPr/>
            </a:pPr>
            <a:r>
              <a:rPr lang="en-US" dirty="0"/>
              <a:t> </a:t>
            </a:r>
            <a:r>
              <a:rPr lang="en-US" b="1" dirty="0"/>
              <a:t>An Energy Council has been established </a:t>
            </a:r>
            <a:r>
              <a:rPr lang="en-US" dirty="0"/>
              <a:t>for the purpose of identifying and actioning solutions to the energy crisis – an enabling governance arrangement</a:t>
            </a:r>
          </a:p>
        </p:txBody>
      </p:sp>
      <p:pic>
        <p:nvPicPr>
          <p:cNvPr id="11" name="Graphic 10" descr="Fluorescent Light Blub with solid fill">
            <a:extLst>
              <a:ext uri="{FF2B5EF4-FFF2-40B4-BE49-F238E27FC236}">
                <a16:creationId xmlns:a16="http://schemas.microsoft.com/office/drawing/2014/main" xmlns="" id="{963C89E0-BC1E-1D44-695B-6CFF175CAEC9}"/>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10978947" y="5421036"/>
            <a:ext cx="1069518" cy="1069518"/>
          </a:xfrm>
          <a:prstGeom prst="rect">
            <a:avLst/>
          </a:prstGeom>
        </p:spPr>
      </p:pic>
      <p:pic>
        <p:nvPicPr>
          <p:cNvPr id="13" name="Graphic 12" descr="Sustainability with solid fill">
            <a:extLst>
              <a:ext uri="{FF2B5EF4-FFF2-40B4-BE49-F238E27FC236}">
                <a16:creationId xmlns:a16="http://schemas.microsoft.com/office/drawing/2014/main" xmlns="" id="{09DF42EF-66AA-21D4-FCA9-0FE9E907EA9D}"/>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10873489" y="1733064"/>
            <a:ext cx="1104900" cy="1104900"/>
          </a:xfrm>
          <a:prstGeom prst="rect">
            <a:avLst/>
          </a:prstGeom>
        </p:spPr>
      </p:pic>
    </p:spTree>
    <p:extLst>
      <p:ext uri="{BB962C8B-B14F-4D97-AF65-F5344CB8AC3E}">
        <p14:creationId xmlns:p14="http://schemas.microsoft.com/office/powerpoint/2010/main" xmlns="" val="1057626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A2A3E47-46CC-4174-BE36-7DE5789C9598}"/>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675" b="0" i="0" u="none" strike="noStrike" kern="1200" cap="none" spc="0" normalizeH="0" baseline="0" noProof="0">
                <a:ln>
                  <a:noFill/>
                </a:ln>
                <a:solidFill>
                  <a:srgbClr val="44546A"/>
                </a:solidFill>
                <a:effectLst/>
                <a:uLnTx/>
                <a:uFillTx/>
                <a:latin typeface="Century Gothic"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en-ZA" sz="675" b="0" i="0" u="none" strike="noStrike" kern="1200" cap="none" spc="0" normalizeH="0" baseline="0" noProof="0" dirty="0">
              <a:ln>
                <a:noFill/>
              </a:ln>
              <a:solidFill>
                <a:srgbClr val="44546A"/>
              </a:solidFill>
              <a:effectLst/>
              <a:uLnTx/>
              <a:uFillTx/>
              <a:latin typeface="Century Gothic" pitchFamily="34" charset="0"/>
              <a:ea typeface="+mn-ea"/>
              <a:cs typeface="+mn-cs"/>
            </a:endParaRPr>
          </a:p>
        </p:txBody>
      </p:sp>
      <p:sp>
        <p:nvSpPr>
          <p:cNvPr id="12" name="Subtitle 2">
            <a:extLst>
              <a:ext uri="{FF2B5EF4-FFF2-40B4-BE49-F238E27FC236}">
                <a16:creationId xmlns:a16="http://schemas.microsoft.com/office/drawing/2014/main" xmlns="" id="{86D50E06-CB71-4554-A094-21C136B8EF45}"/>
              </a:ext>
            </a:extLst>
          </p:cNvPr>
          <p:cNvSpPr txBox="1">
            <a:spLocks/>
          </p:cNvSpPr>
          <p:nvPr/>
        </p:nvSpPr>
        <p:spPr>
          <a:xfrm>
            <a:off x="86957" y="1015302"/>
            <a:ext cx="7715409" cy="5489385"/>
          </a:xfrm>
          <a:prstGeom prst="rect">
            <a:avLst/>
          </a:prstGeom>
        </p:spPr>
        <p:txBody>
          <a:bodyPr/>
          <a:lst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2"/>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55750" lvl="1" indent="-285750" algn="just" defTabSz="914400">
              <a:lnSpc>
                <a:spcPct val="200000"/>
              </a:lnSpc>
              <a:spcBef>
                <a:spcPts val="300"/>
              </a:spcBef>
              <a:defRPr/>
            </a:pPr>
            <a:r>
              <a:rPr lang="en-US" sz="1400" dirty="0"/>
              <a:t>A thorough municipal project selection process (including factors such as municipal readiness, energy policy, council support, internal capacity, financial standing and others) was undertaken.</a:t>
            </a:r>
          </a:p>
          <a:p>
            <a:pPr marL="555750" lvl="1" indent="-285750" algn="just" defTabSz="914400">
              <a:lnSpc>
                <a:spcPct val="200000"/>
              </a:lnSpc>
              <a:spcBef>
                <a:spcPts val="300"/>
              </a:spcBef>
              <a:defRPr/>
            </a:pPr>
            <a:r>
              <a:rPr lang="en-US" sz="1400" dirty="0"/>
              <a:t>Pre-feasibility studies for municipal IPP procurement were undertaken for four municipalities (Drakenstein, Mossel Bay, Saldanha Bay and Stellenbosch).</a:t>
            </a:r>
          </a:p>
          <a:p>
            <a:pPr marL="555750" lvl="1" indent="-285750" algn="just" defTabSz="914400">
              <a:lnSpc>
                <a:spcPct val="200000"/>
              </a:lnSpc>
              <a:spcBef>
                <a:spcPts val="300"/>
              </a:spcBef>
              <a:defRPr/>
            </a:pPr>
            <a:r>
              <a:rPr lang="en-US" sz="1400" dirty="0"/>
              <a:t>We are working to secure transaction advisory services and project officer capacity support for the implementation of Stellenbosch Municipality’s pioneering project (an up to 50 MW embedded solar PV plant).</a:t>
            </a:r>
          </a:p>
          <a:p>
            <a:pPr marL="555750" lvl="1" indent="-285750" algn="just" defTabSz="914400">
              <a:lnSpc>
                <a:spcPct val="200000"/>
              </a:lnSpc>
              <a:spcBef>
                <a:spcPts val="300"/>
              </a:spcBef>
              <a:defRPr/>
            </a:pPr>
            <a:r>
              <a:rPr lang="en-US" sz="1400" dirty="0"/>
              <a:t>We are investigating the viability of a municipal pooled buying mechanism (initially focused on Drakenstein, Stellenbosch, Saldanha Bay and Mossel Bay municipalities as well as the City of Cape Town).</a:t>
            </a:r>
          </a:p>
          <a:p>
            <a:pPr marL="555750" lvl="1" indent="-285750" algn="just" defTabSz="914400">
              <a:lnSpc>
                <a:spcPct val="200000"/>
              </a:lnSpc>
              <a:spcBef>
                <a:spcPts val="300"/>
              </a:spcBef>
              <a:defRPr/>
            </a:pPr>
            <a:r>
              <a:rPr lang="en-US" sz="1400" dirty="0"/>
              <a:t>A Project Preparation Facility is being established.</a:t>
            </a:r>
          </a:p>
        </p:txBody>
      </p:sp>
      <p:sp>
        <p:nvSpPr>
          <p:cNvPr id="7" name="Title 1">
            <a:extLst>
              <a:ext uri="{FF2B5EF4-FFF2-40B4-BE49-F238E27FC236}">
                <a16:creationId xmlns:a16="http://schemas.microsoft.com/office/drawing/2014/main" xmlns="" id="{395E3BD7-B9F9-C10F-2BE9-5BE88D7B25FD}"/>
              </a:ext>
            </a:extLst>
          </p:cNvPr>
          <p:cNvSpPr txBox="1">
            <a:spLocks/>
          </p:cNvSpPr>
          <p:nvPr/>
        </p:nvSpPr>
        <p:spPr>
          <a:xfrm>
            <a:off x="318721" y="192826"/>
            <a:ext cx="10852052" cy="527877"/>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49847" tIns="49847" rIns="49847" bIns="49847" rtlCol="0" anchor="ctr">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defTabSz="633062"/>
            <a:r>
              <a:rPr lang="en-US" sz="2000" dirty="0">
                <a:solidFill>
                  <a:srgbClr val="001489"/>
                </a:solidFill>
              </a:rPr>
              <a:t>Which municipalities will be benefitting and getting electricity from the </a:t>
            </a:r>
          </a:p>
          <a:p>
            <a:pPr defTabSz="633062"/>
            <a:r>
              <a:rPr lang="en-US" sz="2000" dirty="0">
                <a:solidFill>
                  <a:srgbClr val="001489"/>
                </a:solidFill>
              </a:rPr>
              <a:t>Independent Power Producers (IPPs) with funding provided from the Premiers budget?</a:t>
            </a:r>
          </a:p>
        </p:txBody>
      </p:sp>
      <p:pic>
        <p:nvPicPr>
          <p:cNvPr id="9" name="Picture 8">
            <a:extLst>
              <a:ext uri="{FF2B5EF4-FFF2-40B4-BE49-F238E27FC236}">
                <a16:creationId xmlns:a16="http://schemas.microsoft.com/office/drawing/2014/main" xmlns="" id="{A38FBF51-F4A3-AEF3-130F-064C873EED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47339" y="3893345"/>
            <a:ext cx="3609302" cy="2397407"/>
          </a:xfrm>
          <a:prstGeom prst="rect">
            <a:avLst/>
          </a:prstGeom>
        </p:spPr>
      </p:pic>
      <p:pic>
        <p:nvPicPr>
          <p:cNvPr id="4" name="Picture 3" descr="A picture containing sky, water, outdoor, lake&#10;&#10;Description automatically generated">
            <a:extLst>
              <a:ext uri="{FF2B5EF4-FFF2-40B4-BE49-F238E27FC236}">
                <a16:creationId xmlns:a16="http://schemas.microsoft.com/office/drawing/2014/main" xmlns="" id="{E0EDCEE1-9963-C35A-C463-ECC47D55283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47339" y="1309746"/>
            <a:ext cx="3609301" cy="2406201"/>
          </a:xfrm>
          <a:prstGeom prst="rect">
            <a:avLst/>
          </a:prstGeom>
        </p:spPr>
      </p:pic>
    </p:spTree>
    <p:extLst>
      <p:ext uri="{BB962C8B-B14F-4D97-AF65-F5344CB8AC3E}">
        <p14:creationId xmlns:p14="http://schemas.microsoft.com/office/powerpoint/2010/main" xmlns="" val="959163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A2A3E47-46CC-4174-BE36-7DE5789C9598}"/>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675" b="0" i="0" u="none" strike="noStrike" kern="1200" cap="none" spc="0" normalizeH="0" baseline="0" noProof="0">
                <a:ln>
                  <a:noFill/>
                </a:ln>
                <a:solidFill>
                  <a:srgbClr val="44546A"/>
                </a:solidFill>
                <a:effectLst/>
                <a:uLnTx/>
                <a:uFillTx/>
                <a:latin typeface="Century Gothic"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en-ZA" sz="675" b="0" i="0" u="none" strike="noStrike" kern="1200" cap="none" spc="0" normalizeH="0" baseline="0" noProof="0" dirty="0">
              <a:ln>
                <a:noFill/>
              </a:ln>
              <a:solidFill>
                <a:srgbClr val="44546A"/>
              </a:solidFill>
              <a:effectLst/>
              <a:uLnTx/>
              <a:uFillTx/>
              <a:latin typeface="Century Gothic" pitchFamily="34" charset="0"/>
              <a:ea typeface="+mn-ea"/>
              <a:cs typeface="+mn-cs"/>
            </a:endParaRPr>
          </a:p>
        </p:txBody>
      </p:sp>
      <p:sp>
        <p:nvSpPr>
          <p:cNvPr id="12" name="Subtitle 2">
            <a:extLst>
              <a:ext uri="{FF2B5EF4-FFF2-40B4-BE49-F238E27FC236}">
                <a16:creationId xmlns:a16="http://schemas.microsoft.com/office/drawing/2014/main" xmlns="" id="{86D50E06-CB71-4554-A094-21C136B8EF45}"/>
              </a:ext>
            </a:extLst>
          </p:cNvPr>
          <p:cNvSpPr txBox="1">
            <a:spLocks/>
          </p:cNvSpPr>
          <p:nvPr/>
        </p:nvSpPr>
        <p:spPr>
          <a:xfrm>
            <a:off x="96482" y="1282002"/>
            <a:ext cx="7715409" cy="5683680"/>
          </a:xfrm>
          <a:prstGeom prst="rect">
            <a:avLst/>
          </a:prstGeom>
        </p:spPr>
        <p:txBody>
          <a:bodyPr/>
          <a:lst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2"/>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55750" lvl="1" indent="-285750" algn="just" defTabSz="914400">
              <a:lnSpc>
                <a:spcPct val="150000"/>
              </a:lnSpc>
              <a:spcBef>
                <a:spcPts val="600"/>
              </a:spcBef>
              <a:spcAft>
                <a:spcPts val="600"/>
              </a:spcAft>
              <a:defRPr/>
            </a:pPr>
            <a:r>
              <a:rPr lang="en-US" sz="1400" dirty="0"/>
              <a:t>The agreement between an IPP and Stellenbosch Municipality in the form of a Power Purchase Agreement (PPA) is part of the procurement process that Stellenbosch Municipality is about to embark on. </a:t>
            </a:r>
          </a:p>
          <a:p>
            <a:pPr marL="555750" lvl="1" indent="-285750" algn="just" defTabSz="914400">
              <a:lnSpc>
                <a:spcPct val="150000"/>
              </a:lnSpc>
              <a:spcBef>
                <a:spcPts val="600"/>
              </a:spcBef>
              <a:spcAft>
                <a:spcPts val="600"/>
              </a:spcAft>
              <a:defRPr/>
            </a:pPr>
            <a:r>
              <a:rPr lang="en-US" sz="1400" dirty="0"/>
              <a:t>PPA term is expected at between 15 and 20 years.</a:t>
            </a:r>
          </a:p>
          <a:p>
            <a:pPr marL="555750" lvl="1" indent="-285750" algn="just" defTabSz="914400">
              <a:lnSpc>
                <a:spcPct val="150000"/>
              </a:lnSpc>
              <a:spcBef>
                <a:spcPts val="600"/>
              </a:spcBef>
              <a:spcAft>
                <a:spcPts val="600"/>
              </a:spcAft>
              <a:defRPr/>
            </a:pPr>
            <a:r>
              <a:rPr lang="en-US" sz="1400" dirty="0"/>
              <a:t>All potential risks to the contract are defined in the PPA, together with the agreed mitigation measures and/or penalties.</a:t>
            </a:r>
          </a:p>
          <a:p>
            <a:pPr marL="555750" lvl="1" indent="-285750" algn="just" defTabSz="914400">
              <a:lnSpc>
                <a:spcPct val="150000"/>
              </a:lnSpc>
              <a:spcBef>
                <a:spcPts val="600"/>
              </a:spcBef>
              <a:spcAft>
                <a:spcPts val="600"/>
              </a:spcAft>
              <a:defRPr/>
            </a:pPr>
            <a:r>
              <a:rPr lang="en-US" sz="1400" dirty="0"/>
              <a:t>We expect that the standard SCM rules of the municipality and prevailing legislation would apply in terms of BBBEE.</a:t>
            </a:r>
          </a:p>
          <a:p>
            <a:pPr marL="555750" lvl="1" indent="-285750" algn="just" defTabSz="914400">
              <a:lnSpc>
                <a:spcPct val="150000"/>
              </a:lnSpc>
              <a:spcBef>
                <a:spcPts val="600"/>
              </a:spcBef>
              <a:spcAft>
                <a:spcPts val="600"/>
              </a:spcAft>
              <a:defRPr/>
            </a:pPr>
            <a:r>
              <a:rPr lang="en-US" sz="1400" dirty="0"/>
              <a:t>All indications and research show that the price of electricity from renewable energy IPPs should be cheaper than the current Eskom tariffs. </a:t>
            </a:r>
          </a:p>
          <a:p>
            <a:pPr marL="555750" lvl="1" indent="-285750" algn="just" defTabSz="914400">
              <a:lnSpc>
                <a:spcPct val="150000"/>
              </a:lnSpc>
              <a:spcBef>
                <a:spcPts val="600"/>
              </a:spcBef>
              <a:spcAft>
                <a:spcPts val="600"/>
              </a:spcAft>
              <a:defRPr/>
            </a:pPr>
            <a:r>
              <a:rPr lang="en-US" sz="1400" dirty="0"/>
              <a:t>The prices are usually allowed to escalate annually only by CPI, which is agreed to upfront in the final signed PPA for the entire term, providing better price increase certainty for the municipality and customers.</a:t>
            </a:r>
          </a:p>
          <a:p>
            <a:pPr marL="555750" lvl="1" indent="-285750" algn="just" defTabSz="914400">
              <a:lnSpc>
                <a:spcPct val="200000"/>
              </a:lnSpc>
              <a:spcBef>
                <a:spcPts val="300"/>
              </a:spcBef>
              <a:defRPr/>
            </a:pPr>
            <a:endParaRPr lang="en-US" sz="1400" dirty="0"/>
          </a:p>
        </p:txBody>
      </p:sp>
      <p:sp>
        <p:nvSpPr>
          <p:cNvPr id="7" name="Title 1">
            <a:extLst>
              <a:ext uri="{FF2B5EF4-FFF2-40B4-BE49-F238E27FC236}">
                <a16:creationId xmlns:a16="http://schemas.microsoft.com/office/drawing/2014/main" xmlns="" id="{395E3BD7-B9F9-C10F-2BE9-5BE88D7B25FD}"/>
              </a:ext>
            </a:extLst>
          </p:cNvPr>
          <p:cNvSpPr txBox="1">
            <a:spLocks/>
          </p:cNvSpPr>
          <p:nvPr/>
        </p:nvSpPr>
        <p:spPr>
          <a:xfrm>
            <a:off x="394921" y="310027"/>
            <a:ext cx="8597205" cy="527877"/>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49847" tIns="49847" rIns="49847" bIns="49847" rtlCol="0" anchor="ctr">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defTabSz="633062"/>
            <a:r>
              <a:rPr lang="en-US" sz="2000" dirty="0">
                <a:solidFill>
                  <a:srgbClr val="001489"/>
                </a:solidFill>
              </a:rPr>
              <a:t>What is the service level agreement with these municipalities in terms of continuity and</a:t>
            </a:r>
          </a:p>
          <a:p>
            <a:pPr defTabSz="633062"/>
            <a:r>
              <a:rPr lang="en-US" sz="2000" dirty="0">
                <a:solidFill>
                  <a:srgbClr val="001489"/>
                </a:solidFill>
              </a:rPr>
              <a:t>availability including the term for purchasing electricity from the IPPs?</a:t>
            </a:r>
          </a:p>
        </p:txBody>
      </p:sp>
      <p:pic>
        <p:nvPicPr>
          <p:cNvPr id="4" name="Picture 3" descr="A power line tower&#10;&#10;Description automatically generated with low confidence">
            <a:extLst>
              <a:ext uri="{FF2B5EF4-FFF2-40B4-BE49-F238E27FC236}">
                <a16:creationId xmlns:a16="http://schemas.microsoft.com/office/drawing/2014/main" xmlns="" id="{23046110-27E6-23E3-3979-BA0296CDF98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42549" y="1075919"/>
            <a:ext cx="3714091" cy="5562445"/>
          </a:xfrm>
          <a:prstGeom prst="rect">
            <a:avLst/>
          </a:prstGeom>
        </p:spPr>
      </p:pic>
    </p:spTree>
    <p:extLst>
      <p:ext uri="{BB962C8B-B14F-4D97-AF65-F5344CB8AC3E}">
        <p14:creationId xmlns:p14="http://schemas.microsoft.com/office/powerpoint/2010/main" xmlns="" val="564219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A2A3E47-46CC-4174-BE36-7DE5789C9598}"/>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675" b="0" i="0" u="none" strike="noStrike" kern="1200" cap="none" spc="0" normalizeH="0" baseline="0" noProof="0">
                <a:ln>
                  <a:noFill/>
                </a:ln>
                <a:solidFill>
                  <a:srgbClr val="44546A"/>
                </a:solidFill>
                <a:effectLst/>
                <a:uLnTx/>
                <a:uFillTx/>
                <a:latin typeface="Century Gothic"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en-ZA" sz="675" b="0" i="0" u="none" strike="noStrike" kern="1200" cap="none" spc="0" normalizeH="0" baseline="0" noProof="0" dirty="0">
              <a:ln>
                <a:noFill/>
              </a:ln>
              <a:solidFill>
                <a:srgbClr val="44546A"/>
              </a:solidFill>
              <a:effectLst/>
              <a:uLnTx/>
              <a:uFillTx/>
              <a:latin typeface="Century Gothic" pitchFamily="34" charset="0"/>
              <a:ea typeface="+mn-ea"/>
              <a:cs typeface="+mn-cs"/>
            </a:endParaRPr>
          </a:p>
        </p:txBody>
      </p:sp>
      <p:sp>
        <p:nvSpPr>
          <p:cNvPr id="12" name="Subtitle 2">
            <a:extLst>
              <a:ext uri="{FF2B5EF4-FFF2-40B4-BE49-F238E27FC236}">
                <a16:creationId xmlns:a16="http://schemas.microsoft.com/office/drawing/2014/main" xmlns="" id="{86D50E06-CB71-4554-A094-21C136B8EF45}"/>
              </a:ext>
            </a:extLst>
          </p:cNvPr>
          <p:cNvSpPr txBox="1">
            <a:spLocks/>
          </p:cNvSpPr>
          <p:nvPr/>
        </p:nvSpPr>
        <p:spPr>
          <a:xfrm>
            <a:off x="86957" y="1015302"/>
            <a:ext cx="7715409" cy="5489385"/>
          </a:xfrm>
          <a:prstGeom prst="rect">
            <a:avLst/>
          </a:prstGeom>
        </p:spPr>
        <p:txBody>
          <a:bodyPr/>
          <a:lst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2"/>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2" indent="0">
              <a:lnSpc>
                <a:spcPct val="150000"/>
              </a:lnSpc>
              <a:spcBef>
                <a:spcPts val="0"/>
              </a:spcBef>
              <a:buClrTx/>
              <a:buNone/>
              <a:defRPr/>
            </a:pPr>
            <a:endParaRPr lang="en-US" sz="1600" b="1" dirty="0">
              <a:solidFill>
                <a:prstClr val="black"/>
              </a:solidFill>
              <a:latin typeface="Century Gothic"/>
              <a:cs typeface="Arial" panose="020B0604020202020204" pitchFamily="34" charset="0"/>
            </a:endParaRPr>
          </a:p>
          <a:p>
            <a:pPr marL="555750" lvl="1" indent="-285750" algn="just" defTabSz="914400">
              <a:lnSpc>
                <a:spcPct val="200000"/>
              </a:lnSpc>
              <a:spcBef>
                <a:spcPts val="300"/>
              </a:spcBef>
              <a:defRPr/>
            </a:pPr>
            <a:r>
              <a:rPr lang="en-US" sz="1400" dirty="0"/>
              <a:t>The IPP will build and run the facility, selling energy to the municipality, similar to how it does its bulk purchases from Eskom at present.</a:t>
            </a:r>
          </a:p>
          <a:p>
            <a:pPr marL="555750" lvl="1" indent="-285750" algn="just" defTabSz="914400">
              <a:lnSpc>
                <a:spcPct val="200000"/>
              </a:lnSpc>
              <a:spcBef>
                <a:spcPts val="300"/>
              </a:spcBef>
              <a:defRPr/>
            </a:pPr>
            <a:r>
              <a:rPr lang="en-US" sz="1400" dirty="0"/>
              <a:t>The IPP takes on all the risks, to secure land, all authorizations, design, finance, build, maintain and operate the power plant.</a:t>
            </a:r>
          </a:p>
          <a:p>
            <a:pPr marL="555750" lvl="1" indent="-285750" algn="just" defTabSz="914400">
              <a:lnSpc>
                <a:spcPct val="200000"/>
              </a:lnSpc>
              <a:spcBef>
                <a:spcPts val="300"/>
              </a:spcBef>
              <a:defRPr/>
            </a:pPr>
            <a:r>
              <a:rPr lang="en-US" sz="1400" dirty="0"/>
              <a:t>The municipality shall purchase from the IPP based on the agreed tariff in the PPA for the term of the PPA at an agreed annual escalation.</a:t>
            </a:r>
          </a:p>
        </p:txBody>
      </p:sp>
      <p:sp>
        <p:nvSpPr>
          <p:cNvPr id="7" name="Title 1">
            <a:extLst>
              <a:ext uri="{FF2B5EF4-FFF2-40B4-BE49-F238E27FC236}">
                <a16:creationId xmlns:a16="http://schemas.microsoft.com/office/drawing/2014/main" xmlns="" id="{395E3BD7-B9F9-C10F-2BE9-5BE88D7B25FD}"/>
              </a:ext>
            </a:extLst>
          </p:cNvPr>
          <p:cNvSpPr txBox="1">
            <a:spLocks/>
          </p:cNvSpPr>
          <p:nvPr/>
        </p:nvSpPr>
        <p:spPr>
          <a:xfrm>
            <a:off x="394921" y="310028"/>
            <a:ext cx="8597205" cy="419442"/>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49847" tIns="49847" rIns="49847" bIns="49847" rtlCol="0" anchor="ctr">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defTabSz="633062"/>
            <a:r>
              <a:rPr lang="en-US" dirty="0">
                <a:solidFill>
                  <a:srgbClr val="001489"/>
                </a:solidFill>
              </a:rPr>
              <a:t>Which IPP Model will be </a:t>
            </a:r>
            <a:r>
              <a:rPr lang="en-US" dirty="0" err="1">
                <a:solidFill>
                  <a:srgbClr val="001489"/>
                </a:solidFill>
              </a:rPr>
              <a:t>utilised</a:t>
            </a:r>
            <a:r>
              <a:rPr lang="en-US" dirty="0">
                <a:solidFill>
                  <a:srgbClr val="001489"/>
                </a:solidFill>
              </a:rPr>
              <a:t>? </a:t>
            </a:r>
          </a:p>
        </p:txBody>
      </p:sp>
      <p:pic>
        <p:nvPicPr>
          <p:cNvPr id="9" name="Picture 8">
            <a:extLst>
              <a:ext uri="{FF2B5EF4-FFF2-40B4-BE49-F238E27FC236}">
                <a16:creationId xmlns:a16="http://schemas.microsoft.com/office/drawing/2014/main" xmlns="" id="{A38FBF51-F4A3-AEF3-130F-064C873EED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47339" y="3893345"/>
            <a:ext cx="3609302" cy="2397407"/>
          </a:xfrm>
          <a:prstGeom prst="rect">
            <a:avLst/>
          </a:prstGeom>
        </p:spPr>
      </p:pic>
      <p:pic>
        <p:nvPicPr>
          <p:cNvPr id="4" name="Picture 3" descr="A picture containing grass, sky, outdoor, field&#10;&#10;Description automatically generated">
            <a:extLst>
              <a:ext uri="{FF2B5EF4-FFF2-40B4-BE49-F238E27FC236}">
                <a16:creationId xmlns:a16="http://schemas.microsoft.com/office/drawing/2014/main" xmlns="" id="{7DD4496F-F4BD-3922-40FF-34DC912ADB3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47339" y="1309399"/>
            <a:ext cx="3609301" cy="2370483"/>
          </a:xfrm>
          <a:prstGeom prst="rect">
            <a:avLst/>
          </a:prstGeom>
        </p:spPr>
      </p:pic>
    </p:spTree>
    <p:extLst>
      <p:ext uri="{BB962C8B-B14F-4D97-AF65-F5344CB8AC3E}">
        <p14:creationId xmlns:p14="http://schemas.microsoft.com/office/powerpoint/2010/main" xmlns="" val="455223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A2A3E47-46CC-4174-BE36-7DE5789C9598}"/>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675" b="0" i="0" u="none" strike="noStrike" kern="1200" cap="none" spc="0" normalizeH="0" baseline="0" noProof="0">
                <a:ln>
                  <a:noFill/>
                </a:ln>
                <a:solidFill>
                  <a:srgbClr val="44546A"/>
                </a:solidFill>
                <a:effectLst/>
                <a:uLnTx/>
                <a:uFillTx/>
                <a:latin typeface="Century Gothic"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en-ZA" sz="675" b="0" i="0" u="none" strike="noStrike" kern="1200" cap="none" spc="0" normalizeH="0" baseline="0" noProof="0" dirty="0">
              <a:ln>
                <a:noFill/>
              </a:ln>
              <a:solidFill>
                <a:srgbClr val="44546A"/>
              </a:solidFill>
              <a:effectLst/>
              <a:uLnTx/>
              <a:uFillTx/>
              <a:latin typeface="Century Gothic" pitchFamily="34" charset="0"/>
              <a:ea typeface="+mn-ea"/>
              <a:cs typeface="+mn-cs"/>
            </a:endParaRPr>
          </a:p>
        </p:txBody>
      </p:sp>
      <p:sp>
        <p:nvSpPr>
          <p:cNvPr id="12" name="Subtitle 2">
            <a:extLst>
              <a:ext uri="{FF2B5EF4-FFF2-40B4-BE49-F238E27FC236}">
                <a16:creationId xmlns:a16="http://schemas.microsoft.com/office/drawing/2014/main" xmlns="" id="{86D50E06-CB71-4554-A094-21C136B8EF45}"/>
              </a:ext>
            </a:extLst>
          </p:cNvPr>
          <p:cNvSpPr txBox="1">
            <a:spLocks/>
          </p:cNvSpPr>
          <p:nvPr/>
        </p:nvSpPr>
        <p:spPr>
          <a:xfrm>
            <a:off x="0" y="1208547"/>
            <a:ext cx="7715409" cy="5683680"/>
          </a:xfrm>
          <a:prstGeom prst="rect">
            <a:avLst/>
          </a:prstGeom>
        </p:spPr>
        <p:txBody>
          <a:bodyPr/>
          <a:lst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2"/>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55750" lvl="1" indent="-285750" algn="just" defTabSz="914400">
              <a:lnSpc>
                <a:spcPct val="200000"/>
              </a:lnSpc>
              <a:spcBef>
                <a:spcPts val="300"/>
              </a:spcBef>
              <a:defRPr/>
            </a:pPr>
            <a:r>
              <a:rPr lang="en-US" sz="1300" dirty="0"/>
              <a:t>Several critical wastewater treatment plants which pose public and environmental health risks  have been identified.</a:t>
            </a:r>
          </a:p>
          <a:p>
            <a:pPr marL="555750" lvl="1" indent="-285750" algn="just" defTabSz="914400">
              <a:lnSpc>
                <a:spcPct val="200000"/>
              </a:lnSpc>
              <a:spcBef>
                <a:spcPts val="300"/>
              </a:spcBef>
              <a:defRPr/>
            </a:pPr>
            <a:r>
              <a:rPr lang="en-US" sz="1300" dirty="0"/>
              <a:t>The upgrading of municipal water and wastewater infrastructure is receiving the highest priority in terms of the current catalytic projects identified for funding through the SIDAFF programme.</a:t>
            </a:r>
          </a:p>
          <a:p>
            <a:pPr marL="555750" lvl="1" indent="-285750" algn="just" defTabSz="914400">
              <a:lnSpc>
                <a:spcPct val="200000"/>
              </a:lnSpc>
              <a:spcBef>
                <a:spcPts val="300"/>
              </a:spcBef>
              <a:defRPr/>
            </a:pPr>
            <a:r>
              <a:rPr lang="en-US" sz="1300" dirty="0"/>
              <a:t>Various IGR platforms assist municipalities to develop risk abatement plans with the aim to improve the operations of WWTPs and therefore reducing the risk of polluting rivers.</a:t>
            </a:r>
          </a:p>
          <a:p>
            <a:pPr marL="555750" lvl="1" indent="-285750" algn="just" defTabSz="914400">
              <a:lnSpc>
                <a:spcPct val="200000"/>
              </a:lnSpc>
              <a:spcBef>
                <a:spcPts val="300"/>
              </a:spcBef>
              <a:defRPr/>
            </a:pPr>
            <a:r>
              <a:rPr lang="en-US" sz="1300" dirty="0"/>
              <a:t>Municipalities are encouraged to prioritise water and wastewater infrastructure projects on their MIG, Water Services Infrastructure and Region Bulk Infrastructure Grants to develop contingency plans.</a:t>
            </a:r>
          </a:p>
          <a:p>
            <a:pPr marL="555750" lvl="1" indent="-285750" algn="just" defTabSz="914400">
              <a:lnSpc>
                <a:spcPct val="200000"/>
              </a:lnSpc>
              <a:spcBef>
                <a:spcPts val="300"/>
              </a:spcBef>
              <a:defRPr/>
            </a:pPr>
            <a:r>
              <a:rPr lang="en-US" sz="1300" dirty="0"/>
              <a:t>Pre-directives and Directives issued by DEA&amp;DP and DWS are also used to prioritise the upgrading of water and wastewater infrastructure.</a:t>
            </a:r>
          </a:p>
        </p:txBody>
      </p:sp>
      <p:sp>
        <p:nvSpPr>
          <p:cNvPr id="7" name="Title 1">
            <a:extLst>
              <a:ext uri="{FF2B5EF4-FFF2-40B4-BE49-F238E27FC236}">
                <a16:creationId xmlns:a16="http://schemas.microsoft.com/office/drawing/2014/main" xmlns="" id="{395E3BD7-B9F9-C10F-2BE9-5BE88D7B25FD}"/>
              </a:ext>
            </a:extLst>
          </p:cNvPr>
          <p:cNvSpPr txBox="1">
            <a:spLocks/>
          </p:cNvSpPr>
          <p:nvPr/>
        </p:nvSpPr>
        <p:spPr>
          <a:xfrm>
            <a:off x="394921" y="310028"/>
            <a:ext cx="9444404" cy="419442"/>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49847" tIns="49847" rIns="49847" bIns="49847" rtlCol="0" anchor="ctr">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defTabSz="633062"/>
            <a:r>
              <a:rPr lang="en-US" dirty="0">
                <a:solidFill>
                  <a:srgbClr val="001489"/>
                </a:solidFill>
              </a:rPr>
              <a:t>Wastewater treatment facilities in the Province (HoD Paulse)</a:t>
            </a:r>
          </a:p>
        </p:txBody>
      </p:sp>
      <p:pic>
        <p:nvPicPr>
          <p:cNvPr id="4" name="Picture 3" descr="A bridge over a body of water&#10;&#10;Description automatically generated with low confidence">
            <a:extLst>
              <a:ext uri="{FF2B5EF4-FFF2-40B4-BE49-F238E27FC236}">
                <a16:creationId xmlns:a16="http://schemas.microsoft.com/office/drawing/2014/main" xmlns="" id="{1D8F4B17-F300-3B58-5DD5-5344CBFD669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84570" y="1015302"/>
            <a:ext cx="4026870" cy="2695067"/>
          </a:xfrm>
          <a:prstGeom prst="rect">
            <a:avLst/>
          </a:prstGeom>
        </p:spPr>
      </p:pic>
      <p:pic>
        <p:nvPicPr>
          <p:cNvPr id="6" name="Picture 5" descr="A lake surrounded by mountains&#10;&#10;Description automatically generated with low confidence">
            <a:extLst>
              <a:ext uri="{FF2B5EF4-FFF2-40B4-BE49-F238E27FC236}">
                <a16:creationId xmlns:a16="http://schemas.microsoft.com/office/drawing/2014/main" xmlns="" id="{65537294-D8D1-4FF9-F127-9529399D07E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84570" y="3839250"/>
            <a:ext cx="4026870" cy="2684580"/>
          </a:xfrm>
          <a:prstGeom prst="rect">
            <a:avLst/>
          </a:prstGeom>
        </p:spPr>
      </p:pic>
    </p:spTree>
    <p:extLst>
      <p:ext uri="{BB962C8B-B14F-4D97-AF65-F5344CB8AC3E}">
        <p14:creationId xmlns:p14="http://schemas.microsoft.com/office/powerpoint/2010/main" xmlns="" val="4071290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A2A3E47-46CC-4174-BE36-7DE5789C9598}"/>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675" b="0" i="0" u="none" strike="noStrike" kern="1200" cap="none" spc="0" normalizeH="0" baseline="0" noProof="0">
                <a:ln>
                  <a:noFill/>
                </a:ln>
                <a:solidFill>
                  <a:srgbClr val="44546A"/>
                </a:solidFill>
                <a:effectLst/>
                <a:uLnTx/>
                <a:uFillTx/>
                <a:latin typeface="Century Gothic"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en-ZA" sz="675" b="0" i="0" u="none" strike="noStrike" kern="1200" cap="none" spc="0" normalizeH="0" baseline="0" noProof="0" dirty="0">
              <a:ln>
                <a:noFill/>
              </a:ln>
              <a:solidFill>
                <a:srgbClr val="44546A"/>
              </a:solidFill>
              <a:effectLst/>
              <a:uLnTx/>
              <a:uFillTx/>
              <a:latin typeface="Century Gothic" pitchFamily="34" charset="0"/>
              <a:ea typeface="+mn-ea"/>
              <a:cs typeface="+mn-cs"/>
            </a:endParaRPr>
          </a:p>
        </p:txBody>
      </p:sp>
      <p:sp>
        <p:nvSpPr>
          <p:cNvPr id="12" name="Subtitle 2">
            <a:extLst>
              <a:ext uri="{FF2B5EF4-FFF2-40B4-BE49-F238E27FC236}">
                <a16:creationId xmlns:a16="http://schemas.microsoft.com/office/drawing/2014/main" xmlns="" id="{86D50E06-CB71-4554-A094-21C136B8EF45}"/>
              </a:ext>
            </a:extLst>
          </p:cNvPr>
          <p:cNvSpPr txBox="1">
            <a:spLocks/>
          </p:cNvSpPr>
          <p:nvPr/>
        </p:nvSpPr>
        <p:spPr>
          <a:xfrm>
            <a:off x="394921" y="837904"/>
            <a:ext cx="7320488" cy="5489385"/>
          </a:xfrm>
          <a:prstGeom prst="rect">
            <a:avLst/>
          </a:prstGeom>
        </p:spPr>
        <p:txBody>
          <a:bodyPr/>
          <a:lst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2"/>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2" indent="0">
              <a:lnSpc>
                <a:spcPct val="150000"/>
              </a:lnSpc>
              <a:spcBef>
                <a:spcPts val="0"/>
              </a:spcBef>
              <a:buClrTx/>
              <a:buNone/>
              <a:defRPr/>
            </a:pPr>
            <a:endParaRPr lang="en-US" sz="1600" b="1" dirty="0">
              <a:solidFill>
                <a:prstClr val="black"/>
              </a:solidFill>
              <a:latin typeface="Century Gothic"/>
              <a:cs typeface="Arial" panose="020B0604020202020204" pitchFamily="34" charset="0"/>
            </a:endParaRPr>
          </a:p>
          <a:p>
            <a:pPr lvl="2" indent="0">
              <a:lnSpc>
                <a:spcPct val="150000"/>
              </a:lnSpc>
              <a:spcBef>
                <a:spcPts val="0"/>
              </a:spcBef>
              <a:buClrTx/>
              <a:buNone/>
              <a:defRPr/>
            </a:pPr>
            <a:endParaRPr lang="en-US" sz="1600" b="1" dirty="0">
              <a:solidFill>
                <a:prstClr val="black"/>
              </a:solidFill>
              <a:latin typeface="Century Gothic"/>
              <a:cs typeface="Arial" panose="020B0604020202020204" pitchFamily="34" charset="0"/>
            </a:endParaRPr>
          </a:p>
          <a:p>
            <a:pPr lvl="2" indent="0">
              <a:lnSpc>
                <a:spcPct val="150000"/>
              </a:lnSpc>
              <a:spcBef>
                <a:spcPts val="0"/>
              </a:spcBef>
              <a:buClrTx/>
              <a:buNone/>
              <a:defRPr/>
            </a:pPr>
            <a:endParaRPr lang="en-US" sz="1600" b="1" dirty="0">
              <a:solidFill>
                <a:prstClr val="black"/>
              </a:solidFill>
              <a:latin typeface="Century Gothic"/>
              <a:cs typeface="Arial" panose="020B0604020202020204" pitchFamily="34" charset="0"/>
            </a:endParaRPr>
          </a:p>
          <a:p>
            <a:pPr marL="555750" lvl="1" indent="-285750" algn="just" defTabSz="914400">
              <a:lnSpc>
                <a:spcPct val="200000"/>
              </a:lnSpc>
              <a:spcBef>
                <a:spcPts val="300"/>
              </a:spcBef>
              <a:defRPr/>
            </a:pPr>
            <a:r>
              <a:rPr lang="en-US" sz="1600" dirty="0"/>
              <a:t>The beneficiary selection criteria and approach to rolling out the project are still under discussion and require consultation with various stakeholders. </a:t>
            </a:r>
          </a:p>
          <a:p>
            <a:pPr marL="555750" lvl="1" indent="-285750" algn="just" defTabSz="914400">
              <a:lnSpc>
                <a:spcPct val="200000"/>
              </a:lnSpc>
              <a:spcBef>
                <a:spcPts val="300"/>
              </a:spcBef>
              <a:defRPr/>
            </a:pPr>
            <a:endParaRPr lang="en-US" sz="1600" dirty="0"/>
          </a:p>
          <a:p>
            <a:pPr marL="555750" lvl="1" indent="-285750" algn="just" defTabSz="914400">
              <a:lnSpc>
                <a:spcPct val="200000"/>
              </a:lnSpc>
              <a:spcBef>
                <a:spcPts val="300"/>
              </a:spcBef>
              <a:defRPr/>
            </a:pPr>
            <a:r>
              <a:rPr lang="en-US" sz="1600" dirty="0"/>
              <a:t>Co-funding of the programme is also being sought from the City, some municipalities, and the private sector to enable packs to be distributed to more homes</a:t>
            </a:r>
          </a:p>
        </p:txBody>
      </p:sp>
      <p:sp>
        <p:nvSpPr>
          <p:cNvPr id="7" name="Title 1">
            <a:extLst>
              <a:ext uri="{FF2B5EF4-FFF2-40B4-BE49-F238E27FC236}">
                <a16:creationId xmlns:a16="http://schemas.microsoft.com/office/drawing/2014/main" xmlns="" id="{395E3BD7-B9F9-C10F-2BE9-5BE88D7B25FD}"/>
              </a:ext>
            </a:extLst>
          </p:cNvPr>
          <p:cNvSpPr txBox="1">
            <a:spLocks/>
          </p:cNvSpPr>
          <p:nvPr/>
        </p:nvSpPr>
        <p:spPr>
          <a:xfrm>
            <a:off x="394921" y="310027"/>
            <a:ext cx="11044604" cy="527877"/>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49847" tIns="49847" rIns="49847" bIns="49847" rtlCol="0" anchor="ctr">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defTabSz="633062"/>
            <a:r>
              <a:rPr lang="en-US" sz="2000" dirty="0">
                <a:solidFill>
                  <a:srgbClr val="001489"/>
                </a:solidFill>
              </a:rPr>
              <a:t>Status update on the progress in procuring and distributing the Emergency Energy packs</a:t>
            </a:r>
          </a:p>
        </p:txBody>
      </p:sp>
      <p:pic>
        <p:nvPicPr>
          <p:cNvPr id="11" name="Picture 10">
            <a:extLst>
              <a:ext uri="{FF2B5EF4-FFF2-40B4-BE49-F238E27FC236}">
                <a16:creationId xmlns:a16="http://schemas.microsoft.com/office/drawing/2014/main" xmlns="" id="{F151165A-A4AE-7E01-A150-99AC2971744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69324" y="1514474"/>
            <a:ext cx="2870201" cy="4305301"/>
          </a:xfrm>
          <a:prstGeom prst="rect">
            <a:avLst/>
          </a:prstGeom>
        </p:spPr>
      </p:pic>
    </p:spTree>
    <p:extLst>
      <p:ext uri="{BB962C8B-B14F-4D97-AF65-F5344CB8AC3E}">
        <p14:creationId xmlns:p14="http://schemas.microsoft.com/office/powerpoint/2010/main" xmlns="" val="3419971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3872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A2A3E47-46CC-4174-BE36-7DE5789C9598}"/>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675" b="0" i="0" u="none" strike="noStrike" kern="1200" cap="none" spc="0" normalizeH="0" baseline="0" noProof="0">
                <a:ln>
                  <a:noFill/>
                </a:ln>
                <a:solidFill>
                  <a:srgbClr val="44546A"/>
                </a:solidFill>
                <a:effectLst/>
                <a:uLnTx/>
                <a:uFillTx/>
                <a:latin typeface="Century Gothic"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ZA" sz="675" b="0" i="0" u="none" strike="noStrike" kern="1200" cap="none" spc="0" normalizeH="0" baseline="0" noProof="0" dirty="0">
              <a:ln>
                <a:noFill/>
              </a:ln>
              <a:solidFill>
                <a:srgbClr val="44546A"/>
              </a:solidFill>
              <a:effectLst/>
              <a:uLnTx/>
              <a:uFillTx/>
              <a:latin typeface="Century Gothic" pitchFamily="34" charset="0"/>
              <a:ea typeface="+mn-ea"/>
              <a:cs typeface="+mn-cs"/>
            </a:endParaRPr>
          </a:p>
        </p:txBody>
      </p:sp>
      <p:sp>
        <p:nvSpPr>
          <p:cNvPr id="12" name="Subtitle 2">
            <a:extLst>
              <a:ext uri="{FF2B5EF4-FFF2-40B4-BE49-F238E27FC236}">
                <a16:creationId xmlns:a16="http://schemas.microsoft.com/office/drawing/2014/main" xmlns="" id="{86D50E06-CB71-4554-A094-21C136B8EF45}"/>
              </a:ext>
            </a:extLst>
          </p:cNvPr>
          <p:cNvSpPr txBox="1">
            <a:spLocks/>
          </p:cNvSpPr>
          <p:nvPr/>
        </p:nvSpPr>
        <p:spPr>
          <a:xfrm>
            <a:off x="394920" y="1058588"/>
            <a:ext cx="11549429" cy="5489385"/>
          </a:xfrm>
          <a:prstGeom prst="rect">
            <a:avLst/>
          </a:prstGeom>
        </p:spPr>
        <p:txBody>
          <a:bodyPr/>
          <a:lst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2"/>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2" indent="0">
              <a:lnSpc>
                <a:spcPct val="150000"/>
              </a:lnSpc>
              <a:spcBef>
                <a:spcPts val="0"/>
              </a:spcBef>
              <a:buClrTx/>
              <a:buNone/>
              <a:defRPr/>
            </a:pPr>
            <a:endParaRPr lang="en-US" sz="1600" b="1" dirty="0">
              <a:solidFill>
                <a:prstClr val="black"/>
              </a:solidFill>
              <a:latin typeface="Century Gothic"/>
              <a:cs typeface="Arial" panose="020B0604020202020204" pitchFamily="34" charset="0"/>
            </a:endParaRPr>
          </a:p>
          <a:p>
            <a:pPr lvl="2" indent="0">
              <a:lnSpc>
                <a:spcPct val="150000"/>
              </a:lnSpc>
              <a:spcBef>
                <a:spcPts val="0"/>
              </a:spcBef>
              <a:buClrTx/>
              <a:buNone/>
              <a:defRPr/>
            </a:pPr>
            <a:endParaRPr lang="en-US" sz="1600" b="1" dirty="0">
              <a:solidFill>
                <a:prstClr val="black"/>
              </a:solidFill>
              <a:latin typeface="Century Gothic"/>
              <a:cs typeface="Arial" panose="020B0604020202020204" pitchFamily="34" charset="0"/>
            </a:endParaRPr>
          </a:p>
          <a:p>
            <a:pPr lvl="2" indent="0">
              <a:lnSpc>
                <a:spcPct val="150000"/>
              </a:lnSpc>
              <a:spcBef>
                <a:spcPts val="0"/>
              </a:spcBef>
              <a:buClrTx/>
              <a:buNone/>
              <a:defRPr/>
            </a:pPr>
            <a:endParaRPr lang="en-US" sz="1600" b="1" dirty="0">
              <a:solidFill>
                <a:prstClr val="black"/>
              </a:solidFill>
              <a:latin typeface="Century Gothic"/>
              <a:cs typeface="Arial" panose="020B0604020202020204" pitchFamily="34" charset="0"/>
            </a:endParaRPr>
          </a:p>
        </p:txBody>
      </p:sp>
      <p:sp>
        <p:nvSpPr>
          <p:cNvPr id="7" name="Title 1">
            <a:extLst>
              <a:ext uri="{FF2B5EF4-FFF2-40B4-BE49-F238E27FC236}">
                <a16:creationId xmlns:a16="http://schemas.microsoft.com/office/drawing/2014/main" xmlns="" id="{395E3BD7-B9F9-C10F-2BE9-5BE88D7B25FD}"/>
              </a:ext>
            </a:extLst>
          </p:cNvPr>
          <p:cNvSpPr txBox="1">
            <a:spLocks/>
          </p:cNvSpPr>
          <p:nvPr/>
        </p:nvSpPr>
        <p:spPr>
          <a:xfrm>
            <a:off x="394921" y="310027"/>
            <a:ext cx="11044604" cy="527877"/>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49847" tIns="49847" rIns="49847" bIns="49847" rtlCol="0" anchor="ctr">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defTabSz="633062"/>
            <a:r>
              <a:rPr lang="en-ZA" dirty="0">
                <a:solidFill>
                  <a:srgbClr val="001489"/>
                </a:solidFill>
              </a:rPr>
              <a:t>R</a:t>
            </a:r>
            <a:r>
              <a:rPr lang="en-US" dirty="0">
                <a:solidFill>
                  <a:srgbClr val="001489"/>
                </a:solidFill>
              </a:rPr>
              <a:t>1.1 billion towards our Energy Response (1)</a:t>
            </a:r>
          </a:p>
        </p:txBody>
      </p:sp>
      <p:graphicFrame>
        <p:nvGraphicFramePr>
          <p:cNvPr id="16" name="Table 15">
            <a:extLst>
              <a:ext uri="{FF2B5EF4-FFF2-40B4-BE49-F238E27FC236}">
                <a16:creationId xmlns:a16="http://schemas.microsoft.com/office/drawing/2014/main" xmlns="" id="{99B75CE5-CFF4-09EB-B65F-C108DA4698B5}"/>
              </a:ext>
            </a:extLst>
          </p:cNvPr>
          <p:cNvGraphicFramePr>
            <a:graphicFrameLocks noGrp="1"/>
          </p:cNvGraphicFramePr>
          <p:nvPr>
            <p:extLst>
              <p:ext uri="{D42A27DB-BD31-4B8C-83A1-F6EECF244321}">
                <p14:modId xmlns:p14="http://schemas.microsoft.com/office/powerpoint/2010/main" xmlns="" val="316548551"/>
              </p:ext>
            </p:extLst>
          </p:nvPr>
        </p:nvGraphicFramePr>
        <p:xfrm>
          <a:off x="394920" y="1238250"/>
          <a:ext cx="11149381" cy="4841873"/>
        </p:xfrm>
        <a:graphic>
          <a:graphicData uri="http://schemas.openxmlformats.org/drawingml/2006/table">
            <a:tbl>
              <a:tblPr/>
              <a:tblGrid>
                <a:gridCol w="1382869">
                  <a:extLst>
                    <a:ext uri="{9D8B030D-6E8A-4147-A177-3AD203B41FA5}">
                      <a16:colId xmlns:a16="http://schemas.microsoft.com/office/drawing/2014/main" xmlns="" val="1934068779"/>
                    </a:ext>
                  </a:extLst>
                </a:gridCol>
                <a:gridCol w="1670967">
                  <a:extLst>
                    <a:ext uri="{9D8B030D-6E8A-4147-A177-3AD203B41FA5}">
                      <a16:colId xmlns:a16="http://schemas.microsoft.com/office/drawing/2014/main" xmlns="" val="564208973"/>
                    </a:ext>
                  </a:extLst>
                </a:gridCol>
                <a:gridCol w="3437966">
                  <a:extLst>
                    <a:ext uri="{9D8B030D-6E8A-4147-A177-3AD203B41FA5}">
                      <a16:colId xmlns:a16="http://schemas.microsoft.com/office/drawing/2014/main" xmlns="" val="3404907384"/>
                    </a:ext>
                  </a:extLst>
                </a:gridCol>
                <a:gridCol w="921912">
                  <a:extLst>
                    <a:ext uri="{9D8B030D-6E8A-4147-A177-3AD203B41FA5}">
                      <a16:colId xmlns:a16="http://schemas.microsoft.com/office/drawing/2014/main" xmlns="" val="1301545853"/>
                    </a:ext>
                  </a:extLst>
                </a:gridCol>
                <a:gridCol w="921912">
                  <a:extLst>
                    <a:ext uri="{9D8B030D-6E8A-4147-A177-3AD203B41FA5}">
                      <a16:colId xmlns:a16="http://schemas.microsoft.com/office/drawing/2014/main" xmlns="" val="52702912"/>
                    </a:ext>
                  </a:extLst>
                </a:gridCol>
                <a:gridCol w="1690173">
                  <a:extLst>
                    <a:ext uri="{9D8B030D-6E8A-4147-A177-3AD203B41FA5}">
                      <a16:colId xmlns:a16="http://schemas.microsoft.com/office/drawing/2014/main" xmlns="" val="3987979526"/>
                    </a:ext>
                  </a:extLst>
                </a:gridCol>
                <a:gridCol w="1123582">
                  <a:extLst>
                    <a:ext uri="{9D8B030D-6E8A-4147-A177-3AD203B41FA5}">
                      <a16:colId xmlns:a16="http://schemas.microsoft.com/office/drawing/2014/main" xmlns="" val="3268520063"/>
                    </a:ext>
                  </a:extLst>
                </a:gridCol>
              </a:tblGrid>
              <a:tr h="332612">
                <a:tc rowSpan="2">
                  <a:txBody>
                    <a:bodyPr/>
                    <a:lstStyle/>
                    <a:p>
                      <a:pPr algn="ctr" fontAlgn="ctr"/>
                      <a:r>
                        <a:rPr lang="en-US" sz="1000" b="1" i="0" u="none" strike="noStrike" dirty="0">
                          <a:solidFill>
                            <a:srgbClr val="FFFFFF"/>
                          </a:solidFill>
                          <a:effectLst/>
                          <a:latin typeface="Century Gothic" panose="020B0502020202020204" pitchFamily="34" charset="0"/>
                        </a:rPr>
                        <a:t>Department</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rowSpan="2">
                  <a:txBody>
                    <a:bodyPr/>
                    <a:lstStyle/>
                    <a:p>
                      <a:pPr algn="ctr" fontAlgn="ctr"/>
                      <a:r>
                        <a:rPr lang="en-US" sz="1000" b="1" i="0" u="none" strike="noStrike">
                          <a:solidFill>
                            <a:srgbClr val="FFFFFF"/>
                          </a:solidFill>
                          <a:effectLst/>
                          <a:latin typeface="Century Gothic" panose="020B0502020202020204" pitchFamily="34" charset="0"/>
                        </a:rPr>
                        <a:t>Categorisation</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rowSpan="2">
                  <a:txBody>
                    <a:bodyPr/>
                    <a:lstStyle/>
                    <a:p>
                      <a:pPr algn="ctr" fontAlgn="ctr"/>
                      <a:r>
                        <a:rPr lang="en-US" sz="1000" b="1" i="0" u="none" strike="noStrike">
                          <a:solidFill>
                            <a:srgbClr val="FFFFFF"/>
                          </a:solidFill>
                          <a:effectLst/>
                          <a:latin typeface="Century Gothic" panose="020B0502020202020204" pitchFamily="34" charset="0"/>
                        </a:rPr>
                        <a:t>Project</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gridSpan="4">
                  <a:txBody>
                    <a:bodyPr/>
                    <a:lstStyle/>
                    <a:p>
                      <a:pPr algn="ctr" fontAlgn="ctr"/>
                      <a:r>
                        <a:rPr lang="en-US" sz="1000" b="1" i="0" u="none" strike="noStrike">
                          <a:solidFill>
                            <a:srgbClr val="FFFFFF"/>
                          </a:solidFill>
                          <a:effectLst/>
                          <a:latin typeface="Century Gothic" panose="020B0502020202020204" pitchFamily="34" charset="0"/>
                        </a:rPr>
                        <a:t>Budget</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542783663"/>
                  </a:ext>
                </a:extLst>
              </a:tr>
              <a:tr h="64450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1" i="0" u="none" strike="noStrike">
                          <a:solidFill>
                            <a:srgbClr val="FFFFFF"/>
                          </a:solidFill>
                          <a:effectLst/>
                          <a:latin typeface="Century Gothic" panose="020B0502020202020204" pitchFamily="34" charset="0"/>
                        </a:rPr>
                        <a:t>2023/24  R'000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a:txBody>
                    <a:bodyPr/>
                    <a:lstStyle/>
                    <a:p>
                      <a:pPr algn="ctr" fontAlgn="ctr"/>
                      <a:r>
                        <a:rPr lang="en-US" sz="1000" b="1" i="0" u="none" strike="noStrike">
                          <a:solidFill>
                            <a:srgbClr val="FFFFFF"/>
                          </a:solidFill>
                          <a:effectLst/>
                          <a:latin typeface="Century Gothic" panose="020B0502020202020204" pitchFamily="34" charset="0"/>
                        </a:rPr>
                        <a:t>2024/25 R'000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a:txBody>
                    <a:bodyPr/>
                    <a:lstStyle/>
                    <a:p>
                      <a:pPr algn="ctr" fontAlgn="ctr"/>
                      <a:r>
                        <a:rPr lang="en-US" sz="1000" b="1" i="0" u="none" strike="noStrike">
                          <a:solidFill>
                            <a:srgbClr val="FFFFFF"/>
                          </a:solidFill>
                          <a:effectLst/>
                          <a:latin typeface="Century Gothic" panose="020B0502020202020204" pitchFamily="34" charset="0"/>
                        </a:rPr>
                        <a:t>2025/26 R'000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a:txBody>
                    <a:bodyPr/>
                    <a:lstStyle/>
                    <a:p>
                      <a:pPr algn="ctr" fontAlgn="ctr"/>
                      <a:r>
                        <a:rPr lang="en-US" sz="1000" b="1" i="0" u="none" strike="noStrike">
                          <a:solidFill>
                            <a:srgbClr val="FFFFFF"/>
                          </a:solidFill>
                          <a:effectLst/>
                          <a:latin typeface="Century Gothic" panose="020B0502020202020204" pitchFamily="34" charset="0"/>
                        </a:rPr>
                        <a:t>MTEF R'000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extLst>
                  <a:ext uri="{0D108BD9-81ED-4DB2-BD59-A6C34878D82A}">
                    <a16:rowId xmlns:a16="http://schemas.microsoft.com/office/drawing/2014/main" xmlns="" val="3955168282"/>
                  </a:ext>
                </a:extLst>
              </a:tr>
              <a:tr h="309595">
                <a:tc>
                  <a:txBody>
                    <a:bodyPr/>
                    <a:lstStyle/>
                    <a:p>
                      <a:pPr algn="ctr" fontAlgn="ctr"/>
                      <a:r>
                        <a:rPr lang="en-US" sz="1000" b="0" i="0" u="none" strike="noStrike">
                          <a:solidFill>
                            <a:srgbClr val="000000"/>
                          </a:solidFill>
                          <a:effectLst/>
                          <a:latin typeface="Century Gothic" panose="020B0502020202020204" pitchFamily="34" charset="0"/>
                        </a:rPr>
                        <a:t>DoTP </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000" b="1" i="0" u="none" strike="noStrike">
                          <a:solidFill>
                            <a:srgbClr val="000000"/>
                          </a:solidFill>
                          <a:effectLst/>
                          <a:latin typeface="Century Gothic" panose="020B0502020202020204" pitchFamily="34" charset="0"/>
                        </a:rPr>
                        <a:t>Loadshedding impact reduction</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6E8E"/>
                    </a:solidFill>
                  </a:tcPr>
                </a:tc>
                <a:tc>
                  <a:txBody>
                    <a:bodyPr/>
                    <a:lstStyle/>
                    <a:p>
                      <a:pPr algn="ctr" fontAlgn="ctr"/>
                      <a:r>
                        <a:rPr lang="en-US" sz="1000" b="0" i="0" u="none" strike="noStrike" dirty="0">
                          <a:solidFill>
                            <a:srgbClr val="000000"/>
                          </a:solidFill>
                          <a:effectLst/>
                          <a:latin typeface="Century Gothic" panose="020B0502020202020204" pitchFamily="34" charset="0"/>
                        </a:rPr>
                        <a:t>Demand side management </a:t>
                      </a:r>
                      <a:r>
                        <a:rPr lang="en-US" sz="1000" b="0" i="0" u="none" strike="noStrike" dirty="0" err="1">
                          <a:solidFill>
                            <a:srgbClr val="000000"/>
                          </a:solidFill>
                          <a:effectLst/>
                          <a:latin typeface="Century Gothic" panose="020B0502020202020204" pitchFamily="34" charset="0"/>
                        </a:rPr>
                        <a:t>programme</a:t>
                      </a:r>
                      <a:endParaRPr lang="en-US" sz="1000" b="0" i="0" u="none" strike="noStrike" dirty="0">
                        <a:solidFill>
                          <a:srgbClr val="000000"/>
                        </a:solidFill>
                        <a:effectLst/>
                        <a:latin typeface="Century Gothic" panose="020B0502020202020204" pitchFamily="34" charset="0"/>
                      </a:endParaRP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9,700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700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700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11,100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8634768"/>
                  </a:ext>
                </a:extLst>
              </a:tr>
              <a:tr h="345272">
                <a:tc>
                  <a:txBody>
                    <a:bodyPr/>
                    <a:lstStyle/>
                    <a:p>
                      <a:pPr algn="ctr" fontAlgn="ctr"/>
                      <a:r>
                        <a:rPr lang="en-US" sz="1000" b="0" i="0" u="none" strike="noStrike">
                          <a:solidFill>
                            <a:srgbClr val="000000"/>
                          </a:solidFill>
                          <a:effectLst/>
                          <a:latin typeface="Century Gothic" panose="020B0502020202020204" pitchFamily="34" charset="0"/>
                        </a:rPr>
                        <a:t>DEDAT</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entury Gothic" panose="020B0502020202020204" pitchFamily="34" charset="0"/>
                        </a:rPr>
                        <a:t>Alternative energy support: SMMEs</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18,500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18,500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18,500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55,500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2956725"/>
                  </a:ext>
                </a:extLst>
              </a:tr>
              <a:tr h="309595">
                <a:tc>
                  <a:txBody>
                    <a:bodyPr/>
                    <a:lstStyle/>
                    <a:p>
                      <a:pPr algn="ctr" fontAlgn="ctr"/>
                      <a:r>
                        <a:rPr lang="en-US" sz="1000" b="0" i="0" u="none" strike="noStrike">
                          <a:solidFill>
                            <a:srgbClr val="000000"/>
                          </a:solidFill>
                          <a:effectLst/>
                          <a:latin typeface="Century Gothic" panose="020B0502020202020204" pitchFamily="34" charset="0"/>
                        </a:rPr>
                        <a:t>DoTP </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entury Gothic" panose="020B0502020202020204" pitchFamily="34" charset="0"/>
                        </a:rPr>
                        <a:t>Emergency load shedding packs</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60,000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60,000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3410465"/>
                  </a:ext>
                </a:extLst>
              </a:tr>
              <a:tr h="613434">
                <a:tc>
                  <a:txBody>
                    <a:bodyPr/>
                    <a:lstStyle/>
                    <a:p>
                      <a:pPr algn="ctr" fontAlgn="ctr"/>
                      <a:r>
                        <a:rPr lang="en-US" sz="1000" b="0" i="0" u="none" strike="noStrike">
                          <a:solidFill>
                            <a:srgbClr val="000000"/>
                          </a:solidFill>
                          <a:effectLst/>
                          <a:latin typeface="Century Gothic" panose="020B0502020202020204" pitchFamily="34" charset="0"/>
                        </a:rPr>
                        <a:t>DEDAT</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entury Gothic" panose="020B0502020202020204" pitchFamily="34" charset="0"/>
                        </a:rPr>
                        <a:t>Green Economy Ecosystem Support</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6E8E"/>
                    </a:solidFill>
                  </a:tcPr>
                </a:tc>
                <a:tc>
                  <a:txBody>
                    <a:bodyPr/>
                    <a:lstStyle/>
                    <a:p>
                      <a:pPr algn="ctr" fontAlgn="ctr"/>
                      <a:r>
                        <a:rPr lang="en-US" sz="1000" b="0" i="0" u="none" strike="noStrike">
                          <a:solidFill>
                            <a:srgbClr val="000000"/>
                          </a:solidFill>
                          <a:effectLst/>
                          <a:latin typeface="Century Gothic" panose="020B0502020202020204" pitchFamily="34" charset="0"/>
                        </a:rPr>
                        <a:t>Green Economy Ecosystem Support </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7,100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9,300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9,500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25,900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7495973"/>
                  </a:ext>
                </a:extLst>
              </a:tr>
              <a:tr h="233059">
                <a:tc>
                  <a:txBody>
                    <a:bodyPr/>
                    <a:lstStyle/>
                    <a:p>
                      <a:pPr algn="ctr" fontAlgn="ctr"/>
                      <a:r>
                        <a:rPr lang="en-US" sz="1000" b="0" i="0" u="none" strike="noStrike">
                          <a:solidFill>
                            <a:srgbClr val="000000"/>
                          </a:solidFill>
                          <a:effectLst/>
                          <a:latin typeface="Century Gothic" panose="020B0502020202020204" pitchFamily="34" charset="0"/>
                        </a:rPr>
                        <a:t>DoTP</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n-US" sz="1000" b="1" i="0" u="none" strike="noStrike">
                          <a:solidFill>
                            <a:srgbClr val="000000"/>
                          </a:solidFill>
                          <a:effectLst/>
                          <a:latin typeface="Century Gothic" panose="020B0502020202020204" pitchFamily="34" charset="0"/>
                        </a:rPr>
                        <a:t>Project preparation support</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6E8E"/>
                    </a:solidFill>
                  </a:tcPr>
                </a:tc>
                <a:tc>
                  <a:txBody>
                    <a:bodyPr/>
                    <a:lstStyle/>
                    <a:p>
                      <a:pPr algn="ctr" fontAlgn="ctr"/>
                      <a:r>
                        <a:rPr lang="en-US" sz="1000" b="0" i="0" u="none" strike="noStrike">
                          <a:solidFill>
                            <a:srgbClr val="000000"/>
                          </a:solidFill>
                          <a:effectLst/>
                          <a:latin typeface="Century Gothic" panose="020B0502020202020204" pitchFamily="34" charset="0"/>
                        </a:rPr>
                        <a:t>Municial Pooled Buying</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3,300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6,000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13,300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0083871"/>
                  </a:ext>
                </a:extLst>
              </a:tr>
              <a:tr h="309595">
                <a:tc>
                  <a:txBody>
                    <a:bodyPr/>
                    <a:lstStyle/>
                    <a:p>
                      <a:pPr algn="ctr" fontAlgn="ctr"/>
                      <a:r>
                        <a:rPr lang="en-US" sz="1000" b="0" i="0" u="none" strike="noStrike">
                          <a:solidFill>
                            <a:srgbClr val="000000"/>
                          </a:solidFill>
                          <a:effectLst/>
                          <a:latin typeface="Century Gothic" panose="020B0502020202020204" pitchFamily="34" charset="0"/>
                        </a:rPr>
                        <a:t>DoI</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entury Gothic" panose="020B0502020202020204" pitchFamily="34" charset="0"/>
                        </a:rPr>
                        <a:t>Municipal IPP procurement Stellenbosch</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9,800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6,500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900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17,200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6327823"/>
                  </a:ext>
                </a:extLst>
              </a:tr>
              <a:tr h="241691">
                <a:tc>
                  <a:txBody>
                    <a:bodyPr/>
                    <a:lstStyle/>
                    <a:p>
                      <a:pPr algn="ctr" fontAlgn="ctr"/>
                      <a:r>
                        <a:rPr lang="en-US" sz="1000" b="0" i="0" u="none" strike="noStrike">
                          <a:solidFill>
                            <a:srgbClr val="000000"/>
                          </a:solidFill>
                          <a:effectLst/>
                          <a:latin typeface="Century Gothic" panose="020B0502020202020204" pitchFamily="34" charset="0"/>
                        </a:rPr>
                        <a:t>DoI</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entury Gothic" panose="020B0502020202020204" pitchFamily="34" charset="0"/>
                        </a:rPr>
                        <a:t>Project preparation facility</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40,000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40,000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40,000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120,000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389131"/>
                  </a:ext>
                </a:extLst>
              </a:tr>
              <a:tr h="362537">
                <a:tc>
                  <a:txBody>
                    <a:bodyPr/>
                    <a:lstStyle/>
                    <a:p>
                      <a:pPr algn="ctr" fontAlgn="ctr"/>
                      <a:r>
                        <a:rPr lang="en-US" sz="1000" b="0" i="0" u="none" strike="noStrike">
                          <a:solidFill>
                            <a:srgbClr val="000000"/>
                          </a:solidFill>
                          <a:effectLst/>
                          <a:latin typeface="Century Gothic" panose="020B0502020202020204" pitchFamily="34" charset="0"/>
                        </a:rPr>
                        <a:t>DLG</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entury Gothic" panose="020B0502020202020204" pitchFamily="34" charset="0"/>
                        </a:rPr>
                        <a:t>Pilot renewable energy solutions in municipalities</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5,000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10,000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15,000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30,000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02909715"/>
                  </a:ext>
                </a:extLst>
              </a:tr>
              <a:tr h="267586">
                <a:tc>
                  <a:txBody>
                    <a:bodyPr/>
                    <a:lstStyle/>
                    <a:p>
                      <a:pPr algn="ctr" fontAlgn="ctr"/>
                      <a:r>
                        <a:rPr lang="en-US" sz="1000" b="0" i="0" u="none" strike="noStrike">
                          <a:solidFill>
                            <a:srgbClr val="000000"/>
                          </a:solidFill>
                          <a:effectLst/>
                          <a:latin typeface="Century Gothic" panose="020B0502020202020204" pitchFamily="34" charset="0"/>
                        </a:rPr>
                        <a:t>DLG</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entury Gothic" panose="020B0502020202020204" pitchFamily="34" charset="0"/>
                        </a:rPr>
                        <a:t>Specialist service providers</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3,000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5,000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6744327"/>
                  </a:ext>
                </a:extLst>
              </a:tr>
              <a:tr h="258954">
                <a:tc>
                  <a:txBody>
                    <a:bodyPr/>
                    <a:lstStyle/>
                    <a:p>
                      <a:pPr algn="ctr" fontAlgn="ctr"/>
                      <a:r>
                        <a:rPr lang="en-US" sz="1000" b="0" i="0" u="none" strike="noStrike">
                          <a:solidFill>
                            <a:srgbClr val="000000"/>
                          </a:solidFill>
                          <a:effectLst/>
                          <a:latin typeface="Century Gothic" panose="020B0502020202020204" pitchFamily="34" charset="0"/>
                        </a:rPr>
                        <a:t>DoI</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entury Gothic" panose="020B0502020202020204" pitchFamily="34" charset="0"/>
                        </a:rPr>
                        <a:t>Explore gas power</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3592759"/>
                  </a:ext>
                </a:extLst>
              </a:tr>
              <a:tr h="613434">
                <a:tc>
                  <a:txBody>
                    <a:bodyPr/>
                    <a:lstStyle/>
                    <a:p>
                      <a:pPr algn="ctr" fontAlgn="ctr"/>
                      <a:r>
                        <a:rPr lang="en-US" sz="1000" b="0" i="0" u="none" strike="noStrike">
                          <a:solidFill>
                            <a:srgbClr val="000000"/>
                          </a:solidFill>
                          <a:effectLst/>
                          <a:latin typeface="Century Gothic" panose="020B0502020202020204" pitchFamily="34" charset="0"/>
                        </a:rPr>
                        <a:t>DEDAT (WESGRO &amp; Freeport Saldanha)</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entury Gothic" panose="020B0502020202020204" pitchFamily="34" charset="0"/>
                        </a:rPr>
                        <a:t>Green hydrogen development: PMO</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5,000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27,500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27,500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60,000</a:t>
                      </a:r>
                    </a:p>
                  </a:txBody>
                  <a:tcPr marL="5804" marR="5804" marT="58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8865093"/>
                  </a:ext>
                </a:extLst>
              </a:tr>
            </a:tbl>
          </a:graphicData>
        </a:graphic>
      </p:graphicFrame>
    </p:spTree>
    <p:extLst>
      <p:ext uri="{BB962C8B-B14F-4D97-AF65-F5344CB8AC3E}">
        <p14:creationId xmlns:p14="http://schemas.microsoft.com/office/powerpoint/2010/main" xmlns="" val="404535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A2A3E47-46CC-4174-BE36-7DE5789C9598}"/>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675" b="0" i="0" u="none" strike="noStrike" kern="1200" cap="none" spc="0" normalizeH="0" baseline="0" noProof="0">
                <a:ln>
                  <a:noFill/>
                </a:ln>
                <a:solidFill>
                  <a:srgbClr val="44546A"/>
                </a:solidFill>
                <a:effectLst/>
                <a:uLnTx/>
                <a:uFillTx/>
                <a:latin typeface="Century Gothic"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ZA" sz="675" b="0" i="0" u="none" strike="noStrike" kern="1200" cap="none" spc="0" normalizeH="0" baseline="0" noProof="0" dirty="0">
              <a:ln>
                <a:noFill/>
              </a:ln>
              <a:solidFill>
                <a:srgbClr val="44546A"/>
              </a:solidFill>
              <a:effectLst/>
              <a:uLnTx/>
              <a:uFillTx/>
              <a:latin typeface="Century Gothic" pitchFamily="34" charset="0"/>
              <a:ea typeface="+mn-ea"/>
              <a:cs typeface="+mn-cs"/>
            </a:endParaRPr>
          </a:p>
        </p:txBody>
      </p:sp>
      <p:sp>
        <p:nvSpPr>
          <p:cNvPr id="7" name="Title 1">
            <a:extLst>
              <a:ext uri="{FF2B5EF4-FFF2-40B4-BE49-F238E27FC236}">
                <a16:creationId xmlns:a16="http://schemas.microsoft.com/office/drawing/2014/main" xmlns="" id="{395E3BD7-B9F9-C10F-2BE9-5BE88D7B25FD}"/>
              </a:ext>
            </a:extLst>
          </p:cNvPr>
          <p:cNvSpPr txBox="1">
            <a:spLocks/>
          </p:cNvSpPr>
          <p:nvPr/>
        </p:nvSpPr>
        <p:spPr>
          <a:xfrm>
            <a:off x="394921" y="310027"/>
            <a:ext cx="11044604" cy="527877"/>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49847" tIns="49847" rIns="49847" bIns="49847" rtlCol="0" anchor="ctr">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defTabSz="633062"/>
            <a:r>
              <a:rPr lang="en-ZA" dirty="0">
                <a:solidFill>
                  <a:srgbClr val="001489"/>
                </a:solidFill>
              </a:rPr>
              <a:t>R1.1 billion towards our Energy Response (2)</a:t>
            </a:r>
            <a:endParaRPr lang="en-US" dirty="0">
              <a:solidFill>
                <a:srgbClr val="001489"/>
              </a:solidFill>
            </a:endParaRPr>
          </a:p>
        </p:txBody>
      </p:sp>
      <p:graphicFrame>
        <p:nvGraphicFramePr>
          <p:cNvPr id="9" name="Table 8">
            <a:extLst>
              <a:ext uri="{FF2B5EF4-FFF2-40B4-BE49-F238E27FC236}">
                <a16:creationId xmlns:a16="http://schemas.microsoft.com/office/drawing/2014/main" xmlns="" id="{96B9BE3B-1682-A8E3-DE70-911976E51E2F}"/>
              </a:ext>
            </a:extLst>
          </p:cNvPr>
          <p:cNvGraphicFramePr>
            <a:graphicFrameLocks noGrp="1"/>
          </p:cNvGraphicFramePr>
          <p:nvPr>
            <p:extLst>
              <p:ext uri="{D42A27DB-BD31-4B8C-83A1-F6EECF244321}">
                <p14:modId xmlns:p14="http://schemas.microsoft.com/office/powerpoint/2010/main" xmlns="" val="963710610"/>
              </p:ext>
            </p:extLst>
          </p:nvPr>
        </p:nvGraphicFramePr>
        <p:xfrm>
          <a:off x="628651" y="1228726"/>
          <a:ext cx="10925176" cy="4962523"/>
        </p:xfrm>
        <a:graphic>
          <a:graphicData uri="http://schemas.openxmlformats.org/drawingml/2006/table">
            <a:tbl>
              <a:tblPr/>
              <a:tblGrid>
                <a:gridCol w="1355060">
                  <a:extLst>
                    <a:ext uri="{9D8B030D-6E8A-4147-A177-3AD203B41FA5}">
                      <a16:colId xmlns:a16="http://schemas.microsoft.com/office/drawing/2014/main" xmlns="" val="1220959762"/>
                    </a:ext>
                  </a:extLst>
                </a:gridCol>
                <a:gridCol w="1637364">
                  <a:extLst>
                    <a:ext uri="{9D8B030D-6E8A-4147-A177-3AD203B41FA5}">
                      <a16:colId xmlns:a16="http://schemas.microsoft.com/office/drawing/2014/main" xmlns="" val="1299283022"/>
                    </a:ext>
                  </a:extLst>
                </a:gridCol>
                <a:gridCol w="3368831">
                  <a:extLst>
                    <a:ext uri="{9D8B030D-6E8A-4147-A177-3AD203B41FA5}">
                      <a16:colId xmlns:a16="http://schemas.microsoft.com/office/drawing/2014/main" xmlns="" val="3907013446"/>
                    </a:ext>
                  </a:extLst>
                </a:gridCol>
                <a:gridCol w="903373">
                  <a:extLst>
                    <a:ext uri="{9D8B030D-6E8A-4147-A177-3AD203B41FA5}">
                      <a16:colId xmlns:a16="http://schemas.microsoft.com/office/drawing/2014/main" xmlns="" val="2659600909"/>
                    </a:ext>
                  </a:extLst>
                </a:gridCol>
                <a:gridCol w="903373">
                  <a:extLst>
                    <a:ext uri="{9D8B030D-6E8A-4147-A177-3AD203B41FA5}">
                      <a16:colId xmlns:a16="http://schemas.microsoft.com/office/drawing/2014/main" xmlns="" val="2637556992"/>
                    </a:ext>
                  </a:extLst>
                </a:gridCol>
                <a:gridCol w="1656187">
                  <a:extLst>
                    <a:ext uri="{9D8B030D-6E8A-4147-A177-3AD203B41FA5}">
                      <a16:colId xmlns:a16="http://schemas.microsoft.com/office/drawing/2014/main" xmlns="" val="3047054322"/>
                    </a:ext>
                  </a:extLst>
                </a:gridCol>
                <a:gridCol w="1100988">
                  <a:extLst>
                    <a:ext uri="{9D8B030D-6E8A-4147-A177-3AD203B41FA5}">
                      <a16:colId xmlns:a16="http://schemas.microsoft.com/office/drawing/2014/main" xmlns="" val="1705669394"/>
                    </a:ext>
                  </a:extLst>
                </a:gridCol>
              </a:tblGrid>
              <a:tr h="343641">
                <a:tc rowSpan="2">
                  <a:txBody>
                    <a:bodyPr/>
                    <a:lstStyle/>
                    <a:p>
                      <a:pPr algn="ctr" fontAlgn="ctr"/>
                      <a:r>
                        <a:rPr lang="en-US" sz="1000" b="1" i="0" u="none" strike="noStrike">
                          <a:solidFill>
                            <a:srgbClr val="FFFFFF"/>
                          </a:solidFill>
                          <a:effectLst/>
                          <a:latin typeface="Century Gothic" panose="020B0502020202020204" pitchFamily="34" charset="0"/>
                        </a:rPr>
                        <a:t>Department</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rowSpan="2">
                  <a:txBody>
                    <a:bodyPr/>
                    <a:lstStyle/>
                    <a:p>
                      <a:pPr algn="ctr" fontAlgn="ctr"/>
                      <a:r>
                        <a:rPr lang="en-US" sz="1000" b="1" i="0" u="none" strike="noStrike">
                          <a:solidFill>
                            <a:srgbClr val="FFFFFF"/>
                          </a:solidFill>
                          <a:effectLst/>
                          <a:latin typeface="Century Gothic" panose="020B0502020202020204" pitchFamily="34" charset="0"/>
                        </a:rPr>
                        <a:t>Categorisation</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rowSpan="2">
                  <a:txBody>
                    <a:bodyPr/>
                    <a:lstStyle/>
                    <a:p>
                      <a:pPr algn="ctr" fontAlgn="ctr"/>
                      <a:r>
                        <a:rPr lang="en-US" sz="1000" b="1" i="0" u="none" strike="noStrike">
                          <a:solidFill>
                            <a:srgbClr val="FFFFFF"/>
                          </a:solidFill>
                          <a:effectLst/>
                          <a:latin typeface="Century Gothic" panose="020B0502020202020204" pitchFamily="34" charset="0"/>
                        </a:rPr>
                        <a:t>Project</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gridSpan="4">
                  <a:txBody>
                    <a:bodyPr/>
                    <a:lstStyle/>
                    <a:p>
                      <a:pPr algn="ctr" fontAlgn="ctr"/>
                      <a:r>
                        <a:rPr lang="en-US" sz="1000" b="1" i="0" u="none" strike="noStrike">
                          <a:solidFill>
                            <a:srgbClr val="FFFFFF"/>
                          </a:solidFill>
                          <a:effectLst/>
                          <a:latin typeface="Century Gothic" panose="020B0502020202020204" pitchFamily="34" charset="0"/>
                        </a:rPr>
                        <a:t>Budget</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51412319"/>
                  </a:ext>
                </a:extLst>
              </a:tr>
              <a:tr h="6658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1" i="0" u="none" strike="noStrike">
                          <a:solidFill>
                            <a:srgbClr val="FFFFFF"/>
                          </a:solidFill>
                          <a:effectLst/>
                          <a:latin typeface="Century Gothic" panose="020B0502020202020204" pitchFamily="34" charset="0"/>
                        </a:rPr>
                        <a:t>2023/24  R'000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a:txBody>
                    <a:bodyPr/>
                    <a:lstStyle/>
                    <a:p>
                      <a:pPr algn="ctr" fontAlgn="ctr"/>
                      <a:r>
                        <a:rPr lang="en-US" sz="1000" b="1" i="0" u="none" strike="noStrike">
                          <a:solidFill>
                            <a:srgbClr val="FFFFFF"/>
                          </a:solidFill>
                          <a:effectLst/>
                          <a:latin typeface="Century Gothic" panose="020B0502020202020204" pitchFamily="34" charset="0"/>
                        </a:rPr>
                        <a:t>2024/25 R'000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a:txBody>
                    <a:bodyPr/>
                    <a:lstStyle/>
                    <a:p>
                      <a:pPr algn="ctr" fontAlgn="ctr"/>
                      <a:r>
                        <a:rPr lang="en-US" sz="1000" b="1" i="0" u="none" strike="noStrike">
                          <a:solidFill>
                            <a:srgbClr val="FFFFFF"/>
                          </a:solidFill>
                          <a:effectLst/>
                          <a:latin typeface="Century Gothic" panose="020B0502020202020204" pitchFamily="34" charset="0"/>
                        </a:rPr>
                        <a:t>2025/26 R'000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tc>
                  <a:txBody>
                    <a:bodyPr/>
                    <a:lstStyle/>
                    <a:p>
                      <a:pPr algn="ctr" fontAlgn="ctr"/>
                      <a:r>
                        <a:rPr lang="en-US" sz="1000" b="1" i="0" u="none" strike="noStrike">
                          <a:solidFill>
                            <a:srgbClr val="FFFFFF"/>
                          </a:solidFill>
                          <a:effectLst/>
                          <a:latin typeface="Century Gothic" panose="020B0502020202020204" pitchFamily="34" charset="0"/>
                        </a:rPr>
                        <a:t>MTEF R'000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489"/>
                    </a:solidFill>
                  </a:tcPr>
                </a:tc>
                <a:extLst>
                  <a:ext uri="{0D108BD9-81ED-4DB2-BD59-A6C34878D82A}">
                    <a16:rowId xmlns:a16="http://schemas.microsoft.com/office/drawing/2014/main" xmlns="" val="4081516357"/>
                  </a:ext>
                </a:extLst>
              </a:tr>
              <a:tr h="383475">
                <a:tc>
                  <a:txBody>
                    <a:bodyPr/>
                    <a:lstStyle/>
                    <a:p>
                      <a:pPr algn="ctr" fontAlgn="ctr"/>
                      <a:r>
                        <a:rPr lang="en-US" sz="1000" b="0" i="0" u="none" strike="noStrike">
                          <a:solidFill>
                            <a:srgbClr val="000000"/>
                          </a:solidFill>
                          <a:effectLst/>
                          <a:latin typeface="Century Gothic" panose="020B0502020202020204" pitchFamily="34" charset="0"/>
                        </a:rPr>
                        <a:t>DoI</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sz="1000" b="1" i="0" u="none" strike="noStrike">
                          <a:solidFill>
                            <a:srgbClr val="000000"/>
                          </a:solidFill>
                          <a:effectLst/>
                          <a:latin typeface="Century Gothic" panose="020B0502020202020204" pitchFamily="34" charset="0"/>
                        </a:rPr>
                        <a:t>Grid, generation &amp; financing planning </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6E8E"/>
                    </a:solidFill>
                  </a:tcPr>
                </a:tc>
                <a:tc>
                  <a:txBody>
                    <a:bodyPr/>
                    <a:lstStyle/>
                    <a:p>
                      <a:pPr algn="ctr" fontAlgn="ctr"/>
                      <a:r>
                        <a:rPr lang="en-US" sz="1000" b="0" i="0" u="none" strike="noStrike">
                          <a:solidFill>
                            <a:srgbClr val="000000"/>
                          </a:solidFill>
                          <a:effectLst/>
                          <a:latin typeface="Century Gothic" panose="020B0502020202020204" pitchFamily="34" charset="0"/>
                        </a:rPr>
                        <a:t>Grid &amp; transmission infrastructure upgrade planning</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3,000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3,500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4,000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10,500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11348655"/>
                  </a:ext>
                </a:extLst>
              </a:tr>
              <a:tr h="240787">
                <a:tc>
                  <a:txBody>
                    <a:bodyPr/>
                    <a:lstStyle/>
                    <a:p>
                      <a:pPr algn="ctr" fontAlgn="ctr"/>
                      <a:r>
                        <a:rPr lang="en-US" sz="1000" b="0" i="0" u="none" strike="noStrike">
                          <a:solidFill>
                            <a:srgbClr val="000000"/>
                          </a:solidFill>
                          <a:effectLst/>
                          <a:latin typeface="Century Gothic" panose="020B0502020202020204" pitchFamily="34" charset="0"/>
                        </a:rPr>
                        <a:t>DLG</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entury Gothic" panose="020B0502020202020204" pitchFamily="34" charset="0"/>
                        </a:rPr>
                        <a:t>Municipal EMPs</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1, 740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1,760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1,840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5,340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0606257"/>
                  </a:ext>
                </a:extLst>
              </a:tr>
              <a:tr h="319859">
                <a:tc>
                  <a:txBody>
                    <a:bodyPr/>
                    <a:lstStyle/>
                    <a:p>
                      <a:pPr algn="ctr" fontAlgn="ctr"/>
                      <a:r>
                        <a:rPr lang="en-US" sz="1000" b="0" i="0" u="none" strike="noStrike">
                          <a:solidFill>
                            <a:srgbClr val="000000"/>
                          </a:solidFill>
                          <a:effectLst/>
                          <a:latin typeface="Century Gothic" panose="020B0502020202020204" pitchFamily="34" charset="0"/>
                        </a:rPr>
                        <a:t>DoTP</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entury Gothic" panose="020B0502020202020204" pitchFamily="34" charset="0"/>
                        </a:rPr>
                        <a:t>WC Integrated Resource Plan (IRP)</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7,500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2,000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2,000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11,500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9990680"/>
                  </a:ext>
                </a:extLst>
              </a:tr>
              <a:tr h="374557">
                <a:tc>
                  <a:txBody>
                    <a:bodyPr/>
                    <a:lstStyle/>
                    <a:p>
                      <a:pPr algn="ctr" fontAlgn="ctr"/>
                      <a:r>
                        <a:rPr lang="en-US" sz="1000" b="0" i="0" u="none" strike="noStrike" dirty="0">
                          <a:solidFill>
                            <a:srgbClr val="000000"/>
                          </a:solidFill>
                          <a:effectLst/>
                          <a:latin typeface="Century Gothic" panose="020B0502020202020204" pitchFamily="34" charset="0"/>
                        </a:rPr>
                        <a:t>DEDAT</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dirty="0">
                          <a:solidFill>
                            <a:srgbClr val="000000"/>
                          </a:solidFill>
                          <a:effectLst/>
                          <a:latin typeface="Century Gothic" panose="020B0502020202020204" pitchFamily="34" charset="0"/>
                        </a:rPr>
                        <a:t>Western Cape Just Energy Transition Investment Plan</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000" b="0" i="0" u="none" strike="noStrike">
                          <a:solidFill>
                            <a:srgbClr val="000000"/>
                          </a:solidFill>
                          <a:effectLst/>
                          <a:latin typeface="Century Gothic" panose="020B0502020202020204" pitchFamily="34" charset="0"/>
                        </a:rPr>
                        <a:t>Budget Previously Allocated</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256804728"/>
                  </a:ext>
                </a:extLst>
              </a:tr>
              <a:tr h="338885">
                <a:tc>
                  <a:txBody>
                    <a:bodyPr/>
                    <a:lstStyle/>
                    <a:p>
                      <a:pPr algn="ctr" fontAlgn="ctr"/>
                      <a:r>
                        <a:rPr lang="en-US" sz="1000" b="0" i="0" u="none" strike="noStrike">
                          <a:solidFill>
                            <a:srgbClr val="000000"/>
                          </a:solidFill>
                          <a:effectLst/>
                          <a:latin typeface="Century Gothic" panose="020B0502020202020204" pitchFamily="34" charset="0"/>
                        </a:rPr>
                        <a:t>DoTP</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000" b="1" i="0" u="none" strike="noStrike">
                          <a:solidFill>
                            <a:srgbClr val="000000"/>
                          </a:solidFill>
                          <a:effectLst/>
                          <a:latin typeface="Century Gothic" panose="020B0502020202020204" pitchFamily="34" charset="0"/>
                        </a:rPr>
                        <a:t>Capacity to implement</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C8727"/>
                    </a:solidFill>
                  </a:tcPr>
                </a:tc>
                <a:tc>
                  <a:txBody>
                    <a:bodyPr/>
                    <a:lstStyle/>
                    <a:p>
                      <a:pPr algn="ctr" fontAlgn="ctr"/>
                      <a:r>
                        <a:rPr lang="en-US" sz="1000" b="0" i="0" u="none" strike="noStrike">
                          <a:solidFill>
                            <a:srgbClr val="000000"/>
                          </a:solidFill>
                          <a:effectLst/>
                          <a:latin typeface="Century Gothic" panose="020B0502020202020204" pitchFamily="34" charset="0"/>
                        </a:rPr>
                        <a:t>Core energy team internal resourcing</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5,150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5,150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5,150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15,450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3684100"/>
                  </a:ext>
                </a:extLst>
              </a:tr>
              <a:tr h="481574">
                <a:tc>
                  <a:txBody>
                    <a:bodyPr/>
                    <a:lstStyle/>
                    <a:p>
                      <a:pPr algn="ctr" fontAlgn="ctr"/>
                      <a:r>
                        <a:rPr lang="en-US" sz="1000" b="0" i="0" u="none" strike="noStrike">
                          <a:solidFill>
                            <a:srgbClr val="000000"/>
                          </a:solidFill>
                          <a:effectLst/>
                          <a:latin typeface="Century Gothic" panose="020B0502020202020204" pitchFamily="34" charset="0"/>
                        </a:rPr>
                        <a:t>DLG</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entury Gothic" panose="020B0502020202020204" pitchFamily="34" charset="0"/>
                        </a:rPr>
                        <a:t>Additional capacity - DLG (water &amp; wastewater load shedding impacts)</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5,750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5,750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5,750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17,250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51693773"/>
                  </a:ext>
                </a:extLst>
              </a:tr>
              <a:tr h="324554">
                <a:tc>
                  <a:txBody>
                    <a:bodyPr/>
                    <a:lstStyle/>
                    <a:p>
                      <a:pPr algn="ctr" fontAlgn="ctr"/>
                      <a:r>
                        <a:rPr lang="en-US" sz="1000" b="0" i="0" u="none" strike="noStrike">
                          <a:solidFill>
                            <a:srgbClr val="000000"/>
                          </a:solidFill>
                          <a:effectLst/>
                          <a:latin typeface="Century Gothic" panose="020B0502020202020204" pitchFamily="34" charset="0"/>
                        </a:rPr>
                        <a:t>DoI</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entury Gothic" panose="020B0502020202020204" pitchFamily="34" charset="0"/>
                        </a:rPr>
                        <a:t>Additional capacity to support  implementation</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8,100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8,473</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8,862</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25,435</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6547981"/>
                  </a:ext>
                </a:extLst>
              </a:tr>
              <a:tr h="276459">
                <a:tc>
                  <a:txBody>
                    <a:bodyPr/>
                    <a:lstStyle/>
                    <a:p>
                      <a:pPr algn="ctr" fontAlgn="ctr"/>
                      <a:r>
                        <a:rPr lang="en-US" sz="1000" b="0" i="0" u="none" strike="noStrike">
                          <a:solidFill>
                            <a:srgbClr val="000000"/>
                          </a:solidFill>
                          <a:effectLst/>
                          <a:latin typeface="Century Gothic" panose="020B0502020202020204" pitchFamily="34" charset="0"/>
                        </a:rPr>
                        <a:t>WCED</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00" b="1" i="0" u="none" strike="noStrike">
                          <a:solidFill>
                            <a:srgbClr val="000000"/>
                          </a:solidFill>
                          <a:effectLst/>
                          <a:latin typeface="Century Gothic" panose="020B0502020202020204" pitchFamily="34" charset="0"/>
                        </a:rPr>
                        <a:t>Operational</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AFB6"/>
                    </a:solidFill>
                  </a:tcPr>
                </a:tc>
                <a:tc>
                  <a:txBody>
                    <a:bodyPr/>
                    <a:lstStyle/>
                    <a:p>
                      <a:pPr algn="ctr" fontAlgn="ctr"/>
                      <a:r>
                        <a:rPr lang="en-US" sz="1000" b="0" i="0" u="none" strike="noStrike">
                          <a:solidFill>
                            <a:srgbClr val="000000"/>
                          </a:solidFill>
                          <a:effectLst/>
                          <a:latin typeface="Century Gothic" panose="020B0502020202020204" pitchFamily="34" charset="0"/>
                        </a:rPr>
                        <a:t>LED lighting</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40,000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44,000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30,000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114,000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5112522"/>
                  </a:ext>
                </a:extLst>
              </a:tr>
              <a:tr h="303213">
                <a:tc>
                  <a:txBody>
                    <a:bodyPr/>
                    <a:lstStyle/>
                    <a:p>
                      <a:pPr algn="ctr" fontAlgn="ctr"/>
                      <a:r>
                        <a:rPr lang="en-US" sz="1000" b="0" i="0" u="none" strike="noStrike">
                          <a:solidFill>
                            <a:srgbClr val="000000"/>
                          </a:solidFill>
                          <a:effectLst/>
                          <a:latin typeface="Century Gothic" panose="020B0502020202020204" pitchFamily="34" charset="0"/>
                        </a:rPr>
                        <a:t>WCED</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entury Gothic" panose="020B0502020202020204" pitchFamily="34" charset="0"/>
                        </a:rPr>
                        <a:t>Solar PV</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000" b="0" i="0" u="none" strike="noStrike">
                          <a:solidFill>
                            <a:srgbClr val="000000"/>
                          </a:solidFill>
                          <a:effectLst/>
                          <a:latin typeface="Century Gothic" panose="020B0502020202020204" pitchFamily="34" charset="0"/>
                        </a:rPr>
                        <a:t>Budget Previously Allocated</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18613892"/>
                  </a:ext>
                </a:extLst>
              </a:tr>
              <a:tr h="303213">
                <a:tc gridSpan="3">
                  <a:txBody>
                    <a:bodyPr/>
                    <a:lstStyle/>
                    <a:p>
                      <a:pPr algn="ctr" fontAlgn="ctr"/>
                      <a:r>
                        <a:rPr lang="en-US" sz="1000" b="1" i="0" u="none" strike="noStrike">
                          <a:solidFill>
                            <a:srgbClr val="000000"/>
                          </a:solidFill>
                          <a:effectLst/>
                          <a:latin typeface="Century Gothic" panose="020B0502020202020204" pitchFamily="34" charset="0"/>
                        </a:rPr>
                        <a:t>Total Energy Allocation</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000" b="0" i="0" u="none" strike="noStrike">
                          <a:solidFill>
                            <a:srgbClr val="000000"/>
                          </a:solidFill>
                          <a:effectLst/>
                          <a:latin typeface="Century Gothic" panose="020B0502020202020204" pitchFamily="34" charset="0"/>
                        </a:rPr>
                        <a:t>232, 640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190, 133</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175, 702</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entury Gothic" panose="020B0502020202020204" pitchFamily="34" charset="0"/>
                        </a:rPr>
                        <a:t>598, 475</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87151373"/>
                  </a:ext>
                </a:extLst>
              </a:tr>
              <a:tr h="303213">
                <a:tc gridSpan="6">
                  <a:txBody>
                    <a:bodyPr/>
                    <a:lstStyle/>
                    <a:p>
                      <a:pPr algn="ctr" fontAlgn="ctr"/>
                      <a:r>
                        <a:rPr lang="en-US" sz="1000" b="1" i="0" u="none" strike="noStrike">
                          <a:solidFill>
                            <a:srgbClr val="000000"/>
                          </a:solidFill>
                          <a:effectLst/>
                          <a:latin typeface="Century Gothic" panose="020B0502020202020204" pitchFamily="34" charset="0"/>
                        </a:rPr>
                        <a:t>Energy Reserve</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000" b="0" i="0" u="none" strike="noStrike">
                          <a:solidFill>
                            <a:srgbClr val="000000"/>
                          </a:solidFill>
                          <a:effectLst/>
                          <a:latin typeface="Century Gothic" panose="020B0502020202020204" pitchFamily="34" charset="0"/>
                        </a:rPr>
                        <a:t>501, 525</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0732056"/>
                  </a:ext>
                </a:extLst>
              </a:tr>
              <a:tr h="303213">
                <a:tc gridSpan="6">
                  <a:txBody>
                    <a:bodyPr/>
                    <a:lstStyle/>
                    <a:p>
                      <a:pPr algn="ctr" fontAlgn="ctr"/>
                      <a:r>
                        <a:rPr lang="en-US" sz="1000" b="1" i="0" u="none" strike="noStrike">
                          <a:solidFill>
                            <a:srgbClr val="000000"/>
                          </a:solidFill>
                          <a:effectLst/>
                          <a:latin typeface="Century Gothic" panose="020B0502020202020204" pitchFamily="34" charset="0"/>
                        </a:rPr>
                        <a:t>Total</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000" b="0" i="0" u="none" strike="noStrike" dirty="0">
                          <a:solidFill>
                            <a:srgbClr val="000000"/>
                          </a:solidFill>
                          <a:effectLst/>
                          <a:latin typeface="Century Gothic" panose="020B0502020202020204" pitchFamily="34" charset="0"/>
                        </a:rPr>
                        <a:t>1, 100, 000</a:t>
                      </a:r>
                    </a:p>
                  </a:txBody>
                  <a:tcPr marL="5854" marR="5854" marT="5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90544314"/>
                  </a:ext>
                </a:extLst>
              </a:tr>
            </a:tbl>
          </a:graphicData>
        </a:graphic>
      </p:graphicFrame>
    </p:spTree>
    <p:extLst>
      <p:ext uri="{BB962C8B-B14F-4D97-AF65-F5344CB8AC3E}">
        <p14:creationId xmlns:p14="http://schemas.microsoft.com/office/powerpoint/2010/main" xmlns="" val="468975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C87BD2-EF03-4340-9028-9026DD5BE37D}"/>
              </a:ext>
            </a:extLst>
          </p:cNvPr>
          <p:cNvSpPr>
            <a:spLocks noGrp="1"/>
          </p:cNvSpPr>
          <p:nvPr>
            <p:ph type="title"/>
          </p:nvPr>
        </p:nvSpPr>
        <p:spPr>
          <a:xfrm>
            <a:off x="91457" y="202667"/>
            <a:ext cx="10800961" cy="559256"/>
          </a:xfrm>
        </p:spPr>
        <p:txBody>
          <a:bodyPr/>
          <a:lstStyle/>
          <a:p>
            <a:r>
              <a:rPr lang="en-US" sz="2000" dirty="0"/>
              <a:t>…complimented by an investment of </a:t>
            </a:r>
            <a:r>
              <a:rPr lang="en-US" sz="2000" dirty="0">
                <a:solidFill>
                  <a:srgbClr val="000099"/>
                </a:solidFill>
              </a:rPr>
              <a:t>R3.9 billion over the MTREF </a:t>
            </a:r>
            <a:r>
              <a:rPr lang="en-US" sz="2000" dirty="0"/>
              <a:t>by the City of Cape Town… </a:t>
            </a:r>
            <a:endParaRPr lang="en-US" sz="200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xmlns="" id="{02C17BB2-9311-46B0-AD9A-13E8F0446776}"/>
              </a:ext>
            </a:extLst>
          </p:cNvPr>
          <p:cNvSpPr>
            <a:spLocks noGrp="1"/>
          </p:cNvSpPr>
          <p:nvPr>
            <p:ph type="sldNum" sz="quarter" idx="4"/>
          </p:nvPr>
        </p:nvSpPr>
        <p:spPr/>
        <p:txBody>
          <a:bodyPr/>
          <a:lstStyle/>
          <a:p>
            <a:fld id="{8406839F-D7A4-4E5D-B93D-768AD4D1DB36}" type="slidenum">
              <a:rPr lang="en-ZA" smtClean="0">
                <a:solidFill>
                  <a:srgbClr val="003399"/>
                </a:solidFill>
              </a:rPr>
              <a:pPr/>
              <a:t>6</a:t>
            </a:fld>
            <a:endParaRPr lang="en-ZA" dirty="0">
              <a:solidFill>
                <a:srgbClr val="003399"/>
              </a:solidFill>
            </a:endParaRPr>
          </a:p>
        </p:txBody>
      </p:sp>
      <p:sp>
        <p:nvSpPr>
          <p:cNvPr id="5" name="Text Placeholder 4">
            <a:extLst>
              <a:ext uri="{FF2B5EF4-FFF2-40B4-BE49-F238E27FC236}">
                <a16:creationId xmlns:a16="http://schemas.microsoft.com/office/drawing/2014/main" xmlns="" id="{3BCDBD1D-84B3-4048-BAED-D1265C149815}"/>
              </a:ext>
            </a:extLst>
          </p:cNvPr>
          <p:cNvSpPr>
            <a:spLocks noGrp="1"/>
          </p:cNvSpPr>
          <p:nvPr>
            <p:ph type="body" sz="quarter" idx="10"/>
          </p:nvPr>
        </p:nvSpPr>
        <p:spPr>
          <a:xfrm>
            <a:off x="393701" y="1209995"/>
            <a:ext cx="11462940" cy="4896073"/>
          </a:xfrm>
        </p:spPr>
        <p:txBody>
          <a:bodyPr>
            <a:normAutofit/>
          </a:bodyPr>
          <a:lstStyle/>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0" lvl="1" indent="0">
              <a:buNone/>
              <a:defRPr/>
            </a:pPr>
            <a:endParaRPr lang="en-US" dirty="0">
              <a:solidFill>
                <a:srgbClr val="000000"/>
              </a:solidFill>
              <a:highlight>
                <a:srgbClr val="FFFF00"/>
              </a:highlight>
            </a:endParaRPr>
          </a:p>
        </p:txBody>
      </p:sp>
      <p:graphicFrame>
        <p:nvGraphicFramePr>
          <p:cNvPr id="4" name="Table 5">
            <a:extLst>
              <a:ext uri="{FF2B5EF4-FFF2-40B4-BE49-F238E27FC236}">
                <a16:creationId xmlns:a16="http://schemas.microsoft.com/office/drawing/2014/main" xmlns="" id="{E4920C45-F7D0-70C7-2CE8-B45BC02D2588}"/>
              </a:ext>
            </a:extLst>
          </p:cNvPr>
          <p:cNvGraphicFramePr>
            <a:graphicFrameLocks noGrp="1"/>
          </p:cNvGraphicFramePr>
          <p:nvPr/>
        </p:nvGraphicFramePr>
        <p:xfrm>
          <a:off x="7130104" y="1381971"/>
          <a:ext cx="4947750" cy="4630293"/>
        </p:xfrm>
        <a:graphic>
          <a:graphicData uri="http://schemas.openxmlformats.org/drawingml/2006/table">
            <a:tbl>
              <a:tblPr firstRow="1" bandRow="1">
                <a:tableStyleId>{7DF18680-E054-41AD-8BC1-D1AEF772440D}</a:tableStyleId>
              </a:tblPr>
              <a:tblGrid>
                <a:gridCol w="2257796">
                  <a:extLst>
                    <a:ext uri="{9D8B030D-6E8A-4147-A177-3AD203B41FA5}">
                      <a16:colId xmlns:a16="http://schemas.microsoft.com/office/drawing/2014/main" xmlns="" val="1508504168"/>
                    </a:ext>
                  </a:extLst>
                </a:gridCol>
                <a:gridCol w="1318661">
                  <a:extLst>
                    <a:ext uri="{9D8B030D-6E8A-4147-A177-3AD203B41FA5}">
                      <a16:colId xmlns:a16="http://schemas.microsoft.com/office/drawing/2014/main" xmlns="" val="3136528658"/>
                    </a:ext>
                  </a:extLst>
                </a:gridCol>
                <a:gridCol w="1371293">
                  <a:extLst>
                    <a:ext uri="{9D8B030D-6E8A-4147-A177-3AD203B41FA5}">
                      <a16:colId xmlns:a16="http://schemas.microsoft.com/office/drawing/2014/main" xmlns="" val="98772676"/>
                    </a:ext>
                  </a:extLst>
                </a:gridCol>
              </a:tblGrid>
              <a:tr h="830053">
                <a:tc>
                  <a:txBody>
                    <a:bodyPr/>
                    <a:lstStyle/>
                    <a:p>
                      <a:pPr algn="ctr"/>
                      <a:r>
                        <a:rPr lang="en-ZA" sz="1200" dirty="0"/>
                        <a:t>Largest Energy Infrastructure Budget Allocations</a:t>
                      </a:r>
                    </a:p>
                    <a:p>
                      <a:pPr algn="ctr"/>
                      <a:r>
                        <a:rPr lang="en-ZA" sz="1200" dirty="0"/>
                        <a:t>(City of Cape Town)</a:t>
                      </a:r>
                      <a:endParaRPr lang="en-US" sz="1200" dirty="0"/>
                    </a:p>
                  </a:txBody>
                  <a:tcPr/>
                </a:tc>
                <a:tc>
                  <a:txBody>
                    <a:bodyPr/>
                    <a:lstStyle/>
                    <a:p>
                      <a:pPr algn="ctr"/>
                      <a:r>
                        <a:rPr lang="en-US" sz="1200" dirty="0"/>
                        <a:t>2023/24 Budget Allocations </a:t>
                      </a:r>
                    </a:p>
                  </a:txBody>
                  <a:tcPr/>
                </a:tc>
                <a:tc>
                  <a:txBody>
                    <a:bodyPr/>
                    <a:lstStyle/>
                    <a:p>
                      <a:pPr algn="ctr"/>
                      <a:r>
                        <a:rPr lang="en-ZA" sz="1200" dirty="0"/>
                        <a:t>Total MTREF   (2023-2025) allocations</a:t>
                      </a:r>
                      <a:endParaRPr lang="en-US" sz="1200" dirty="0"/>
                    </a:p>
                  </a:txBody>
                  <a:tcPr/>
                </a:tc>
                <a:extLst>
                  <a:ext uri="{0D108BD9-81ED-4DB2-BD59-A6C34878D82A}">
                    <a16:rowId xmlns:a16="http://schemas.microsoft.com/office/drawing/2014/main" xmlns="" val="1930420282"/>
                  </a:ext>
                </a:extLst>
              </a:tr>
              <a:tr h="475030">
                <a:tc>
                  <a:txBody>
                    <a:bodyPr/>
                    <a:lstStyle/>
                    <a:p>
                      <a:r>
                        <a:rPr lang="en-ZA" sz="1200" dirty="0"/>
                        <a:t>COCT: Triangle 132kV Upgrade</a:t>
                      </a:r>
                      <a:endParaRPr lang="en-US" sz="1200" dirty="0"/>
                    </a:p>
                  </a:txBody>
                  <a:tcPr/>
                </a:tc>
                <a:tc>
                  <a:txBody>
                    <a:bodyPr/>
                    <a:lstStyle/>
                    <a:p>
                      <a:pPr algn="ctr"/>
                      <a:r>
                        <a:rPr lang="en-US" sz="1200" dirty="0"/>
                        <a:t>R131.5 million </a:t>
                      </a:r>
                    </a:p>
                    <a:p>
                      <a:pPr algn="ctr"/>
                      <a:endParaRPr lang="en-US" sz="1200" dirty="0"/>
                    </a:p>
                  </a:txBody>
                  <a:tcPr/>
                </a:tc>
                <a:tc>
                  <a:txBody>
                    <a:bodyPr/>
                    <a:lstStyle/>
                    <a:p>
                      <a:pPr algn="ctr"/>
                      <a:r>
                        <a:rPr lang="en-US" sz="1200" dirty="0"/>
                        <a:t> R173.2 million </a:t>
                      </a:r>
                    </a:p>
                  </a:txBody>
                  <a:tcPr/>
                </a:tc>
                <a:extLst>
                  <a:ext uri="{0D108BD9-81ED-4DB2-BD59-A6C34878D82A}">
                    <a16:rowId xmlns:a16="http://schemas.microsoft.com/office/drawing/2014/main" xmlns="" val="2005064594"/>
                  </a:ext>
                </a:extLst>
              </a:tr>
              <a:tr h="475030">
                <a:tc>
                  <a:txBody>
                    <a:bodyPr/>
                    <a:lstStyle/>
                    <a:p>
                      <a:r>
                        <a:rPr lang="en-ZA" sz="1200" dirty="0"/>
                        <a:t>COCT: </a:t>
                      </a:r>
                      <a:r>
                        <a:rPr lang="en-US" sz="1200" dirty="0"/>
                        <a:t>System Equip </a:t>
                      </a:r>
                      <a:r>
                        <a:rPr lang="en-US" sz="1200" dirty="0" err="1"/>
                        <a:t>Repl</a:t>
                      </a:r>
                      <a:r>
                        <a:rPr lang="en-US" sz="1200" dirty="0"/>
                        <a:t>: North Area N FY24</a:t>
                      </a:r>
                    </a:p>
                  </a:txBody>
                  <a:tcPr/>
                </a:tc>
                <a:tc>
                  <a:txBody>
                    <a:bodyPr/>
                    <a:lstStyle/>
                    <a:p>
                      <a:pPr algn="ctr"/>
                      <a:r>
                        <a:rPr lang="en-ZA" sz="1200" dirty="0"/>
                        <a:t>R60 million</a:t>
                      </a:r>
                      <a:endParaRPr lang="en-US" sz="1200" dirty="0"/>
                    </a:p>
                  </a:txBody>
                  <a:tcPr/>
                </a:tc>
                <a:tc>
                  <a:txBody>
                    <a:bodyPr/>
                    <a:lstStyle/>
                    <a:p>
                      <a:pPr algn="ctr"/>
                      <a:r>
                        <a:rPr lang="en-US" sz="1200" dirty="0"/>
                        <a:t> R60 million </a:t>
                      </a:r>
                    </a:p>
                  </a:txBody>
                  <a:tcPr/>
                </a:tc>
                <a:extLst>
                  <a:ext uri="{0D108BD9-81ED-4DB2-BD59-A6C34878D82A}">
                    <a16:rowId xmlns:a16="http://schemas.microsoft.com/office/drawing/2014/main" xmlns="" val="2616689566"/>
                  </a:ext>
                </a:extLst>
              </a:tr>
              <a:tr h="475030">
                <a:tc>
                  <a:txBody>
                    <a:bodyPr/>
                    <a:lstStyle/>
                    <a:p>
                      <a:r>
                        <a:rPr lang="en-ZA" sz="1200" dirty="0"/>
                        <a:t>COCT: Vehicles: Replacement FY24</a:t>
                      </a:r>
                      <a:endParaRPr lang="en-US" sz="1200" dirty="0"/>
                    </a:p>
                  </a:txBody>
                  <a:tcPr/>
                </a:tc>
                <a:tc>
                  <a:txBody>
                    <a:bodyPr/>
                    <a:lstStyle/>
                    <a:p>
                      <a:pPr algn="ctr"/>
                      <a:r>
                        <a:rPr lang="en-ZA" sz="1200" dirty="0"/>
                        <a:t>R45 million</a:t>
                      </a:r>
                      <a:endParaRPr lang="en-US" sz="1200" dirty="0"/>
                    </a:p>
                  </a:txBody>
                  <a:tcPr/>
                </a:tc>
                <a:tc>
                  <a:txBody>
                    <a:bodyPr/>
                    <a:lstStyle/>
                    <a:p>
                      <a:pPr algn="ctr"/>
                      <a:r>
                        <a:rPr lang="en-US" sz="1200" dirty="0"/>
                        <a:t> R45 million</a:t>
                      </a:r>
                    </a:p>
                  </a:txBody>
                  <a:tcPr/>
                </a:tc>
                <a:extLst>
                  <a:ext uri="{0D108BD9-81ED-4DB2-BD59-A6C34878D82A}">
                    <a16:rowId xmlns:a16="http://schemas.microsoft.com/office/drawing/2014/main" xmlns="" val="1749130793"/>
                  </a:ext>
                </a:extLst>
              </a:tr>
              <a:tr h="475030">
                <a:tc>
                  <a:txBody>
                    <a:bodyPr/>
                    <a:lstStyle/>
                    <a:p>
                      <a:r>
                        <a:rPr lang="en-ZA" sz="1200" dirty="0"/>
                        <a:t>COCT: </a:t>
                      </a:r>
                      <a:r>
                        <a:rPr lang="en-US" sz="1200" dirty="0"/>
                        <a:t>Bellville South Main Substation Upgrade</a:t>
                      </a:r>
                    </a:p>
                  </a:txBody>
                  <a:tcPr/>
                </a:tc>
                <a:tc>
                  <a:txBody>
                    <a:bodyPr/>
                    <a:lstStyle/>
                    <a:p>
                      <a:pPr algn="ctr"/>
                      <a:r>
                        <a:rPr lang="en-ZA" sz="1200" dirty="0"/>
                        <a:t>R42.9 million</a:t>
                      </a:r>
                      <a:endParaRPr lang="en-US" sz="1200" dirty="0"/>
                    </a:p>
                  </a:txBody>
                  <a:tcPr/>
                </a:tc>
                <a:tc>
                  <a:txBody>
                    <a:bodyPr/>
                    <a:lstStyle/>
                    <a:p>
                      <a:pPr algn="ctr"/>
                      <a:r>
                        <a:rPr lang="en-US" sz="1200" dirty="0"/>
                        <a:t> R45 million </a:t>
                      </a:r>
                    </a:p>
                  </a:txBody>
                  <a:tcPr/>
                </a:tc>
                <a:extLst>
                  <a:ext uri="{0D108BD9-81ED-4DB2-BD59-A6C34878D82A}">
                    <a16:rowId xmlns:a16="http://schemas.microsoft.com/office/drawing/2014/main" xmlns="" val="1993409951"/>
                  </a:ext>
                </a:extLst>
              </a:tr>
              <a:tr h="475030">
                <a:tc>
                  <a:txBody>
                    <a:bodyPr/>
                    <a:lstStyle/>
                    <a:p>
                      <a:r>
                        <a:rPr lang="en-ZA" sz="1200" dirty="0"/>
                        <a:t>COCT: </a:t>
                      </a:r>
                      <a:r>
                        <a:rPr lang="en-US" sz="1200" dirty="0"/>
                        <a:t>System Equip </a:t>
                      </a:r>
                      <a:r>
                        <a:rPr lang="en-US" sz="1200" dirty="0" err="1"/>
                        <a:t>Repl</a:t>
                      </a:r>
                      <a:r>
                        <a:rPr lang="en-US" sz="1200" dirty="0"/>
                        <a:t>: South Area S FY24</a:t>
                      </a:r>
                    </a:p>
                  </a:txBody>
                  <a:tcPr/>
                </a:tc>
                <a:tc>
                  <a:txBody>
                    <a:bodyPr/>
                    <a:lstStyle/>
                    <a:p>
                      <a:pPr algn="ctr"/>
                      <a:r>
                        <a:rPr lang="en-ZA" sz="1200" dirty="0"/>
                        <a:t>R40 million</a:t>
                      </a:r>
                      <a:endParaRPr lang="en-US" sz="1200" dirty="0"/>
                    </a:p>
                  </a:txBody>
                  <a:tcPr/>
                </a:tc>
                <a:tc>
                  <a:txBody>
                    <a:bodyPr/>
                    <a:lstStyle/>
                    <a:p>
                      <a:pPr algn="ctr"/>
                      <a:r>
                        <a:rPr lang="en-ZA" sz="1200" dirty="0"/>
                        <a:t>R40 million</a:t>
                      </a:r>
                      <a:endParaRPr lang="en-US" sz="1200" dirty="0"/>
                    </a:p>
                  </a:txBody>
                  <a:tcPr/>
                </a:tc>
                <a:extLst>
                  <a:ext uri="{0D108BD9-81ED-4DB2-BD59-A6C34878D82A}">
                    <a16:rowId xmlns:a16="http://schemas.microsoft.com/office/drawing/2014/main" xmlns="" val="3130753469"/>
                  </a:ext>
                </a:extLst>
              </a:tr>
              <a:tr h="475030">
                <a:tc>
                  <a:txBody>
                    <a:bodyPr/>
                    <a:lstStyle/>
                    <a:p>
                      <a:r>
                        <a:rPr lang="en-ZA" sz="1200" dirty="0"/>
                        <a:t>COCT: </a:t>
                      </a:r>
                      <a:r>
                        <a:rPr lang="en-US" sz="1200" dirty="0"/>
                        <a:t>MV Sys Infra: South Area S FY24</a:t>
                      </a:r>
                    </a:p>
                  </a:txBody>
                  <a:tcPr/>
                </a:tc>
                <a:tc>
                  <a:txBody>
                    <a:bodyPr/>
                    <a:lstStyle/>
                    <a:p>
                      <a:pPr algn="ctr"/>
                      <a:r>
                        <a:rPr lang="en-ZA" sz="1200" dirty="0"/>
                        <a:t>R40 million</a:t>
                      </a:r>
                      <a:endParaRPr lang="en-US" sz="1200" dirty="0"/>
                    </a:p>
                  </a:txBody>
                  <a:tcPr/>
                </a:tc>
                <a:tc>
                  <a:txBody>
                    <a:bodyPr/>
                    <a:lstStyle/>
                    <a:p>
                      <a:pPr algn="ctr"/>
                      <a:r>
                        <a:rPr lang="en-ZA" sz="1200" dirty="0"/>
                        <a:t>R40 million</a:t>
                      </a:r>
                      <a:endParaRPr lang="en-US" sz="1200" dirty="0"/>
                    </a:p>
                  </a:txBody>
                  <a:tcPr/>
                </a:tc>
                <a:extLst>
                  <a:ext uri="{0D108BD9-81ED-4DB2-BD59-A6C34878D82A}">
                    <a16:rowId xmlns:a16="http://schemas.microsoft.com/office/drawing/2014/main" xmlns="" val="1095902436"/>
                  </a:ext>
                </a:extLst>
              </a:tr>
              <a:tr h="475030">
                <a:tc>
                  <a:txBody>
                    <a:bodyPr/>
                    <a:lstStyle/>
                    <a:p>
                      <a:r>
                        <a:rPr lang="en-ZA" sz="1200" dirty="0"/>
                        <a:t>COCT: Revenue Protection Meter Replacement FY24</a:t>
                      </a:r>
                      <a:endParaRPr lang="en-US" sz="1200" dirty="0"/>
                    </a:p>
                  </a:txBody>
                  <a:tcPr/>
                </a:tc>
                <a:tc>
                  <a:txBody>
                    <a:bodyPr/>
                    <a:lstStyle/>
                    <a:p>
                      <a:pPr algn="ctr"/>
                      <a:r>
                        <a:rPr lang="en-ZA" sz="1200" dirty="0"/>
                        <a:t>R33 million</a:t>
                      </a:r>
                      <a:endParaRPr lang="en-US" sz="1200" dirty="0"/>
                    </a:p>
                  </a:txBody>
                  <a:tcPr/>
                </a:tc>
                <a:tc>
                  <a:txBody>
                    <a:bodyPr/>
                    <a:lstStyle/>
                    <a:p>
                      <a:pPr algn="ctr"/>
                      <a:r>
                        <a:rPr lang="en-US" sz="1200" dirty="0"/>
                        <a:t>R33 million</a:t>
                      </a:r>
                    </a:p>
                  </a:txBody>
                  <a:tcPr/>
                </a:tc>
                <a:extLst>
                  <a:ext uri="{0D108BD9-81ED-4DB2-BD59-A6C34878D82A}">
                    <a16:rowId xmlns:a16="http://schemas.microsoft.com/office/drawing/2014/main" xmlns="" val="1182769483"/>
                  </a:ext>
                </a:extLst>
              </a:tr>
              <a:tr h="475030">
                <a:tc>
                  <a:txBody>
                    <a:bodyPr/>
                    <a:lstStyle/>
                    <a:p>
                      <a:r>
                        <a:rPr lang="en-ZA" sz="1200" dirty="0"/>
                        <a:t>COCT: Prepayment Meter Replacement FY24</a:t>
                      </a:r>
                      <a:endParaRPr lang="en-US" sz="1200" dirty="0"/>
                    </a:p>
                  </a:txBody>
                  <a:tcPr/>
                </a:tc>
                <a:tc>
                  <a:txBody>
                    <a:bodyPr/>
                    <a:lstStyle/>
                    <a:p>
                      <a:pPr algn="ctr"/>
                      <a:r>
                        <a:rPr lang="en-ZA" sz="1200" dirty="0"/>
                        <a:t>R32 million</a:t>
                      </a:r>
                      <a:endParaRPr lang="en-US" sz="1200" dirty="0"/>
                    </a:p>
                  </a:txBody>
                  <a:tcPr/>
                </a:tc>
                <a:tc>
                  <a:txBody>
                    <a:bodyPr/>
                    <a:lstStyle/>
                    <a:p>
                      <a:pPr algn="ctr"/>
                      <a:r>
                        <a:rPr lang="en-US" sz="1200" dirty="0"/>
                        <a:t>R32 million</a:t>
                      </a:r>
                    </a:p>
                  </a:txBody>
                  <a:tcPr/>
                </a:tc>
                <a:extLst>
                  <a:ext uri="{0D108BD9-81ED-4DB2-BD59-A6C34878D82A}">
                    <a16:rowId xmlns:a16="http://schemas.microsoft.com/office/drawing/2014/main" xmlns="" val="3244932614"/>
                  </a:ext>
                </a:extLst>
              </a:tr>
            </a:tbl>
          </a:graphicData>
        </a:graphic>
      </p:graphicFrame>
      <p:grpSp>
        <p:nvGrpSpPr>
          <p:cNvPr id="15" name="Group 14">
            <a:extLst>
              <a:ext uri="{FF2B5EF4-FFF2-40B4-BE49-F238E27FC236}">
                <a16:creationId xmlns:a16="http://schemas.microsoft.com/office/drawing/2014/main" xmlns="" id="{D5E4466D-A7E1-63B4-4DD8-35CA55886D6C}"/>
              </a:ext>
            </a:extLst>
          </p:cNvPr>
          <p:cNvGrpSpPr/>
          <p:nvPr/>
        </p:nvGrpSpPr>
        <p:grpSpPr>
          <a:xfrm>
            <a:off x="335359" y="1666489"/>
            <a:ext cx="6820410" cy="4699370"/>
            <a:chOff x="601726" y="985458"/>
            <a:chExt cx="7628496" cy="5625379"/>
          </a:xfrm>
        </p:grpSpPr>
        <p:grpSp>
          <p:nvGrpSpPr>
            <p:cNvPr id="17" name="WC Map">
              <a:extLst>
                <a:ext uri="{FF2B5EF4-FFF2-40B4-BE49-F238E27FC236}">
                  <a16:creationId xmlns:a16="http://schemas.microsoft.com/office/drawing/2014/main" xmlns="" id="{7482296E-3B55-B3B5-BDD1-01090D39D75E}"/>
                </a:ext>
              </a:extLst>
            </p:cNvPr>
            <p:cNvGrpSpPr/>
            <p:nvPr/>
          </p:nvGrpSpPr>
          <p:grpSpPr>
            <a:xfrm>
              <a:off x="601726" y="985458"/>
              <a:ext cx="7628496" cy="5625379"/>
              <a:chOff x="-7598" y="255011"/>
              <a:chExt cx="5047591" cy="3416003"/>
            </a:xfrm>
          </p:grpSpPr>
          <p:sp>
            <p:nvSpPr>
              <p:cNvPr id="20" name="Text Box 2">
                <a:extLst>
                  <a:ext uri="{FF2B5EF4-FFF2-40B4-BE49-F238E27FC236}">
                    <a16:creationId xmlns:a16="http://schemas.microsoft.com/office/drawing/2014/main" xmlns="" id="{E73A7551-F5C0-F9FC-23C2-0B36DBC16F05}"/>
                  </a:ext>
                </a:extLst>
              </p:cNvPr>
              <p:cNvSpPr txBox="1">
                <a:spLocks noChangeArrowheads="1"/>
              </p:cNvSpPr>
              <p:nvPr/>
            </p:nvSpPr>
            <p:spPr bwMode="auto">
              <a:xfrm>
                <a:off x="3885860" y="1370257"/>
                <a:ext cx="1154133" cy="52257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Central Karoo District</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R726 000</a:t>
                </a:r>
              </a:p>
              <a:p>
                <a:pPr algn="ctr">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0,04% </a:t>
                </a:r>
                <a:r>
                  <a:rPr lang="en-US" sz="800" i="1" kern="0" dirty="0">
                    <a:solidFill>
                      <a:prstClr val="black"/>
                    </a:solidFill>
                    <a:ea typeface="Times New Roman" panose="02020603050405020304" pitchFamily="18" charset="0"/>
                    <a:cs typeface="Arial" panose="020B0604020202020204" pitchFamily="34" charset="0"/>
                  </a:rPr>
                  <a:t>of total municipal capex</a:t>
                </a:r>
                <a:endParaRPr lang="en-ZA" sz="1400" kern="0" dirty="0">
                  <a:solidFill>
                    <a:prstClr val="black"/>
                  </a:solidFill>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76,035</a:t>
                </a:r>
              </a:p>
            </p:txBody>
          </p:sp>
          <p:sp>
            <p:nvSpPr>
              <p:cNvPr id="21" name="Text Box 2">
                <a:extLst>
                  <a:ext uri="{FF2B5EF4-FFF2-40B4-BE49-F238E27FC236}">
                    <a16:creationId xmlns:a16="http://schemas.microsoft.com/office/drawing/2014/main" xmlns="" id="{507600A6-7E54-7FF8-EB0A-6DB6519EE2C1}"/>
                  </a:ext>
                </a:extLst>
              </p:cNvPr>
              <p:cNvSpPr txBox="1">
                <a:spLocks noChangeArrowheads="1"/>
              </p:cNvSpPr>
              <p:nvPr/>
            </p:nvSpPr>
            <p:spPr bwMode="auto">
              <a:xfrm>
                <a:off x="9091" y="1966072"/>
                <a:ext cx="1283219" cy="117227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defRPr/>
                </a:pPr>
                <a:r>
                  <a:rPr kumimoji="0" lang="en-US" sz="11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Cape Town Metro</a:t>
                </a:r>
                <a:br>
                  <a:rPr kumimoji="0" lang="en-US" sz="11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1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R1,147 billion</a:t>
                </a:r>
                <a:br>
                  <a:rPr kumimoji="0" lang="en-US" sz="11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1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62,1% </a:t>
                </a:r>
                <a:r>
                  <a:rPr lang="en-US" sz="1100" b="1" i="1" kern="0" dirty="0">
                    <a:solidFill>
                      <a:prstClr val="black"/>
                    </a:solidFill>
                    <a:ea typeface="Times New Roman" panose="02020603050405020304" pitchFamily="18" charset="0"/>
                    <a:cs typeface="Arial" panose="020B0604020202020204" pitchFamily="34" charset="0"/>
                  </a:rPr>
                  <a:t>of total municipal capex</a:t>
                </a:r>
                <a:endParaRPr lang="en-ZA" sz="2400" b="1" kern="0" dirty="0">
                  <a:solidFill>
                    <a:prstClr val="black"/>
                  </a:solidFill>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4,837,094</a:t>
                </a:r>
                <a:endParaRPr kumimoji="0" lang="en-ZA" sz="24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sp>
            <p:nvSpPr>
              <p:cNvPr id="22" name="Text Box 2">
                <a:extLst>
                  <a:ext uri="{FF2B5EF4-FFF2-40B4-BE49-F238E27FC236}">
                    <a16:creationId xmlns:a16="http://schemas.microsoft.com/office/drawing/2014/main" xmlns="" id="{7F3ADAC9-9905-6859-A44F-90260595CCA0}"/>
                  </a:ext>
                </a:extLst>
              </p:cNvPr>
              <p:cNvSpPr txBox="1">
                <a:spLocks noChangeArrowheads="1"/>
              </p:cNvSpPr>
              <p:nvPr/>
            </p:nvSpPr>
            <p:spPr bwMode="auto">
              <a:xfrm>
                <a:off x="-7598" y="618775"/>
                <a:ext cx="1283219" cy="97262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West Coast District</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R132 million</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7,1% </a:t>
                </a:r>
                <a:r>
                  <a:rPr lang="en-US" sz="800" i="1" kern="0" dirty="0">
                    <a:solidFill>
                      <a:prstClr val="black"/>
                    </a:solidFill>
                    <a:ea typeface="Times New Roman" panose="02020603050405020304" pitchFamily="18" charset="0"/>
                    <a:cs typeface="Arial" panose="020B0604020202020204" pitchFamily="34" charset="0"/>
                  </a:rPr>
                  <a:t>of total municipal capex</a:t>
                </a:r>
                <a:endParaRPr lang="en-ZA" sz="1400" kern="0" dirty="0">
                  <a:solidFill>
                    <a:prstClr val="black"/>
                  </a:solidFill>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480,424</a:t>
                </a:r>
              </a:p>
            </p:txBody>
          </p:sp>
          <p:sp>
            <p:nvSpPr>
              <p:cNvPr id="23" name="Text Box 2">
                <a:extLst>
                  <a:ext uri="{FF2B5EF4-FFF2-40B4-BE49-F238E27FC236}">
                    <a16:creationId xmlns:a16="http://schemas.microsoft.com/office/drawing/2014/main" xmlns="" id="{F8AD63A3-B8BA-68CC-5CCE-96458A4BEB46}"/>
                  </a:ext>
                </a:extLst>
              </p:cNvPr>
              <p:cNvSpPr txBox="1">
                <a:spLocks noChangeArrowheads="1"/>
              </p:cNvSpPr>
              <p:nvPr/>
            </p:nvSpPr>
            <p:spPr bwMode="auto">
              <a:xfrm>
                <a:off x="3156732" y="2550122"/>
                <a:ext cx="1364982" cy="95581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Garden Route District</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R332,9 million</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18,0% </a:t>
                </a:r>
                <a:r>
                  <a:rPr lang="en-US" sz="800" i="1" kern="0" dirty="0">
                    <a:solidFill>
                      <a:prstClr val="black"/>
                    </a:solidFill>
                    <a:ea typeface="Times New Roman" panose="02020603050405020304" pitchFamily="18" charset="0"/>
                    <a:cs typeface="Arial" panose="020B0604020202020204" pitchFamily="34" charset="0"/>
                  </a:rPr>
                  <a:t>of total municipal capex</a:t>
                </a:r>
                <a:endParaRPr lang="en-ZA" sz="1400" kern="0" dirty="0">
                  <a:solidFill>
                    <a:prstClr val="black"/>
                  </a:solidFill>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635,624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 </a:t>
                </a: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sp>
            <p:nvSpPr>
              <p:cNvPr id="24" name="Text Box 2">
                <a:extLst>
                  <a:ext uri="{FF2B5EF4-FFF2-40B4-BE49-F238E27FC236}">
                    <a16:creationId xmlns:a16="http://schemas.microsoft.com/office/drawing/2014/main" xmlns="" id="{DDCCF943-47A5-D624-E33F-F2F733129E26}"/>
                  </a:ext>
                </a:extLst>
              </p:cNvPr>
              <p:cNvSpPr txBox="1">
                <a:spLocks noChangeArrowheads="1"/>
              </p:cNvSpPr>
              <p:nvPr/>
            </p:nvSpPr>
            <p:spPr bwMode="auto">
              <a:xfrm>
                <a:off x="479771" y="3007817"/>
                <a:ext cx="1362421" cy="66319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Overberg District</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R59,3 million</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3,2% </a:t>
                </a:r>
                <a:r>
                  <a:rPr lang="en-US" sz="800" i="1" kern="0" dirty="0">
                    <a:solidFill>
                      <a:prstClr val="black"/>
                    </a:solidFill>
                    <a:ea typeface="Times New Roman" panose="02020603050405020304" pitchFamily="18" charset="0"/>
                    <a:cs typeface="Arial" panose="020B0604020202020204" pitchFamily="34" charset="0"/>
                  </a:rPr>
                  <a:t>of total municipal capex</a:t>
                </a:r>
                <a:endPar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313,945</a:t>
                </a: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cxnSp>
            <p:nvCxnSpPr>
              <p:cNvPr id="25" name="Straight Connector 24">
                <a:extLst>
                  <a:ext uri="{FF2B5EF4-FFF2-40B4-BE49-F238E27FC236}">
                    <a16:creationId xmlns:a16="http://schemas.microsoft.com/office/drawing/2014/main" xmlns="" id="{93D43770-0CB8-3D74-F90F-6F3AA4D40AE7}"/>
                  </a:ext>
                </a:extLst>
              </p:cNvPr>
              <p:cNvCxnSpPr/>
              <p:nvPr/>
            </p:nvCxnSpPr>
            <p:spPr>
              <a:xfrm>
                <a:off x="1015598" y="1007864"/>
                <a:ext cx="398605" cy="216361"/>
              </a:xfrm>
              <a:prstGeom prst="line">
                <a:avLst/>
              </a:prstGeom>
              <a:noFill/>
              <a:ln w="6350" cap="flat" cmpd="sng" algn="ctr">
                <a:solidFill>
                  <a:sysClr val="windowText" lastClr="000000"/>
                </a:solidFill>
                <a:prstDash val="solid"/>
                <a:miter lim="800000"/>
              </a:ln>
              <a:effectLst/>
            </p:spPr>
          </p:cxnSp>
          <p:cxnSp>
            <p:nvCxnSpPr>
              <p:cNvPr id="26" name="Straight Connector 25">
                <a:extLst>
                  <a:ext uri="{FF2B5EF4-FFF2-40B4-BE49-F238E27FC236}">
                    <a16:creationId xmlns:a16="http://schemas.microsoft.com/office/drawing/2014/main" xmlns="" id="{5F0B498C-0050-D1FA-7224-9CA65446DAA9}"/>
                  </a:ext>
                </a:extLst>
              </p:cNvPr>
              <p:cNvCxnSpPr/>
              <p:nvPr/>
            </p:nvCxnSpPr>
            <p:spPr>
              <a:xfrm>
                <a:off x="1015598" y="2314867"/>
                <a:ext cx="404320" cy="38183"/>
              </a:xfrm>
              <a:prstGeom prst="line">
                <a:avLst/>
              </a:prstGeom>
              <a:noFill/>
              <a:ln w="6350" cap="flat" cmpd="sng" algn="ctr">
                <a:solidFill>
                  <a:sysClr val="windowText" lastClr="000000"/>
                </a:solidFill>
                <a:prstDash val="solid"/>
                <a:miter lim="800000"/>
              </a:ln>
              <a:effectLst/>
            </p:spPr>
          </p:cxnSp>
          <p:cxnSp>
            <p:nvCxnSpPr>
              <p:cNvPr id="27" name="Straight Connector 26">
                <a:extLst>
                  <a:ext uri="{FF2B5EF4-FFF2-40B4-BE49-F238E27FC236}">
                    <a16:creationId xmlns:a16="http://schemas.microsoft.com/office/drawing/2014/main" xmlns="" id="{E2215811-6024-7E6F-9026-F090E9BEE5BE}"/>
                  </a:ext>
                </a:extLst>
              </p:cNvPr>
              <p:cNvCxnSpPr/>
              <p:nvPr/>
            </p:nvCxnSpPr>
            <p:spPr>
              <a:xfrm>
                <a:off x="3645316" y="2169616"/>
                <a:ext cx="124281" cy="394322"/>
              </a:xfrm>
              <a:prstGeom prst="line">
                <a:avLst/>
              </a:prstGeom>
              <a:noFill/>
              <a:ln w="6350" cap="flat" cmpd="sng" algn="ctr">
                <a:solidFill>
                  <a:sysClr val="windowText" lastClr="000000"/>
                </a:solidFill>
                <a:prstDash val="solid"/>
                <a:miter lim="800000"/>
              </a:ln>
              <a:effectLst/>
            </p:spPr>
          </p:cxnSp>
          <p:cxnSp>
            <p:nvCxnSpPr>
              <p:cNvPr id="28" name="Straight Connector 27">
                <a:extLst>
                  <a:ext uri="{FF2B5EF4-FFF2-40B4-BE49-F238E27FC236}">
                    <a16:creationId xmlns:a16="http://schemas.microsoft.com/office/drawing/2014/main" xmlns="" id="{6555A491-43E9-11A3-739A-531B99F9B526}"/>
                  </a:ext>
                </a:extLst>
              </p:cNvPr>
              <p:cNvCxnSpPr>
                <a:cxnSpLocks/>
                <a:endCxn id="20" idx="1"/>
              </p:cNvCxnSpPr>
              <p:nvPr/>
            </p:nvCxnSpPr>
            <p:spPr>
              <a:xfrm flipV="1">
                <a:off x="3872849" y="1631547"/>
                <a:ext cx="13010" cy="80580"/>
              </a:xfrm>
              <a:prstGeom prst="line">
                <a:avLst/>
              </a:prstGeom>
              <a:noFill/>
              <a:ln w="6350" cap="flat" cmpd="sng" algn="ctr">
                <a:solidFill>
                  <a:sysClr val="windowText" lastClr="000000"/>
                </a:solidFill>
                <a:prstDash val="solid"/>
                <a:miter lim="800000"/>
              </a:ln>
              <a:effectLst/>
            </p:spPr>
          </p:cxnSp>
          <p:cxnSp>
            <p:nvCxnSpPr>
              <p:cNvPr id="29" name="Straight Connector 28">
                <a:extLst>
                  <a:ext uri="{FF2B5EF4-FFF2-40B4-BE49-F238E27FC236}">
                    <a16:creationId xmlns:a16="http://schemas.microsoft.com/office/drawing/2014/main" xmlns="" id="{0B5E1C91-9A2D-DBDB-6963-E940CAF5B588}"/>
                  </a:ext>
                </a:extLst>
              </p:cNvPr>
              <p:cNvCxnSpPr/>
              <p:nvPr/>
            </p:nvCxnSpPr>
            <p:spPr>
              <a:xfrm flipV="1">
                <a:off x="1711855" y="2563938"/>
                <a:ext cx="338521" cy="492713"/>
              </a:xfrm>
              <a:prstGeom prst="line">
                <a:avLst/>
              </a:prstGeom>
              <a:noFill/>
              <a:ln w="6350" cap="flat" cmpd="sng" algn="ctr">
                <a:solidFill>
                  <a:sysClr val="windowText" lastClr="000000"/>
                </a:solidFill>
                <a:prstDash val="solid"/>
                <a:miter lim="800000"/>
              </a:ln>
              <a:effectLst/>
            </p:spPr>
          </p:cxnSp>
          <p:grpSp>
            <p:nvGrpSpPr>
              <p:cNvPr id="30" name="Group 29">
                <a:extLst>
                  <a:ext uri="{FF2B5EF4-FFF2-40B4-BE49-F238E27FC236}">
                    <a16:creationId xmlns:a16="http://schemas.microsoft.com/office/drawing/2014/main" xmlns="" id="{B41A59F3-6E56-B450-68A9-D43501B286B9}"/>
                  </a:ext>
                </a:extLst>
              </p:cNvPr>
              <p:cNvGrpSpPr/>
              <p:nvPr/>
            </p:nvGrpSpPr>
            <p:grpSpPr>
              <a:xfrm>
                <a:off x="1129086" y="255011"/>
                <a:ext cx="3411622" cy="2676801"/>
                <a:chOff x="0" y="789"/>
                <a:chExt cx="5030390" cy="3713051"/>
              </a:xfrm>
            </p:grpSpPr>
            <p:sp>
              <p:nvSpPr>
                <p:cNvPr id="33" name="Freeform 193">
                  <a:extLst>
                    <a:ext uri="{FF2B5EF4-FFF2-40B4-BE49-F238E27FC236}">
                      <a16:creationId xmlns:a16="http://schemas.microsoft.com/office/drawing/2014/main" xmlns="" id="{D7F4FEE2-EE68-3604-7E8A-D9D7F2F6A359}"/>
                    </a:ext>
                  </a:extLst>
                </p:cNvPr>
                <p:cNvSpPr>
                  <a:spLocks/>
                </p:cNvSpPr>
                <p:nvPr/>
              </p:nvSpPr>
              <p:spPr bwMode="auto">
                <a:xfrm>
                  <a:off x="1890124" y="896941"/>
                  <a:ext cx="3109711" cy="1508313"/>
                </a:xfrm>
                <a:custGeom>
                  <a:avLst/>
                  <a:gdLst>
                    <a:gd name="T0" fmla="*/ 2699 w 2770"/>
                    <a:gd name="T1" fmla="*/ 220 h 1343"/>
                    <a:gd name="T2" fmla="*/ 2737 w 2770"/>
                    <a:gd name="T3" fmla="*/ 160 h 1343"/>
                    <a:gd name="T4" fmla="*/ 2652 w 2770"/>
                    <a:gd name="T5" fmla="*/ 137 h 1343"/>
                    <a:gd name="T6" fmla="*/ 2572 w 2770"/>
                    <a:gd name="T7" fmla="*/ 119 h 1343"/>
                    <a:gd name="T8" fmla="*/ 2499 w 2770"/>
                    <a:gd name="T9" fmla="*/ 136 h 1343"/>
                    <a:gd name="T10" fmla="*/ 2466 w 2770"/>
                    <a:gd name="T11" fmla="*/ 79 h 1343"/>
                    <a:gd name="T12" fmla="*/ 2336 w 2770"/>
                    <a:gd name="T13" fmla="*/ 49 h 1343"/>
                    <a:gd name="T14" fmla="*/ 2232 w 2770"/>
                    <a:gd name="T15" fmla="*/ 71 h 1343"/>
                    <a:gd name="T16" fmla="*/ 2131 w 2770"/>
                    <a:gd name="T17" fmla="*/ 100 h 1343"/>
                    <a:gd name="T18" fmla="*/ 2076 w 2770"/>
                    <a:gd name="T19" fmla="*/ 202 h 1343"/>
                    <a:gd name="T20" fmla="*/ 1978 w 2770"/>
                    <a:gd name="T21" fmla="*/ 264 h 1343"/>
                    <a:gd name="T22" fmla="*/ 1916 w 2770"/>
                    <a:gd name="T23" fmla="*/ 191 h 1343"/>
                    <a:gd name="T24" fmla="*/ 1768 w 2770"/>
                    <a:gd name="T25" fmla="*/ 188 h 1343"/>
                    <a:gd name="T26" fmla="*/ 1631 w 2770"/>
                    <a:gd name="T27" fmla="*/ 148 h 1343"/>
                    <a:gd name="T28" fmla="*/ 1577 w 2770"/>
                    <a:gd name="T29" fmla="*/ 59 h 1343"/>
                    <a:gd name="T30" fmla="*/ 1413 w 2770"/>
                    <a:gd name="T31" fmla="*/ 48 h 1343"/>
                    <a:gd name="T32" fmla="*/ 1351 w 2770"/>
                    <a:gd name="T33" fmla="*/ 163 h 1343"/>
                    <a:gd name="T34" fmla="*/ 1298 w 2770"/>
                    <a:gd name="T35" fmla="*/ 214 h 1343"/>
                    <a:gd name="T36" fmla="*/ 1283 w 2770"/>
                    <a:gd name="T37" fmla="*/ 296 h 1343"/>
                    <a:gd name="T38" fmla="*/ 1294 w 2770"/>
                    <a:gd name="T39" fmla="*/ 387 h 1343"/>
                    <a:gd name="T40" fmla="*/ 1219 w 2770"/>
                    <a:gd name="T41" fmla="*/ 430 h 1343"/>
                    <a:gd name="T42" fmla="*/ 1131 w 2770"/>
                    <a:gd name="T43" fmla="*/ 479 h 1343"/>
                    <a:gd name="T44" fmla="*/ 1040 w 2770"/>
                    <a:gd name="T45" fmla="*/ 437 h 1343"/>
                    <a:gd name="T46" fmla="*/ 909 w 2770"/>
                    <a:gd name="T47" fmla="*/ 443 h 1343"/>
                    <a:gd name="T48" fmla="*/ 840 w 2770"/>
                    <a:gd name="T49" fmla="*/ 540 h 1343"/>
                    <a:gd name="T50" fmla="*/ 734 w 2770"/>
                    <a:gd name="T51" fmla="*/ 591 h 1343"/>
                    <a:gd name="T52" fmla="*/ 640 w 2770"/>
                    <a:gd name="T53" fmla="*/ 695 h 1343"/>
                    <a:gd name="T54" fmla="*/ 473 w 2770"/>
                    <a:gd name="T55" fmla="*/ 733 h 1343"/>
                    <a:gd name="T56" fmla="*/ 431 w 2770"/>
                    <a:gd name="T57" fmla="*/ 833 h 1343"/>
                    <a:gd name="T58" fmla="*/ 356 w 2770"/>
                    <a:gd name="T59" fmla="*/ 939 h 1343"/>
                    <a:gd name="T60" fmla="*/ 247 w 2770"/>
                    <a:gd name="T61" fmla="*/ 899 h 1343"/>
                    <a:gd name="T62" fmla="*/ 123 w 2770"/>
                    <a:gd name="T63" fmla="*/ 973 h 1343"/>
                    <a:gd name="T64" fmla="*/ 9 w 2770"/>
                    <a:gd name="T65" fmla="*/ 1086 h 1343"/>
                    <a:gd name="T66" fmla="*/ 7 w 2770"/>
                    <a:gd name="T67" fmla="*/ 1228 h 1343"/>
                    <a:gd name="T68" fmla="*/ 143 w 2770"/>
                    <a:gd name="T69" fmla="*/ 1311 h 1343"/>
                    <a:gd name="T70" fmla="*/ 382 w 2770"/>
                    <a:gd name="T71" fmla="*/ 1305 h 1343"/>
                    <a:gd name="T72" fmla="*/ 791 w 2770"/>
                    <a:gd name="T73" fmla="*/ 1247 h 1343"/>
                    <a:gd name="T74" fmla="*/ 1138 w 2770"/>
                    <a:gd name="T75" fmla="*/ 1236 h 1343"/>
                    <a:gd name="T76" fmla="*/ 1551 w 2770"/>
                    <a:gd name="T77" fmla="*/ 1249 h 1343"/>
                    <a:gd name="T78" fmla="*/ 1762 w 2770"/>
                    <a:gd name="T79" fmla="*/ 1200 h 1343"/>
                    <a:gd name="T80" fmla="*/ 1840 w 2770"/>
                    <a:gd name="T81" fmla="*/ 1094 h 1343"/>
                    <a:gd name="T82" fmla="*/ 1898 w 2770"/>
                    <a:gd name="T83" fmla="*/ 968 h 1343"/>
                    <a:gd name="T84" fmla="*/ 2002 w 2770"/>
                    <a:gd name="T85" fmla="*/ 875 h 1343"/>
                    <a:gd name="T86" fmla="*/ 2084 w 2770"/>
                    <a:gd name="T87" fmla="*/ 830 h 1343"/>
                    <a:gd name="T88" fmla="*/ 2172 w 2770"/>
                    <a:gd name="T89" fmla="*/ 811 h 1343"/>
                    <a:gd name="T90" fmla="*/ 2124 w 2770"/>
                    <a:gd name="T91" fmla="*/ 732 h 1343"/>
                    <a:gd name="T92" fmla="*/ 2091 w 2770"/>
                    <a:gd name="T93" fmla="*/ 607 h 1343"/>
                    <a:gd name="T94" fmla="*/ 2181 w 2770"/>
                    <a:gd name="T95" fmla="*/ 546 h 1343"/>
                    <a:gd name="T96" fmla="*/ 2354 w 2770"/>
                    <a:gd name="T97" fmla="*/ 524 h 1343"/>
                    <a:gd name="T98" fmla="*/ 2397 w 2770"/>
                    <a:gd name="T99" fmla="*/ 450 h 1343"/>
                    <a:gd name="T100" fmla="*/ 2521 w 2770"/>
                    <a:gd name="T101" fmla="*/ 458 h 1343"/>
                    <a:gd name="T102" fmla="*/ 2634 w 2770"/>
                    <a:gd name="T103" fmla="*/ 421 h 1343"/>
                    <a:gd name="T104" fmla="*/ 2697 w 2770"/>
                    <a:gd name="T105" fmla="*/ 376 h 1343"/>
                    <a:gd name="T106" fmla="*/ 2703 w 2770"/>
                    <a:gd name="T107" fmla="*/ 302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0" h="1343">
                      <a:moveTo>
                        <a:pt x="2763" y="253"/>
                      </a:moveTo>
                      <a:cubicBezTo>
                        <a:pt x="2755" y="250"/>
                        <a:pt x="2742" y="245"/>
                        <a:pt x="2742" y="245"/>
                      </a:cubicBezTo>
                      <a:cubicBezTo>
                        <a:pt x="2742" y="245"/>
                        <a:pt x="2736" y="248"/>
                        <a:pt x="2739" y="239"/>
                      </a:cubicBezTo>
                      <a:cubicBezTo>
                        <a:pt x="2742" y="231"/>
                        <a:pt x="2739" y="229"/>
                        <a:pt x="2735" y="226"/>
                      </a:cubicBezTo>
                      <a:cubicBezTo>
                        <a:pt x="2731" y="222"/>
                        <a:pt x="2722" y="216"/>
                        <a:pt x="2717" y="216"/>
                      </a:cubicBezTo>
                      <a:cubicBezTo>
                        <a:pt x="2711" y="216"/>
                        <a:pt x="2705" y="220"/>
                        <a:pt x="2699" y="220"/>
                      </a:cubicBezTo>
                      <a:cubicBezTo>
                        <a:pt x="2693" y="221"/>
                        <a:pt x="2672" y="223"/>
                        <a:pt x="2676" y="217"/>
                      </a:cubicBezTo>
                      <a:cubicBezTo>
                        <a:pt x="2681" y="210"/>
                        <a:pt x="2680" y="199"/>
                        <a:pt x="2685" y="195"/>
                      </a:cubicBezTo>
                      <a:cubicBezTo>
                        <a:pt x="2691" y="191"/>
                        <a:pt x="2691" y="186"/>
                        <a:pt x="2699" y="186"/>
                      </a:cubicBezTo>
                      <a:cubicBezTo>
                        <a:pt x="2707" y="186"/>
                        <a:pt x="2715" y="190"/>
                        <a:pt x="2715" y="182"/>
                      </a:cubicBezTo>
                      <a:cubicBezTo>
                        <a:pt x="2715" y="174"/>
                        <a:pt x="2719" y="166"/>
                        <a:pt x="2719" y="166"/>
                      </a:cubicBezTo>
                      <a:cubicBezTo>
                        <a:pt x="2719" y="166"/>
                        <a:pt x="2740" y="163"/>
                        <a:pt x="2737" y="160"/>
                      </a:cubicBezTo>
                      <a:cubicBezTo>
                        <a:pt x="2735" y="158"/>
                        <a:pt x="2724" y="153"/>
                        <a:pt x="2723" y="147"/>
                      </a:cubicBezTo>
                      <a:cubicBezTo>
                        <a:pt x="2721" y="142"/>
                        <a:pt x="2720" y="143"/>
                        <a:pt x="2715" y="140"/>
                      </a:cubicBezTo>
                      <a:cubicBezTo>
                        <a:pt x="2710" y="138"/>
                        <a:pt x="2695" y="139"/>
                        <a:pt x="2692" y="140"/>
                      </a:cubicBezTo>
                      <a:cubicBezTo>
                        <a:pt x="2690" y="141"/>
                        <a:pt x="2685" y="140"/>
                        <a:pt x="2675" y="146"/>
                      </a:cubicBezTo>
                      <a:cubicBezTo>
                        <a:pt x="2665" y="152"/>
                        <a:pt x="2657" y="157"/>
                        <a:pt x="2657" y="153"/>
                      </a:cubicBezTo>
                      <a:cubicBezTo>
                        <a:pt x="2657" y="149"/>
                        <a:pt x="2656" y="144"/>
                        <a:pt x="2652" y="137"/>
                      </a:cubicBezTo>
                      <a:cubicBezTo>
                        <a:pt x="2648" y="131"/>
                        <a:pt x="2643" y="128"/>
                        <a:pt x="2640" y="120"/>
                      </a:cubicBezTo>
                      <a:cubicBezTo>
                        <a:pt x="2637" y="112"/>
                        <a:pt x="2627" y="102"/>
                        <a:pt x="2632" y="97"/>
                      </a:cubicBezTo>
                      <a:cubicBezTo>
                        <a:pt x="2637" y="92"/>
                        <a:pt x="2640" y="89"/>
                        <a:pt x="2638" y="87"/>
                      </a:cubicBezTo>
                      <a:cubicBezTo>
                        <a:pt x="2635" y="84"/>
                        <a:pt x="2586" y="85"/>
                        <a:pt x="2586" y="85"/>
                      </a:cubicBezTo>
                      <a:cubicBezTo>
                        <a:pt x="2586" y="85"/>
                        <a:pt x="2583" y="88"/>
                        <a:pt x="2581" y="94"/>
                      </a:cubicBezTo>
                      <a:cubicBezTo>
                        <a:pt x="2578" y="100"/>
                        <a:pt x="2572" y="111"/>
                        <a:pt x="2572" y="119"/>
                      </a:cubicBezTo>
                      <a:cubicBezTo>
                        <a:pt x="2572" y="126"/>
                        <a:pt x="2578" y="131"/>
                        <a:pt x="2570" y="135"/>
                      </a:cubicBezTo>
                      <a:cubicBezTo>
                        <a:pt x="2563" y="139"/>
                        <a:pt x="2555" y="142"/>
                        <a:pt x="2554" y="146"/>
                      </a:cubicBezTo>
                      <a:cubicBezTo>
                        <a:pt x="2552" y="150"/>
                        <a:pt x="2552" y="158"/>
                        <a:pt x="2549" y="163"/>
                      </a:cubicBezTo>
                      <a:cubicBezTo>
                        <a:pt x="2546" y="169"/>
                        <a:pt x="2532" y="175"/>
                        <a:pt x="2532" y="175"/>
                      </a:cubicBezTo>
                      <a:cubicBezTo>
                        <a:pt x="2532" y="175"/>
                        <a:pt x="2521" y="169"/>
                        <a:pt x="2517" y="163"/>
                      </a:cubicBezTo>
                      <a:cubicBezTo>
                        <a:pt x="2514" y="156"/>
                        <a:pt x="2499" y="139"/>
                        <a:pt x="2499" y="136"/>
                      </a:cubicBezTo>
                      <a:cubicBezTo>
                        <a:pt x="2498" y="132"/>
                        <a:pt x="2500" y="126"/>
                        <a:pt x="2494" y="125"/>
                      </a:cubicBezTo>
                      <a:cubicBezTo>
                        <a:pt x="2488" y="124"/>
                        <a:pt x="2472" y="125"/>
                        <a:pt x="2476" y="121"/>
                      </a:cubicBezTo>
                      <a:cubicBezTo>
                        <a:pt x="2480" y="118"/>
                        <a:pt x="2500" y="111"/>
                        <a:pt x="2501" y="106"/>
                      </a:cubicBezTo>
                      <a:cubicBezTo>
                        <a:pt x="2502" y="101"/>
                        <a:pt x="2509" y="95"/>
                        <a:pt x="2502" y="92"/>
                      </a:cubicBezTo>
                      <a:cubicBezTo>
                        <a:pt x="2496" y="89"/>
                        <a:pt x="2486" y="89"/>
                        <a:pt x="2484" y="88"/>
                      </a:cubicBezTo>
                      <a:cubicBezTo>
                        <a:pt x="2482" y="87"/>
                        <a:pt x="2472" y="81"/>
                        <a:pt x="2466" y="79"/>
                      </a:cubicBezTo>
                      <a:cubicBezTo>
                        <a:pt x="2460" y="77"/>
                        <a:pt x="2441" y="77"/>
                        <a:pt x="2440" y="75"/>
                      </a:cubicBezTo>
                      <a:cubicBezTo>
                        <a:pt x="2439" y="74"/>
                        <a:pt x="2422" y="44"/>
                        <a:pt x="2416" y="43"/>
                      </a:cubicBezTo>
                      <a:cubicBezTo>
                        <a:pt x="2410" y="42"/>
                        <a:pt x="2415" y="40"/>
                        <a:pt x="2397" y="45"/>
                      </a:cubicBezTo>
                      <a:cubicBezTo>
                        <a:pt x="2380" y="49"/>
                        <a:pt x="2375" y="51"/>
                        <a:pt x="2373" y="51"/>
                      </a:cubicBezTo>
                      <a:cubicBezTo>
                        <a:pt x="2371" y="51"/>
                        <a:pt x="2360" y="51"/>
                        <a:pt x="2352" y="48"/>
                      </a:cubicBezTo>
                      <a:cubicBezTo>
                        <a:pt x="2344" y="45"/>
                        <a:pt x="2339" y="47"/>
                        <a:pt x="2336" y="49"/>
                      </a:cubicBezTo>
                      <a:cubicBezTo>
                        <a:pt x="2333" y="51"/>
                        <a:pt x="2322" y="57"/>
                        <a:pt x="2319" y="63"/>
                      </a:cubicBezTo>
                      <a:cubicBezTo>
                        <a:pt x="2316" y="69"/>
                        <a:pt x="2317" y="74"/>
                        <a:pt x="2310" y="73"/>
                      </a:cubicBezTo>
                      <a:cubicBezTo>
                        <a:pt x="2304" y="73"/>
                        <a:pt x="2294" y="71"/>
                        <a:pt x="2292" y="73"/>
                      </a:cubicBezTo>
                      <a:cubicBezTo>
                        <a:pt x="2290" y="75"/>
                        <a:pt x="2281" y="83"/>
                        <a:pt x="2279" y="82"/>
                      </a:cubicBezTo>
                      <a:cubicBezTo>
                        <a:pt x="2277" y="81"/>
                        <a:pt x="2262" y="82"/>
                        <a:pt x="2258" y="80"/>
                      </a:cubicBezTo>
                      <a:cubicBezTo>
                        <a:pt x="2255" y="78"/>
                        <a:pt x="2234" y="73"/>
                        <a:pt x="2232" y="71"/>
                      </a:cubicBezTo>
                      <a:cubicBezTo>
                        <a:pt x="2230" y="69"/>
                        <a:pt x="2213" y="64"/>
                        <a:pt x="2210" y="63"/>
                      </a:cubicBezTo>
                      <a:cubicBezTo>
                        <a:pt x="2207" y="62"/>
                        <a:pt x="2199" y="67"/>
                        <a:pt x="2200" y="71"/>
                      </a:cubicBezTo>
                      <a:cubicBezTo>
                        <a:pt x="2202" y="75"/>
                        <a:pt x="2202" y="80"/>
                        <a:pt x="2201" y="83"/>
                      </a:cubicBezTo>
                      <a:cubicBezTo>
                        <a:pt x="2200" y="86"/>
                        <a:pt x="2200" y="93"/>
                        <a:pt x="2192" y="90"/>
                      </a:cubicBezTo>
                      <a:cubicBezTo>
                        <a:pt x="2184" y="88"/>
                        <a:pt x="2165" y="85"/>
                        <a:pt x="2161" y="85"/>
                      </a:cubicBezTo>
                      <a:cubicBezTo>
                        <a:pt x="2157" y="86"/>
                        <a:pt x="2136" y="99"/>
                        <a:pt x="2131" y="100"/>
                      </a:cubicBezTo>
                      <a:cubicBezTo>
                        <a:pt x="2127" y="101"/>
                        <a:pt x="2121" y="107"/>
                        <a:pt x="2120" y="111"/>
                      </a:cubicBezTo>
                      <a:cubicBezTo>
                        <a:pt x="2118" y="115"/>
                        <a:pt x="2110" y="120"/>
                        <a:pt x="2105" y="126"/>
                      </a:cubicBezTo>
                      <a:cubicBezTo>
                        <a:pt x="2099" y="132"/>
                        <a:pt x="2102" y="146"/>
                        <a:pt x="2102" y="155"/>
                      </a:cubicBezTo>
                      <a:cubicBezTo>
                        <a:pt x="2102" y="164"/>
                        <a:pt x="2089" y="169"/>
                        <a:pt x="2088" y="171"/>
                      </a:cubicBezTo>
                      <a:cubicBezTo>
                        <a:pt x="2087" y="173"/>
                        <a:pt x="2077" y="179"/>
                        <a:pt x="2077" y="186"/>
                      </a:cubicBezTo>
                      <a:cubicBezTo>
                        <a:pt x="2077" y="193"/>
                        <a:pt x="2079" y="197"/>
                        <a:pt x="2076" y="202"/>
                      </a:cubicBezTo>
                      <a:cubicBezTo>
                        <a:pt x="2072" y="207"/>
                        <a:pt x="2050" y="221"/>
                        <a:pt x="2046" y="224"/>
                      </a:cubicBezTo>
                      <a:cubicBezTo>
                        <a:pt x="2042" y="227"/>
                        <a:pt x="2032" y="235"/>
                        <a:pt x="2025" y="243"/>
                      </a:cubicBezTo>
                      <a:cubicBezTo>
                        <a:pt x="2018" y="251"/>
                        <a:pt x="2007" y="258"/>
                        <a:pt x="2005" y="257"/>
                      </a:cubicBezTo>
                      <a:cubicBezTo>
                        <a:pt x="2003" y="257"/>
                        <a:pt x="1992" y="259"/>
                        <a:pt x="1991" y="261"/>
                      </a:cubicBezTo>
                      <a:cubicBezTo>
                        <a:pt x="1991" y="264"/>
                        <a:pt x="1987" y="273"/>
                        <a:pt x="1985" y="272"/>
                      </a:cubicBezTo>
                      <a:cubicBezTo>
                        <a:pt x="1983" y="271"/>
                        <a:pt x="1981" y="269"/>
                        <a:pt x="1978" y="264"/>
                      </a:cubicBezTo>
                      <a:cubicBezTo>
                        <a:pt x="1975" y="259"/>
                        <a:pt x="1969" y="253"/>
                        <a:pt x="1964" y="253"/>
                      </a:cubicBezTo>
                      <a:cubicBezTo>
                        <a:pt x="1959" y="253"/>
                        <a:pt x="1958" y="255"/>
                        <a:pt x="1958" y="247"/>
                      </a:cubicBezTo>
                      <a:cubicBezTo>
                        <a:pt x="1958" y="239"/>
                        <a:pt x="1953" y="231"/>
                        <a:pt x="1956" y="227"/>
                      </a:cubicBezTo>
                      <a:cubicBezTo>
                        <a:pt x="1958" y="223"/>
                        <a:pt x="1972" y="220"/>
                        <a:pt x="1967" y="214"/>
                      </a:cubicBezTo>
                      <a:cubicBezTo>
                        <a:pt x="1961" y="208"/>
                        <a:pt x="1946" y="205"/>
                        <a:pt x="1943" y="203"/>
                      </a:cubicBezTo>
                      <a:cubicBezTo>
                        <a:pt x="1941" y="201"/>
                        <a:pt x="1924" y="192"/>
                        <a:pt x="1916" y="191"/>
                      </a:cubicBezTo>
                      <a:cubicBezTo>
                        <a:pt x="1908" y="190"/>
                        <a:pt x="1887" y="189"/>
                        <a:pt x="1881" y="192"/>
                      </a:cubicBezTo>
                      <a:cubicBezTo>
                        <a:pt x="1875" y="195"/>
                        <a:pt x="1856" y="202"/>
                        <a:pt x="1851" y="199"/>
                      </a:cubicBezTo>
                      <a:cubicBezTo>
                        <a:pt x="1846" y="196"/>
                        <a:pt x="1828" y="183"/>
                        <a:pt x="1828" y="177"/>
                      </a:cubicBezTo>
                      <a:cubicBezTo>
                        <a:pt x="1827" y="170"/>
                        <a:pt x="1831" y="156"/>
                        <a:pt x="1822" y="159"/>
                      </a:cubicBezTo>
                      <a:cubicBezTo>
                        <a:pt x="1812" y="162"/>
                        <a:pt x="1802" y="173"/>
                        <a:pt x="1788" y="179"/>
                      </a:cubicBezTo>
                      <a:cubicBezTo>
                        <a:pt x="1774" y="185"/>
                        <a:pt x="1770" y="190"/>
                        <a:pt x="1768" y="188"/>
                      </a:cubicBezTo>
                      <a:cubicBezTo>
                        <a:pt x="1766" y="187"/>
                        <a:pt x="1752" y="170"/>
                        <a:pt x="1750" y="168"/>
                      </a:cubicBezTo>
                      <a:cubicBezTo>
                        <a:pt x="1748" y="165"/>
                        <a:pt x="1740" y="147"/>
                        <a:pt x="1736" y="147"/>
                      </a:cubicBezTo>
                      <a:cubicBezTo>
                        <a:pt x="1732" y="148"/>
                        <a:pt x="1726" y="153"/>
                        <a:pt x="1713" y="157"/>
                      </a:cubicBezTo>
                      <a:cubicBezTo>
                        <a:pt x="1700" y="160"/>
                        <a:pt x="1669" y="167"/>
                        <a:pt x="1665" y="168"/>
                      </a:cubicBezTo>
                      <a:cubicBezTo>
                        <a:pt x="1661" y="168"/>
                        <a:pt x="1647" y="162"/>
                        <a:pt x="1644" y="159"/>
                      </a:cubicBezTo>
                      <a:cubicBezTo>
                        <a:pt x="1641" y="157"/>
                        <a:pt x="1629" y="154"/>
                        <a:pt x="1631" y="148"/>
                      </a:cubicBezTo>
                      <a:cubicBezTo>
                        <a:pt x="1632" y="142"/>
                        <a:pt x="1648" y="119"/>
                        <a:pt x="1650" y="112"/>
                      </a:cubicBezTo>
                      <a:cubicBezTo>
                        <a:pt x="1653" y="106"/>
                        <a:pt x="1656" y="97"/>
                        <a:pt x="1655" y="96"/>
                      </a:cubicBezTo>
                      <a:cubicBezTo>
                        <a:pt x="1653" y="96"/>
                        <a:pt x="1634" y="92"/>
                        <a:pt x="1632" y="92"/>
                      </a:cubicBezTo>
                      <a:cubicBezTo>
                        <a:pt x="1630" y="91"/>
                        <a:pt x="1617" y="91"/>
                        <a:pt x="1619" y="88"/>
                      </a:cubicBezTo>
                      <a:cubicBezTo>
                        <a:pt x="1620" y="85"/>
                        <a:pt x="1622" y="61"/>
                        <a:pt x="1619" y="61"/>
                      </a:cubicBezTo>
                      <a:cubicBezTo>
                        <a:pt x="1616" y="61"/>
                        <a:pt x="1580" y="59"/>
                        <a:pt x="1577" y="59"/>
                      </a:cubicBezTo>
                      <a:cubicBezTo>
                        <a:pt x="1574" y="59"/>
                        <a:pt x="1545" y="43"/>
                        <a:pt x="1536" y="39"/>
                      </a:cubicBezTo>
                      <a:cubicBezTo>
                        <a:pt x="1527" y="35"/>
                        <a:pt x="1502" y="34"/>
                        <a:pt x="1489" y="25"/>
                      </a:cubicBezTo>
                      <a:cubicBezTo>
                        <a:pt x="1475" y="16"/>
                        <a:pt x="1463" y="8"/>
                        <a:pt x="1458" y="5"/>
                      </a:cubicBezTo>
                      <a:cubicBezTo>
                        <a:pt x="1452" y="2"/>
                        <a:pt x="1429" y="0"/>
                        <a:pt x="1427" y="0"/>
                      </a:cubicBezTo>
                      <a:cubicBezTo>
                        <a:pt x="1425" y="1"/>
                        <a:pt x="1418" y="11"/>
                        <a:pt x="1417" y="17"/>
                      </a:cubicBezTo>
                      <a:cubicBezTo>
                        <a:pt x="1416" y="24"/>
                        <a:pt x="1415" y="40"/>
                        <a:pt x="1413" y="48"/>
                      </a:cubicBezTo>
                      <a:cubicBezTo>
                        <a:pt x="1410" y="55"/>
                        <a:pt x="1406" y="63"/>
                        <a:pt x="1403" y="70"/>
                      </a:cubicBezTo>
                      <a:cubicBezTo>
                        <a:pt x="1400" y="77"/>
                        <a:pt x="1387" y="94"/>
                        <a:pt x="1383" y="100"/>
                      </a:cubicBezTo>
                      <a:cubicBezTo>
                        <a:pt x="1379" y="106"/>
                        <a:pt x="1374" y="116"/>
                        <a:pt x="1374" y="120"/>
                      </a:cubicBezTo>
                      <a:cubicBezTo>
                        <a:pt x="1374" y="125"/>
                        <a:pt x="1371" y="139"/>
                        <a:pt x="1371" y="141"/>
                      </a:cubicBezTo>
                      <a:cubicBezTo>
                        <a:pt x="1371" y="142"/>
                        <a:pt x="1350" y="151"/>
                        <a:pt x="1348" y="153"/>
                      </a:cubicBezTo>
                      <a:cubicBezTo>
                        <a:pt x="1346" y="156"/>
                        <a:pt x="1349" y="161"/>
                        <a:pt x="1351" y="163"/>
                      </a:cubicBezTo>
                      <a:cubicBezTo>
                        <a:pt x="1352" y="165"/>
                        <a:pt x="1359" y="165"/>
                        <a:pt x="1355" y="178"/>
                      </a:cubicBezTo>
                      <a:cubicBezTo>
                        <a:pt x="1351" y="191"/>
                        <a:pt x="1353" y="208"/>
                        <a:pt x="1347" y="211"/>
                      </a:cubicBezTo>
                      <a:cubicBezTo>
                        <a:pt x="1341" y="214"/>
                        <a:pt x="1325" y="215"/>
                        <a:pt x="1321" y="208"/>
                      </a:cubicBezTo>
                      <a:cubicBezTo>
                        <a:pt x="1317" y="201"/>
                        <a:pt x="1319" y="192"/>
                        <a:pt x="1308" y="191"/>
                      </a:cubicBezTo>
                      <a:cubicBezTo>
                        <a:pt x="1296" y="190"/>
                        <a:pt x="1292" y="188"/>
                        <a:pt x="1291" y="190"/>
                      </a:cubicBezTo>
                      <a:cubicBezTo>
                        <a:pt x="1289" y="192"/>
                        <a:pt x="1296" y="210"/>
                        <a:pt x="1298" y="214"/>
                      </a:cubicBezTo>
                      <a:cubicBezTo>
                        <a:pt x="1300" y="218"/>
                        <a:pt x="1301" y="229"/>
                        <a:pt x="1301" y="233"/>
                      </a:cubicBezTo>
                      <a:cubicBezTo>
                        <a:pt x="1300" y="237"/>
                        <a:pt x="1291" y="240"/>
                        <a:pt x="1288" y="242"/>
                      </a:cubicBezTo>
                      <a:cubicBezTo>
                        <a:pt x="1284" y="244"/>
                        <a:pt x="1278" y="250"/>
                        <a:pt x="1282" y="254"/>
                      </a:cubicBezTo>
                      <a:cubicBezTo>
                        <a:pt x="1286" y="257"/>
                        <a:pt x="1292" y="267"/>
                        <a:pt x="1293" y="274"/>
                      </a:cubicBezTo>
                      <a:cubicBezTo>
                        <a:pt x="1295" y="281"/>
                        <a:pt x="1302" y="289"/>
                        <a:pt x="1297" y="293"/>
                      </a:cubicBezTo>
                      <a:cubicBezTo>
                        <a:pt x="1291" y="296"/>
                        <a:pt x="1284" y="291"/>
                        <a:pt x="1283" y="296"/>
                      </a:cubicBezTo>
                      <a:cubicBezTo>
                        <a:pt x="1283" y="301"/>
                        <a:pt x="1282" y="310"/>
                        <a:pt x="1289" y="311"/>
                      </a:cubicBezTo>
                      <a:cubicBezTo>
                        <a:pt x="1295" y="311"/>
                        <a:pt x="1302" y="320"/>
                        <a:pt x="1310" y="324"/>
                      </a:cubicBezTo>
                      <a:cubicBezTo>
                        <a:pt x="1318" y="328"/>
                        <a:pt x="1323" y="336"/>
                        <a:pt x="1318" y="337"/>
                      </a:cubicBezTo>
                      <a:cubicBezTo>
                        <a:pt x="1314" y="339"/>
                        <a:pt x="1307" y="353"/>
                        <a:pt x="1307" y="356"/>
                      </a:cubicBezTo>
                      <a:cubicBezTo>
                        <a:pt x="1306" y="358"/>
                        <a:pt x="1299" y="373"/>
                        <a:pt x="1299" y="378"/>
                      </a:cubicBezTo>
                      <a:cubicBezTo>
                        <a:pt x="1299" y="383"/>
                        <a:pt x="1297" y="402"/>
                        <a:pt x="1294" y="387"/>
                      </a:cubicBezTo>
                      <a:cubicBezTo>
                        <a:pt x="1291" y="373"/>
                        <a:pt x="1295" y="373"/>
                        <a:pt x="1288" y="362"/>
                      </a:cubicBezTo>
                      <a:cubicBezTo>
                        <a:pt x="1281" y="351"/>
                        <a:pt x="1280" y="337"/>
                        <a:pt x="1276" y="342"/>
                      </a:cubicBezTo>
                      <a:cubicBezTo>
                        <a:pt x="1272" y="347"/>
                        <a:pt x="1258" y="350"/>
                        <a:pt x="1254" y="353"/>
                      </a:cubicBezTo>
                      <a:cubicBezTo>
                        <a:pt x="1250" y="356"/>
                        <a:pt x="1241" y="369"/>
                        <a:pt x="1241" y="373"/>
                      </a:cubicBezTo>
                      <a:cubicBezTo>
                        <a:pt x="1242" y="378"/>
                        <a:pt x="1238" y="416"/>
                        <a:pt x="1235" y="419"/>
                      </a:cubicBezTo>
                      <a:cubicBezTo>
                        <a:pt x="1232" y="423"/>
                        <a:pt x="1223" y="429"/>
                        <a:pt x="1219" y="430"/>
                      </a:cubicBezTo>
                      <a:cubicBezTo>
                        <a:pt x="1215" y="431"/>
                        <a:pt x="1195" y="435"/>
                        <a:pt x="1191" y="437"/>
                      </a:cubicBezTo>
                      <a:cubicBezTo>
                        <a:pt x="1187" y="440"/>
                        <a:pt x="1184" y="457"/>
                        <a:pt x="1184" y="459"/>
                      </a:cubicBezTo>
                      <a:cubicBezTo>
                        <a:pt x="1184" y="461"/>
                        <a:pt x="1183" y="472"/>
                        <a:pt x="1179" y="467"/>
                      </a:cubicBezTo>
                      <a:cubicBezTo>
                        <a:pt x="1175" y="462"/>
                        <a:pt x="1168" y="457"/>
                        <a:pt x="1165" y="460"/>
                      </a:cubicBezTo>
                      <a:cubicBezTo>
                        <a:pt x="1163" y="462"/>
                        <a:pt x="1167" y="479"/>
                        <a:pt x="1160" y="480"/>
                      </a:cubicBezTo>
                      <a:cubicBezTo>
                        <a:pt x="1154" y="482"/>
                        <a:pt x="1142" y="479"/>
                        <a:pt x="1131" y="479"/>
                      </a:cubicBezTo>
                      <a:cubicBezTo>
                        <a:pt x="1119" y="479"/>
                        <a:pt x="1101" y="466"/>
                        <a:pt x="1094" y="463"/>
                      </a:cubicBezTo>
                      <a:cubicBezTo>
                        <a:pt x="1086" y="459"/>
                        <a:pt x="1075" y="458"/>
                        <a:pt x="1075" y="452"/>
                      </a:cubicBezTo>
                      <a:cubicBezTo>
                        <a:pt x="1075" y="446"/>
                        <a:pt x="1078" y="444"/>
                        <a:pt x="1074" y="442"/>
                      </a:cubicBezTo>
                      <a:cubicBezTo>
                        <a:pt x="1070" y="440"/>
                        <a:pt x="1067" y="443"/>
                        <a:pt x="1062" y="438"/>
                      </a:cubicBezTo>
                      <a:cubicBezTo>
                        <a:pt x="1056" y="434"/>
                        <a:pt x="1057" y="433"/>
                        <a:pt x="1055" y="431"/>
                      </a:cubicBezTo>
                      <a:cubicBezTo>
                        <a:pt x="1052" y="429"/>
                        <a:pt x="1044" y="432"/>
                        <a:pt x="1040" y="437"/>
                      </a:cubicBezTo>
                      <a:cubicBezTo>
                        <a:pt x="1037" y="441"/>
                        <a:pt x="1027" y="451"/>
                        <a:pt x="1020" y="455"/>
                      </a:cubicBezTo>
                      <a:cubicBezTo>
                        <a:pt x="1014" y="460"/>
                        <a:pt x="1006" y="451"/>
                        <a:pt x="1003" y="447"/>
                      </a:cubicBezTo>
                      <a:cubicBezTo>
                        <a:pt x="1000" y="442"/>
                        <a:pt x="990" y="435"/>
                        <a:pt x="980" y="431"/>
                      </a:cubicBezTo>
                      <a:cubicBezTo>
                        <a:pt x="971" y="427"/>
                        <a:pt x="959" y="427"/>
                        <a:pt x="952" y="430"/>
                      </a:cubicBezTo>
                      <a:cubicBezTo>
                        <a:pt x="946" y="434"/>
                        <a:pt x="939" y="436"/>
                        <a:pt x="929" y="438"/>
                      </a:cubicBezTo>
                      <a:cubicBezTo>
                        <a:pt x="919" y="439"/>
                        <a:pt x="910" y="439"/>
                        <a:pt x="909" y="443"/>
                      </a:cubicBezTo>
                      <a:cubicBezTo>
                        <a:pt x="908" y="446"/>
                        <a:pt x="917" y="469"/>
                        <a:pt x="918" y="473"/>
                      </a:cubicBezTo>
                      <a:cubicBezTo>
                        <a:pt x="920" y="478"/>
                        <a:pt x="932" y="498"/>
                        <a:pt x="928" y="504"/>
                      </a:cubicBezTo>
                      <a:cubicBezTo>
                        <a:pt x="924" y="511"/>
                        <a:pt x="906" y="521"/>
                        <a:pt x="900" y="520"/>
                      </a:cubicBezTo>
                      <a:cubicBezTo>
                        <a:pt x="893" y="518"/>
                        <a:pt x="872" y="510"/>
                        <a:pt x="867" y="511"/>
                      </a:cubicBezTo>
                      <a:cubicBezTo>
                        <a:pt x="862" y="512"/>
                        <a:pt x="855" y="520"/>
                        <a:pt x="850" y="524"/>
                      </a:cubicBezTo>
                      <a:cubicBezTo>
                        <a:pt x="846" y="528"/>
                        <a:pt x="840" y="536"/>
                        <a:pt x="840" y="540"/>
                      </a:cubicBezTo>
                      <a:cubicBezTo>
                        <a:pt x="840" y="545"/>
                        <a:pt x="829" y="542"/>
                        <a:pt x="827" y="540"/>
                      </a:cubicBezTo>
                      <a:cubicBezTo>
                        <a:pt x="825" y="539"/>
                        <a:pt x="816" y="544"/>
                        <a:pt x="812" y="546"/>
                      </a:cubicBezTo>
                      <a:cubicBezTo>
                        <a:pt x="809" y="547"/>
                        <a:pt x="791" y="559"/>
                        <a:pt x="782" y="556"/>
                      </a:cubicBezTo>
                      <a:cubicBezTo>
                        <a:pt x="773" y="553"/>
                        <a:pt x="749" y="539"/>
                        <a:pt x="749" y="547"/>
                      </a:cubicBezTo>
                      <a:cubicBezTo>
                        <a:pt x="748" y="555"/>
                        <a:pt x="753" y="567"/>
                        <a:pt x="749" y="572"/>
                      </a:cubicBezTo>
                      <a:cubicBezTo>
                        <a:pt x="745" y="577"/>
                        <a:pt x="743" y="583"/>
                        <a:pt x="734" y="591"/>
                      </a:cubicBezTo>
                      <a:cubicBezTo>
                        <a:pt x="724" y="599"/>
                        <a:pt x="711" y="601"/>
                        <a:pt x="708" y="601"/>
                      </a:cubicBezTo>
                      <a:cubicBezTo>
                        <a:pt x="704" y="601"/>
                        <a:pt x="699" y="607"/>
                        <a:pt x="695" y="613"/>
                      </a:cubicBezTo>
                      <a:cubicBezTo>
                        <a:pt x="691" y="618"/>
                        <a:pt x="684" y="627"/>
                        <a:pt x="677" y="631"/>
                      </a:cubicBezTo>
                      <a:cubicBezTo>
                        <a:pt x="669" y="635"/>
                        <a:pt x="661" y="640"/>
                        <a:pt x="657" y="647"/>
                      </a:cubicBezTo>
                      <a:cubicBezTo>
                        <a:pt x="653" y="653"/>
                        <a:pt x="658" y="648"/>
                        <a:pt x="653" y="664"/>
                      </a:cubicBezTo>
                      <a:cubicBezTo>
                        <a:pt x="648" y="679"/>
                        <a:pt x="636" y="690"/>
                        <a:pt x="640" y="695"/>
                      </a:cubicBezTo>
                      <a:cubicBezTo>
                        <a:pt x="644" y="700"/>
                        <a:pt x="650" y="711"/>
                        <a:pt x="652" y="717"/>
                      </a:cubicBezTo>
                      <a:cubicBezTo>
                        <a:pt x="653" y="723"/>
                        <a:pt x="646" y="722"/>
                        <a:pt x="640" y="724"/>
                      </a:cubicBezTo>
                      <a:cubicBezTo>
                        <a:pt x="635" y="726"/>
                        <a:pt x="601" y="736"/>
                        <a:pt x="595" y="738"/>
                      </a:cubicBezTo>
                      <a:cubicBezTo>
                        <a:pt x="589" y="739"/>
                        <a:pt x="588" y="736"/>
                        <a:pt x="568" y="734"/>
                      </a:cubicBezTo>
                      <a:cubicBezTo>
                        <a:pt x="548" y="732"/>
                        <a:pt x="556" y="723"/>
                        <a:pt x="534" y="727"/>
                      </a:cubicBezTo>
                      <a:cubicBezTo>
                        <a:pt x="513" y="731"/>
                        <a:pt x="484" y="732"/>
                        <a:pt x="473" y="733"/>
                      </a:cubicBezTo>
                      <a:cubicBezTo>
                        <a:pt x="461" y="734"/>
                        <a:pt x="437" y="738"/>
                        <a:pt x="434" y="743"/>
                      </a:cubicBezTo>
                      <a:cubicBezTo>
                        <a:pt x="431" y="748"/>
                        <a:pt x="428" y="756"/>
                        <a:pt x="427" y="759"/>
                      </a:cubicBezTo>
                      <a:cubicBezTo>
                        <a:pt x="425" y="762"/>
                        <a:pt x="412" y="768"/>
                        <a:pt x="410" y="768"/>
                      </a:cubicBezTo>
                      <a:cubicBezTo>
                        <a:pt x="407" y="768"/>
                        <a:pt x="396" y="779"/>
                        <a:pt x="398" y="785"/>
                      </a:cubicBezTo>
                      <a:cubicBezTo>
                        <a:pt x="400" y="790"/>
                        <a:pt x="410" y="804"/>
                        <a:pt x="413" y="807"/>
                      </a:cubicBezTo>
                      <a:cubicBezTo>
                        <a:pt x="417" y="811"/>
                        <a:pt x="433" y="827"/>
                        <a:pt x="431" y="833"/>
                      </a:cubicBezTo>
                      <a:cubicBezTo>
                        <a:pt x="430" y="838"/>
                        <a:pt x="428" y="859"/>
                        <a:pt x="423" y="864"/>
                      </a:cubicBezTo>
                      <a:cubicBezTo>
                        <a:pt x="417" y="868"/>
                        <a:pt x="407" y="894"/>
                        <a:pt x="407" y="894"/>
                      </a:cubicBezTo>
                      <a:cubicBezTo>
                        <a:pt x="407" y="894"/>
                        <a:pt x="406" y="901"/>
                        <a:pt x="398" y="905"/>
                      </a:cubicBezTo>
                      <a:cubicBezTo>
                        <a:pt x="390" y="908"/>
                        <a:pt x="381" y="913"/>
                        <a:pt x="381" y="913"/>
                      </a:cubicBezTo>
                      <a:cubicBezTo>
                        <a:pt x="381" y="913"/>
                        <a:pt x="365" y="914"/>
                        <a:pt x="365" y="918"/>
                      </a:cubicBezTo>
                      <a:cubicBezTo>
                        <a:pt x="364" y="923"/>
                        <a:pt x="363" y="936"/>
                        <a:pt x="356" y="939"/>
                      </a:cubicBezTo>
                      <a:cubicBezTo>
                        <a:pt x="349" y="942"/>
                        <a:pt x="346" y="933"/>
                        <a:pt x="336" y="934"/>
                      </a:cubicBezTo>
                      <a:cubicBezTo>
                        <a:pt x="326" y="935"/>
                        <a:pt x="312" y="932"/>
                        <a:pt x="306" y="932"/>
                      </a:cubicBezTo>
                      <a:cubicBezTo>
                        <a:pt x="300" y="932"/>
                        <a:pt x="291" y="939"/>
                        <a:pt x="283" y="939"/>
                      </a:cubicBezTo>
                      <a:cubicBezTo>
                        <a:pt x="276" y="939"/>
                        <a:pt x="264" y="942"/>
                        <a:pt x="263" y="935"/>
                      </a:cubicBezTo>
                      <a:cubicBezTo>
                        <a:pt x="262" y="927"/>
                        <a:pt x="265" y="924"/>
                        <a:pt x="261" y="920"/>
                      </a:cubicBezTo>
                      <a:cubicBezTo>
                        <a:pt x="258" y="916"/>
                        <a:pt x="250" y="904"/>
                        <a:pt x="247" y="899"/>
                      </a:cubicBezTo>
                      <a:cubicBezTo>
                        <a:pt x="245" y="894"/>
                        <a:pt x="238" y="897"/>
                        <a:pt x="234" y="900"/>
                      </a:cubicBezTo>
                      <a:cubicBezTo>
                        <a:pt x="229" y="903"/>
                        <a:pt x="210" y="930"/>
                        <a:pt x="202" y="932"/>
                      </a:cubicBezTo>
                      <a:cubicBezTo>
                        <a:pt x="194" y="935"/>
                        <a:pt x="172" y="937"/>
                        <a:pt x="165" y="937"/>
                      </a:cubicBezTo>
                      <a:cubicBezTo>
                        <a:pt x="163" y="937"/>
                        <a:pt x="161" y="936"/>
                        <a:pt x="159" y="935"/>
                      </a:cubicBezTo>
                      <a:cubicBezTo>
                        <a:pt x="159" y="950"/>
                        <a:pt x="157" y="961"/>
                        <a:pt x="151" y="963"/>
                      </a:cubicBezTo>
                      <a:cubicBezTo>
                        <a:pt x="134" y="967"/>
                        <a:pt x="123" y="958"/>
                        <a:pt x="123" y="973"/>
                      </a:cubicBezTo>
                      <a:cubicBezTo>
                        <a:pt x="123" y="988"/>
                        <a:pt x="136" y="1003"/>
                        <a:pt x="119" y="1001"/>
                      </a:cubicBezTo>
                      <a:cubicBezTo>
                        <a:pt x="102" y="999"/>
                        <a:pt x="77" y="997"/>
                        <a:pt x="77" y="997"/>
                      </a:cubicBezTo>
                      <a:cubicBezTo>
                        <a:pt x="47" y="1018"/>
                        <a:pt x="47" y="1018"/>
                        <a:pt x="47" y="1018"/>
                      </a:cubicBezTo>
                      <a:cubicBezTo>
                        <a:pt x="47" y="1018"/>
                        <a:pt x="72" y="1024"/>
                        <a:pt x="75" y="1039"/>
                      </a:cubicBezTo>
                      <a:cubicBezTo>
                        <a:pt x="79" y="1054"/>
                        <a:pt x="51" y="1092"/>
                        <a:pt x="45" y="1088"/>
                      </a:cubicBezTo>
                      <a:cubicBezTo>
                        <a:pt x="40" y="1084"/>
                        <a:pt x="9" y="1086"/>
                        <a:pt x="9" y="1086"/>
                      </a:cubicBezTo>
                      <a:cubicBezTo>
                        <a:pt x="9" y="1086"/>
                        <a:pt x="30" y="1107"/>
                        <a:pt x="34" y="1114"/>
                      </a:cubicBezTo>
                      <a:cubicBezTo>
                        <a:pt x="38" y="1122"/>
                        <a:pt x="40" y="1143"/>
                        <a:pt x="32" y="1148"/>
                      </a:cubicBezTo>
                      <a:cubicBezTo>
                        <a:pt x="24" y="1154"/>
                        <a:pt x="15" y="1175"/>
                        <a:pt x="15" y="1175"/>
                      </a:cubicBezTo>
                      <a:cubicBezTo>
                        <a:pt x="0" y="1190"/>
                        <a:pt x="0" y="1190"/>
                        <a:pt x="0" y="1190"/>
                      </a:cubicBezTo>
                      <a:cubicBezTo>
                        <a:pt x="38" y="1184"/>
                        <a:pt x="38" y="1184"/>
                        <a:pt x="38" y="1184"/>
                      </a:cubicBezTo>
                      <a:cubicBezTo>
                        <a:pt x="7" y="1228"/>
                        <a:pt x="7" y="1228"/>
                        <a:pt x="7" y="1228"/>
                      </a:cubicBezTo>
                      <a:cubicBezTo>
                        <a:pt x="7" y="1228"/>
                        <a:pt x="12" y="1226"/>
                        <a:pt x="36" y="1226"/>
                      </a:cubicBezTo>
                      <a:cubicBezTo>
                        <a:pt x="60" y="1226"/>
                        <a:pt x="102" y="1224"/>
                        <a:pt x="100" y="1233"/>
                      </a:cubicBezTo>
                      <a:cubicBezTo>
                        <a:pt x="98" y="1241"/>
                        <a:pt x="82" y="1250"/>
                        <a:pt x="92" y="1254"/>
                      </a:cubicBezTo>
                      <a:cubicBezTo>
                        <a:pt x="102" y="1258"/>
                        <a:pt x="132" y="1260"/>
                        <a:pt x="132" y="1271"/>
                      </a:cubicBezTo>
                      <a:cubicBezTo>
                        <a:pt x="132" y="1283"/>
                        <a:pt x="106" y="1309"/>
                        <a:pt x="106" y="1309"/>
                      </a:cubicBezTo>
                      <a:cubicBezTo>
                        <a:pt x="106" y="1309"/>
                        <a:pt x="127" y="1317"/>
                        <a:pt x="143" y="1311"/>
                      </a:cubicBezTo>
                      <a:cubicBezTo>
                        <a:pt x="160" y="1305"/>
                        <a:pt x="196" y="1296"/>
                        <a:pt x="194" y="1305"/>
                      </a:cubicBezTo>
                      <a:cubicBezTo>
                        <a:pt x="191" y="1315"/>
                        <a:pt x="185" y="1341"/>
                        <a:pt x="204" y="1341"/>
                      </a:cubicBezTo>
                      <a:cubicBezTo>
                        <a:pt x="215" y="1341"/>
                        <a:pt x="236" y="1342"/>
                        <a:pt x="253" y="1343"/>
                      </a:cubicBezTo>
                      <a:cubicBezTo>
                        <a:pt x="258" y="1330"/>
                        <a:pt x="260" y="1328"/>
                        <a:pt x="260" y="1328"/>
                      </a:cubicBezTo>
                      <a:cubicBezTo>
                        <a:pt x="260" y="1328"/>
                        <a:pt x="262" y="1320"/>
                        <a:pt x="288" y="1319"/>
                      </a:cubicBezTo>
                      <a:cubicBezTo>
                        <a:pt x="314" y="1318"/>
                        <a:pt x="358" y="1307"/>
                        <a:pt x="382" y="1305"/>
                      </a:cubicBezTo>
                      <a:cubicBezTo>
                        <a:pt x="406" y="1303"/>
                        <a:pt x="440" y="1281"/>
                        <a:pt x="451" y="1279"/>
                      </a:cubicBezTo>
                      <a:cubicBezTo>
                        <a:pt x="462" y="1277"/>
                        <a:pt x="510" y="1264"/>
                        <a:pt x="521" y="1268"/>
                      </a:cubicBezTo>
                      <a:cubicBezTo>
                        <a:pt x="533" y="1272"/>
                        <a:pt x="577" y="1266"/>
                        <a:pt x="600" y="1268"/>
                      </a:cubicBezTo>
                      <a:cubicBezTo>
                        <a:pt x="623" y="1270"/>
                        <a:pt x="637" y="1256"/>
                        <a:pt x="640" y="1256"/>
                      </a:cubicBezTo>
                      <a:cubicBezTo>
                        <a:pt x="644" y="1256"/>
                        <a:pt x="685" y="1257"/>
                        <a:pt x="698" y="1257"/>
                      </a:cubicBezTo>
                      <a:cubicBezTo>
                        <a:pt x="711" y="1257"/>
                        <a:pt x="760" y="1256"/>
                        <a:pt x="791" y="1247"/>
                      </a:cubicBezTo>
                      <a:cubicBezTo>
                        <a:pt x="822" y="1237"/>
                        <a:pt x="842" y="1250"/>
                        <a:pt x="857" y="1259"/>
                      </a:cubicBezTo>
                      <a:cubicBezTo>
                        <a:pt x="872" y="1268"/>
                        <a:pt x="893" y="1264"/>
                        <a:pt x="904" y="1263"/>
                      </a:cubicBezTo>
                      <a:cubicBezTo>
                        <a:pt x="915" y="1262"/>
                        <a:pt x="929" y="1252"/>
                        <a:pt x="959" y="1252"/>
                      </a:cubicBezTo>
                      <a:cubicBezTo>
                        <a:pt x="989" y="1252"/>
                        <a:pt x="993" y="1253"/>
                        <a:pt x="1014" y="1244"/>
                      </a:cubicBezTo>
                      <a:cubicBezTo>
                        <a:pt x="1035" y="1235"/>
                        <a:pt x="1049" y="1249"/>
                        <a:pt x="1080" y="1249"/>
                      </a:cubicBezTo>
                      <a:cubicBezTo>
                        <a:pt x="1111" y="1249"/>
                        <a:pt x="1110" y="1244"/>
                        <a:pt x="1138" y="1236"/>
                      </a:cubicBezTo>
                      <a:cubicBezTo>
                        <a:pt x="1166" y="1228"/>
                        <a:pt x="1227" y="1214"/>
                        <a:pt x="1235" y="1216"/>
                      </a:cubicBezTo>
                      <a:cubicBezTo>
                        <a:pt x="1243" y="1218"/>
                        <a:pt x="1258" y="1216"/>
                        <a:pt x="1269" y="1214"/>
                      </a:cubicBezTo>
                      <a:cubicBezTo>
                        <a:pt x="1280" y="1212"/>
                        <a:pt x="1312" y="1204"/>
                        <a:pt x="1312" y="1204"/>
                      </a:cubicBezTo>
                      <a:cubicBezTo>
                        <a:pt x="1312" y="1204"/>
                        <a:pt x="1365" y="1191"/>
                        <a:pt x="1375" y="1188"/>
                      </a:cubicBezTo>
                      <a:cubicBezTo>
                        <a:pt x="1384" y="1185"/>
                        <a:pt x="1408" y="1191"/>
                        <a:pt x="1419" y="1195"/>
                      </a:cubicBezTo>
                      <a:cubicBezTo>
                        <a:pt x="1430" y="1199"/>
                        <a:pt x="1538" y="1241"/>
                        <a:pt x="1551" y="1249"/>
                      </a:cubicBezTo>
                      <a:cubicBezTo>
                        <a:pt x="1564" y="1256"/>
                        <a:pt x="1594" y="1256"/>
                        <a:pt x="1608" y="1258"/>
                      </a:cubicBezTo>
                      <a:cubicBezTo>
                        <a:pt x="1622" y="1260"/>
                        <a:pt x="1677" y="1257"/>
                        <a:pt x="1686" y="1258"/>
                      </a:cubicBezTo>
                      <a:cubicBezTo>
                        <a:pt x="1690" y="1258"/>
                        <a:pt x="1720" y="1255"/>
                        <a:pt x="1752" y="1251"/>
                      </a:cubicBezTo>
                      <a:cubicBezTo>
                        <a:pt x="1744" y="1246"/>
                        <a:pt x="1741" y="1244"/>
                        <a:pt x="1741" y="1244"/>
                      </a:cubicBezTo>
                      <a:cubicBezTo>
                        <a:pt x="1741" y="1244"/>
                        <a:pt x="1742" y="1201"/>
                        <a:pt x="1743" y="1198"/>
                      </a:cubicBezTo>
                      <a:cubicBezTo>
                        <a:pt x="1744" y="1194"/>
                        <a:pt x="1762" y="1200"/>
                        <a:pt x="1762" y="1200"/>
                      </a:cubicBezTo>
                      <a:cubicBezTo>
                        <a:pt x="1762" y="1200"/>
                        <a:pt x="1768" y="1200"/>
                        <a:pt x="1768" y="1194"/>
                      </a:cubicBezTo>
                      <a:cubicBezTo>
                        <a:pt x="1768" y="1188"/>
                        <a:pt x="1764" y="1187"/>
                        <a:pt x="1772" y="1186"/>
                      </a:cubicBezTo>
                      <a:cubicBezTo>
                        <a:pt x="1780" y="1184"/>
                        <a:pt x="1786" y="1186"/>
                        <a:pt x="1786" y="1181"/>
                      </a:cubicBezTo>
                      <a:cubicBezTo>
                        <a:pt x="1787" y="1176"/>
                        <a:pt x="1787" y="1166"/>
                        <a:pt x="1792" y="1158"/>
                      </a:cubicBezTo>
                      <a:cubicBezTo>
                        <a:pt x="1797" y="1150"/>
                        <a:pt x="1819" y="1122"/>
                        <a:pt x="1824" y="1118"/>
                      </a:cubicBezTo>
                      <a:cubicBezTo>
                        <a:pt x="1829" y="1114"/>
                        <a:pt x="1836" y="1109"/>
                        <a:pt x="1840" y="1094"/>
                      </a:cubicBezTo>
                      <a:cubicBezTo>
                        <a:pt x="1845" y="1078"/>
                        <a:pt x="1832" y="1085"/>
                        <a:pt x="1846" y="1072"/>
                      </a:cubicBezTo>
                      <a:cubicBezTo>
                        <a:pt x="1860" y="1060"/>
                        <a:pt x="1885" y="1038"/>
                        <a:pt x="1889" y="1031"/>
                      </a:cubicBezTo>
                      <a:cubicBezTo>
                        <a:pt x="1893" y="1024"/>
                        <a:pt x="1896" y="1010"/>
                        <a:pt x="1894" y="1007"/>
                      </a:cubicBezTo>
                      <a:cubicBezTo>
                        <a:pt x="1892" y="1004"/>
                        <a:pt x="1881" y="1000"/>
                        <a:pt x="1880" y="994"/>
                      </a:cubicBezTo>
                      <a:cubicBezTo>
                        <a:pt x="1878" y="988"/>
                        <a:pt x="1869" y="983"/>
                        <a:pt x="1880" y="980"/>
                      </a:cubicBezTo>
                      <a:cubicBezTo>
                        <a:pt x="1891" y="977"/>
                        <a:pt x="1898" y="974"/>
                        <a:pt x="1898" y="968"/>
                      </a:cubicBezTo>
                      <a:cubicBezTo>
                        <a:pt x="1898" y="963"/>
                        <a:pt x="1891" y="948"/>
                        <a:pt x="1891" y="943"/>
                      </a:cubicBezTo>
                      <a:cubicBezTo>
                        <a:pt x="1891" y="938"/>
                        <a:pt x="1905" y="928"/>
                        <a:pt x="1916" y="916"/>
                      </a:cubicBezTo>
                      <a:cubicBezTo>
                        <a:pt x="1927" y="904"/>
                        <a:pt x="1928" y="903"/>
                        <a:pt x="1928" y="896"/>
                      </a:cubicBezTo>
                      <a:cubicBezTo>
                        <a:pt x="1928" y="890"/>
                        <a:pt x="1940" y="890"/>
                        <a:pt x="1946" y="888"/>
                      </a:cubicBezTo>
                      <a:cubicBezTo>
                        <a:pt x="1952" y="887"/>
                        <a:pt x="1979" y="894"/>
                        <a:pt x="1987" y="888"/>
                      </a:cubicBezTo>
                      <a:cubicBezTo>
                        <a:pt x="1995" y="882"/>
                        <a:pt x="2003" y="878"/>
                        <a:pt x="2002" y="875"/>
                      </a:cubicBezTo>
                      <a:cubicBezTo>
                        <a:pt x="2000" y="872"/>
                        <a:pt x="1999" y="864"/>
                        <a:pt x="1994" y="853"/>
                      </a:cubicBezTo>
                      <a:cubicBezTo>
                        <a:pt x="1989" y="842"/>
                        <a:pt x="1983" y="833"/>
                        <a:pt x="1989" y="830"/>
                      </a:cubicBezTo>
                      <a:cubicBezTo>
                        <a:pt x="1995" y="828"/>
                        <a:pt x="1995" y="828"/>
                        <a:pt x="2008" y="822"/>
                      </a:cubicBezTo>
                      <a:cubicBezTo>
                        <a:pt x="2021" y="816"/>
                        <a:pt x="2036" y="815"/>
                        <a:pt x="2041" y="815"/>
                      </a:cubicBezTo>
                      <a:cubicBezTo>
                        <a:pt x="2045" y="815"/>
                        <a:pt x="2056" y="822"/>
                        <a:pt x="2059" y="824"/>
                      </a:cubicBezTo>
                      <a:cubicBezTo>
                        <a:pt x="2063" y="826"/>
                        <a:pt x="2069" y="829"/>
                        <a:pt x="2084" y="830"/>
                      </a:cubicBezTo>
                      <a:cubicBezTo>
                        <a:pt x="2099" y="830"/>
                        <a:pt x="2112" y="835"/>
                        <a:pt x="2121" y="840"/>
                      </a:cubicBezTo>
                      <a:cubicBezTo>
                        <a:pt x="2131" y="846"/>
                        <a:pt x="2129" y="848"/>
                        <a:pt x="2149" y="850"/>
                      </a:cubicBezTo>
                      <a:cubicBezTo>
                        <a:pt x="2169" y="852"/>
                        <a:pt x="2177" y="860"/>
                        <a:pt x="2181" y="858"/>
                      </a:cubicBezTo>
                      <a:cubicBezTo>
                        <a:pt x="2185" y="856"/>
                        <a:pt x="2186" y="846"/>
                        <a:pt x="2187" y="839"/>
                      </a:cubicBezTo>
                      <a:cubicBezTo>
                        <a:pt x="2188" y="832"/>
                        <a:pt x="2195" y="818"/>
                        <a:pt x="2194" y="814"/>
                      </a:cubicBezTo>
                      <a:cubicBezTo>
                        <a:pt x="2193" y="811"/>
                        <a:pt x="2180" y="813"/>
                        <a:pt x="2172" y="811"/>
                      </a:cubicBezTo>
                      <a:cubicBezTo>
                        <a:pt x="2163" y="810"/>
                        <a:pt x="2164" y="807"/>
                        <a:pt x="2164" y="799"/>
                      </a:cubicBezTo>
                      <a:cubicBezTo>
                        <a:pt x="2164" y="791"/>
                        <a:pt x="2158" y="778"/>
                        <a:pt x="2155" y="776"/>
                      </a:cubicBezTo>
                      <a:cubicBezTo>
                        <a:pt x="2152" y="773"/>
                        <a:pt x="2135" y="762"/>
                        <a:pt x="2125" y="753"/>
                      </a:cubicBezTo>
                      <a:cubicBezTo>
                        <a:pt x="2114" y="745"/>
                        <a:pt x="2109" y="743"/>
                        <a:pt x="2109" y="743"/>
                      </a:cubicBezTo>
                      <a:cubicBezTo>
                        <a:pt x="2109" y="743"/>
                        <a:pt x="2106" y="737"/>
                        <a:pt x="2110" y="736"/>
                      </a:cubicBezTo>
                      <a:cubicBezTo>
                        <a:pt x="2114" y="734"/>
                        <a:pt x="2122" y="735"/>
                        <a:pt x="2124" y="732"/>
                      </a:cubicBezTo>
                      <a:cubicBezTo>
                        <a:pt x="2126" y="730"/>
                        <a:pt x="2133" y="725"/>
                        <a:pt x="2132" y="717"/>
                      </a:cubicBezTo>
                      <a:cubicBezTo>
                        <a:pt x="2132" y="709"/>
                        <a:pt x="2135" y="701"/>
                        <a:pt x="2129" y="690"/>
                      </a:cubicBezTo>
                      <a:cubicBezTo>
                        <a:pt x="2123" y="679"/>
                        <a:pt x="2120" y="667"/>
                        <a:pt x="2117" y="665"/>
                      </a:cubicBezTo>
                      <a:cubicBezTo>
                        <a:pt x="2113" y="662"/>
                        <a:pt x="2100" y="643"/>
                        <a:pt x="2098" y="643"/>
                      </a:cubicBezTo>
                      <a:cubicBezTo>
                        <a:pt x="2095" y="643"/>
                        <a:pt x="2087" y="642"/>
                        <a:pt x="2087" y="636"/>
                      </a:cubicBezTo>
                      <a:cubicBezTo>
                        <a:pt x="2087" y="631"/>
                        <a:pt x="2094" y="618"/>
                        <a:pt x="2091" y="607"/>
                      </a:cubicBezTo>
                      <a:cubicBezTo>
                        <a:pt x="2087" y="597"/>
                        <a:pt x="2077" y="588"/>
                        <a:pt x="2075" y="582"/>
                      </a:cubicBezTo>
                      <a:cubicBezTo>
                        <a:pt x="2074" y="576"/>
                        <a:pt x="2088" y="572"/>
                        <a:pt x="2095" y="568"/>
                      </a:cubicBezTo>
                      <a:cubicBezTo>
                        <a:pt x="2103" y="563"/>
                        <a:pt x="2110" y="566"/>
                        <a:pt x="2117" y="564"/>
                      </a:cubicBezTo>
                      <a:cubicBezTo>
                        <a:pt x="2125" y="563"/>
                        <a:pt x="2137" y="562"/>
                        <a:pt x="2141" y="550"/>
                      </a:cubicBezTo>
                      <a:cubicBezTo>
                        <a:pt x="2145" y="538"/>
                        <a:pt x="2151" y="529"/>
                        <a:pt x="2151" y="529"/>
                      </a:cubicBezTo>
                      <a:cubicBezTo>
                        <a:pt x="2151" y="529"/>
                        <a:pt x="2173" y="541"/>
                        <a:pt x="2181" y="546"/>
                      </a:cubicBezTo>
                      <a:cubicBezTo>
                        <a:pt x="2189" y="550"/>
                        <a:pt x="2201" y="555"/>
                        <a:pt x="2204" y="553"/>
                      </a:cubicBezTo>
                      <a:cubicBezTo>
                        <a:pt x="2207" y="551"/>
                        <a:pt x="2208" y="546"/>
                        <a:pt x="2213" y="536"/>
                      </a:cubicBezTo>
                      <a:cubicBezTo>
                        <a:pt x="2219" y="525"/>
                        <a:pt x="2228" y="509"/>
                        <a:pt x="2231" y="508"/>
                      </a:cubicBezTo>
                      <a:cubicBezTo>
                        <a:pt x="2234" y="508"/>
                        <a:pt x="2263" y="507"/>
                        <a:pt x="2273" y="511"/>
                      </a:cubicBezTo>
                      <a:cubicBezTo>
                        <a:pt x="2282" y="514"/>
                        <a:pt x="2301" y="522"/>
                        <a:pt x="2305" y="523"/>
                      </a:cubicBezTo>
                      <a:cubicBezTo>
                        <a:pt x="2309" y="524"/>
                        <a:pt x="2341" y="524"/>
                        <a:pt x="2354" y="524"/>
                      </a:cubicBezTo>
                      <a:cubicBezTo>
                        <a:pt x="2368" y="524"/>
                        <a:pt x="2376" y="526"/>
                        <a:pt x="2376" y="526"/>
                      </a:cubicBezTo>
                      <a:cubicBezTo>
                        <a:pt x="2376" y="526"/>
                        <a:pt x="2384" y="522"/>
                        <a:pt x="2387" y="514"/>
                      </a:cubicBezTo>
                      <a:cubicBezTo>
                        <a:pt x="2391" y="507"/>
                        <a:pt x="2383" y="505"/>
                        <a:pt x="2377" y="500"/>
                      </a:cubicBezTo>
                      <a:cubicBezTo>
                        <a:pt x="2372" y="494"/>
                        <a:pt x="2368" y="483"/>
                        <a:pt x="2368" y="483"/>
                      </a:cubicBezTo>
                      <a:cubicBezTo>
                        <a:pt x="2378" y="454"/>
                        <a:pt x="2378" y="454"/>
                        <a:pt x="2378" y="454"/>
                      </a:cubicBezTo>
                      <a:cubicBezTo>
                        <a:pt x="2378" y="454"/>
                        <a:pt x="2395" y="453"/>
                        <a:pt x="2397" y="450"/>
                      </a:cubicBezTo>
                      <a:cubicBezTo>
                        <a:pt x="2399" y="447"/>
                        <a:pt x="2404" y="443"/>
                        <a:pt x="2409" y="439"/>
                      </a:cubicBezTo>
                      <a:cubicBezTo>
                        <a:pt x="2414" y="434"/>
                        <a:pt x="2429" y="426"/>
                        <a:pt x="2431" y="424"/>
                      </a:cubicBezTo>
                      <a:cubicBezTo>
                        <a:pt x="2434" y="423"/>
                        <a:pt x="2441" y="414"/>
                        <a:pt x="2443" y="412"/>
                      </a:cubicBezTo>
                      <a:cubicBezTo>
                        <a:pt x="2445" y="409"/>
                        <a:pt x="2459" y="413"/>
                        <a:pt x="2464" y="415"/>
                      </a:cubicBezTo>
                      <a:cubicBezTo>
                        <a:pt x="2470" y="418"/>
                        <a:pt x="2483" y="435"/>
                        <a:pt x="2489" y="442"/>
                      </a:cubicBezTo>
                      <a:cubicBezTo>
                        <a:pt x="2496" y="449"/>
                        <a:pt x="2517" y="455"/>
                        <a:pt x="2521" y="458"/>
                      </a:cubicBezTo>
                      <a:cubicBezTo>
                        <a:pt x="2526" y="461"/>
                        <a:pt x="2526" y="467"/>
                        <a:pt x="2538" y="459"/>
                      </a:cubicBezTo>
                      <a:cubicBezTo>
                        <a:pt x="2550" y="451"/>
                        <a:pt x="2549" y="444"/>
                        <a:pt x="2557" y="444"/>
                      </a:cubicBezTo>
                      <a:cubicBezTo>
                        <a:pt x="2565" y="444"/>
                        <a:pt x="2570" y="447"/>
                        <a:pt x="2570" y="447"/>
                      </a:cubicBezTo>
                      <a:cubicBezTo>
                        <a:pt x="2570" y="447"/>
                        <a:pt x="2577" y="436"/>
                        <a:pt x="2581" y="433"/>
                      </a:cubicBezTo>
                      <a:cubicBezTo>
                        <a:pt x="2584" y="430"/>
                        <a:pt x="2595" y="425"/>
                        <a:pt x="2601" y="423"/>
                      </a:cubicBezTo>
                      <a:cubicBezTo>
                        <a:pt x="2608" y="421"/>
                        <a:pt x="2625" y="429"/>
                        <a:pt x="2634" y="421"/>
                      </a:cubicBezTo>
                      <a:cubicBezTo>
                        <a:pt x="2642" y="413"/>
                        <a:pt x="2642" y="409"/>
                        <a:pt x="2640" y="405"/>
                      </a:cubicBezTo>
                      <a:cubicBezTo>
                        <a:pt x="2638" y="401"/>
                        <a:pt x="2632" y="397"/>
                        <a:pt x="2635" y="395"/>
                      </a:cubicBezTo>
                      <a:cubicBezTo>
                        <a:pt x="2638" y="393"/>
                        <a:pt x="2663" y="397"/>
                        <a:pt x="2663" y="397"/>
                      </a:cubicBezTo>
                      <a:cubicBezTo>
                        <a:pt x="2663" y="397"/>
                        <a:pt x="2678" y="404"/>
                        <a:pt x="2685" y="394"/>
                      </a:cubicBezTo>
                      <a:cubicBezTo>
                        <a:pt x="2691" y="385"/>
                        <a:pt x="2676" y="389"/>
                        <a:pt x="2683" y="385"/>
                      </a:cubicBezTo>
                      <a:cubicBezTo>
                        <a:pt x="2689" y="381"/>
                        <a:pt x="2695" y="381"/>
                        <a:pt x="2697" y="376"/>
                      </a:cubicBezTo>
                      <a:cubicBezTo>
                        <a:pt x="2699" y="370"/>
                        <a:pt x="2712" y="358"/>
                        <a:pt x="2707" y="354"/>
                      </a:cubicBezTo>
                      <a:cubicBezTo>
                        <a:pt x="2701" y="351"/>
                        <a:pt x="2686" y="348"/>
                        <a:pt x="2683" y="344"/>
                      </a:cubicBezTo>
                      <a:cubicBezTo>
                        <a:pt x="2679" y="341"/>
                        <a:pt x="2677" y="337"/>
                        <a:pt x="2683" y="334"/>
                      </a:cubicBezTo>
                      <a:cubicBezTo>
                        <a:pt x="2689" y="332"/>
                        <a:pt x="2697" y="324"/>
                        <a:pt x="2697" y="324"/>
                      </a:cubicBezTo>
                      <a:cubicBezTo>
                        <a:pt x="2697" y="324"/>
                        <a:pt x="2706" y="322"/>
                        <a:pt x="2703" y="316"/>
                      </a:cubicBezTo>
                      <a:cubicBezTo>
                        <a:pt x="2701" y="311"/>
                        <a:pt x="2701" y="307"/>
                        <a:pt x="2703" y="302"/>
                      </a:cubicBezTo>
                      <a:cubicBezTo>
                        <a:pt x="2705" y="298"/>
                        <a:pt x="2724" y="298"/>
                        <a:pt x="2727" y="297"/>
                      </a:cubicBezTo>
                      <a:cubicBezTo>
                        <a:pt x="2731" y="296"/>
                        <a:pt x="2742" y="295"/>
                        <a:pt x="2742" y="289"/>
                      </a:cubicBezTo>
                      <a:cubicBezTo>
                        <a:pt x="2742" y="278"/>
                        <a:pt x="2742" y="278"/>
                        <a:pt x="2742" y="278"/>
                      </a:cubicBezTo>
                      <a:cubicBezTo>
                        <a:pt x="2742" y="273"/>
                        <a:pt x="2752" y="267"/>
                        <a:pt x="2757" y="264"/>
                      </a:cubicBezTo>
                      <a:cubicBezTo>
                        <a:pt x="2761" y="260"/>
                        <a:pt x="2770" y="256"/>
                        <a:pt x="2763" y="253"/>
                      </a:cubicBezTo>
                      <a:close/>
                    </a:path>
                  </a:pathLst>
                </a:custGeom>
                <a:solidFill>
                  <a:srgbClr val="E0EBEC"/>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4" name="AutoShape 6147">
                  <a:extLst>
                    <a:ext uri="{FF2B5EF4-FFF2-40B4-BE49-F238E27FC236}">
                      <a16:creationId xmlns:a16="http://schemas.microsoft.com/office/drawing/2014/main" xmlns="" id="{3E7F374D-4F52-C3F6-6F95-E3CA284D00ED}"/>
                    </a:ext>
                  </a:extLst>
                </p:cNvPr>
                <p:cNvSpPr>
                  <a:spLocks noChangeAspect="1" noChangeArrowheads="1" noTextEdit="1"/>
                </p:cNvSpPr>
                <p:nvPr/>
              </p:nvSpPr>
              <p:spPr bwMode="auto">
                <a:xfrm>
                  <a:off x="32132" y="305937"/>
                  <a:ext cx="4998258" cy="3407903"/>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black"/>
                    </a:solidFill>
                    <a:effectLst/>
                    <a:uLnTx/>
                    <a:uFillTx/>
                    <a:latin typeface="Calibri" panose="020F0502020204030204"/>
                  </a:endParaRPr>
                </a:p>
              </p:txBody>
            </p:sp>
            <p:sp>
              <p:nvSpPr>
                <p:cNvPr id="35" name="Freeform 192">
                  <a:extLst>
                    <a:ext uri="{FF2B5EF4-FFF2-40B4-BE49-F238E27FC236}">
                      <a16:creationId xmlns:a16="http://schemas.microsoft.com/office/drawing/2014/main" xmlns="" id="{01F1554F-A8B1-C396-B9F1-11CCACF7173C}"/>
                    </a:ext>
                  </a:extLst>
                </p:cNvPr>
                <p:cNvSpPr>
                  <a:spLocks noEditPoints="1"/>
                </p:cNvSpPr>
                <p:nvPr/>
              </p:nvSpPr>
              <p:spPr bwMode="auto">
                <a:xfrm>
                  <a:off x="0" y="789"/>
                  <a:ext cx="1358428" cy="2525161"/>
                </a:xfrm>
                <a:custGeom>
                  <a:avLst/>
                  <a:gdLst>
                    <a:gd name="T0" fmla="*/ 201 w 1210"/>
                    <a:gd name="T1" fmla="*/ 1880 h 2247"/>
                    <a:gd name="T2" fmla="*/ 189 w 1210"/>
                    <a:gd name="T3" fmla="*/ 1842 h 2247"/>
                    <a:gd name="T4" fmla="*/ 250 w 1210"/>
                    <a:gd name="T5" fmla="*/ 1898 h 2247"/>
                    <a:gd name="T6" fmla="*/ 1184 w 1210"/>
                    <a:gd name="T7" fmla="*/ 1165 h 2247"/>
                    <a:gd name="T8" fmla="*/ 1140 w 1210"/>
                    <a:gd name="T9" fmla="*/ 1103 h 2247"/>
                    <a:gd name="T10" fmla="*/ 1095 w 1210"/>
                    <a:gd name="T11" fmla="*/ 1102 h 2247"/>
                    <a:gd name="T12" fmla="*/ 1045 w 1210"/>
                    <a:gd name="T13" fmla="*/ 1067 h 2247"/>
                    <a:gd name="T14" fmla="*/ 1008 w 1210"/>
                    <a:gd name="T15" fmla="*/ 1039 h 2247"/>
                    <a:gd name="T16" fmla="*/ 968 w 1210"/>
                    <a:gd name="T17" fmla="*/ 1021 h 2247"/>
                    <a:gd name="T18" fmla="*/ 918 w 1210"/>
                    <a:gd name="T19" fmla="*/ 1012 h 2247"/>
                    <a:gd name="T20" fmla="*/ 875 w 1210"/>
                    <a:gd name="T21" fmla="*/ 967 h 2247"/>
                    <a:gd name="T22" fmla="*/ 895 w 1210"/>
                    <a:gd name="T23" fmla="*/ 929 h 2247"/>
                    <a:gd name="T24" fmla="*/ 905 w 1210"/>
                    <a:gd name="T25" fmla="*/ 893 h 2247"/>
                    <a:gd name="T26" fmla="*/ 909 w 1210"/>
                    <a:gd name="T27" fmla="*/ 840 h 2247"/>
                    <a:gd name="T28" fmla="*/ 884 w 1210"/>
                    <a:gd name="T29" fmla="*/ 794 h 2247"/>
                    <a:gd name="T30" fmla="*/ 866 w 1210"/>
                    <a:gd name="T31" fmla="*/ 736 h 2247"/>
                    <a:gd name="T32" fmla="*/ 850 w 1210"/>
                    <a:gd name="T33" fmla="*/ 644 h 2247"/>
                    <a:gd name="T34" fmla="*/ 824 w 1210"/>
                    <a:gd name="T35" fmla="*/ 577 h 2247"/>
                    <a:gd name="T36" fmla="*/ 791 w 1210"/>
                    <a:gd name="T37" fmla="*/ 381 h 2247"/>
                    <a:gd name="T38" fmla="*/ 818 w 1210"/>
                    <a:gd name="T39" fmla="*/ 218 h 2247"/>
                    <a:gd name="T40" fmla="*/ 711 w 1210"/>
                    <a:gd name="T41" fmla="*/ 133 h 2247"/>
                    <a:gd name="T42" fmla="*/ 551 w 1210"/>
                    <a:gd name="T43" fmla="*/ 1 h 2247"/>
                    <a:gd name="T44" fmla="*/ 504 w 1210"/>
                    <a:gd name="T45" fmla="*/ 80 h 2247"/>
                    <a:gd name="T46" fmla="*/ 438 w 1210"/>
                    <a:gd name="T47" fmla="*/ 59 h 2247"/>
                    <a:gd name="T48" fmla="*/ 386 w 1210"/>
                    <a:gd name="T49" fmla="*/ 214 h 2247"/>
                    <a:gd name="T50" fmla="*/ 296 w 1210"/>
                    <a:gd name="T51" fmla="*/ 267 h 2247"/>
                    <a:gd name="T52" fmla="*/ 219 w 1210"/>
                    <a:gd name="T53" fmla="*/ 247 h 2247"/>
                    <a:gd name="T54" fmla="*/ 161 w 1210"/>
                    <a:gd name="T55" fmla="*/ 337 h 2247"/>
                    <a:gd name="T56" fmla="*/ 79 w 1210"/>
                    <a:gd name="T57" fmla="*/ 361 h 2247"/>
                    <a:gd name="T58" fmla="*/ 89 w 1210"/>
                    <a:gd name="T59" fmla="*/ 425 h 2247"/>
                    <a:gd name="T60" fmla="*/ 50 w 1210"/>
                    <a:gd name="T61" fmla="*/ 501 h 2247"/>
                    <a:gd name="T62" fmla="*/ 4 w 1210"/>
                    <a:gd name="T63" fmla="*/ 507 h 2247"/>
                    <a:gd name="T64" fmla="*/ 195 w 1210"/>
                    <a:gd name="T65" fmla="*/ 742 h 2247"/>
                    <a:gd name="T66" fmla="*/ 367 w 1210"/>
                    <a:gd name="T67" fmla="*/ 1031 h 2247"/>
                    <a:gd name="T68" fmla="*/ 399 w 1210"/>
                    <a:gd name="T69" fmla="*/ 1281 h 2247"/>
                    <a:gd name="T70" fmla="*/ 312 w 1210"/>
                    <a:gd name="T71" fmla="*/ 1564 h 2247"/>
                    <a:gd name="T72" fmla="*/ 187 w 1210"/>
                    <a:gd name="T73" fmla="*/ 1609 h 2247"/>
                    <a:gd name="T74" fmla="*/ 99 w 1210"/>
                    <a:gd name="T75" fmla="*/ 1603 h 2247"/>
                    <a:gd name="T76" fmla="*/ 81 w 1210"/>
                    <a:gd name="T77" fmla="*/ 1681 h 2247"/>
                    <a:gd name="T78" fmla="*/ 70 w 1210"/>
                    <a:gd name="T79" fmla="*/ 1747 h 2247"/>
                    <a:gd name="T80" fmla="*/ 104 w 1210"/>
                    <a:gd name="T81" fmla="*/ 1806 h 2247"/>
                    <a:gd name="T82" fmla="*/ 179 w 1210"/>
                    <a:gd name="T83" fmla="*/ 1785 h 2247"/>
                    <a:gd name="T84" fmla="*/ 133 w 1210"/>
                    <a:gd name="T85" fmla="*/ 1855 h 2247"/>
                    <a:gd name="T86" fmla="*/ 272 w 1210"/>
                    <a:gd name="T87" fmla="*/ 2007 h 2247"/>
                    <a:gd name="T88" fmla="*/ 378 w 1210"/>
                    <a:gd name="T89" fmla="*/ 2151 h 2247"/>
                    <a:gd name="T90" fmla="*/ 415 w 1210"/>
                    <a:gd name="T91" fmla="*/ 2143 h 2247"/>
                    <a:gd name="T92" fmla="*/ 534 w 1210"/>
                    <a:gd name="T93" fmla="*/ 2118 h 2247"/>
                    <a:gd name="T94" fmla="*/ 606 w 1210"/>
                    <a:gd name="T95" fmla="*/ 2206 h 2247"/>
                    <a:gd name="T96" fmla="*/ 672 w 1210"/>
                    <a:gd name="T97" fmla="*/ 2242 h 2247"/>
                    <a:gd name="T98" fmla="*/ 765 w 1210"/>
                    <a:gd name="T99" fmla="*/ 2151 h 2247"/>
                    <a:gd name="T100" fmla="*/ 847 w 1210"/>
                    <a:gd name="T101" fmla="*/ 1998 h 2247"/>
                    <a:gd name="T102" fmla="*/ 821 w 1210"/>
                    <a:gd name="T103" fmla="*/ 1894 h 2247"/>
                    <a:gd name="T104" fmla="*/ 966 w 1210"/>
                    <a:gd name="T105" fmla="*/ 1841 h 2247"/>
                    <a:gd name="T106" fmla="*/ 983 w 1210"/>
                    <a:gd name="T107" fmla="*/ 1592 h 2247"/>
                    <a:gd name="T108" fmla="*/ 1055 w 1210"/>
                    <a:gd name="T109" fmla="*/ 1481 h 2247"/>
                    <a:gd name="T110" fmla="*/ 1170 w 1210"/>
                    <a:gd name="T111" fmla="*/ 1490 h 2247"/>
                    <a:gd name="T112" fmla="*/ 1199 w 1210"/>
                    <a:gd name="T113" fmla="*/ 1408 h 2247"/>
                    <a:gd name="T114" fmla="*/ 1142 w 1210"/>
                    <a:gd name="T115" fmla="*/ 1309 h 2247"/>
                    <a:gd name="T116" fmla="*/ 1192 w 1210"/>
                    <a:gd name="T117" fmla="*/ 1240 h 2247"/>
                    <a:gd name="T118" fmla="*/ 1179 w 1210"/>
                    <a:gd name="T119" fmla="*/ 1180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0" h="2247">
                      <a:moveTo>
                        <a:pt x="250" y="1898"/>
                      </a:moveTo>
                      <a:cubicBezTo>
                        <a:pt x="250" y="1905"/>
                        <a:pt x="245" y="1914"/>
                        <a:pt x="239" y="1915"/>
                      </a:cubicBezTo>
                      <a:cubicBezTo>
                        <a:pt x="234" y="1915"/>
                        <a:pt x="230" y="1915"/>
                        <a:pt x="221" y="1903"/>
                      </a:cubicBezTo>
                      <a:cubicBezTo>
                        <a:pt x="213" y="1890"/>
                        <a:pt x="214" y="1888"/>
                        <a:pt x="201" y="1880"/>
                      </a:cubicBezTo>
                      <a:cubicBezTo>
                        <a:pt x="187" y="1873"/>
                        <a:pt x="189" y="1878"/>
                        <a:pt x="184" y="1873"/>
                      </a:cubicBezTo>
                      <a:cubicBezTo>
                        <a:pt x="180" y="1868"/>
                        <a:pt x="181" y="1865"/>
                        <a:pt x="181" y="1865"/>
                      </a:cubicBezTo>
                      <a:cubicBezTo>
                        <a:pt x="181" y="1860"/>
                        <a:pt x="183" y="1858"/>
                        <a:pt x="184" y="1852"/>
                      </a:cubicBezTo>
                      <a:cubicBezTo>
                        <a:pt x="185" y="1845"/>
                        <a:pt x="180" y="1839"/>
                        <a:pt x="189" y="1842"/>
                      </a:cubicBezTo>
                      <a:cubicBezTo>
                        <a:pt x="198" y="1845"/>
                        <a:pt x="197" y="1853"/>
                        <a:pt x="207" y="1858"/>
                      </a:cubicBezTo>
                      <a:cubicBezTo>
                        <a:pt x="218" y="1864"/>
                        <a:pt x="233" y="1870"/>
                        <a:pt x="231" y="1877"/>
                      </a:cubicBezTo>
                      <a:cubicBezTo>
                        <a:pt x="228" y="1883"/>
                        <a:pt x="226" y="1891"/>
                        <a:pt x="234" y="1892"/>
                      </a:cubicBezTo>
                      <a:cubicBezTo>
                        <a:pt x="242" y="1893"/>
                        <a:pt x="250" y="1891"/>
                        <a:pt x="250" y="1898"/>
                      </a:cubicBezTo>
                      <a:close/>
                      <a:moveTo>
                        <a:pt x="1209" y="1149"/>
                      </a:moveTo>
                      <a:cubicBezTo>
                        <a:pt x="1209" y="1147"/>
                        <a:pt x="1210" y="1132"/>
                        <a:pt x="1201" y="1141"/>
                      </a:cubicBezTo>
                      <a:cubicBezTo>
                        <a:pt x="1192" y="1149"/>
                        <a:pt x="1193" y="1144"/>
                        <a:pt x="1191" y="1153"/>
                      </a:cubicBezTo>
                      <a:cubicBezTo>
                        <a:pt x="1189" y="1161"/>
                        <a:pt x="1186" y="1171"/>
                        <a:pt x="1184" y="1165"/>
                      </a:cubicBezTo>
                      <a:cubicBezTo>
                        <a:pt x="1182" y="1159"/>
                        <a:pt x="1184" y="1143"/>
                        <a:pt x="1184" y="1138"/>
                      </a:cubicBezTo>
                      <a:cubicBezTo>
                        <a:pt x="1185" y="1132"/>
                        <a:pt x="1188" y="1139"/>
                        <a:pt x="1178" y="1129"/>
                      </a:cubicBezTo>
                      <a:cubicBezTo>
                        <a:pt x="1168" y="1119"/>
                        <a:pt x="1161" y="1120"/>
                        <a:pt x="1157" y="1114"/>
                      </a:cubicBezTo>
                      <a:cubicBezTo>
                        <a:pt x="1152" y="1109"/>
                        <a:pt x="1148" y="1107"/>
                        <a:pt x="1140" y="1103"/>
                      </a:cubicBezTo>
                      <a:cubicBezTo>
                        <a:pt x="1132" y="1099"/>
                        <a:pt x="1132" y="1093"/>
                        <a:pt x="1126" y="1092"/>
                      </a:cubicBezTo>
                      <a:cubicBezTo>
                        <a:pt x="1121" y="1092"/>
                        <a:pt x="1117" y="1101"/>
                        <a:pt x="1113" y="1107"/>
                      </a:cubicBezTo>
                      <a:cubicBezTo>
                        <a:pt x="1109" y="1112"/>
                        <a:pt x="1106" y="1114"/>
                        <a:pt x="1102" y="1112"/>
                      </a:cubicBezTo>
                      <a:cubicBezTo>
                        <a:pt x="1099" y="1109"/>
                        <a:pt x="1097" y="1106"/>
                        <a:pt x="1095" y="1102"/>
                      </a:cubicBezTo>
                      <a:cubicBezTo>
                        <a:pt x="1094" y="1098"/>
                        <a:pt x="1081" y="1094"/>
                        <a:pt x="1080" y="1091"/>
                      </a:cubicBezTo>
                      <a:cubicBezTo>
                        <a:pt x="1079" y="1089"/>
                        <a:pt x="1079" y="1078"/>
                        <a:pt x="1074" y="1072"/>
                      </a:cubicBezTo>
                      <a:cubicBezTo>
                        <a:pt x="1068" y="1066"/>
                        <a:pt x="1065" y="1063"/>
                        <a:pt x="1059" y="1062"/>
                      </a:cubicBezTo>
                      <a:cubicBezTo>
                        <a:pt x="1053" y="1060"/>
                        <a:pt x="1049" y="1063"/>
                        <a:pt x="1045" y="1067"/>
                      </a:cubicBezTo>
                      <a:cubicBezTo>
                        <a:pt x="1041" y="1071"/>
                        <a:pt x="1036" y="1069"/>
                        <a:pt x="1036" y="1065"/>
                      </a:cubicBezTo>
                      <a:cubicBezTo>
                        <a:pt x="1036" y="1062"/>
                        <a:pt x="1053" y="997"/>
                        <a:pt x="1050" y="993"/>
                      </a:cubicBezTo>
                      <a:cubicBezTo>
                        <a:pt x="1047" y="989"/>
                        <a:pt x="1033" y="1004"/>
                        <a:pt x="1030" y="1009"/>
                      </a:cubicBezTo>
                      <a:cubicBezTo>
                        <a:pt x="1027" y="1014"/>
                        <a:pt x="1012" y="1034"/>
                        <a:pt x="1008" y="1039"/>
                      </a:cubicBezTo>
                      <a:cubicBezTo>
                        <a:pt x="1003" y="1044"/>
                        <a:pt x="996" y="1053"/>
                        <a:pt x="994" y="1050"/>
                      </a:cubicBezTo>
                      <a:cubicBezTo>
                        <a:pt x="991" y="1047"/>
                        <a:pt x="993" y="1028"/>
                        <a:pt x="993" y="1023"/>
                      </a:cubicBezTo>
                      <a:cubicBezTo>
                        <a:pt x="993" y="1018"/>
                        <a:pt x="988" y="1016"/>
                        <a:pt x="982" y="1017"/>
                      </a:cubicBezTo>
                      <a:cubicBezTo>
                        <a:pt x="977" y="1017"/>
                        <a:pt x="970" y="1022"/>
                        <a:pt x="968" y="1021"/>
                      </a:cubicBezTo>
                      <a:cubicBezTo>
                        <a:pt x="966" y="1020"/>
                        <a:pt x="964" y="1016"/>
                        <a:pt x="960" y="1014"/>
                      </a:cubicBezTo>
                      <a:cubicBezTo>
                        <a:pt x="956" y="1013"/>
                        <a:pt x="952" y="1026"/>
                        <a:pt x="950" y="1026"/>
                      </a:cubicBezTo>
                      <a:cubicBezTo>
                        <a:pt x="947" y="1026"/>
                        <a:pt x="938" y="1020"/>
                        <a:pt x="938" y="1020"/>
                      </a:cubicBezTo>
                      <a:cubicBezTo>
                        <a:pt x="938" y="1020"/>
                        <a:pt x="935" y="1013"/>
                        <a:pt x="918" y="1012"/>
                      </a:cubicBezTo>
                      <a:cubicBezTo>
                        <a:pt x="900" y="1011"/>
                        <a:pt x="899" y="1005"/>
                        <a:pt x="891" y="1000"/>
                      </a:cubicBezTo>
                      <a:cubicBezTo>
                        <a:pt x="883" y="995"/>
                        <a:pt x="873" y="1004"/>
                        <a:pt x="867" y="1000"/>
                      </a:cubicBezTo>
                      <a:cubicBezTo>
                        <a:pt x="862" y="995"/>
                        <a:pt x="871" y="989"/>
                        <a:pt x="872" y="981"/>
                      </a:cubicBezTo>
                      <a:cubicBezTo>
                        <a:pt x="873" y="972"/>
                        <a:pt x="872" y="969"/>
                        <a:pt x="875" y="967"/>
                      </a:cubicBezTo>
                      <a:cubicBezTo>
                        <a:pt x="878" y="965"/>
                        <a:pt x="884" y="969"/>
                        <a:pt x="888" y="963"/>
                      </a:cubicBezTo>
                      <a:cubicBezTo>
                        <a:pt x="891" y="957"/>
                        <a:pt x="895" y="952"/>
                        <a:pt x="901" y="950"/>
                      </a:cubicBezTo>
                      <a:cubicBezTo>
                        <a:pt x="907" y="947"/>
                        <a:pt x="912" y="942"/>
                        <a:pt x="910" y="939"/>
                      </a:cubicBezTo>
                      <a:cubicBezTo>
                        <a:pt x="908" y="935"/>
                        <a:pt x="895" y="933"/>
                        <a:pt x="895" y="929"/>
                      </a:cubicBezTo>
                      <a:cubicBezTo>
                        <a:pt x="895" y="926"/>
                        <a:pt x="900" y="920"/>
                        <a:pt x="904" y="919"/>
                      </a:cubicBezTo>
                      <a:cubicBezTo>
                        <a:pt x="907" y="919"/>
                        <a:pt x="915" y="923"/>
                        <a:pt x="916" y="918"/>
                      </a:cubicBezTo>
                      <a:cubicBezTo>
                        <a:pt x="918" y="914"/>
                        <a:pt x="922" y="911"/>
                        <a:pt x="915" y="905"/>
                      </a:cubicBezTo>
                      <a:cubicBezTo>
                        <a:pt x="908" y="898"/>
                        <a:pt x="905" y="898"/>
                        <a:pt x="905" y="893"/>
                      </a:cubicBezTo>
                      <a:cubicBezTo>
                        <a:pt x="905" y="889"/>
                        <a:pt x="900" y="880"/>
                        <a:pt x="898" y="874"/>
                      </a:cubicBezTo>
                      <a:cubicBezTo>
                        <a:pt x="896" y="868"/>
                        <a:pt x="885" y="866"/>
                        <a:pt x="890" y="860"/>
                      </a:cubicBezTo>
                      <a:cubicBezTo>
                        <a:pt x="894" y="854"/>
                        <a:pt x="901" y="862"/>
                        <a:pt x="905" y="855"/>
                      </a:cubicBezTo>
                      <a:cubicBezTo>
                        <a:pt x="909" y="847"/>
                        <a:pt x="913" y="845"/>
                        <a:pt x="909" y="840"/>
                      </a:cubicBezTo>
                      <a:cubicBezTo>
                        <a:pt x="906" y="834"/>
                        <a:pt x="899" y="830"/>
                        <a:pt x="902" y="824"/>
                      </a:cubicBezTo>
                      <a:cubicBezTo>
                        <a:pt x="905" y="818"/>
                        <a:pt x="915" y="807"/>
                        <a:pt x="915" y="803"/>
                      </a:cubicBezTo>
                      <a:cubicBezTo>
                        <a:pt x="915" y="799"/>
                        <a:pt x="919" y="792"/>
                        <a:pt x="910" y="791"/>
                      </a:cubicBezTo>
                      <a:cubicBezTo>
                        <a:pt x="900" y="790"/>
                        <a:pt x="885" y="802"/>
                        <a:pt x="884" y="794"/>
                      </a:cubicBezTo>
                      <a:cubicBezTo>
                        <a:pt x="883" y="786"/>
                        <a:pt x="896" y="780"/>
                        <a:pt x="905" y="770"/>
                      </a:cubicBezTo>
                      <a:cubicBezTo>
                        <a:pt x="914" y="759"/>
                        <a:pt x="921" y="761"/>
                        <a:pt x="912" y="753"/>
                      </a:cubicBezTo>
                      <a:cubicBezTo>
                        <a:pt x="904" y="745"/>
                        <a:pt x="882" y="752"/>
                        <a:pt x="878" y="750"/>
                      </a:cubicBezTo>
                      <a:cubicBezTo>
                        <a:pt x="874" y="748"/>
                        <a:pt x="866" y="745"/>
                        <a:pt x="866" y="736"/>
                      </a:cubicBezTo>
                      <a:cubicBezTo>
                        <a:pt x="865" y="728"/>
                        <a:pt x="877" y="719"/>
                        <a:pt x="877" y="712"/>
                      </a:cubicBezTo>
                      <a:cubicBezTo>
                        <a:pt x="878" y="704"/>
                        <a:pt x="880" y="693"/>
                        <a:pt x="878" y="687"/>
                      </a:cubicBezTo>
                      <a:cubicBezTo>
                        <a:pt x="876" y="681"/>
                        <a:pt x="873" y="666"/>
                        <a:pt x="873" y="666"/>
                      </a:cubicBezTo>
                      <a:cubicBezTo>
                        <a:pt x="873" y="666"/>
                        <a:pt x="864" y="654"/>
                        <a:pt x="850" y="644"/>
                      </a:cubicBezTo>
                      <a:cubicBezTo>
                        <a:pt x="836" y="634"/>
                        <a:pt x="830" y="639"/>
                        <a:pt x="835" y="634"/>
                      </a:cubicBezTo>
                      <a:cubicBezTo>
                        <a:pt x="840" y="629"/>
                        <a:pt x="865" y="610"/>
                        <a:pt x="865" y="602"/>
                      </a:cubicBezTo>
                      <a:cubicBezTo>
                        <a:pt x="864" y="595"/>
                        <a:pt x="842" y="596"/>
                        <a:pt x="840" y="594"/>
                      </a:cubicBezTo>
                      <a:cubicBezTo>
                        <a:pt x="838" y="591"/>
                        <a:pt x="827" y="588"/>
                        <a:pt x="824" y="577"/>
                      </a:cubicBezTo>
                      <a:cubicBezTo>
                        <a:pt x="820" y="565"/>
                        <a:pt x="813" y="557"/>
                        <a:pt x="813" y="550"/>
                      </a:cubicBezTo>
                      <a:cubicBezTo>
                        <a:pt x="814" y="544"/>
                        <a:pt x="831" y="485"/>
                        <a:pt x="816" y="470"/>
                      </a:cubicBezTo>
                      <a:cubicBezTo>
                        <a:pt x="801" y="454"/>
                        <a:pt x="789" y="444"/>
                        <a:pt x="785" y="426"/>
                      </a:cubicBezTo>
                      <a:cubicBezTo>
                        <a:pt x="781" y="408"/>
                        <a:pt x="786" y="386"/>
                        <a:pt x="791" y="381"/>
                      </a:cubicBezTo>
                      <a:cubicBezTo>
                        <a:pt x="796" y="376"/>
                        <a:pt x="841" y="369"/>
                        <a:pt x="840" y="360"/>
                      </a:cubicBezTo>
                      <a:cubicBezTo>
                        <a:pt x="840" y="351"/>
                        <a:pt x="760" y="318"/>
                        <a:pt x="762" y="316"/>
                      </a:cubicBezTo>
                      <a:cubicBezTo>
                        <a:pt x="763" y="313"/>
                        <a:pt x="817" y="310"/>
                        <a:pt x="822" y="305"/>
                      </a:cubicBezTo>
                      <a:cubicBezTo>
                        <a:pt x="827" y="300"/>
                        <a:pt x="820" y="222"/>
                        <a:pt x="818" y="218"/>
                      </a:cubicBezTo>
                      <a:cubicBezTo>
                        <a:pt x="816" y="214"/>
                        <a:pt x="766" y="208"/>
                        <a:pt x="760" y="202"/>
                      </a:cubicBezTo>
                      <a:cubicBezTo>
                        <a:pt x="753" y="196"/>
                        <a:pt x="732" y="186"/>
                        <a:pt x="724" y="177"/>
                      </a:cubicBezTo>
                      <a:cubicBezTo>
                        <a:pt x="715" y="168"/>
                        <a:pt x="710" y="163"/>
                        <a:pt x="710" y="161"/>
                      </a:cubicBezTo>
                      <a:cubicBezTo>
                        <a:pt x="710" y="158"/>
                        <a:pt x="712" y="140"/>
                        <a:pt x="711" y="133"/>
                      </a:cubicBezTo>
                      <a:cubicBezTo>
                        <a:pt x="709" y="127"/>
                        <a:pt x="691" y="102"/>
                        <a:pt x="686" y="99"/>
                      </a:cubicBezTo>
                      <a:cubicBezTo>
                        <a:pt x="680" y="96"/>
                        <a:pt x="623" y="107"/>
                        <a:pt x="614" y="93"/>
                      </a:cubicBezTo>
                      <a:cubicBezTo>
                        <a:pt x="605" y="78"/>
                        <a:pt x="571" y="24"/>
                        <a:pt x="568" y="15"/>
                      </a:cubicBezTo>
                      <a:cubicBezTo>
                        <a:pt x="564" y="5"/>
                        <a:pt x="553" y="2"/>
                        <a:pt x="551" y="1"/>
                      </a:cubicBezTo>
                      <a:cubicBezTo>
                        <a:pt x="548" y="0"/>
                        <a:pt x="535" y="5"/>
                        <a:pt x="530" y="5"/>
                      </a:cubicBezTo>
                      <a:cubicBezTo>
                        <a:pt x="524" y="5"/>
                        <a:pt x="508" y="6"/>
                        <a:pt x="507" y="13"/>
                      </a:cubicBezTo>
                      <a:cubicBezTo>
                        <a:pt x="506" y="20"/>
                        <a:pt x="503" y="52"/>
                        <a:pt x="500" y="61"/>
                      </a:cubicBezTo>
                      <a:cubicBezTo>
                        <a:pt x="497" y="70"/>
                        <a:pt x="502" y="73"/>
                        <a:pt x="504" y="80"/>
                      </a:cubicBezTo>
                      <a:cubicBezTo>
                        <a:pt x="506" y="88"/>
                        <a:pt x="524" y="127"/>
                        <a:pt x="520" y="121"/>
                      </a:cubicBezTo>
                      <a:cubicBezTo>
                        <a:pt x="515" y="115"/>
                        <a:pt x="463" y="61"/>
                        <a:pt x="460" y="54"/>
                      </a:cubicBezTo>
                      <a:cubicBezTo>
                        <a:pt x="457" y="46"/>
                        <a:pt x="427" y="28"/>
                        <a:pt x="420" y="25"/>
                      </a:cubicBezTo>
                      <a:cubicBezTo>
                        <a:pt x="413" y="22"/>
                        <a:pt x="433" y="52"/>
                        <a:pt x="438" y="59"/>
                      </a:cubicBezTo>
                      <a:cubicBezTo>
                        <a:pt x="443" y="66"/>
                        <a:pt x="446" y="69"/>
                        <a:pt x="444" y="75"/>
                      </a:cubicBezTo>
                      <a:cubicBezTo>
                        <a:pt x="441" y="81"/>
                        <a:pt x="419" y="105"/>
                        <a:pt x="419" y="113"/>
                      </a:cubicBezTo>
                      <a:cubicBezTo>
                        <a:pt x="420" y="121"/>
                        <a:pt x="423" y="149"/>
                        <a:pt x="420" y="160"/>
                      </a:cubicBezTo>
                      <a:cubicBezTo>
                        <a:pt x="417" y="170"/>
                        <a:pt x="389" y="204"/>
                        <a:pt x="386" y="214"/>
                      </a:cubicBezTo>
                      <a:cubicBezTo>
                        <a:pt x="383" y="224"/>
                        <a:pt x="361" y="250"/>
                        <a:pt x="354" y="257"/>
                      </a:cubicBezTo>
                      <a:cubicBezTo>
                        <a:pt x="348" y="263"/>
                        <a:pt x="346" y="278"/>
                        <a:pt x="338" y="276"/>
                      </a:cubicBezTo>
                      <a:cubicBezTo>
                        <a:pt x="329" y="274"/>
                        <a:pt x="322" y="270"/>
                        <a:pt x="314" y="267"/>
                      </a:cubicBezTo>
                      <a:cubicBezTo>
                        <a:pt x="307" y="264"/>
                        <a:pt x="296" y="262"/>
                        <a:pt x="296" y="267"/>
                      </a:cubicBezTo>
                      <a:cubicBezTo>
                        <a:pt x="296" y="272"/>
                        <a:pt x="306" y="279"/>
                        <a:pt x="305" y="282"/>
                      </a:cubicBezTo>
                      <a:cubicBezTo>
                        <a:pt x="305" y="285"/>
                        <a:pt x="290" y="293"/>
                        <a:pt x="285" y="292"/>
                      </a:cubicBezTo>
                      <a:cubicBezTo>
                        <a:pt x="279" y="291"/>
                        <a:pt x="276" y="289"/>
                        <a:pt x="267" y="282"/>
                      </a:cubicBezTo>
                      <a:cubicBezTo>
                        <a:pt x="258" y="275"/>
                        <a:pt x="227" y="247"/>
                        <a:pt x="219" y="247"/>
                      </a:cubicBezTo>
                      <a:cubicBezTo>
                        <a:pt x="210" y="247"/>
                        <a:pt x="210" y="239"/>
                        <a:pt x="198" y="241"/>
                      </a:cubicBezTo>
                      <a:cubicBezTo>
                        <a:pt x="186" y="244"/>
                        <a:pt x="176" y="250"/>
                        <a:pt x="170" y="256"/>
                      </a:cubicBezTo>
                      <a:cubicBezTo>
                        <a:pt x="164" y="262"/>
                        <a:pt x="161" y="267"/>
                        <a:pt x="161" y="282"/>
                      </a:cubicBezTo>
                      <a:cubicBezTo>
                        <a:pt x="160" y="297"/>
                        <a:pt x="167" y="332"/>
                        <a:pt x="161" y="337"/>
                      </a:cubicBezTo>
                      <a:cubicBezTo>
                        <a:pt x="154" y="342"/>
                        <a:pt x="144" y="341"/>
                        <a:pt x="139" y="338"/>
                      </a:cubicBezTo>
                      <a:cubicBezTo>
                        <a:pt x="134" y="336"/>
                        <a:pt x="129" y="334"/>
                        <a:pt x="117" y="339"/>
                      </a:cubicBezTo>
                      <a:cubicBezTo>
                        <a:pt x="104" y="344"/>
                        <a:pt x="98" y="343"/>
                        <a:pt x="92" y="344"/>
                      </a:cubicBezTo>
                      <a:cubicBezTo>
                        <a:pt x="87" y="345"/>
                        <a:pt x="79" y="354"/>
                        <a:pt x="79" y="361"/>
                      </a:cubicBezTo>
                      <a:cubicBezTo>
                        <a:pt x="79" y="369"/>
                        <a:pt x="94" y="368"/>
                        <a:pt x="100" y="381"/>
                      </a:cubicBezTo>
                      <a:cubicBezTo>
                        <a:pt x="105" y="394"/>
                        <a:pt x="112" y="398"/>
                        <a:pt x="110" y="405"/>
                      </a:cubicBezTo>
                      <a:cubicBezTo>
                        <a:pt x="109" y="411"/>
                        <a:pt x="97" y="409"/>
                        <a:pt x="95" y="411"/>
                      </a:cubicBezTo>
                      <a:cubicBezTo>
                        <a:pt x="92" y="413"/>
                        <a:pt x="94" y="424"/>
                        <a:pt x="89" y="425"/>
                      </a:cubicBezTo>
                      <a:cubicBezTo>
                        <a:pt x="84" y="426"/>
                        <a:pt x="80" y="425"/>
                        <a:pt x="74" y="426"/>
                      </a:cubicBezTo>
                      <a:cubicBezTo>
                        <a:pt x="68" y="428"/>
                        <a:pt x="49" y="444"/>
                        <a:pt x="44" y="450"/>
                      </a:cubicBezTo>
                      <a:cubicBezTo>
                        <a:pt x="38" y="457"/>
                        <a:pt x="32" y="455"/>
                        <a:pt x="34" y="464"/>
                      </a:cubicBezTo>
                      <a:cubicBezTo>
                        <a:pt x="37" y="473"/>
                        <a:pt x="50" y="494"/>
                        <a:pt x="50" y="501"/>
                      </a:cubicBezTo>
                      <a:cubicBezTo>
                        <a:pt x="50" y="509"/>
                        <a:pt x="50" y="517"/>
                        <a:pt x="47" y="516"/>
                      </a:cubicBezTo>
                      <a:cubicBezTo>
                        <a:pt x="44" y="515"/>
                        <a:pt x="41" y="519"/>
                        <a:pt x="33" y="513"/>
                      </a:cubicBezTo>
                      <a:cubicBezTo>
                        <a:pt x="25" y="507"/>
                        <a:pt x="17" y="502"/>
                        <a:pt x="8" y="500"/>
                      </a:cubicBezTo>
                      <a:cubicBezTo>
                        <a:pt x="0" y="498"/>
                        <a:pt x="4" y="507"/>
                        <a:pt x="4" y="507"/>
                      </a:cubicBezTo>
                      <a:cubicBezTo>
                        <a:pt x="4" y="507"/>
                        <a:pt x="19" y="542"/>
                        <a:pt x="49" y="566"/>
                      </a:cubicBezTo>
                      <a:cubicBezTo>
                        <a:pt x="79" y="590"/>
                        <a:pt x="78" y="589"/>
                        <a:pt x="83" y="611"/>
                      </a:cubicBezTo>
                      <a:cubicBezTo>
                        <a:pt x="89" y="634"/>
                        <a:pt x="98" y="645"/>
                        <a:pt x="125" y="681"/>
                      </a:cubicBezTo>
                      <a:cubicBezTo>
                        <a:pt x="151" y="717"/>
                        <a:pt x="173" y="704"/>
                        <a:pt x="195" y="742"/>
                      </a:cubicBezTo>
                      <a:cubicBezTo>
                        <a:pt x="217" y="779"/>
                        <a:pt x="231" y="784"/>
                        <a:pt x="244" y="807"/>
                      </a:cubicBezTo>
                      <a:cubicBezTo>
                        <a:pt x="257" y="830"/>
                        <a:pt x="278" y="840"/>
                        <a:pt x="295" y="864"/>
                      </a:cubicBezTo>
                      <a:cubicBezTo>
                        <a:pt x="312" y="889"/>
                        <a:pt x="320" y="910"/>
                        <a:pt x="331" y="948"/>
                      </a:cubicBezTo>
                      <a:cubicBezTo>
                        <a:pt x="342" y="985"/>
                        <a:pt x="363" y="1008"/>
                        <a:pt x="367" y="1031"/>
                      </a:cubicBezTo>
                      <a:cubicBezTo>
                        <a:pt x="372" y="1053"/>
                        <a:pt x="351" y="1043"/>
                        <a:pt x="367" y="1077"/>
                      </a:cubicBezTo>
                      <a:cubicBezTo>
                        <a:pt x="384" y="1111"/>
                        <a:pt x="389" y="1159"/>
                        <a:pt x="376" y="1173"/>
                      </a:cubicBezTo>
                      <a:cubicBezTo>
                        <a:pt x="363" y="1186"/>
                        <a:pt x="360" y="1173"/>
                        <a:pt x="372" y="1209"/>
                      </a:cubicBezTo>
                      <a:cubicBezTo>
                        <a:pt x="384" y="1245"/>
                        <a:pt x="399" y="1269"/>
                        <a:pt x="399" y="1281"/>
                      </a:cubicBezTo>
                      <a:cubicBezTo>
                        <a:pt x="399" y="1293"/>
                        <a:pt x="380" y="1286"/>
                        <a:pt x="378" y="1303"/>
                      </a:cubicBezTo>
                      <a:cubicBezTo>
                        <a:pt x="376" y="1320"/>
                        <a:pt x="382" y="1316"/>
                        <a:pt x="386" y="1358"/>
                      </a:cubicBezTo>
                      <a:cubicBezTo>
                        <a:pt x="389" y="1399"/>
                        <a:pt x="390" y="1458"/>
                        <a:pt x="363" y="1496"/>
                      </a:cubicBezTo>
                      <a:cubicBezTo>
                        <a:pt x="336" y="1533"/>
                        <a:pt x="340" y="1547"/>
                        <a:pt x="312" y="1564"/>
                      </a:cubicBezTo>
                      <a:cubicBezTo>
                        <a:pt x="284" y="1581"/>
                        <a:pt x="282" y="1581"/>
                        <a:pt x="268" y="1598"/>
                      </a:cubicBezTo>
                      <a:cubicBezTo>
                        <a:pt x="253" y="1615"/>
                        <a:pt x="245" y="1626"/>
                        <a:pt x="236" y="1624"/>
                      </a:cubicBezTo>
                      <a:cubicBezTo>
                        <a:pt x="227" y="1622"/>
                        <a:pt x="207" y="1623"/>
                        <a:pt x="201" y="1621"/>
                      </a:cubicBezTo>
                      <a:cubicBezTo>
                        <a:pt x="194" y="1619"/>
                        <a:pt x="194" y="1615"/>
                        <a:pt x="187" y="1609"/>
                      </a:cubicBezTo>
                      <a:cubicBezTo>
                        <a:pt x="179" y="1603"/>
                        <a:pt x="167" y="1593"/>
                        <a:pt x="157" y="1584"/>
                      </a:cubicBezTo>
                      <a:cubicBezTo>
                        <a:pt x="148" y="1575"/>
                        <a:pt x="128" y="1571"/>
                        <a:pt x="117" y="1575"/>
                      </a:cubicBezTo>
                      <a:cubicBezTo>
                        <a:pt x="105" y="1579"/>
                        <a:pt x="98" y="1581"/>
                        <a:pt x="94" y="1588"/>
                      </a:cubicBezTo>
                      <a:cubicBezTo>
                        <a:pt x="90" y="1596"/>
                        <a:pt x="100" y="1586"/>
                        <a:pt x="99" y="1603"/>
                      </a:cubicBezTo>
                      <a:cubicBezTo>
                        <a:pt x="99" y="1621"/>
                        <a:pt x="100" y="1627"/>
                        <a:pt x="91" y="1632"/>
                      </a:cubicBezTo>
                      <a:cubicBezTo>
                        <a:pt x="83" y="1636"/>
                        <a:pt x="57" y="1642"/>
                        <a:pt x="56" y="1646"/>
                      </a:cubicBezTo>
                      <a:cubicBezTo>
                        <a:pt x="55" y="1650"/>
                        <a:pt x="64" y="1658"/>
                        <a:pt x="69" y="1664"/>
                      </a:cubicBezTo>
                      <a:cubicBezTo>
                        <a:pt x="74" y="1669"/>
                        <a:pt x="80" y="1675"/>
                        <a:pt x="81" y="1681"/>
                      </a:cubicBezTo>
                      <a:cubicBezTo>
                        <a:pt x="81" y="1688"/>
                        <a:pt x="87" y="1688"/>
                        <a:pt x="77" y="1693"/>
                      </a:cubicBezTo>
                      <a:cubicBezTo>
                        <a:pt x="68" y="1697"/>
                        <a:pt x="62" y="1701"/>
                        <a:pt x="69" y="1708"/>
                      </a:cubicBezTo>
                      <a:cubicBezTo>
                        <a:pt x="75" y="1715"/>
                        <a:pt x="87" y="1713"/>
                        <a:pt x="81" y="1723"/>
                      </a:cubicBezTo>
                      <a:cubicBezTo>
                        <a:pt x="74" y="1734"/>
                        <a:pt x="64" y="1738"/>
                        <a:pt x="70" y="1747"/>
                      </a:cubicBezTo>
                      <a:cubicBezTo>
                        <a:pt x="76" y="1756"/>
                        <a:pt x="82" y="1751"/>
                        <a:pt x="79" y="1763"/>
                      </a:cubicBezTo>
                      <a:cubicBezTo>
                        <a:pt x="77" y="1775"/>
                        <a:pt x="58" y="1783"/>
                        <a:pt x="67" y="1789"/>
                      </a:cubicBezTo>
                      <a:cubicBezTo>
                        <a:pt x="75" y="1795"/>
                        <a:pt x="88" y="1794"/>
                        <a:pt x="91" y="1795"/>
                      </a:cubicBezTo>
                      <a:cubicBezTo>
                        <a:pt x="95" y="1797"/>
                        <a:pt x="99" y="1809"/>
                        <a:pt x="104" y="1806"/>
                      </a:cubicBezTo>
                      <a:cubicBezTo>
                        <a:pt x="109" y="1803"/>
                        <a:pt x="132" y="1800"/>
                        <a:pt x="131" y="1795"/>
                      </a:cubicBezTo>
                      <a:cubicBezTo>
                        <a:pt x="130" y="1789"/>
                        <a:pt x="125" y="1781"/>
                        <a:pt x="130" y="1780"/>
                      </a:cubicBezTo>
                      <a:cubicBezTo>
                        <a:pt x="136" y="1779"/>
                        <a:pt x="155" y="1766"/>
                        <a:pt x="159" y="1772"/>
                      </a:cubicBezTo>
                      <a:cubicBezTo>
                        <a:pt x="164" y="1778"/>
                        <a:pt x="177" y="1778"/>
                        <a:pt x="179" y="1785"/>
                      </a:cubicBezTo>
                      <a:cubicBezTo>
                        <a:pt x="181" y="1793"/>
                        <a:pt x="190" y="1800"/>
                        <a:pt x="187" y="1803"/>
                      </a:cubicBezTo>
                      <a:cubicBezTo>
                        <a:pt x="183" y="1806"/>
                        <a:pt x="176" y="1823"/>
                        <a:pt x="163" y="1827"/>
                      </a:cubicBezTo>
                      <a:cubicBezTo>
                        <a:pt x="149" y="1831"/>
                        <a:pt x="142" y="1824"/>
                        <a:pt x="137" y="1833"/>
                      </a:cubicBezTo>
                      <a:cubicBezTo>
                        <a:pt x="133" y="1842"/>
                        <a:pt x="123" y="1847"/>
                        <a:pt x="133" y="1855"/>
                      </a:cubicBezTo>
                      <a:cubicBezTo>
                        <a:pt x="143" y="1864"/>
                        <a:pt x="155" y="1867"/>
                        <a:pt x="165" y="1875"/>
                      </a:cubicBezTo>
                      <a:cubicBezTo>
                        <a:pt x="176" y="1883"/>
                        <a:pt x="163" y="1872"/>
                        <a:pt x="179" y="1889"/>
                      </a:cubicBezTo>
                      <a:cubicBezTo>
                        <a:pt x="195" y="1905"/>
                        <a:pt x="228" y="1923"/>
                        <a:pt x="244" y="1947"/>
                      </a:cubicBezTo>
                      <a:cubicBezTo>
                        <a:pt x="260" y="1971"/>
                        <a:pt x="277" y="2005"/>
                        <a:pt x="272" y="2007"/>
                      </a:cubicBezTo>
                      <a:cubicBezTo>
                        <a:pt x="266" y="2009"/>
                        <a:pt x="252" y="2010"/>
                        <a:pt x="267" y="2019"/>
                      </a:cubicBezTo>
                      <a:cubicBezTo>
                        <a:pt x="281" y="2027"/>
                        <a:pt x="301" y="2035"/>
                        <a:pt x="326" y="2062"/>
                      </a:cubicBezTo>
                      <a:cubicBezTo>
                        <a:pt x="352" y="2089"/>
                        <a:pt x="370" y="2091"/>
                        <a:pt x="374" y="2110"/>
                      </a:cubicBezTo>
                      <a:cubicBezTo>
                        <a:pt x="377" y="2129"/>
                        <a:pt x="382" y="2139"/>
                        <a:pt x="378" y="2151"/>
                      </a:cubicBezTo>
                      <a:cubicBezTo>
                        <a:pt x="374" y="2163"/>
                        <a:pt x="382" y="2165"/>
                        <a:pt x="387" y="2167"/>
                      </a:cubicBezTo>
                      <a:cubicBezTo>
                        <a:pt x="388" y="2167"/>
                        <a:pt x="390" y="2167"/>
                        <a:pt x="391" y="2167"/>
                      </a:cubicBezTo>
                      <a:cubicBezTo>
                        <a:pt x="393" y="2160"/>
                        <a:pt x="395" y="2155"/>
                        <a:pt x="397" y="2154"/>
                      </a:cubicBezTo>
                      <a:cubicBezTo>
                        <a:pt x="402" y="2151"/>
                        <a:pt x="409" y="2152"/>
                        <a:pt x="415" y="2143"/>
                      </a:cubicBezTo>
                      <a:cubicBezTo>
                        <a:pt x="421" y="2134"/>
                        <a:pt x="426" y="2122"/>
                        <a:pt x="434" y="2122"/>
                      </a:cubicBezTo>
                      <a:cubicBezTo>
                        <a:pt x="441" y="2122"/>
                        <a:pt x="454" y="2131"/>
                        <a:pt x="460" y="2120"/>
                      </a:cubicBezTo>
                      <a:cubicBezTo>
                        <a:pt x="467" y="2110"/>
                        <a:pt x="464" y="2094"/>
                        <a:pt x="481" y="2098"/>
                      </a:cubicBezTo>
                      <a:cubicBezTo>
                        <a:pt x="498" y="2101"/>
                        <a:pt x="524" y="2106"/>
                        <a:pt x="534" y="2118"/>
                      </a:cubicBezTo>
                      <a:cubicBezTo>
                        <a:pt x="544" y="2131"/>
                        <a:pt x="565" y="2137"/>
                        <a:pt x="565" y="2137"/>
                      </a:cubicBezTo>
                      <a:cubicBezTo>
                        <a:pt x="565" y="2137"/>
                        <a:pt x="563" y="2156"/>
                        <a:pt x="565" y="2163"/>
                      </a:cubicBezTo>
                      <a:cubicBezTo>
                        <a:pt x="567" y="2169"/>
                        <a:pt x="591" y="2165"/>
                        <a:pt x="595" y="2178"/>
                      </a:cubicBezTo>
                      <a:cubicBezTo>
                        <a:pt x="600" y="2191"/>
                        <a:pt x="594" y="2199"/>
                        <a:pt x="606" y="2206"/>
                      </a:cubicBezTo>
                      <a:cubicBezTo>
                        <a:pt x="617" y="2214"/>
                        <a:pt x="624" y="2216"/>
                        <a:pt x="630" y="2223"/>
                      </a:cubicBezTo>
                      <a:cubicBezTo>
                        <a:pt x="637" y="2231"/>
                        <a:pt x="628" y="2247"/>
                        <a:pt x="638" y="2244"/>
                      </a:cubicBezTo>
                      <a:cubicBezTo>
                        <a:pt x="647" y="2241"/>
                        <a:pt x="648" y="2230"/>
                        <a:pt x="652" y="2234"/>
                      </a:cubicBezTo>
                      <a:cubicBezTo>
                        <a:pt x="656" y="2237"/>
                        <a:pt x="667" y="2244"/>
                        <a:pt x="672" y="2242"/>
                      </a:cubicBezTo>
                      <a:cubicBezTo>
                        <a:pt x="677" y="2239"/>
                        <a:pt x="695" y="2230"/>
                        <a:pt x="695" y="2221"/>
                      </a:cubicBezTo>
                      <a:cubicBezTo>
                        <a:pt x="695" y="2217"/>
                        <a:pt x="700" y="2214"/>
                        <a:pt x="706" y="2213"/>
                      </a:cubicBezTo>
                      <a:cubicBezTo>
                        <a:pt x="710" y="2209"/>
                        <a:pt x="715" y="2204"/>
                        <a:pt x="720" y="2200"/>
                      </a:cubicBezTo>
                      <a:cubicBezTo>
                        <a:pt x="745" y="2180"/>
                        <a:pt x="720" y="2146"/>
                        <a:pt x="765" y="2151"/>
                      </a:cubicBezTo>
                      <a:cubicBezTo>
                        <a:pt x="811" y="2157"/>
                        <a:pt x="809" y="2161"/>
                        <a:pt x="811" y="2140"/>
                      </a:cubicBezTo>
                      <a:cubicBezTo>
                        <a:pt x="813" y="2119"/>
                        <a:pt x="809" y="2114"/>
                        <a:pt x="821" y="2091"/>
                      </a:cubicBezTo>
                      <a:cubicBezTo>
                        <a:pt x="833" y="2068"/>
                        <a:pt x="837" y="2059"/>
                        <a:pt x="839" y="2046"/>
                      </a:cubicBezTo>
                      <a:cubicBezTo>
                        <a:pt x="841" y="2032"/>
                        <a:pt x="847" y="2009"/>
                        <a:pt x="847" y="1998"/>
                      </a:cubicBezTo>
                      <a:cubicBezTo>
                        <a:pt x="847" y="1987"/>
                        <a:pt x="845" y="1984"/>
                        <a:pt x="841" y="1974"/>
                      </a:cubicBezTo>
                      <a:cubicBezTo>
                        <a:pt x="837" y="1964"/>
                        <a:pt x="856" y="1974"/>
                        <a:pt x="837" y="1953"/>
                      </a:cubicBezTo>
                      <a:cubicBezTo>
                        <a:pt x="819" y="1932"/>
                        <a:pt x="798" y="1911"/>
                        <a:pt x="798" y="1911"/>
                      </a:cubicBezTo>
                      <a:cubicBezTo>
                        <a:pt x="798" y="1911"/>
                        <a:pt x="810" y="1900"/>
                        <a:pt x="821" y="1894"/>
                      </a:cubicBezTo>
                      <a:cubicBezTo>
                        <a:pt x="832" y="1887"/>
                        <a:pt x="841" y="1883"/>
                        <a:pt x="841" y="1883"/>
                      </a:cubicBezTo>
                      <a:cubicBezTo>
                        <a:pt x="841" y="1883"/>
                        <a:pt x="871" y="1876"/>
                        <a:pt x="879" y="1870"/>
                      </a:cubicBezTo>
                      <a:cubicBezTo>
                        <a:pt x="887" y="1864"/>
                        <a:pt x="864" y="1851"/>
                        <a:pt x="905" y="1851"/>
                      </a:cubicBezTo>
                      <a:cubicBezTo>
                        <a:pt x="947" y="1851"/>
                        <a:pt x="966" y="1853"/>
                        <a:pt x="966" y="1841"/>
                      </a:cubicBezTo>
                      <a:cubicBezTo>
                        <a:pt x="966" y="1830"/>
                        <a:pt x="957" y="1778"/>
                        <a:pt x="957" y="1760"/>
                      </a:cubicBezTo>
                      <a:cubicBezTo>
                        <a:pt x="957" y="1741"/>
                        <a:pt x="983" y="1709"/>
                        <a:pt x="985" y="1677"/>
                      </a:cubicBezTo>
                      <a:cubicBezTo>
                        <a:pt x="987" y="1645"/>
                        <a:pt x="968" y="1609"/>
                        <a:pt x="968" y="1601"/>
                      </a:cubicBezTo>
                      <a:cubicBezTo>
                        <a:pt x="968" y="1594"/>
                        <a:pt x="977" y="1601"/>
                        <a:pt x="983" y="1592"/>
                      </a:cubicBezTo>
                      <a:cubicBezTo>
                        <a:pt x="989" y="1583"/>
                        <a:pt x="985" y="1561"/>
                        <a:pt x="975" y="1551"/>
                      </a:cubicBezTo>
                      <a:cubicBezTo>
                        <a:pt x="966" y="1541"/>
                        <a:pt x="935" y="1495"/>
                        <a:pt x="945" y="1488"/>
                      </a:cubicBezTo>
                      <a:cubicBezTo>
                        <a:pt x="955" y="1481"/>
                        <a:pt x="966" y="1468"/>
                        <a:pt x="1005" y="1477"/>
                      </a:cubicBezTo>
                      <a:cubicBezTo>
                        <a:pt x="1045" y="1485"/>
                        <a:pt x="1046" y="1487"/>
                        <a:pt x="1055" y="1481"/>
                      </a:cubicBezTo>
                      <a:cubicBezTo>
                        <a:pt x="1064" y="1475"/>
                        <a:pt x="1084" y="1448"/>
                        <a:pt x="1098" y="1477"/>
                      </a:cubicBezTo>
                      <a:cubicBezTo>
                        <a:pt x="1111" y="1505"/>
                        <a:pt x="1114" y="1518"/>
                        <a:pt x="1125" y="1513"/>
                      </a:cubicBezTo>
                      <a:cubicBezTo>
                        <a:pt x="1136" y="1507"/>
                        <a:pt x="1150" y="1515"/>
                        <a:pt x="1159" y="1513"/>
                      </a:cubicBezTo>
                      <a:cubicBezTo>
                        <a:pt x="1168" y="1511"/>
                        <a:pt x="1160" y="1499"/>
                        <a:pt x="1170" y="1490"/>
                      </a:cubicBezTo>
                      <a:cubicBezTo>
                        <a:pt x="1173" y="1487"/>
                        <a:pt x="1179" y="1479"/>
                        <a:pt x="1186" y="1469"/>
                      </a:cubicBezTo>
                      <a:cubicBezTo>
                        <a:pt x="1188" y="1457"/>
                        <a:pt x="1192" y="1432"/>
                        <a:pt x="1193" y="1429"/>
                      </a:cubicBezTo>
                      <a:cubicBezTo>
                        <a:pt x="1194" y="1426"/>
                        <a:pt x="1207" y="1425"/>
                        <a:pt x="1208" y="1419"/>
                      </a:cubicBezTo>
                      <a:cubicBezTo>
                        <a:pt x="1208" y="1413"/>
                        <a:pt x="1204" y="1409"/>
                        <a:pt x="1199" y="1408"/>
                      </a:cubicBezTo>
                      <a:cubicBezTo>
                        <a:pt x="1193" y="1406"/>
                        <a:pt x="1190" y="1407"/>
                        <a:pt x="1189" y="1400"/>
                      </a:cubicBezTo>
                      <a:cubicBezTo>
                        <a:pt x="1188" y="1393"/>
                        <a:pt x="1179" y="1384"/>
                        <a:pt x="1172" y="1372"/>
                      </a:cubicBezTo>
                      <a:cubicBezTo>
                        <a:pt x="1166" y="1361"/>
                        <a:pt x="1155" y="1347"/>
                        <a:pt x="1151" y="1338"/>
                      </a:cubicBezTo>
                      <a:cubicBezTo>
                        <a:pt x="1148" y="1329"/>
                        <a:pt x="1144" y="1318"/>
                        <a:pt x="1142" y="1309"/>
                      </a:cubicBezTo>
                      <a:cubicBezTo>
                        <a:pt x="1141" y="1300"/>
                        <a:pt x="1133" y="1288"/>
                        <a:pt x="1133" y="1284"/>
                      </a:cubicBezTo>
                      <a:cubicBezTo>
                        <a:pt x="1133" y="1280"/>
                        <a:pt x="1175" y="1267"/>
                        <a:pt x="1180" y="1262"/>
                      </a:cubicBezTo>
                      <a:cubicBezTo>
                        <a:pt x="1185" y="1258"/>
                        <a:pt x="1199" y="1255"/>
                        <a:pt x="1193" y="1250"/>
                      </a:cubicBezTo>
                      <a:cubicBezTo>
                        <a:pt x="1188" y="1245"/>
                        <a:pt x="1192" y="1244"/>
                        <a:pt x="1192" y="1240"/>
                      </a:cubicBezTo>
                      <a:cubicBezTo>
                        <a:pt x="1193" y="1236"/>
                        <a:pt x="1197" y="1239"/>
                        <a:pt x="1195" y="1230"/>
                      </a:cubicBezTo>
                      <a:cubicBezTo>
                        <a:pt x="1193" y="1221"/>
                        <a:pt x="1193" y="1221"/>
                        <a:pt x="1194" y="1211"/>
                      </a:cubicBezTo>
                      <a:cubicBezTo>
                        <a:pt x="1195" y="1200"/>
                        <a:pt x="1201" y="1203"/>
                        <a:pt x="1190" y="1194"/>
                      </a:cubicBezTo>
                      <a:cubicBezTo>
                        <a:pt x="1179" y="1185"/>
                        <a:pt x="1173" y="1184"/>
                        <a:pt x="1179" y="1180"/>
                      </a:cubicBezTo>
                      <a:cubicBezTo>
                        <a:pt x="1186" y="1175"/>
                        <a:pt x="1202" y="1176"/>
                        <a:pt x="1204" y="1169"/>
                      </a:cubicBezTo>
                      <a:cubicBezTo>
                        <a:pt x="1206" y="1162"/>
                        <a:pt x="1209" y="1151"/>
                        <a:pt x="1209" y="1149"/>
                      </a:cubicBezTo>
                      <a:close/>
                    </a:path>
                  </a:pathLst>
                </a:custGeom>
                <a:solidFill>
                  <a:srgbClr val="7FA9AE"/>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6" name="Freeform 194">
                  <a:extLst>
                    <a:ext uri="{FF2B5EF4-FFF2-40B4-BE49-F238E27FC236}">
                      <a16:creationId xmlns:a16="http://schemas.microsoft.com/office/drawing/2014/main" xmlns="" id="{0485C52E-74EE-82B1-F4EF-3C4FD6CC368B}"/>
                    </a:ext>
                  </a:extLst>
                </p:cNvPr>
                <p:cNvSpPr>
                  <a:spLocks/>
                </p:cNvSpPr>
                <p:nvPr/>
              </p:nvSpPr>
              <p:spPr bwMode="auto">
                <a:xfrm>
                  <a:off x="422045" y="2353976"/>
                  <a:ext cx="546684" cy="687891"/>
                </a:xfrm>
                <a:custGeom>
                  <a:avLst/>
                  <a:gdLst>
                    <a:gd name="T0" fmla="*/ 372 w 487"/>
                    <a:gd name="T1" fmla="*/ 399 h 612"/>
                    <a:gd name="T2" fmla="*/ 306 w 487"/>
                    <a:gd name="T3" fmla="*/ 365 h 612"/>
                    <a:gd name="T4" fmla="*/ 294 w 487"/>
                    <a:gd name="T5" fmla="*/ 329 h 612"/>
                    <a:gd name="T6" fmla="*/ 285 w 487"/>
                    <a:gd name="T7" fmla="*/ 305 h 612"/>
                    <a:gd name="T8" fmla="*/ 315 w 487"/>
                    <a:gd name="T9" fmla="*/ 287 h 612"/>
                    <a:gd name="T10" fmla="*/ 303 w 487"/>
                    <a:gd name="T11" fmla="*/ 260 h 612"/>
                    <a:gd name="T12" fmla="*/ 349 w 487"/>
                    <a:gd name="T13" fmla="*/ 226 h 612"/>
                    <a:gd name="T14" fmla="*/ 344 w 487"/>
                    <a:gd name="T15" fmla="*/ 193 h 612"/>
                    <a:gd name="T16" fmla="*/ 350 w 487"/>
                    <a:gd name="T17" fmla="*/ 160 h 612"/>
                    <a:gd name="T18" fmla="*/ 349 w 487"/>
                    <a:gd name="T19" fmla="*/ 135 h 612"/>
                    <a:gd name="T20" fmla="*/ 319 w 487"/>
                    <a:gd name="T21" fmla="*/ 127 h 612"/>
                    <a:gd name="T22" fmla="*/ 276 w 487"/>
                    <a:gd name="T23" fmla="*/ 140 h 612"/>
                    <a:gd name="T24" fmla="*/ 254 w 487"/>
                    <a:gd name="T25" fmla="*/ 129 h 612"/>
                    <a:gd name="T26" fmla="*/ 219 w 487"/>
                    <a:gd name="T27" fmla="*/ 84 h 612"/>
                    <a:gd name="T28" fmla="*/ 189 w 487"/>
                    <a:gd name="T29" fmla="*/ 43 h 612"/>
                    <a:gd name="T30" fmla="*/ 105 w 487"/>
                    <a:gd name="T31" fmla="*/ 4 h 612"/>
                    <a:gd name="T32" fmla="*/ 58 w 487"/>
                    <a:gd name="T33" fmla="*/ 28 h 612"/>
                    <a:gd name="T34" fmla="*/ 21 w 487"/>
                    <a:gd name="T35" fmla="*/ 60 h 612"/>
                    <a:gd name="T36" fmla="*/ 31 w 487"/>
                    <a:gd name="T37" fmla="*/ 74 h 612"/>
                    <a:gd name="T38" fmla="*/ 69 w 487"/>
                    <a:gd name="T39" fmla="*/ 121 h 612"/>
                    <a:gd name="T40" fmla="*/ 88 w 487"/>
                    <a:gd name="T41" fmla="*/ 188 h 612"/>
                    <a:gd name="T42" fmla="*/ 117 w 487"/>
                    <a:gd name="T43" fmla="*/ 251 h 612"/>
                    <a:gd name="T44" fmla="*/ 95 w 487"/>
                    <a:gd name="T45" fmla="*/ 304 h 612"/>
                    <a:gd name="T46" fmla="*/ 44 w 487"/>
                    <a:gd name="T47" fmla="*/ 312 h 612"/>
                    <a:gd name="T48" fmla="*/ 27 w 487"/>
                    <a:gd name="T49" fmla="*/ 360 h 612"/>
                    <a:gd name="T50" fmla="*/ 0 w 487"/>
                    <a:gd name="T51" fmla="*/ 391 h 612"/>
                    <a:gd name="T52" fmla="*/ 31 w 487"/>
                    <a:gd name="T53" fmla="*/ 407 h 612"/>
                    <a:gd name="T54" fmla="*/ 31 w 487"/>
                    <a:gd name="T55" fmla="*/ 426 h 612"/>
                    <a:gd name="T56" fmla="*/ 8 w 487"/>
                    <a:gd name="T57" fmla="*/ 462 h 612"/>
                    <a:gd name="T58" fmla="*/ 36 w 487"/>
                    <a:gd name="T59" fmla="*/ 494 h 612"/>
                    <a:gd name="T60" fmla="*/ 47 w 487"/>
                    <a:gd name="T61" fmla="*/ 551 h 612"/>
                    <a:gd name="T62" fmla="*/ 105 w 487"/>
                    <a:gd name="T63" fmla="*/ 600 h 612"/>
                    <a:gd name="T64" fmla="*/ 135 w 487"/>
                    <a:gd name="T65" fmla="*/ 612 h 612"/>
                    <a:gd name="T66" fmla="*/ 112 w 487"/>
                    <a:gd name="T67" fmla="*/ 587 h 612"/>
                    <a:gd name="T68" fmla="*/ 114 w 487"/>
                    <a:gd name="T69" fmla="*/ 514 h 612"/>
                    <a:gd name="T70" fmla="*/ 79 w 487"/>
                    <a:gd name="T71" fmla="*/ 490 h 612"/>
                    <a:gd name="T72" fmla="*/ 119 w 487"/>
                    <a:gd name="T73" fmla="*/ 435 h 612"/>
                    <a:gd name="T74" fmla="*/ 230 w 487"/>
                    <a:gd name="T75" fmla="*/ 416 h 612"/>
                    <a:gd name="T76" fmla="*/ 336 w 487"/>
                    <a:gd name="T77" fmla="*/ 432 h 612"/>
                    <a:gd name="T78" fmla="*/ 361 w 487"/>
                    <a:gd name="T79" fmla="*/ 482 h 612"/>
                    <a:gd name="T80" fmla="*/ 358 w 487"/>
                    <a:gd name="T81" fmla="*/ 525 h 612"/>
                    <a:gd name="T82" fmla="*/ 389 w 487"/>
                    <a:gd name="T83" fmla="*/ 535 h 612"/>
                    <a:gd name="T84" fmla="*/ 425 w 487"/>
                    <a:gd name="T85" fmla="*/ 498 h 612"/>
                    <a:gd name="T86" fmla="*/ 463 w 487"/>
                    <a:gd name="T87" fmla="*/ 474 h 612"/>
                    <a:gd name="T88" fmla="*/ 440 w 487"/>
                    <a:gd name="T89" fmla="*/ 450 h 612"/>
                    <a:gd name="T90" fmla="*/ 450 w 487"/>
                    <a:gd name="T91" fmla="*/ 375 h 612"/>
                    <a:gd name="T92" fmla="*/ 409 w 487"/>
                    <a:gd name="T93" fmla="*/ 38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7" h="612">
                      <a:moveTo>
                        <a:pt x="385" y="388"/>
                      </a:moveTo>
                      <a:cubicBezTo>
                        <a:pt x="378" y="398"/>
                        <a:pt x="387" y="394"/>
                        <a:pt x="372" y="399"/>
                      </a:cubicBezTo>
                      <a:cubicBezTo>
                        <a:pt x="358" y="403"/>
                        <a:pt x="347" y="404"/>
                        <a:pt x="334" y="401"/>
                      </a:cubicBezTo>
                      <a:cubicBezTo>
                        <a:pt x="321" y="397"/>
                        <a:pt x="306" y="373"/>
                        <a:pt x="306" y="365"/>
                      </a:cubicBezTo>
                      <a:cubicBezTo>
                        <a:pt x="306" y="358"/>
                        <a:pt x="295" y="350"/>
                        <a:pt x="295" y="350"/>
                      </a:cubicBezTo>
                      <a:cubicBezTo>
                        <a:pt x="295" y="350"/>
                        <a:pt x="293" y="333"/>
                        <a:pt x="294" y="329"/>
                      </a:cubicBezTo>
                      <a:cubicBezTo>
                        <a:pt x="295" y="325"/>
                        <a:pt x="294" y="319"/>
                        <a:pt x="279" y="318"/>
                      </a:cubicBezTo>
                      <a:cubicBezTo>
                        <a:pt x="264" y="317"/>
                        <a:pt x="285" y="305"/>
                        <a:pt x="285" y="305"/>
                      </a:cubicBezTo>
                      <a:cubicBezTo>
                        <a:pt x="285" y="305"/>
                        <a:pt x="308" y="302"/>
                        <a:pt x="315" y="300"/>
                      </a:cubicBezTo>
                      <a:cubicBezTo>
                        <a:pt x="321" y="297"/>
                        <a:pt x="315" y="287"/>
                        <a:pt x="315" y="287"/>
                      </a:cubicBezTo>
                      <a:cubicBezTo>
                        <a:pt x="315" y="287"/>
                        <a:pt x="305" y="283"/>
                        <a:pt x="308" y="277"/>
                      </a:cubicBezTo>
                      <a:cubicBezTo>
                        <a:pt x="311" y="271"/>
                        <a:pt x="308" y="260"/>
                        <a:pt x="303" y="260"/>
                      </a:cubicBezTo>
                      <a:cubicBezTo>
                        <a:pt x="298" y="260"/>
                        <a:pt x="310" y="251"/>
                        <a:pt x="318" y="245"/>
                      </a:cubicBezTo>
                      <a:cubicBezTo>
                        <a:pt x="326" y="240"/>
                        <a:pt x="344" y="235"/>
                        <a:pt x="349" y="226"/>
                      </a:cubicBezTo>
                      <a:cubicBezTo>
                        <a:pt x="354" y="216"/>
                        <a:pt x="340" y="211"/>
                        <a:pt x="340" y="211"/>
                      </a:cubicBezTo>
                      <a:cubicBezTo>
                        <a:pt x="340" y="211"/>
                        <a:pt x="343" y="200"/>
                        <a:pt x="344" y="193"/>
                      </a:cubicBezTo>
                      <a:cubicBezTo>
                        <a:pt x="345" y="187"/>
                        <a:pt x="348" y="182"/>
                        <a:pt x="353" y="174"/>
                      </a:cubicBezTo>
                      <a:cubicBezTo>
                        <a:pt x="358" y="166"/>
                        <a:pt x="354" y="160"/>
                        <a:pt x="350" y="160"/>
                      </a:cubicBezTo>
                      <a:cubicBezTo>
                        <a:pt x="345" y="160"/>
                        <a:pt x="335" y="158"/>
                        <a:pt x="336" y="154"/>
                      </a:cubicBezTo>
                      <a:cubicBezTo>
                        <a:pt x="337" y="150"/>
                        <a:pt x="342" y="141"/>
                        <a:pt x="349" y="135"/>
                      </a:cubicBezTo>
                      <a:cubicBezTo>
                        <a:pt x="355" y="129"/>
                        <a:pt x="353" y="120"/>
                        <a:pt x="345" y="119"/>
                      </a:cubicBezTo>
                      <a:cubicBezTo>
                        <a:pt x="337" y="118"/>
                        <a:pt x="319" y="119"/>
                        <a:pt x="319" y="127"/>
                      </a:cubicBezTo>
                      <a:cubicBezTo>
                        <a:pt x="319" y="136"/>
                        <a:pt x="301" y="145"/>
                        <a:pt x="296" y="148"/>
                      </a:cubicBezTo>
                      <a:cubicBezTo>
                        <a:pt x="291" y="150"/>
                        <a:pt x="280" y="143"/>
                        <a:pt x="276" y="140"/>
                      </a:cubicBezTo>
                      <a:cubicBezTo>
                        <a:pt x="272" y="136"/>
                        <a:pt x="271" y="147"/>
                        <a:pt x="262" y="150"/>
                      </a:cubicBezTo>
                      <a:cubicBezTo>
                        <a:pt x="252" y="153"/>
                        <a:pt x="261" y="137"/>
                        <a:pt x="254" y="129"/>
                      </a:cubicBezTo>
                      <a:cubicBezTo>
                        <a:pt x="248" y="122"/>
                        <a:pt x="241" y="120"/>
                        <a:pt x="230" y="112"/>
                      </a:cubicBezTo>
                      <a:cubicBezTo>
                        <a:pt x="218" y="105"/>
                        <a:pt x="224" y="97"/>
                        <a:pt x="219" y="84"/>
                      </a:cubicBezTo>
                      <a:cubicBezTo>
                        <a:pt x="215" y="71"/>
                        <a:pt x="191" y="75"/>
                        <a:pt x="189" y="69"/>
                      </a:cubicBezTo>
                      <a:cubicBezTo>
                        <a:pt x="187" y="62"/>
                        <a:pt x="189" y="43"/>
                        <a:pt x="189" y="43"/>
                      </a:cubicBezTo>
                      <a:cubicBezTo>
                        <a:pt x="189" y="43"/>
                        <a:pt x="168" y="37"/>
                        <a:pt x="158" y="24"/>
                      </a:cubicBezTo>
                      <a:cubicBezTo>
                        <a:pt x="148" y="12"/>
                        <a:pt x="122" y="7"/>
                        <a:pt x="105" y="4"/>
                      </a:cubicBezTo>
                      <a:cubicBezTo>
                        <a:pt x="88" y="0"/>
                        <a:pt x="91" y="16"/>
                        <a:pt x="84" y="26"/>
                      </a:cubicBezTo>
                      <a:cubicBezTo>
                        <a:pt x="78" y="37"/>
                        <a:pt x="65" y="28"/>
                        <a:pt x="58" y="28"/>
                      </a:cubicBezTo>
                      <a:cubicBezTo>
                        <a:pt x="50" y="28"/>
                        <a:pt x="45" y="40"/>
                        <a:pt x="39" y="49"/>
                      </a:cubicBezTo>
                      <a:cubicBezTo>
                        <a:pt x="33" y="58"/>
                        <a:pt x="26" y="57"/>
                        <a:pt x="21" y="60"/>
                      </a:cubicBezTo>
                      <a:cubicBezTo>
                        <a:pt x="19" y="61"/>
                        <a:pt x="17" y="66"/>
                        <a:pt x="15" y="73"/>
                      </a:cubicBezTo>
                      <a:cubicBezTo>
                        <a:pt x="21" y="71"/>
                        <a:pt x="31" y="63"/>
                        <a:pt x="31" y="74"/>
                      </a:cubicBezTo>
                      <a:cubicBezTo>
                        <a:pt x="31" y="88"/>
                        <a:pt x="37" y="93"/>
                        <a:pt x="45" y="103"/>
                      </a:cubicBezTo>
                      <a:cubicBezTo>
                        <a:pt x="53" y="113"/>
                        <a:pt x="68" y="111"/>
                        <a:pt x="69" y="121"/>
                      </a:cubicBezTo>
                      <a:cubicBezTo>
                        <a:pt x="69" y="131"/>
                        <a:pt x="77" y="135"/>
                        <a:pt x="85" y="154"/>
                      </a:cubicBezTo>
                      <a:cubicBezTo>
                        <a:pt x="93" y="174"/>
                        <a:pt x="86" y="175"/>
                        <a:pt x="88" y="188"/>
                      </a:cubicBezTo>
                      <a:cubicBezTo>
                        <a:pt x="91" y="202"/>
                        <a:pt x="85" y="206"/>
                        <a:pt x="97" y="222"/>
                      </a:cubicBezTo>
                      <a:cubicBezTo>
                        <a:pt x="110" y="238"/>
                        <a:pt x="111" y="229"/>
                        <a:pt x="117" y="251"/>
                      </a:cubicBezTo>
                      <a:cubicBezTo>
                        <a:pt x="124" y="273"/>
                        <a:pt x="127" y="272"/>
                        <a:pt x="117" y="286"/>
                      </a:cubicBezTo>
                      <a:cubicBezTo>
                        <a:pt x="106" y="300"/>
                        <a:pt x="102" y="310"/>
                        <a:pt x="95" y="304"/>
                      </a:cubicBezTo>
                      <a:cubicBezTo>
                        <a:pt x="89" y="298"/>
                        <a:pt x="80" y="294"/>
                        <a:pt x="71" y="299"/>
                      </a:cubicBezTo>
                      <a:cubicBezTo>
                        <a:pt x="63" y="304"/>
                        <a:pt x="44" y="306"/>
                        <a:pt x="44" y="312"/>
                      </a:cubicBezTo>
                      <a:cubicBezTo>
                        <a:pt x="43" y="318"/>
                        <a:pt x="44" y="332"/>
                        <a:pt x="44" y="336"/>
                      </a:cubicBezTo>
                      <a:cubicBezTo>
                        <a:pt x="43" y="340"/>
                        <a:pt x="38" y="349"/>
                        <a:pt x="27" y="360"/>
                      </a:cubicBezTo>
                      <a:cubicBezTo>
                        <a:pt x="17" y="370"/>
                        <a:pt x="18" y="374"/>
                        <a:pt x="14" y="378"/>
                      </a:cubicBezTo>
                      <a:cubicBezTo>
                        <a:pt x="10" y="382"/>
                        <a:pt x="0" y="385"/>
                        <a:pt x="0" y="391"/>
                      </a:cubicBezTo>
                      <a:cubicBezTo>
                        <a:pt x="1" y="397"/>
                        <a:pt x="9" y="404"/>
                        <a:pt x="17" y="408"/>
                      </a:cubicBezTo>
                      <a:cubicBezTo>
                        <a:pt x="25" y="412"/>
                        <a:pt x="26" y="407"/>
                        <a:pt x="31" y="407"/>
                      </a:cubicBezTo>
                      <a:cubicBezTo>
                        <a:pt x="35" y="407"/>
                        <a:pt x="41" y="409"/>
                        <a:pt x="36" y="413"/>
                      </a:cubicBezTo>
                      <a:cubicBezTo>
                        <a:pt x="31" y="416"/>
                        <a:pt x="31" y="415"/>
                        <a:pt x="31" y="426"/>
                      </a:cubicBezTo>
                      <a:cubicBezTo>
                        <a:pt x="31" y="437"/>
                        <a:pt x="38" y="435"/>
                        <a:pt x="27" y="446"/>
                      </a:cubicBezTo>
                      <a:cubicBezTo>
                        <a:pt x="17" y="457"/>
                        <a:pt x="12" y="453"/>
                        <a:pt x="8" y="462"/>
                      </a:cubicBezTo>
                      <a:cubicBezTo>
                        <a:pt x="4" y="471"/>
                        <a:pt x="0" y="474"/>
                        <a:pt x="10" y="480"/>
                      </a:cubicBezTo>
                      <a:cubicBezTo>
                        <a:pt x="21" y="486"/>
                        <a:pt x="29" y="483"/>
                        <a:pt x="36" y="494"/>
                      </a:cubicBezTo>
                      <a:cubicBezTo>
                        <a:pt x="43" y="505"/>
                        <a:pt x="36" y="508"/>
                        <a:pt x="41" y="520"/>
                      </a:cubicBezTo>
                      <a:cubicBezTo>
                        <a:pt x="47" y="532"/>
                        <a:pt x="46" y="530"/>
                        <a:pt x="47" y="551"/>
                      </a:cubicBezTo>
                      <a:cubicBezTo>
                        <a:pt x="49" y="571"/>
                        <a:pt x="57" y="579"/>
                        <a:pt x="69" y="588"/>
                      </a:cubicBezTo>
                      <a:cubicBezTo>
                        <a:pt x="81" y="597"/>
                        <a:pt x="93" y="593"/>
                        <a:pt x="105" y="600"/>
                      </a:cubicBezTo>
                      <a:cubicBezTo>
                        <a:pt x="117" y="607"/>
                        <a:pt x="126" y="612"/>
                        <a:pt x="126" y="612"/>
                      </a:cubicBezTo>
                      <a:cubicBezTo>
                        <a:pt x="135" y="612"/>
                        <a:pt x="135" y="612"/>
                        <a:pt x="135" y="612"/>
                      </a:cubicBezTo>
                      <a:cubicBezTo>
                        <a:pt x="135" y="612"/>
                        <a:pt x="141" y="604"/>
                        <a:pt x="135" y="602"/>
                      </a:cubicBezTo>
                      <a:cubicBezTo>
                        <a:pt x="129" y="600"/>
                        <a:pt x="116" y="597"/>
                        <a:pt x="112" y="587"/>
                      </a:cubicBezTo>
                      <a:cubicBezTo>
                        <a:pt x="108" y="576"/>
                        <a:pt x="108" y="578"/>
                        <a:pt x="109" y="564"/>
                      </a:cubicBezTo>
                      <a:cubicBezTo>
                        <a:pt x="110" y="550"/>
                        <a:pt x="121" y="526"/>
                        <a:pt x="114" y="514"/>
                      </a:cubicBezTo>
                      <a:cubicBezTo>
                        <a:pt x="106" y="502"/>
                        <a:pt x="97" y="497"/>
                        <a:pt x="92" y="496"/>
                      </a:cubicBezTo>
                      <a:cubicBezTo>
                        <a:pt x="87" y="495"/>
                        <a:pt x="77" y="498"/>
                        <a:pt x="79" y="490"/>
                      </a:cubicBezTo>
                      <a:cubicBezTo>
                        <a:pt x="81" y="483"/>
                        <a:pt x="81" y="467"/>
                        <a:pt x="86" y="462"/>
                      </a:cubicBezTo>
                      <a:cubicBezTo>
                        <a:pt x="91" y="457"/>
                        <a:pt x="110" y="437"/>
                        <a:pt x="119" y="435"/>
                      </a:cubicBezTo>
                      <a:cubicBezTo>
                        <a:pt x="127" y="432"/>
                        <a:pt x="141" y="429"/>
                        <a:pt x="164" y="425"/>
                      </a:cubicBezTo>
                      <a:cubicBezTo>
                        <a:pt x="187" y="421"/>
                        <a:pt x="210" y="416"/>
                        <a:pt x="230" y="416"/>
                      </a:cubicBezTo>
                      <a:cubicBezTo>
                        <a:pt x="250" y="416"/>
                        <a:pt x="277" y="408"/>
                        <a:pt x="294" y="416"/>
                      </a:cubicBezTo>
                      <a:cubicBezTo>
                        <a:pt x="311" y="425"/>
                        <a:pt x="322" y="417"/>
                        <a:pt x="336" y="432"/>
                      </a:cubicBezTo>
                      <a:cubicBezTo>
                        <a:pt x="350" y="447"/>
                        <a:pt x="365" y="458"/>
                        <a:pt x="369" y="466"/>
                      </a:cubicBezTo>
                      <a:cubicBezTo>
                        <a:pt x="373" y="474"/>
                        <a:pt x="375" y="478"/>
                        <a:pt x="361" y="482"/>
                      </a:cubicBezTo>
                      <a:cubicBezTo>
                        <a:pt x="347" y="486"/>
                        <a:pt x="346" y="487"/>
                        <a:pt x="348" y="501"/>
                      </a:cubicBezTo>
                      <a:cubicBezTo>
                        <a:pt x="349" y="514"/>
                        <a:pt x="350" y="513"/>
                        <a:pt x="358" y="525"/>
                      </a:cubicBezTo>
                      <a:cubicBezTo>
                        <a:pt x="361" y="531"/>
                        <a:pt x="365" y="533"/>
                        <a:pt x="368" y="536"/>
                      </a:cubicBezTo>
                      <a:cubicBezTo>
                        <a:pt x="377" y="536"/>
                        <a:pt x="385" y="535"/>
                        <a:pt x="389" y="535"/>
                      </a:cubicBezTo>
                      <a:cubicBezTo>
                        <a:pt x="401" y="533"/>
                        <a:pt x="410" y="527"/>
                        <a:pt x="417" y="519"/>
                      </a:cubicBezTo>
                      <a:cubicBezTo>
                        <a:pt x="424" y="510"/>
                        <a:pt x="423" y="504"/>
                        <a:pt x="425" y="498"/>
                      </a:cubicBezTo>
                      <a:cubicBezTo>
                        <a:pt x="426" y="492"/>
                        <a:pt x="446" y="491"/>
                        <a:pt x="452" y="489"/>
                      </a:cubicBezTo>
                      <a:cubicBezTo>
                        <a:pt x="457" y="487"/>
                        <a:pt x="461" y="479"/>
                        <a:pt x="463" y="474"/>
                      </a:cubicBezTo>
                      <a:cubicBezTo>
                        <a:pt x="465" y="469"/>
                        <a:pt x="449" y="466"/>
                        <a:pt x="443" y="464"/>
                      </a:cubicBezTo>
                      <a:cubicBezTo>
                        <a:pt x="436" y="462"/>
                        <a:pt x="435" y="463"/>
                        <a:pt x="440" y="450"/>
                      </a:cubicBezTo>
                      <a:cubicBezTo>
                        <a:pt x="446" y="436"/>
                        <a:pt x="469" y="421"/>
                        <a:pt x="478" y="416"/>
                      </a:cubicBezTo>
                      <a:cubicBezTo>
                        <a:pt x="487" y="412"/>
                        <a:pt x="459" y="391"/>
                        <a:pt x="450" y="375"/>
                      </a:cubicBezTo>
                      <a:cubicBezTo>
                        <a:pt x="441" y="359"/>
                        <a:pt x="428" y="365"/>
                        <a:pt x="423" y="369"/>
                      </a:cubicBezTo>
                      <a:cubicBezTo>
                        <a:pt x="417" y="372"/>
                        <a:pt x="417" y="377"/>
                        <a:pt x="409" y="381"/>
                      </a:cubicBezTo>
                      <a:cubicBezTo>
                        <a:pt x="401" y="384"/>
                        <a:pt x="392" y="379"/>
                        <a:pt x="385" y="388"/>
                      </a:cubicBezTo>
                      <a:close/>
                    </a:path>
                  </a:pathLst>
                </a:custGeom>
                <a:solidFill>
                  <a:srgbClr val="2E4648"/>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7" name="Freeform 195">
                  <a:extLst>
                    <a:ext uri="{FF2B5EF4-FFF2-40B4-BE49-F238E27FC236}">
                      <a16:creationId xmlns:a16="http://schemas.microsoft.com/office/drawing/2014/main" xmlns="" id="{95DE0C01-A790-8993-E297-F7A145F7EFC6}"/>
                    </a:ext>
                  </a:extLst>
                </p:cNvPr>
                <p:cNvSpPr>
                  <a:spLocks/>
                </p:cNvSpPr>
                <p:nvPr/>
              </p:nvSpPr>
              <p:spPr bwMode="auto">
                <a:xfrm>
                  <a:off x="2131517" y="2227759"/>
                  <a:ext cx="2463631" cy="874853"/>
                </a:xfrm>
                <a:custGeom>
                  <a:avLst/>
                  <a:gdLst>
                    <a:gd name="T0" fmla="*/ 1393 w 2194"/>
                    <a:gd name="T1" fmla="*/ 73 h 778"/>
                    <a:gd name="T2" fmla="*/ 1160 w 2194"/>
                    <a:gd name="T3" fmla="*/ 3 h 778"/>
                    <a:gd name="T4" fmla="*/ 1020 w 2194"/>
                    <a:gd name="T5" fmla="*/ 31 h 778"/>
                    <a:gd name="T6" fmla="*/ 799 w 2194"/>
                    <a:gd name="T7" fmla="*/ 59 h 778"/>
                    <a:gd name="T8" fmla="*/ 642 w 2194"/>
                    <a:gd name="T9" fmla="*/ 74 h 778"/>
                    <a:gd name="T10" fmla="*/ 425 w 2194"/>
                    <a:gd name="T11" fmla="*/ 71 h 778"/>
                    <a:gd name="T12" fmla="*/ 236 w 2194"/>
                    <a:gd name="T13" fmla="*/ 94 h 778"/>
                    <a:gd name="T14" fmla="*/ 45 w 2194"/>
                    <a:gd name="T15" fmla="*/ 143 h 778"/>
                    <a:gd name="T16" fmla="*/ 38 w 2194"/>
                    <a:gd name="T17" fmla="*/ 224 h 778"/>
                    <a:gd name="T18" fmla="*/ 144 w 2194"/>
                    <a:gd name="T19" fmla="*/ 245 h 778"/>
                    <a:gd name="T20" fmla="*/ 231 w 2194"/>
                    <a:gd name="T21" fmla="*/ 288 h 778"/>
                    <a:gd name="T22" fmla="*/ 292 w 2194"/>
                    <a:gd name="T23" fmla="*/ 279 h 778"/>
                    <a:gd name="T24" fmla="*/ 299 w 2194"/>
                    <a:gd name="T25" fmla="*/ 375 h 778"/>
                    <a:gd name="T26" fmla="*/ 288 w 2194"/>
                    <a:gd name="T27" fmla="*/ 449 h 778"/>
                    <a:gd name="T28" fmla="*/ 199 w 2194"/>
                    <a:gd name="T29" fmla="*/ 440 h 778"/>
                    <a:gd name="T30" fmla="*/ 128 w 2194"/>
                    <a:gd name="T31" fmla="*/ 449 h 778"/>
                    <a:gd name="T32" fmla="*/ 128 w 2194"/>
                    <a:gd name="T33" fmla="*/ 504 h 778"/>
                    <a:gd name="T34" fmla="*/ 113 w 2194"/>
                    <a:gd name="T35" fmla="*/ 561 h 778"/>
                    <a:gd name="T36" fmla="*/ 85 w 2194"/>
                    <a:gd name="T37" fmla="*/ 589 h 778"/>
                    <a:gd name="T38" fmla="*/ 102 w 2194"/>
                    <a:gd name="T39" fmla="*/ 623 h 778"/>
                    <a:gd name="T40" fmla="*/ 34 w 2194"/>
                    <a:gd name="T41" fmla="*/ 685 h 778"/>
                    <a:gd name="T42" fmla="*/ 85 w 2194"/>
                    <a:gd name="T43" fmla="*/ 721 h 778"/>
                    <a:gd name="T44" fmla="*/ 181 w 2194"/>
                    <a:gd name="T45" fmla="*/ 752 h 778"/>
                    <a:gd name="T46" fmla="*/ 259 w 2194"/>
                    <a:gd name="T47" fmla="*/ 737 h 778"/>
                    <a:gd name="T48" fmla="*/ 502 w 2194"/>
                    <a:gd name="T49" fmla="*/ 764 h 778"/>
                    <a:gd name="T50" fmla="*/ 614 w 2194"/>
                    <a:gd name="T51" fmla="*/ 755 h 778"/>
                    <a:gd name="T52" fmla="*/ 675 w 2194"/>
                    <a:gd name="T53" fmla="*/ 725 h 778"/>
                    <a:gd name="T54" fmla="*/ 830 w 2194"/>
                    <a:gd name="T55" fmla="*/ 748 h 778"/>
                    <a:gd name="T56" fmla="*/ 943 w 2194"/>
                    <a:gd name="T57" fmla="*/ 717 h 778"/>
                    <a:gd name="T58" fmla="*/ 976 w 2194"/>
                    <a:gd name="T59" fmla="*/ 688 h 778"/>
                    <a:gd name="T60" fmla="*/ 956 w 2194"/>
                    <a:gd name="T61" fmla="*/ 660 h 778"/>
                    <a:gd name="T62" fmla="*/ 1060 w 2194"/>
                    <a:gd name="T63" fmla="*/ 622 h 778"/>
                    <a:gd name="T64" fmla="*/ 1106 w 2194"/>
                    <a:gd name="T65" fmla="*/ 588 h 778"/>
                    <a:gd name="T66" fmla="*/ 1226 w 2194"/>
                    <a:gd name="T67" fmla="*/ 515 h 778"/>
                    <a:gd name="T68" fmla="*/ 1397 w 2194"/>
                    <a:gd name="T69" fmla="*/ 484 h 778"/>
                    <a:gd name="T70" fmla="*/ 1544 w 2194"/>
                    <a:gd name="T71" fmla="*/ 500 h 778"/>
                    <a:gd name="T72" fmla="*/ 1648 w 2194"/>
                    <a:gd name="T73" fmla="*/ 522 h 778"/>
                    <a:gd name="T74" fmla="*/ 1700 w 2194"/>
                    <a:gd name="T75" fmla="*/ 527 h 778"/>
                    <a:gd name="T76" fmla="*/ 1799 w 2194"/>
                    <a:gd name="T77" fmla="*/ 537 h 778"/>
                    <a:gd name="T78" fmla="*/ 1943 w 2194"/>
                    <a:gd name="T79" fmla="*/ 555 h 778"/>
                    <a:gd name="T80" fmla="*/ 1965 w 2194"/>
                    <a:gd name="T81" fmla="*/ 533 h 778"/>
                    <a:gd name="T82" fmla="*/ 2061 w 2194"/>
                    <a:gd name="T83" fmla="*/ 481 h 778"/>
                    <a:gd name="T84" fmla="*/ 2148 w 2194"/>
                    <a:gd name="T85" fmla="*/ 447 h 778"/>
                    <a:gd name="T86" fmla="*/ 2168 w 2194"/>
                    <a:gd name="T87" fmla="*/ 399 h 778"/>
                    <a:gd name="T88" fmla="*/ 2124 w 2194"/>
                    <a:gd name="T89" fmla="*/ 358 h 778"/>
                    <a:gd name="T90" fmla="*/ 2075 w 2194"/>
                    <a:gd name="T91" fmla="*/ 328 h 778"/>
                    <a:gd name="T92" fmla="*/ 1992 w 2194"/>
                    <a:gd name="T93" fmla="*/ 336 h 778"/>
                    <a:gd name="T94" fmla="*/ 2046 w 2194"/>
                    <a:gd name="T95" fmla="*/ 282 h 778"/>
                    <a:gd name="T96" fmla="*/ 2092 w 2194"/>
                    <a:gd name="T97" fmla="*/ 243 h 778"/>
                    <a:gd name="T98" fmla="*/ 2169 w 2194"/>
                    <a:gd name="T99" fmla="*/ 254 h 778"/>
                    <a:gd name="T100" fmla="*/ 2148 w 2194"/>
                    <a:gd name="T101" fmla="*/ 202 h 778"/>
                    <a:gd name="T102" fmla="*/ 2115 w 2194"/>
                    <a:gd name="T103" fmla="*/ 176 h 778"/>
                    <a:gd name="T104" fmla="*/ 2061 w 2194"/>
                    <a:gd name="T105" fmla="*/ 103 h 778"/>
                    <a:gd name="T106" fmla="*/ 1951 w 2194"/>
                    <a:gd name="T107" fmla="*/ 97 h 778"/>
                    <a:gd name="T108" fmla="*/ 1835 w 2194"/>
                    <a:gd name="T109" fmla="*/ 49 h 778"/>
                    <a:gd name="T110" fmla="*/ 1726 w 2194"/>
                    <a:gd name="T111" fmla="*/ 65 h 778"/>
                    <a:gd name="T112" fmla="*/ 1609 w 2194"/>
                    <a:gd name="T113" fmla="*/ 78 h 778"/>
                    <a:gd name="T114" fmla="*/ 1537 w 2194"/>
                    <a:gd name="T115" fmla="*/ 6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4" h="778">
                      <a:moveTo>
                        <a:pt x="1537" y="66"/>
                      </a:moveTo>
                      <a:cubicBezTo>
                        <a:pt x="1505" y="70"/>
                        <a:pt x="1475" y="73"/>
                        <a:pt x="1471" y="73"/>
                      </a:cubicBezTo>
                      <a:cubicBezTo>
                        <a:pt x="1462" y="72"/>
                        <a:pt x="1407" y="75"/>
                        <a:pt x="1393" y="73"/>
                      </a:cubicBezTo>
                      <a:cubicBezTo>
                        <a:pt x="1379" y="71"/>
                        <a:pt x="1349" y="71"/>
                        <a:pt x="1336" y="64"/>
                      </a:cubicBezTo>
                      <a:cubicBezTo>
                        <a:pt x="1323" y="56"/>
                        <a:pt x="1215" y="14"/>
                        <a:pt x="1204" y="10"/>
                      </a:cubicBezTo>
                      <a:cubicBezTo>
                        <a:pt x="1193" y="6"/>
                        <a:pt x="1169" y="0"/>
                        <a:pt x="1160" y="3"/>
                      </a:cubicBezTo>
                      <a:cubicBezTo>
                        <a:pt x="1150" y="6"/>
                        <a:pt x="1097" y="19"/>
                        <a:pt x="1097" y="19"/>
                      </a:cubicBezTo>
                      <a:cubicBezTo>
                        <a:pt x="1097" y="19"/>
                        <a:pt x="1065" y="27"/>
                        <a:pt x="1054" y="29"/>
                      </a:cubicBezTo>
                      <a:cubicBezTo>
                        <a:pt x="1043" y="31"/>
                        <a:pt x="1028" y="33"/>
                        <a:pt x="1020" y="31"/>
                      </a:cubicBezTo>
                      <a:cubicBezTo>
                        <a:pt x="1012" y="29"/>
                        <a:pt x="951" y="43"/>
                        <a:pt x="923" y="51"/>
                      </a:cubicBezTo>
                      <a:cubicBezTo>
                        <a:pt x="895" y="59"/>
                        <a:pt x="896" y="64"/>
                        <a:pt x="865" y="64"/>
                      </a:cubicBezTo>
                      <a:cubicBezTo>
                        <a:pt x="834" y="64"/>
                        <a:pt x="820" y="50"/>
                        <a:pt x="799" y="59"/>
                      </a:cubicBezTo>
                      <a:cubicBezTo>
                        <a:pt x="778" y="68"/>
                        <a:pt x="774" y="67"/>
                        <a:pt x="744" y="67"/>
                      </a:cubicBezTo>
                      <a:cubicBezTo>
                        <a:pt x="714" y="67"/>
                        <a:pt x="700" y="77"/>
                        <a:pt x="689" y="78"/>
                      </a:cubicBezTo>
                      <a:cubicBezTo>
                        <a:pt x="678" y="79"/>
                        <a:pt x="657" y="83"/>
                        <a:pt x="642" y="74"/>
                      </a:cubicBezTo>
                      <a:cubicBezTo>
                        <a:pt x="627" y="65"/>
                        <a:pt x="607" y="52"/>
                        <a:pt x="576" y="62"/>
                      </a:cubicBezTo>
                      <a:cubicBezTo>
                        <a:pt x="545" y="71"/>
                        <a:pt x="496" y="72"/>
                        <a:pt x="483" y="72"/>
                      </a:cubicBezTo>
                      <a:cubicBezTo>
                        <a:pt x="470" y="72"/>
                        <a:pt x="429" y="71"/>
                        <a:pt x="425" y="71"/>
                      </a:cubicBezTo>
                      <a:cubicBezTo>
                        <a:pt x="422" y="71"/>
                        <a:pt x="408" y="85"/>
                        <a:pt x="385" y="83"/>
                      </a:cubicBezTo>
                      <a:cubicBezTo>
                        <a:pt x="362" y="81"/>
                        <a:pt x="318" y="87"/>
                        <a:pt x="306" y="83"/>
                      </a:cubicBezTo>
                      <a:cubicBezTo>
                        <a:pt x="295" y="79"/>
                        <a:pt x="247" y="92"/>
                        <a:pt x="236" y="94"/>
                      </a:cubicBezTo>
                      <a:cubicBezTo>
                        <a:pt x="225" y="96"/>
                        <a:pt x="191" y="118"/>
                        <a:pt x="167" y="120"/>
                      </a:cubicBezTo>
                      <a:cubicBezTo>
                        <a:pt x="143" y="122"/>
                        <a:pt x="99" y="133"/>
                        <a:pt x="73" y="134"/>
                      </a:cubicBezTo>
                      <a:cubicBezTo>
                        <a:pt x="47" y="135"/>
                        <a:pt x="45" y="143"/>
                        <a:pt x="45" y="143"/>
                      </a:cubicBezTo>
                      <a:cubicBezTo>
                        <a:pt x="45" y="143"/>
                        <a:pt x="42" y="147"/>
                        <a:pt x="32" y="171"/>
                      </a:cubicBezTo>
                      <a:cubicBezTo>
                        <a:pt x="23" y="196"/>
                        <a:pt x="0" y="230"/>
                        <a:pt x="0" y="230"/>
                      </a:cubicBezTo>
                      <a:cubicBezTo>
                        <a:pt x="38" y="224"/>
                        <a:pt x="38" y="224"/>
                        <a:pt x="38" y="224"/>
                      </a:cubicBezTo>
                      <a:cubicBezTo>
                        <a:pt x="51" y="251"/>
                        <a:pt x="51" y="251"/>
                        <a:pt x="51" y="251"/>
                      </a:cubicBezTo>
                      <a:cubicBezTo>
                        <a:pt x="51" y="251"/>
                        <a:pt x="87" y="228"/>
                        <a:pt x="97" y="228"/>
                      </a:cubicBezTo>
                      <a:cubicBezTo>
                        <a:pt x="106" y="228"/>
                        <a:pt x="128" y="234"/>
                        <a:pt x="144" y="245"/>
                      </a:cubicBezTo>
                      <a:cubicBezTo>
                        <a:pt x="161" y="256"/>
                        <a:pt x="172" y="270"/>
                        <a:pt x="185" y="270"/>
                      </a:cubicBezTo>
                      <a:cubicBezTo>
                        <a:pt x="199" y="270"/>
                        <a:pt x="199" y="270"/>
                        <a:pt x="195" y="277"/>
                      </a:cubicBezTo>
                      <a:cubicBezTo>
                        <a:pt x="191" y="285"/>
                        <a:pt x="220" y="288"/>
                        <a:pt x="231" y="288"/>
                      </a:cubicBezTo>
                      <a:cubicBezTo>
                        <a:pt x="242" y="288"/>
                        <a:pt x="264" y="288"/>
                        <a:pt x="257" y="279"/>
                      </a:cubicBezTo>
                      <a:cubicBezTo>
                        <a:pt x="251" y="270"/>
                        <a:pt x="257" y="262"/>
                        <a:pt x="267" y="268"/>
                      </a:cubicBezTo>
                      <a:cubicBezTo>
                        <a:pt x="276" y="273"/>
                        <a:pt x="292" y="265"/>
                        <a:pt x="292" y="279"/>
                      </a:cubicBezTo>
                      <a:cubicBezTo>
                        <a:pt x="292" y="293"/>
                        <a:pt x="313" y="294"/>
                        <a:pt x="326" y="304"/>
                      </a:cubicBezTo>
                      <a:cubicBezTo>
                        <a:pt x="339" y="313"/>
                        <a:pt x="325" y="331"/>
                        <a:pt x="314" y="333"/>
                      </a:cubicBezTo>
                      <a:cubicBezTo>
                        <a:pt x="303" y="336"/>
                        <a:pt x="305" y="349"/>
                        <a:pt x="299" y="375"/>
                      </a:cubicBezTo>
                      <a:cubicBezTo>
                        <a:pt x="292" y="401"/>
                        <a:pt x="271" y="395"/>
                        <a:pt x="286" y="401"/>
                      </a:cubicBezTo>
                      <a:cubicBezTo>
                        <a:pt x="301" y="408"/>
                        <a:pt x="323" y="399"/>
                        <a:pt x="308" y="415"/>
                      </a:cubicBezTo>
                      <a:cubicBezTo>
                        <a:pt x="294" y="431"/>
                        <a:pt x="295" y="445"/>
                        <a:pt x="288" y="449"/>
                      </a:cubicBezTo>
                      <a:cubicBezTo>
                        <a:pt x="280" y="453"/>
                        <a:pt x="238" y="459"/>
                        <a:pt x="231" y="459"/>
                      </a:cubicBezTo>
                      <a:cubicBezTo>
                        <a:pt x="223" y="459"/>
                        <a:pt x="201" y="459"/>
                        <a:pt x="203" y="451"/>
                      </a:cubicBezTo>
                      <a:cubicBezTo>
                        <a:pt x="204" y="443"/>
                        <a:pt x="199" y="440"/>
                        <a:pt x="199" y="440"/>
                      </a:cubicBezTo>
                      <a:cubicBezTo>
                        <a:pt x="182" y="436"/>
                        <a:pt x="182" y="436"/>
                        <a:pt x="182" y="436"/>
                      </a:cubicBezTo>
                      <a:cubicBezTo>
                        <a:pt x="178" y="439"/>
                        <a:pt x="176" y="443"/>
                        <a:pt x="165" y="443"/>
                      </a:cubicBezTo>
                      <a:cubicBezTo>
                        <a:pt x="148" y="443"/>
                        <a:pt x="131" y="438"/>
                        <a:pt x="128" y="449"/>
                      </a:cubicBezTo>
                      <a:cubicBezTo>
                        <a:pt x="125" y="460"/>
                        <a:pt x="152" y="464"/>
                        <a:pt x="148" y="473"/>
                      </a:cubicBezTo>
                      <a:cubicBezTo>
                        <a:pt x="143" y="482"/>
                        <a:pt x="139" y="492"/>
                        <a:pt x="133" y="492"/>
                      </a:cubicBezTo>
                      <a:cubicBezTo>
                        <a:pt x="126" y="492"/>
                        <a:pt x="111" y="494"/>
                        <a:pt x="128" y="504"/>
                      </a:cubicBezTo>
                      <a:cubicBezTo>
                        <a:pt x="145" y="513"/>
                        <a:pt x="162" y="520"/>
                        <a:pt x="156" y="528"/>
                      </a:cubicBezTo>
                      <a:cubicBezTo>
                        <a:pt x="149" y="537"/>
                        <a:pt x="141" y="543"/>
                        <a:pt x="136" y="544"/>
                      </a:cubicBezTo>
                      <a:cubicBezTo>
                        <a:pt x="132" y="545"/>
                        <a:pt x="120" y="570"/>
                        <a:pt x="113" y="561"/>
                      </a:cubicBezTo>
                      <a:cubicBezTo>
                        <a:pt x="105" y="553"/>
                        <a:pt x="89" y="545"/>
                        <a:pt x="89" y="545"/>
                      </a:cubicBezTo>
                      <a:cubicBezTo>
                        <a:pt x="89" y="545"/>
                        <a:pt x="77" y="554"/>
                        <a:pt x="81" y="565"/>
                      </a:cubicBezTo>
                      <a:cubicBezTo>
                        <a:pt x="85" y="577"/>
                        <a:pt x="84" y="582"/>
                        <a:pt x="85" y="589"/>
                      </a:cubicBezTo>
                      <a:cubicBezTo>
                        <a:pt x="86" y="597"/>
                        <a:pt x="107" y="605"/>
                        <a:pt x="107" y="605"/>
                      </a:cubicBezTo>
                      <a:cubicBezTo>
                        <a:pt x="107" y="605"/>
                        <a:pt x="128" y="608"/>
                        <a:pt x="124" y="614"/>
                      </a:cubicBezTo>
                      <a:cubicBezTo>
                        <a:pt x="119" y="619"/>
                        <a:pt x="108" y="622"/>
                        <a:pt x="102" y="623"/>
                      </a:cubicBezTo>
                      <a:cubicBezTo>
                        <a:pt x="97" y="625"/>
                        <a:pt x="104" y="643"/>
                        <a:pt x="81" y="653"/>
                      </a:cubicBezTo>
                      <a:cubicBezTo>
                        <a:pt x="58" y="663"/>
                        <a:pt x="36" y="676"/>
                        <a:pt x="36" y="676"/>
                      </a:cubicBezTo>
                      <a:cubicBezTo>
                        <a:pt x="36" y="676"/>
                        <a:pt x="24" y="678"/>
                        <a:pt x="34" y="685"/>
                      </a:cubicBezTo>
                      <a:cubicBezTo>
                        <a:pt x="45" y="691"/>
                        <a:pt x="65" y="683"/>
                        <a:pt x="70" y="696"/>
                      </a:cubicBezTo>
                      <a:cubicBezTo>
                        <a:pt x="74" y="709"/>
                        <a:pt x="60" y="706"/>
                        <a:pt x="65" y="713"/>
                      </a:cubicBezTo>
                      <a:cubicBezTo>
                        <a:pt x="70" y="720"/>
                        <a:pt x="75" y="721"/>
                        <a:pt x="85" y="721"/>
                      </a:cubicBezTo>
                      <a:cubicBezTo>
                        <a:pt x="95" y="721"/>
                        <a:pt x="87" y="710"/>
                        <a:pt x="105" y="721"/>
                      </a:cubicBezTo>
                      <a:cubicBezTo>
                        <a:pt x="124" y="733"/>
                        <a:pt x="129" y="734"/>
                        <a:pt x="139" y="737"/>
                      </a:cubicBezTo>
                      <a:cubicBezTo>
                        <a:pt x="149" y="740"/>
                        <a:pt x="137" y="748"/>
                        <a:pt x="181" y="752"/>
                      </a:cubicBezTo>
                      <a:cubicBezTo>
                        <a:pt x="224" y="755"/>
                        <a:pt x="224" y="754"/>
                        <a:pt x="228" y="755"/>
                      </a:cubicBezTo>
                      <a:cubicBezTo>
                        <a:pt x="229" y="755"/>
                        <a:pt x="230" y="756"/>
                        <a:pt x="231" y="756"/>
                      </a:cubicBezTo>
                      <a:cubicBezTo>
                        <a:pt x="237" y="746"/>
                        <a:pt x="249" y="740"/>
                        <a:pt x="259" y="737"/>
                      </a:cubicBezTo>
                      <a:cubicBezTo>
                        <a:pt x="268" y="734"/>
                        <a:pt x="287" y="729"/>
                        <a:pt x="318" y="729"/>
                      </a:cubicBezTo>
                      <a:cubicBezTo>
                        <a:pt x="348" y="729"/>
                        <a:pt x="387" y="734"/>
                        <a:pt x="414" y="739"/>
                      </a:cubicBezTo>
                      <a:cubicBezTo>
                        <a:pt x="441" y="744"/>
                        <a:pt x="494" y="758"/>
                        <a:pt x="502" y="764"/>
                      </a:cubicBezTo>
                      <a:cubicBezTo>
                        <a:pt x="511" y="770"/>
                        <a:pt x="522" y="775"/>
                        <a:pt x="538" y="777"/>
                      </a:cubicBezTo>
                      <a:cubicBezTo>
                        <a:pt x="554" y="778"/>
                        <a:pt x="570" y="768"/>
                        <a:pt x="582" y="766"/>
                      </a:cubicBezTo>
                      <a:cubicBezTo>
                        <a:pt x="594" y="764"/>
                        <a:pt x="605" y="759"/>
                        <a:pt x="614" y="755"/>
                      </a:cubicBezTo>
                      <a:cubicBezTo>
                        <a:pt x="623" y="750"/>
                        <a:pt x="637" y="758"/>
                        <a:pt x="635" y="749"/>
                      </a:cubicBezTo>
                      <a:cubicBezTo>
                        <a:pt x="634" y="740"/>
                        <a:pt x="626" y="737"/>
                        <a:pt x="635" y="734"/>
                      </a:cubicBezTo>
                      <a:cubicBezTo>
                        <a:pt x="643" y="731"/>
                        <a:pt x="659" y="729"/>
                        <a:pt x="675" y="725"/>
                      </a:cubicBezTo>
                      <a:cubicBezTo>
                        <a:pt x="691" y="721"/>
                        <a:pt x="718" y="730"/>
                        <a:pt x="734" y="734"/>
                      </a:cubicBezTo>
                      <a:cubicBezTo>
                        <a:pt x="750" y="738"/>
                        <a:pt x="765" y="744"/>
                        <a:pt x="781" y="744"/>
                      </a:cubicBezTo>
                      <a:cubicBezTo>
                        <a:pt x="797" y="744"/>
                        <a:pt x="813" y="752"/>
                        <a:pt x="830" y="748"/>
                      </a:cubicBezTo>
                      <a:cubicBezTo>
                        <a:pt x="847" y="744"/>
                        <a:pt x="852" y="741"/>
                        <a:pt x="872" y="739"/>
                      </a:cubicBezTo>
                      <a:cubicBezTo>
                        <a:pt x="892" y="737"/>
                        <a:pt x="914" y="732"/>
                        <a:pt x="924" y="727"/>
                      </a:cubicBezTo>
                      <a:cubicBezTo>
                        <a:pt x="935" y="722"/>
                        <a:pt x="943" y="717"/>
                        <a:pt x="943" y="717"/>
                      </a:cubicBezTo>
                      <a:cubicBezTo>
                        <a:pt x="943" y="717"/>
                        <a:pt x="960" y="718"/>
                        <a:pt x="957" y="712"/>
                      </a:cubicBezTo>
                      <a:cubicBezTo>
                        <a:pt x="954" y="706"/>
                        <a:pt x="949" y="704"/>
                        <a:pt x="957" y="700"/>
                      </a:cubicBezTo>
                      <a:cubicBezTo>
                        <a:pt x="965" y="696"/>
                        <a:pt x="967" y="690"/>
                        <a:pt x="976" y="688"/>
                      </a:cubicBezTo>
                      <a:cubicBezTo>
                        <a:pt x="985" y="686"/>
                        <a:pt x="984" y="678"/>
                        <a:pt x="984" y="678"/>
                      </a:cubicBezTo>
                      <a:cubicBezTo>
                        <a:pt x="984" y="678"/>
                        <a:pt x="971" y="675"/>
                        <a:pt x="966" y="675"/>
                      </a:cubicBezTo>
                      <a:cubicBezTo>
                        <a:pt x="961" y="674"/>
                        <a:pt x="954" y="670"/>
                        <a:pt x="956" y="660"/>
                      </a:cubicBezTo>
                      <a:cubicBezTo>
                        <a:pt x="958" y="651"/>
                        <a:pt x="966" y="651"/>
                        <a:pt x="974" y="644"/>
                      </a:cubicBezTo>
                      <a:cubicBezTo>
                        <a:pt x="982" y="637"/>
                        <a:pt x="1009" y="622"/>
                        <a:pt x="1021" y="622"/>
                      </a:cubicBezTo>
                      <a:cubicBezTo>
                        <a:pt x="1060" y="622"/>
                        <a:pt x="1060" y="622"/>
                        <a:pt x="1060" y="622"/>
                      </a:cubicBezTo>
                      <a:cubicBezTo>
                        <a:pt x="1068" y="622"/>
                        <a:pt x="1090" y="623"/>
                        <a:pt x="1099" y="618"/>
                      </a:cubicBezTo>
                      <a:cubicBezTo>
                        <a:pt x="1108" y="613"/>
                        <a:pt x="1138" y="615"/>
                        <a:pt x="1130" y="606"/>
                      </a:cubicBezTo>
                      <a:cubicBezTo>
                        <a:pt x="1122" y="597"/>
                        <a:pt x="1111" y="598"/>
                        <a:pt x="1106" y="588"/>
                      </a:cubicBezTo>
                      <a:cubicBezTo>
                        <a:pt x="1101" y="578"/>
                        <a:pt x="1091" y="579"/>
                        <a:pt x="1100" y="564"/>
                      </a:cubicBezTo>
                      <a:cubicBezTo>
                        <a:pt x="1108" y="549"/>
                        <a:pt x="1126" y="529"/>
                        <a:pt x="1155" y="523"/>
                      </a:cubicBezTo>
                      <a:cubicBezTo>
                        <a:pt x="1184" y="517"/>
                        <a:pt x="1175" y="515"/>
                        <a:pt x="1226" y="515"/>
                      </a:cubicBezTo>
                      <a:cubicBezTo>
                        <a:pt x="1276" y="515"/>
                        <a:pt x="1288" y="523"/>
                        <a:pt x="1306" y="520"/>
                      </a:cubicBezTo>
                      <a:cubicBezTo>
                        <a:pt x="1324" y="517"/>
                        <a:pt x="1343" y="513"/>
                        <a:pt x="1356" y="507"/>
                      </a:cubicBezTo>
                      <a:cubicBezTo>
                        <a:pt x="1369" y="500"/>
                        <a:pt x="1385" y="488"/>
                        <a:pt x="1397" y="484"/>
                      </a:cubicBezTo>
                      <a:cubicBezTo>
                        <a:pt x="1409" y="480"/>
                        <a:pt x="1423" y="476"/>
                        <a:pt x="1437" y="478"/>
                      </a:cubicBezTo>
                      <a:cubicBezTo>
                        <a:pt x="1451" y="480"/>
                        <a:pt x="1475" y="478"/>
                        <a:pt x="1485" y="482"/>
                      </a:cubicBezTo>
                      <a:cubicBezTo>
                        <a:pt x="1495" y="487"/>
                        <a:pt x="1540" y="499"/>
                        <a:pt x="1544" y="500"/>
                      </a:cubicBezTo>
                      <a:cubicBezTo>
                        <a:pt x="1547" y="501"/>
                        <a:pt x="1559" y="501"/>
                        <a:pt x="1567" y="501"/>
                      </a:cubicBezTo>
                      <a:cubicBezTo>
                        <a:pt x="1575" y="501"/>
                        <a:pt x="1589" y="508"/>
                        <a:pt x="1603" y="511"/>
                      </a:cubicBezTo>
                      <a:cubicBezTo>
                        <a:pt x="1618" y="514"/>
                        <a:pt x="1638" y="518"/>
                        <a:pt x="1648" y="522"/>
                      </a:cubicBezTo>
                      <a:cubicBezTo>
                        <a:pt x="1658" y="527"/>
                        <a:pt x="1672" y="531"/>
                        <a:pt x="1685" y="538"/>
                      </a:cubicBezTo>
                      <a:cubicBezTo>
                        <a:pt x="1697" y="545"/>
                        <a:pt x="1697" y="543"/>
                        <a:pt x="1697" y="539"/>
                      </a:cubicBezTo>
                      <a:cubicBezTo>
                        <a:pt x="1697" y="534"/>
                        <a:pt x="1693" y="527"/>
                        <a:pt x="1700" y="527"/>
                      </a:cubicBezTo>
                      <a:cubicBezTo>
                        <a:pt x="1708" y="527"/>
                        <a:pt x="1715" y="526"/>
                        <a:pt x="1723" y="528"/>
                      </a:cubicBezTo>
                      <a:cubicBezTo>
                        <a:pt x="1732" y="531"/>
                        <a:pt x="1746" y="537"/>
                        <a:pt x="1763" y="537"/>
                      </a:cubicBezTo>
                      <a:cubicBezTo>
                        <a:pt x="1799" y="537"/>
                        <a:pt x="1799" y="537"/>
                        <a:pt x="1799" y="537"/>
                      </a:cubicBezTo>
                      <a:cubicBezTo>
                        <a:pt x="1823" y="537"/>
                        <a:pt x="1834" y="534"/>
                        <a:pt x="1852" y="541"/>
                      </a:cubicBezTo>
                      <a:cubicBezTo>
                        <a:pt x="1870" y="547"/>
                        <a:pt x="1872" y="553"/>
                        <a:pt x="1890" y="553"/>
                      </a:cubicBezTo>
                      <a:cubicBezTo>
                        <a:pt x="1908" y="553"/>
                        <a:pt x="1932" y="555"/>
                        <a:pt x="1943" y="555"/>
                      </a:cubicBezTo>
                      <a:cubicBezTo>
                        <a:pt x="1954" y="555"/>
                        <a:pt x="1971" y="558"/>
                        <a:pt x="1977" y="558"/>
                      </a:cubicBezTo>
                      <a:cubicBezTo>
                        <a:pt x="1983" y="558"/>
                        <a:pt x="2000" y="554"/>
                        <a:pt x="1991" y="551"/>
                      </a:cubicBezTo>
                      <a:cubicBezTo>
                        <a:pt x="1982" y="547"/>
                        <a:pt x="1970" y="545"/>
                        <a:pt x="1965" y="533"/>
                      </a:cubicBezTo>
                      <a:cubicBezTo>
                        <a:pt x="1960" y="521"/>
                        <a:pt x="1959" y="507"/>
                        <a:pt x="1966" y="502"/>
                      </a:cubicBezTo>
                      <a:cubicBezTo>
                        <a:pt x="1973" y="497"/>
                        <a:pt x="1973" y="491"/>
                        <a:pt x="2002" y="484"/>
                      </a:cubicBezTo>
                      <a:cubicBezTo>
                        <a:pt x="2030" y="477"/>
                        <a:pt x="2050" y="484"/>
                        <a:pt x="2061" y="481"/>
                      </a:cubicBezTo>
                      <a:cubicBezTo>
                        <a:pt x="2072" y="477"/>
                        <a:pt x="2075" y="465"/>
                        <a:pt x="2098" y="465"/>
                      </a:cubicBezTo>
                      <a:cubicBezTo>
                        <a:pt x="2121" y="465"/>
                        <a:pt x="2144" y="465"/>
                        <a:pt x="2148" y="464"/>
                      </a:cubicBezTo>
                      <a:cubicBezTo>
                        <a:pt x="2153" y="463"/>
                        <a:pt x="2148" y="453"/>
                        <a:pt x="2148" y="447"/>
                      </a:cubicBezTo>
                      <a:cubicBezTo>
                        <a:pt x="2148" y="440"/>
                        <a:pt x="2142" y="435"/>
                        <a:pt x="2148" y="428"/>
                      </a:cubicBezTo>
                      <a:cubicBezTo>
                        <a:pt x="2155" y="421"/>
                        <a:pt x="2154" y="417"/>
                        <a:pt x="2157" y="411"/>
                      </a:cubicBezTo>
                      <a:cubicBezTo>
                        <a:pt x="2160" y="404"/>
                        <a:pt x="2163" y="401"/>
                        <a:pt x="2168" y="399"/>
                      </a:cubicBezTo>
                      <a:cubicBezTo>
                        <a:pt x="2174" y="397"/>
                        <a:pt x="2194" y="390"/>
                        <a:pt x="2194" y="382"/>
                      </a:cubicBezTo>
                      <a:cubicBezTo>
                        <a:pt x="2194" y="375"/>
                        <a:pt x="2184" y="378"/>
                        <a:pt x="2179" y="374"/>
                      </a:cubicBezTo>
                      <a:cubicBezTo>
                        <a:pt x="2174" y="370"/>
                        <a:pt x="2130" y="362"/>
                        <a:pt x="2124" y="358"/>
                      </a:cubicBezTo>
                      <a:cubicBezTo>
                        <a:pt x="2118" y="355"/>
                        <a:pt x="2097" y="353"/>
                        <a:pt x="2097" y="353"/>
                      </a:cubicBezTo>
                      <a:cubicBezTo>
                        <a:pt x="2097" y="353"/>
                        <a:pt x="2100" y="353"/>
                        <a:pt x="2092" y="341"/>
                      </a:cubicBezTo>
                      <a:cubicBezTo>
                        <a:pt x="2084" y="329"/>
                        <a:pt x="2079" y="328"/>
                        <a:pt x="2075" y="328"/>
                      </a:cubicBezTo>
                      <a:cubicBezTo>
                        <a:pt x="2070" y="328"/>
                        <a:pt x="2066" y="319"/>
                        <a:pt x="2053" y="331"/>
                      </a:cubicBezTo>
                      <a:cubicBezTo>
                        <a:pt x="2039" y="342"/>
                        <a:pt x="2039" y="346"/>
                        <a:pt x="2031" y="344"/>
                      </a:cubicBezTo>
                      <a:cubicBezTo>
                        <a:pt x="2023" y="342"/>
                        <a:pt x="1996" y="342"/>
                        <a:pt x="1992" y="336"/>
                      </a:cubicBezTo>
                      <a:cubicBezTo>
                        <a:pt x="1989" y="331"/>
                        <a:pt x="2000" y="322"/>
                        <a:pt x="2001" y="312"/>
                      </a:cubicBezTo>
                      <a:cubicBezTo>
                        <a:pt x="2002" y="302"/>
                        <a:pt x="1994" y="283"/>
                        <a:pt x="2007" y="283"/>
                      </a:cubicBezTo>
                      <a:cubicBezTo>
                        <a:pt x="2020" y="282"/>
                        <a:pt x="2042" y="287"/>
                        <a:pt x="2046" y="282"/>
                      </a:cubicBezTo>
                      <a:cubicBezTo>
                        <a:pt x="2050" y="277"/>
                        <a:pt x="2065" y="269"/>
                        <a:pt x="2069" y="268"/>
                      </a:cubicBezTo>
                      <a:cubicBezTo>
                        <a:pt x="2072" y="266"/>
                        <a:pt x="2082" y="271"/>
                        <a:pt x="2082" y="263"/>
                      </a:cubicBezTo>
                      <a:cubicBezTo>
                        <a:pt x="2083" y="254"/>
                        <a:pt x="2094" y="246"/>
                        <a:pt x="2092" y="243"/>
                      </a:cubicBezTo>
                      <a:cubicBezTo>
                        <a:pt x="2091" y="240"/>
                        <a:pt x="2100" y="246"/>
                        <a:pt x="2109" y="249"/>
                      </a:cubicBezTo>
                      <a:cubicBezTo>
                        <a:pt x="2117" y="252"/>
                        <a:pt x="2123" y="253"/>
                        <a:pt x="2140" y="253"/>
                      </a:cubicBezTo>
                      <a:cubicBezTo>
                        <a:pt x="2158" y="253"/>
                        <a:pt x="2169" y="254"/>
                        <a:pt x="2169" y="254"/>
                      </a:cubicBezTo>
                      <a:cubicBezTo>
                        <a:pt x="2169" y="254"/>
                        <a:pt x="2170" y="241"/>
                        <a:pt x="2170" y="235"/>
                      </a:cubicBezTo>
                      <a:cubicBezTo>
                        <a:pt x="2170" y="229"/>
                        <a:pt x="2178" y="220"/>
                        <a:pt x="2172" y="217"/>
                      </a:cubicBezTo>
                      <a:cubicBezTo>
                        <a:pt x="2167" y="213"/>
                        <a:pt x="2162" y="208"/>
                        <a:pt x="2148" y="202"/>
                      </a:cubicBezTo>
                      <a:cubicBezTo>
                        <a:pt x="2134" y="197"/>
                        <a:pt x="2133" y="198"/>
                        <a:pt x="2133" y="190"/>
                      </a:cubicBezTo>
                      <a:cubicBezTo>
                        <a:pt x="2133" y="182"/>
                        <a:pt x="2132" y="176"/>
                        <a:pt x="2124" y="180"/>
                      </a:cubicBezTo>
                      <a:cubicBezTo>
                        <a:pt x="2117" y="184"/>
                        <a:pt x="2115" y="190"/>
                        <a:pt x="2115" y="176"/>
                      </a:cubicBezTo>
                      <a:cubicBezTo>
                        <a:pt x="2115" y="163"/>
                        <a:pt x="2121" y="145"/>
                        <a:pt x="2121" y="137"/>
                      </a:cubicBezTo>
                      <a:cubicBezTo>
                        <a:pt x="2121" y="129"/>
                        <a:pt x="2100" y="125"/>
                        <a:pt x="2092" y="119"/>
                      </a:cubicBezTo>
                      <a:cubicBezTo>
                        <a:pt x="2084" y="113"/>
                        <a:pt x="2072" y="111"/>
                        <a:pt x="2061" y="103"/>
                      </a:cubicBezTo>
                      <a:cubicBezTo>
                        <a:pt x="2050" y="94"/>
                        <a:pt x="2048" y="95"/>
                        <a:pt x="2035" y="95"/>
                      </a:cubicBezTo>
                      <a:cubicBezTo>
                        <a:pt x="2022" y="95"/>
                        <a:pt x="1992" y="93"/>
                        <a:pt x="1983" y="94"/>
                      </a:cubicBezTo>
                      <a:cubicBezTo>
                        <a:pt x="1974" y="95"/>
                        <a:pt x="1960" y="99"/>
                        <a:pt x="1951" y="97"/>
                      </a:cubicBezTo>
                      <a:cubicBezTo>
                        <a:pt x="1942" y="95"/>
                        <a:pt x="1932" y="83"/>
                        <a:pt x="1927" y="72"/>
                      </a:cubicBezTo>
                      <a:cubicBezTo>
                        <a:pt x="1922" y="61"/>
                        <a:pt x="1913" y="55"/>
                        <a:pt x="1910" y="53"/>
                      </a:cubicBezTo>
                      <a:cubicBezTo>
                        <a:pt x="1907" y="51"/>
                        <a:pt x="1851" y="49"/>
                        <a:pt x="1835" y="49"/>
                      </a:cubicBezTo>
                      <a:cubicBezTo>
                        <a:pt x="1820" y="49"/>
                        <a:pt x="1798" y="49"/>
                        <a:pt x="1793" y="56"/>
                      </a:cubicBezTo>
                      <a:cubicBezTo>
                        <a:pt x="1788" y="63"/>
                        <a:pt x="1788" y="65"/>
                        <a:pt x="1776" y="65"/>
                      </a:cubicBezTo>
                      <a:cubicBezTo>
                        <a:pt x="1765" y="65"/>
                        <a:pt x="1736" y="64"/>
                        <a:pt x="1726" y="65"/>
                      </a:cubicBezTo>
                      <a:cubicBezTo>
                        <a:pt x="1717" y="66"/>
                        <a:pt x="1700" y="77"/>
                        <a:pt x="1690" y="79"/>
                      </a:cubicBezTo>
                      <a:cubicBezTo>
                        <a:pt x="1680" y="81"/>
                        <a:pt x="1670" y="85"/>
                        <a:pt x="1654" y="85"/>
                      </a:cubicBezTo>
                      <a:cubicBezTo>
                        <a:pt x="1638" y="85"/>
                        <a:pt x="1628" y="78"/>
                        <a:pt x="1609" y="78"/>
                      </a:cubicBezTo>
                      <a:cubicBezTo>
                        <a:pt x="1590" y="78"/>
                        <a:pt x="1571" y="76"/>
                        <a:pt x="1565" y="76"/>
                      </a:cubicBezTo>
                      <a:cubicBezTo>
                        <a:pt x="1559" y="76"/>
                        <a:pt x="1545" y="71"/>
                        <a:pt x="1537" y="66"/>
                      </a:cubicBezTo>
                      <a:cubicBezTo>
                        <a:pt x="1537" y="66"/>
                        <a:pt x="1537" y="66"/>
                        <a:pt x="1537" y="66"/>
                      </a:cubicBezTo>
                      <a:close/>
                    </a:path>
                  </a:pathLst>
                </a:custGeom>
                <a:solidFill>
                  <a:srgbClr val="4B7175"/>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8" name="Freeform 196">
                  <a:extLst>
                    <a:ext uri="{FF2B5EF4-FFF2-40B4-BE49-F238E27FC236}">
                      <a16:creationId xmlns:a16="http://schemas.microsoft.com/office/drawing/2014/main" xmlns="" id="{417E0223-ADF2-7D84-8D92-66DB6DEB4BAB}"/>
                    </a:ext>
                  </a:extLst>
                </p:cNvPr>
                <p:cNvSpPr>
                  <a:spLocks noEditPoints="1"/>
                </p:cNvSpPr>
                <p:nvPr/>
              </p:nvSpPr>
              <p:spPr bwMode="auto">
                <a:xfrm>
                  <a:off x="805433" y="2424976"/>
                  <a:ext cx="1707107" cy="980561"/>
                </a:xfrm>
                <a:custGeom>
                  <a:avLst/>
                  <a:gdLst>
                    <a:gd name="T0" fmla="*/ 1212 w 1520"/>
                    <a:gd name="T1" fmla="*/ 0 h 873"/>
                    <a:gd name="T2" fmla="*/ 1438 w 1520"/>
                    <a:gd name="T3" fmla="*/ 104 h 873"/>
                    <a:gd name="T4" fmla="*/ 1325 w 1520"/>
                    <a:gd name="T5" fmla="*/ 70 h 873"/>
                    <a:gd name="T6" fmla="*/ 1181 w 1520"/>
                    <a:gd name="T7" fmla="*/ 55 h 873"/>
                    <a:gd name="T8" fmla="*/ 1157 w 1520"/>
                    <a:gd name="T9" fmla="*/ 70 h 873"/>
                    <a:gd name="T10" fmla="*/ 1123 w 1520"/>
                    <a:gd name="T11" fmla="*/ 137 h 873"/>
                    <a:gd name="T12" fmla="*/ 1173 w 1520"/>
                    <a:gd name="T13" fmla="*/ 162 h 873"/>
                    <a:gd name="T14" fmla="*/ 1126 w 1520"/>
                    <a:gd name="T15" fmla="*/ 170 h 873"/>
                    <a:gd name="T16" fmla="*/ 1120 w 1520"/>
                    <a:gd name="T17" fmla="*/ 170 h 873"/>
                    <a:gd name="T18" fmla="*/ 1117 w 1520"/>
                    <a:gd name="T19" fmla="*/ 171 h 873"/>
                    <a:gd name="T20" fmla="*/ 1142 w 1520"/>
                    <a:gd name="T21" fmla="*/ 230 h 873"/>
                    <a:gd name="T22" fmla="*/ 991 w 1520"/>
                    <a:gd name="T23" fmla="*/ 224 h 873"/>
                    <a:gd name="T24" fmla="*/ 1019 w 1520"/>
                    <a:gd name="T25" fmla="*/ 330 h 873"/>
                    <a:gd name="T26" fmla="*/ 967 w 1520"/>
                    <a:gd name="T27" fmla="*/ 366 h 873"/>
                    <a:gd name="T28" fmla="*/ 967 w 1520"/>
                    <a:gd name="T29" fmla="*/ 342 h 873"/>
                    <a:gd name="T30" fmla="*/ 831 w 1520"/>
                    <a:gd name="T31" fmla="*/ 356 h 873"/>
                    <a:gd name="T32" fmla="*/ 722 w 1520"/>
                    <a:gd name="T33" fmla="*/ 345 h 873"/>
                    <a:gd name="T34" fmla="*/ 609 w 1520"/>
                    <a:gd name="T35" fmla="*/ 310 h 873"/>
                    <a:gd name="T36" fmla="*/ 488 w 1520"/>
                    <a:gd name="T37" fmla="*/ 281 h 873"/>
                    <a:gd name="T38" fmla="*/ 349 w 1520"/>
                    <a:gd name="T39" fmla="*/ 230 h 873"/>
                    <a:gd name="T40" fmla="*/ 162 w 1520"/>
                    <a:gd name="T41" fmla="*/ 312 h 873"/>
                    <a:gd name="T42" fmla="*/ 101 w 1520"/>
                    <a:gd name="T43" fmla="*/ 401 h 873"/>
                    <a:gd name="T44" fmla="*/ 75 w 1520"/>
                    <a:gd name="T45" fmla="*/ 456 h 873"/>
                    <a:gd name="T46" fmla="*/ 1 w 1520"/>
                    <a:gd name="T47" fmla="*/ 504 h 873"/>
                    <a:gd name="T48" fmla="*/ 10 w 1520"/>
                    <a:gd name="T49" fmla="*/ 564 h 873"/>
                    <a:gd name="T50" fmla="*/ 70 w 1520"/>
                    <a:gd name="T51" fmla="*/ 555 h 873"/>
                    <a:gd name="T52" fmla="*/ 190 w 1520"/>
                    <a:gd name="T53" fmla="*/ 553 h 873"/>
                    <a:gd name="T54" fmla="*/ 299 w 1520"/>
                    <a:gd name="T55" fmla="*/ 601 h 873"/>
                    <a:gd name="T56" fmla="*/ 375 w 1520"/>
                    <a:gd name="T57" fmla="*/ 687 h 873"/>
                    <a:gd name="T58" fmla="*/ 357 w 1520"/>
                    <a:gd name="T59" fmla="*/ 741 h 873"/>
                    <a:gd name="T60" fmla="*/ 468 w 1520"/>
                    <a:gd name="T61" fmla="*/ 759 h 873"/>
                    <a:gd name="T62" fmla="*/ 547 w 1520"/>
                    <a:gd name="T63" fmla="*/ 813 h 873"/>
                    <a:gd name="T64" fmla="*/ 614 w 1520"/>
                    <a:gd name="T65" fmla="*/ 830 h 873"/>
                    <a:gd name="T66" fmla="*/ 809 w 1520"/>
                    <a:gd name="T67" fmla="*/ 871 h 873"/>
                    <a:gd name="T68" fmla="*/ 864 w 1520"/>
                    <a:gd name="T69" fmla="*/ 830 h 873"/>
                    <a:gd name="T70" fmla="*/ 988 w 1520"/>
                    <a:gd name="T71" fmla="*/ 779 h 873"/>
                    <a:gd name="T72" fmla="*/ 1111 w 1520"/>
                    <a:gd name="T73" fmla="*/ 685 h 873"/>
                    <a:gd name="T74" fmla="*/ 1410 w 1520"/>
                    <a:gd name="T75" fmla="*/ 624 h 873"/>
                    <a:gd name="T76" fmla="*/ 1409 w 1520"/>
                    <a:gd name="T77" fmla="*/ 580 h 873"/>
                    <a:gd name="T78" fmla="*/ 1266 w 1520"/>
                    <a:gd name="T79" fmla="*/ 546 h 873"/>
                    <a:gd name="T80" fmla="*/ 1251 w 1520"/>
                    <a:gd name="T81" fmla="*/ 521 h 873"/>
                    <a:gd name="T82" fmla="*/ 1262 w 1520"/>
                    <a:gd name="T83" fmla="*/ 478 h 873"/>
                    <a:gd name="T84" fmla="*/ 1288 w 1520"/>
                    <a:gd name="T85" fmla="*/ 430 h 873"/>
                    <a:gd name="T86" fmla="*/ 1270 w 1520"/>
                    <a:gd name="T87" fmla="*/ 370 h 873"/>
                    <a:gd name="T88" fmla="*/ 1338 w 1520"/>
                    <a:gd name="T89" fmla="*/ 350 h 873"/>
                    <a:gd name="T90" fmla="*/ 1316 w 1520"/>
                    <a:gd name="T91" fmla="*/ 316 h 873"/>
                    <a:gd name="T92" fmla="*/ 1320 w 1520"/>
                    <a:gd name="T93" fmla="*/ 313 h 873"/>
                    <a:gd name="T94" fmla="*/ 1324 w 1520"/>
                    <a:gd name="T95" fmla="*/ 308 h 873"/>
                    <a:gd name="T96" fmla="*/ 1328 w 1520"/>
                    <a:gd name="T97" fmla="*/ 299 h 873"/>
                    <a:gd name="T98" fmla="*/ 1346 w 1520"/>
                    <a:gd name="T99" fmla="*/ 268 h 873"/>
                    <a:gd name="T100" fmla="*/ 1412 w 1520"/>
                    <a:gd name="T101" fmla="*/ 284 h 873"/>
                    <a:gd name="T102" fmla="*/ 1480 w 1520"/>
                    <a:gd name="T103" fmla="*/ 200 h 873"/>
                    <a:gd name="T104" fmla="*/ 1210 w 1520"/>
                    <a:gd name="T105" fmla="*/ 5 h 873"/>
                    <a:gd name="T106" fmla="*/ 1208 w 1520"/>
                    <a:gd name="T107" fmla="*/ 9 h 873"/>
                    <a:gd name="T108" fmla="*/ 1193 w 1520"/>
                    <a:gd name="T109" fmla="*/ 36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0" h="873">
                      <a:moveTo>
                        <a:pt x="1212" y="0"/>
                      </a:moveTo>
                      <a:cubicBezTo>
                        <a:pt x="1212" y="0"/>
                        <a:pt x="1212" y="0"/>
                        <a:pt x="1212" y="0"/>
                      </a:cubicBezTo>
                      <a:cubicBezTo>
                        <a:pt x="1212" y="0"/>
                        <a:pt x="1212" y="0"/>
                        <a:pt x="1212" y="0"/>
                      </a:cubicBezTo>
                      <a:cubicBezTo>
                        <a:pt x="1212" y="0"/>
                        <a:pt x="1212" y="0"/>
                        <a:pt x="1212" y="0"/>
                      </a:cubicBezTo>
                      <a:close/>
                      <a:moveTo>
                        <a:pt x="1507" y="129"/>
                      </a:moveTo>
                      <a:cubicBezTo>
                        <a:pt x="1494" y="119"/>
                        <a:pt x="1473" y="118"/>
                        <a:pt x="1473" y="104"/>
                      </a:cubicBezTo>
                      <a:cubicBezTo>
                        <a:pt x="1473" y="90"/>
                        <a:pt x="1457" y="98"/>
                        <a:pt x="1448" y="93"/>
                      </a:cubicBezTo>
                      <a:cubicBezTo>
                        <a:pt x="1438" y="87"/>
                        <a:pt x="1432" y="95"/>
                        <a:pt x="1438" y="104"/>
                      </a:cubicBezTo>
                      <a:cubicBezTo>
                        <a:pt x="1445" y="113"/>
                        <a:pt x="1423" y="113"/>
                        <a:pt x="1412" y="113"/>
                      </a:cubicBezTo>
                      <a:cubicBezTo>
                        <a:pt x="1401" y="113"/>
                        <a:pt x="1372" y="110"/>
                        <a:pt x="1376" y="102"/>
                      </a:cubicBezTo>
                      <a:cubicBezTo>
                        <a:pt x="1380" y="95"/>
                        <a:pt x="1380" y="95"/>
                        <a:pt x="1366" y="95"/>
                      </a:cubicBezTo>
                      <a:cubicBezTo>
                        <a:pt x="1353" y="95"/>
                        <a:pt x="1342" y="81"/>
                        <a:pt x="1325" y="70"/>
                      </a:cubicBezTo>
                      <a:cubicBezTo>
                        <a:pt x="1309" y="59"/>
                        <a:pt x="1287" y="53"/>
                        <a:pt x="1278" y="53"/>
                      </a:cubicBezTo>
                      <a:cubicBezTo>
                        <a:pt x="1268" y="53"/>
                        <a:pt x="1232" y="76"/>
                        <a:pt x="1232" y="76"/>
                      </a:cubicBezTo>
                      <a:cubicBezTo>
                        <a:pt x="1219" y="49"/>
                        <a:pt x="1219" y="49"/>
                        <a:pt x="1219" y="49"/>
                      </a:cubicBezTo>
                      <a:cubicBezTo>
                        <a:pt x="1181" y="55"/>
                        <a:pt x="1181" y="55"/>
                        <a:pt x="1181" y="55"/>
                      </a:cubicBezTo>
                      <a:cubicBezTo>
                        <a:pt x="1181" y="55"/>
                        <a:pt x="1186" y="48"/>
                        <a:pt x="1192" y="38"/>
                      </a:cubicBezTo>
                      <a:cubicBezTo>
                        <a:pt x="1181" y="40"/>
                        <a:pt x="1170" y="42"/>
                        <a:pt x="1170" y="42"/>
                      </a:cubicBezTo>
                      <a:cubicBezTo>
                        <a:pt x="1170" y="42"/>
                        <a:pt x="1180" y="54"/>
                        <a:pt x="1177" y="62"/>
                      </a:cubicBezTo>
                      <a:cubicBezTo>
                        <a:pt x="1174" y="70"/>
                        <a:pt x="1162" y="67"/>
                        <a:pt x="1157" y="70"/>
                      </a:cubicBezTo>
                      <a:cubicBezTo>
                        <a:pt x="1153" y="73"/>
                        <a:pt x="1139" y="76"/>
                        <a:pt x="1139" y="76"/>
                      </a:cubicBezTo>
                      <a:cubicBezTo>
                        <a:pt x="1139" y="76"/>
                        <a:pt x="1137" y="82"/>
                        <a:pt x="1137" y="92"/>
                      </a:cubicBezTo>
                      <a:cubicBezTo>
                        <a:pt x="1137" y="101"/>
                        <a:pt x="1133" y="106"/>
                        <a:pt x="1131" y="119"/>
                      </a:cubicBezTo>
                      <a:cubicBezTo>
                        <a:pt x="1130" y="131"/>
                        <a:pt x="1123" y="133"/>
                        <a:pt x="1123" y="137"/>
                      </a:cubicBezTo>
                      <a:cubicBezTo>
                        <a:pt x="1123" y="141"/>
                        <a:pt x="1135" y="144"/>
                        <a:pt x="1142" y="145"/>
                      </a:cubicBezTo>
                      <a:cubicBezTo>
                        <a:pt x="1144" y="145"/>
                        <a:pt x="1148" y="146"/>
                        <a:pt x="1153" y="148"/>
                      </a:cubicBezTo>
                      <a:cubicBezTo>
                        <a:pt x="1146" y="148"/>
                        <a:pt x="1142" y="148"/>
                        <a:pt x="1142" y="148"/>
                      </a:cubicBezTo>
                      <a:cubicBezTo>
                        <a:pt x="1173" y="162"/>
                        <a:pt x="1173" y="162"/>
                        <a:pt x="1173" y="162"/>
                      </a:cubicBezTo>
                      <a:cubicBezTo>
                        <a:pt x="1173" y="162"/>
                        <a:pt x="1157" y="172"/>
                        <a:pt x="1153" y="173"/>
                      </a:cubicBezTo>
                      <a:cubicBezTo>
                        <a:pt x="1150" y="174"/>
                        <a:pt x="1139" y="171"/>
                        <a:pt x="1129" y="170"/>
                      </a:cubicBezTo>
                      <a:cubicBezTo>
                        <a:pt x="1128" y="170"/>
                        <a:pt x="1128" y="170"/>
                        <a:pt x="1127" y="170"/>
                      </a:cubicBezTo>
                      <a:cubicBezTo>
                        <a:pt x="1127" y="170"/>
                        <a:pt x="1127" y="170"/>
                        <a:pt x="1126" y="170"/>
                      </a:cubicBezTo>
                      <a:cubicBezTo>
                        <a:pt x="1126" y="170"/>
                        <a:pt x="1125" y="170"/>
                        <a:pt x="1125" y="170"/>
                      </a:cubicBezTo>
                      <a:cubicBezTo>
                        <a:pt x="1124" y="170"/>
                        <a:pt x="1124" y="170"/>
                        <a:pt x="1124" y="170"/>
                      </a:cubicBezTo>
                      <a:cubicBezTo>
                        <a:pt x="1123" y="169"/>
                        <a:pt x="1122" y="170"/>
                        <a:pt x="1122" y="170"/>
                      </a:cubicBezTo>
                      <a:cubicBezTo>
                        <a:pt x="1121" y="170"/>
                        <a:pt x="1121" y="170"/>
                        <a:pt x="1120" y="170"/>
                      </a:cubicBezTo>
                      <a:cubicBezTo>
                        <a:pt x="1120" y="170"/>
                        <a:pt x="1120" y="170"/>
                        <a:pt x="1120" y="170"/>
                      </a:cubicBezTo>
                      <a:cubicBezTo>
                        <a:pt x="1119" y="170"/>
                        <a:pt x="1119" y="170"/>
                        <a:pt x="1119" y="170"/>
                      </a:cubicBezTo>
                      <a:cubicBezTo>
                        <a:pt x="1118" y="170"/>
                        <a:pt x="1118" y="170"/>
                        <a:pt x="1118" y="170"/>
                      </a:cubicBezTo>
                      <a:cubicBezTo>
                        <a:pt x="1118" y="170"/>
                        <a:pt x="1117" y="171"/>
                        <a:pt x="1117" y="171"/>
                      </a:cubicBezTo>
                      <a:cubicBezTo>
                        <a:pt x="1117" y="171"/>
                        <a:pt x="1117" y="171"/>
                        <a:pt x="1117" y="171"/>
                      </a:cubicBezTo>
                      <a:cubicBezTo>
                        <a:pt x="1117" y="171"/>
                        <a:pt x="1116" y="172"/>
                        <a:pt x="1116" y="172"/>
                      </a:cubicBezTo>
                      <a:cubicBezTo>
                        <a:pt x="1113" y="179"/>
                        <a:pt x="1120" y="185"/>
                        <a:pt x="1131" y="196"/>
                      </a:cubicBezTo>
                      <a:cubicBezTo>
                        <a:pt x="1142" y="207"/>
                        <a:pt x="1144" y="224"/>
                        <a:pt x="1142" y="230"/>
                      </a:cubicBezTo>
                      <a:cubicBezTo>
                        <a:pt x="1139" y="236"/>
                        <a:pt x="1133" y="266"/>
                        <a:pt x="1123" y="267"/>
                      </a:cubicBezTo>
                      <a:cubicBezTo>
                        <a:pt x="1114" y="268"/>
                        <a:pt x="1065" y="264"/>
                        <a:pt x="1065" y="264"/>
                      </a:cubicBezTo>
                      <a:cubicBezTo>
                        <a:pt x="1038" y="253"/>
                        <a:pt x="1038" y="253"/>
                        <a:pt x="1038" y="253"/>
                      </a:cubicBezTo>
                      <a:cubicBezTo>
                        <a:pt x="1038" y="253"/>
                        <a:pt x="1003" y="236"/>
                        <a:pt x="991" y="224"/>
                      </a:cubicBezTo>
                      <a:cubicBezTo>
                        <a:pt x="980" y="213"/>
                        <a:pt x="977" y="227"/>
                        <a:pt x="967" y="244"/>
                      </a:cubicBezTo>
                      <a:cubicBezTo>
                        <a:pt x="957" y="261"/>
                        <a:pt x="1031" y="283"/>
                        <a:pt x="1041" y="291"/>
                      </a:cubicBezTo>
                      <a:cubicBezTo>
                        <a:pt x="1050" y="299"/>
                        <a:pt x="1040" y="301"/>
                        <a:pt x="1040" y="314"/>
                      </a:cubicBezTo>
                      <a:cubicBezTo>
                        <a:pt x="1040" y="327"/>
                        <a:pt x="1014" y="318"/>
                        <a:pt x="1019" y="330"/>
                      </a:cubicBezTo>
                      <a:cubicBezTo>
                        <a:pt x="1024" y="341"/>
                        <a:pt x="1038" y="342"/>
                        <a:pt x="1027" y="349"/>
                      </a:cubicBezTo>
                      <a:cubicBezTo>
                        <a:pt x="1015" y="356"/>
                        <a:pt x="1011" y="369"/>
                        <a:pt x="1010" y="378"/>
                      </a:cubicBezTo>
                      <a:cubicBezTo>
                        <a:pt x="1008" y="386"/>
                        <a:pt x="986" y="386"/>
                        <a:pt x="991" y="378"/>
                      </a:cubicBezTo>
                      <a:cubicBezTo>
                        <a:pt x="997" y="369"/>
                        <a:pt x="981" y="365"/>
                        <a:pt x="967" y="366"/>
                      </a:cubicBezTo>
                      <a:cubicBezTo>
                        <a:pt x="953" y="368"/>
                        <a:pt x="962" y="369"/>
                        <a:pt x="955" y="373"/>
                      </a:cubicBezTo>
                      <a:cubicBezTo>
                        <a:pt x="947" y="376"/>
                        <a:pt x="932" y="370"/>
                        <a:pt x="925" y="365"/>
                      </a:cubicBezTo>
                      <a:cubicBezTo>
                        <a:pt x="918" y="359"/>
                        <a:pt x="939" y="350"/>
                        <a:pt x="946" y="350"/>
                      </a:cubicBezTo>
                      <a:cubicBezTo>
                        <a:pt x="953" y="350"/>
                        <a:pt x="967" y="342"/>
                        <a:pt x="967" y="342"/>
                      </a:cubicBezTo>
                      <a:cubicBezTo>
                        <a:pt x="967" y="342"/>
                        <a:pt x="956" y="330"/>
                        <a:pt x="940" y="326"/>
                      </a:cubicBezTo>
                      <a:cubicBezTo>
                        <a:pt x="925" y="323"/>
                        <a:pt x="922" y="334"/>
                        <a:pt x="911" y="342"/>
                      </a:cubicBezTo>
                      <a:cubicBezTo>
                        <a:pt x="899" y="351"/>
                        <a:pt x="872" y="342"/>
                        <a:pt x="855" y="342"/>
                      </a:cubicBezTo>
                      <a:cubicBezTo>
                        <a:pt x="838" y="342"/>
                        <a:pt x="831" y="338"/>
                        <a:pt x="831" y="356"/>
                      </a:cubicBezTo>
                      <a:cubicBezTo>
                        <a:pt x="831" y="375"/>
                        <a:pt x="831" y="374"/>
                        <a:pt x="824" y="373"/>
                      </a:cubicBezTo>
                      <a:cubicBezTo>
                        <a:pt x="817" y="372"/>
                        <a:pt x="799" y="362"/>
                        <a:pt x="799" y="362"/>
                      </a:cubicBezTo>
                      <a:cubicBezTo>
                        <a:pt x="766" y="358"/>
                        <a:pt x="766" y="358"/>
                        <a:pt x="766" y="358"/>
                      </a:cubicBezTo>
                      <a:cubicBezTo>
                        <a:pt x="766" y="358"/>
                        <a:pt x="735" y="349"/>
                        <a:pt x="722" y="345"/>
                      </a:cubicBezTo>
                      <a:cubicBezTo>
                        <a:pt x="709" y="341"/>
                        <a:pt x="678" y="342"/>
                        <a:pt x="672" y="342"/>
                      </a:cubicBezTo>
                      <a:cubicBezTo>
                        <a:pt x="667" y="342"/>
                        <a:pt x="647" y="338"/>
                        <a:pt x="646" y="330"/>
                      </a:cubicBezTo>
                      <a:cubicBezTo>
                        <a:pt x="644" y="321"/>
                        <a:pt x="639" y="334"/>
                        <a:pt x="631" y="334"/>
                      </a:cubicBezTo>
                      <a:cubicBezTo>
                        <a:pt x="623" y="334"/>
                        <a:pt x="610" y="325"/>
                        <a:pt x="609" y="310"/>
                      </a:cubicBezTo>
                      <a:cubicBezTo>
                        <a:pt x="607" y="294"/>
                        <a:pt x="589" y="306"/>
                        <a:pt x="583" y="306"/>
                      </a:cubicBezTo>
                      <a:cubicBezTo>
                        <a:pt x="578" y="306"/>
                        <a:pt x="559" y="305"/>
                        <a:pt x="553" y="307"/>
                      </a:cubicBezTo>
                      <a:cubicBezTo>
                        <a:pt x="548" y="309"/>
                        <a:pt x="528" y="302"/>
                        <a:pt x="528" y="302"/>
                      </a:cubicBezTo>
                      <a:cubicBezTo>
                        <a:pt x="488" y="281"/>
                        <a:pt x="488" y="281"/>
                        <a:pt x="488" y="281"/>
                      </a:cubicBezTo>
                      <a:cubicBezTo>
                        <a:pt x="488" y="281"/>
                        <a:pt x="466" y="293"/>
                        <a:pt x="460" y="301"/>
                      </a:cubicBezTo>
                      <a:cubicBezTo>
                        <a:pt x="455" y="310"/>
                        <a:pt x="443" y="301"/>
                        <a:pt x="422" y="297"/>
                      </a:cubicBezTo>
                      <a:cubicBezTo>
                        <a:pt x="400" y="293"/>
                        <a:pt x="390" y="284"/>
                        <a:pt x="375" y="284"/>
                      </a:cubicBezTo>
                      <a:cubicBezTo>
                        <a:pt x="360" y="284"/>
                        <a:pt x="352" y="250"/>
                        <a:pt x="349" y="230"/>
                      </a:cubicBezTo>
                      <a:cubicBezTo>
                        <a:pt x="346" y="210"/>
                        <a:pt x="311" y="227"/>
                        <a:pt x="304" y="227"/>
                      </a:cubicBezTo>
                      <a:cubicBezTo>
                        <a:pt x="297" y="227"/>
                        <a:pt x="279" y="259"/>
                        <a:pt x="273" y="267"/>
                      </a:cubicBezTo>
                      <a:cubicBezTo>
                        <a:pt x="267" y="275"/>
                        <a:pt x="247" y="274"/>
                        <a:pt x="237" y="274"/>
                      </a:cubicBezTo>
                      <a:cubicBezTo>
                        <a:pt x="227" y="274"/>
                        <a:pt x="179" y="305"/>
                        <a:pt x="162" y="312"/>
                      </a:cubicBezTo>
                      <a:cubicBezTo>
                        <a:pt x="155" y="316"/>
                        <a:pt x="140" y="324"/>
                        <a:pt x="124" y="333"/>
                      </a:cubicBezTo>
                      <a:cubicBezTo>
                        <a:pt x="133" y="342"/>
                        <a:pt x="141" y="351"/>
                        <a:pt x="136" y="353"/>
                      </a:cubicBezTo>
                      <a:cubicBezTo>
                        <a:pt x="127" y="358"/>
                        <a:pt x="104" y="373"/>
                        <a:pt x="98" y="387"/>
                      </a:cubicBezTo>
                      <a:cubicBezTo>
                        <a:pt x="93" y="400"/>
                        <a:pt x="94" y="399"/>
                        <a:pt x="101" y="401"/>
                      </a:cubicBezTo>
                      <a:cubicBezTo>
                        <a:pt x="107" y="403"/>
                        <a:pt x="123" y="406"/>
                        <a:pt x="121" y="411"/>
                      </a:cubicBezTo>
                      <a:cubicBezTo>
                        <a:pt x="119" y="416"/>
                        <a:pt x="115" y="424"/>
                        <a:pt x="110" y="426"/>
                      </a:cubicBezTo>
                      <a:cubicBezTo>
                        <a:pt x="104" y="428"/>
                        <a:pt x="84" y="429"/>
                        <a:pt x="83" y="435"/>
                      </a:cubicBezTo>
                      <a:cubicBezTo>
                        <a:pt x="81" y="441"/>
                        <a:pt x="82" y="447"/>
                        <a:pt x="75" y="456"/>
                      </a:cubicBezTo>
                      <a:cubicBezTo>
                        <a:pt x="68" y="464"/>
                        <a:pt x="59" y="469"/>
                        <a:pt x="47" y="472"/>
                      </a:cubicBezTo>
                      <a:cubicBezTo>
                        <a:pt x="43" y="472"/>
                        <a:pt x="35" y="473"/>
                        <a:pt x="26" y="473"/>
                      </a:cubicBezTo>
                      <a:cubicBezTo>
                        <a:pt x="28" y="475"/>
                        <a:pt x="28" y="477"/>
                        <a:pt x="23" y="481"/>
                      </a:cubicBezTo>
                      <a:cubicBezTo>
                        <a:pt x="13" y="489"/>
                        <a:pt x="0" y="492"/>
                        <a:pt x="1" y="504"/>
                      </a:cubicBezTo>
                      <a:cubicBezTo>
                        <a:pt x="1" y="515"/>
                        <a:pt x="1" y="525"/>
                        <a:pt x="7" y="531"/>
                      </a:cubicBezTo>
                      <a:cubicBezTo>
                        <a:pt x="13" y="537"/>
                        <a:pt x="19" y="537"/>
                        <a:pt x="14" y="541"/>
                      </a:cubicBezTo>
                      <a:cubicBezTo>
                        <a:pt x="9" y="545"/>
                        <a:pt x="4" y="543"/>
                        <a:pt x="6" y="549"/>
                      </a:cubicBezTo>
                      <a:cubicBezTo>
                        <a:pt x="8" y="555"/>
                        <a:pt x="5" y="559"/>
                        <a:pt x="10" y="564"/>
                      </a:cubicBezTo>
                      <a:cubicBezTo>
                        <a:pt x="14" y="569"/>
                        <a:pt x="26" y="575"/>
                        <a:pt x="28" y="571"/>
                      </a:cubicBezTo>
                      <a:cubicBezTo>
                        <a:pt x="30" y="567"/>
                        <a:pt x="31" y="566"/>
                        <a:pt x="34" y="568"/>
                      </a:cubicBezTo>
                      <a:cubicBezTo>
                        <a:pt x="37" y="569"/>
                        <a:pt x="44" y="562"/>
                        <a:pt x="49" y="560"/>
                      </a:cubicBezTo>
                      <a:cubicBezTo>
                        <a:pt x="55" y="557"/>
                        <a:pt x="65" y="555"/>
                        <a:pt x="70" y="555"/>
                      </a:cubicBezTo>
                      <a:cubicBezTo>
                        <a:pt x="75" y="555"/>
                        <a:pt x="72" y="553"/>
                        <a:pt x="88" y="553"/>
                      </a:cubicBezTo>
                      <a:cubicBezTo>
                        <a:pt x="104" y="553"/>
                        <a:pt x="112" y="554"/>
                        <a:pt x="122" y="548"/>
                      </a:cubicBezTo>
                      <a:cubicBezTo>
                        <a:pt x="132" y="541"/>
                        <a:pt x="163" y="545"/>
                        <a:pt x="166" y="543"/>
                      </a:cubicBezTo>
                      <a:cubicBezTo>
                        <a:pt x="169" y="541"/>
                        <a:pt x="174" y="544"/>
                        <a:pt x="190" y="553"/>
                      </a:cubicBezTo>
                      <a:cubicBezTo>
                        <a:pt x="205" y="562"/>
                        <a:pt x="217" y="551"/>
                        <a:pt x="216" y="567"/>
                      </a:cubicBezTo>
                      <a:cubicBezTo>
                        <a:pt x="215" y="583"/>
                        <a:pt x="198" y="589"/>
                        <a:pt x="225" y="591"/>
                      </a:cubicBezTo>
                      <a:cubicBezTo>
                        <a:pt x="251" y="593"/>
                        <a:pt x="251" y="593"/>
                        <a:pt x="267" y="597"/>
                      </a:cubicBezTo>
                      <a:cubicBezTo>
                        <a:pt x="282" y="602"/>
                        <a:pt x="265" y="613"/>
                        <a:pt x="299" y="601"/>
                      </a:cubicBezTo>
                      <a:cubicBezTo>
                        <a:pt x="333" y="589"/>
                        <a:pt x="327" y="583"/>
                        <a:pt x="333" y="589"/>
                      </a:cubicBezTo>
                      <a:cubicBezTo>
                        <a:pt x="339" y="595"/>
                        <a:pt x="355" y="597"/>
                        <a:pt x="371" y="621"/>
                      </a:cubicBezTo>
                      <a:cubicBezTo>
                        <a:pt x="386" y="645"/>
                        <a:pt x="390" y="661"/>
                        <a:pt x="390" y="671"/>
                      </a:cubicBezTo>
                      <a:cubicBezTo>
                        <a:pt x="390" y="681"/>
                        <a:pt x="381" y="673"/>
                        <a:pt x="375" y="687"/>
                      </a:cubicBezTo>
                      <a:cubicBezTo>
                        <a:pt x="369" y="701"/>
                        <a:pt x="371" y="693"/>
                        <a:pt x="369" y="703"/>
                      </a:cubicBezTo>
                      <a:cubicBezTo>
                        <a:pt x="366" y="713"/>
                        <a:pt x="366" y="709"/>
                        <a:pt x="355" y="719"/>
                      </a:cubicBezTo>
                      <a:cubicBezTo>
                        <a:pt x="344" y="729"/>
                        <a:pt x="337" y="733"/>
                        <a:pt x="339" y="739"/>
                      </a:cubicBezTo>
                      <a:cubicBezTo>
                        <a:pt x="341" y="745"/>
                        <a:pt x="345" y="748"/>
                        <a:pt x="357" y="741"/>
                      </a:cubicBezTo>
                      <a:cubicBezTo>
                        <a:pt x="369" y="734"/>
                        <a:pt x="382" y="728"/>
                        <a:pt x="388" y="728"/>
                      </a:cubicBezTo>
                      <a:cubicBezTo>
                        <a:pt x="394" y="727"/>
                        <a:pt x="405" y="719"/>
                        <a:pt x="419" y="727"/>
                      </a:cubicBezTo>
                      <a:cubicBezTo>
                        <a:pt x="432" y="735"/>
                        <a:pt x="429" y="745"/>
                        <a:pt x="443" y="751"/>
                      </a:cubicBezTo>
                      <a:cubicBezTo>
                        <a:pt x="457" y="757"/>
                        <a:pt x="457" y="752"/>
                        <a:pt x="468" y="759"/>
                      </a:cubicBezTo>
                      <a:cubicBezTo>
                        <a:pt x="478" y="766"/>
                        <a:pt x="499" y="767"/>
                        <a:pt x="502" y="770"/>
                      </a:cubicBezTo>
                      <a:cubicBezTo>
                        <a:pt x="505" y="773"/>
                        <a:pt x="508" y="794"/>
                        <a:pt x="516" y="796"/>
                      </a:cubicBezTo>
                      <a:cubicBezTo>
                        <a:pt x="524" y="798"/>
                        <a:pt x="533" y="795"/>
                        <a:pt x="537" y="800"/>
                      </a:cubicBezTo>
                      <a:cubicBezTo>
                        <a:pt x="541" y="806"/>
                        <a:pt x="539" y="809"/>
                        <a:pt x="547" y="813"/>
                      </a:cubicBezTo>
                      <a:cubicBezTo>
                        <a:pt x="555" y="816"/>
                        <a:pt x="568" y="815"/>
                        <a:pt x="571" y="822"/>
                      </a:cubicBezTo>
                      <a:cubicBezTo>
                        <a:pt x="573" y="830"/>
                        <a:pt x="572" y="843"/>
                        <a:pt x="580" y="842"/>
                      </a:cubicBezTo>
                      <a:cubicBezTo>
                        <a:pt x="587" y="842"/>
                        <a:pt x="593" y="844"/>
                        <a:pt x="597" y="837"/>
                      </a:cubicBezTo>
                      <a:cubicBezTo>
                        <a:pt x="602" y="831"/>
                        <a:pt x="588" y="830"/>
                        <a:pt x="614" y="830"/>
                      </a:cubicBezTo>
                      <a:cubicBezTo>
                        <a:pt x="640" y="830"/>
                        <a:pt x="653" y="831"/>
                        <a:pt x="668" y="831"/>
                      </a:cubicBezTo>
                      <a:cubicBezTo>
                        <a:pt x="682" y="831"/>
                        <a:pt x="711" y="833"/>
                        <a:pt x="720" y="833"/>
                      </a:cubicBezTo>
                      <a:cubicBezTo>
                        <a:pt x="728" y="833"/>
                        <a:pt x="745" y="825"/>
                        <a:pt x="756" y="837"/>
                      </a:cubicBezTo>
                      <a:cubicBezTo>
                        <a:pt x="767" y="849"/>
                        <a:pt x="799" y="871"/>
                        <a:pt x="809" y="871"/>
                      </a:cubicBezTo>
                      <a:cubicBezTo>
                        <a:pt x="818" y="872"/>
                        <a:pt x="830" y="867"/>
                        <a:pt x="840" y="867"/>
                      </a:cubicBezTo>
                      <a:cubicBezTo>
                        <a:pt x="850" y="867"/>
                        <a:pt x="849" y="873"/>
                        <a:pt x="859" y="866"/>
                      </a:cubicBezTo>
                      <a:cubicBezTo>
                        <a:pt x="869" y="858"/>
                        <a:pt x="881" y="859"/>
                        <a:pt x="873" y="850"/>
                      </a:cubicBezTo>
                      <a:cubicBezTo>
                        <a:pt x="866" y="842"/>
                        <a:pt x="857" y="839"/>
                        <a:pt x="864" y="830"/>
                      </a:cubicBezTo>
                      <a:cubicBezTo>
                        <a:pt x="871" y="820"/>
                        <a:pt x="871" y="822"/>
                        <a:pt x="879" y="811"/>
                      </a:cubicBezTo>
                      <a:cubicBezTo>
                        <a:pt x="886" y="801"/>
                        <a:pt x="883" y="800"/>
                        <a:pt x="897" y="793"/>
                      </a:cubicBezTo>
                      <a:cubicBezTo>
                        <a:pt x="911" y="786"/>
                        <a:pt x="928" y="779"/>
                        <a:pt x="947" y="779"/>
                      </a:cubicBezTo>
                      <a:cubicBezTo>
                        <a:pt x="967" y="780"/>
                        <a:pt x="987" y="791"/>
                        <a:pt x="988" y="779"/>
                      </a:cubicBezTo>
                      <a:cubicBezTo>
                        <a:pt x="989" y="768"/>
                        <a:pt x="992" y="751"/>
                        <a:pt x="999" y="746"/>
                      </a:cubicBezTo>
                      <a:cubicBezTo>
                        <a:pt x="1006" y="741"/>
                        <a:pt x="1029" y="732"/>
                        <a:pt x="1044" y="728"/>
                      </a:cubicBezTo>
                      <a:cubicBezTo>
                        <a:pt x="1059" y="723"/>
                        <a:pt x="1061" y="709"/>
                        <a:pt x="1075" y="703"/>
                      </a:cubicBezTo>
                      <a:cubicBezTo>
                        <a:pt x="1089" y="697"/>
                        <a:pt x="1104" y="707"/>
                        <a:pt x="1111" y="685"/>
                      </a:cubicBezTo>
                      <a:cubicBezTo>
                        <a:pt x="1118" y="663"/>
                        <a:pt x="1129" y="653"/>
                        <a:pt x="1145" y="644"/>
                      </a:cubicBezTo>
                      <a:cubicBezTo>
                        <a:pt x="1162" y="635"/>
                        <a:pt x="1192" y="620"/>
                        <a:pt x="1239" y="618"/>
                      </a:cubicBezTo>
                      <a:cubicBezTo>
                        <a:pt x="1285" y="616"/>
                        <a:pt x="1351" y="617"/>
                        <a:pt x="1363" y="621"/>
                      </a:cubicBezTo>
                      <a:cubicBezTo>
                        <a:pt x="1376" y="625"/>
                        <a:pt x="1406" y="632"/>
                        <a:pt x="1410" y="624"/>
                      </a:cubicBezTo>
                      <a:cubicBezTo>
                        <a:pt x="1414" y="616"/>
                        <a:pt x="1425" y="607"/>
                        <a:pt x="1419" y="600"/>
                      </a:cubicBezTo>
                      <a:cubicBezTo>
                        <a:pt x="1413" y="593"/>
                        <a:pt x="1405" y="591"/>
                        <a:pt x="1412" y="581"/>
                      </a:cubicBezTo>
                      <a:cubicBezTo>
                        <a:pt x="1412" y="581"/>
                        <a:pt x="1412" y="581"/>
                        <a:pt x="1412" y="581"/>
                      </a:cubicBezTo>
                      <a:cubicBezTo>
                        <a:pt x="1411" y="581"/>
                        <a:pt x="1410" y="580"/>
                        <a:pt x="1409" y="580"/>
                      </a:cubicBezTo>
                      <a:cubicBezTo>
                        <a:pt x="1405" y="579"/>
                        <a:pt x="1405" y="580"/>
                        <a:pt x="1362" y="577"/>
                      </a:cubicBezTo>
                      <a:cubicBezTo>
                        <a:pt x="1318" y="573"/>
                        <a:pt x="1330" y="565"/>
                        <a:pt x="1320" y="562"/>
                      </a:cubicBezTo>
                      <a:cubicBezTo>
                        <a:pt x="1310" y="559"/>
                        <a:pt x="1305" y="558"/>
                        <a:pt x="1286" y="546"/>
                      </a:cubicBezTo>
                      <a:cubicBezTo>
                        <a:pt x="1268" y="535"/>
                        <a:pt x="1276" y="546"/>
                        <a:pt x="1266" y="546"/>
                      </a:cubicBezTo>
                      <a:cubicBezTo>
                        <a:pt x="1256" y="546"/>
                        <a:pt x="1251" y="545"/>
                        <a:pt x="1246" y="538"/>
                      </a:cubicBezTo>
                      <a:cubicBezTo>
                        <a:pt x="1245" y="537"/>
                        <a:pt x="1245" y="536"/>
                        <a:pt x="1245" y="535"/>
                      </a:cubicBezTo>
                      <a:cubicBezTo>
                        <a:pt x="1245" y="533"/>
                        <a:pt x="1249" y="532"/>
                        <a:pt x="1251" y="529"/>
                      </a:cubicBezTo>
                      <a:cubicBezTo>
                        <a:pt x="1252" y="527"/>
                        <a:pt x="1252" y="525"/>
                        <a:pt x="1251" y="521"/>
                      </a:cubicBezTo>
                      <a:cubicBezTo>
                        <a:pt x="1246" y="508"/>
                        <a:pt x="1226" y="516"/>
                        <a:pt x="1215" y="510"/>
                      </a:cubicBezTo>
                      <a:cubicBezTo>
                        <a:pt x="1212" y="508"/>
                        <a:pt x="1211" y="506"/>
                        <a:pt x="1211" y="505"/>
                      </a:cubicBezTo>
                      <a:cubicBezTo>
                        <a:pt x="1211" y="502"/>
                        <a:pt x="1217" y="501"/>
                        <a:pt x="1217" y="501"/>
                      </a:cubicBezTo>
                      <a:cubicBezTo>
                        <a:pt x="1217" y="501"/>
                        <a:pt x="1239" y="488"/>
                        <a:pt x="1262" y="478"/>
                      </a:cubicBezTo>
                      <a:cubicBezTo>
                        <a:pt x="1285" y="468"/>
                        <a:pt x="1278" y="450"/>
                        <a:pt x="1283" y="448"/>
                      </a:cubicBezTo>
                      <a:cubicBezTo>
                        <a:pt x="1289" y="447"/>
                        <a:pt x="1300" y="444"/>
                        <a:pt x="1305" y="439"/>
                      </a:cubicBezTo>
                      <a:cubicBezTo>
                        <a:pt x="1305" y="438"/>
                        <a:pt x="1305" y="438"/>
                        <a:pt x="1305" y="437"/>
                      </a:cubicBezTo>
                      <a:cubicBezTo>
                        <a:pt x="1306" y="432"/>
                        <a:pt x="1288" y="430"/>
                        <a:pt x="1288" y="430"/>
                      </a:cubicBezTo>
                      <a:cubicBezTo>
                        <a:pt x="1288" y="430"/>
                        <a:pt x="1267" y="421"/>
                        <a:pt x="1266" y="414"/>
                      </a:cubicBezTo>
                      <a:cubicBezTo>
                        <a:pt x="1265" y="407"/>
                        <a:pt x="1266" y="402"/>
                        <a:pt x="1262" y="390"/>
                      </a:cubicBezTo>
                      <a:cubicBezTo>
                        <a:pt x="1262" y="389"/>
                        <a:pt x="1261" y="388"/>
                        <a:pt x="1261" y="386"/>
                      </a:cubicBezTo>
                      <a:cubicBezTo>
                        <a:pt x="1261" y="377"/>
                        <a:pt x="1270" y="370"/>
                        <a:pt x="1270" y="370"/>
                      </a:cubicBezTo>
                      <a:cubicBezTo>
                        <a:pt x="1270" y="370"/>
                        <a:pt x="1286" y="378"/>
                        <a:pt x="1294" y="386"/>
                      </a:cubicBezTo>
                      <a:cubicBezTo>
                        <a:pt x="1301" y="395"/>
                        <a:pt x="1313" y="370"/>
                        <a:pt x="1317" y="369"/>
                      </a:cubicBezTo>
                      <a:cubicBezTo>
                        <a:pt x="1322" y="368"/>
                        <a:pt x="1330" y="362"/>
                        <a:pt x="1337" y="353"/>
                      </a:cubicBezTo>
                      <a:cubicBezTo>
                        <a:pt x="1337" y="352"/>
                        <a:pt x="1338" y="351"/>
                        <a:pt x="1338" y="350"/>
                      </a:cubicBezTo>
                      <a:cubicBezTo>
                        <a:pt x="1339" y="343"/>
                        <a:pt x="1324" y="337"/>
                        <a:pt x="1309" y="329"/>
                      </a:cubicBezTo>
                      <a:cubicBezTo>
                        <a:pt x="1304" y="326"/>
                        <a:pt x="1301" y="323"/>
                        <a:pt x="1301" y="322"/>
                      </a:cubicBezTo>
                      <a:cubicBezTo>
                        <a:pt x="1301" y="318"/>
                        <a:pt x="1309" y="317"/>
                        <a:pt x="1314" y="317"/>
                      </a:cubicBezTo>
                      <a:cubicBezTo>
                        <a:pt x="1315" y="317"/>
                        <a:pt x="1316" y="316"/>
                        <a:pt x="1316" y="316"/>
                      </a:cubicBezTo>
                      <a:cubicBezTo>
                        <a:pt x="1317" y="316"/>
                        <a:pt x="1317" y="316"/>
                        <a:pt x="1317" y="316"/>
                      </a:cubicBezTo>
                      <a:cubicBezTo>
                        <a:pt x="1317" y="316"/>
                        <a:pt x="1318" y="315"/>
                        <a:pt x="1318" y="315"/>
                      </a:cubicBezTo>
                      <a:cubicBezTo>
                        <a:pt x="1319" y="315"/>
                        <a:pt x="1319" y="315"/>
                        <a:pt x="1319" y="314"/>
                      </a:cubicBezTo>
                      <a:cubicBezTo>
                        <a:pt x="1320" y="314"/>
                        <a:pt x="1320" y="314"/>
                        <a:pt x="1320" y="313"/>
                      </a:cubicBezTo>
                      <a:cubicBezTo>
                        <a:pt x="1321" y="313"/>
                        <a:pt x="1321" y="313"/>
                        <a:pt x="1321" y="312"/>
                      </a:cubicBezTo>
                      <a:cubicBezTo>
                        <a:pt x="1321" y="312"/>
                        <a:pt x="1322" y="311"/>
                        <a:pt x="1322" y="311"/>
                      </a:cubicBezTo>
                      <a:cubicBezTo>
                        <a:pt x="1322" y="310"/>
                        <a:pt x="1323" y="310"/>
                        <a:pt x="1323" y="310"/>
                      </a:cubicBezTo>
                      <a:cubicBezTo>
                        <a:pt x="1323" y="309"/>
                        <a:pt x="1324" y="309"/>
                        <a:pt x="1324" y="308"/>
                      </a:cubicBezTo>
                      <a:cubicBezTo>
                        <a:pt x="1324" y="308"/>
                        <a:pt x="1324" y="307"/>
                        <a:pt x="1325" y="307"/>
                      </a:cubicBezTo>
                      <a:cubicBezTo>
                        <a:pt x="1325" y="306"/>
                        <a:pt x="1325" y="306"/>
                        <a:pt x="1325" y="305"/>
                      </a:cubicBezTo>
                      <a:cubicBezTo>
                        <a:pt x="1326" y="304"/>
                        <a:pt x="1326" y="304"/>
                        <a:pt x="1326" y="304"/>
                      </a:cubicBezTo>
                      <a:cubicBezTo>
                        <a:pt x="1327" y="302"/>
                        <a:pt x="1328" y="300"/>
                        <a:pt x="1328" y="299"/>
                      </a:cubicBezTo>
                      <a:cubicBezTo>
                        <a:pt x="1328" y="299"/>
                        <a:pt x="1328" y="299"/>
                        <a:pt x="1328" y="299"/>
                      </a:cubicBezTo>
                      <a:cubicBezTo>
                        <a:pt x="1329" y="299"/>
                        <a:pt x="1329" y="298"/>
                        <a:pt x="1329" y="298"/>
                      </a:cubicBezTo>
                      <a:cubicBezTo>
                        <a:pt x="1333" y="289"/>
                        <a:pt x="1306" y="285"/>
                        <a:pt x="1309" y="274"/>
                      </a:cubicBezTo>
                      <a:cubicBezTo>
                        <a:pt x="1312" y="263"/>
                        <a:pt x="1329" y="268"/>
                        <a:pt x="1346" y="268"/>
                      </a:cubicBezTo>
                      <a:cubicBezTo>
                        <a:pt x="1357" y="268"/>
                        <a:pt x="1359" y="264"/>
                        <a:pt x="1363" y="261"/>
                      </a:cubicBezTo>
                      <a:cubicBezTo>
                        <a:pt x="1380" y="265"/>
                        <a:pt x="1380" y="265"/>
                        <a:pt x="1380" y="265"/>
                      </a:cubicBezTo>
                      <a:cubicBezTo>
                        <a:pt x="1380" y="265"/>
                        <a:pt x="1385" y="268"/>
                        <a:pt x="1384" y="276"/>
                      </a:cubicBezTo>
                      <a:cubicBezTo>
                        <a:pt x="1382" y="284"/>
                        <a:pt x="1404" y="284"/>
                        <a:pt x="1412" y="284"/>
                      </a:cubicBezTo>
                      <a:cubicBezTo>
                        <a:pt x="1419" y="284"/>
                        <a:pt x="1461" y="278"/>
                        <a:pt x="1469" y="274"/>
                      </a:cubicBezTo>
                      <a:cubicBezTo>
                        <a:pt x="1476" y="270"/>
                        <a:pt x="1475" y="256"/>
                        <a:pt x="1489" y="240"/>
                      </a:cubicBezTo>
                      <a:cubicBezTo>
                        <a:pt x="1504" y="224"/>
                        <a:pt x="1482" y="233"/>
                        <a:pt x="1467" y="226"/>
                      </a:cubicBezTo>
                      <a:cubicBezTo>
                        <a:pt x="1452" y="220"/>
                        <a:pt x="1473" y="226"/>
                        <a:pt x="1480" y="200"/>
                      </a:cubicBezTo>
                      <a:cubicBezTo>
                        <a:pt x="1486" y="174"/>
                        <a:pt x="1484" y="161"/>
                        <a:pt x="1495" y="158"/>
                      </a:cubicBezTo>
                      <a:cubicBezTo>
                        <a:pt x="1506" y="156"/>
                        <a:pt x="1520" y="138"/>
                        <a:pt x="1507" y="129"/>
                      </a:cubicBezTo>
                      <a:close/>
                      <a:moveTo>
                        <a:pt x="1210" y="4"/>
                      </a:moveTo>
                      <a:cubicBezTo>
                        <a:pt x="1210" y="4"/>
                        <a:pt x="1210" y="4"/>
                        <a:pt x="1210" y="5"/>
                      </a:cubicBezTo>
                      <a:cubicBezTo>
                        <a:pt x="1210" y="4"/>
                        <a:pt x="1210" y="4"/>
                        <a:pt x="1210" y="4"/>
                      </a:cubicBezTo>
                      <a:close/>
                      <a:moveTo>
                        <a:pt x="1208" y="9"/>
                      </a:moveTo>
                      <a:cubicBezTo>
                        <a:pt x="1208" y="9"/>
                        <a:pt x="1208" y="9"/>
                        <a:pt x="1208" y="9"/>
                      </a:cubicBezTo>
                      <a:cubicBezTo>
                        <a:pt x="1208" y="9"/>
                        <a:pt x="1208" y="9"/>
                        <a:pt x="1208" y="9"/>
                      </a:cubicBezTo>
                      <a:close/>
                      <a:moveTo>
                        <a:pt x="1195" y="32"/>
                      </a:moveTo>
                      <a:cubicBezTo>
                        <a:pt x="1195" y="32"/>
                        <a:pt x="1195" y="32"/>
                        <a:pt x="1195" y="32"/>
                      </a:cubicBezTo>
                      <a:cubicBezTo>
                        <a:pt x="1195" y="32"/>
                        <a:pt x="1195" y="32"/>
                        <a:pt x="1195" y="32"/>
                      </a:cubicBezTo>
                      <a:close/>
                      <a:moveTo>
                        <a:pt x="1193" y="36"/>
                      </a:moveTo>
                      <a:cubicBezTo>
                        <a:pt x="1193" y="36"/>
                        <a:pt x="1193" y="37"/>
                        <a:pt x="1193" y="37"/>
                      </a:cubicBezTo>
                      <a:cubicBezTo>
                        <a:pt x="1193" y="37"/>
                        <a:pt x="1193" y="36"/>
                        <a:pt x="1193" y="36"/>
                      </a:cubicBezTo>
                      <a:close/>
                    </a:path>
                  </a:pathLst>
                </a:custGeom>
                <a:solidFill>
                  <a:srgbClr val="B2CBCE"/>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9" name="Freeform 197">
                  <a:extLst>
                    <a:ext uri="{FF2B5EF4-FFF2-40B4-BE49-F238E27FC236}">
                      <a16:creationId xmlns:a16="http://schemas.microsoft.com/office/drawing/2014/main" xmlns="" id="{DAC64F77-1701-AC45-1515-C2F4EFC746AF}"/>
                    </a:ext>
                  </a:extLst>
                </p:cNvPr>
                <p:cNvSpPr>
                  <a:spLocks/>
                </p:cNvSpPr>
                <p:nvPr/>
              </p:nvSpPr>
              <p:spPr bwMode="auto">
                <a:xfrm>
                  <a:off x="717868" y="1357639"/>
                  <a:ext cx="1456247" cy="1500424"/>
                </a:xfrm>
                <a:custGeom>
                  <a:avLst/>
                  <a:gdLst>
                    <a:gd name="T0" fmla="*/ 1238 w 1297"/>
                    <a:gd name="T1" fmla="*/ 895 h 1336"/>
                    <a:gd name="T2" fmla="*/ 1136 w 1297"/>
                    <a:gd name="T3" fmla="*/ 844 h 1336"/>
                    <a:gd name="T4" fmla="*/ 1082 w 1297"/>
                    <a:gd name="T5" fmla="*/ 774 h 1336"/>
                    <a:gd name="T6" fmla="*/ 1078 w 1297"/>
                    <a:gd name="T7" fmla="*/ 704 h 1336"/>
                    <a:gd name="T8" fmla="*/ 1091 w 1297"/>
                    <a:gd name="T9" fmla="*/ 608 h 1336"/>
                    <a:gd name="T10" fmla="*/ 1195 w 1297"/>
                    <a:gd name="T11" fmla="*/ 553 h 1336"/>
                    <a:gd name="T12" fmla="*/ 1152 w 1297"/>
                    <a:gd name="T13" fmla="*/ 499 h 1336"/>
                    <a:gd name="T14" fmla="*/ 1069 w 1297"/>
                    <a:gd name="T15" fmla="*/ 423 h 1336"/>
                    <a:gd name="T16" fmla="*/ 998 w 1297"/>
                    <a:gd name="T17" fmla="*/ 322 h 1336"/>
                    <a:gd name="T18" fmla="*/ 966 w 1297"/>
                    <a:gd name="T19" fmla="*/ 220 h 1336"/>
                    <a:gd name="T20" fmla="*/ 988 w 1297"/>
                    <a:gd name="T21" fmla="*/ 167 h 1336"/>
                    <a:gd name="T22" fmla="*/ 1031 w 1297"/>
                    <a:gd name="T23" fmla="*/ 98 h 1336"/>
                    <a:gd name="T24" fmla="*/ 1074 w 1297"/>
                    <a:gd name="T25" fmla="*/ 58 h 1336"/>
                    <a:gd name="T26" fmla="*/ 1019 w 1297"/>
                    <a:gd name="T27" fmla="*/ 21 h 1336"/>
                    <a:gd name="T28" fmla="*/ 968 w 1297"/>
                    <a:gd name="T29" fmla="*/ 48 h 1336"/>
                    <a:gd name="T30" fmla="*/ 906 w 1297"/>
                    <a:gd name="T31" fmla="*/ 97 h 1336"/>
                    <a:gd name="T32" fmla="*/ 801 w 1297"/>
                    <a:gd name="T33" fmla="*/ 133 h 1336"/>
                    <a:gd name="T34" fmla="*/ 737 w 1297"/>
                    <a:gd name="T35" fmla="*/ 159 h 1336"/>
                    <a:gd name="T36" fmla="*/ 714 w 1297"/>
                    <a:gd name="T37" fmla="*/ 183 h 1336"/>
                    <a:gd name="T38" fmla="*/ 640 w 1297"/>
                    <a:gd name="T39" fmla="*/ 201 h 1336"/>
                    <a:gd name="T40" fmla="*/ 630 w 1297"/>
                    <a:gd name="T41" fmla="*/ 304 h 1336"/>
                    <a:gd name="T42" fmla="*/ 546 w 1297"/>
                    <a:gd name="T43" fmla="*/ 268 h 1336"/>
                    <a:gd name="T44" fmla="*/ 485 w 1297"/>
                    <a:gd name="T45" fmla="*/ 306 h 1336"/>
                    <a:gd name="T46" fmla="*/ 305 w 1297"/>
                    <a:gd name="T47" fmla="*/ 281 h 1336"/>
                    <a:gd name="T48" fmla="*/ 345 w 1297"/>
                    <a:gd name="T49" fmla="*/ 470 h 1336"/>
                    <a:gd name="T50" fmla="*/ 239 w 1297"/>
                    <a:gd name="T51" fmla="*/ 663 h 1336"/>
                    <a:gd name="T52" fmla="*/ 197 w 1297"/>
                    <a:gd name="T53" fmla="*/ 746 h 1336"/>
                    <a:gd name="T54" fmla="*/ 181 w 1297"/>
                    <a:gd name="T55" fmla="*/ 884 h 1336"/>
                    <a:gd name="T56" fmla="*/ 66 w 1297"/>
                    <a:gd name="T57" fmla="*/ 1006 h 1336"/>
                    <a:gd name="T58" fmla="*/ 86 w 1297"/>
                    <a:gd name="T59" fmla="*/ 1047 h 1336"/>
                    <a:gd name="T60" fmla="*/ 85 w 1297"/>
                    <a:gd name="T61" fmla="*/ 1113 h 1336"/>
                    <a:gd name="T62" fmla="*/ 51 w 1297"/>
                    <a:gd name="T63" fmla="*/ 1174 h 1336"/>
                    <a:gd name="T64" fmla="*/ 30 w 1297"/>
                    <a:gd name="T65" fmla="*/ 1216 h 1336"/>
                    <a:gd name="T66" fmla="*/ 108 w 1297"/>
                    <a:gd name="T67" fmla="*/ 1286 h 1336"/>
                    <a:gd name="T68" fmla="*/ 186 w 1297"/>
                    <a:gd name="T69" fmla="*/ 1262 h 1336"/>
                    <a:gd name="T70" fmla="*/ 351 w 1297"/>
                    <a:gd name="T71" fmla="*/ 1217 h 1336"/>
                    <a:gd name="T72" fmla="*/ 500 w 1297"/>
                    <a:gd name="T73" fmla="*/ 1247 h 1336"/>
                    <a:gd name="T74" fmla="*/ 631 w 1297"/>
                    <a:gd name="T75" fmla="*/ 1257 h 1336"/>
                    <a:gd name="T76" fmla="*/ 724 w 1297"/>
                    <a:gd name="T77" fmla="*/ 1280 h 1336"/>
                    <a:gd name="T78" fmla="*/ 877 w 1297"/>
                    <a:gd name="T79" fmla="*/ 1312 h 1336"/>
                    <a:gd name="T80" fmla="*/ 989 w 1297"/>
                    <a:gd name="T81" fmla="*/ 1292 h 1336"/>
                    <a:gd name="T82" fmla="*/ 1003 w 1297"/>
                    <a:gd name="T83" fmla="*/ 1315 h 1336"/>
                    <a:gd name="T84" fmla="*/ 1088 w 1297"/>
                    <a:gd name="T85" fmla="*/ 1328 h 1336"/>
                    <a:gd name="T86" fmla="*/ 1119 w 1297"/>
                    <a:gd name="T87" fmla="*/ 1241 h 1336"/>
                    <a:gd name="T88" fmla="*/ 1143 w 1297"/>
                    <a:gd name="T89" fmla="*/ 1214 h 1336"/>
                    <a:gd name="T90" fmla="*/ 1194 w 1297"/>
                    <a:gd name="T91" fmla="*/ 1122 h 1336"/>
                    <a:gd name="T92" fmla="*/ 1231 w 1297"/>
                    <a:gd name="T93" fmla="*/ 1098 h 1336"/>
                    <a:gd name="T94" fmla="*/ 1215 w 1297"/>
                    <a:gd name="T95" fmla="*/ 1042 h 1336"/>
                    <a:gd name="T96" fmla="*/ 1248 w 1297"/>
                    <a:gd name="T97" fmla="*/ 992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7" h="1336">
                      <a:moveTo>
                        <a:pt x="1291" y="946"/>
                      </a:moveTo>
                      <a:cubicBezTo>
                        <a:pt x="1293" y="941"/>
                        <a:pt x="1295" y="937"/>
                        <a:pt x="1297" y="933"/>
                      </a:cubicBezTo>
                      <a:cubicBezTo>
                        <a:pt x="1280" y="932"/>
                        <a:pt x="1259" y="931"/>
                        <a:pt x="1248" y="931"/>
                      </a:cubicBezTo>
                      <a:cubicBezTo>
                        <a:pt x="1229" y="931"/>
                        <a:pt x="1235" y="905"/>
                        <a:pt x="1238" y="895"/>
                      </a:cubicBezTo>
                      <a:cubicBezTo>
                        <a:pt x="1240" y="886"/>
                        <a:pt x="1204" y="895"/>
                        <a:pt x="1187" y="901"/>
                      </a:cubicBezTo>
                      <a:cubicBezTo>
                        <a:pt x="1171" y="907"/>
                        <a:pt x="1150" y="899"/>
                        <a:pt x="1150" y="899"/>
                      </a:cubicBezTo>
                      <a:cubicBezTo>
                        <a:pt x="1150" y="899"/>
                        <a:pt x="1176" y="873"/>
                        <a:pt x="1176" y="861"/>
                      </a:cubicBezTo>
                      <a:cubicBezTo>
                        <a:pt x="1176" y="850"/>
                        <a:pt x="1146" y="848"/>
                        <a:pt x="1136" y="844"/>
                      </a:cubicBezTo>
                      <a:cubicBezTo>
                        <a:pt x="1126" y="840"/>
                        <a:pt x="1142" y="831"/>
                        <a:pt x="1144" y="823"/>
                      </a:cubicBezTo>
                      <a:cubicBezTo>
                        <a:pt x="1146" y="814"/>
                        <a:pt x="1104" y="816"/>
                        <a:pt x="1080" y="816"/>
                      </a:cubicBezTo>
                      <a:cubicBezTo>
                        <a:pt x="1056" y="816"/>
                        <a:pt x="1051" y="818"/>
                        <a:pt x="1051" y="818"/>
                      </a:cubicBezTo>
                      <a:cubicBezTo>
                        <a:pt x="1082" y="774"/>
                        <a:pt x="1082" y="774"/>
                        <a:pt x="1082" y="774"/>
                      </a:cubicBezTo>
                      <a:cubicBezTo>
                        <a:pt x="1044" y="780"/>
                        <a:pt x="1044" y="780"/>
                        <a:pt x="1044" y="780"/>
                      </a:cubicBezTo>
                      <a:cubicBezTo>
                        <a:pt x="1059" y="765"/>
                        <a:pt x="1059" y="765"/>
                        <a:pt x="1059" y="765"/>
                      </a:cubicBezTo>
                      <a:cubicBezTo>
                        <a:pt x="1059" y="765"/>
                        <a:pt x="1068" y="744"/>
                        <a:pt x="1076" y="738"/>
                      </a:cubicBezTo>
                      <a:cubicBezTo>
                        <a:pt x="1084" y="733"/>
                        <a:pt x="1082" y="712"/>
                        <a:pt x="1078" y="704"/>
                      </a:cubicBezTo>
                      <a:cubicBezTo>
                        <a:pt x="1074" y="697"/>
                        <a:pt x="1053" y="676"/>
                        <a:pt x="1053" y="676"/>
                      </a:cubicBezTo>
                      <a:cubicBezTo>
                        <a:pt x="1053" y="676"/>
                        <a:pt x="1084" y="674"/>
                        <a:pt x="1089" y="678"/>
                      </a:cubicBezTo>
                      <a:cubicBezTo>
                        <a:pt x="1095" y="682"/>
                        <a:pt x="1123" y="644"/>
                        <a:pt x="1119" y="629"/>
                      </a:cubicBezTo>
                      <a:cubicBezTo>
                        <a:pt x="1116" y="614"/>
                        <a:pt x="1091" y="608"/>
                        <a:pt x="1091" y="608"/>
                      </a:cubicBezTo>
                      <a:cubicBezTo>
                        <a:pt x="1121" y="587"/>
                        <a:pt x="1121" y="587"/>
                        <a:pt x="1121" y="587"/>
                      </a:cubicBezTo>
                      <a:cubicBezTo>
                        <a:pt x="1121" y="587"/>
                        <a:pt x="1146" y="589"/>
                        <a:pt x="1163" y="591"/>
                      </a:cubicBezTo>
                      <a:cubicBezTo>
                        <a:pt x="1180" y="593"/>
                        <a:pt x="1167" y="578"/>
                        <a:pt x="1167" y="563"/>
                      </a:cubicBezTo>
                      <a:cubicBezTo>
                        <a:pt x="1167" y="548"/>
                        <a:pt x="1178" y="557"/>
                        <a:pt x="1195" y="553"/>
                      </a:cubicBezTo>
                      <a:cubicBezTo>
                        <a:pt x="1201" y="551"/>
                        <a:pt x="1203" y="540"/>
                        <a:pt x="1203" y="525"/>
                      </a:cubicBezTo>
                      <a:cubicBezTo>
                        <a:pt x="1197" y="523"/>
                        <a:pt x="1191" y="518"/>
                        <a:pt x="1189" y="514"/>
                      </a:cubicBezTo>
                      <a:cubicBezTo>
                        <a:pt x="1186" y="509"/>
                        <a:pt x="1180" y="504"/>
                        <a:pt x="1173" y="502"/>
                      </a:cubicBezTo>
                      <a:cubicBezTo>
                        <a:pt x="1165" y="499"/>
                        <a:pt x="1153" y="503"/>
                        <a:pt x="1152" y="499"/>
                      </a:cubicBezTo>
                      <a:cubicBezTo>
                        <a:pt x="1151" y="496"/>
                        <a:pt x="1145" y="482"/>
                        <a:pt x="1144" y="479"/>
                      </a:cubicBezTo>
                      <a:cubicBezTo>
                        <a:pt x="1143" y="475"/>
                        <a:pt x="1137" y="468"/>
                        <a:pt x="1132" y="462"/>
                      </a:cubicBezTo>
                      <a:cubicBezTo>
                        <a:pt x="1127" y="456"/>
                        <a:pt x="1112" y="433"/>
                        <a:pt x="1105" y="430"/>
                      </a:cubicBezTo>
                      <a:cubicBezTo>
                        <a:pt x="1098" y="428"/>
                        <a:pt x="1075" y="429"/>
                        <a:pt x="1069" y="423"/>
                      </a:cubicBezTo>
                      <a:cubicBezTo>
                        <a:pt x="1062" y="418"/>
                        <a:pt x="1036" y="414"/>
                        <a:pt x="1032" y="403"/>
                      </a:cubicBezTo>
                      <a:cubicBezTo>
                        <a:pt x="1028" y="392"/>
                        <a:pt x="1032" y="383"/>
                        <a:pt x="1032" y="368"/>
                      </a:cubicBezTo>
                      <a:cubicBezTo>
                        <a:pt x="1032" y="352"/>
                        <a:pt x="1034" y="343"/>
                        <a:pt x="1028" y="339"/>
                      </a:cubicBezTo>
                      <a:cubicBezTo>
                        <a:pt x="1022" y="335"/>
                        <a:pt x="1000" y="329"/>
                        <a:pt x="998" y="322"/>
                      </a:cubicBezTo>
                      <a:cubicBezTo>
                        <a:pt x="995" y="315"/>
                        <a:pt x="996" y="306"/>
                        <a:pt x="993" y="294"/>
                      </a:cubicBezTo>
                      <a:cubicBezTo>
                        <a:pt x="990" y="283"/>
                        <a:pt x="981" y="284"/>
                        <a:pt x="980" y="274"/>
                      </a:cubicBezTo>
                      <a:cubicBezTo>
                        <a:pt x="979" y="265"/>
                        <a:pt x="986" y="267"/>
                        <a:pt x="982" y="254"/>
                      </a:cubicBezTo>
                      <a:cubicBezTo>
                        <a:pt x="977" y="240"/>
                        <a:pt x="963" y="237"/>
                        <a:pt x="966" y="220"/>
                      </a:cubicBezTo>
                      <a:cubicBezTo>
                        <a:pt x="969" y="203"/>
                        <a:pt x="963" y="208"/>
                        <a:pt x="963" y="196"/>
                      </a:cubicBezTo>
                      <a:cubicBezTo>
                        <a:pt x="963" y="184"/>
                        <a:pt x="962" y="173"/>
                        <a:pt x="961" y="166"/>
                      </a:cubicBezTo>
                      <a:cubicBezTo>
                        <a:pt x="961" y="159"/>
                        <a:pt x="952" y="148"/>
                        <a:pt x="960" y="151"/>
                      </a:cubicBezTo>
                      <a:cubicBezTo>
                        <a:pt x="967" y="154"/>
                        <a:pt x="982" y="168"/>
                        <a:pt x="988" y="167"/>
                      </a:cubicBezTo>
                      <a:cubicBezTo>
                        <a:pt x="994" y="167"/>
                        <a:pt x="996" y="160"/>
                        <a:pt x="1005" y="152"/>
                      </a:cubicBezTo>
                      <a:cubicBezTo>
                        <a:pt x="1013" y="143"/>
                        <a:pt x="1019" y="132"/>
                        <a:pt x="1018" y="129"/>
                      </a:cubicBezTo>
                      <a:cubicBezTo>
                        <a:pt x="1017" y="126"/>
                        <a:pt x="1015" y="124"/>
                        <a:pt x="1016" y="120"/>
                      </a:cubicBezTo>
                      <a:cubicBezTo>
                        <a:pt x="1017" y="115"/>
                        <a:pt x="1022" y="103"/>
                        <a:pt x="1031" y="98"/>
                      </a:cubicBezTo>
                      <a:cubicBezTo>
                        <a:pt x="1039" y="94"/>
                        <a:pt x="1037" y="92"/>
                        <a:pt x="1041" y="91"/>
                      </a:cubicBezTo>
                      <a:cubicBezTo>
                        <a:pt x="1046" y="89"/>
                        <a:pt x="1057" y="85"/>
                        <a:pt x="1062" y="86"/>
                      </a:cubicBezTo>
                      <a:cubicBezTo>
                        <a:pt x="1067" y="87"/>
                        <a:pt x="1080" y="88"/>
                        <a:pt x="1078" y="86"/>
                      </a:cubicBezTo>
                      <a:cubicBezTo>
                        <a:pt x="1075" y="83"/>
                        <a:pt x="1074" y="73"/>
                        <a:pt x="1074" y="58"/>
                      </a:cubicBezTo>
                      <a:cubicBezTo>
                        <a:pt x="1074" y="43"/>
                        <a:pt x="1072" y="32"/>
                        <a:pt x="1068" y="29"/>
                      </a:cubicBezTo>
                      <a:cubicBezTo>
                        <a:pt x="1064" y="27"/>
                        <a:pt x="1050" y="28"/>
                        <a:pt x="1050" y="28"/>
                      </a:cubicBezTo>
                      <a:cubicBezTo>
                        <a:pt x="1050" y="28"/>
                        <a:pt x="1027" y="30"/>
                        <a:pt x="1021" y="30"/>
                      </a:cubicBezTo>
                      <a:cubicBezTo>
                        <a:pt x="1015" y="31"/>
                        <a:pt x="1014" y="28"/>
                        <a:pt x="1019" y="21"/>
                      </a:cubicBezTo>
                      <a:cubicBezTo>
                        <a:pt x="1023" y="13"/>
                        <a:pt x="1028" y="5"/>
                        <a:pt x="1023" y="2"/>
                      </a:cubicBezTo>
                      <a:cubicBezTo>
                        <a:pt x="1018" y="0"/>
                        <a:pt x="1005" y="4"/>
                        <a:pt x="999" y="7"/>
                      </a:cubicBezTo>
                      <a:cubicBezTo>
                        <a:pt x="993" y="9"/>
                        <a:pt x="977" y="18"/>
                        <a:pt x="976" y="26"/>
                      </a:cubicBezTo>
                      <a:cubicBezTo>
                        <a:pt x="974" y="35"/>
                        <a:pt x="972" y="45"/>
                        <a:pt x="968" y="48"/>
                      </a:cubicBezTo>
                      <a:cubicBezTo>
                        <a:pt x="964" y="52"/>
                        <a:pt x="955" y="48"/>
                        <a:pt x="950" y="48"/>
                      </a:cubicBezTo>
                      <a:cubicBezTo>
                        <a:pt x="946" y="47"/>
                        <a:pt x="936" y="49"/>
                        <a:pt x="935" y="52"/>
                      </a:cubicBezTo>
                      <a:cubicBezTo>
                        <a:pt x="933" y="54"/>
                        <a:pt x="931" y="63"/>
                        <a:pt x="930" y="69"/>
                      </a:cubicBezTo>
                      <a:cubicBezTo>
                        <a:pt x="929" y="76"/>
                        <a:pt x="917" y="94"/>
                        <a:pt x="906" y="97"/>
                      </a:cubicBezTo>
                      <a:cubicBezTo>
                        <a:pt x="895" y="101"/>
                        <a:pt x="890" y="113"/>
                        <a:pt x="879" y="119"/>
                      </a:cubicBezTo>
                      <a:cubicBezTo>
                        <a:pt x="867" y="125"/>
                        <a:pt x="856" y="136"/>
                        <a:pt x="853" y="136"/>
                      </a:cubicBezTo>
                      <a:cubicBezTo>
                        <a:pt x="849" y="137"/>
                        <a:pt x="831" y="139"/>
                        <a:pt x="822" y="139"/>
                      </a:cubicBezTo>
                      <a:cubicBezTo>
                        <a:pt x="812" y="139"/>
                        <a:pt x="805" y="138"/>
                        <a:pt x="801" y="133"/>
                      </a:cubicBezTo>
                      <a:cubicBezTo>
                        <a:pt x="797" y="129"/>
                        <a:pt x="779" y="126"/>
                        <a:pt x="777" y="126"/>
                      </a:cubicBezTo>
                      <a:cubicBezTo>
                        <a:pt x="775" y="126"/>
                        <a:pt x="770" y="133"/>
                        <a:pt x="769" y="139"/>
                      </a:cubicBezTo>
                      <a:cubicBezTo>
                        <a:pt x="768" y="146"/>
                        <a:pt x="759" y="148"/>
                        <a:pt x="753" y="152"/>
                      </a:cubicBezTo>
                      <a:cubicBezTo>
                        <a:pt x="748" y="155"/>
                        <a:pt x="742" y="167"/>
                        <a:pt x="737" y="159"/>
                      </a:cubicBezTo>
                      <a:cubicBezTo>
                        <a:pt x="732" y="152"/>
                        <a:pt x="723" y="141"/>
                        <a:pt x="721" y="144"/>
                      </a:cubicBezTo>
                      <a:cubicBezTo>
                        <a:pt x="719" y="147"/>
                        <a:pt x="714" y="159"/>
                        <a:pt x="714" y="159"/>
                      </a:cubicBezTo>
                      <a:cubicBezTo>
                        <a:pt x="714" y="159"/>
                        <a:pt x="695" y="160"/>
                        <a:pt x="695" y="165"/>
                      </a:cubicBezTo>
                      <a:cubicBezTo>
                        <a:pt x="695" y="171"/>
                        <a:pt x="713" y="179"/>
                        <a:pt x="714" y="183"/>
                      </a:cubicBezTo>
                      <a:cubicBezTo>
                        <a:pt x="716" y="187"/>
                        <a:pt x="686" y="192"/>
                        <a:pt x="683" y="195"/>
                      </a:cubicBezTo>
                      <a:cubicBezTo>
                        <a:pt x="681" y="197"/>
                        <a:pt x="677" y="195"/>
                        <a:pt x="672" y="188"/>
                      </a:cubicBezTo>
                      <a:cubicBezTo>
                        <a:pt x="668" y="180"/>
                        <a:pt x="660" y="180"/>
                        <a:pt x="656" y="184"/>
                      </a:cubicBezTo>
                      <a:cubicBezTo>
                        <a:pt x="653" y="187"/>
                        <a:pt x="645" y="195"/>
                        <a:pt x="640" y="201"/>
                      </a:cubicBezTo>
                      <a:cubicBezTo>
                        <a:pt x="636" y="206"/>
                        <a:pt x="641" y="219"/>
                        <a:pt x="640" y="225"/>
                      </a:cubicBezTo>
                      <a:cubicBezTo>
                        <a:pt x="639" y="230"/>
                        <a:pt x="631" y="238"/>
                        <a:pt x="628" y="247"/>
                      </a:cubicBezTo>
                      <a:cubicBezTo>
                        <a:pt x="625" y="256"/>
                        <a:pt x="631" y="272"/>
                        <a:pt x="631" y="276"/>
                      </a:cubicBezTo>
                      <a:cubicBezTo>
                        <a:pt x="631" y="281"/>
                        <a:pt x="631" y="295"/>
                        <a:pt x="630" y="304"/>
                      </a:cubicBezTo>
                      <a:cubicBezTo>
                        <a:pt x="628" y="312"/>
                        <a:pt x="615" y="322"/>
                        <a:pt x="609" y="324"/>
                      </a:cubicBezTo>
                      <a:cubicBezTo>
                        <a:pt x="604" y="326"/>
                        <a:pt x="580" y="334"/>
                        <a:pt x="578" y="335"/>
                      </a:cubicBezTo>
                      <a:cubicBezTo>
                        <a:pt x="575" y="335"/>
                        <a:pt x="558" y="304"/>
                        <a:pt x="556" y="297"/>
                      </a:cubicBezTo>
                      <a:cubicBezTo>
                        <a:pt x="554" y="289"/>
                        <a:pt x="546" y="276"/>
                        <a:pt x="546" y="268"/>
                      </a:cubicBezTo>
                      <a:cubicBezTo>
                        <a:pt x="546" y="267"/>
                        <a:pt x="546" y="265"/>
                        <a:pt x="546" y="262"/>
                      </a:cubicBezTo>
                      <a:cubicBezTo>
                        <a:pt x="539" y="272"/>
                        <a:pt x="533" y="280"/>
                        <a:pt x="530" y="283"/>
                      </a:cubicBezTo>
                      <a:cubicBezTo>
                        <a:pt x="520" y="292"/>
                        <a:pt x="528" y="304"/>
                        <a:pt x="519" y="306"/>
                      </a:cubicBezTo>
                      <a:cubicBezTo>
                        <a:pt x="510" y="308"/>
                        <a:pt x="496" y="300"/>
                        <a:pt x="485" y="306"/>
                      </a:cubicBezTo>
                      <a:cubicBezTo>
                        <a:pt x="474" y="311"/>
                        <a:pt x="471" y="298"/>
                        <a:pt x="458" y="270"/>
                      </a:cubicBezTo>
                      <a:cubicBezTo>
                        <a:pt x="444" y="241"/>
                        <a:pt x="424" y="268"/>
                        <a:pt x="415" y="274"/>
                      </a:cubicBezTo>
                      <a:cubicBezTo>
                        <a:pt x="406" y="280"/>
                        <a:pt x="405" y="278"/>
                        <a:pt x="365" y="270"/>
                      </a:cubicBezTo>
                      <a:cubicBezTo>
                        <a:pt x="326" y="261"/>
                        <a:pt x="315" y="274"/>
                        <a:pt x="305" y="281"/>
                      </a:cubicBezTo>
                      <a:cubicBezTo>
                        <a:pt x="295" y="288"/>
                        <a:pt x="326" y="334"/>
                        <a:pt x="335" y="344"/>
                      </a:cubicBezTo>
                      <a:cubicBezTo>
                        <a:pt x="345" y="354"/>
                        <a:pt x="349" y="376"/>
                        <a:pt x="343" y="385"/>
                      </a:cubicBezTo>
                      <a:cubicBezTo>
                        <a:pt x="337" y="394"/>
                        <a:pt x="328" y="387"/>
                        <a:pt x="328" y="394"/>
                      </a:cubicBezTo>
                      <a:cubicBezTo>
                        <a:pt x="328" y="402"/>
                        <a:pt x="347" y="438"/>
                        <a:pt x="345" y="470"/>
                      </a:cubicBezTo>
                      <a:cubicBezTo>
                        <a:pt x="343" y="502"/>
                        <a:pt x="317" y="534"/>
                        <a:pt x="317" y="553"/>
                      </a:cubicBezTo>
                      <a:cubicBezTo>
                        <a:pt x="317" y="571"/>
                        <a:pt x="326" y="623"/>
                        <a:pt x="326" y="634"/>
                      </a:cubicBezTo>
                      <a:cubicBezTo>
                        <a:pt x="326" y="646"/>
                        <a:pt x="307" y="644"/>
                        <a:pt x="265" y="644"/>
                      </a:cubicBezTo>
                      <a:cubicBezTo>
                        <a:pt x="224" y="644"/>
                        <a:pt x="247" y="657"/>
                        <a:pt x="239" y="663"/>
                      </a:cubicBezTo>
                      <a:cubicBezTo>
                        <a:pt x="231" y="669"/>
                        <a:pt x="201" y="676"/>
                        <a:pt x="201" y="676"/>
                      </a:cubicBezTo>
                      <a:cubicBezTo>
                        <a:pt x="201" y="676"/>
                        <a:pt x="192" y="680"/>
                        <a:pt x="181" y="687"/>
                      </a:cubicBezTo>
                      <a:cubicBezTo>
                        <a:pt x="170" y="693"/>
                        <a:pt x="158" y="704"/>
                        <a:pt x="158" y="704"/>
                      </a:cubicBezTo>
                      <a:cubicBezTo>
                        <a:pt x="158" y="704"/>
                        <a:pt x="179" y="725"/>
                        <a:pt x="197" y="746"/>
                      </a:cubicBezTo>
                      <a:cubicBezTo>
                        <a:pt x="216" y="767"/>
                        <a:pt x="197" y="757"/>
                        <a:pt x="201" y="767"/>
                      </a:cubicBezTo>
                      <a:cubicBezTo>
                        <a:pt x="205" y="777"/>
                        <a:pt x="207" y="780"/>
                        <a:pt x="207" y="791"/>
                      </a:cubicBezTo>
                      <a:cubicBezTo>
                        <a:pt x="207" y="802"/>
                        <a:pt x="201" y="825"/>
                        <a:pt x="199" y="839"/>
                      </a:cubicBezTo>
                      <a:cubicBezTo>
                        <a:pt x="197" y="852"/>
                        <a:pt x="193" y="861"/>
                        <a:pt x="181" y="884"/>
                      </a:cubicBezTo>
                      <a:cubicBezTo>
                        <a:pt x="169" y="907"/>
                        <a:pt x="173" y="912"/>
                        <a:pt x="171" y="933"/>
                      </a:cubicBezTo>
                      <a:cubicBezTo>
                        <a:pt x="169" y="954"/>
                        <a:pt x="171" y="950"/>
                        <a:pt x="125" y="944"/>
                      </a:cubicBezTo>
                      <a:cubicBezTo>
                        <a:pt x="80" y="939"/>
                        <a:pt x="105" y="973"/>
                        <a:pt x="80" y="993"/>
                      </a:cubicBezTo>
                      <a:cubicBezTo>
                        <a:pt x="75" y="997"/>
                        <a:pt x="70" y="1002"/>
                        <a:pt x="66" y="1006"/>
                      </a:cubicBezTo>
                      <a:cubicBezTo>
                        <a:pt x="71" y="1005"/>
                        <a:pt x="77" y="1005"/>
                        <a:pt x="81" y="1006"/>
                      </a:cubicBezTo>
                      <a:cubicBezTo>
                        <a:pt x="89" y="1007"/>
                        <a:pt x="91" y="1016"/>
                        <a:pt x="85" y="1022"/>
                      </a:cubicBezTo>
                      <a:cubicBezTo>
                        <a:pt x="78" y="1028"/>
                        <a:pt x="73" y="1037"/>
                        <a:pt x="72" y="1041"/>
                      </a:cubicBezTo>
                      <a:cubicBezTo>
                        <a:pt x="71" y="1045"/>
                        <a:pt x="81" y="1047"/>
                        <a:pt x="86" y="1047"/>
                      </a:cubicBezTo>
                      <a:cubicBezTo>
                        <a:pt x="90" y="1047"/>
                        <a:pt x="94" y="1053"/>
                        <a:pt x="89" y="1061"/>
                      </a:cubicBezTo>
                      <a:cubicBezTo>
                        <a:pt x="84" y="1069"/>
                        <a:pt x="81" y="1074"/>
                        <a:pt x="80" y="1080"/>
                      </a:cubicBezTo>
                      <a:cubicBezTo>
                        <a:pt x="79" y="1087"/>
                        <a:pt x="76" y="1098"/>
                        <a:pt x="76" y="1098"/>
                      </a:cubicBezTo>
                      <a:cubicBezTo>
                        <a:pt x="76" y="1098"/>
                        <a:pt x="90" y="1103"/>
                        <a:pt x="85" y="1113"/>
                      </a:cubicBezTo>
                      <a:cubicBezTo>
                        <a:pt x="80" y="1122"/>
                        <a:pt x="62" y="1127"/>
                        <a:pt x="54" y="1132"/>
                      </a:cubicBezTo>
                      <a:cubicBezTo>
                        <a:pt x="46" y="1138"/>
                        <a:pt x="34" y="1147"/>
                        <a:pt x="39" y="1147"/>
                      </a:cubicBezTo>
                      <a:cubicBezTo>
                        <a:pt x="44" y="1147"/>
                        <a:pt x="47" y="1158"/>
                        <a:pt x="44" y="1164"/>
                      </a:cubicBezTo>
                      <a:cubicBezTo>
                        <a:pt x="41" y="1170"/>
                        <a:pt x="51" y="1174"/>
                        <a:pt x="51" y="1174"/>
                      </a:cubicBezTo>
                      <a:cubicBezTo>
                        <a:pt x="51" y="1174"/>
                        <a:pt x="57" y="1184"/>
                        <a:pt x="51" y="1187"/>
                      </a:cubicBezTo>
                      <a:cubicBezTo>
                        <a:pt x="44" y="1189"/>
                        <a:pt x="21" y="1192"/>
                        <a:pt x="21" y="1192"/>
                      </a:cubicBezTo>
                      <a:cubicBezTo>
                        <a:pt x="21" y="1192"/>
                        <a:pt x="0" y="1204"/>
                        <a:pt x="15" y="1205"/>
                      </a:cubicBezTo>
                      <a:cubicBezTo>
                        <a:pt x="30" y="1206"/>
                        <a:pt x="31" y="1212"/>
                        <a:pt x="30" y="1216"/>
                      </a:cubicBezTo>
                      <a:cubicBezTo>
                        <a:pt x="29" y="1220"/>
                        <a:pt x="31" y="1237"/>
                        <a:pt x="31" y="1237"/>
                      </a:cubicBezTo>
                      <a:cubicBezTo>
                        <a:pt x="31" y="1237"/>
                        <a:pt x="42" y="1245"/>
                        <a:pt x="42" y="1252"/>
                      </a:cubicBezTo>
                      <a:cubicBezTo>
                        <a:pt x="42" y="1260"/>
                        <a:pt x="57" y="1284"/>
                        <a:pt x="70" y="1288"/>
                      </a:cubicBezTo>
                      <a:cubicBezTo>
                        <a:pt x="83" y="1291"/>
                        <a:pt x="94" y="1290"/>
                        <a:pt x="108" y="1286"/>
                      </a:cubicBezTo>
                      <a:cubicBezTo>
                        <a:pt x="123" y="1281"/>
                        <a:pt x="114" y="1285"/>
                        <a:pt x="121" y="1275"/>
                      </a:cubicBezTo>
                      <a:cubicBezTo>
                        <a:pt x="128" y="1266"/>
                        <a:pt x="137" y="1271"/>
                        <a:pt x="145" y="1268"/>
                      </a:cubicBezTo>
                      <a:cubicBezTo>
                        <a:pt x="153" y="1264"/>
                        <a:pt x="153" y="1259"/>
                        <a:pt x="159" y="1256"/>
                      </a:cubicBezTo>
                      <a:cubicBezTo>
                        <a:pt x="164" y="1252"/>
                        <a:pt x="177" y="1246"/>
                        <a:pt x="186" y="1262"/>
                      </a:cubicBezTo>
                      <a:cubicBezTo>
                        <a:pt x="189" y="1268"/>
                        <a:pt x="196" y="1276"/>
                        <a:pt x="202" y="1283"/>
                      </a:cubicBezTo>
                      <a:cubicBezTo>
                        <a:pt x="218" y="1274"/>
                        <a:pt x="233" y="1266"/>
                        <a:pt x="240" y="1262"/>
                      </a:cubicBezTo>
                      <a:cubicBezTo>
                        <a:pt x="257" y="1255"/>
                        <a:pt x="305" y="1224"/>
                        <a:pt x="315" y="1224"/>
                      </a:cubicBezTo>
                      <a:cubicBezTo>
                        <a:pt x="325" y="1224"/>
                        <a:pt x="345" y="1225"/>
                        <a:pt x="351" y="1217"/>
                      </a:cubicBezTo>
                      <a:cubicBezTo>
                        <a:pt x="357" y="1209"/>
                        <a:pt x="375" y="1177"/>
                        <a:pt x="382" y="1177"/>
                      </a:cubicBezTo>
                      <a:cubicBezTo>
                        <a:pt x="389" y="1177"/>
                        <a:pt x="424" y="1160"/>
                        <a:pt x="427" y="1180"/>
                      </a:cubicBezTo>
                      <a:cubicBezTo>
                        <a:pt x="430" y="1200"/>
                        <a:pt x="438" y="1234"/>
                        <a:pt x="453" y="1234"/>
                      </a:cubicBezTo>
                      <a:cubicBezTo>
                        <a:pt x="468" y="1234"/>
                        <a:pt x="478" y="1243"/>
                        <a:pt x="500" y="1247"/>
                      </a:cubicBezTo>
                      <a:cubicBezTo>
                        <a:pt x="521" y="1251"/>
                        <a:pt x="533" y="1260"/>
                        <a:pt x="538" y="1251"/>
                      </a:cubicBezTo>
                      <a:cubicBezTo>
                        <a:pt x="544" y="1243"/>
                        <a:pt x="566" y="1231"/>
                        <a:pt x="566" y="1231"/>
                      </a:cubicBezTo>
                      <a:cubicBezTo>
                        <a:pt x="606" y="1252"/>
                        <a:pt x="606" y="1252"/>
                        <a:pt x="606" y="1252"/>
                      </a:cubicBezTo>
                      <a:cubicBezTo>
                        <a:pt x="606" y="1252"/>
                        <a:pt x="626" y="1259"/>
                        <a:pt x="631" y="1257"/>
                      </a:cubicBezTo>
                      <a:cubicBezTo>
                        <a:pt x="637" y="1255"/>
                        <a:pt x="656" y="1256"/>
                        <a:pt x="661" y="1256"/>
                      </a:cubicBezTo>
                      <a:cubicBezTo>
                        <a:pt x="667" y="1256"/>
                        <a:pt x="685" y="1244"/>
                        <a:pt x="687" y="1260"/>
                      </a:cubicBezTo>
                      <a:cubicBezTo>
                        <a:pt x="688" y="1275"/>
                        <a:pt x="701" y="1284"/>
                        <a:pt x="709" y="1284"/>
                      </a:cubicBezTo>
                      <a:cubicBezTo>
                        <a:pt x="717" y="1284"/>
                        <a:pt x="722" y="1271"/>
                        <a:pt x="724" y="1280"/>
                      </a:cubicBezTo>
                      <a:cubicBezTo>
                        <a:pt x="725" y="1288"/>
                        <a:pt x="745" y="1292"/>
                        <a:pt x="750" y="1292"/>
                      </a:cubicBezTo>
                      <a:cubicBezTo>
                        <a:pt x="756" y="1292"/>
                        <a:pt x="787" y="1291"/>
                        <a:pt x="800" y="1295"/>
                      </a:cubicBezTo>
                      <a:cubicBezTo>
                        <a:pt x="813" y="1299"/>
                        <a:pt x="844" y="1308"/>
                        <a:pt x="844" y="1308"/>
                      </a:cubicBezTo>
                      <a:cubicBezTo>
                        <a:pt x="877" y="1312"/>
                        <a:pt x="877" y="1312"/>
                        <a:pt x="877" y="1312"/>
                      </a:cubicBezTo>
                      <a:cubicBezTo>
                        <a:pt x="877" y="1312"/>
                        <a:pt x="895" y="1322"/>
                        <a:pt x="902" y="1323"/>
                      </a:cubicBezTo>
                      <a:cubicBezTo>
                        <a:pt x="909" y="1324"/>
                        <a:pt x="909" y="1325"/>
                        <a:pt x="909" y="1306"/>
                      </a:cubicBezTo>
                      <a:cubicBezTo>
                        <a:pt x="909" y="1288"/>
                        <a:pt x="916" y="1292"/>
                        <a:pt x="933" y="1292"/>
                      </a:cubicBezTo>
                      <a:cubicBezTo>
                        <a:pt x="950" y="1292"/>
                        <a:pt x="977" y="1301"/>
                        <a:pt x="989" y="1292"/>
                      </a:cubicBezTo>
                      <a:cubicBezTo>
                        <a:pt x="1000" y="1284"/>
                        <a:pt x="1003" y="1273"/>
                        <a:pt x="1018" y="1276"/>
                      </a:cubicBezTo>
                      <a:cubicBezTo>
                        <a:pt x="1034" y="1280"/>
                        <a:pt x="1045" y="1292"/>
                        <a:pt x="1045" y="1292"/>
                      </a:cubicBezTo>
                      <a:cubicBezTo>
                        <a:pt x="1045" y="1292"/>
                        <a:pt x="1031" y="1300"/>
                        <a:pt x="1024" y="1300"/>
                      </a:cubicBezTo>
                      <a:cubicBezTo>
                        <a:pt x="1017" y="1300"/>
                        <a:pt x="996" y="1309"/>
                        <a:pt x="1003" y="1315"/>
                      </a:cubicBezTo>
                      <a:cubicBezTo>
                        <a:pt x="1010" y="1320"/>
                        <a:pt x="1025" y="1326"/>
                        <a:pt x="1033" y="1323"/>
                      </a:cubicBezTo>
                      <a:cubicBezTo>
                        <a:pt x="1040" y="1319"/>
                        <a:pt x="1031" y="1318"/>
                        <a:pt x="1045" y="1316"/>
                      </a:cubicBezTo>
                      <a:cubicBezTo>
                        <a:pt x="1059" y="1315"/>
                        <a:pt x="1075" y="1319"/>
                        <a:pt x="1069" y="1328"/>
                      </a:cubicBezTo>
                      <a:cubicBezTo>
                        <a:pt x="1064" y="1336"/>
                        <a:pt x="1086" y="1336"/>
                        <a:pt x="1088" y="1328"/>
                      </a:cubicBezTo>
                      <a:cubicBezTo>
                        <a:pt x="1089" y="1319"/>
                        <a:pt x="1093" y="1306"/>
                        <a:pt x="1105" y="1299"/>
                      </a:cubicBezTo>
                      <a:cubicBezTo>
                        <a:pt x="1116" y="1292"/>
                        <a:pt x="1102" y="1291"/>
                        <a:pt x="1097" y="1280"/>
                      </a:cubicBezTo>
                      <a:cubicBezTo>
                        <a:pt x="1092" y="1268"/>
                        <a:pt x="1118" y="1277"/>
                        <a:pt x="1118" y="1264"/>
                      </a:cubicBezTo>
                      <a:cubicBezTo>
                        <a:pt x="1118" y="1251"/>
                        <a:pt x="1128" y="1249"/>
                        <a:pt x="1119" y="1241"/>
                      </a:cubicBezTo>
                      <a:cubicBezTo>
                        <a:pt x="1109" y="1233"/>
                        <a:pt x="1035" y="1211"/>
                        <a:pt x="1045" y="1194"/>
                      </a:cubicBezTo>
                      <a:cubicBezTo>
                        <a:pt x="1055" y="1177"/>
                        <a:pt x="1058" y="1163"/>
                        <a:pt x="1069" y="1174"/>
                      </a:cubicBezTo>
                      <a:cubicBezTo>
                        <a:pt x="1081" y="1186"/>
                        <a:pt x="1116" y="1203"/>
                        <a:pt x="1116" y="1203"/>
                      </a:cubicBezTo>
                      <a:cubicBezTo>
                        <a:pt x="1143" y="1214"/>
                        <a:pt x="1143" y="1214"/>
                        <a:pt x="1143" y="1214"/>
                      </a:cubicBezTo>
                      <a:cubicBezTo>
                        <a:pt x="1143" y="1214"/>
                        <a:pt x="1192" y="1218"/>
                        <a:pt x="1201" y="1217"/>
                      </a:cubicBezTo>
                      <a:cubicBezTo>
                        <a:pt x="1211" y="1216"/>
                        <a:pt x="1217" y="1186"/>
                        <a:pt x="1220" y="1180"/>
                      </a:cubicBezTo>
                      <a:cubicBezTo>
                        <a:pt x="1222" y="1174"/>
                        <a:pt x="1220" y="1157"/>
                        <a:pt x="1209" y="1146"/>
                      </a:cubicBezTo>
                      <a:cubicBezTo>
                        <a:pt x="1198" y="1135"/>
                        <a:pt x="1191" y="1129"/>
                        <a:pt x="1194" y="1122"/>
                      </a:cubicBezTo>
                      <a:cubicBezTo>
                        <a:pt x="1197" y="1115"/>
                        <a:pt x="1226" y="1125"/>
                        <a:pt x="1231" y="1123"/>
                      </a:cubicBezTo>
                      <a:cubicBezTo>
                        <a:pt x="1235" y="1122"/>
                        <a:pt x="1251" y="1112"/>
                        <a:pt x="1251" y="1112"/>
                      </a:cubicBezTo>
                      <a:cubicBezTo>
                        <a:pt x="1220" y="1098"/>
                        <a:pt x="1220" y="1098"/>
                        <a:pt x="1220" y="1098"/>
                      </a:cubicBezTo>
                      <a:cubicBezTo>
                        <a:pt x="1220" y="1098"/>
                        <a:pt x="1224" y="1098"/>
                        <a:pt x="1231" y="1098"/>
                      </a:cubicBezTo>
                      <a:cubicBezTo>
                        <a:pt x="1226" y="1096"/>
                        <a:pt x="1222" y="1095"/>
                        <a:pt x="1220" y="1095"/>
                      </a:cubicBezTo>
                      <a:cubicBezTo>
                        <a:pt x="1213" y="1094"/>
                        <a:pt x="1201" y="1091"/>
                        <a:pt x="1201" y="1087"/>
                      </a:cubicBezTo>
                      <a:cubicBezTo>
                        <a:pt x="1201" y="1083"/>
                        <a:pt x="1208" y="1081"/>
                        <a:pt x="1209" y="1069"/>
                      </a:cubicBezTo>
                      <a:cubicBezTo>
                        <a:pt x="1211" y="1056"/>
                        <a:pt x="1215" y="1051"/>
                        <a:pt x="1215" y="1042"/>
                      </a:cubicBezTo>
                      <a:cubicBezTo>
                        <a:pt x="1215" y="1032"/>
                        <a:pt x="1217" y="1026"/>
                        <a:pt x="1217" y="1026"/>
                      </a:cubicBezTo>
                      <a:cubicBezTo>
                        <a:pt x="1217" y="1026"/>
                        <a:pt x="1231" y="1023"/>
                        <a:pt x="1235" y="1020"/>
                      </a:cubicBezTo>
                      <a:cubicBezTo>
                        <a:pt x="1240" y="1017"/>
                        <a:pt x="1252" y="1020"/>
                        <a:pt x="1255" y="1012"/>
                      </a:cubicBezTo>
                      <a:cubicBezTo>
                        <a:pt x="1258" y="1004"/>
                        <a:pt x="1248" y="992"/>
                        <a:pt x="1248" y="992"/>
                      </a:cubicBezTo>
                      <a:cubicBezTo>
                        <a:pt x="1248" y="992"/>
                        <a:pt x="1259" y="990"/>
                        <a:pt x="1270" y="988"/>
                      </a:cubicBezTo>
                      <a:cubicBezTo>
                        <a:pt x="1277" y="976"/>
                        <a:pt x="1286" y="960"/>
                        <a:pt x="1291" y="946"/>
                      </a:cubicBezTo>
                      <a:close/>
                    </a:path>
                  </a:pathLst>
                </a:custGeom>
                <a:solidFill>
                  <a:srgbClr val="59888D"/>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31" name="Straight Connector 30">
                <a:extLst>
                  <a:ext uri="{FF2B5EF4-FFF2-40B4-BE49-F238E27FC236}">
                    <a16:creationId xmlns:a16="http://schemas.microsoft.com/office/drawing/2014/main" xmlns="" id="{96D1FF09-8980-4474-DD7E-C2690F0B3670}"/>
                  </a:ext>
                </a:extLst>
              </p:cNvPr>
              <p:cNvCxnSpPr>
                <a:cxnSpLocks/>
                <a:stCxn id="32" idx="2"/>
              </p:cNvCxnSpPr>
              <p:nvPr/>
            </p:nvCxnSpPr>
            <p:spPr>
              <a:xfrm flipH="1">
                <a:off x="2409005" y="1007832"/>
                <a:ext cx="242169" cy="237973"/>
              </a:xfrm>
              <a:prstGeom prst="line">
                <a:avLst/>
              </a:prstGeom>
              <a:noFill/>
              <a:ln w="6350" cap="flat" cmpd="sng" algn="ctr">
                <a:solidFill>
                  <a:sysClr val="windowText" lastClr="000000"/>
                </a:solidFill>
                <a:prstDash val="solid"/>
                <a:miter lim="800000"/>
              </a:ln>
              <a:effectLst/>
            </p:spPr>
          </p:cxnSp>
          <p:sp>
            <p:nvSpPr>
              <p:cNvPr id="32" name="Text Box 2">
                <a:extLst>
                  <a:ext uri="{FF2B5EF4-FFF2-40B4-BE49-F238E27FC236}">
                    <a16:creationId xmlns:a16="http://schemas.microsoft.com/office/drawing/2014/main" xmlns="" id="{8B48E3E0-38BB-3CB5-47EA-C208B209ED48}"/>
                  </a:ext>
                </a:extLst>
              </p:cNvPr>
              <p:cNvSpPr txBox="1">
                <a:spLocks noChangeArrowheads="1"/>
              </p:cNvSpPr>
              <p:nvPr/>
            </p:nvSpPr>
            <p:spPr bwMode="auto">
              <a:xfrm>
                <a:off x="1963776" y="529128"/>
                <a:ext cx="1374795" cy="47870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Cape Winelands District</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R174.6 million</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lang="en-US" sz="800" kern="0" dirty="0">
                    <a:solidFill>
                      <a:prstClr val="black"/>
                    </a:solidFill>
                    <a:ea typeface="Times New Roman" panose="02020603050405020304" pitchFamily="18" charset="0"/>
                    <a:cs typeface="Arial" panose="020B0604020202020204" pitchFamily="34" charset="0"/>
                  </a:rPr>
                  <a:t>9.5</a:t>
                </a: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a:t>
                </a:r>
                <a:r>
                  <a:rPr kumimoji="0" lang="en-US" sz="800" b="0" i="1"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 of total municipal capex</a:t>
                </a: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984,921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grpSp>
        <p:sp>
          <p:nvSpPr>
            <p:cNvPr id="19" name="Text Box 2">
              <a:extLst>
                <a:ext uri="{FF2B5EF4-FFF2-40B4-BE49-F238E27FC236}">
                  <a16:creationId xmlns:a16="http://schemas.microsoft.com/office/drawing/2014/main" xmlns="" id="{DA24088E-7066-A675-9F0C-FB83779ED379}"/>
                </a:ext>
              </a:extLst>
            </p:cNvPr>
            <p:cNvSpPr txBox="1">
              <a:spLocks noChangeArrowheads="1"/>
            </p:cNvSpPr>
            <p:nvPr/>
          </p:nvSpPr>
          <p:spPr bwMode="auto">
            <a:xfrm>
              <a:off x="5805154" y="1170592"/>
              <a:ext cx="1703425" cy="788316"/>
            </a:xfrm>
            <a:prstGeom prst="rect">
              <a:avLst/>
            </a:prstGeom>
            <a:solidFill>
              <a:srgbClr val="FFFFFF"/>
            </a:solidFill>
            <a:ln w="12700">
              <a:solidFill>
                <a:schemeClr val="tx1"/>
              </a:solid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Province-Wide</a:t>
              </a:r>
              <a:endParaRPr kumimoji="0" lang="en-ZA"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R1,847 billion</a:t>
              </a:r>
              <a:endParaRPr kumimoji="0" lang="en-ZA"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7,328,044</a:t>
              </a:r>
              <a:endParaRPr kumimoji="0" lang="en-ZA"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grpSp>
      <p:sp>
        <p:nvSpPr>
          <p:cNvPr id="7" name="TextBox 6">
            <a:extLst>
              <a:ext uri="{FF2B5EF4-FFF2-40B4-BE49-F238E27FC236}">
                <a16:creationId xmlns:a16="http://schemas.microsoft.com/office/drawing/2014/main" xmlns="" id="{9A5800D2-BE91-E172-44B4-A00961E82DC3}"/>
              </a:ext>
            </a:extLst>
          </p:cNvPr>
          <p:cNvSpPr txBox="1"/>
          <p:nvPr/>
        </p:nvSpPr>
        <p:spPr>
          <a:xfrm>
            <a:off x="393701" y="6199033"/>
            <a:ext cx="6392110" cy="523220"/>
          </a:xfrm>
          <a:prstGeom prst="rect">
            <a:avLst/>
          </a:prstGeom>
          <a:solidFill>
            <a:schemeClr val="bg1"/>
          </a:solidFill>
          <a:ln w="12700">
            <a:solidFill>
              <a:schemeClr val="accent5">
                <a:lumMod val="75000"/>
              </a:schemeClr>
            </a:solidFill>
          </a:ln>
        </p:spPr>
        <p:txBody>
          <a:bodyPr wrap="square" rtlCol="0">
            <a:spAutoFit/>
          </a:bodyPr>
          <a:lstStyle/>
          <a:p>
            <a:pPr marL="355600" marR="0" lvl="1" indent="-3556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lang="en-ZA" sz="1400" b="1" dirty="0"/>
              <a:t>Energy Infrastructure Projects comprises</a:t>
            </a:r>
            <a:r>
              <a:rPr lang="en-ZA" sz="1400" dirty="0"/>
              <a:t> </a:t>
            </a:r>
            <a:r>
              <a:rPr lang="en-ZA" sz="1400" b="1" dirty="0"/>
              <a:t>12.6 per cent </a:t>
            </a:r>
            <a:r>
              <a:rPr lang="en-ZA" sz="1400" dirty="0"/>
              <a:t>of total municipal </a:t>
            </a:r>
            <a:r>
              <a:rPr lang="en-ZA" sz="1400" b="1" dirty="0"/>
              <a:t>capital expenditure for 2023/24</a:t>
            </a:r>
          </a:p>
        </p:txBody>
      </p:sp>
      <p:sp>
        <p:nvSpPr>
          <p:cNvPr id="6" name="TextBox 5">
            <a:extLst>
              <a:ext uri="{FF2B5EF4-FFF2-40B4-BE49-F238E27FC236}">
                <a16:creationId xmlns:a16="http://schemas.microsoft.com/office/drawing/2014/main" xmlns="" id="{83D8D8FF-30BF-4D3A-99B3-F2F5866563FD}"/>
              </a:ext>
            </a:extLst>
          </p:cNvPr>
          <p:cNvSpPr txBox="1"/>
          <p:nvPr/>
        </p:nvSpPr>
        <p:spPr>
          <a:xfrm>
            <a:off x="1291195" y="1109015"/>
            <a:ext cx="4200743" cy="523220"/>
          </a:xfrm>
          <a:prstGeom prst="rect">
            <a:avLst/>
          </a:prstGeom>
          <a:noFill/>
          <a:ln w="12700">
            <a:solidFill>
              <a:srgbClr val="0070C0"/>
            </a:solidFill>
          </a:ln>
        </p:spPr>
        <p:txBody>
          <a:bodyPr wrap="square" rtlCol="0">
            <a:spAutoFit/>
          </a:bodyPr>
          <a:lstStyle/>
          <a:p>
            <a:pPr algn="ctr"/>
            <a:r>
              <a:rPr lang="en-US" sz="1400" b="1" dirty="0"/>
              <a:t>2023/24 Energy Infrastructure Allocations per Metro/District </a:t>
            </a:r>
          </a:p>
        </p:txBody>
      </p:sp>
    </p:spTree>
    <p:extLst>
      <p:ext uri="{BB962C8B-B14F-4D97-AF65-F5344CB8AC3E}">
        <p14:creationId xmlns:p14="http://schemas.microsoft.com/office/powerpoint/2010/main" xmlns="" val="228779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C87BD2-EF03-4340-9028-9026DD5BE37D}"/>
              </a:ext>
            </a:extLst>
          </p:cNvPr>
          <p:cNvSpPr>
            <a:spLocks noGrp="1"/>
          </p:cNvSpPr>
          <p:nvPr>
            <p:ph type="title"/>
          </p:nvPr>
        </p:nvSpPr>
        <p:spPr/>
        <p:txBody>
          <a:bodyPr/>
          <a:lstStyle/>
          <a:p>
            <a:r>
              <a:rPr lang="en-US" sz="2000" dirty="0">
                <a:solidFill>
                  <a:srgbClr val="000099"/>
                </a:solidFill>
              </a:rPr>
              <a:t>…and a further investment of R1.9 billion over the MTREF by the remaining municipalities</a:t>
            </a:r>
          </a:p>
        </p:txBody>
      </p:sp>
      <p:sp>
        <p:nvSpPr>
          <p:cNvPr id="3" name="Slide Number Placeholder 2">
            <a:extLst>
              <a:ext uri="{FF2B5EF4-FFF2-40B4-BE49-F238E27FC236}">
                <a16:creationId xmlns:a16="http://schemas.microsoft.com/office/drawing/2014/main" xmlns="" id="{02C17BB2-9311-46B0-AD9A-13E8F0446776}"/>
              </a:ext>
            </a:extLst>
          </p:cNvPr>
          <p:cNvSpPr>
            <a:spLocks noGrp="1"/>
          </p:cNvSpPr>
          <p:nvPr>
            <p:ph type="sldNum" sz="quarter" idx="4"/>
          </p:nvPr>
        </p:nvSpPr>
        <p:spPr/>
        <p:txBody>
          <a:bodyPr/>
          <a:lstStyle/>
          <a:p>
            <a:fld id="{8406839F-D7A4-4E5D-B93D-768AD4D1DB36}" type="slidenum">
              <a:rPr lang="en-ZA" smtClean="0">
                <a:solidFill>
                  <a:srgbClr val="003399"/>
                </a:solidFill>
              </a:rPr>
              <a:pPr/>
              <a:t>7</a:t>
            </a:fld>
            <a:endParaRPr lang="en-ZA" dirty="0">
              <a:solidFill>
                <a:srgbClr val="003399"/>
              </a:solidFill>
            </a:endParaRPr>
          </a:p>
        </p:txBody>
      </p:sp>
      <p:sp>
        <p:nvSpPr>
          <p:cNvPr id="5" name="Text Placeholder 4">
            <a:extLst>
              <a:ext uri="{FF2B5EF4-FFF2-40B4-BE49-F238E27FC236}">
                <a16:creationId xmlns:a16="http://schemas.microsoft.com/office/drawing/2014/main" xmlns="" id="{3BCDBD1D-84B3-4048-BAED-D1265C149815}"/>
              </a:ext>
            </a:extLst>
          </p:cNvPr>
          <p:cNvSpPr>
            <a:spLocks noGrp="1"/>
          </p:cNvSpPr>
          <p:nvPr>
            <p:ph type="body" sz="quarter" idx="10"/>
          </p:nvPr>
        </p:nvSpPr>
        <p:spPr>
          <a:xfrm>
            <a:off x="393701" y="1193318"/>
            <a:ext cx="11462940" cy="4896073"/>
          </a:xfrm>
        </p:spPr>
        <p:txBody>
          <a:bodyPr>
            <a:normAutofit/>
          </a:bodyPr>
          <a:lstStyle/>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285750" lvl="1" indent="-285750">
              <a:defRPr/>
            </a:pPr>
            <a:endParaRPr lang="en-US" dirty="0">
              <a:solidFill>
                <a:srgbClr val="000000"/>
              </a:solidFill>
              <a:highlight>
                <a:srgbClr val="FFFF00"/>
              </a:highlight>
            </a:endParaRPr>
          </a:p>
          <a:p>
            <a:pPr marL="0" lvl="1" indent="0">
              <a:buNone/>
              <a:defRPr/>
            </a:pPr>
            <a:endParaRPr lang="en-US" dirty="0">
              <a:solidFill>
                <a:srgbClr val="000000"/>
              </a:solidFill>
              <a:highlight>
                <a:srgbClr val="FFFF00"/>
              </a:highlight>
            </a:endParaRPr>
          </a:p>
        </p:txBody>
      </p:sp>
      <p:graphicFrame>
        <p:nvGraphicFramePr>
          <p:cNvPr id="4" name="Table 5">
            <a:extLst>
              <a:ext uri="{FF2B5EF4-FFF2-40B4-BE49-F238E27FC236}">
                <a16:creationId xmlns:a16="http://schemas.microsoft.com/office/drawing/2014/main" xmlns="" id="{E4920C45-F7D0-70C7-2CE8-B45BC02D2588}"/>
              </a:ext>
            </a:extLst>
          </p:cNvPr>
          <p:cNvGraphicFramePr>
            <a:graphicFrameLocks noGrp="1"/>
          </p:cNvGraphicFramePr>
          <p:nvPr/>
        </p:nvGraphicFramePr>
        <p:xfrm>
          <a:off x="7093258" y="1065145"/>
          <a:ext cx="4739823" cy="5606292"/>
        </p:xfrm>
        <a:graphic>
          <a:graphicData uri="http://schemas.openxmlformats.org/drawingml/2006/table">
            <a:tbl>
              <a:tblPr firstRow="1" bandRow="1">
                <a:tableStyleId>{7DF18680-E054-41AD-8BC1-D1AEF772440D}</a:tableStyleId>
              </a:tblPr>
              <a:tblGrid>
                <a:gridCol w="2272684">
                  <a:extLst>
                    <a:ext uri="{9D8B030D-6E8A-4147-A177-3AD203B41FA5}">
                      <a16:colId xmlns:a16="http://schemas.microsoft.com/office/drawing/2014/main" xmlns="" val="1508504168"/>
                    </a:ext>
                  </a:extLst>
                </a:gridCol>
                <a:gridCol w="1216241">
                  <a:extLst>
                    <a:ext uri="{9D8B030D-6E8A-4147-A177-3AD203B41FA5}">
                      <a16:colId xmlns:a16="http://schemas.microsoft.com/office/drawing/2014/main" xmlns="" val="3136528658"/>
                    </a:ext>
                  </a:extLst>
                </a:gridCol>
                <a:gridCol w="1250898">
                  <a:extLst>
                    <a:ext uri="{9D8B030D-6E8A-4147-A177-3AD203B41FA5}">
                      <a16:colId xmlns:a16="http://schemas.microsoft.com/office/drawing/2014/main" xmlns="" val="98772676"/>
                    </a:ext>
                  </a:extLst>
                </a:gridCol>
              </a:tblGrid>
              <a:tr h="795841">
                <a:tc>
                  <a:txBody>
                    <a:bodyPr/>
                    <a:lstStyle/>
                    <a:p>
                      <a:pPr algn="ctr"/>
                      <a:r>
                        <a:rPr lang="en-ZA" sz="1200" dirty="0"/>
                        <a:t>Ten Largest Energy Infrastructure Budget Allocations  (excl. City of Cape Town)</a:t>
                      </a:r>
                      <a:endParaRPr lang="en-US" sz="1200" dirty="0"/>
                    </a:p>
                  </a:txBody>
                  <a:tcPr/>
                </a:tc>
                <a:tc>
                  <a:txBody>
                    <a:bodyPr/>
                    <a:lstStyle/>
                    <a:p>
                      <a:pPr algn="ctr"/>
                      <a:r>
                        <a:rPr lang="en-US" sz="1200" dirty="0"/>
                        <a:t>2023/24 Budget Allocations </a:t>
                      </a:r>
                    </a:p>
                  </a:txBody>
                  <a:tcPr anchor="ctr"/>
                </a:tc>
                <a:tc>
                  <a:txBody>
                    <a:bodyPr/>
                    <a:lstStyle/>
                    <a:p>
                      <a:pPr algn="ctr"/>
                      <a:r>
                        <a:rPr lang="en-ZA" sz="1200" dirty="0"/>
                        <a:t>Total MTREF   (2023-2025) allocations</a:t>
                      </a:r>
                      <a:endParaRPr lang="en-US" sz="1200" dirty="0"/>
                    </a:p>
                  </a:txBody>
                  <a:tcPr anchor="ctr"/>
                </a:tc>
                <a:extLst>
                  <a:ext uri="{0D108BD9-81ED-4DB2-BD59-A6C34878D82A}">
                    <a16:rowId xmlns:a16="http://schemas.microsoft.com/office/drawing/2014/main" xmlns="" val="1930420282"/>
                  </a:ext>
                </a:extLst>
              </a:tr>
              <a:tr h="486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George -  Renewable Energy Project</a:t>
                      </a:r>
                    </a:p>
                    <a:p>
                      <a:pPr marL="0" marR="0" algn="l" defTabSz="914400" rtl="0" eaLnBrk="1" latinLnBrk="0" hangingPunct="1">
                        <a:spcBef>
                          <a:spcPts val="0"/>
                        </a:spcBef>
                        <a:spcAft>
                          <a:spcPts val="0"/>
                        </a:spcAft>
                      </a:pPr>
                      <a:endParaRPr lang="en-US" sz="1100" kern="1200" dirty="0">
                        <a:solidFill>
                          <a:schemeClr val="dk1"/>
                        </a:solidFill>
                        <a:latin typeface="+mn-lt"/>
                        <a:ea typeface="+mn-ea"/>
                        <a:cs typeface="+mn-cs"/>
                      </a:endParaRP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R65 million</a:t>
                      </a: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R166 million</a:t>
                      </a:r>
                    </a:p>
                  </a:txBody>
                  <a:tcPr marL="68580" marR="68580" marT="0" marB="0"/>
                </a:tc>
                <a:extLst>
                  <a:ext uri="{0D108BD9-81ED-4DB2-BD59-A6C34878D82A}">
                    <a16:rowId xmlns:a16="http://schemas.microsoft.com/office/drawing/2014/main" xmlns="" val="2005064594"/>
                  </a:ext>
                </a:extLst>
              </a:tr>
              <a:tr h="486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Knysna -  Electrification Of Informal Areas </a:t>
                      </a:r>
                    </a:p>
                    <a:p>
                      <a:pPr marL="0" marR="0" algn="l" defTabSz="914400" rtl="0" eaLnBrk="1" latinLnBrk="0" hangingPunct="1">
                        <a:spcBef>
                          <a:spcPts val="0"/>
                        </a:spcBef>
                        <a:spcAft>
                          <a:spcPts val="0"/>
                        </a:spcAft>
                      </a:pPr>
                      <a:endParaRPr lang="en-US" sz="1100" kern="1200" dirty="0">
                        <a:solidFill>
                          <a:schemeClr val="dk1"/>
                        </a:solidFill>
                        <a:latin typeface="+mn-lt"/>
                        <a:ea typeface="+mn-ea"/>
                        <a:cs typeface="+mn-cs"/>
                      </a:endParaRP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R38 million</a:t>
                      </a: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R38 million</a:t>
                      </a:r>
                    </a:p>
                  </a:txBody>
                  <a:tcPr marL="68580" marR="68580" marT="0" marB="0"/>
                </a:tc>
                <a:extLst>
                  <a:ext uri="{0D108BD9-81ED-4DB2-BD59-A6C34878D82A}">
                    <a16:rowId xmlns:a16="http://schemas.microsoft.com/office/drawing/2014/main" xmlns="" val="2616689566"/>
                  </a:ext>
                </a:extLst>
              </a:tr>
              <a:tr h="4999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Overstrand  - Electrification of Low-Cost Housing Areas</a:t>
                      </a:r>
                    </a:p>
                    <a:p>
                      <a:pPr marL="0" marR="0" algn="l" defTabSz="914400" rtl="0" eaLnBrk="1" latinLnBrk="0" hangingPunct="1">
                        <a:spcBef>
                          <a:spcPts val="0"/>
                        </a:spcBef>
                        <a:spcAft>
                          <a:spcPts val="0"/>
                        </a:spcAft>
                      </a:pPr>
                      <a:endParaRPr lang="en-US" sz="1100" kern="1200" dirty="0">
                        <a:solidFill>
                          <a:schemeClr val="dk1"/>
                        </a:solidFill>
                        <a:latin typeface="+mn-lt"/>
                        <a:ea typeface="+mn-ea"/>
                        <a:cs typeface="+mn-cs"/>
                      </a:endParaRP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R27.3 million </a:t>
                      </a: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R60.4 million </a:t>
                      </a:r>
                    </a:p>
                  </a:txBody>
                  <a:tcPr marL="68580" marR="68580" marT="0" marB="0"/>
                </a:tc>
                <a:extLst>
                  <a:ext uri="{0D108BD9-81ED-4DB2-BD59-A6C34878D82A}">
                    <a16:rowId xmlns:a16="http://schemas.microsoft.com/office/drawing/2014/main" xmlns="" val="1749130793"/>
                  </a:ext>
                </a:extLst>
              </a:tr>
              <a:tr h="486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George - New 20mva Transformers</a:t>
                      </a:r>
                    </a:p>
                    <a:p>
                      <a:pPr marL="0" marR="0" algn="l" defTabSz="914400" rtl="0" eaLnBrk="1" latinLnBrk="0" hangingPunct="1">
                        <a:spcBef>
                          <a:spcPts val="0"/>
                        </a:spcBef>
                        <a:spcAft>
                          <a:spcPts val="0"/>
                        </a:spcAft>
                      </a:pPr>
                      <a:endParaRPr lang="en-US" sz="1100" kern="1200" dirty="0">
                        <a:solidFill>
                          <a:schemeClr val="dk1"/>
                        </a:solidFill>
                        <a:latin typeface="+mn-lt"/>
                        <a:ea typeface="+mn-ea"/>
                        <a:cs typeface="+mn-cs"/>
                      </a:endParaRP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R25 million </a:t>
                      </a: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R30 million</a:t>
                      </a:r>
                    </a:p>
                  </a:txBody>
                  <a:tcPr marL="68580" marR="68580" marT="0" marB="0"/>
                </a:tc>
                <a:extLst>
                  <a:ext uri="{0D108BD9-81ED-4DB2-BD59-A6C34878D82A}">
                    <a16:rowId xmlns:a16="http://schemas.microsoft.com/office/drawing/2014/main" xmlns="" val="1993409951"/>
                  </a:ext>
                </a:extLst>
              </a:tr>
              <a:tr h="374972">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Stellenbosch Electrical Infrastructure: HV Substations</a:t>
                      </a: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R25 million </a:t>
                      </a: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R75 million</a:t>
                      </a:r>
                    </a:p>
                  </a:txBody>
                  <a:tcPr marL="68580" marR="68580" marT="0" marB="0"/>
                </a:tc>
                <a:extLst>
                  <a:ext uri="{0D108BD9-81ED-4DB2-BD59-A6C34878D82A}">
                    <a16:rowId xmlns:a16="http://schemas.microsoft.com/office/drawing/2014/main" xmlns="" val="3130753469"/>
                  </a:ext>
                </a:extLst>
              </a:tr>
              <a:tr h="374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Swartland MV Networks</a:t>
                      </a:r>
                    </a:p>
                    <a:p>
                      <a:pPr marL="0" marR="0" algn="l" defTabSz="914400" rtl="0" eaLnBrk="1" latinLnBrk="0" hangingPunct="1">
                        <a:spcBef>
                          <a:spcPts val="0"/>
                        </a:spcBef>
                        <a:spcAft>
                          <a:spcPts val="0"/>
                        </a:spcAft>
                      </a:pPr>
                      <a:endParaRPr lang="en-US" sz="1100" kern="1200" dirty="0">
                        <a:solidFill>
                          <a:schemeClr val="dk1"/>
                        </a:solidFill>
                        <a:latin typeface="+mn-lt"/>
                        <a:ea typeface="+mn-ea"/>
                        <a:cs typeface="+mn-cs"/>
                      </a:endParaRP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R23.7 million</a:t>
                      </a: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R83.7 million</a:t>
                      </a:r>
                    </a:p>
                  </a:txBody>
                  <a:tcPr marL="68580" marR="68580" marT="0" marB="0"/>
                </a:tc>
                <a:extLst>
                  <a:ext uri="{0D108BD9-81ED-4DB2-BD59-A6C34878D82A}">
                    <a16:rowId xmlns:a16="http://schemas.microsoft.com/office/drawing/2014/main" xmlns="" val="1095902436"/>
                  </a:ext>
                </a:extLst>
              </a:tr>
              <a:tr h="390914">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Stellenbosch - Electrical Infrastructure: MV Substations</a:t>
                      </a: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 23.1 million</a:t>
                      </a: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R23.3 million</a:t>
                      </a:r>
                    </a:p>
                  </a:txBody>
                  <a:tcPr marL="68580" marR="68580" marT="0" marB="0"/>
                </a:tc>
                <a:extLst>
                  <a:ext uri="{0D108BD9-81ED-4DB2-BD59-A6C34878D82A}">
                    <a16:rowId xmlns:a16="http://schemas.microsoft.com/office/drawing/2014/main" xmlns="" val="1182769483"/>
                  </a:ext>
                </a:extLst>
              </a:tr>
              <a:tr h="624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Saldanha Bay -New 66KV Substation Marais Industry</a:t>
                      </a:r>
                    </a:p>
                    <a:p>
                      <a:pPr marL="0" marR="0" algn="l" defTabSz="914400" rtl="0" eaLnBrk="1" latinLnBrk="0" hangingPunct="1">
                        <a:spcBef>
                          <a:spcPts val="0"/>
                        </a:spcBef>
                        <a:spcAft>
                          <a:spcPts val="0"/>
                        </a:spcAft>
                      </a:pPr>
                      <a:endParaRPr lang="en-US" sz="1100" kern="1200" dirty="0">
                        <a:solidFill>
                          <a:schemeClr val="dk1"/>
                        </a:solidFill>
                        <a:latin typeface="+mn-lt"/>
                        <a:ea typeface="+mn-ea"/>
                        <a:cs typeface="+mn-cs"/>
                      </a:endParaRP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R20.9 Million </a:t>
                      </a: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R36.8 million </a:t>
                      </a:r>
                    </a:p>
                  </a:txBody>
                  <a:tcPr marL="68580" marR="68580" marT="0" marB="0"/>
                </a:tc>
                <a:extLst>
                  <a:ext uri="{0D108BD9-81ED-4DB2-BD59-A6C34878D82A}">
                    <a16:rowId xmlns:a16="http://schemas.microsoft.com/office/drawing/2014/main" xmlns="" val="3244932614"/>
                  </a:ext>
                </a:extLst>
              </a:tr>
              <a:tr h="486347">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Stellenbosch -  Electrical infrastructure: MV Networks</a:t>
                      </a:r>
                    </a:p>
                    <a:p>
                      <a:pPr marL="0" marR="0" algn="l" defTabSz="914400" rtl="0" eaLnBrk="1" latinLnBrk="0" hangingPunct="1">
                        <a:spcBef>
                          <a:spcPts val="0"/>
                        </a:spcBef>
                        <a:spcAft>
                          <a:spcPts val="0"/>
                        </a:spcAft>
                      </a:pPr>
                      <a:endParaRPr lang="en-US" sz="1100" kern="1200" dirty="0">
                        <a:solidFill>
                          <a:schemeClr val="dk1"/>
                        </a:solidFill>
                        <a:latin typeface="+mn-lt"/>
                        <a:ea typeface="+mn-ea"/>
                        <a:cs typeface="+mn-cs"/>
                      </a:endParaRP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R18.5 Million </a:t>
                      </a:r>
                    </a:p>
                    <a:p>
                      <a:pPr marL="0" marR="0" algn="l" defTabSz="914400" rtl="0" eaLnBrk="1" latinLnBrk="0" hangingPunct="1">
                        <a:spcBef>
                          <a:spcPts val="0"/>
                        </a:spcBef>
                        <a:spcAft>
                          <a:spcPts val="0"/>
                        </a:spcAft>
                      </a:pPr>
                      <a:endParaRPr lang="en-US" sz="1100" kern="1200" dirty="0">
                        <a:solidFill>
                          <a:schemeClr val="dk1"/>
                        </a:solidFill>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R49.5 million </a:t>
                      </a:r>
                    </a:p>
                  </a:txBody>
                  <a:tcPr marL="68580" marR="68580" marT="0" marB="0"/>
                </a:tc>
                <a:extLst>
                  <a:ext uri="{0D108BD9-81ED-4DB2-BD59-A6C34878D82A}">
                    <a16:rowId xmlns:a16="http://schemas.microsoft.com/office/drawing/2014/main" xmlns="" val="2744990183"/>
                  </a:ext>
                </a:extLst>
              </a:tr>
              <a:tr h="486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Overstrand  -  New 66 11kv Substation</a:t>
                      </a:r>
                    </a:p>
                    <a:p>
                      <a:pPr marL="0" marR="0" algn="l" defTabSz="914400" rtl="0" eaLnBrk="1" latinLnBrk="0" hangingPunct="1">
                        <a:spcBef>
                          <a:spcPts val="0"/>
                        </a:spcBef>
                        <a:spcAft>
                          <a:spcPts val="0"/>
                        </a:spcAft>
                      </a:pPr>
                      <a:endParaRPr lang="en-US" sz="1100" kern="1200" dirty="0">
                        <a:solidFill>
                          <a:schemeClr val="dk1"/>
                        </a:solidFill>
                        <a:latin typeface="+mn-lt"/>
                        <a:ea typeface="+mn-ea"/>
                        <a:cs typeface="+mn-cs"/>
                      </a:endParaRPr>
                    </a:p>
                  </a:txBody>
                  <a:tcPr marL="68580" marR="68580" marT="0" marB="0" anchor="b"/>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R18.4 million</a:t>
                      </a:r>
                    </a:p>
                  </a:txBody>
                  <a:tcPr marL="68580" marR="68580" marT="0" marB="0"/>
                </a:tc>
                <a:tc>
                  <a:txBody>
                    <a:bodyPr/>
                    <a:lstStyle/>
                    <a:p>
                      <a:pPr marL="0" marR="0" algn="l" defTabSz="914400" rtl="0" eaLnBrk="1" latinLnBrk="0" hangingPunct="1">
                        <a:spcBef>
                          <a:spcPts val="0"/>
                        </a:spcBef>
                        <a:spcAft>
                          <a:spcPts val="0"/>
                        </a:spcAft>
                      </a:pPr>
                      <a:r>
                        <a:rPr lang="en-US" sz="1100" kern="1200" dirty="0">
                          <a:solidFill>
                            <a:schemeClr val="dk1"/>
                          </a:solidFill>
                          <a:latin typeface="+mn-lt"/>
                          <a:ea typeface="+mn-ea"/>
                          <a:cs typeface="+mn-cs"/>
                        </a:rPr>
                        <a:t>    R18.4 million </a:t>
                      </a:r>
                    </a:p>
                  </a:txBody>
                  <a:tcPr marL="68580" marR="68580" marT="0" marB="0"/>
                </a:tc>
                <a:extLst>
                  <a:ext uri="{0D108BD9-81ED-4DB2-BD59-A6C34878D82A}">
                    <a16:rowId xmlns:a16="http://schemas.microsoft.com/office/drawing/2014/main" xmlns="" val="951621852"/>
                  </a:ext>
                </a:extLst>
              </a:tr>
            </a:tbl>
          </a:graphicData>
        </a:graphic>
      </p:graphicFrame>
      <p:sp>
        <p:nvSpPr>
          <p:cNvPr id="7" name="TextBox 6">
            <a:extLst>
              <a:ext uri="{FF2B5EF4-FFF2-40B4-BE49-F238E27FC236}">
                <a16:creationId xmlns:a16="http://schemas.microsoft.com/office/drawing/2014/main" xmlns="" id="{9A5800D2-BE91-E172-44B4-A00961E82DC3}"/>
              </a:ext>
            </a:extLst>
          </p:cNvPr>
          <p:cNvSpPr txBox="1"/>
          <p:nvPr/>
        </p:nvSpPr>
        <p:spPr>
          <a:xfrm>
            <a:off x="393701" y="6230674"/>
            <a:ext cx="6392110" cy="523220"/>
          </a:xfrm>
          <a:prstGeom prst="rect">
            <a:avLst/>
          </a:prstGeom>
          <a:solidFill>
            <a:schemeClr val="bg1"/>
          </a:solidFill>
          <a:ln w="12700">
            <a:solidFill>
              <a:schemeClr val="accent5">
                <a:lumMod val="75000"/>
              </a:schemeClr>
            </a:solidFill>
          </a:ln>
        </p:spPr>
        <p:txBody>
          <a:bodyPr wrap="square" rtlCol="0">
            <a:spAutoFit/>
          </a:bodyPr>
          <a:lstStyle/>
          <a:p>
            <a:pPr marL="355600" marR="0" lvl="1" indent="-3556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lang="en-ZA" sz="1400" b="1" dirty="0"/>
              <a:t>Energy Infrastructure Projects </a:t>
            </a:r>
            <a:r>
              <a:rPr lang="en-ZA" sz="1400" dirty="0"/>
              <a:t>comprises </a:t>
            </a:r>
            <a:r>
              <a:rPr lang="en-ZA" sz="1400" b="1" dirty="0"/>
              <a:t>12.6 per cent </a:t>
            </a:r>
            <a:r>
              <a:rPr lang="en-ZA" sz="1400" dirty="0"/>
              <a:t>of total municipal </a:t>
            </a:r>
            <a:r>
              <a:rPr lang="en-ZA" sz="1400" b="1" dirty="0"/>
              <a:t>capital expenditure for 2023/24</a:t>
            </a:r>
          </a:p>
        </p:txBody>
      </p:sp>
      <p:sp>
        <p:nvSpPr>
          <p:cNvPr id="6" name="TextBox 5">
            <a:extLst>
              <a:ext uri="{FF2B5EF4-FFF2-40B4-BE49-F238E27FC236}">
                <a16:creationId xmlns:a16="http://schemas.microsoft.com/office/drawing/2014/main" xmlns="" id="{83D8D8FF-30BF-4D3A-99B3-F2F5866563FD}"/>
              </a:ext>
            </a:extLst>
          </p:cNvPr>
          <p:cNvSpPr txBox="1"/>
          <p:nvPr/>
        </p:nvSpPr>
        <p:spPr>
          <a:xfrm>
            <a:off x="1291195" y="1109015"/>
            <a:ext cx="4200743" cy="523220"/>
          </a:xfrm>
          <a:prstGeom prst="rect">
            <a:avLst/>
          </a:prstGeom>
          <a:noFill/>
          <a:ln w="12700">
            <a:solidFill>
              <a:srgbClr val="0070C0"/>
            </a:solidFill>
          </a:ln>
        </p:spPr>
        <p:txBody>
          <a:bodyPr wrap="square" rtlCol="0">
            <a:spAutoFit/>
          </a:bodyPr>
          <a:lstStyle/>
          <a:p>
            <a:pPr algn="ctr"/>
            <a:r>
              <a:rPr lang="en-US" sz="1400" b="1" dirty="0"/>
              <a:t>2023/24 Energy Infrastructure Allocations per Metro/District </a:t>
            </a:r>
          </a:p>
        </p:txBody>
      </p:sp>
      <p:grpSp>
        <p:nvGrpSpPr>
          <p:cNvPr id="40" name="Group 39">
            <a:extLst>
              <a:ext uri="{FF2B5EF4-FFF2-40B4-BE49-F238E27FC236}">
                <a16:creationId xmlns:a16="http://schemas.microsoft.com/office/drawing/2014/main" xmlns="" id="{80D8C2EC-B44A-487A-AF78-1F1A7F88696C}"/>
              </a:ext>
            </a:extLst>
          </p:cNvPr>
          <p:cNvGrpSpPr/>
          <p:nvPr/>
        </p:nvGrpSpPr>
        <p:grpSpPr>
          <a:xfrm>
            <a:off x="199414" y="1679328"/>
            <a:ext cx="6895977" cy="4472275"/>
            <a:chOff x="601726" y="985458"/>
            <a:chExt cx="7713016" cy="5353535"/>
          </a:xfrm>
        </p:grpSpPr>
        <p:grpSp>
          <p:nvGrpSpPr>
            <p:cNvPr id="41" name="WC Map">
              <a:extLst>
                <a:ext uri="{FF2B5EF4-FFF2-40B4-BE49-F238E27FC236}">
                  <a16:creationId xmlns:a16="http://schemas.microsoft.com/office/drawing/2014/main" xmlns="" id="{DB34E213-9F41-414F-9925-6B104FD269FA}"/>
                </a:ext>
              </a:extLst>
            </p:cNvPr>
            <p:cNvGrpSpPr/>
            <p:nvPr/>
          </p:nvGrpSpPr>
          <p:grpSpPr>
            <a:xfrm>
              <a:off x="601726" y="985458"/>
              <a:ext cx="7713016" cy="5353535"/>
              <a:chOff x="-7598" y="255011"/>
              <a:chExt cx="5103516" cy="3250926"/>
            </a:xfrm>
          </p:grpSpPr>
          <p:sp>
            <p:nvSpPr>
              <p:cNvPr id="47" name="Text Box 2">
                <a:extLst>
                  <a:ext uri="{FF2B5EF4-FFF2-40B4-BE49-F238E27FC236}">
                    <a16:creationId xmlns:a16="http://schemas.microsoft.com/office/drawing/2014/main" xmlns="" id="{E2BDD540-8A08-485D-BB2C-DFFD2A2D9ED5}"/>
                  </a:ext>
                </a:extLst>
              </p:cNvPr>
              <p:cNvSpPr txBox="1">
                <a:spLocks noChangeArrowheads="1"/>
              </p:cNvSpPr>
              <p:nvPr/>
            </p:nvSpPr>
            <p:spPr bwMode="auto">
              <a:xfrm>
                <a:off x="476195" y="2891208"/>
                <a:ext cx="1362421" cy="45289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Overberg District</a:t>
                </a:r>
                <a:b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R59,3 million</a:t>
                </a:r>
                <a:b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3,2% </a:t>
                </a:r>
                <a:r>
                  <a:rPr lang="en-US" sz="1000" b="1" i="1" kern="0" dirty="0">
                    <a:solidFill>
                      <a:prstClr val="black"/>
                    </a:solidFill>
                    <a:ea typeface="Times New Roman" panose="02020603050405020304" pitchFamily="18" charset="0"/>
                    <a:cs typeface="Arial" panose="020B0604020202020204" pitchFamily="34" charset="0"/>
                  </a:rPr>
                  <a:t>of total municipal capex</a:t>
                </a:r>
                <a:endPar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313,945</a:t>
                </a:r>
                <a:endParaRPr kumimoji="0" lang="en-ZA"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sp>
            <p:nvSpPr>
              <p:cNvPr id="43" name="Text Box 2">
                <a:extLst>
                  <a:ext uri="{FF2B5EF4-FFF2-40B4-BE49-F238E27FC236}">
                    <a16:creationId xmlns:a16="http://schemas.microsoft.com/office/drawing/2014/main" xmlns="" id="{DF8CB59B-65FA-49A4-9DEC-9814D14D3707}"/>
                  </a:ext>
                </a:extLst>
              </p:cNvPr>
              <p:cNvSpPr txBox="1">
                <a:spLocks noChangeArrowheads="1"/>
              </p:cNvSpPr>
              <p:nvPr/>
            </p:nvSpPr>
            <p:spPr bwMode="auto">
              <a:xfrm>
                <a:off x="4108288" y="1252567"/>
                <a:ext cx="987630" cy="7631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Central Karoo District</a:t>
                </a:r>
                <a:b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R726 000</a:t>
                </a:r>
              </a:p>
              <a:p>
                <a:pPr algn="ctr">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0,04% </a:t>
                </a:r>
                <a:r>
                  <a:rPr lang="en-US" sz="1000" b="1" i="1" kern="0" dirty="0">
                    <a:solidFill>
                      <a:prstClr val="black"/>
                    </a:solidFill>
                    <a:ea typeface="Times New Roman" panose="02020603050405020304" pitchFamily="18" charset="0"/>
                    <a:cs typeface="Arial" panose="020B0604020202020204" pitchFamily="34" charset="0"/>
                  </a:rPr>
                  <a:t>of total municipal capex</a:t>
                </a:r>
                <a:endParaRPr lang="en-ZA" b="1" kern="0" dirty="0">
                  <a:solidFill>
                    <a:prstClr val="black"/>
                  </a:solidFill>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76,035</a:t>
                </a:r>
              </a:p>
            </p:txBody>
          </p:sp>
          <p:sp>
            <p:nvSpPr>
              <p:cNvPr id="44" name="Text Box 2">
                <a:extLst>
                  <a:ext uri="{FF2B5EF4-FFF2-40B4-BE49-F238E27FC236}">
                    <a16:creationId xmlns:a16="http://schemas.microsoft.com/office/drawing/2014/main" xmlns="" id="{74F7713A-E053-47BE-AC55-C5481C4DACCB}"/>
                  </a:ext>
                </a:extLst>
              </p:cNvPr>
              <p:cNvSpPr txBox="1">
                <a:spLocks noChangeArrowheads="1"/>
              </p:cNvSpPr>
              <p:nvPr/>
            </p:nvSpPr>
            <p:spPr bwMode="auto">
              <a:xfrm>
                <a:off x="9091" y="1966073"/>
                <a:ext cx="1283219" cy="79564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Cape Town Metro</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R1,147 billion</a:t>
                </a:r>
                <a:b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62,1% </a:t>
                </a:r>
                <a:r>
                  <a:rPr lang="en-US" sz="800" i="1" kern="0" dirty="0">
                    <a:solidFill>
                      <a:prstClr val="black"/>
                    </a:solidFill>
                    <a:ea typeface="Times New Roman" panose="02020603050405020304" pitchFamily="18" charset="0"/>
                    <a:cs typeface="Arial" panose="020B0604020202020204" pitchFamily="34" charset="0"/>
                  </a:rPr>
                  <a:t>of total municipal capex</a:t>
                </a:r>
                <a:endParaRPr lang="en-ZA" sz="1400" kern="0" dirty="0">
                  <a:solidFill>
                    <a:prstClr val="black"/>
                  </a:solidFill>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4,837,094</a:t>
                </a: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sp>
            <p:nvSpPr>
              <p:cNvPr id="45" name="Text Box 2">
                <a:extLst>
                  <a:ext uri="{FF2B5EF4-FFF2-40B4-BE49-F238E27FC236}">
                    <a16:creationId xmlns:a16="http://schemas.microsoft.com/office/drawing/2014/main" xmlns="" id="{083B7AEA-3513-4202-A092-8BFBD99BF470}"/>
                  </a:ext>
                </a:extLst>
              </p:cNvPr>
              <p:cNvSpPr txBox="1">
                <a:spLocks noChangeArrowheads="1"/>
              </p:cNvSpPr>
              <p:nvPr/>
            </p:nvSpPr>
            <p:spPr bwMode="auto">
              <a:xfrm>
                <a:off x="-7598" y="618775"/>
                <a:ext cx="1283219" cy="97262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West Coast District</a:t>
                </a:r>
                <a:b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R132 million</a:t>
                </a:r>
                <a:b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7,1% </a:t>
                </a:r>
                <a:r>
                  <a:rPr lang="en-US" sz="1000" b="1" i="1" kern="0" dirty="0">
                    <a:solidFill>
                      <a:prstClr val="black"/>
                    </a:solidFill>
                    <a:ea typeface="Times New Roman" panose="02020603050405020304" pitchFamily="18" charset="0"/>
                    <a:cs typeface="Arial" panose="020B0604020202020204" pitchFamily="34" charset="0"/>
                  </a:rPr>
                  <a:t>of total municipal capex</a:t>
                </a:r>
                <a:endParaRPr lang="en-ZA" b="1" kern="0" dirty="0">
                  <a:solidFill>
                    <a:prstClr val="black"/>
                  </a:solidFill>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480,424</a:t>
                </a:r>
              </a:p>
            </p:txBody>
          </p:sp>
          <p:sp>
            <p:nvSpPr>
              <p:cNvPr id="46" name="Text Box 2">
                <a:extLst>
                  <a:ext uri="{FF2B5EF4-FFF2-40B4-BE49-F238E27FC236}">
                    <a16:creationId xmlns:a16="http://schemas.microsoft.com/office/drawing/2014/main" xmlns="" id="{C8C111F5-9E83-45A7-BEEF-20FF892CCD53}"/>
                  </a:ext>
                </a:extLst>
              </p:cNvPr>
              <p:cNvSpPr txBox="1">
                <a:spLocks noChangeArrowheads="1"/>
              </p:cNvSpPr>
              <p:nvPr/>
            </p:nvSpPr>
            <p:spPr bwMode="auto">
              <a:xfrm>
                <a:off x="3156732" y="2550122"/>
                <a:ext cx="1364982" cy="95581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Garden Route District</a:t>
                </a:r>
                <a:b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R332,9 million</a:t>
                </a:r>
                <a:b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18,0% </a:t>
                </a:r>
                <a:r>
                  <a:rPr lang="en-US" sz="1000" b="1" i="1" kern="0" dirty="0">
                    <a:solidFill>
                      <a:prstClr val="black"/>
                    </a:solidFill>
                    <a:ea typeface="Times New Roman" panose="02020603050405020304" pitchFamily="18" charset="0"/>
                    <a:cs typeface="Arial" panose="020B0604020202020204" pitchFamily="34" charset="0"/>
                  </a:rPr>
                  <a:t>of total municipal capex</a:t>
                </a:r>
                <a:endParaRPr lang="en-ZA" b="1" kern="0" dirty="0">
                  <a:solidFill>
                    <a:prstClr val="black"/>
                  </a:solidFill>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635,624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 </a:t>
                </a:r>
                <a:endParaRPr kumimoji="0" lang="en-ZA" sz="14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cxnSp>
            <p:nvCxnSpPr>
              <p:cNvPr id="48" name="Straight Connector 47">
                <a:extLst>
                  <a:ext uri="{FF2B5EF4-FFF2-40B4-BE49-F238E27FC236}">
                    <a16:creationId xmlns:a16="http://schemas.microsoft.com/office/drawing/2014/main" xmlns="" id="{8A3C5E39-A47F-438D-A55B-D99D64BCC207}"/>
                  </a:ext>
                </a:extLst>
              </p:cNvPr>
              <p:cNvCxnSpPr/>
              <p:nvPr/>
            </p:nvCxnSpPr>
            <p:spPr>
              <a:xfrm>
                <a:off x="1015598" y="1007864"/>
                <a:ext cx="398605" cy="216361"/>
              </a:xfrm>
              <a:prstGeom prst="line">
                <a:avLst/>
              </a:prstGeom>
              <a:noFill/>
              <a:ln w="6350" cap="flat" cmpd="sng" algn="ctr">
                <a:solidFill>
                  <a:sysClr val="windowText" lastClr="000000"/>
                </a:solidFill>
                <a:prstDash val="solid"/>
                <a:miter lim="800000"/>
              </a:ln>
              <a:effectLst/>
            </p:spPr>
          </p:cxnSp>
          <p:cxnSp>
            <p:nvCxnSpPr>
              <p:cNvPr id="49" name="Straight Connector 48">
                <a:extLst>
                  <a:ext uri="{FF2B5EF4-FFF2-40B4-BE49-F238E27FC236}">
                    <a16:creationId xmlns:a16="http://schemas.microsoft.com/office/drawing/2014/main" xmlns="" id="{7B4ECBE0-449D-4B69-9D1C-C7577577C9F3}"/>
                  </a:ext>
                </a:extLst>
              </p:cNvPr>
              <p:cNvCxnSpPr/>
              <p:nvPr/>
            </p:nvCxnSpPr>
            <p:spPr>
              <a:xfrm>
                <a:off x="1015598" y="2314867"/>
                <a:ext cx="404320" cy="38183"/>
              </a:xfrm>
              <a:prstGeom prst="line">
                <a:avLst/>
              </a:prstGeom>
              <a:noFill/>
              <a:ln w="6350" cap="flat" cmpd="sng" algn="ctr">
                <a:solidFill>
                  <a:sysClr val="windowText" lastClr="000000"/>
                </a:solidFill>
                <a:prstDash val="solid"/>
                <a:miter lim="800000"/>
              </a:ln>
              <a:effectLst/>
            </p:spPr>
          </p:cxnSp>
          <p:cxnSp>
            <p:nvCxnSpPr>
              <p:cNvPr id="50" name="Straight Connector 49">
                <a:extLst>
                  <a:ext uri="{FF2B5EF4-FFF2-40B4-BE49-F238E27FC236}">
                    <a16:creationId xmlns:a16="http://schemas.microsoft.com/office/drawing/2014/main" xmlns="" id="{7507A8D6-3A2C-4012-90F4-CF50650D7D9A}"/>
                  </a:ext>
                </a:extLst>
              </p:cNvPr>
              <p:cNvCxnSpPr/>
              <p:nvPr/>
            </p:nvCxnSpPr>
            <p:spPr>
              <a:xfrm>
                <a:off x="3645316" y="2169616"/>
                <a:ext cx="124281" cy="394322"/>
              </a:xfrm>
              <a:prstGeom prst="line">
                <a:avLst/>
              </a:prstGeom>
              <a:noFill/>
              <a:ln w="6350" cap="flat" cmpd="sng" algn="ctr">
                <a:solidFill>
                  <a:sysClr val="windowText" lastClr="000000"/>
                </a:solidFill>
                <a:prstDash val="solid"/>
                <a:miter lim="800000"/>
              </a:ln>
              <a:effectLst/>
            </p:spPr>
          </p:cxnSp>
          <p:cxnSp>
            <p:nvCxnSpPr>
              <p:cNvPr id="51" name="Straight Connector 50">
                <a:extLst>
                  <a:ext uri="{FF2B5EF4-FFF2-40B4-BE49-F238E27FC236}">
                    <a16:creationId xmlns:a16="http://schemas.microsoft.com/office/drawing/2014/main" xmlns="" id="{57FB9D9D-D401-4BD3-BE1A-F56483248E39}"/>
                  </a:ext>
                </a:extLst>
              </p:cNvPr>
              <p:cNvCxnSpPr>
                <a:cxnSpLocks/>
                <a:endCxn id="43" idx="1"/>
              </p:cNvCxnSpPr>
              <p:nvPr/>
            </p:nvCxnSpPr>
            <p:spPr>
              <a:xfrm>
                <a:off x="4095278" y="1594437"/>
                <a:ext cx="13009" cy="39696"/>
              </a:xfrm>
              <a:prstGeom prst="line">
                <a:avLst/>
              </a:prstGeom>
              <a:noFill/>
              <a:ln w="6350" cap="flat" cmpd="sng" algn="ctr">
                <a:solidFill>
                  <a:sysClr val="windowText" lastClr="000000"/>
                </a:solidFill>
                <a:prstDash val="solid"/>
                <a:miter lim="800000"/>
              </a:ln>
              <a:effectLst/>
            </p:spPr>
          </p:cxnSp>
          <p:cxnSp>
            <p:nvCxnSpPr>
              <p:cNvPr id="52" name="Straight Connector 51">
                <a:extLst>
                  <a:ext uri="{FF2B5EF4-FFF2-40B4-BE49-F238E27FC236}">
                    <a16:creationId xmlns:a16="http://schemas.microsoft.com/office/drawing/2014/main" xmlns="" id="{0D1C77C8-8B51-4F4A-98CB-FC74447B2B03}"/>
                  </a:ext>
                </a:extLst>
              </p:cNvPr>
              <p:cNvCxnSpPr/>
              <p:nvPr/>
            </p:nvCxnSpPr>
            <p:spPr>
              <a:xfrm flipV="1">
                <a:off x="1711855" y="2563938"/>
                <a:ext cx="338521" cy="492713"/>
              </a:xfrm>
              <a:prstGeom prst="line">
                <a:avLst/>
              </a:prstGeom>
              <a:noFill/>
              <a:ln w="6350" cap="flat" cmpd="sng" algn="ctr">
                <a:solidFill>
                  <a:sysClr val="windowText" lastClr="000000"/>
                </a:solidFill>
                <a:prstDash val="solid"/>
                <a:miter lim="800000"/>
              </a:ln>
              <a:effectLst/>
            </p:spPr>
          </p:cxnSp>
          <p:grpSp>
            <p:nvGrpSpPr>
              <p:cNvPr id="53" name="Group 52">
                <a:extLst>
                  <a:ext uri="{FF2B5EF4-FFF2-40B4-BE49-F238E27FC236}">
                    <a16:creationId xmlns:a16="http://schemas.microsoft.com/office/drawing/2014/main" xmlns="" id="{40B9FF14-6198-498D-A53F-CD0336404DE8}"/>
                  </a:ext>
                </a:extLst>
              </p:cNvPr>
              <p:cNvGrpSpPr/>
              <p:nvPr/>
            </p:nvGrpSpPr>
            <p:grpSpPr>
              <a:xfrm>
                <a:off x="1129086" y="255011"/>
                <a:ext cx="3410804" cy="2681661"/>
                <a:chOff x="0" y="789"/>
                <a:chExt cx="5029184" cy="3719793"/>
              </a:xfrm>
            </p:grpSpPr>
            <p:sp>
              <p:nvSpPr>
                <p:cNvPr id="56" name="Freeform 193">
                  <a:extLst>
                    <a:ext uri="{FF2B5EF4-FFF2-40B4-BE49-F238E27FC236}">
                      <a16:creationId xmlns:a16="http://schemas.microsoft.com/office/drawing/2014/main" xmlns="" id="{5A0117A2-91DF-45F4-B1D2-25338C589FDD}"/>
                    </a:ext>
                  </a:extLst>
                </p:cNvPr>
                <p:cNvSpPr>
                  <a:spLocks/>
                </p:cNvSpPr>
                <p:nvPr/>
              </p:nvSpPr>
              <p:spPr bwMode="auto">
                <a:xfrm>
                  <a:off x="1890124" y="896941"/>
                  <a:ext cx="3109711" cy="1508313"/>
                </a:xfrm>
                <a:custGeom>
                  <a:avLst/>
                  <a:gdLst>
                    <a:gd name="T0" fmla="*/ 2699 w 2770"/>
                    <a:gd name="T1" fmla="*/ 220 h 1343"/>
                    <a:gd name="T2" fmla="*/ 2737 w 2770"/>
                    <a:gd name="T3" fmla="*/ 160 h 1343"/>
                    <a:gd name="T4" fmla="*/ 2652 w 2770"/>
                    <a:gd name="T5" fmla="*/ 137 h 1343"/>
                    <a:gd name="T6" fmla="*/ 2572 w 2770"/>
                    <a:gd name="T7" fmla="*/ 119 h 1343"/>
                    <a:gd name="T8" fmla="*/ 2499 w 2770"/>
                    <a:gd name="T9" fmla="*/ 136 h 1343"/>
                    <a:gd name="T10" fmla="*/ 2466 w 2770"/>
                    <a:gd name="T11" fmla="*/ 79 h 1343"/>
                    <a:gd name="T12" fmla="*/ 2336 w 2770"/>
                    <a:gd name="T13" fmla="*/ 49 h 1343"/>
                    <a:gd name="T14" fmla="*/ 2232 w 2770"/>
                    <a:gd name="T15" fmla="*/ 71 h 1343"/>
                    <a:gd name="T16" fmla="*/ 2131 w 2770"/>
                    <a:gd name="T17" fmla="*/ 100 h 1343"/>
                    <a:gd name="T18" fmla="*/ 2076 w 2770"/>
                    <a:gd name="T19" fmla="*/ 202 h 1343"/>
                    <a:gd name="T20" fmla="*/ 1978 w 2770"/>
                    <a:gd name="T21" fmla="*/ 264 h 1343"/>
                    <a:gd name="T22" fmla="*/ 1916 w 2770"/>
                    <a:gd name="T23" fmla="*/ 191 h 1343"/>
                    <a:gd name="T24" fmla="*/ 1768 w 2770"/>
                    <a:gd name="T25" fmla="*/ 188 h 1343"/>
                    <a:gd name="T26" fmla="*/ 1631 w 2770"/>
                    <a:gd name="T27" fmla="*/ 148 h 1343"/>
                    <a:gd name="T28" fmla="*/ 1577 w 2770"/>
                    <a:gd name="T29" fmla="*/ 59 h 1343"/>
                    <a:gd name="T30" fmla="*/ 1413 w 2770"/>
                    <a:gd name="T31" fmla="*/ 48 h 1343"/>
                    <a:gd name="T32" fmla="*/ 1351 w 2770"/>
                    <a:gd name="T33" fmla="*/ 163 h 1343"/>
                    <a:gd name="T34" fmla="*/ 1298 w 2770"/>
                    <a:gd name="T35" fmla="*/ 214 h 1343"/>
                    <a:gd name="T36" fmla="*/ 1283 w 2770"/>
                    <a:gd name="T37" fmla="*/ 296 h 1343"/>
                    <a:gd name="T38" fmla="*/ 1294 w 2770"/>
                    <a:gd name="T39" fmla="*/ 387 h 1343"/>
                    <a:gd name="T40" fmla="*/ 1219 w 2770"/>
                    <a:gd name="T41" fmla="*/ 430 h 1343"/>
                    <a:gd name="T42" fmla="*/ 1131 w 2770"/>
                    <a:gd name="T43" fmla="*/ 479 h 1343"/>
                    <a:gd name="T44" fmla="*/ 1040 w 2770"/>
                    <a:gd name="T45" fmla="*/ 437 h 1343"/>
                    <a:gd name="T46" fmla="*/ 909 w 2770"/>
                    <a:gd name="T47" fmla="*/ 443 h 1343"/>
                    <a:gd name="T48" fmla="*/ 840 w 2770"/>
                    <a:gd name="T49" fmla="*/ 540 h 1343"/>
                    <a:gd name="T50" fmla="*/ 734 w 2770"/>
                    <a:gd name="T51" fmla="*/ 591 h 1343"/>
                    <a:gd name="T52" fmla="*/ 640 w 2770"/>
                    <a:gd name="T53" fmla="*/ 695 h 1343"/>
                    <a:gd name="T54" fmla="*/ 473 w 2770"/>
                    <a:gd name="T55" fmla="*/ 733 h 1343"/>
                    <a:gd name="T56" fmla="*/ 431 w 2770"/>
                    <a:gd name="T57" fmla="*/ 833 h 1343"/>
                    <a:gd name="T58" fmla="*/ 356 w 2770"/>
                    <a:gd name="T59" fmla="*/ 939 h 1343"/>
                    <a:gd name="T60" fmla="*/ 247 w 2770"/>
                    <a:gd name="T61" fmla="*/ 899 h 1343"/>
                    <a:gd name="T62" fmla="*/ 123 w 2770"/>
                    <a:gd name="T63" fmla="*/ 973 h 1343"/>
                    <a:gd name="T64" fmla="*/ 9 w 2770"/>
                    <a:gd name="T65" fmla="*/ 1086 h 1343"/>
                    <a:gd name="T66" fmla="*/ 7 w 2770"/>
                    <a:gd name="T67" fmla="*/ 1228 h 1343"/>
                    <a:gd name="T68" fmla="*/ 143 w 2770"/>
                    <a:gd name="T69" fmla="*/ 1311 h 1343"/>
                    <a:gd name="T70" fmla="*/ 382 w 2770"/>
                    <a:gd name="T71" fmla="*/ 1305 h 1343"/>
                    <a:gd name="T72" fmla="*/ 791 w 2770"/>
                    <a:gd name="T73" fmla="*/ 1247 h 1343"/>
                    <a:gd name="T74" fmla="*/ 1138 w 2770"/>
                    <a:gd name="T75" fmla="*/ 1236 h 1343"/>
                    <a:gd name="T76" fmla="*/ 1551 w 2770"/>
                    <a:gd name="T77" fmla="*/ 1249 h 1343"/>
                    <a:gd name="T78" fmla="*/ 1762 w 2770"/>
                    <a:gd name="T79" fmla="*/ 1200 h 1343"/>
                    <a:gd name="T80" fmla="*/ 1840 w 2770"/>
                    <a:gd name="T81" fmla="*/ 1094 h 1343"/>
                    <a:gd name="T82" fmla="*/ 1898 w 2770"/>
                    <a:gd name="T83" fmla="*/ 968 h 1343"/>
                    <a:gd name="T84" fmla="*/ 2002 w 2770"/>
                    <a:gd name="T85" fmla="*/ 875 h 1343"/>
                    <a:gd name="T86" fmla="*/ 2084 w 2770"/>
                    <a:gd name="T87" fmla="*/ 830 h 1343"/>
                    <a:gd name="T88" fmla="*/ 2172 w 2770"/>
                    <a:gd name="T89" fmla="*/ 811 h 1343"/>
                    <a:gd name="T90" fmla="*/ 2124 w 2770"/>
                    <a:gd name="T91" fmla="*/ 732 h 1343"/>
                    <a:gd name="T92" fmla="*/ 2091 w 2770"/>
                    <a:gd name="T93" fmla="*/ 607 h 1343"/>
                    <a:gd name="T94" fmla="*/ 2181 w 2770"/>
                    <a:gd name="T95" fmla="*/ 546 h 1343"/>
                    <a:gd name="T96" fmla="*/ 2354 w 2770"/>
                    <a:gd name="T97" fmla="*/ 524 h 1343"/>
                    <a:gd name="T98" fmla="*/ 2397 w 2770"/>
                    <a:gd name="T99" fmla="*/ 450 h 1343"/>
                    <a:gd name="T100" fmla="*/ 2521 w 2770"/>
                    <a:gd name="T101" fmla="*/ 458 h 1343"/>
                    <a:gd name="T102" fmla="*/ 2634 w 2770"/>
                    <a:gd name="T103" fmla="*/ 421 h 1343"/>
                    <a:gd name="T104" fmla="*/ 2697 w 2770"/>
                    <a:gd name="T105" fmla="*/ 376 h 1343"/>
                    <a:gd name="T106" fmla="*/ 2703 w 2770"/>
                    <a:gd name="T107" fmla="*/ 302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0" h="1343">
                      <a:moveTo>
                        <a:pt x="2763" y="253"/>
                      </a:moveTo>
                      <a:cubicBezTo>
                        <a:pt x="2755" y="250"/>
                        <a:pt x="2742" y="245"/>
                        <a:pt x="2742" y="245"/>
                      </a:cubicBezTo>
                      <a:cubicBezTo>
                        <a:pt x="2742" y="245"/>
                        <a:pt x="2736" y="248"/>
                        <a:pt x="2739" y="239"/>
                      </a:cubicBezTo>
                      <a:cubicBezTo>
                        <a:pt x="2742" y="231"/>
                        <a:pt x="2739" y="229"/>
                        <a:pt x="2735" y="226"/>
                      </a:cubicBezTo>
                      <a:cubicBezTo>
                        <a:pt x="2731" y="222"/>
                        <a:pt x="2722" y="216"/>
                        <a:pt x="2717" y="216"/>
                      </a:cubicBezTo>
                      <a:cubicBezTo>
                        <a:pt x="2711" y="216"/>
                        <a:pt x="2705" y="220"/>
                        <a:pt x="2699" y="220"/>
                      </a:cubicBezTo>
                      <a:cubicBezTo>
                        <a:pt x="2693" y="221"/>
                        <a:pt x="2672" y="223"/>
                        <a:pt x="2676" y="217"/>
                      </a:cubicBezTo>
                      <a:cubicBezTo>
                        <a:pt x="2681" y="210"/>
                        <a:pt x="2680" y="199"/>
                        <a:pt x="2685" y="195"/>
                      </a:cubicBezTo>
                      <a:cubicBezTo>
                        <a:pt x="2691" y="191"/>
                        <a:pt x="2691" y="186"/>
                        <a:pt x="2699" y="186"/>
                      </a:cubicBezTo>
                      <a:cubicBezTo>
                        <a:pt x="2707" y="186"/>
                        <a:pt x="2715" y="190"/>
                        <a:pt x="2715" y="182"/>
                      </a:cubicBezTo>
                      <a:cubicBezTo>
                        <a:pt x="2715" y="174"/>
                        <a:pt x="2719" y="166"/>
                        <a:pt x="2719" y="166"/>
                      </a:cubicBezTo>
                      <a:cubicBezTo>
                        <a:pt x="2719" y="166"/>
                        <a:pt x="2740" y="163"/>
                        <a:pt x="2737" y="160"/>
                      </a:cubicBezTo>
                      <a:cubicBezTo>
                        <a:pt x="2735" y="158"/>
                        <a:pt x="2724" y="153"/>
                        <a:pt x="2723" y="147"/>
                      </a:cubicBezTo>
                      <a:cubicBezTo>
                        <a:pt x="2721" y="142"/>
                        <a:pt x="2720" y="143"/>
                        <a:pt x="2715" y="140"/>
                      </a:cubicBezTo>
                      <a:cubicBezTo>
                        <a:pt x="2710" y="138"/>
                        <a:pt x="2695" y="139"/>
                        <a:pt x="2692" y="140"/>
                      </a:cubicBezTo>
                      <a:cubicBezTo>
                        <a:pt x="2690" y="141"/>
                        <a:pt x="2685" y="140"/>
                        <a:pt x="2675" y="146"/>
                      </a:cubicBezTo>
                      <a:cubicBezTo>
                        <a:pt x="2665" y="152"/>
                        <a:pt x="2657" y="157"/>
                        <a:pt x="2657" y="153"/>
                      </a:cubicBezTo>
                      <a:cubicBezTo>
                        <a:pt x="2657" y="149"/>
                        <a:pt x="2656" y="144"/>
                        <a:pt x="2652" y="137"/>
                      </a:cubicBezTo>
                      <a:cubicBezTo>
                        <a:pt x="2648" y="131"/>
                        <a:pt x="2643" y="128"/>
                        <a:pt x="2640" y="120"/>
                      </a:cubicBezTo>
                      <a:cubicBezTo>
                        <a:pt x="2637" y="112"/>
                        <a:pt x="2627" y="102"/>
                        <a:pt x="2632" y="97"/>
                      </a:cubicBezTo>
                      <a:cubicBezTo>
                        <a:pt x="2637" y="92"/>
                        <a:pt x="2640" y="89"/>
                        <a:pt x="2638" y="87"/>
                      </a:cubicBezTo>
                      <a:cubicBezTo>
                        <a:pt x="2635" y="84"/>
                        <a:pt x="2586" y="85"/>
                        <a:pt x="2586" y="85"/>
                      </a:cubicBezTo>
                      <a:cubicBezTo>
                        <a:pt x="2586" y="85"/>
                        <a:pt x="2583" y="88"/>
                        <a:pt x="2581" y="94"/>
                      </a:cubicBezTo>
                      <a:cubicBezTo>
                        <a:pt x="2578" y="100"/>
                        <a:pt x="2572" y="111"/>
                        <a:pt x="2572" y="119"/>
                      </a:cubicBezTo>
                      <a:cubicBezTo>
                        <a:pt x="2572" y="126"/>
                        <a:pt x="2578" y="131"/>
                        <a:pt x="2570" y="135"/>
                      </a:cubicBezTo>
                      <a:cubicBezTo>
                        <a:pt x="2563" y="139"/>
                        <a:pt x="2555" y="142"/>
                        <a:pt x="2554" y="146"/>
                      </a:cubicBezTo>
                      <a:cubicBezTo>
                        <a:pt x="2552" y="150"/>
                        <a:pt x="2552" y="158"/>
                        <a:pt x="2549" y="163"/>
                      </a:cubicBezTo>
                      <a:cubicBezTo>
                        <a:pt x="2546" y="169"/>
                        <a:pt x="2532" y="175"/>
                        <a:pt x="2532" y="175"/>
                      </a:cubicBezTo>
                      <a:cubicBezTo>
                        <a:pt x="2532" y="175"/>
                        <a:pt x="2521" y="169"/>
                        <a:pt x="2517" y="163"/>
                      </a:cubicBezTo>
                      <a:cubicBezTo>
                        <a:pt x="2514" y="156"/>
                        <a:pt x="2499" y="139"/>
                        <a:pt x="2499" y="136"/>
                      </a:cubicBezTo>
                      <a:cubicBezTo>
                        <a:pt x="2498" y="132"/>
                        <a:pt x="2500" y="126"/>
                        <a:pt x="2494" y="125"/>
                      </a:cubicBezTo>
                      <a:cubicBezTo>
                        <a:pt x="2488" y="124"/>
                        <a:pt x="2472" y="125"/>
                        <a:pt x="2476" y="121"/>
                      </a:cubicBezTo>
                      <a:cubicBezTo>
                        <a:pt x="2480" y="118"/>
                        <a:pt x="2500" y="111"/>
                        <a:pt x="2501" y="106"/>
                      </a:cubicBezTo>
                      <a:cubicBezTo>
                        <a:pt x="2502" y="101"/>
                        <a:pt x="2509" y="95"/>
                        <a:pt x="2502" y="92"/>
                      </a:cubicBezTo>
                      <a:cubicBezTo>
                        <a:pt x="2496" y="89"/>
                        <a:pt x="2486" y="89"/>
                        <a:pt x="2484" y="88"/>
                      </a:cubicBezTo>
                      <a:cubicBezTo>
                        <a:pt x="2482" y="87"/>
                        <a:pt x="2472" y="81"/>
                        <a:pt x="2466" y="79"/>
                      </a:cubicBezTo>
                      <a:cubicBezTo>
                        <a:pt x="2460" y="77"/>
                        <a:pt x="2441" y="77"/>
                        <a:pt x="2440" y="75"/>
                      </a:cubicBezTo>
                      <a:cubicBezTo>
                        <a:pt x="2439" y="74"/>
                        <a:pt x="2422" y="44"/>
                        <a:pt x="2416" y="43"/>
                      </a:cubicBezTo>
                      <a:cubicBezTo>
                        <a:pt x="2410" y="42"/>
                        <a:pt x="2415" y="40"/>
                        <a:pt x="2397" y="45"/>
                      </a:cubicBezTo>
                      <a:cubicBezTo>
                        <a:pt x="2380" y="49"/>
                        <a:pt x="2375" y="51"/>
                        <a:pt x="2373" y="51"/>
                      </a:cubicBezTo>
                      <a:cubicBezTo>
                        <a:pt x="2371" y="51"/>
                        <a:pt x="2360" y="51"/>
                        <a:pt x="2352" y="48"/>
                      </a:cubicBezTo>
                      <a:cubicBezTo>
                        <a:pt x="2344" y="45"/>
                        <a:pt x="2339" y="47"/>
                        <a:pt x="2336" y="49"/>
                      </a:cubicBezTo>
                      <a:cubicBezTo>
                        <a:pt x="2333" y="51"/>
                        <a:pt x="2322" y="57"/>
                        <a:pt x="2319" y="63"/>
                      </a:cubicBezTo>
                      <a:cubicBezTo>
                        <a:pt x="2316" y="69"/>
                        <a:pt x="2317" y="74"/>
                        <a:pt x="2310" y="73"/>
                      </a:cubicBezTo>
                      <a:cubicBezTo>
                        <a:pt x="2304" y="73"/>
                        <a:pt x="2294" y="71"/>
                        <a:pt x="2292" y="73"/>
                      </a:cubicBezTo>
                      <a:cubicBezTo>
                        <a:pt x="2290" y="75"/>
                        <a:pt x="2281" y="83"/>
                        <a:pt x="2279" y="82"/>
                      </a:cubicBezTo>
                      <a:cubicBezTo>
                        <a:pt x="2277" y="81"/>
                        <a:pt x="2262" y="82"/>
                        <a:pt x="2258" y="80"/>
                      </a:cubicBezTo>
                      <a:cubicBezTo>
                        <a:pt x="2255" y="78"/>
                        <a:pt x="2234" y="73"/>
                        <a:pt x="2232" y="71"/>
                      </a:cubicBezTo>
                      <a:cubicBezTo>
                        <a:pt x="2230" y="69"/>
                        <a:pt x="2213" y="64"/>
                        <a:pt x="2210" y="63"/>
                      </a:cubicBezTo>
                      <a:cubicBezTo>
                        <a:pt x="2207" y="62"/>
                        <a:pt x="2199" y="67"/>
                        <a:pt x="2200" y="71"/>
                      </a:cubicBezTo>
                      <a:cubicBezTo>
                        <a:pt x="2202" y="75"/>
                        <a:pt x="2202" y="80"/>
                        <a:pt x="2201" y="83"/>
                      </a:cubicBezTo>
                      <a:cubicBezTo>
                        <a:pt x="2200" y="86"/>
                        <a:pt x="2200" y="93"/>
                        <a:pt x="2192" y="90"/>
                      </a:cubicBezTo>
                      <a:cubicBezTo>
                        <a:pt x="2184" y="88"/>
                        <a:pt x="2165" y="85"/>
                        <a:pt x="2161" y="85"/>
                      </a:cubicBezTo>
                      <a:cubicBezTo>
                        <a:pt x="2157" y="86"/>
                        <a:pt x="2136" y="99"/>
                        <a:pt x="2131" y="100"/>
                      </a:cubicBezTo>
                      <a:cubicBezTo>
                        <a:pt x="2127" y="101"/>
                        <a:pt x="2121" y="107"/>
                        <a:pt x="2120" y="111"/>
                      </a:cubicBezTo>
                      <a:cubicBezTo>
                        <a:pt x="2118" y="115"/>
                        <a:pt x="2110" y="120"/>
                        <a:pt x="2105" y="126"/>
                      </a:cubicBezTo>
                      <a:cubicBezTo>
                        <a:pt x="2099" y="132"/>
                        <a:pt x="2102" y="146"/>
                        <a:pt x="2102" y="155"/>
                      </a:cubicBezTo>
                      <a:cubicBezTo>
                        <a:pt x="2102" y="164"/>
                        <a:pt x="2089" y="169"/>
                        <a:pt x="2088" y="171"/>
                      </a:cubicBezTo>
                      <a:cubicBezTo>
                        <a:pt x="2087" y="173"/>
                        <a:pt x="2077" y="179"/>
                        <a:pt x="2077" y="186"/>
                      </a:cubicBezTo>
                      <a:cubicBezTo>
                        <a:pt x="2077" y="193"/>
                        <a:pt x="2079" y="197"/>
                        <a:pt x="2076" y="202"/>
                      </a:cubicBezTo>
                      <a:cubicBezTo>
                        <a:pt x="2072" y="207"/>
                        <a:pt x="2050" y="221"/>
                        <a:pt x="2046" y="224"/>
                      </a:cubicBezTo>
                      <a:cubicBezTo>
                        <a:pt x="2042" y="227"/>
                        <a:pt x="2032" y="235"/>
                        <a:pt x="2025" y="243"/>
                      </a:cubicBezTo>
                      <a:cubicBezTo>
                        <a:pt x="2018" y="251"/>
                        <a:pt x="2007" y="258"/>
                        <a:pt x="2005" y="257"/>
                      </a:cubicBezTo>
                      <a:cubicBezTo>
                        <a:pt x="2003" y="257"/>
                        <a:pt x="1992" y="259"/>
                        <a:pt x="1991" y="261"/>
                      </a:cubicBezTo>
                      <a:cubicBezTo>
                        <a:pt x="1991" y="264"/>
                        <a:pt x="1987" y="273"/>
                        <a:pt x="1985" y="272"/>
                      </a:cubicBezTo>
                      <a:cubicBezTo>
                        <a:pt x="1983" y="271"/>
                        <a:pt x="1981" y="269"/>
                        <a:pt x="1978" y="264"/>
                      </a:cubicBezTo>
                      <a:cubicBezTo>
                        <a:pt x="1975" y="259"/>
                        <a:pt x="1969" y="253"/>
                        <a:pt x="1964" y="253"/>
                      </a:cubicBezTo>
                      <a:cubicBezTo>
                        <a:pt x="1959" y="253"/>
                        <a:pt x="1958" y="255"/>
                        <a:pt x="1958" y="247"/>
                      </a:cubicBezTo>
                      <a:cubicBezTo>
                        <a:pt x="1958" y="239"/>
                        <a:pt x="1953" y="231"/>
                        <a:pt x="1956" y="227"/>
                      </a:cubicBezTo>
                      <a:cubicBezTo>
                        <a:pt x="1958" y="223"/>
                        <a:pt x="1972" y="220"/>
                        <a:pt x="1967" y="214"/>
                      </a:cubicBezTo>
                      <a:cubicBezTo>
                        <a:pt x="1961" y="208"/>
                        <a:pt x="1946" y="205"/>
                        <a:pt x="1943" y="203"/>
                      </a:cubicBezTo>
                      <a:cubicBezTo>
                        <a:pt x="1941" y="201"/>
                        <a:pt x="1924" y="192"/>
                        <a:pt x="1916" y="191"/>
                      </a:cubicBezTo>
                      <a:cubicBezTo>
                        <a:pt x="1908" y="190"/>
                        <a:pt x="1887" y="189"/>
                        <a:pt x="1881" y="192"/>
                      </a:cubicBezTo>
                      <a:cubicBezTo>
                        <a:pt x="1875" y="195"/>
                        <a:pt x="1856" y="202"/>
                        <a:pt x="1851" y="199"/>
                      </a:cubicBezTo>
                      <a:cubicBezTo>
                        <a:pt x="1846" y="196"/>
                        <a:pt x="1828" y="183"/>
                        <a:pt x="1828" y="177"/>
                      </a:cubicBezTo>
                      <a:cubicBezTo>
                        <a:pt x="1827" y="170"/>
                        <a:pt x="1831" y="156"/>
                        <a:pt x="1822" y="159"/>
                      </a:cubicBezTo>
                      <a:cubicBezTo>
                        <a:pt x="1812" y="162"/>
                        <a:pt x="1802" y="173"/>
                        <a:pt x="1788" y="179"/>
                      </a:cubicBezTo>
                      <a:cubicBezTo>
                        <a:pt x="1774" y="185"/>
                        <a:pt x="1770" y="190"/>
                        <a:pt x="1768" y="188"/>
                      </a:cubicBezTo>
                      <a:cubicBezTo>
                        <a:pt x="1766" y="187"/>
                        <a:pt x="1752" y="170"/>
                        <a:pt x="1750" y="168"/>
                      </a:cubicBezTo>
                      <a:cubicBezTo>
                        <a:pt x="1748" y="165"/>
                        <a:pt x="1740" y="147"/>
                        <a:pt x="1736" y="147"/>
                      </a:cubicBezTo>
                      <a:cubicBezTo>
                        <a:pt x="1732" y="148"/>
                        <a:pt x="1726" y="153"/>
                        <a:pt x="1713" y="157"/>
                      </a:cubicBezTo>
                      <a:cubicBezTo>
                        <a:pt x="1700" y="160"/>
                        <a:pt x="1669" y="167"/>
                        <a:pt x="1665" y="168"/>
                      </a:cubicBezTo>
                      <a:cubicBezTo>
                        <a:pt x="1661" y="168"/>
                        <a:pt x="1647" y="162"/>
                        <a:pt x="1644" y="159"/>
                      </a:cubicBezTo>
                      <a:cubicBezTo>
                        <a:pt x="1641" y="157"/>
                        <a:pt x="1629" y="154"/>
                        <a:pt x="1631" y="148"/>
                      </a:cubicBezTo>
                      <a:cubicBezTo>
                        <a:pt x="1632" y="142"/>
                        <a:pt x="1648" y="119"/>
                        <a:pt x="1650" y="112"/>
                      </a:cubicBezTo>
                      <a:cubicBezTo>
                        <a:pt x="1653" y="106"/>
                        <a:pt x="1656" y="97"/>
                        <a:pt x="1655" y="96"/>
                      </a:cubicBezTo>
                      <a:cubicBezTo>
                        <a:pt x="1653" y="96"/>
                        <a:pt x="1634" y="92"/>
                        <a:pt x="1632" y="92"/>
                      </a:cubicBezTo>
                      <a:cubicBezTo>
                        <a:pt x="1630" y="91"/>
                        <a:pt x="1617" y="91"/>
                        <a:pt x="1619" y="88"/>
                      </a:cubicBezTo>
                      <a:cubicBezTo>
                        <a:pt x="1620" y="85"/>
                        <a:pt x="1622" y="61"/>
                        <a:pt x="1619" y="61"/>
                      </a:cubicBezTo>
                      <a:cubicBezTo>
                        <a:pt x="1616" y="61"/>
                        <a:pt x="1580" y="59"/>
                        <a:pt x="1577" y="59"/>
                      </a:cubicBezTo>
                      <a:cubicBezTo>
                        <a:pt x="1574" y="59"/>
                        <a:pt x="1545" y="43"/>
                        <a:pt x="1536" y="39"/>
                      </a:cubicBezTo>
                      <a:cubicBezTo>
                        <a:pt x="1527" y="35"/>
                        <a:pt x="1502" y="34"/>
                        <a:pt x="1489" y="25"/>
                      </a:cubicBezTo>
                      <a:cubicBezTo>
                        <a:pt x="1475" y="16"/>
                        <a:pt x="1463" y="8"/>
                        <a:pt x="1458" y="5"/>
                      </a:cubicBezTo>
                      <a:cubicBezTo>
                        <a:pt x="1452" y="2"/>
                        <a:pt x="1429" y="0"/>
                        <a:pt x="1427" y="0"/>
                      </a:cubicBezTo>
                      <a:cubicBezTo>
                        <a:pt x="1425" y="1"/>
                        <a:pt x="1418" y="11"/>
                        <a:pt x="1417" y="17"/>
                      </a:cubicBezTo>
                      <a:cubicBezTo>
                        <a:pt x="1416" y="24"/>
                        <a:pt x="1415" y="40"/>
                        <a:pt x="1413" y="48"/>
                      </a:cubicBezTo>
                      <a:cubicBezTo>
                        <a:pt x="1410" y="55"/>
                        <a:pt x="1406" y="63"/>
                        <a:pt x="1403" y="70"/>
                      </a:cubicBezTo>
                      <a:cubicBezTo>
                        <a:pt x="1400" y="77"/>
                        <a:pt x="1387" y="94"/>
                        <a:pt x="1383" y="100"/>
                      </a:cubicBezTo>
                      <a:cubicBezTo>
                        <a:pt x="1379" y="106"/>
                        <a:pt x="1374" y="116"/>
                        <a:pt x="1374" y="120"/>
                      </a:cubicBezTo>
                      <a:cubicBezTo>
                        <a:pt x="1374" y="125"/>
                        <a:pt x="1371" y="139"/>
                        <a:pt x="1371" y="141"/>
                      </a:cubicBezTo>
                      <a:cubicBezTo>
                        <a:pt x="1371" y="142"/>
                        <a:pt x="1350" y="151"/>
                        <a:pt x="1348" y="153"/>
                      </a:cubicBezTo>
                      <a:cubicBezTo>
                        <a:pt x="1346" y="156"/>
                        <a:pt x="1349" y="161"/>
                        <a:pt x="1351" y="163"/>
                      </a:cubicBezTo>
                      <a:cubicBezTo>
                        <a:pt x="1352" y="165"/>
                        <a:pt x="1359" y="165"/>
                        <a:pt x="1355" y="178"/>
                      </a:cubicBezTo>
                      <a:cubicBezTo>
                        <a:pt x="1351" y="191"/>
                        <a:pt x="1353" y="208"/>
                        <a:pt x="1347" y="211"/>
                      </a:cubicBezTo>
                      <a:cubicBezTo>
                        <a:pt x="1341" y="214"/>
                        <a:pt x="1325" y="215"/>
                        <a:pt x="1321" y="208"/>
                      </a:cubicBezTo>
                      <a:cubicBezTo>
                        <a:pt x="1317" y="201"/>
                        <a:pt x="1319" y="192"/>
                        <a:pt x="1308" y="191"/>
                      </a:cubicBezTo>
                      <a:cubicBezTo>
                        <a:pt x="1296" y="190"/>
                        <a:pt x="1292" y="188"/>
                        <a:pt x="1291" y="190"/>
                      </a:cubicBezTo>
                      <a:cubicBezTo>
                        <a:pt x="1289" y="192"/>
                        <a:pt x="1296" y="210"/>
                        <a:pt x="1298" y="214"/>
                      </a:cubicBezTo>
                      <a:cubicBezTo>
                        <a:pt x="1300" y="218"/>
                        <a:pt x="1301" y="229"/>
                        <a:pt x="1301" y="233"/>
                      </a:cubicBezTo>
                      <a:cubicBezTo>
                        <a:pt x="1300" y="237"/>
                        <a:pt x="1291" y="240"/>
                        <a:pt x="1288" y="242"/>
                      </a:cubicBezTo>
                      <a:cubicBezTo>
                        <a:pt x="1284" y="244"/>
                        <a:pt x="1278" y="250"/>
                        <a:pt x="1282" y="254"/>
                      </a:cubicBezTo>
                      <a:cubicBezTo>
                        <a:pt x="1286" y="257"/>
                        <a:pt x="1292" y="267"/>
                        <a:pt x="1293" y="274"/>
                      </a:cubicBezTo>
                      <a:cubicBezTo>
                        <a:pt x="1295" y="281"/>
                        <a:pt x="1302" y="289"/>
                        <a:pt x="1297" y="293"/>
                      </a:cubicBezTo>
                      <a:cubicBezTo>
                        <a:pt x="1291" y="296"/>
                        <a:pt x="1284" y="291"/>
                        <a:pt x="1283" y="296"/>
                      </a:cubicBezTo>
                      <a:cubicBezTo>
                        <a:pt x="1283" y="301"/>
                        <a:pt x="1282" y="310"/>
                        <a:pt x="1289" y="311"/>
                      </a:cubicBezTo>
                      <a:cubicBezTo>
                        <a:pt x="1295" y="311"/>
                        <a:pt x="1302" y="320"/>
                        <a:pt x="1310" y="324"/>
                      </a:cubicBezTo>
                      <a:cubicBezTo>
                        <a:pt x="1318" y="328"/>
                        <a:pt x="1323" y="336"/>
                        <a:pt x="1318" y="337"/>
                      </a:cubicBezTo>
                      <a:cubicBezTo>
                        <a:pt x="1314" y="339"/>
                        <a:pt x="1307" y="353"/>
                        <a:pt x="1307" y="356"/>
                      </a:cubicBezTo>
                      <a:cubicBezTo>
                        <a:pt x="1306" y="358"/>
                        <a:pt x="1299" y="373"/>
                        <a:pt x="1299" y="378"/>
                      </a:cubicBezTo>
                      <a:cubicBezTo>
                        <a:pt x="1299" y="383"/>
                        <a:pt x="1297" y="402"/>
                        <a:pt x="1294" y="387"/>
                      </a:cubicBezTo>
                      <a:cubicBezTo>
                        <a:pt x="1291" y="373"/>
                        <a:pt x="1295" y="373"/>
                        <a:pt x="1288" y="362"/>
                      </a:cubicBezTo>
                      <a:cubicBezTo>
                        <a:pt x="1281" y="351"/>
                        <a:pt x="1280" y="337"/>
                        <a:pt x="1276" y="342"/>
                      </a:cubicBezTo>
                      <a:cubicBezTo>
                        <a:pt x="1272" y="347"/>
                        <a:pt x="1258" y="350"/>
                        <a:pt x="1254" y="353"/>
                      </a:cubicBezTo>
                      <a:cubicBezTo>
                        <a:pt x="1250" y="356"/>
                        <a:pt x="1241" y="369"/>
                        <a:pt x="1241" y="373"/>
                      </a:cubicBezTo>
                      <a:cubicBezTo>
                        <a:pt x="1242" y="378"/>
                        <a:pt x="1238" y="416"/>
                        <a:pt x="1235" y="419"/>
                      </a:cubicBezTo>
                      <a:cubicBezTo>
                        <a:pt x="1232" y="423"/>
                        <a:pt x="1223" y="429"/>
                        <a:pt x="1219" y="430"/>
                      </a:cubicBezTo>
                      <a:cubicBezTo>
                        <a:pt x="1215" y="431"/>
                        <a:pt x="1195" y="435"/>
                        <a:pt x="1191" y="437"/>
                      </a:cubicBezTo>
                      <a:cubicBezTo>
                        <a:pt x="1187" y="440"/>
                        <a:pt x="1184" y="457"/>
                        <a:pt x="1184" y="459"/>
                      </a:cubicBezTo>
                      <a:cubicBezTo>
                        <a:pt x="1184" y="461"/>
                        <a:pt x="1183" y="472"/>
                        <a:pt x="1179" y="467"/>
                      </a:cubicBezTo>
                      <a:cubicBezTo>
                        <a:pt x="1175" y="462"/>
                        <a:pt x="1168" y="457"/>
                        <a:pt x="1165" y="460"/>
                      </a:cubicBezTo>
                      <a:cubicBezTo>
                        <a:pt x="1163" y="462"/>
                        <a:pt x="1167" y="479"/>
                        <a:pt x="1160" y="480"/>
                      </a:cubicBezTo>
                      <a:cubicBezTo>
                        <a:pt x="1154" y="482"/>
                        <a:pt x="1142" y="479"/>
                        <a:pt x="1131" y="479"/>
                      </a:cubicBezTo>
                      <a:cubicBezTo>
                        <a:pt x="1119" y="479"/>
                        <a:pt x="1101" y="466"/>
                        <a:pt x="1094" y="463"/>
                      </a:cubicBezTo>
                      <a:cubicBezTo>
                        <a:pt x="1086" y="459"/>
                        <a:pt x="1075" y="458"/>
                        <a:pt x="1075" y="452"/>
                      </a:cubicBezTo>
                      <a:cubicBezTo>
                        <a:pt x="1075" y="446"/>
                        <a:pt x="1078" y="444"/>
                        <a:pt x="1074" y="442"/>
                      </a:cubicBezTo>
                      <a:cubicBezTo>
                        <a:pt x="1070" y="440"/>
                        <a:pt x="1067" y="443"/>
                        <a:pt x="1062" y="438"/>
                      </a:cubicBezTo>
                      <a:cubicBezTo>
                        <a:pt x="1056" y="434"/>
                        <a:pt x="1057" y="433"/>
                        <a:pt x="1055" y="431"/>
                      </a:cubicBezTo>
                      <a:cubicBezTo>
                        <a:pt x="1052" y="429"/>
                        <a:pt x="1044" y="432"/>
                        <a:pt x="1040" y="437"/>
                      </a:cubicBezTo>
                      <a:cubicBezTo>
                        <a:pt x="1037" y="441"/>
                        <a:pt x="1027" y="451"/>
                        <a:pt x="1020" y="455"/>
                      </a:cubicBezTo>
                      <a:cubicBezTo>
                        <a:pt x="1014" y="460"/>
                        <a:pt x="1006" y="451"/>
                        <a:pt x="1003" y="447"/>
                      </a:cubicBezTo>
                      <a:cubicBezTo>
                        <a:pt x="1000" y="442"/>
                        <a:pt x="990" y="435"/>
                        <a:pt x="980" y="431"/>
                      </a:cubicBezTo>
                      <a:cubicBezTo>
                        <a:pt x="971" y="427"/>
                        <a:pt x="959" y="427"/>
                        <a:pt x="952" y="430"/>
                      </a:cubicBezTo>
                      <a:cubicBezTo>
                        <a:pt x="946" y="434"/>
                        <a:pt x="939" y="436"/>
                        <a:pt x="929" y="438"/>
                      </a:cubicBezTo>
                      <a:cubicBezTo>
                        <a:pt x="919" y="439"/>
                        <a:pt x="910" y="439"/>
                        <a:pt x="909" y="443"/>
                      </a:cubicBezTo>
                      <a:cubicBezTo>
                        <a:pt x="908" y="446"/>
                        <a:pt x="917" y="469"/>
                        <a:pt x="918" y="473"/>
                      </a:cubicBezTo>
                      <a:cubicBezTo>
                        <a:pt x="920" y="478"/>
                        <a:pt x="932" y="498"/>
                        <a:pt x="928" y="504"/>
                      </a:cubicBezTo>
                      <a:cubicBezTo>
                        <a:pt x="924" y="511"/>
                        <a:pt x="906" y="521"/>
                        <a:pt x="900" y="520"/>
                      </a:cubicBezTo>
                      <a:cubicBezTo>
                        <a:pt x="893" y="518"/>
                        <a:pt x="872" y="510"/>
                        <a:pt x="867" y="511"/>
                      </a:cubicBezTo>
                      <a:cubicBezTo>
                        <a:pt x="862" y="512"/>
                        <a:pt x="855" y="520"/>
                        <a:pt x="850" y="524"/>
                      </a:cubicBezTo>
                      <a:cubicBezTo>
                        <a:pt x="846" y="528"/>
                        <a:pt x="840" y="536"/>
                        <a:pt x="840" y="540"/>
                      </a:cubicBezTo>
                      <a:cubicBezTo>
                        <a:pt x="840" y="545"/>
                        <a:pt x="829" y="542"/>
                        <a:pt x="827" y="540"/>
                      </a:cubicBezTo>
                      <a:cubicBezTo>
                        <a:pt x="825" y="539"/>
                        <a:pt x="816" y="544"/>
                        <a:pt x="812" y="546"/>
                      </a:cubicBezTo>
                      <a:cubicBezTo>
                        <a:pt x="809" y="547"/>
                        <a:pt x="791" y="559"/>
                        <a:pt x="782" y="556"/>
                      </a:cubicBezTo>
                      <a:cubicBezTo>
                        <a:pt x="773" y="553"/>
                        <a:pt x="749" y="539"/>
                        <a:pt x="749" y="547"/>
                      </a:cubicBezTo>
                      <a:cubicBezTo>
                        <a:pt x="748" y="555"/>
                        <a:pt x="753" y="567"/>
                        <a:pt x="749" y="572"/>
                      </a:cubicBezTo>
                      <a:cubicBezTo>
                        <a:pt x="745" y="577"/>
                        <a:pt x="743" y="583"/>
                        <a:pt x="734" y="591"/>
                      </a:cubicBezTo>
                      <a:cubicBezTo>
                        <a:pt x="724" y="599"/>
                        <a:pt x="711" y="601"/>
                        <a:pt x="708" y="601"/>
                      </a:cubicBezTo>
                      <a:cubicBezTo>
                        <a:pt x="704" y="601"/>
                        <a:pt x="699" y="607"/>
                        <a:pt x="695" y="613"/>
                      </a:cubicBezTo>
                      <a:cubicBezTo>
                        <a:pt x="691" y="618"/>
                        <a:pt x="684" y="627"/>
                        <a:pt x="677" y="631"/>
                      </a:cubicBezTo>
                      <a:cubicBezTo>
                        <a:pt x="669" y="635"/>
                        <a:pt x="661" y="640"/>
                        <a:pt x="657" y="647"/>
                      </a:cubicBezTo>
                      <a:cubicBezTo>
                        <a:pt x="653" y="653"/>
                        <a:pt x="658" y="648"/>
                        <a:pt x="653" y="664"/>
                      </a:cubicBezTo>
                      <a:cubicBezTo>
                        <a:pt x="648" y="679"/>
                        <a:pt x="636" y="690"/>
                        <a:pt x="640" y="695"/>
                      </a:cubicBezTo>
                      <a:cubicBezTo>
                        <a:pt x="644" y="700"/>
                        <a:pt x="650" y="711"/>
                        <a:pt x="652" y="717"/>
                      </a:cubicBezTo>
                      <a:cubicBezTo>
                        <a:pt x="653" y="723"/>
                        <a:pt x="646" y="722"/>
                        <a:pt x="640" y="724"/>
                      </a:cubicBezTo>
                      <a:cubicBezTo>
                        <a:pt x="635" y="726"/>
                        <a:pt x="601" y="736"/>
                        <a:pt x="595" y="738"/>
                      </a:cubicBezTo>
                      <a:cubicBezTo>
                        <a:pt x="589" y="739"/>
                        <a:pt x="588" y="736"/>
                        <a:pt x="568" y="734"/>
                      </a:cubicBezTo>
                      <a:cubicBezTo>
                        <a:pt x="548" y="732"/>
                        <a:pt x="556" y="723"/>
                        <a:pt x="534" y="727"/>
                      </a:cubicBezTo>
                      <a:cubicBezTo>
                        <a:pt x="513" y="731"/>
                        <a:pt x="484" y="732"/>
                        <a:pt x="473" y="733"/>
                      </a:cubicBezTo>
                      <a:cubicBezTo>
                        <a:pt x="461" y="734"/>
                        <a:pt x="437" y="738"/>
                        <a:pt x="434" y="743"/>
                      </a:cubicBezTo>
                      <a:cubicBezTo>
                        <a:pt x="431" y="748"/>
                        <a:pt x="428" y="756"/>
                        <a:pt x="427" y="759"/>
                      </a:cubicBezTo>
                      <a:cubicBezTo>
                        <a:pt x="425" y="762"/>
                        <a:pt x="412" y="768"/>
                        <a:pt x="410" y="768"/>
                      </a:cubicBezTo>
                      <a:cubicBezTo>
                        <a:pt x="407" y="768"/>
                        <a:pt x="396" y="779"/>
                        <a:pt x="398" y="785"/>
                      </a:cubicBezTo>
                      <a:cubicBezTo>
                        <a:pt x="400" y="790"/>
                        <a:pt x="410" y="804"/>
                        <a:pt x="413" y="807"/>
                      </a:cubicBezTo>
                      <a:cubicBezTo>
                        <a:pt x="417" y="811"/>
                        <a:pt x="433" y="827"/>
                        <a:pt x="431" y="833"/>
                      </a:cubicBezTo>
                      <a:cubicBezTo>
                        <a:pt x="430" y="838"/>
                        <a:pt x="428" y="859"/>
                        <a:pt x="423" y="864"/>
                      </a:cubicBezTo>
                      <a:cubicBezTo>
                        <a:pt x="417" y="868"/>
                        <a:pt x="407" y="894"/>
                        <a:pt x="407" y="894"/>
                      </a:cubicBezTo>
                      <a:cubicBezTo>
                        <a:pt x="407" y="894"/>
                        <a:pt x="406" y="901"/>
                        <a:pt x="398" y="905"/>
                      </a:cubicBezTo>
                      <a:cubicBezTo>
                        <a:pt x="390" y="908"/>
                        <a:pt x="381" y="913"/>
                        <a:pt x="381" y="913"/>
                      </a:cubicBezTo>
                      <a:cubicBezTo>
                        <a:pt x="381" y="913"/>
                        <a:pt x="365" y="914"/>
                        <a:pt x="365" y="918"/>
                      </a:cubicBezTo>
                      <a:cubicBezTo>
                        <a:pt x="364" y="923"/>
                        <a:pt x="363" y="936"/>
                        <a:pt x="356" y="939"/>
                      </a:cubicBezTo>
                      <a:cubicBezTo>
                        <a:pt x="349" y="942"/>
                        <a:pt x="346" y="933"/>
                        <a:pt x="336" y="934"/>
                      </a:cubicBezTo>
                      <a:cubicBezTo>
                        <a:pt x="326" y="935"/>
                        <a:pt x="312" y="932"/>
                        <a:pt x="306" y="932"/>
                      </a:cubicBezTo>
                      <a:cubicBezTo>
                        <a:pt x="300" y="932"/>
                        <a:pt x="291" y="939"/>
                        <a:pt x="283" y="939"/>
                      </a:cubicBezTo>
                      <a:cubicBezTo>
                        <a:pt x="276" y="939"/>
                        <a:pt x="264" y="942"/>
                        <a:pt x="263" y="935"/>
                      </a:cubicBezTo>
                      <a:cubicBezTo>
                        <a:pt x="262" y="927"/>
                        <a:pt x="265" y="924"/>
                        <a:pt x="261" y="920"/>
                      </a:cubicBezTo>
                      <a:cubicBezTo>
                        <a:pt x="258" y="916"/>
                        <a:pt x="250" y="904"/>
                        <a:pt x="247" y="899"/>
                      </a:cubicBezTo>
                      <a:cubicBezTo>
                        <a:pt x="245" y="894"/>
                        <a:pt x="238" y="897"/>
                        <a:pt x="234" y="900"/>
                      </a:cubicBezTo>
                      <a:cubicBezTo>
                        <a:pt x="229" y="903"/>
                        <a:pt x="210" y="930"/>
                        <a:pt x="202" y="932"/>
                      </a:cubicBezTo>
                      <a:cubicBezTo>
                        <a:pt x="194" y="935"/>
                        <a:pt x="172" y="937"/>
                        <a:pt x="165" y="937"/>
                      </a:cubicBezTo>
                      <a:cubicBezTo>
                        <a:pt x="163" y="937"/>
                        <a:pt x="161" y="936"/>
                        <a:pt x="159" y="935"/>
                      </a:cubicBezTo>
                      <a:cubicBezTo>
                        <a:pt x="159" y="950"/>
                        <a:pt x="157" y="961"/>
                        <a:pt x="151" y="963"/>
                      </a:cubicBezTo>
                      <a:cubicBezTo>
                        <a:pt x="134" y="967"/>
                        <a:pt x="123" y="958"/>
                        <a:pt x="123" y="973"/>
                      </a:cubicBezTo>
                      <a:cubicBezTo>
                        <a:pt x="123" y="988"/>
                        <a:pt x="136" y="1003"/>
                        <a:pt x="119" y="1001"/>
                      </a:cubicBezTo>
                      <a:cubicBezTo>
                        <a:pt x="102" y="999"/>
                        <a:pt x="77" y="997"/>
                        <a:pt x="77" y="997"/>
                      </a:cubicBezTo>
                      <a:cubicBezTo>
                        <a:pt x="47" y="1018"/>
                        <a:pt x="47" y="1018"/>
                        <a:pt x="47" y="1018"/>
                      </a:cubicBezTo>
                      <a:cubicBezTo>
                        <a:pt x="47" y="1018"/>
                        <a:pt x="72" y="1024"/>
                        <a:pt x="75" y="1039"/>
                      </a:cubicBezTo>
                      <a:cubicBezTo>
                        <a:pt x="79" y="1054"/>
                        <a:pt x="51" y="1092"/>
                        <a:pt x="45" y="1088"/>
                      </a:cubicBezTo>
                      <a:cubicBezTo>
                        <a:pt x="40" y="1084"/>
                        <a:pt x="9" y="1086"/>
                        <a:pt x="9" y="1086"/>
                      </a:cubicBezTo>
                      <a:cubicBezTo>
                        <a:pt x="9" y="1086"/>
                        <a:pt x="30" y="1107"/>
                        <a:pt x="34" y="1114"/>
                      </a:cubicBezTo>
                      <a:cubicBezTo>
                        <a:pt x="38" y="1122"/>
                        <a:pt x="40" y="1143"/>
                        <a:pt x="32" y="1148"/>
                      </a:cubicBezTo>
                      <a:cubicBezTo>
                        <a:pt x="24" y="1154"/>
                        <a:pt x="15" y="1175"/>
                        <a:pt x="15" y="1175"/>
                      </a:cubicBezTo>
                      <a:cubicBezTo>
                        <a:pt x="0" y="1190"/>
                        <a:pt x="0" y="1190"/>
                        <a:pt x="0" y="1190"/>
                      </a:cubicBezTo>
                      <a:cubicBezTo>
                        <a:pt x="38" y="1184"/>
                        <a:pt x="38" y="1184"/>
                        <a:pt x="38" y="1184"/>
                      </a:cubicBezTo>
                      <a:cubicBezTo>
                        <a:pt x="7" y="1228"/>
                        <a:pt x="7" y="1228"/>
                        <a:pt x="7" y="1228"/>
                      </a:cubicBezTo>
                      <a:cubicBezTo>
                        <a:pt x="7" y="1228"/>
                        <a:pt x="12" y="1226"/>
                        <a:pt x="36" y="1226"/>
                      </a:cubicBezTo>
                      <a:cubicBezTo>
                        <a:pt x="60" y="1226"/>
                        <a:pt x="102" y="1224"/>
                        <a:pt x="100" y="1233"/>
                      </a:cubicBezTo>
                      <a:cubicBezTo>
                        <a:pt x="98" y="1241"/>
                        <a:pt x="82" y="1250"/>
                        <a:pt x="92" y="1254"/>
                      </a:cubicBezTo>
                      <a:cubicBezTo>
                        <a:pt x="102" y="1258"/>
                        <a:pt x="132" y="1260"/>
                        <a:pt x="132" y="1271"/>
                      </a:cubicBezTo>
                      <a:cubicBezTo>
                        <a:pt x="132" y="1283"/>
                        <a:pt x="106" y="1309"/>
                        <a:pt x="106" y="1309"/>
                      </a:cubicBezTo>
                      <a:cubicBezTo>
                        <a:pt x="106" y="1309"/>
                        <a:pt x="127" y="1317"/>
                        <a:pt x="143" y="1311"/>
                      </a:cubicBezTo>
                      <a:cubicBezTo>
                        <a:pt x="160" y="1305"/>
                        <a:pt x="196" y="1296"/>
                        <a:pt x="194" y="1305"/>
                      </a:cubicBezTo>
                      <a:cubicBezTo>
                        <a:pt x="191" y="1315"/>
                        <a:pt x="185" y="1341"/>
                        <a:pt x="204" y="1341"/>
                      </a:cubicBezTo>
                      <a:cubicBezTo>
                        <a:pt x="215" y="1341"/>
                        <a:pt x="236" y="1342"/>
                        <a:pt x="253" y="1343"/>
                      </a:cubicBezTo>
                      <a:cubicBezTo>
                        <a:pt x="258" y="1330"/>
                        <a:pt x="260" y="1328"/>
                        <a:pt x="260" y="1328"/>
                      </a:cubicBezTo>
                      <a:cubicBezTo>
                        <a:pt x="260" y="1328"/>
                        <a:pt x="262" y="1320"/>
                        <a:pt x="288" y="1319"/>
                      </a:cubicBezTo>
                      <a:cubicBezTo>
                        <a:pt x="314" y="1318"/>
                        <a:pt x="358" y="1307"/>
                        <a:pt x="382" y="1305"/>
                      </a:cubicBezTo>
                      <a:cubicBezTo>
                        <a:pt x="406" y="1303"/>
                        <a:pt x="440" y="1281"/>
                        <a:pt x="451" y="1279"/>
                      </a:cubicBezTo>
                      <a:cubicBezTo>
                        <a:pt x="462" y="1277"/>
                        <a:pt x="510" y="1264"/>
                        <a:pt x="521" y="1268"/>
                      </a:cubicBezTo>
                      <a:cubicBezTo>
                        <a:pt x="533" y="1272"/>
                        <a:pt x="577" y="1266"/>
                        <a:pt x="600" y="1268"/>
                      </a:cubicBezTo>
                      <a:cubicBezTo>
                        <a:pt x="623" y="1270"/>
                        <a:pt x="637" y="1256"/>
                        <a:pt x="640" y="1256"/>
                      </a:cubicBezTo>
                      <a:cubicBezTo>
                        <a:pt x="644" y="1256"/>
                        <a:pt x="685" y="1257"/>
                        <a:pt x="698" y="1257"/>
                      </a:cubicBezTo>
                      <a:cubicBezTo>
                        <a:pt x="711" y="1257"/>
                        <a:pt x="760" y="1256"/>
                        <a:pt x="791" y="1247"/>
                      </a:cubicBezTo>
                      <a:cubicBezTo>
                        <a:pt x="822" y="1237"/>
                        <a:pt x="842" y="1250"/>
                        <a:pt x="857" y="1259"/>
                      </a:cubicBezTo>
                      <a:cubicBezTo>
                        <a:pt x="872" y="1268"/>
                        <a:pt x="893" y="1264"/>
                        <a:pt x="904" y="1263"/>
                      </a:cubicBezTo>
                      <a:cubicBezTo>
                        <a:pt x="915" y="1262"/>
                        <a:pt x="929" y="1252"/>
                        <a:pt x="959" y="1252"/>
                      </a:cubicBezTo>
                      <a:cubicBezTo>
                        <a:pt x="989" y="1252"/>
                        <a:pt x="993" y="1253"/>
                        <a:pt x="1014" y="1244"/>
                      </a:cubicBezTo>
                      <a:cubicBezTo>
                        <a:pt x="1035" y="1235"/>
                        <a:pt x="1049" y="1249"/>
                        <a:pt x="1080" y="1249"/>
                      </a:cubicBezTo>
                      <a:cubicBezTo>
                        <a:pt x="1111" y="1249"/>
                        <a:pt x="1110" y="1244"/>
                        <a:pt x="1138" y="1236"/>
                      </a:cubicBezTo>
                      <a:cubicBezTo>
                        <a:pt x="1166" y="1228"/>
                        <a:pt x="1227" y="1214"/>
                        <a:pt x="1235" y="1216"/>
                      </a:cubicBezTo>
                      <a:cubicBezTo>
                        <a:pt x="1243" y="1218"/>
                        <a:pt x="1258" y="1216"/>
                        <a:pt x="1269" y="1214"/>
                      </a:cubicBezTo>
                      <a:cubicBezTo>
                        <a:pt x="1280" y="1212"/>
                        <a:pt x="1312" y="1204"/>
                        <a:pt x="1312" y="1204"/>
                      </a:cubicBezTo>
                      <a:cubicBezTo>
                        <a:pt x="1312" y="1204"/>
                        <a:pt x="1365" y="1191"/>
                        <a:pt x="1375" y="1188"/>
                      </a:cubicBezTo>
                      <a:cubicBezTo>
                        <a:pt x="1384" y="1185"/>
                        <a:pt x="1408" y="1191"/>
                        <a:pt x="1419" y="1195"/>
                      </a:cubicBezTo>
                      <a:cubicBezTo>
                        <a:pt x="1430" y="1199"/>
                        <a:pt x="1538" y="1241"/>
                        <a:pt x="1551" y="1249"/>
                      </a:cubicBezTo>
                      <a:cubicBezTo>
                        <a:pt x="1564" y="1256"/>
                        <a:pt x="1594" y="1256"/>
                        <a:pt x="1608" y="1258"/>
                      </a:cubicBezTo>
                      <a:cubicBezTo>
                        <a:pt x="1622" y="1260"/>
                        <a:pt x="1677" y="1257"/>
                        <a:pt x="1686" y="1258"/>
                      </a:cubicBezTo>
                      <a:cubicBezTo>
                        <a:pt x="1690" y="1258"/>
                        <a:pt x="1720" y="1255"/>
                        <a:pt x="1752" y="1251"/>
                      </a:cubicBezTo>
                      <a:cubicBezTo>
                        <a:pt x="1744" y="1246"/>
                        <a:pt x="1741" y="1244"/>
                        <a:pt x="1741" y="1244"/>
                      </a:cubicBezTo>
                      <a:cubicBezTo>
                        <a:pt x="1741" y="1244"/>
                        <a:pt x="1742" y="1201"/>
                        <a:pt x="1743" y="1198"/>
                      </a:cubicBezTo>
                      <a:cubicBezTo>
                        <a:pt x="1744" y="1194"/>
                        <a:pt x="1762" y="1200"/>
                        <a:pt x="1762" y="1200"/>
                      </a:cubicBezTo>
                      <a:cubicBezTo>
                        <a:pt x="1762" y="1200"/>
                        <a:pt x="1768" y="1200"/>
                        <a:pt x="1768" y="1194"/>
                      </a:cubicBezTo>
                      <a:cubicBezTo>
                        <a:pt x="1768" y="1188"/>
                        <a:pt x="1764" y="1187"/>
                        <a:pt x="1772" y="1186"/>
                      </a:cubicBezTo>
                      <a:cubicBezTo>
                        <a:pt x="1780" y="1184"/>
                        <a:pt x="1786" y="1186"/>
                        <a:pt x="1786" y="1181"/>
                      </a:cubicBezTo>
                      <a:cubicBezTo>
                        <a:pt x="1787" y="1176"/>
                        <a:pt x="1787" y="1166"/>
                        <a:pt x="1792" y="1158"/>
                      </a:cubicBezTo>
                      <a:cubicBezTo>
                        <a:pt x="1797" y="1150"/>
                        <a:pt x="1819" y="1122"/>
                        <a:pt x="1824" y="1118"/>
                      </a:cubicBezTo>
                      <a:cubicBezTo>
                        <a:pt x="1829" y="1114"/>
                        <a:pt x="1836" y="1109"/>
                        <a:pt x="1840" y="1094"/>
                      </a:cubicBezTo>
                      <a:cubicBezTo>
                        <a:pt x="1845" y="1078"/>
                        <a:pt x="1832" y="1085"/>
                        <a:pt x="1846" y="1072"/>
                      </a:cubicBezTo>
                      <a:cubicBezTo>
                        <a:pt x="1860" y="1060"/>
                        <a:pt x="1885" y="1038"/>
                        <a:pt x="1889" y="1031"/>
                      </a:cubicBezTo>
                      <a:cubicBezTo>
                        <a:pt x="1893" y="1024"/>
                        <a:pt x="1896" y="1010"/>
                        <a:pt x="1894" y="1007"/>
                      </a:cubicBezTo>
                      <a:cubicBezTo>
                        <a:pt x="1892" y="1004"/>
                        <a:pt x="1881" y="1000"/>
                        <a:pt x="1880" y="994"/>
                      </a:cubicBezTo>
                      <a:cubicBezTo>
                        <a:pt x="1878" y="988"/>
                        <a:pt x="1869" y="983"/>
                        <a:pt x="1880" y="980"/>
                      </a:cubicBezTo>
                      <a:cubicBezTo>
                        <a:pt x="1891" y="977"/>
                        <a:pt x="1898" y="974"/>
                        <a:pt x="1898" y="968"/>
                      </a:cubicBezTo>
                      <a:cubicBezTo>
                        <a:pt x="1898" y="963"/>
                        <a:pt x="1891" y="948"/>
                        <a:pt x="1891" y="943"/>
                      </a:cubicBezTo>
                      <a:cubicBezTo>
                        <a:pt x="1891" y="938"/>
                        <a:pt x="1905" y="928"/>
                        <a:pt x="1916" y="916"/>
                      </a:cubicBezTo>
                      <a:cubicBezTo>
                        <a:pt x="1927" y="904"/>
                        <a:pt x="1928" y="903"/>
                        <a:pt x="1928" y="896"/>
                      </a:cubicBezTo>
                      <a:cubicBezTo>
                        <a:pt x="1928" y="890"/>
                        <a:pt x="1940" y="890"/>
                        <a:pt x="1946" y="888"/>
                      </a:cubicBezTo>
                      <a:cubicBezTo>
                        <a:pt x="1952" y="887"/>
                        <a:pt x="1979" y="894"/>
                        <a:pt x="1987" y="888"/>
                      </a:cubicBezTo>
                      <a:cubicBezTo>
                        <a:pt x="1995" y="882"/>
                        <a:pt x="2003" y="878"/>
                        <a:pt x="2002" y="875"/>
                      </a:cubicBezTo>
                      <a:cubicBezTo>
                        <a:pt x="2000" y="872"/>
                        <a:pt x="1999" y="864"/>
                        <a:pt x="1994" y="853"/>
                      </a:cubicBezTo>
                      <a:cubicBezTo>
                        <a:pt x="1989" y="842"/>
                        <a:pt x="1983" y="833"/>
                        <a:pt x="1989" y="830"/>
                      </a:cubicBezTo>
                      <a:cubicBezTo>
                        <a:pt x="1995" y="828"/>
                        <a:pt x="1995" y="828"/>
                        <a:pt x="2008" y="822"/>
                      </a:cubicBezTo>
                      <a:cubicBezTo>
                        <a:pt x="2021" y="816"/>
                        <a:pt x="2036" y="815"/>
                        <a:pt x="2041" y="815"/>
                      </a:cubicBezTo>
                      <a:cubicBezTo>
                        <a:pt x="2045" y="815"/>
                        <a:pt x="2056" y="822"/>
                        <a:pt x="2059" y="824"/>
                      </a:cubicBezTo>
                      <a:cubicBezTo>
                        <a:pt x="2063" y="826"/>
                        <a:pt x="2069" y="829"/>
                        <a:pt x="2084" y="830"/>
                      </a:cubicBezTo>
                      <a:cubicBezTo>
                        <a:pt x="2099" y="830"/>
                        <a:pt x="2112" y="835"/>
                        <a:pt x="2121" y="840"/>
                      </a:cubicBezTo>
                      <a:cubicBezTo>
                        <a:pt x="2131" y="846"/>
                        <a:pt x="2129" y="848"/>
                        <a:pt x="2149" y="850"/>
                      </a:cubicBezTo>
                      <a:cubicBezTo>
                        <a:pt x="2169" y="852"/>
                        <a:pt x="2177" y="860"/>
                        <a:pt x="2181" y="858"/>
                      </a:cubicBezTo>
                      <a:cubicBezTo>
                        <a:pt x="2185" y="856"/>
                        <a:pt x="2186" y="846"/>
                        <a:pt x="2187" y="839"/>
                      </a:cubicBezTo>
                      <a:cubicBezTo>
                        <a:pt x="2188" y="832"/>
                        <a:pt x="2195" y="818"/>
                        <a:pt x="2194" y="814"/>
                      </a:cubicBezTo>
                      <a:cubicBezTo>
                        <a:pt x="2193" y="811"/>
                        <a:pt x="2180" y="813"/>
                        <a:pt x="2172" y="811"/>
                      </a:cubicBezTo>
                      <a:cubicBezTo>
                        <a:pt x="2163" y="810"/>
                        <a:pt x="2164" y="807"/>
                        <a:pt x="2164" y="799"/>
                      </a:cubicBezTo>
                      <a:cubicBezTo>
                        <a:pt x="2164" y="791"/>
                        <a:pt x="2158" y="778"/>
                        <a:pt x="2155" y="776"/>
                      </a:cubicBezTo>
                      <a:cubicBezTo>
                        <a:pt x="2152" y="773"/>
                        <a:pt x="2135" y="762"/>
                        <a:pt x="2125" y="753"/>
                      </a:cubicBezTo>
                      <a:cubicBezTo>
                        <a:pt x="2114" y="745"/>
                        <a:pt x="2109" y="743"/>
                        <a:pt x="2109" y="743"/>
                      </a:cubicBezTo>
                      <a:cubicBezTo>
                        <a:pt x="2109" y="743"/>
                        <a:pt x="2106" y="737"/>
                        <a:pt x="2110" y="736"/>
                      </a:cubicBezTo>
                      <a:cubicBezTo>
                        <a:pt x="2114" y="734"/>
                        <a:pt x="2122" y="735"/>
                        <a:pt x="2124" y="732"/>
                      </a:cubicBezTo>
                      <a:cubicBezTo>
                        <a:pt x="2126" y="730"/>
                        <a:pt x="2133" y="725"/>
                        <a:pt x="2132" y="717"/>
                      </a:cubicBezTo>
                      <a:cubicBezTo>
                        <a:pt x="2132" y="709"/>
                        <a:pt x="2135" y="701"/>
                        <a:pt x="2129" y="690"/>
                      </a:cubicBezTo>
                      <a:cubicBezTo>
                        <a:pt x="2123" y="679"/>
                        <a:pt x="2120" y="667"/>
                        <a:pt x="2117" y="665"/>
                      </a:cubicBezTo>
                      <a:cubicBezTo>
                        <a:pt x="2113" y="662"/>
                        <a:pt x="2100" y="643"/>
                        <a:pt x="2098" y="643"/>
                      </a:cubicBezTo>
                      <a:cubicBezTo>
                        <a:pt x="2095" y="643"/>
                        <a:pt x="2087" y="642"/>
                        <a:pt x="2087" y="636"/>
                      </a:cubicBezTo>
                      <a:cubicBezTo>
                        <a:pt x="2087" y="631"/>
                        <a:pt x="2094" y="618"/>
                        <a:pt x="2091" y="607"/>
                      </a:cubicBezTo>
                      <a:cubicBezTo>
                        <a:pt x="2087" y="597"/>
                        <a:pt x="2077" y="588"/>
                        <a:pt x="2075" y="582"/>
                      </a:cubicBezTo>
                      <a:cubicBezTo>
                        <a:pt x="2074" y="576"/>
                        <a:pt x="2088" y="572"/>
                        <a:pt x="2095" y="568"/>
                      </a:cubicBezTo>
                      <a:cubicBezTo>
                        <a:pt x="2103" y="563"/>
                        <a:pt x="2110" y="566"/>
                        <a:pt x="2117" y="564"/>
                      </a:cubicBezTo>
                      <a:cubicBezTo>
                        <a:pt x="2125" y="563"/>
                        <a:pt x="2137" y="562"/>
                        <a:pt x="2141" y="550"/>
                      </a:cubicBezTo>
                      <a:cubicBezTo>
                        <a:pt x="2145" y="538"/>
                        <a:pt x="2151" y="529"/>
                        <a:pt x="2151" y="529"/>
                      </a:cubicBezTo>
                      <a:cubicBezTo>
                        <a:pt x="2151" y="529"/>
                        <a:pt x="2173" y="541"/>
                        <a:pt x="2181" y="546"/>
                      </a:cubicBezTo>
                      <a:cubicBezTo>
                        <a:pt x="2189" y="550"/>
                        <a:pt x="2201" y="555"/>
                        <a:pt x="2204" y="553"/>
                      </a:cubicBezTo>
                      <a:cubicBezTo>
                        <a:pt x="2207" y="551"/>
                        <a:pt x="2208" y="546"/>
                        <a:pt x="2213" y="536"/>
                      </a:cubicBezTo>
                      <a:cubicBezTo>
                        <a:pt x="2219" y="525"/>
                        <a:pt x="2228" y="509"/>
                        <a:pt x="2231" y="508"/>
                      </a:cubicBezTo>
                      <a:cubicBezTo>
                        <a:pt x="2234" y="508"/>
                        <a:pt x="2263" y="507"/>
                        <a:pt x="2273" y="511"/>
                      </a:cubicBezTo>
                      <a:cubicBezTo>
                        <a:pt x="2282" y="514"/>
                        <a:pt x="2301" y="522"/>
                        <a:pt x="2305" y="523"/>
                      </a:cubicBezTo>
                      <a:cubicBezTo>
                        <a:pt x="2309" y="524"/>
                        <a:pt x="2341" y="524"/>
                        <a:pt x="2354" y="524"/>
                      </a:cubicBezTo>
                      <a:cubicBezTo>
                        <a:pt x="2368" y="524"/>
                        <a:pt x="2376" y="526"/>
                        <a:pt x="2376" y="526"/>
                      </a:cubicBezTo>
                      <a:cubicBezTo>
                        <a:pt x="2376" y="526"/>
                        <a:pt x="2384" y="522"/>
                        <a:pt x="2387" y="514"/>
                      </a:cubicBezTo>
                      <a:cubicBezTo>
                        <a:pt x="2391" y="507"/>
                        <a:pt x="2383" y="505"/>
                        <a:pt x="2377" y="500"/>
                      </a:cubicBezTo>
                      <a:cubicBezTo>
                        <a:pt x="2372" y="494"/>
                        <a:pt x="2368" y="483"/>
                        <a:pt x="2368" y="483"/>
                      </a:cubicBezTo>
                      <a:cubicBezTo>
                        <a:pt x="2378" y="454"/>
                        <a:pt x="2378" y="454"/>
                        <a:pt x="2378" y="454"/>
                      </a:cubicBezTo>
                      <a:cubicBezTo>
                        <a:pt x="2378" y="454"/>
                        <a:pt x="2395" y="453"/>
                        <a:pt x="2397" y="450"/>
                      </a:cubicBezTo>
                      <a:cubicBezTo>
                        <a:pt x="2399" y="447"/>
                        <a:pt x="2404" y="443"/>
                        <a:pt x="2409" y="439"/>
                      </a:cubicBezTo>
                      <a:cubicBezTo>
                        <a:pt x="2414" y="434"/>
                        <a:pt x="2429" y="426"/>
                        <a:pt x="2431" y="424"/>
                      </a:cubicBezTo>
                      <a:cubicBezTo>
                        <a:pt x="2434" y="423"/>
                        <a:pt x="2441" y="414"/>
                        <a:pt x="2443" y="412"/>
                      </a:cubicBezTo>
                      <a:cubicBezTo>
                        <a:pt x="2445" y="409"/>
                        <a:pt x="2459" y="413"/>
                        <a:pt x="2464" y="415"/>
                      </a:cubicBezTo>
                      <a:cubicBezTo>
                        <a:pt x="2470" y="418"/>
                        <a:pt x="2483" y="435"/>
                        <a:pt x="2489" y="442"/>
                      </a:cubicBezTo>
                      <a:cubicBezTo>
                        <a:pt x="2496" y="449"/>
                        <a:pt x="2517" y="455"/>
                        <a:pt x="2521" y="458"/>
                      </a:cubicBezTo>
                      <a:cubicBezTo>
                        <a:pt x="2526" y="461"/>
                        <a:pt x="2526" y="467"/>
                        <a:pt x="2538" y="459"/>
                      </a:cubicBezTo>
                      <a:cubicBezTo>
                        <a:pt x="2550" y="451"/>
                        <a:pt x="2549" y="444"/>
                        <a:pt x="2557" y="444"/>
                      </a:cubicBezTo>
                      <a:cubicBezTo>
                        <a:pt x="2565" y="444"/>
                        <a:pt x="2570" y="447"/>
                        <a:pt x="2570" y="447"/>
                      </a:cubicBezTo>
                      <a:cubicBezTo>
                        <a:pt x="2570" y="447"/>
                        <a:pt x="2577" y="436"/>
                        <a:pt x="2581" y="433"/>
                      </a:cubicBezTo>
                      <a:cubicBezTo>
                        <a:pt x="2584" y="430"/>
                        <a:pt x="2595" y="425"/>
                        <a:pt x="2601" y="423"/>
                      </a:cubicBezTo>
                      <a:cubicBezTo>
                        <a:pt x="2608" y="421"/>
                        <a:pt x="2625" y="429"/>
                        <a:pt x="2634" y="421"/>
                      </a:cubicBezTo>
                      <a:cubicBezTo>
                        <a:pt x="2642" y="413"/>
                        <a:pt x="2642" y="409"/>
                        <a:pt x="2640" y="405"/>
                      </a:cubicBezTo>
                      <a:cubicBezTo>
                        <a:pt x="2638" y="401"/>
                        <a:pt x="2632" y="397"/>
                        <a:pt x="2635" y="395"/>
                      </a:cubicBezTo>
                      <a:cubicBezTo>
                        <a:pt x="2638" y="393"/>
                        <a:pt x="2663" y="397"/>
                        <a:pt x="2663" y="397"/>
                      </a:cubicBezTo>
                      <a:cubicBezTo>
                        <a:pt x="2663" y="397"/>
                        <a:pt x="2678" y="404"/>
                        <a:pt x="2685" y="394"/>
                      </a:cubicBezTo>
                      <a:cubicBezTo>
                        <a:pt x="2691" y="385"/>
                        <a:pt x="2676" y="389"/>
                        <a:pt x="2683" y="385"/>
                      </a:cubicBezTo>
                      <a:cubicBezTo>
                        <a:pt x="2689" y="381"/>
                        <a:pt x="2695" y="381"/>
                        <a:pt x="2697" y="376"/>
                      </a:cubicBezTo>
                      <a:cubicBezTo>
                        <a:pt x="2699" y="370"/>
                        <a:pt x="2712" y="358"/>
                        <a:pt x="2707" y="354"/>
                      </a:cubicBezTo>
                      <a:cubicBezTo>
                        <a:pt x="2701" y="351"/>
                        <a:pt x="2686" y="348"/>
                        <a:pt x="2683" y="344"/>
                      </a:cubicBezTo>
                      <a:cubicBezTo>
                        <a:pt x="2679" y="341"/>
                        <a:pt x="2677" y="337"/>
                        <a:pt x="2683" y="334"/>
                      </a:cubicBezTo>
                      <a:cubicBezTo>
                        <a:pt x="2689" y="332"/>
                        <a:pt x="2697" y="324"/>
                        <a:pt x="2697" y="324"/>
                      </a:cubicBezTo>
                      <a:cubicBezTo>
                        <a:pt x="2697" y="324"/>
                        <a:pt x="2706" y="322"/>
                        <a:pt x="2703" y="316"/>
                      </a:cubicBezTo>
                      <a:cubicBezTo>
                        <a:pt x="2701" y="311"/>
                        <a:pt x="2701" y="307"/>
                        <a:pt x="2703" y="302"/>
                      </a:cubicBezTo>
                      <a:cubicBezTo>
                        <a:pt x="2705" y="298"/>
                        <a:pt x="2724" y="298"/>
                        <a:pt x="2727" y="297"/>
                      </a:cubicBezTo>
                      <a:cubicBezTo>
                        <a:pt x="2731" y="296"/>
                        <a:pt x="2742" y="295"/>
                        <a:pt x="2742" y="289"/>
                      </a:cubicBezTo>
                      <a:cubicBezTo>
                        <a:pt x="2742" y="278"/>
                        <a:pt x="2742" y="278"/>
                        <a:pt x="2742" y="278"/>
                      </a:cubicBezTo>
                      <a:cubicBezTo>
                        <a:pt x="2742" y="273"/>
                        <a:pt x="2752" y="267"/>
                        <a:pt x="2757" y="264"/>
                      </a:cubicBezTo>
                      <a:cubicBezTo>
                        <a:pt x="2761" y="260"/>
                        <a:pt x="2770" y="256"/>
                        <a:pt x="2763" y="253"/>
                      </a:cubicBezTo>
                      <a:close/>
                    </a:path>
                  </a:pathLst>
                </a:custGeom>
                <a:solidFill>
                  <a:srgbClr val="E0EBEC"/>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7" name="AutoShape 6147">
                  <a:extLst>
                    <a:ext uri="{FF2B5EF4-FFF2-40B4-BE49-F238E27FC236}">
                      <a16:creationId xmlns:a16="http://schemas.microsoft.com/office/drawing/2014/main" xmlns="" id="{472CB0B3-BBC6-4BB0-9F2C-E4C782EA0471}"/>
                    </a:ext>
                  </a:extLst>
                </p:cNvPr>
                <p:cNvSpPr>
                  <a:spLocks noChangeAspect="1" noChangeArrowheads="1" noTextEdit="1"/>
                </p:cNvSpPr>
                <p:nvPr/>
              </p:nvSpPr>
              <p:spPr bwMode="auto">
                <a:xfrm>
                  <a:off x="30926" y="312679"/>
                  <a:ext cx="4998258" cy="3407903"/>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black"/>
                    </a:solidFill>
                    <a:effectLst/>
                    <a:uLnTx/>
                    <a:uFillTx/>
                    <a:latin typeface="Calibri" panose="020F0502020204030204"/>
                  </a:endParaRPr>
                </a:p>
              </p:txBody>
            </p:sp>
            <p:sp>
              <p:nvSpPr>
                <p:cNvPr id="58" name="Freeform 192">
                  <a:extLst>
                    <a:ext uri="{FF2B5EF4-FFF2-40B4-BE49-F238E27FC236}">
                      <a16:creationId xmlns:a16="http://schemas.microsoft.com/office/drawing/2014/main" xmlns="" id="{4AF92A9E-20FB-4E7E-BE78-A1AA59A7CA68}"/>
                    </a:ext>
                  </a:extLst>
                </p:cNvPr>
                <p:cNvSpPr>
                  <a:spLocks noEditPoints="1"/>
                </p:cNvSpPr>
                <p:nvPr/>
              </p:nvSpPr>
              <p:spPr bwMode="auto">
                <a:xfrm>
                  <a:off x="0" y="789"/>
                  <a:ext cx="1358428" cy="2525161"/>
                </a:xfrm>
                <a:custGeom>
                  <a:avLst/>
                  <a:gdLst>
                    <a:gd name="T0" fmla="*/ 201 w 1210"/>
                    <a:gd name="T1" fmla="*/ 1880 h 2247"/>
                    <a:gd name="T2" fmla="*/ 189 w 1210"/>
                    <a:gd name="T3" fmla="*/ 1842 h 2247"/>
                    <a:gd name="T4" fmla="*/ 250 w 1210"/>
                    <a:gd name="T5" fmla="*/ 1898 h 2247"/>
                    <a:gd name="T6" fmla="*/ 1184 w 1210"/>
                    <a:gd name="T7" fmla="*/ 1165 h 2247"/>
                    <a:gd name="T8" fmla="*/ 1140 w 1210"/>
                    <a:gd name="T9" fmla="*/ 1103 h 2247"/>
                    <a:gd name="T10" fmla="*/ 1095 w 1210"/>
                    <a:gd name="T11" fmla="*/ 1102 h 2247"/>
                    <a:gd name="T12" fmla="*/ 1045 w 1210"/>
                    <a:gd name="T13" fmla="*/ 1067 h 2247"/>
                    <a:gd name="T14" fmla="*/ 1008 w 1210"/>
                    <a:gd name="T15" fmla="*/ 1039 h 2247"/>
                    <a:gd name="T16" fmla="*/ 968 w 1210"/>
                    <a:gd name="T17" fmla="*/ 1021 h 2247"/>
                    <a:gd name="T18" fmla="*/ 918 w 1210"/>
                    <a:gd name="T19" fmla="*/ 1012 h 2247"/>
                    <a:gd name="T20" fmla="*/ 875 w 1210"/>
                    <a:gd name="T21" fmla="*/ 967 h 2247"/>
                    <a:gd name="T22" fmla="*/ 895 w 1210"/>
                    <a:gd name="T23" fmla="*/ 929 h 2247"/>
                    <a:gd name="T24" fmla="*/ 905 w 1210"/>
                    <a:gd name="T25" fmla="*/ 893 h 2247"/>
                    <a:gd name="T26" fmla="*/ 909 w 1210"/>
                    <a:gd name="T27" fmla="*/ 840 h 2247"/>
                    <a:gd name="T28" fmla="*/ 884 w 1210"/>
                    <a:gd name="T29" fmla="*/ 794 h 2247"/>
                    <a:gd name="T30" fmla="*/ 866 w 1210"/>
                    <a:gd name="T31" fmla="*/ 736 h 2247"/>
                    <a:gd name="T32" fmla="*/ 850 w 1210"/>
                    <a:gd name="T33" fmla="*/ 644 h 2247"/>
                    <a:gd name="T34" fmla="*/ 824 w 1210"/>
                    <a:gd name="T35" fmla="*/ 577 h 2247"/>
                    <a:gd name="T36" fmla="*/ 791 w 1210"/>
                    <a:gd name="T37" fmla="*/ 381 h 2247"/>
                    <a:gd name="T38" fmla="*/ 818 w 1210"/>
                    <a:gd name="T39" fmla="*/ 218 h 2247"/>
                    <a:gd name="T40" fmla="*/ 711 w 1210"/>
                    <a:gd name="T41" fmla="*/ 133 h 2247"/>
                    <a:gd name="T42" fmla="*/ 551 w 1210"/>
                    <a:gd name="T43" fmla="*/ 1 h 2247"/>
                    <a:gd name="T44" fmla="*/ 504 w 1210"/>
                    <a:gd name="T45" fmla="*/ 80 h 2247"/>
                    <a:gd name="T46" fmla="*/ 438 w 1210"/>
                    <a:gd name="T47" fmla="*/ 59 h 2247"/>
                    <a:gd name="T48" fmla="*/ 386 w 1210"/>
                    <a:gd name="T49" fmla="*/ 214 h 2247"/>
                    <a:gd name="T50" fmla="*/ 296 w 1210"/>
                    <a:gd name="T51" fmla="*/ 267 h 2247"/>
                    <a:gd name="T52" fmla="*/ 219 w 1210"/>
                    <a:gd name="T53" fmla="*/ 247 h 2247"/>
                    <a:gd name="T54" fmla="*/ 161 w 1210"/>
                    <a:gd name="T55" fmla="*/ 337 h 2247"/>
                    <a:gd name="T56" fmla="*/ 79 w 1210"/>
                    <a:gd name="T57" fmla="*/ 361 h 2247"/>
                    <a:gd name="T58" fmla="*/ 89 w 1210"/>
                    <a:gd name="T59" fmla="*/ 425 h 2247"/>
                    <a:gd name="T60" fmla="*/ 50 w 1210"/>
                    <a:gd name="T61" fmla="*/ 501 h 2247"/>
                    <a:gd name="T62" fmla="*/ 4 w 1210"/>
                    <a:gd name="T63" fmla="*/ 507 h 2247"/>
                    <a:gd name="T64" fmla="*/ 195 w 1210"/>
                    <a:gd name="T65" fmla="*/ 742 h 2247"/>
                    <a:gd name="T66" fmla="*/ 367 w 1210"/>
                    <a:gd name="T67" fmla="*/ 1031 h 2247"/>
                    <a:gd name="T68" fmla="*/ 399 w 1210"/>
                    <a:gd name="T69" fmla="*/ 1281 h 2247"/>
                    <a:gd name="T70" fmla="*/ 312 w 1210"/>
                    <a:gd name="T71" fmla="*/ 1564 h 2247"/>
                    <a:gd name="T72" fmla="*/ 187 w 1210"/>
                    <a:gd name="T73" fmla="*/ 1609 h 2247"/>
                    <a:gd name="T74" fmla="*/ 99 w 1210"/>
                    <a:gd name="T75" fmla="*/ 1603 h 2247"/>
                    <a:gd name="T76" fmla="*/ 81 w 1210"/>
                    <a:gd name="T77" fmla="*/ 1681 h 2247"/>
                    <a:gd name="T78" fmla="*/ 70 w 1210"/>
                    <a:gd name="T79" fmla="*/ 1747 h 2247"/>
                    <a:gd name="T80" fmla="*/ 104 w 1210"/>
                    <a:gd name="T81" fmla="*/ 1806 h 2247"/>
                    <a:gd name="T82" fmla="*/ 179 w 1210"/>
                    <a:gd name="T83" fmla="*/ 1785 h 2247"/>
                    <a:gd name="T84" fmla="*/ 133 w 1210"/>
                    <a:gd name="T85" fmla="*/ 1855 h 2247"/>
                    <a:gd name="T86" fmla="*/ 272 w 1210"/>
                    <a:gd name="T87" fmla="*/ 2007 h 2247"/>
                    <a:gd name="T88" fmla="*/ 378 w 1210"/>
                    <a:gd name="T89" fmla="*/ 2151 h 2247"/>
                    <a:gd name="T90" fmla="*/ 415 w 1210"/>
                    <a:gd name="T91" fmla="*/ 2143 h 2247"/>
                    <a:gd name="T92" fmla="*/ 534 w 1210"/>
                    <a:gd name="T93" fmla="*/ 2118 h 2247"/>
                    <a:gd name="T94" fmla="*/ 606 w 1210"/>
                    <a:gd name="T95" fmla="*/ 2206 h 2247"/>
                    <a:gd name="T96" fmla="*/ 672 w 1210"/>
                    <a:gd name="T97" fmla="*/ 2242 h 2247"/>
                    <a:gd name="T98" fmla="*/ 765 w 1210"/>
                    <a:gd name="T99" fmla="*/ 2151 h 2247"/>
                    <a:gd name="T100" fmla="*/ 847 w 1210"/>
                    <a:gd name="T101" fmla="*/ 1998 h 2247"/>
                    <a:gd name="T102" fmla="*/ 821 w 1210"/>
                    <a:gd name="T103" fmla="*/ 1894 h 2247"/>
                    <a:gd name="T104" fmla="*/ 966 w 1210"/>
                    <a:gd name="T105" fmla="*/ 1841 h 2247"/>
                    <a:gd name="T106" fmla="*/ 983 w 1210"/>
                    <a:gd name="T107" fmla="*/ 1592 h 2247"/>
                    <a:gd name="T108" fmla="*/ 1055 w 1210"/>
                    <a:gd name="T109" fmla="*/ 1481 h 2247"/>
                    <a:gd name="T110" fmla="*/ 1170 w 1210"/>
                    <a:gd name="T111" fmla="*/ 1490 h 2247"/>
                    <a:gd name="T112" fmla="*/ 1199 w 1210"/>
                    <a:gd name="T113" fmla="*/ 1408 h 2247"/>
                    <a:gd name="T114" fmla="*/ 1142 w 1210"/>
                    <a:gd name="T115" fmla="*/ 1309 h 2247"/>
                    <a:gd name="T116" fmla="*/ 1192 w 1210"/>
                    <a:gd name="T117" fmla="*/ 1240 h 2247"/>
                    <a:gd name="T118" fmla="*/ 1179 w 1210"/>
                    <a:gd name="T119" fmla="*/ 1180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0" h="2247">
                      <a:moveTo>
                        <a:pt x="250" y="1898"/>
                      </a:moveTo>
                      <a:cubicBezTo>
                        <a:pt x="250" y="1905"/>
                        <a:pt x="245" y="1914"/>
                        <a:pt x="239" y="1915"/>
                      </a:cubicBezTo>
                      <a:cubicBezTo>
                        <a:pt x="234" y="1915"/>
                        <a:pt x="230" y="1915"/>
                        <a:pt x="221" y="1903"/>
                      </a:cubicBezTo>
                      <a:cubicBezTo>
                        <a:pt x="213" y="1890"/>
                        <a:pt x="214" y="1888"/>
                        <a:pt x="201" y="1880"/>
                      </a:cubicBezTo>
                      <a:cubicBezTo>
                        <a:pt x="187" y="1873"/>
                        <a:pt x="189" y="1878"/>
                        <a:pt x="184" y="1873"/>
                      </a:cubicBezTo>
                      <a:cubicBezTo>
                        <a:pt x="180" y="1868"/>
                        <a:pt x="181" y="1865"/>
                        <a:pt x="181" y="1865"/>
                      </a:cubicBezTo>
                      <a:cubicBezTo>
                        <a:pt x="181" y="1860"/>
                        <a:pt x="183" y="1858"/>
                        <a:pt x="184" y="1852"/>
                      </a:cubicBezTo>
                      <a:cubicBezTo>
                        <a:pt x="185" y="1845"/>
                        <a:pt x="180" y="1839"/>
                        <a:pt x="189" y="1842"/>
                      </a:cubicBezTo>
                      <a:cubicBezTo>
                        <a:pt x="198" y="1845"/>
                        <a:pt x="197" y="1853"/>
                        <a:pt x="207" y="1858"/>
                      </a:cubicBezTo>
                      <a:cubicBezTo>
                        <a:pt x="218" y="1864"/>
                        <a:pt x="233" y="1870"/>
                        <a:pt x="231" y="1877"/>
                      </a:cubicBezTo>
                      <a:cubicBezTo>
                        <a:pt x="228" y="1883"/>
                        <a:pt x="226" y="1891"/>
                        <a:pt x="234" y="1892"/>
                      </a:cubicBezTo>
                      <a:cubicBezTo>
                        <a:pt x="242" y="1893"/>
                        <a:pt x="250" y="1891"/>
                        <a:pt x="250" y="1898"/>
                      </a:cubicBezTo>
                      <a:close/>
                      <a:moveTo>
                        <a:pt x="1209" y="1149"/>
                      </a:moveTo>
                      <a:cubicBezTo>
                        <a:pt x="1209" y="1147"/>
                        <a:pt x="1210" y="1132"/>
                        <a:pt x="1201" y="1141"/>
                      </a:cubicBezTo>
                      <a:cubicBezTo>
                        <a:pt x="1192" y="1149"/>
                        <a:pt x="1193" y="1144"/>
                        <a:pt x="1191" y="1153"/>
                      </a:cubicBezTo>
                      <a:cubicBezTo>
                        <a:pt x="1189" y="1161"/>
                        <a:pt x="1186" y="1171"/>
                        <a:pt x="1184" y="1165"/>
                      </a:cubicBezTo>
                      <a:cubicBezTo>
                        <a:pt x="1182" y="1159"/>
                        <a:pt x="1184" y="1143"/>
                        <a:pt x="1184" y="1138"/>
                      </a:cubicBezTo>
                      <a:cubicBezTo>
                        <a:pt x="1185" y="1132"/>
                        <a:pt x="1188" y="1139"/>
                        <a:pt x="1178" y="1129"/>
                      </a:cubicBezTo>
                      <a:cubicBezTo>
                        <a:pt x="1168" y="1119"/>
                        <a:pt x="1161" y="1120"/>
                        <a:pt x="1157" y="1114"/>
                      </a:cubicBezTo>
                      <a:cubicBezTo>
                        <a:pt x="1152" y="1109"/>
                        <a:pt x="1148" y="1107"/>
                        <a:pt x="1140" y="1103"/>
                      </a:cubicBezTo>
                      <a:cubicBezTo>
                        <a:pt x="1132" y="1099"/>
                        <a:pt x="1132" y="1093"/>
                        <a:pt x="1126" y="1092"/>
                      </a:cubicBezTo>
                      <a:cubicBezTo>
                        <a:pt x="1121" y="1092"/>
                        <a:pt x="1117" y="1101"/>
                        <a:pt x="1113" y="1107"/>
                      </a:cubicBezTo>
                      <a:cubicBezTo>
                        <a:pt x="1109" y="1112"/>
                        <a:pt x="1106" y="1114"/>
                        <a:pt x="1102" y="1112"/>
                      </a:cubicBezTo>
                      <a:cubicBezTo>
                        <a:pt x="1099" y="1109"/>
                        <a:pt x="1097" y="1106"/>
                        <a:pt x="1095" y="1102"/>
                      </a:cubicBezTo>
                      <a:cubicBezTo>
                        <a:pt x="1094" y="1098"/>
                        <a:pt x="1081" y="1094"/>
                        <a:pt x="1080" y="1091"/>
                      </a:cubicBezTo>
                      <a:cubicBezTo>
                        <a:pt x="1079" y="1089"/>
                        <a:pt x="1079" y="1078"/>
                        <a:pt x="1074" y="1072"/>
                      </a:cubicBezTo>
                      <a:cubicBezTo>
                        <a:pt x="1068" y="1066"/>
                        <a:pt x="1065" y="1063"/>
                        <a:pt x="1059" y="1062"/>
                      </a:cubicBezTo>
                      <a:cubicBezTo>
                        <a:pt x="1053" y="1060"/>
                        <a:pt x="1049" y="1063"/>
                        <a:pt x="1045" y="1067"/>
                      </a:cubicBezTo>
                      <a:cubicBezTo>
                        <a:pt x="1041" y="1071"/>
                        <a:pt x="1036" y="1069"/>
                        <a:pt x="1036" y="1065"/>
                      </a:cubicBezTo>
                      <a:cubicBezTo>
                        <a:pt x="1036" y="1062"/>
                        <a:pt x="1053" y="997"/>
                        <a:pt x="1050" y="993"/>
                      </a:cubicBezTo>
                      <a:cubicBezTo>
                        <a:pt x="1047" y="989"/>
                        <a:pt x="1033" y="1004"/>
                        <a:pt x="1030" y="1009"/>
                      </a:cubicBezTo>
                      <a:cubicBezTo>
                        <a:pt x="1027" y="1014"/>
                        <a:pt x="1012" y="1034"/>
                        <a:pt x="1008" y="1039"/>
                      </a:cubicBezTo>
                      <a:cubicBezTo>
                        <a:pt x="1003" y="1044"/>
                        <a:pt x="996" y="1053"/>
                        <a:pt x="994" y="1050"/>
                      </a:cubicBezTo>
                      <a:cubicBezTo>
                        <a:pt x="991" y="1047"/>
                        <a:pt x="993" y="1028"/>
                        <a:pt x="993" y="1023"/>
                      </a:cubicBezTo>
                      <a:cubicBezTo>
                        <a:pt x="993" y="1018"/>
                        <a:pt x="988" y="1016"/>
                        <a:pt x="982" y="1017"/>
                      </a:cubicBezTo>
                      <a:cubicBezTo>
                        <a:pt x="977" y="1017"/>
                        <a:pt x="970" y="1022"/>
                        <a:pt x="968" y="1021"/>
                      </a:cubicBezTo>
                      <a:cubicBezTo>
                        <a:pt x="966" y="1020"/>
                        <a:pt x="964" y="1016"/>
                        <a:pt x="960" y="1014"/>
                      </a:cubicBezTo>
                      <a:cubicBezTo>
                        <a:pt x="956" y="1013"/>
                        <a:pt x="952" y="1026"/>
                        <a:pt x="950" y="1026"/>
                      </a:cubicBezTo>
                      <a:cubicBezTo>
                        <a:pt x="947" y="1026"/>
                        <a:pt x="938" y="1020"/>
                        <a:pt x="938" y="1020"/>
                      </a:cubicBezTo>
                      <a:cubicBezTo>
                        <a:pt x="938" y="1020"/>
                        <a:pt x="935" y="1013"/>
                        <a:pt x="918" y="1012"/>
                      </a:cubicBezTo>
                      <a:cubicBezTo>
                        <a:pt x="900" y="1011"/>
                        <a:pt x="899" y="1005"/>
                        <a:pt x="891" y="1000"/>
                      </a:cubicBezTo>
                      <a:cubicBezTo>
                        <a:pt x="883" y="995"/>
                        <a:pt x="873" y="1004"/>
                        <a:pt x="867" y="1000"/>
                      </a:cubicBezTo>
                      <a:cubicBezTo>
                        <a:pt x="862" y="995"/>
                        <a:pt x="871" y="989"/>
                        <a:pt x="872" y="981"/>
                      </a:cubicBezTo>
                      <a:cubicBezTo>
                        <a:pt x="873" y="972"/>
                        <a:pt x="872" y="969"/>
                        <a:pt x="875" y="967"/>
                      </a:cubicBezTo>
                      <a:cubicBezTo>
                        <a:pt x="878" y="965"/>
                        <a:pt x="884" y="969"/>
                        <a:pt x="888" y="963"/>
                      </a:cubicBezTo>
                      <a:cubicBezTo>
                        <a:pt x="891" y="957"/>
                        <a:pt x="895" y="952"/>
                        <a:pt x="901" y="950"/>
                      </a:cubicBezTo>
                      <a:cubicBezTo>
                        <a:pt x="907" y="947"/>
                        <a:pt x="912" y="942"/>
                        <a:pt x="910" y="939"/>
                      </a:cubicBezTo>
                      <a:cubicBezTo>
                        <a:pt x="908" y="935"/>
                        <a:pt x="895" y="933"/>
                        <a:pt x="895" y="929"/>
                      </a:cubicBezTo>
                      <a:cubicBezTo>
                        <a:pt x="895" y="926"/>
                        <a:pt x="900" y="920"/>
                        <a:pt x="904" y="919"/>
                      </a:cubicBezTo>
                      <a:cubicBezTo>
                        <a:pt x="907" y="919"/>
                        <a:pt x="915" y="923"/>
                        <a:pt x="916" y="918"/>
                      </a:cubicBezTo>
                      <a:cubicBezTo>
                        <a:pt x="918" y="914"/>
                        <a:pt x="922" y="911"/>
                        <a:pt x="915" y="905"/>
                      </a:cubicBezTo>
                      <a:cubicBezTo>
                        <a:pt x="908" y="898"/>
                        <a:pt x="905" y="898"/>
                        <a:pt x="905" y="893"/>
                      </a:cubicBezTo>
                      <a:cubicBezTo>
                        <a:pt x="905" y="889"/>
                        <a:pt x="900" y="880"/>
                        <a:pt x="898" y="874"/>
                      </a:cubicBezTo>
                      <a:cubicBezTo>
                        <a:pt x="896" y="868"/>
                        <a:pt x="885" y="866"/>
                        <a:pt x="890" y="860"/>
                      </a:cubicBezTo>
                      <a:cubicBezTo>
                        <a:pt x="894" y="854"/>
                        <a:pt x="901" y="862"/>
                        <a:pt x="905" y="855"/>
                      </a:cubicBezTo>
                      <a:cubicBezTo>
                        <a:pt x="909" y="847"/>
                        <a:pt x="913" y="845"/>
                        <a:pt x="909" y="840"/>
                      </a:cubicBezTo>
                      <a:cubicBezTo>
                        <a:pt x="906" y="834"/>
                        <a:pt x="899" y="830"/>
                        <a:pt x="902" y="824"/>
                      </a:cubicBezTo>
                      <a:cubicBezTo>
                        <a:pt x="905" y="818"/>
                        <a:pt x="915" y="807"/>
                        <a:pt x="915" y="803"/>
                      </a:cubicBezTo>
                      <a:cubicBezTo>
                        <a:pt x="915" y="799"/>
                        <a:pt x="919" y="792"/>
                        <a:pt x="910" y="791"/>
                      </a:cubicBezTo>
                      <a:cubicBezTo>
                        <a:pt x="900" y="790"/>
                        <a:pt x="885" y="802"/>
                        <a:pt x="884" y="794"/>
                      </a:cubicBezTo>
                      <a:cubicBezTo>
                        <a:pt x="883" y="786"/>
                        <a:pt x="896" y="780"/>
                        <a:pt x="905" y="770"/>
                      </a:cubicBezTo>
                      <a:cubicBezTo>
                        <a:pt x="914" y="759"/>
                        <a:pt x="921" y="761"/>
                        <a:pt x="912" y="753"/>
                      </a:cubicBezTo>
                      <a:cubicBezTo>
                        <a:pt x="904" y="745"/>
                        <a:pt x="882" y="752"/>
                        <a:pt x="878" y="750"/>
                      </a:cubicBezTo>
                      <a:cubicBezTo>
                        <a:pt x="874" y="748"/>
                        <a:pt x="866" y="745"/>
                        <a:pt x="866" y="736"/>
                      </a:cubicBezTo>
                      <a:cubicBezTo>
                        <a:pt x="865" y="728"/>
                        <a:pt x="877" y="719"/>
                        <a:pt x="877" y="712"/>
                      </a:cubicBezTo>
                      <a:cubicBezTo>
                        <a:pt x="878" y="704"/>
                        <a:pt x="880" y="693"/>
                        <a:pt x="878" y="687"/>
                      </a:cubicBezTo>
                      <a:cubicBezTo>
                        <a:pt x="876" y="681"/>
                        <a:pt x="873" y="666"/>
                        <a:pt x="873" y="666"/>
                      </a:cubicBezTo>
                      <a:cubicBezTo>
                        <a:pt x="873" y="666"/>
                        <a:pt x="864" y="654"/>
                        <a:pt x="850" y="644"/>
                      </a:cubicBezTo>
                      <a:cubicBezTo>
                        <a:pt x="836" y="634"/>
                        <a:pt x="830" y="639"/>
                        <a:pt x="835" y="634"/>
                      </a:cubicBezTo>
                      <a:cubicBezTo>
                        <a:pt x="840" y="629"/>
                        <a:pt x="865" y="610"/>
                        <a:pt x="865" y="602"/>
                      </a:cubicBezTo>
                      <a:cubicBezTo>
                        <a:pt x="864" y="595"/>
                        <a:pt x="842" y="596"/>
                        <a:pt x="840" y="594"/>
                      </a:cubicBezTo>
                      <a:cubicBezTo>
                        <a:pt x="838" y="591"/>
                        <a:pt x="827" y="588"/>
                        <a:pt x="824" y="577"/>
                      </a:cubicBezTo>
                      <a:cubicBezTo>
                        <a:pt x="820" y="565"/>
                        <a:pt x="813" y="557"/>
                        <a:pt x="813" y="550"/>
                      </a:cubicBezTo>
                      <a:cubicBezTo>
                        <a:pt x="814" y="544"/>
                        <a:pt x="831" y="485"/>
                        <a:pt x="816" y="470"/>
                      </a:cubicBezTo>
                      <a:cubicBezTo>
                        <a:pt x="801" y="454"/>
                        <a:pt x="789" y="444"/>
                        <a:pt x="785" y="426"/>
                      </a:cubicBezTo>
                      <a:cubicBezTo>
                        <a:pt x="781" y="408"/>
                        <a:pt x="786" y="386"/>
                        <a:pt x="791" y="381"/>
                      </a:cubicBezTo>
                      <a:cubicBezTo>
                        <a:pt x="796" y="376"/>
                        <a:pt x="841" y="369"/>
                        <a:pt x="840" y="360"/>
                      </a:cubicBezTo>
                      <a:cubicBezTo>
                        <a:pt x="840" y="351"/>
                        <a:pt x="760" y="318"/>
                        <a:pt x="762" y="316"/>
                      </a:cubicBezTo>
                      <a:cubicBezTo>
                        <a:pt x="763" y="313"/>
                        <a:pt x="817" y="310"/>
                        <a:pt x="822" y="305"/>
                      </a:cubicBezTo>
                      <a:cubicBezTo>
                        <a:pt x="827" y="300"/>
                        <a:pt x="820" y="222"/>
                        <a:pt x="818" y="218"/>
                      </a:cubicBezTo>
                      <a:cubicBezTo>
                        <a:pt x="816" y="214"/>
                        <a:pt x="766" y="208"/>
                        <a:pt x="760" y="202"/>
                      </a:cubicBezTo>
                      <a:cubicBezTo>
                        <a:pt x="753" y="196"/>
                        <a:pt x="732" y="186"/>
                        <a:pt x="724" y="177"/>
                      </a:cubicBezTo>
                      <a:cubicBezTo>
                        <a:pt x="715" y="168"/>
                        <a:pt x="710" y="163"/>
                        <a:pt x="710" y="161"/>
                      </a:cubicBezTo>
                      <a:cubicBezTo>
                        <a:pt x="710" y="158"/>
                        <a:pt x="712" y="140"/>
                        <a:pt x="711" y="133"/>
                      </a:cubicBezTo>
                      <a:cubicBezTo>
                        <a:pt x="709" y="127"/>
                        <a:pt x="691" y="102"/>
                        <a:pt x="686" y="99"/>
                      </a:cubicBezTo>
                      <a:cubicBezTo>
                        <a:pt x="680" y="96"/>
                        <a:pt x="623" y="107"/>
                        <a:pt x="614" y="93"/>
                      </a:cubicBezTo>
                      <a:cubicBezTo>
                        <a:pt x="605" y="78"/>
                        <a:pt x="571" y="24"/>
                        <a:pt x="568" y="15"/>
                      </a:cubicBezTo>
                      <a:cubicBezTo>
                        <a:pt x="564" y="5"/>
                        <a:pt x="553" y="2"/>
                        <a:pt x="551" y="1"/>
                      </a:cubicBezTo>
                      <a:cubicBezTo>
                        <a:pt x="548" y="0"/>
                        <a:pt x="535" y="5"/>
                        <a:pt x="530" y="5"/>
                      </a:cubicBezTo>
                      <a:cubicBezTo>
                        <a:pt x="524" y="5"/>
                        <a:pt x="508" y="6"/>
                        <a:pt x="507" y="13"/>
                      </a:cubicBezTo>
                      <a:cubicBezTo>
                        <a:pt x="506" y="20"/>
                        <a:pt x="503" y="52"/>
                        <a:pt x="500" y="61"/>
                      </a:cubicBezTo>
                      <a:cubicBezTo>
                        <a:pt x="497" y="70"/>
                        <a:pt x="502" y="73"/>
                        <a:pt x="504" y="80"/>
                      </a:cubicBezTo>
                      <a:cubicBezTo>
                        <a:pt x="506" y="88"/>
                        <a:pt x="524" y="127"/>
                        <a:pt x="520" y="121"/>
                      </a:cubicBezTo>
                      <a:cubicBezTo>
                        <a:pt x="515" y="115"/>
                        <a:pt x="463" y="61"/>
                        <a:pt x="460" y="54"/>
                      </a:cubicBezTo>
                      <a:cubicBezTo>
                        <a:pt x="457" y="46"/>
                        <a:pt x="427" y="28"/>
                        <a:pt x="420" y="25"/>
                      </a:cubicBezTo>
                      <a:cubicBezTo>
                        <a:pt x="413" y="22"/>
                        <a:pt x="433" y="52"/>
                        <a:pt x="438" y="59"/>
                      </a:cubicBezTo>
                      <a:cubicBezTo>
                        <a:pt x="443" y="66"/>
                        <a:pt x="446" y="69"/>
                        <a:pt x="444" y="75"/>
                      </a:cubicBezTo>
                      <a:cubicBezTo>
                        <a:pt x="441" y="81"/>
                        <a:pt x="419" y="105"/>
                        <a:pt x="419" y="113"/>
                      </a:cubicBezTo>
                      <a:cubicBezTo>
                        <a:pt x="420" y="121"/>
                        <a:pt x="423" y="149"/>
                        <a:pt x="420" y="160"/>
                      </a:cubicBezTo>
                      <a:cubicBezTo>
                        <a:pt x="417" y="170"/>
                        <a:pt x="389" y="204"/>
                        <a:pt x="386" y="214"/>
                      </a:cubicBezTo>
                      <a:cubicBezTo>
                        <a:pt x="383" y="224"/>
                        <a:pt x="361" y="250"/>
                        <a:pt x="354" y="257"/>
                      </a:cubicBezTo>
                      <a:cubicBezTo>
                        <a:pt x="348" y="263"/>
                        <a:pt x="346" y="278"/>
                        <a:pt x="338" y="276"/>
                      </a:cubicBezTo>
                      <a:cubicBezTo>
                        <a:pt x="329" y="274"/>
                        <a:pt x="322" y="270"/>
                        <a:pt x="314" y="267"/>
                      </a:cubicBezTo>
                      <a:cubicBezTo>
                        <a:pt x="307" y="264"/>
                        <a:pt x="296" y="262"/>
                        <a:pt x="296" y="267"/>
                      </a:cubicBezTo>
                      <a:cubicBezTo>
                        <a:pt x="296" y="272"/>
                        <a:pt x="306" y="279"/>
                        <a:pt x="305" y="282"/>
                      </a:cubicBezTo>
                      <a:cubicBezTo>
                        <a:pt x="305" y="285"/>
                        <a:pt x="290" y="293"/>
                        <a:pt x="285" y="292"/>
                      </a:cubicBezTo>
                      <a:cubicBezTo>
                        <a:pt x="279" y="291"/>
                        <a:pt x="276" y="289"/>
                        <a:pt x="267" y="282"/>
                      </a:cubicBezTo>
                      <a:cubicBezTo>
                        <a:pt x="258" y="275"/>
                        <a:pt x="227" y="247"/>
                        <a:pt x="219" y="247"/>
                      </a:cubicBezTo>
                      <a:cubicBezTo>
                        <a:pt x="210" y="247"/>
                        <a:pt x="210" y="239"/>
                        <a:pt x="198" y="241"/>
                      </a:cubicBezTo>
                      <a:cubicBezTo>
                        <a:pt x="186" y="244"/>
                        <a:pt x="176" y="250"/>
                        <a:pt x="170" y="256"/>
                      </a:cubicBezTo>
                      <a:cubicBezTo>
                        <a:pt x="164" y="262"/>
                        <a:pt x="161" y="267"/>
                        <a:pt x="161" y="282"/>
                      </a:cubicBezTo>
                      <a:cubicBezTo>
                        <a:pt x="160" y="297"/>
                        <a:pt x="167" y="332"/>
                        <a:pt x="161" y="337"/>
                      </a:cubicBezTo>
                      <a:cubicBezTo>
                        <a:pt x="154" y="342"/>
                        <a:pt x="144" y="341"/>
                        <a:pt x="139" y="338"/>
                      </a:cubicBezTo>
                      <a:cubicBezTo>
                        <a:pt x="134" y="336"/>
                        <a:pt x="129" y="334"/>
                        <a:pt x="117" y="339"/>
                      </a:cubicBezTo>
                      <a:cubicBezTo>
                        <a:pt x="104" y="344"/>
                        <a:pt x="98" y="343"/>
                        <a:pt x="92" y="344"/>
                      </a:cubicBezTo>
                      <a:cubicBezTo>
                        <a:pt x="87" y="345"/>
                        <a:pt x="79" y="354"/>
                        <a:pt x="79" y="361"/>
                      </a:cubicBezTo>
                      <a:cubicBezTo>
                        <a:pt x="79" y="369"/>
                        <a:pt x="94" y="368"/>
                        <a:pt x="100" y="381"/>
                      </a:cubicBezTo>
                      <a:cubicBezTo>
                        <a:pt x="105" y="394"/>
                        <a:pt x="112" y="398"/>
                        <a:pt x="110" y="405"/>
                      </a:cubicBezTo>
                      <a:cubicBezTo>
                        <a:pt x="109" y="411"/>
                        <a:pt x="97" y="409"/>
                        <a:pt x="95" y="411"/>
                      </a:cubicBezTo>
                      <a:cubicBezTo>
                        <a:pt x="92" y="413"/>
                        <a:pt x="94" y="424"/>
                        <a:pt x="89" y="425"/>
                      </a:cubicBezTo>
                      <a:cubicBezTo>
                        <a:pt x="84" y="426"/>
                        <a:pt x="80" y="425"/>
                        <a:pt x="74" y="426"/>
                      </a:cubicBezTo>
                      <a:cubicBezTo>
                        <a:pt x="68" y="428"/>
                        <a:pt x="49" y="444"/>
                        <a:pt x="44" y="450"/>
                      </a:cubicBezTo>
                      <a:cubicBezTo>
                        <a:pt x="38" y="457"/>
                        <a:pt x="32" y="455"/>
                        <a:pt x="34" y="464"/>
                      </a:cubicBezTo>
                      <a:cubicBezTo>
                        <a:pt x="37" y="473"/>
                        <a:pt x="50" y="494"/>
                        <a:pt x="50" y="501"/>
                      </a:cubicBezTo>
                      <a:cubicBezTo>
                        <a:pt x="50" y="509"/>
                        <a:pt x="50" y="517"/>
                        <a:pt x="47" y="516"/>
                      </a:cubicBezTo>
                      <a:cubicBezTo>
                        <a:pt x="44" y="515"/>
                        <a:pt x="41" y="519"/>
                        <a:pt x="33" y="513"/>
                      </a:cubicBezTo>
                      <a:cubicBezTo>
                        <a:pt x="25" y="507"/>
                        <a:pt x="17" y="502"/>
                        <a:pt x="8" y="500"/>
                      </a:cubicBezTo>
                      <a:cubicBezTo>
                        <a:pt x="0" y="498"/>
                        <a:pt x="4" y="507"/>
                        <a:pt x="4" y="507"/>
                      </a:cubicBezTo>
                      <a:cubicBezTo>
                        <a:pt x="4" y="507"/>
                        <a:pt x="19" y="542"/>
                        <a:pt x="49" y="566"/>
                      </a:cubicBezTo>
                      <a:cubicBezTo>
                        <a:pt x="79" y="590"/>
                        <a:pt x="78" y="589"/>
                        <a:pt x="83" y="611"/>
                      </a:cubicBezTo>
                      <a:cubicBezTo>
                        <a:pt x="89" y="634"/>
                        <a:pt x="98" y="645"/>
                        <a:pt x="125" y="681"/>
                      </a:cubicBezTo>
                      <a:cubicBezTo>
                        <a:pt x="151" y="717"/>
                        <a:pt x="173" y="704"/>
                        <a:pt x="195" y="742"/>
                      </a:cubicBezTo>
                      <a:cubicBezTo>
                        <a:pt x="217" y="779"/>
                        <a:pt x="231" y="784"/>
                        <a:pt x="244" y="807"/>
                      </a:cubicBezTo>
                      <a:cubicBezTo>
                        <a:pt x="257" y="830"/>
                        <a:pt x="278" y="840"/>
                        <a:pt x="295" y="864"/>
                      </a:cubicBezTo>
                      <a:cubicBezTo>
                        <a:pt x="312" y="889"/>
                        <a:pt x="320" y="910"/>
                        <a:pt x="331" y="948"/>
                      </a:cubicBezTo>
                      <a:cubicBezTo>
                        <a:pt x="342" y="985"/>
                        <a:pt x="363" y="1008"/>
                        <a:pt x="367" y="1031"/>
                      </a:cubicBezTo>
                      <a:cubicBezTo>
                        <a:pt x="372" y="1053"/>
                        <a:pt x="351" y="1043"/>
                        <a:pt x="367" y="1077"/>
                      </a:cubicBezTo>
                      <a:cubicBezTo>
                        <a:pt x="384" y="1111"/>
                        <a:pt x="389" y="1159"/>
                        <a:pt x="376" y="1173"/>
                      </a:cubicBezTo>
                      <a:cubicBezTo>
                        <a:pt x="363" y="1186"/>
                        <a:pt x="360" y="1173"/>
                        <a:pt x="372" y="1209"/>
                      </a:cubicBezTo>
                      <a:cubicBezTo>
                        <a:pt x="384" y="1245"/>
                        <a:pt x="399" y="1269"/>
                        <a:pt x="399" y="1281"/>
                      </a:cubicBezTo>
                      <a:cubicBezTo>
                        <a:pt x="399" y="1293"/>
                        <a:pt x="380" y="1286"/>
                        <a:pt x="378" y="1303"/>
                      </a:cubicBezTo>
                      <a:cubicBezTo>
                        <a:pt x="376" y="1320"/>
                        <a:pt x="382" y="1316"/>
                        <a:pt x="386" y="1358"/>
                      </a:cubicBezTo>
                      <a:cubicBezTo>
                        <a:pt x="389" y="1399"/>
                        <a:pt x="390" y="1458"/>
                        <a:pt x="363" y="1496"/>
                      </a:cubicBezTo>
                      <a:cubicBezTo>
                        <a:pt x="336" y="1533"/>
                        <a:pt x="340" y="1547"/>
                        <a:pt x="312" y="1564"/>
                      </a:cubicBezTo>
                      <a:cubicBezTo>
                        <a:pt x="284" y="1581"/>
                        <a:pt x="282" y="1581"/>
                        <a:pt x="268" y="1598"/>
                      </a:cubicBezTo>
                      <a:cubicBezTo>
                        <a:pt x="253" y="1615"/>
                        <a:pt x="245" y="1626"/>
                        <a:pt x="236" y="1624"/>
                      </a:cubicBezTo>
                      <a:cubicBezTo>
                        <a:pt x="227" y="1622"/>
                        <a:pt x="207" y="1623"/>
                        <a:pt x="201" y="1621"/>
                      </a:cubicBezTo>
                      <a:cubicBezTo>
                        <a:pt x="194" y="1619"/>
                        <a:pt x="194" y="1615"/>
                        <a:pt x="187" y="1609"/>
                      </a:cubicBezTo>
                      <a:cubicBezTo>
                        <a:pt x="179" y="1603"/>
                        <a:pt x="167" y="1593"/>
                        <a:pt x="157" y="1584"/>
                      </a:cubicBezTo>
                      <a:cubicBezTo>
                        <a:pt x="148" y="1575"/>
                        <a:pt x="128" y="1571"/>
                        <a:pt x="117" y="1575"/>
                      </a:cubicBezTo>
                      <a:cubicBezTo>
                        <a:pt x="105" y="1579"/>
                        <a:pt x="98" y="1581"/>
                        <a:pt x="94" y="1588"/>
                      </a:cubicBezTo>
                      <a:cubicBezTo>
                        <a:pt x="90" y="1596"/>
                        <a:pt x="100" y="1586"/>
                        <a:pt x="99" y="1603"/>
                      </a:cubicBezTo>
                      <a:cubicBezTo>
                        <a:pt x="99" y="1621"/>
                        <a:pt x="100" y="1627"/>
                        <a:pt x="91" y="1632"/>
                      </a:cubicBezTo>
                      <a:cubicBezTo>
                        <a:pt x="83" y="1636"/>
                        <a:pt x="57" y="1642"/>
                        <a:pt x="56" y="1646"/>
                      </a:cubicBezTo>
                      <a:cubicBezTo>
                        <a:pt x="55" y="1650"/>
                        <a:pt x="64" y="1658"/>
                        <a:pt x="69" y="1664"/>
                      </a:cubicBezTo>
                      <a:cubicBezTo>
                        <a:pt x="74" y="1669"/>
                        <a:pt x="80" y="1675"/>
                        <a:pt x="81" y="1681"/>
                      </a:cubicBezTo>
                      <a:cubicBezTo>
                        <a:pt x="81" y="1688"/>
                        <a:pt x="87" y="1688"/>
                        <a:pt x="77" y="1693"/>
                      </a:cubicBezTo>
                      <a:cubicBezTo>
                        <a:pt x="68" y="1697"/>
                        <a:pt x="62" y="1701"/>
                        <a:pt x="69" y="1708"/>
                      </a:cubicBezTo>
                      <a:cubicBezTo>
                        <a:pt x="75" y="1715"/>
                        <a:pt x="87" y="1713"/>
                        <a:pt x="81" y="1723"/>
                      </a:cubicBezTo>
                      <a:cubicBezTo>
                        <a:pt x="74" y="1734"/>
                        <a:pt x="64" y="1738"/>
                        <a:pt x="70" y="1747"/>
                      </a:cubicBezTo>
                      <a:cubicBezTo>
                        <a:pt x="76" y="1756"/>
                        <a:pt x="82" y="1751"/>
                        <a:pt x="79" y="1763"/>
                      </a:cubicBezTo>
                      <a:cubicBezTo>
                        <a:pt x="77" y="1775"/>
                        <a:pt x="58" y="1783"/>
                        <a:pt x="67" y="1789"/>
                      </a:cubicBezTo>
                      <a:cubicBezTo>
                        <a:pt x="75" y="1795"/>
                        <a:pt x="88" y="1794"/>
                        <a:pt x="91" y="1795"/>
                      </a:cubicBezTo>
                      <a:cubicBezTo>
                        <a:pt x="95" y="1797"/>
                        <a:pt x="99" y="1809"/>
                        <a:pt x="104" y="1806"/>
                      </a:cubicBezTo>
                      <a:cubicBezTo>
                        <a:pt x="109" y="1803"/>
                        <a:pt x="132" y="1800"/>
                        <a:pt x="131" y="1795"/>
                      </a:cubicBezTo>
                      <a:cubicBezTo>
                        <a:pt x="130" y="1789"/>
                        <a:pt x="125" y="1781"/>
                        <a:pt x="130" y="1780"/>
                      </a:cubicBezTo>
                      <a:cubicBezTo>
                        <a:pt x="136" y="1779"/>
                        <a:pt x="155" y="1766"/>
                        <a:pt x="159" y="1772"/>
                      </a:cubicBezTo>
                      <a:cubicBezTo>
                        <a:pt x="164" y="1778"/>
                        <a:pt x="177" y="1778"/>
                        <a:pt x="179" y="1785"/>
                      </a:cubicBezTo>
                      <a:cubicBezTo>
                        <a:pt x="181" y="1793"/>
                        <a:pt x="190" y="1800"/>
                        <a:pt x="187" y="1803"/>
                      </a:cubicBezTo>
                      <a:cubicBezTo>
                        <a:pt x="183" y="1806"/>
                        <a:pt x="176" y="1823"/>
                        <a:pt x="163" y="1827"/>
                      </a:cubicBezTo>
                      <a:cubicBezTo>
                        <a:pt x="149" y="1831"/>
                        <a:pt x="142" y="1824"/>
                        <a:pt x="137" y="1833"/>
                      </a:cubicBezTo>
                      <a:cubicBezTo>
                        <a:pt x="133" y="1842"/>
                        <a:pt x="123" y="1847"/>
                        <a:pt x="133" y="1855"/>
                      </a:cubicBezTo>
                      <a:cubicBezTo>
                        <a:pt x="143" y="1864"/>
                        <a:pt x="155" y="1867"/>
                        <a:pt x="165" y="1875"/>
                      </a:cubicBezTo>
                      <a:cubicBezTo>
                        <a:pt x="176" y="1883"/>
                        <a:pt x="163" y="1872"/>
                        <a:pt x="179" y="1889"/>
                      </a:cubicBezTo>
                      <a:cubicBezTo>
                        <a:pt x="195" y="1905"/>
                        <a:pt x="228" y="1923"/>
                        <a:pt x="244" y="1947"/>
                      </a:cubicBezTo>
                      <a:cubicBezTo>
                        <a:pt x="260" y="1971"/>
                        <a:pt x="277" y="2005"/>
                        <a:pt x="272" y="2007"/>
                      </a:cubicBezTo>
                      <a:cubicBezTo>
                        <a:pt x="266" y="2009"/>
                        <a:pt x="252" y="2010"/>
                        <a:pt x="267" y="2019"/>
                      </a:cubicBezTo>
                      <a:cubicBezTo>
                        <a:pt x="281" y="2027"/>
                        <a:pt x="301" y="2035"/>
                        <a:pt x="326" y="2062"/>
                      </a:cubicBezTo>
                      <a:cubicBezTo>
                        <a:pt x="352" y="2089"/>
                        <a:pt x="370" y="2091"/>
                        <a:pt x="374" y="2110"/>
                      </a:cubicBezTo>
                      <a:cubicBezTo>
                        <a:pt x="377" y="2129"/>
                        <a:pt x="382" y="2139"/>
                        <a:pt x="378" y="2151"/>
                      </a:cubicBezTo>
                      <a:cubicBezTo>
                        <a:pt x="374" y="2163"/>
                        <a:pt x="382" y="2165"/>
                        <a:pt x="387" y="2167"/>
                      </a:cubicBezTo>
                      <a:cubicBezTo>
                        <a:pt x="388" y="2167"/>
                        <a:pt x="390" y="2167"/>
                        <a:pt x="391" y="2167"/>
                      </a:cubicBezTo>
                      <a:cubicBezTo>
                        <a:pt x="393" y="2160"/>
                        <a:pt x="395" y="2155"/>
                        <a:pt x="397" y="2154"/>
                      </a:cubicBezTo>
                      <a:cubicBezTo>
                        <a:pt x="402" y="2151"/>
                        <a:pt x="409" y="2152"/>
                        <a:pt x="415" y="2143"/>
                      </a:cubicBezTo>
                      <a:cubicBezTo>
                        <a:pt x="421" y="2134"/>
                        <a:pt x="426" y="2122"/>
                        <a:pt x="434" y="2122"/>
                      </a:cubicBezTo>
                      <a:cubicBezTo>
                        <a:pt x="441" y="2122"/>
                        <a:pt x="454" y="2131"/>
                        <a:pt x="460" y="2120"/>
                      </a:cubicBezTo>
                      <a:cubicBezTo>
                        <a:pt x="467" y="2110"/>
                        <a:pt x="464" y="2094"/>
                        <a:pt x="481" y="2098"/>
                      </a:cubicBezTo>
                      <a:cubicBezTo>
                        <a:pt x="498" y="2101"/>
                        <a:pt x="524" y="2106"/>
                        <a:pt x="534" y="2118"/>
                      </a:cubicBezTo>
                      <a:cubicBezTo>
                        <a:pt x="544" y="2131"/>
                        <a:pt x="565" y="2137"/>
                        <a:pt x="565" y="2137"/>
                      </a:cubicBezTo>
                      <a:cubicBezTo>
                        <a:pt x="565" y="2137"/>
                        <a:pt x="563" y="2156"/>
                        <a:pt x="565" y="2163"/>
                      </a:cubicBezTo>
                      <a:cubicBezTo>
                        <a:pt x="567" y="2169"/>
                        <a:pt x="591" y="2165"/>
                        <a:pt x="595" y="2178"/>
                      </a:cubicBezTo>
                      <a:cubicBezTo>
                        <a:pt x="600" y="2191"/>
                        <a:pt x="594" y="2199"/>
                        <a:pt x="606" y="2206"/>
                      </a:cubicBezTo>
                      <a:cubicBezTo>
                        <a:pt x="617" y="2214"/>
                        <a:pt x="624" y="2216"/>
                        <a:pt x="630" y="2223"/>
                      </a:cubicBezTo>
                      <a:cubicBezTo>
                        <a:pt x="637" y="2231"/>
                        <a:pt x="628" y="2247"/>
                        <a:pt x="638" y="2244"/>
                      </a:cubicBezTo>
                      <a:cubicBezTo>
                        <a:pt x="647" y="2241"/>
                        <a:pt x="648" y="2230"/>
                        <a:pt x="652" y="2234"/>
                      </a:cubicBezTo>
                      <a:cubicBezTo>
                        <a:pt x="656" y="2237"/>
                        <a:pt x="667" y="2244"/>
                        <a:pt x="672" y="2242"/>
                      </a:cubicBezTo>
                      <a:cubicBezTo>
                        <a:pt x="677" y="2239"/>
                        <a:pt x="695" y="2230"/>
                        <a:pt x="695" y="2221"/>
                      </a:cubicBezTo>
                      <a:cubicBezTo>
                        <a:pt x="695" y="2217"/>
                        <a:pt x="700" y="2214"/>
                        <a:pt x="706" y="2213"/>
                      </a:cubicBezTo>
                      <a:cubicBezTo>
                        <a:pt x="710" y="2209"/>
                        <a:pt x="715" y="2204"/>
                        <a:pt x="720" y="2200"/>
                      </a:cubicBezTo>
                      <a:cubicBezTo>
                        <a:pt x="745" y="2180"/>
                        <a:pt x="720" y="2146"/>
                        <a:pt x="765" y="2151"/>
                      </a:cubicBezTo>
                      <a:cubicBezTo>
                        <a:pt x="811" y="2157"/>
                        <a:pt x="809" y="2161"/>
                        <a:pt x="811" y="2140"/>
                      </a:cubicBezTo>
                      <a:cubicBezTo>
                        <a:pt x="813" y="2119"/>
                        <a:pt x="809" y="2114"/>
                        <a:pt x="821" y="2091"/>
                      </a:cubicBezTo>
                      <a:cubicBezTo>
                        <a:pt x="833" y="2068"/>
                        <a:pt x="837" y="2059"/>
                        <a:pt x="839" y="2046"/>
                      </a:cubicBezTo>
                      <a:cubicBezTo>
                        <a:pt x="841" y="2032"/>
                        <a:pt x="847" y="2009"/>
                        <a:pt x="847" y="1998"/>
                      </a:cubicBezTo>
                      <a:cubicBezTo>
                        <a:pt x="847" y="1987"/>
                        <a:pt x="845" y="1984"/>
                        <a:pt x="841" y="1974"/>
                      </a:cubicBezTo>
                      <a:cubicBezTo>
                        <a:pt x="837" y="1964"/>
                        <a:pt x="856" y="1974"/>
                        <a:pt x="837" y="1953"/>
                      </a:cubicBezTo>
                      <a:cubicBezTo>
                        <a:pt x="819" y="1932"/>
                        <a:pt x="798" y="1911"/>
                        <a:pt x="798" y="1911"/>
                      </a:cubicBezTo>
                      <a:cubicBezTo>
                        <a:pt x="798" y="1911"/>
                        <a:pt x="810" y="1900"/>
                        <a:pt x="821" y="1894"/>
                      </a:cubicBezTo>
                      <a:cubicBezTo>
                        <a:pt x="832" y="1887"/>
                        <a:pt x="841" y="1883"/>
                        <a:pt x="841" y="1883"/>
                      </a:cubicBezTo>
                      <a:cubicBezTo>
                        <a:pt x="841" y="1883"/>
                        <a:pt x="871" y="1876"/>
                        <a:pt x="879" y="1870"/>
                      </a:cubicBezTo>
                      <a:cubicBezTo>
                        <a:pt x="887" y="1864"/>
                        <a:pt x="864" y="1851"/>
                        <a:pt x="905" y="1851"/>
                      </a:cubicBezTo>
                      <a:cubicBezTo>
                        <a:pt x="947" y="1851"/>
                        <a:pt x="966" y="1853"/>
                        <a:pt x="966" y="1841"/>
                      </a:cubicBezTo>
                      <a:cubicBezTo>
                        <a:pt x="966" y="1830"/>
                        <a:pt x="957" y="1778"/>
                        <a:pt x="957" y="1760"/>
                      </a:cubicBezTo>
                      <a:cubicBezTo>
                        <a:pt x="957" y="1741"/>
                        <a:pt x="983" y="1709"/>
                        <a:pt x="985" y="1677"/>
                      </a:cubicBezTo>
                      <a:cubicBezTo>
                        <a:pt x="987" y="1645"/>
                        <a:pt x="968" y="1609"/>
                        <a:pt x="968" y="1601"/>
                      </a:cubicBezTo>
                      <a:cubicBezTo>
                        <a:pt x="968" y="1594"/>
                        <a:pt x="977" y="1601"/>
                        <a:pt x="983" y="1592"/>
                      </a:cubicBezTo>
                      <a:cubicBezTo>
                        <a:pt x="989" y="1583"/>
                        <a:pt x="985" y="1561"/>
                        <a:pt x="975" y="1551"/>
                      </a:cubicBezTo>
                      <a:cubicBezTo>
                        <a:pt x="966" y="1541"/>
                        <a:pt x="935" y="1495"/>
                        <a:pt x="945" y="1488"/>
                      </a:cubicBezTo>
                      <a:cubicBezTo>
                        <a:pt x="955" y="1481"/>
                        <a:pt x="966" y="1468"/>
                        <a:pt x="1005" y="1477"/>
                      </a:cubicBezTo>
                      <a:cubicBezTo>
                        <a:pt x="1045" y="1485"/>
                        <a:pt x="1046" y="1487"/>
                        <a:pt x="1055" y="1481"/>
                      </a:cubicBezTo>
                      <a:cubicBezTo>
                        <a:pt x="1064" y="1475"/>
                        <a:pt x="1084" y="1448"/>
                        <a:pt x="1098" y="1477"/>
                      </a:cubicBezTo>
                      <a:cubicBezTo>
                        <a:pt x="1111" y="1505"/>
                        <a:pt x="1114" y="1518"/>
                        <a:pt x="1125" y="1513"/>
                      </a:cubicBezTo>
                      <a:cubicBezTo>
                        <a:pt x="1136" y="1507"/>
                        <a:pt x="1150" y="1515"/>
                        <a:pt x="1159" y="1513"/>
                      </a:cubicBezTo>
                      <a:cubicBezTo>
                        <a:pt x="1168" y="1511"/>
                        <a:pt x="1160" y="1499"/>
                        <a:pt x="1170" y="1490"/>
                      </a:cubicBezTo>
                      <a:cubicBezTo>
                        <a:pt x="1173" y="1487"/>
                        <a:pt x="1179" y="1479"/>
                        <a:pt x="1186" y="1469"/>
                      </a:cubicBezTo>
                      <a:cubicBezTo>
                        <a:pt x="1188" y="1457"/>
                        <a:pt x="1192" y="1432"/>
                        <a:pt x="1193" y="1429"/>
                      </a:cubicBezTo>
                      <a:cubicBezTo>
                        <a:pt x="1194" y="1426"/>
                        <a:pt x="1207" y="1425"/>
                        <a:pt x="1208" y="1419"/>
                      </a:cubicBezTo>
                      <a:cubicBezTo>
                        <a:pt x="1208" y="1413"/>
                        <a:pt x="1204" y="1409"/>
                        <a:pt x="1199" y="1408"/>
                      </a:cubicBezTo>
                      <a:cubicBezTo>
                        <a:pt x="1193" y="1406"/>
                        <a:pt x="1190" y="1407"/>
                        <a:pt x="1189" y="1400"/>
                      </a:cubicBezTo>
                      <a:cubicBezTo>
                        <a:pt x="1188" y="1393"/>
                        <a:pt x="1179" y="1384"/>
                        <a:pt x="1172" y="1372"/>
                      </a:cubicBezTo>
                      <a:cubicBezTo>
                        <a:pt x="1166" y="1361"/>
                        <a:pt x="1155" y="1347"/>
                        <a:pt x="1151" y="1338"/>
                      </a:cubicBezTo>
                      <a:cubicBezTo>
                        <a:pt x="1148" y="1329"/>
                        <a:pt x="1144" y="1318"/>
                        <a:pt x="1142" y="1309"/>
                      </a:cubicBezTo>
                      <a:cubicBezTo>
                        <a:pt x="1141" y="1300"/>
                        <a:pt x="1133" y="1288"/>
                        <a:pt x="1133" y="1284"/>
                      </a:cubicBezTo>
                      <a:cubicBezTo>
                        <a:pt x="1133" y="1280"/>
                        <a:pt x="1175" y="1267"/>
                        <a:pt x="1180" y="1262"/>
                      </a:cubicBezTo>
                      <a:cubicBezTo>
                        <a:pt x="1185" y="1258"/>
                        <a:pt x="1199" y="1255"/>
                        <a:pt x="1193" y="1250"/>
                      </a:cubicBezTo>
                      <a:cubicBezTo>
                        <a:pt x="1188" y="1245"/>
                        <a:pt x="1192" y="1244"/>
                        <a:pt x="1192" y="1240"/>
                      </a:cubicBezTo>
                      <a:cubicBezTo>
                        <a:pt x="1193" y="1236"/>
                        <a:pt x="1197" y="1239"/>
                        <a:pt x="1195" y="1230"/>
                      </a:cubicBezTo>
                      <a:cubicBezTo>
                        <a:pt x="1193" y="1221"/>
                        <a:pt x="1193" y="1221"/>
                        <a:pt x="1194" y="1211"/>
                      </a:cubicBezTo>
                      <a:cubicBezTo>
                        <a:pt x="1195" y="1200"/>
                        <a:pt x="1201" y="1203"/>
                        <a:pt x="1190" y="1194"/>
                      </a:cubicBezTo>
                      <a:cubicBezTo>
                        <a:pt x="1179" y="1185"/>
                        <a:pt x="1173" y="1184"/>
                        <a:pt x="1179" y="1180"/>
                      </a:cubicBezTo>
                      <a:cubicBezTo>
                        <a:pt x="1186" y="1175"/>
                        <a:pt x="1202" y="1176"/>
                        <a:pt x="1204" y="1169"/>
                      </a:cubicBezTo>
                      <a:cubicBezTo>
                        <a:pt x="1206" y="1162"/>
                        <a:pt x="1209" y="1151"/>
                        <a:pt x="1209" y="1149"/>
                      </a:cubicBezTo>
                      <a:close/>
                    </a:path>
                  </a:pathLst>
                </a:custGeom>
                <a:solidFill>
                  <a:srgbClr val="7FA9AE"/>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9" name="Freeform 194">
                  <a:extLst>
                    <a:ext uri="{FF2B5EF4-FFF2-40B4-BE49-F238E27FC236}">
                      <a16:creationId xmlns:a16="http://schemas.microsoft.com/office/drawing/2014/main" xmlns="" id="{E62C4D6A-CBD3-4DCC-8A2C-39BF34B331EE}"/>
                    </a:ext>
                  </a:extLst>
                </p:cNvPr>
                <p:cNvSpPr>
                  <a:spLocks/>
                </p:cNvSpPr>
                <p:nvPr/>
              </p:nvSpPr>
              <p:spPr bwMode="auto">
                <a:xfrm>
                  <a:off x="422045" y="2353976"/>
                  <a:ext cx="546684" cy="687891"/>
                </a:xfrm>
                <a:custGeom>
                  <a:avLst/>
                  <a:gdLst>
                    <a:gd name="T0" fmla="*/ 372 w 487"/>
                    <a:gd name="T1" fmla="*/ 399 h 612"/>
                    <a:gd name="T2" fmla="*/ 306 w 487"/>
                    <a:gd name="T3" fmla="*/ 365 h 612"/>
                    <a:gd name="T4" fmla="*/ 294 w 487"/>
                    <a:gd name="T5" fmla="*/ 329 h 612"/>
                    <a:gd name="T6" fmla="*/ 285 w 487"/>
                    <a:gd name="T7" fmla="*/ 305 h 612"/>
                    <a:gd name="T8" fmla="*/ 315 w 487"/>
                    <a:gd name="T9" fmla="*/ 287 h 612"/>
                    <a:gd name="T10" fmla="*/ 303 w 487"/>
                    <a:gd name="T11" fmla="*/ 260 h 612"/>
                    <a:gd name="T12" fmla="*/ 349 w 487"/>
                    <a:gd name="T13" fmla="*/ 226 h 612"/>
                    <a:gd name="T14" fmla="*/ 344 w 487"/>
                    <a:gd name="T15" fmla="*/ 193 h 612"/>
                    <a:gd name="T16" fmla="*/ 350 w 487"/>
                    <a:gd name="T17" fmla="*/ 160 h 612"/>
                    <a:gd name="T18" fmla="*/ 349 w 487"/>
                    <a:gd name="T19" fmla="*/ 135 h 612"/>
                    <a:gd name="T20" fmla="*/ 319 w 487"/>
                    <a:gd name="T21" fmla="*/ 127 h 612"/>
                    <a:gd name="T22" fmla="*/ 276 w 487"/>
                    <a:gd name="T23" fmla="*/ 140 h 612"/>
                    <a:gd name="T24" fmla="*/ 254 w 487"/>
                    <a:gd name="T25" fmla="*/ 129 h 612"/>
                    <a:gd name="T26" fmla="*/ 219 w 487"/>
                    <a:gd name="T27" fmla="*/ 84 h 612"/>
                    <a:gd name="T28" fmla="*/ 189 w 487"/>
                    <a:gd name="T29" fmla="*/ 43 h 612"/>
                    <a:gd name="T30" fmla="*/ 105 w 487"/>
                    <a:gd name="T31" fmla="*/ 4 h 612"/>
                    <a:gd name="T32" fmla="*/ 58 w 487"/>
                    <a:gd name="T33" fmla="*/ 28 h 612"/>
                    <a:gd name="T34" fmla="*/ 21 w 487"/>
                    <a:gd name="T35" fmla="*/ 60 h 612"/>
                    <a:gd name="T36" fmla="*/ 31 w 487"/>
                    <a:gd name="T37" fmla="*/ 74 h 612"/>
                    <a:gd name="T38" fmla="*/ 69 w 487"/>
                    <a:gd name="T39" fmla="*/ 121 h 612"/>
                    <a:gd name="T40" fmla="*/ 88 w 487"/>
                    <a:gd name="T41" fmla="*/ 188 h 612"/>
                    <a:gd name="T42" fmla="*/ 117 w 487"/>
                    <a:gd name="T43" fmla="*/ 251 h 612"/>
                    <a:gd name="T44" fmla="*/ 95 w 487"/>
                    <a:gd name="T45" fmla="*/ 304 h 612"/>
                    <a:gd name="T46" fmla="*/ 44 w 487"/>
                    <a:gd name="T47" fmla="*/ 312 h 612"/>
                    <a:gd name="T48" fmla="*/ 27 w 487"/>
                    <a:gd name="T49" fmla="*/ 360 h 612"/>
                    <a:gd name="T50" fmla="*/ 0 w 487"/>
                    <a:gd name="T51" fmla="*/ 391 h 612"/>
                    <a:gd name="T52" fmla="*/ 31 w 487"/>
                    <a:gd name="T53" fmla="*/ 407 h 612"/>
                    <a:gd name="T54" fmla="*/ 31 w 487"/>
                    <a:gd name="T55" fmla="*/ 426 h 612"/>
                    <a:gd name="T56" fmla="*/ 8 w 487"/>
                    <a:gd name="T57" fmla="*/ 462 h 612"/>
                    <a:gd name="T58" fmla="*/ 36 w 487"/>
                    <a:gd name="T59" fmla="*/ 494 h 612"/>
                    <a:gd name="T60" fmla="*/ 47 w 487"/>
                    <a:gd name="T61" fmla="*/ 551 h 612"/>
                    <a:gd name="T62" fmla="*/ 105 w 487"/>
                    <a:gd name="T63" fmla="*/ 600 h 612"/>
                    <a:gd name="T64" fmla="*/ 135 w 487"/>
                    <a:gd name="T65" fmla="*/ 612 h 612"/>
                    <a:gd name="T66" fmla="*/ 112 w 487"/>
                    <a:gd name="T67" fmla="*/ 587 h 612"/>
                    <a:gd name="T68" fmla="*/ 114 w 487"/>
                    <a:gd name="T69" fmla="*/ 514 h 612"/>
                    <a:gd name="T70" fmla="*/ 79 w 487"/>
                    <a:gd name="T71" fmla="*/ 490 h 612"/>
                    <a:gd name="T72" fmla="*/ 119 w 487"/>
                    <a:gd name="T73" fmla="*/ 435 h 612"/>
                    <a:gd name="T74" fmla="*/ 230 w 487"/>
                    <a:gd name="T75" fmla="*/ 416 h 612"/>
                    <a:gd name="T76" fmla="*/ 336 w 487"/>
                    <a:gd name="T77" fmla="*/ 432 h 612"/>
                    <a:gd name="T78" fmla="*/ 361 w 487"/>
                    <a:gd name="T79" fmla="*/ 482 h 612"/>
                    <a:gd name="T80" fmla="*/ 358 w 487"/>
                    <a:gd name="T81" fmla="*/ 525 h 612"/>
                    <a:gd name="T82" fmla="*/ 389 w 487"/>
                    <a:gd name="T83" fmla="*/ 535 h 612"/>
                    <a:gd name="T84" fmla="*/ 425 w 487"/>
                    <a:gd name="T85" fmla="*/ 498 h 612"/>
                    <a:gd name="T86" fmla="*/ 463 w 487"/>
                    <a:gd name="T87" fmla="*/ 474 h 612"/>
                    <a:gd name="T88" fmla="*/ 440 w 487"/>
                    <a:gd name="T89" fmla="*/ 450 h 612"/>
                    <a:gd name="T90" fmla="*/ 450 w 487"/>
                    <a:gd name="T91" fmla="*/ 375 h 612"/>
                    <a:gd name="T92" fmla="*/ 409 w 487"/>
                    <a:gd name="T93" fmla="*/ 38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7" h="612">
                      <a:moveTo>
                        <a:pt x="385" y="388"/>
                      </a:moveTo>
                      <a:cubicBezTo>
                        <a:pt x="378" y="398"/>
                        <a:pt x="387" y="394"/>
                        <a:pt x="372" y="399"/>
                      </a:cubicBezTo>
                      <a:cubicBezTo>
                        <a:pt x="358" y="403"/>
                        <a:pt x="347" y="404"/>
                        <a:pt x="334" y="401"/>
                      </a:cubicBezTo>
                      <a:cubicBezTo>
                        <a:pt x="321" y="397"/>
                        <a:pt x="306" y="373"/>
                        <a:pt x="306" y="365"/>
                      </a:cubicBezTo>
                      <a:cubicBezTo>
                        <a:pt x="306" y="358"/>
                        <a:pt x="295" y="350"/>
                        <a:pt x="295" y="350"/>
                      </a:cubicBezTo>
                      <a:cubicBezTo>
                        <a:pt x="295" y="350"/>
                        <a:pt x="293" y="333"/>
                        <a:pt x="294" y="329"/>
                      </a:cubicBezTo>
                      <a:cubicBezTo>
                        <a:pt x="295" y="325"/>
                        <a:pt x="294" y="319"/>
                        <a:pt x="279" y="318"/>
                      </a:cubicBezTo>
                      <a:cubicBezTo>
                        <a:pt x="264" y="317"/>
                        <a:pt x="285" y="305"/>
                        <a:pt x="285" y="305"/>
                      </a:cubicBezTo>
                      <a:cubicBezTo>
                        <a:pt x="285" y="305"/>
                        <a:pt x="308" y="302"/>
                        <a:pt x="315" y="300"/>
                      </a:cubicBezTo>
                      <a:cubicBezTo>
                        <a:pt x="321" y="297"/>
                        <a:pt x="315" y="287"/>
                        <a:pt x="315" y="287"/>
                      </a:cubicBezTo>
                      <a:cubicBezTo>
                        <a:pt x="315" y="287"/>
                        <a:pt x="305" y="283"/>
                        <a:pt x="308" y="277"/>
                      </a:cubicBezTo>
                      <a:cubicBezTo>
                        <a:pt x="311" y="271"/>
                        <a:pt x="308" y="260"/>
                        <a:pt x="303" y="260"/>
                      </a:cubicBezTo>
                      <a:cubicBezTo>
                        <a:pt x="298" y="260"/>
                        <a:pt x="310" y="251"/>
                        <a:pt x="318" y="245"/>
                      </a:cubicBezTo>
                      <a:cubicBezTo>
                        <a:pt x="326" y="240"/>
                        <a:pt x="344" y="235"/>
                        <a:pt x="349" y="226"/>
                      </a:cubicBezTo>
                      <a:cubicBezTo>
                        <a:pt x="354" y="216"/>
                        <a:pt x="340" y="211"/>
                        <a:pt x="340" y="211"/>
                      </a:cubicBezTo>
                      <a:cubicBezTo>
                        <a:pt x="340" y="211"/>
                        <a:pt x="343" y="200"/>
                        <a:pt x="344" y="193"/>
                      </a:cubicBezTo>
                      <a:cubicBezTo>
                        <a:pt x="345" y="187"/>
                        <a:pt x="348" y="182"/>
                        <a:pt x="353" y="174"/>
                      </a:cubicBezTo>
                      <a:cubicBezTo>
                        <a:pt x="358" y="166"/>
                        <a:pt x="354" y="160"/>
                        <a:pt x="350" y="160"/>
                      </a:cubicBezTo>
                      <a:cubicBezTo>
                        <a:pt x="345" y="160"/>
                        <a:pt x="335" y="158"/>
                        <a:pt x="336" y="154"/>
                      </a:cubicBezTo>
                      <a:cubicBezTo>
                        <a:pt x="337" y="150"/>
                        <a:pt x="342" y="141"/>
                        <a:pt x="349" y="135"/>
                      </a:cubicBezTo>
                      <a:cubicBezTo>
                        <a:pt x="355" y="129"/>
                        <a:pt x="353" y="120"/>
                        <a:pt x="345" y="119"/>
                      </a:cubicBezTo>
                      <a:cubicBezTo>
                        <a:pt x="337" y="118"/>
                        <a:pt x="319" y="119"/>
                        <a:pt x="319" y="127"/>
                      </a:cubicBezTo>
                      <a:cubicBezTo>
                        <a:pt x="319" y="136"/>
                        <a:pt x="301" y="145"/>
                        <a:pt x="296" y="148"/>
                      </a:cubicBezTo>
                      <a:cubicBezTo>
                        <a:pt x="291" y="150"/>
                        <a:pt x="280" y="143"/>
                        <a:pt x="276" y="140"/>
                      </a:cubicBezTo>
                      <a:cubicBezTo>
                        <a:pt x="272" y="136"/>
                        <a:pt x="271" y="147"/>
                        <a:pt x="262" y="150"/>
                      </a:cubicBezTo>
                      <a:cubicBezTo>
                        <a:pt x="252" y="153"/>
                        <a:pt x="261" y="137"/>
                        <a:pt x="254" y="129"/>
                      </a:cubicBezTo>
                      <a:cubicBezTo>
                        <a:pt x="248" y="122"/>
                        <a:pt x="241" y="120"/>
                        <a:pt x="230" y="112"/>
                      </a:cubicBezTo>
                      <a:cubicBezTo>
                        <a:pt x="218" y="105"/>
                        <a:pt x="224" y="97"/>
                        <a:pt x="219" y="84"/>
                      </a:cubicBezTo>
                      <a:cubicBezTo>
                        <a:pt x="215" y="71"/>
                        <a:pt x="191" y="75"/>
                        <a:pt x="189" y="69"/>
                      </a:cubicBezTo>
                      <a:cubicBezTo>
                        <a:pt x="187" y="62"/>
                        <a:pt x="189" y="43"/>
                        <a:pt x="189" y="43"/>
                      </a:cubicBezTo>
                      <a:cubicBezTo>
                        <a:pt x="189" y="43"/>
                        <a:pt x="168" y="37"/>
                        <a:pt x="158" y="24"/>
                      </a:cubicBezTo>
                      <a:cubicBezTo>
                        <a:pt x="148" y="12"/>
                        <a:pt x="122" y="7"/>
                        <a:pt x="105" y="4"/>
                      </a:cubicBezTo>
                      <a:cubicBezTo>
                        <a:pt x="88" y="0"/>
                        <a:pt x="91" y="16"/>
                        <a:pt x="84" y="26"/>
                      </a:cubicBezTo>
                      <a:cubicBezTo>
                        <a:pt x="78" y="37"/>
                        <a:pt x="65" y="28"/>
                        <a:pt x="58" y="28"/>
                      </a:cubicBezTo>
                      <a:cubicBezTo>
                        <a:pt x="50" y="28"/>
                        <a:pt x="45" y="40"/>
                        <a:pt x="39" y="49"/>
                      </a:cubicBezTo>
                      <a:cubicBezTo>
                        <a:pt x="33" y="58"/>
                        <a:pt x="26" y="57"/>
                        <a:pt x="21" y="60"/>
                      </a:cubicBezTo>
                      <a:cubicBezTo>
                        <a:pt x="19" y="61"/>
                        <a:pt x="17" y="66"/>
                        <a:pt x="15" y="73"/>
                      </a:cubicBezTo>
                      <a:cubicBezTo>
                        <a:pt x="21" y="71"/>
                        <a:pt x="31" y="63"/>
                        <a:pt x="31" y="74"/>
                      </a:cubicBezTo>
                      <a:cubicBezTo>
                        <a:pt x="31" y="88"/>
                        <a:pt x="37" y="93"/>
                        <a:pt x="45" y="103"/>
                      </a:cubicBezTo>
                      <a:cubicBezTo>
                        <a:pt x="53" y="113"/>
                        <a:pt x="68" y="111"/>
                        <a:pt x="69" y="121"/>
                      </a:cubicBezTo>
                      <a:cubicBezTo>
                        <a:pt x="69" y="131"/>
                        <a:pt x="77" y="135"/>
                        <a:pt x="85" y="154"/>
                      </a:cubicBezTo>
                      <a:cubicBezTo>
                        <a:pt x="93" y="174"/>
                        <a:pt x="86" y="175"/>
                        <a:pt x="88" y="188"/>
                      </a:cubicBezTo>
                      <a:cubicBezTo>
                        <a:pt x="91" y="202"/>
                        <a:pt x="85" y="206"/>
                        <a:pt x="97" y="222"/>
                      </a:cubicBezTo>
                      <a:cubicBezTo>
                        <a:pt x="110" y="238"/>
                        <a:pt x="111" y="229"/>
                        <a:pt x="117" y="251"/>
                      </a:cubicBezTo>
                      <a:cubicBezTo>
                        <a:pt x="124" y="273"/>
                        <a:pt x="127" y="272"/>
                        <a:pt x="117" y="286"/>
                      </a:cubicBezTo>
                      <a:cubicBezTo>
                        <a:pt x="106" y="300"/>
                        <a:pt x="102" y="310"/>
                        <a:pt x="95" y="304"/>
                      </a:cubicBezTo>
                      <a:cubicBezTo>
                        <a:pt x="89" y="298"/>
                        <a:pt x="80" y="294"/>
                        <a:pt x="71" y="299"/>
                      </a:cubicBezTo>
                      <a:cubicBezTo>
                        <a:pt x="63" y="304"/>
                        <a:pt x="44" y="306"/>
                        <a:pt x="44" y="312"/>
                      </a:cubicBezTo>
                      <a:cubicBezTo>
                        <a:pt x="43" y="318"/>
                        <a:pt x="44" y="332"/>
                        <a:pt x="44" y="336"/>
                      </a:cubicBezTo>
                      <a:cubicBezTo>
                        <a:pt x="43" y="340"/>
                        <a:pt x="38" y="349"/>
                        <a:pt x="27" y="360"/>
                      </a:cubicBezTo>
                      <a:cubicBezTo>
                        <a:pt x="17" y="370"/>
                        <a:pt x="18" y="374"/>
                        <a:pt x="14" y="378"/>
                      </a:cubicBezTo>
                      <a:cubicBezTo>
                        <a:pt x="10" y="382"/>
                        <a:pt x="0" y="385"/>
                        <a:pt x="0" y="391"/>
                      </a:cubicBezTo>
                      <a:cubicBezTo>
                        <a:pt x="1" y="397"/>
                        <a:pt x="9" y="404"/>
                        <a:pt x="17" y="408"/>
                      </a:cubicBezTo>
                      <a:cubicBezTo>
                        <a:pt x="25" y="412"/>
                        <a:pt x="26" y="407"/>
                        <a:pt x="31" y="407"/>
                      </a:cubicBezTo>
                      <a:cubicBezTo>
                        <a:pt x="35" y="407"/>
                        <a:pt x="41" y="409"/>
                        <a:pt x="36" y="413"/>
                      </a:cubicBezTo>
                      <a:cubicBezTo>
                        <a:pt x="31" y="416"/>
                        <a:pt x="31" y="415"/>
                        <a:pt x="31" y="426"/>
                      </a:cubicBezTo>
                      <a:cubicBezTo>
                        <a:pt x="31" y="437"/>
                        <a:pt x="38" y="435"/>
                        <a:pt x="27" y="446"/>
                      </a:cubicBezTo>
                      <a:cubicBezTo>
                        <a:pt x="17" y="457"/>
                        <a:pt x="12" y="453"/>
                        <a:pt x="8" y="462"/>
                      </a:cubicBezTo>
                      <a:cubicBezTo>
                        <a:pt x="4" y="471"/>
                        <a:pt x="0" y="474"/>
                        <a:pt x="10" y="480"/>
                      </a:cubicBezTo>
                      <a:cubicBezTo>
                        <a:pt x="21" y="486"/>
                        <a:pt x="29" y="483"/>
                        <a:pt x="36" y="494"/>
                      </a:cubicBezTo>
                      <a:cubicBezTo>
                        <a:pt x="43" y="505"/>
                        <a:pt x="36" y="508"/>
                        <a:pt x="41" y="520"/>
                      </a:cubicBezTo>
                      <a:cubicBezTo>
                        <a:pt x="47" y="532"/>
                        <a:pt x="46" y="530"/>
                        <a:pt x="47" y="551"/>
                      </a:cubicBezTo>
                      <a:cubicBezTo>
                        <a:pt x="49" y="571"/>
                        <a:pt x="57" y="579"/>
                        <a:pt x="69" y="588"/>
                      </a:cubicBezTo>
                      <a:cubicBezTo>
                        <a:pt x="81" y="597"/>
                        <a:pt x="93" y="593"/>
                        <a:pt x="105" y="600"/>
                      </a:cubicBezTo>
                      <a:cubicBezTo>
                        <a:pt x="117" y="607"/>
                        <a:pt x="126" y="612"/>
                        <a:pt x="126" y="612"/>
                      </a:cubicBezTo>
                      <a:cubicBezTo>
                        <a:pt x="135" y="612"/>
                        <a:pt x="135" y="612"/>
                        <a:pt x="135" y="612"/>
                      </a:cubicBezTo>
                      <a:cubicBezTo>
                        <a:pt x="135" y="612"/>
                        <a:pt x="141" y="604"/>
                        <a:pt x="135" y="602"/>
                      </a:cubicBezTo>
                      <a:cubicBezTo>
                        <a:pt x="129" y="600"/>
                        <a:pt x="116" y="597"/>
                        <a:pt x="112" y="587"/>
                      </a:cubicBezTo>
                      <a:cubicBezTo>
                        <a:pt x="108" y="576"/>
                        <a:pt x="108" y="578"/>
                        <a:pt x="109" y="564"/>
                      </a:cubicBezTo>
                      <a:cubicBezTo>
                        <a:pt x="110" y="550"/>
                        <a:pt x="121" y="526"/>
                        <a:pt x="114" y="514"/>
                      </a:cubicBezTo>
                      <a:cubicBezTo>
                        <a:pt x="106" y="502"/>
                        <a:pt x="97" y="497"/>
                        <a:pt x="92" y="496"/>
                      </a:cubicBezTo>
                      <a:cubicBezTo>
                        <a:pt x="87" y="495"/>
                        <a:pt x="77" y="498"/>
                        <a:pt x="79" y="490"/>
                      </a:cubicBezTo>
                      <a:cubicBezTo>
                        <a:pt x="81" y="483"/>
                        <a:pt x="81" y="467"/>
                        <a:pt x="86" y="462"/>
                      </a:cubicBezTo>
                      <a:cubicBezTo>
                        <a:pt x="91" y="457"/>
                        <a:pt x="110" y="437"/>
                        <a:pt x="119" y="435"/>
                      </a:cubicBezTo>
                      <a:cubicBezTo>
                        <a:pt x="127" y="432"/>
                        <a:pt x="141" y="429"/>
                        <a:pt x="164" y="425"/>
                      </a:cubicBezTo>
                      <a:cubicBezTo>
                        <a:pt x="187" y="421"/>
                        <a:pt x="210" y="416"/>
                        <a:pt x="230" y="416"/>
                      </a:cubicBezTo>
                      <a:cubicBezTo>
                        <a:pt x="250" y="416"/>
                        <a:pt x="277" y="408"/>
                        <a:pt x="294" y="416"/>
                      </a:cubicBezTo>
                      <a:cubicBezTo>
                        <a:pt x="311" y="425"/>
                        <a:pt x="322" y="417"/>
                        <a:pt x="336" y="432"/>
                      </a:cubicBezTo>
                      <a:cubicBezTo>
                        <a:pt x="350" y="447"/>
                        <a:pt x="365" y="458"/>
                        <a:pt x="369" y="466"/>
                      </a:cubicBezTo>
                      <a:cubicBezTo>
                        <a:pt x="373" y="474"/>
                        <a:pt x="375" y="478"/>
                        <a:pt x="361" y="482"/>
                      </a:cubicBezTo>
                      <a:cubicBezTo>
                        <a:pt x="347" y="486"/>
                        <a:pt x="346" y="487"/>
                        <a:pt x="348" y="501"/>
                      </a:cubicBezTo>
                      <a:cubicBezTo>
                        <a:pt x="349" y="514"/>
                        <a:pt x="350" y="513"/>
                        <a:pt x="358" y="525"/>
                      </a:cubicBezTo>
                      <a:cubicBezTo>
                        <a:pt x="361" y="531"/>
                        <a:pt x="365" y="533"/>
                        <a:pt x="368" y="536"/>
                      </a:cubicBezTo>
                      <a:cubicBezTo>
                        <a:pt x="377" y="536"/>
                        <a:pt x="385" y="535"/>
                        <a:pt x="389" y="535"/>
                      </a:cubicBezTo>
                      <a:cubicBezTo>
                        <a:pt x="401" y="533"/>
                        <a:pt x="410" y="527"/>
                        <a:pt x="417" y="519"/>
                      </a:cubicBezTo>
                      <a:cubicBezTo>
                        <a:pt x="424" y="510"/>
                        <a:pt x="423" y="504"/>
                        <a:pt x="425" y="498"/>
                      </a:cubicBezTo>
                      <a:cubicBezTo>
                        <a:pt x="426" y="492"/>
                        <a:pt x="446" y="491"/>
                        <a:pt x="452" y="489"/>
                      </a:cubicBezTo>
                      <a:cubicBezTo>
                        <a:pt x="457" y="487"/>
                        <a:pt x="461" y="479"/>
                        <a:pt x="463" y="474"/>
                      </a:cubicBezTo>
                      <a:cubicBezTo>
                        <a:pt x="465" y="469"/>
                        <a:pt x="449" y="466"/>
                        <a:pt x="443" y="464"/>
                      </a:cubicBezTo>
                      <a:cubicBezTo>
                        <a:pt x="436" y="462"/>
                        <a:pt x="435" y="463"/>
                        <a:pt x="440" y="450"/>
                      </a:cubicBezTo>
                      <a:cubicBezTo>
                        <a:pt x="446" y="436"/>
                        <a:pt x="469" y="421"/>
                        <a:pt x="478" y="416"/>
                      </a:cubicBezTo>
                      <a:cubicBezTo>
                        <a:pt x="487" y="412"/>
                        <a:pt x="459" y="391"/>
                        <a:pt x="450" y="375"/>
                      </a:cubicBezTo>
                      <a:cubicBezTo>
                        <a:pt x="441" y="359"/>
                        <a:pt x="428" y="365"/>
                        <a:pt x="423" y="369"/>
                      </a:cubicBezTo>
                      <a:cubicBezTo>
                        <a:pt x="417" y="372"/>
                        <a:pt x="417" y="377"/>
                        <a:pt x="409" y="381"/>
                      </a:cubicBezTo>
                      <a:cubicBezTo>
                        <a:pt x="401" y="384"/>
                        <a:pt x="392" y="379"/>
                        <a:pt x="385" y="388"/>
                      </a:cubicBezTo>
                      <a:close/>
                    </a:path>
                  </a:pathLst>
                </a:custGeom>
                <a:solidFill>
                  <a:srgbClr val="2E4648"/>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0" name="Freeform 195">
                  <a:extLst>
                    <a:ext uri="{FF2B5EF4-FFF2-40B4-BE49-F238E27FC236}">
                      <a16:creationId xmlns:a16="http://schemas.microsoft.com/office/drawing/2014/main" xmlns="" id="{0D78E09A-6C50-4AE9-92EE-8639DB9257EF}"/>
                    </a:ext>
                  </a:extLst>
                </p:cNvPr>
                <p:cNvSpPr>
                  <a:spLocks/>
                </p:cNvSpPr>
                <p:nvPr/>
              </p:nvSpPr>
              <p:spPr bwMode="auto">
                <a:xfrm>
                  <a:off x="2131517" y="2227759"/>
                  <a:ext cx="2463631" cy="874853"/>
                </a:xfrm>
                <a:custGeom>
                  <a:avLst/>
                  <a:gdLst>
                    <a:gd name="T0" fmla="*/ 1393 w 2194"/>
                    <a:gd name="T1" fmla="*/ 73 h 778"/>
                    <a:gd name="T2" fmla="*/ 1160 w 2194"/>
                    <a:gd name="T3" fmla="*/ 3 h 778"/>
                    <a:gd name="T4" fmla="*/ 1020 w 2194"/>
                    <a:gd name="T5" fmla="*/ 31 h 778"/>
                    <a:gd name="T6" fmla="*/ 799 w 2194"/>
                    <a:gd name="T7" fmla="*/ 59 h 778"/>
                    <a:gd name="T8" fmla="*/ 642 w 2194"/>
                    <a:gd name="T9" fmla="*/ 74 h 778"/>
                    <a:gd name="T10" fmla="*/ 425 w 2194"/>
                    <a:gd name="T11" fmla="*/ 71 h 778"/>
                    <a:gd name="T12" fmla="*/ 236 w 2194"/>
                    <a:gd name="T13" fmla="*/ 94 h 778"/>
                    <a:gd name="T14" fmla="*/ 45 w 2194"/>
                    <a:gd name="T15" fmla="*/ 143 h 778"/>
                    <a:gd name="T16" fmla="*/ 38 w 2194"/>
                    <a:gd name="T17" fmla="*/ 224 h 778"/>
                    <a:gd name="T18" fmla="*/ 144 w 2194"/>
                    <a:gd name="T19" fmla="*/ 245 h 778"/>
                    <a:gd name="T20" fmla="*/ 231 w 2194"/>
                    <a:gd name="T21" fmla="*/ 288 h 778"/>
                    <a:gd name="T22" fmla="*/ 292 w 2194"/>
                    <a:gd name="T23" fmla="*/ 279 h 778"/>
                    <a:gd name="T24" fmla="*/ 299 w 2194"/>
                    <a:gd name="T25" fmla="*/ 375 h 778"/>
                    <a:gd name="T26" fmla="*/ 288 w 2194"/>
                    <a:gd name="T27" fmla="*/ 449 h 778"/>
                    <a:gd name="T28" fmla="*/ 199 w 2194"/>
                    <a:gd name="T29" fmla="*/ 440 h 778"/>
                    <a:gd name="T30" fmla="*/ 128 w 2194"/>
                    <a:gd name="T31" fmla="*/ 449 h 778"/>
                    <a:gd name="T32" fmla="*/ 128 w 2194"/>
                    <a:gd name="T33" fmla="*/ 504 h 778"/>
                    <a:gd name="T34" fmla="*/ 113 w 2194"/>
                    <a:gd name="T35" fmla="*/ 561 h 778"/>
                    <a:gd name="T36" fmla="*/ 85 w 2194"/>
                    <a:gd name="T37" fmla="*/ 589 h 778"/>
                    <a:gd name="T38" fmla="*/ 102 w 2194"/>
                    <a:gd name="T39" fmla="*/ 623 h 778"/>
                    <a:gd name="T40" fmla="*/ 34 w 2194"/>
                    <a:gd name="T41" fmla="*/ 685 h 778"/>
                    <a:gd name="T42" fmla="*/ 85 w 2194"/>
                    <a:gd name="T43" fmla="*/ 721 h 778"/>
                    <a:gd name="T44" fmla="*/ 181 w 2194"/>
                    <a:gd name="T45" fmla="*/ 752 h 778"/>
                    <a:gd name="T46" fmla="*/ 259 w 2194"/>
                    <a:gd name="T47" fmla="*/ 737 h 778"/>
                    <a:gd name="T48" fmla="*/ 502 w 2194"/>
                    <a:gd name="T49" fmla="*/ 764 h 778"/>
                    <a:gd name="T50" fmla="*/ 614 w 2194"/>
                    <a:gd name="T51" fmla="*/ 755 h 778"/>
                    <a:gd name="T52" fmla="*/ 675 w 2194"/>
                    <a:gd name="T53" fmla="*/ 725 h 778"/>
                    <a:gd name="T54" fmla="*/ 830 w 2194"/>
                    <a:gd name="T55" fmla="*/ 748 h 778"/>
                    <a:gd name="T56" fmla="*/ 943 w 2194"/>
                    <a:gd name="T57" fmla="*/ 717 h 778"/>
                    <a:gd name="T58" fmla="*/ 976 w 2194"/>
                    <a:gd name="T59" fmla="*/ 688 h 778"/>
                    <a:gd name="T60" fmla="*/ 956 w 2194"/>
                    <a:gd name="T61" fmla="*/ 660 h 778"/>
                    <a:gd name="T62" fmla="*/ 1060 w 2194"/>
                    <a:gd name="T63" fmla="*/ 622 h 778"/>
                    <a:gd name="T64" fmla="*/ 1106 w 2194"/>
                    <a:gd name="T65" fmla="*/ 588 h 778"/>
                    <a:gd name="T66" fmla="*/ 1226 w 2194"/>
                    <a:gd name="T67" fmla="*/ 515 h 778"/>
                    <a:gd name="T68" fmla="*/ 1397 w 2194"/>
                    <a:gd name="T69" fmla="*/ 484 h 778"/>
                    <a:gd name="T70" fmla="*/ 1544 w 2194"/>
                    <a:gd name="T71" fmla="*/ 500 h 778"/>
                    <a:gd name="T72" fmla="*/ 1648 w 2194"/>
                    <a:gd name="T73" fmla="*/ 522 h 778"/>
                    <a:gd name="T74" fmla="*/ 1700 w 2194"/>
                    <a:gd name="T75" fmla="*/ 527 h 778"/>
                    <a:gd name="T76" fmla="*/ 1799 w 2194"/>
                    <a:gd name="T77" fmla="*/ 537 h 778"/>
                    <a:gd name="T78" fmla="*/ 1943 w 2194"/>
                    <a:gd name="T79" fmla="*/ 555 h 778"/>
                    <a:gd name="T80" fmla="*/ 1965 w 2194"/>
                    <a:gd name="T81" fmla="*/ 533 h 778"/>
                    <a:gd name="T82" fmla="*/ 2061 w 2194"/>
                    <a:gd name="T83" fmla="*/ 481 h 778"/>
                    <a:gd name="T84" fmla="*/ 2148 w 2194"/>
                    <a:gd name="T85" fmla="*/ 447 h 778"/>
                    <a:gd name="T86" fmla="*/ 2168 w 2194"/>
                    <a:gd name="T87" fmla="*/ 399 h 778"/>
                    <a:gd name="T88" fmla="*/ 2124 w 2194"/>
                    <a:gd name="T89" fmla="*/ 358 h 778"/>
                    <a:gd name="T90" fmla="*/ 2075 w 2194"/>
                    <a:gd name="T91" fmla="*/ 328 h 778"/>
                    <a:gd name="T92" fmla="*/ 1992 w 2194"/>
                    <a:gd name="T93" fmla="*/ 336 h 778"/>
                    <a:gd name="T94" fmla="*/ 2046 w 2194"/>
                    <a:gd name="T95" fmla="*/ 282 h 778"/>
                    <a:gd name="T96" fmla="*/ 2092 w 2194"/>
                    <a:gd name="T97" fmla="*/ 243 h 778"/>
                    <a:gd name="T98" fmla="*/ 2169 w 2194"/>
                    <a:gd name="T99" fmla="*/ 254 h 778"/>
                    <a:gd name="T100" fmla="*/ 2148 w 2194"/>
                    <a:gd name="T101" fmla="*/ 202 h 778"/>
                    <a:gd name="T102" fmla="*/ 2115 w 2194"/>
                    <a:gd name="T103" fmla="*/ 176 h 778"/>
                    <a:gd name="T104" fmla="*/ 2061 w 2194"/>
                    <a:gd name="T105" fmla="*/ 103 h 778"/>
                    <a:gd name="T106" fmla="*/ 1951 w 2194"/>
                    <a:gd name="T107" fmla="*/ 97 h 778"/>
                    <a:gd name="T108" fmla="*/ 1835 w 2194"/>
                    <a:gd name="T109" fmla="*/ 49 h 778"/>
                    <a:gd name="T110" fmla="*/ 1726 w 2194"/>
                    <a:gd name="T111" fmla="*/ 65 h 778"/>
                    <a:gd name="T112" fmla="*/ 1609 w 2194"/>
                    <a:gd name="T113" fmla="*/ 78 h 778"/>
                    <a:gd name="T114" fmla="*/ 1537 w 2194"/>
                    <a:gd name="T115" fmla="*/ 6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4" h="778">
                      <a:moveTo>
                        <a:pt x="1537" y="66"/>
                      </a:moveTo>
                      <a:cubicBezTo>
                        <a:pt x="1505" y="70"/>
                        <a:pt x="1475" y="73"/>
                        <a:pt x="1471" y="73"/>
                      </a:cubicBezTo>
                      <a:cubicBezTo>
                        <a:pt x="1462" y="72"/>
                        <a:pt x="1407" y="75"/>
                        <a:pt x="1393" y="73"/>
                      </a:cubicBezTo>
                      <a:cubicBezTo>
                        <a:pt x="1379" y="71"/>
                        <a:pt x="1349" y="71"/>
                        <a:pt x="1336" y="64"/>
                      </a:cubicBezTo>
                      <a:cubicBezTo>
                        <a:pt x="1323" y="56"/>
                        <a:pt x="1215" y="14"/>
                        <a:pt x="1204" y="10"/>
                      </a:cubicBezTo>
                      <a:cubicBezTo>
                        <a:pt x="1193" y="6"/>
                        <a:pt x="1169" y="0"/>
                        <a:pt x="1160" y="3"/>
                      </a:cubicBezTo>
                      <a:cubicBezTo>
                        <a:pt x="1150" y="6"/>
                        <a:pt x="1097" y="19"/>
                        <a:pt x="1097" y="19"/>
                      </a:cubicBezTo>
                      <a:cubicBezTo>
                        <a:pt x="1097" y="19"/>
                        <a:pt x="1065" y="27"/>
                        <a:pt x="1054" y="29"/>
                      </a:cubicBezTo>
                      <a:cubicBezTo>
                        <a:pt x="1043" y="31"/>
                        <a:pt x="1028" y="33"/>
                        <a:pt x="1020" y="31"/>
                      </a:cubicBezTo>
                      <a:cubicBezTo>
                        <a:pt x="1012" y="29"/>
                        <a:pt x="951" y="43"/>
                        <a:pt x="923" y="51"/>
                      </a:cubicBezTo>
                      <a:cubicBezTo>
                        <a:pt x="895" y="59"/>
                        <a:pt x="896" y="64"/>
                        <a:pt x="865" y="64"/>
                      </a:cubicBezTo>
                      <a:cubicBezTo>
                        <a:pt x="834" y="64"/>
                        <a:pt x="820" y="50"/>
                        <a:pt x="799" y="59"/>
                      </a:cubicBezTo>
                      <a:cubicBezTo>
                        <a:pt x="778" y="68"/>
                        <a:pt x="774" y="67"/>
                        <a:pt x="744" y="67"/>
                      </a:cubicBezTo>
                      <a:cubicBezTo>
                        <a:pt x="714" y="67"/>
                        <a:pt x="700" y="77"/>
                        <a:pt x="689" y="78"/>
                      </a:cubicBezTo>
                      <a:cubicBezTo>
                        <a:pt x="678" y="79"/>
                        <a:pt x="657" y="83"/>
                        <a:pt x="642" y="74"/>
                      </a:cubicBezTo>
                      <a:cubicBezTo>
                        <a:pt x="627" y="65"/>
                        <a:pt x="607" y="52"/>
                        <a:pt x="576" y="62"/>
                      </a:cubicBezTo>
                      <a:cubicBezTo>
                        <a:pt x="545" y="71"/>
                        <a:pt x="496" y="72"/>
                        <a:pt x="483" y="72"/>
                      </a:cubicBezTo>
                      <a:cubicBezTo>
                        <a:pt x="470" y="72"/>
                        <a:pt x="429" y="71"/>
                        <a:pt x="425" y="71"/>
                      </a:cubicBezTo>
                      <a:cubicBezTo>
                        <a:pt x="422" y="71"/>
                        <a:pt x="408" y="85"/>
                        <a:pt x="385" y="83"/>
                      </a:cubicBezTo>
                      <a:cubicBezTo>
                        <a:pt x="362" y="81"/>
                        <a:pt x="318" y="87"/>
                        <a:pt x="306" y="83"/>
                      </a:cubicBezTo>
                      <a:cubicBezTo>
                        <a:pt x="295" y="79"/>
                        <a:pt x="247" y="92"/>
                        <a:pt x="236" y="94"/>
                      </a:cubicBezTo>
                      <a:cubicBezTo>
                        <a:pt x="225" y="96"/>
                        <a:pt x="191" y="118"/>
                        <a:pt x="167" y="120"/>
                      </a:cubicBezTo>
                      <a:cubicBezTo>
                        <a:pt x="143" y="122"/>
                        <a:pt x="99" y="133"/>
                        <a:pt x="73" y="134"/>
                      </a:cubicBezTo>
                      <a:cubicBezTo>
                        <a:pt x="47" y="135"/>
                        <a:pt x="45" y="143"/>
                        <a:pt x="45" y="143"/>
                      </a:cubicBezTo>
                      <a:cubicBezTo>
                        <a:pt x="45" y="143"/>
                        <a:pt x="42" y="147"/>
                        <a:pt x="32" y="171"/>
                      </a:cubicBezTo>
                      <a:cubicBezTo>
                        <a:pt x="23" y="196"/>
                        <a:pt x="0" y="230"/>
                        <a:pt x="0" y="230"/>
                      </a:cubicBezTo>
                      <a:cubicBezTo>
                        <a:pt x="38" y="224"/>
                        <a:pt x="38" y="224"/>
                        <a:pt x="38" y="224"/>
                      </a:cubicBezTo>
                      <a:cubicBezTo>
                        <a:pt x="51" y="251"/>
                        <a:pt x="51" y="251"/>
                        <a:pt x="51" y="251"/>
                      </a:cubicBezTo>
                      <a:cubicBezTo>
                        <a:pt x="51" y="251"/>
                        <a:pt x="87" y="228"/>
                        <a:pt x="97" y="228"/>
                      </a:cubicBezTo>
                      <a:cubicBezTo>
                        <a:pt x="106" y="228"/>
                        <a:pt x="128" y="234"/>
                        <a:pt x="144" y="245"/>
                      </a:cubicBezTo>
                      <a:cubicBezTo>
                        <a:pt x="161" y="256"/>
                        <a:pt x="172" y="270"/>
                        <a:pt x="185" y="270"/>
                      </a:cubicBezTo>
                      <a:cubicBezTo>
                        <a:pt x="199" y="270"/>
                        <a:pt x="199" y="270"/>
                        <a:pt x="195" y="277"/>
                      </a:cubicBezTo>
                      <a:cubicBezTo>
                        <a:pt x="191" y="285"/>
                        <a:pt x="220" y="288"/>
                        <a:pt x="231" y="288"/>
                      </a:cubicBezTo>
                      <a:cubicBezTo>
                        <a:pt x="242" y="288"/>
                        <a:pt x="264" y="288"/>
                        <a:pt x="257" y="279"/>
                      </a:cubicBezTo>
                      <a:cubicBezTo>
                        <a:pt x="251" y="270"/>
                        <a:pt x="257" y="262"/>
                        <a:pt x="267" y="268"/>
                      </a:cubicBezTo>
                      <a:cubicBezTo>
                        <a:pt x="276" y="273"/>
                        <a:pt x="292" y="265"/>
                        <a:pt x="292" y="279"/>
                      </a:cubicBezTo>
                      <a:cubicBezTo>
                        <a:pt x="292" y="293"/>
                        <a:pt x="313" y="294"/>
                        <a:pt x="326" y="304"/>
                      </a:cubicBezTo>
                      <a:cubicBezTo>
                        <a:pt x="339" y="313"/>
                        <a:pt x="325" y="331"/>
                        <a:pt x="314" y="333"/>
                      </a:cubicBezTo>
                      <a:cubicBezTo>
                        <a:pt x="303" y="336"/>
                        <a:pt x="305" y="349"/>
                        <a:pt x="299" y="375"/>
                      </a:cubicBezTo>
                      <a:cubicBezTo>
                        <a:pt x="292" y="401"/>
                        <a:pt x="271" y="395"/>
                        <a:pt x="286" y="401"/>
                      </a:cubicBezTo>
                      <a:cubicBezTo>
                        <a:pt x="301" y="408"/>
                        <a:pt x="323" y="399"/>
                        <a:pt x="308" y="415"/>
                      </a:cubicBezTo>
                      <a:cubicBezTo>
                        <a:pt x="294" y="431"/>
                        <a:pt x="295" y="445"/>
                        <a:pt x="288" y="449"/>
                      </a:cubicBezTo>
                      <a:cubicBezTo>
                        <a:pt x="280" y="453"/>
                        <a:pt x="238" y="459"/>
                        <a:pt x="231" y="459"/>
                      </a:cubicBezTo>
                      <a:cubicBezTo>
                        <a:pt x="223" y="459"/>
                        <a:pt x="201" y="459"/>
                        <a:pt x="203" y="451"/>
                      </a:cubicBezTo>
                      <a:cubicBezTo>
                        <a:pt x="204" y="443"/>
                        <a:pt x="199" y="440"/>
                        <a:pt x="199" y="440"/>
                      </a:cubicBezTo>
                      <a:cubicBezTo>
                        <a:pt x="182" y="436"/>
                        <a:pt x="182" y="436"/>
                        <a:pt x="182" y="436"/>
                      </a:cubicBezTo>
                      <a:cubicBezTo>
                        <a:pt x="178" y="439"/>
                        <a:pt x="176" y="443"/>
                        <a:pt x="165" y="443"/>
                      </a:cubicBezTo>
                      <a:cubicBezTo>
                        <a:pt x="148" y="443"/>
                        <a:pt x="131" y="438"/>
                        <a:pt x="128" y="449"/>
                      </a:cubicBezTo>
                      <a:cubicBezTo>
                        <a:pt x="125" y="460"/>
                        <a:pt x="152" y="464"/>
                        <a:pt x="148" y="473"/>
                      </a:cubicBezTo>
                      <a:cubicBezTo>
                        <a:pt x="143" y="482"/>
                        <a:pt x="139" y="492"/>
                        <a:pt x="133" y="492"/>
                      </a:cubicBezTo>
                      <a:cubicBezTo>
                        <a:pt x="126" y="492"/>
                        <a:pt x="111" y="494"/>
                        <a:pt x="128" y="504"/>
                      </a:cubicBezTo>
                      <a:cubicBezTo>
                        <a:pt x="145" y="513"/>
                        <a:pt x="162" y="520"/>
                        <a:pt x="156" y="528"/>
                      </a:cubicBezTo>
                      <a:cubicBezTo>
                        <a:pt x="149" y="537"/>
                        <a:pt x="141" y="543"/>
                        <a:pt x="136" y="544"/>
                      </a:cubicBezTo>
                      <a:cubicBezTo>
                        <a:pt x="132" y="545"/>
                        <a:pt x="120" y="570"/>
                        <a:pt x="113" y="561"/>
                      </a:cubicBezTo>
                      <a:cubicBezTo>
                        <a:pt x="105" y="553"/>
                        <a:pt x="89" y="545"/>
                        <a:pt x="89" y="545"/>
                      </a:cubicBezTo>
                      <a:cubicBezTo>
                        <a:pt x="89" y="545"/>
                        <a:pt x="77" y="554"/>
                        <a:pt x="81" y="565"/>
                      </a:cubicBezTo>
                      <a:cubicBezTo>
                        <a:pt x="85" y="577"/>
                        <a:pt x="84" y="582"/>
                        <a:pt x="85" y="589"/>
                      </a:cubicBezTo>
                      <a:cubicBezTo>
                        <a:pt x="86" y="597"/>
                        <a:pt x="107" y="605"/>
                        <a:pt x="107" y="605"/>
                      </a:cubicBezTo>
                      <a:cubicBezTo>
                        <a:pt x="107" y="605"/>
                        <a:pt x="128" y="608"/>
                        <a:pt x="124" y="614"/>
                      </a:cubicBezTo>
                      <a:cubicBezTo>
                        <a:pt x="119" y="619"/>
                        <a:pt x="108" y="622"/>
                        <a:pt x="102" y="623"/>
                      </a:cubicBezTo>
                      <a:cubicBezTo>
                        <a:pt x="97" y="625"/>
                        <a:pt x="104" y="643"/>
                        <a:pt x="81" y="653"/>
                      </a:cubicBezTo>
                      <a:cubicBezTo>
                        <a:pt x="58" y="663"/>
                        <a:pt x="36" y="676"/>
                        <a:pt x="36" y="676"/>
                      </a:cubicBezTo>
                      <a:cubicBezTo>
                        <a:pt x="36" y="676"/>
                        <a:pt x="24" y="678"/>
                        <a:pt x="34" y="685"/>
                      </a:cubicBezTo>
                      <a:cubicBezTo>
                        <a:pt x="45" y="691"/>
                        <a:pt x="65" y="683"/>
                        <a:pt x="70" y="696"/>
                      </a:cubicBezTo>
                      <a:cubicBezTo>
                        <a:pt x="74" y="709"/>
                        <a:pt x="60" y="706"/>
                        <a:pt x="65" y="713"/>
                      </a:cubicBezTo>
                      <a:cubicBezTo>
                        <a:pt x="70" y="720"/>
                        <a:pt x="75" y="721"/>
                        <a:pt x="85" y="721"/>
                      </a:cubicBezTo>
                      <a:cubicBezTo>
                        <a:pt x="95" y="721"/>
                        <a:pt x="87" y="710"/>
                        <a:pt x="105" y="721"/>
                      </a:cubicBezTo>
                      <a:cubicBezTo>
                        <a:pt x="124" y="733"/>
                        <a:pt x="129" y="734"/>
                        <a:pt x="139" y="737"/>
                      </a:cubicBezTo>
                      <a:cubicBezTo>
                        <a:pt x="149" y="740"/>
                        <a:pt x="137" y="748"/>
                        <a:pt x="181" y="752"/>
                      </a:cubicBezTo>
                      <a:cubicBezTo>
                        <a:pt x="224" y="755"/>
                        <a:pt x="224" y="754"/>
                        <a:pt x="228" y="755"/>
                      </a:cubicBezTo>
                      <a:cubicBezTo>
                        <a:pt x="229" y="755"/>
                        <a:pt x="230" y="756"/>
                        <a:pt x="231" y="756"/>
                      </a:cubicBezTo>
                      <a:cubicBezTo>
                        <a:pt x="237" y="746"/>
                        <a:pt x="249" y="740"/>
                        <a:pt x="259" y="737"/>
                      </a:cubicBezTo>
                      <a:cubicBezTo>
                        <a:pt x="268" y="734"/>
                        <a:pt x="287" y="729"/>
                        <a:pt x="318" y="729"/>
                      </a:cubicBezTo>
                      <a:cubicBezTo>
                        <a:pt x="348" y="729"/>
                        <a:pt x="387" y="734"/>
                        <a:pt x="414" y="739"/>
                      </a:cubicBezTo>
                      <a:cubicBezTo>
                        <a:pt x="441" y="744"/>
                        <a:pt x="494" y="758"/>
                        <a:pt x="502" y="764"/>
                      </a:cubicBezTo>
                      <a:cubicBezTo>
                        <a:pt x="511" y="770"/>
                        <a:pt x="522" y="775"/>
                        <a:pt x="538" y="777"/>
                      </a:cubicBezTo>
                      <a:cubicBezTo>
                        <a:pt x="554" y="778"/>
                        <a:pt x="570" y="768"/>
                        <a:pt x="582" y="766"/>
                      </a:cubicBezTo>
                      <a:cubicBezTo>
                        <a:pt x="594" y="764"/>
                        <a:pt x="605" y="759"/>
                        <a:pt x="614" y="755"/>
                      </a:cubicBezTo>
                      <a:cubicBezTo>
                        <a:pt x="623" y="750"/>
                        <a:pt x="637" y="758"/>
                        <a:pt x="635" y="749"/>
                      </a:cubicBezTo>
                      <a:cubicBezTo>
                        <a:pt x="634" y="740"/>
                        <a:pt x="626" y="737"/>
                        <a:pt x="635" y="734"/>
                      </a:cubicBezTo>
                      <a:cubicBezTo>
                        <a:pt x="643" y="731"/>
                        <a:pt x="659" y="729"/>
                        <a:pt x="675" y="725"/>
                      </a:cubicBezTo>
                      <a:cubicBezTo>
                        <a:pt x="691" y="721"/>
                        <a:pt x="718" y="730"/>
                        <a:pt x="734" y="734"/>
                      </a:cubicBezTo>
                      <a:cubicBezTo>
                        <a:pt x="750" y="738"/>
                        <a:pt x="765" y="744"/>
                        <a:pt x="781" y="744"/>
                      </a:cubicBezTo>
                      <a:cubicBezTo>
                        <a:pt x="797" y="744"/>
                        <a:pt x="813" y="752"/>
                        <a:pt x="830" y="748"/>
                      </a:cubicBezTo>
                      <a:cubicBezTo>
                        <a:pt x="847" y="744"/>
                        <a:pt x="852" y="741"/>
                        <a:pt x="872" y="739"/>
                      </a:cubicBezTo>
                      <a:cubicBezTo>
                        <a:pt x="892" y="737"/>
                        <a:pt x="914" y="732"/>
                        <a:pt x="924" y="727"/>
                      </a:cubicBezTo>
                      <a:cubicBezTo>
                        <a:pt x="935" y="722"/>
                        <a:pt x="943" y="717"/>
                        <a:pt x="943" y="717"/>
                      </a:cubicBezTo>
                      <a:cubicBezTo>
                        <a:pt x="943" y="717"/>
                        <a:pt x="960" y="718"/>
                        <a:pt x="957" y="712"/>
                      </a:cubicBezTo>
                      <a:cubicBezTo>
                        <a:pt x="954" y="706"/>
                        <a:pt x="949" y="704"/>
                        <a:pt x="957" y="700"/>
                      </a:cubicBezTo>
                      <a:cubicBezTo>
                        <a:pt x="965" y="696"/>
                        <a:pt x="967" y="690"/>
                        <a:pt x="976" y="688"/>
                      </a:cubicBezTo>
                      <a:cubicBezTo>
                        <a:pt x="985" y="686"/>
                        <a:pt x="984" y="678"/>
                        <a:pt x="984" y="678"/>
                      </a:cubicBezTo>
                      <a:cubicBezTo>
                        <a:pt x="984" y="678"/>
                        <a:pt x="971" y="675"/>
                        <a:pt x="966" y="675"/>
                      </a:cubicBezTo>
                      <a:cubicBezTo>
                        <a:pt x="961" y="674"/>
                        <a:pt x="954" y="670"/>
                        <a:pt x="956" y="660"/>
                      </a:cubicBezTo>
                      <a:cubicBezTo>
                        <a:pt x="958" y="651"/>
                        <a:pt x="966" y="651"/>
                        <a:pt x="974" y="644"/>
                      </a:cubicBezTo>
                      <a:cubicBezTo>
                        <a:pt x="982" y="637"/>
                        <a:pt x="1009" y="622"/>
                        <a:pt x="1021" y="622"/>
                      </a:cubicBezTo>
                      <a:cubicBezTo>
                        <a:pt x="1060" y="622"/>
                        <a:pt x="1060" y="622"/>
                        <a:pt x="1060" y="622"/>
                      </a:cubicBezTo>
                      <a:cubicBezTo>
                        <a:pt x="1068" y="622"/>
                        <a:pt x="1090" y="623"/>
                        <a:pt x="1099" y="618"/>
                      </a:cubicBezTo>
                      <a:cubicBezTo>
                        <a:pt x="1108" y="613"/>
                        <a:pt x="1138" y="615"/>
                        <a:pt x="1130" y="606"/>
                      </a:cubicBezTo>
                      <a:cubicBezTo>
                        <a:pt x="1122" y="597"/>
                        <a:pt x="1111" y="598"/>
                        <a:pt x="1106" y="588"/>
                      </a:cubicBezTo>
                      <a:cubicBezTo>
                        <a:pt x="1101" y="578"/>
                        <a:pt x="1091" y="579"/>
                        <a:pt x="1100" y="564"/>
                      </a:cubicBezTo>
                      <a:cubicBezTo>
                        <a:pt x="1108" y="549"/>
                        <a:pt x="1126" y="529"/>
                        <a:pt x="1155" y="523"/>
                      </a:cubicBezTo>
                      <a:cubicBezTo>
                        <a:pt x="1184" y="517"/>
                        <a:pt x="1175" y="515"/>
                        <a:pt x="1226" y="515"/>
                      </a:cubicBezTo>
                      <a:cubicBezTo>
                        <a:pt x="1276" y="515"/>
                        <a:pt x="1288" y="523"/>
                        <a:pt x="1306" y="520"/>
                      </a:cubicBezTo>
                      <a:cubicBezTo>
                        <a:pt x="1324" y="517"/>
                        <a:pt x="1343" y="513"/>
                        <a:pt x="1356" y="507"/>
                      </a:cubicBezTo>
                      <a:cubicBezTo>
                        <a:pt x="1369" y="500"/>
                        <a:pt x="1385" y="488"/>
                        <a:pt x="1397" y="484"/>
                      </a:cubicBezTo>
                      <a:cubicBezTo>
                        <a:pt x="1409" y="480"/>
                        <a:pt x="1423" y="476"/>
                        <a:pt x="1437" y="478"/>
                      </a:cubicBezTo>
                      <a:cubicBezTo>
                        <a:pt x="1451" y="480"/>
                        <a:pt x="1475" y="478"/>
                        <a:pt x="1485" y="482"/>
                      </a:cubicBezTo>
                      <a:cubicBezTo>
                        <a:pt x="1495" y="487"/>
                        <a:pt x="1540" y="499"/>
                        <a:pt x="1544" y="500"/>
                      </a:cubicBezTo>
                      <a:cubicBezTo>
                        <a:pt x="1547" y="501"/>
                        <a:pt x="1559" y="501"/>
                        <a:pt x="1567" y="501"/>
                      </a:cubicBezTo>
                      <a:cubicBezTo>
                        <a:pt x="1575" y="501"/>
                        <a:pt x="1589" y="508"/>
                        <a:pt x="1603" y="511"/>
                      </a:cubicBezTo>
                      <a:cubicBezTo>
                        <a:pt x="1618" y="514"/>
                        <a:pt x="1638" y="518"/>
                        <a:pt x="1648" y="522"/>
                      </a:cubicBezTo>
                      <a:cubicBezTo>
                        <a:pt x="1658" y="527"/>
                        <a:pt x="1672" y="531"/>
                        <a:pt x="1685" y="538"/>
                      </a:cubicBezTo>
                      <a:cubicBezTo>
                        <a:pt x="1697" y="545"/>
                        <a:pt x="1697" y="543"/>
                        <a:pt x="1697" y="539"/>
                      </a:cubicBezTo>
                      <a:cubicBezTo>
                        <a:pt x="1697" y="534"/>
                        <a:pt x="1693" y="527"/>
                        <a:pt x="1700" y="527"/>
                      </a:cubicBezTo>
                      <a:cubicBezTo>
                        <a:pt x="1708" y="527"/>
                        <a:pt x="1715" y="526"/>
                        <a:pt x="1723" y="528"/>
                      </a:cubicBezTo>
                      <a:cubicBezTo>
                        <a:pt x="1732" y="531"/>
                        <a:pt x="1746" y="537"/>
                        <a:pt x="1763" y="537"/>
                      </a:cubicBezTo>
                      <a:cubicBezTo>
                        <a:pt x="1799" y="537"/>
                        <a:pt x="1799" y="537"/>
                        <a:pt x="1799" y="537"/>
                      </a:cubicBezTo>
                      <a:cubicBezTo>
                        <a:pt x="1823" y="537"/>
                        <a:pt x="1834" y="534"/>
                        <a:pt x="1852" y="541"/>
                      </a:cubicBezTo>
                      <a:cubicBezTo>
                        <a:pt x="1870" y="547"/>
                        <a:pt x="1872" y="553"/>
                        <a:pt x="1890" y="553"/>
                      </a:cubicBezTo>
                      <a:cubicBezTo>
                        <a:pt x="1908" y="553"/>
                        <a:pt x="1932" y="555"/>
                        <a:pt x="1943" y="555"/>
                      </a:cubicBezTo>
                      <a:cubicBezTo>
                        <a:pt x="1954" y="555"/>
                        <a:pt x="1971" y="558"/>
                        <a:pt x="1977" y="558"/>
                      </a:cubicBezTo>
                      <a:cubicBezTo>
                        <a:pt x="1983" y="558"/>
                        <a:pt x="2000" y="554"/>
                        <a:pt x="1991" y="551"/>
                      </a:cubicBezTo>
                      <a:cubicBezTo>
                        <a:pt x="1982" y="547"/>
                        <a:pt x="1970" y="545"/>
                        <a:pt x="1965" y="533"/>
                      </a:cubicBezTo>
                      <a:cubicBezTo>
                        <a:pt x="1960" y="521"/>
                        <a:pt x="1959" y="507"/>
                        <a:pt x="1966" y="502"/>
                      </a:cubicBezTo>
                      <a:cubicBezTo>
                        <a:pt x="1973" y="497"/>
                        <a:pt x="1973" y="491"/>
                        <a:pt x="2002" y="484"/>
                      </a:cubicBezTo>
                      <a:cubicBezTo>
                        <a:pt x="2030" y="477"/>
                        <a:pt x="2050" y="484"/>
                        <a:pt x="2061" y="481"/>
                      </a:cubicBezTo>
                      <a:cubicBezTo>
                        <a:pt x="2072" y="477"/>
                        <a:pt x="2075" y="465"/>
                        <a:pt x="2098" y="465"/>
                      </a:cubicBezTo>
                      <a:cubicBezTo>
                        <a:pt x="2121" y="465"/>
                        <a:pt x="2144" y="465"/>
                        <a:pt x="2148" y="464"/>
                      </a:cubicBezTo>
                      <a:cubicBezTo>
                        <a:pt x="2153" y="463"/>
                        <a:pt x="2148" y="453"/>
                        <a:pt x="2148" y="447"/>
                      </a:cubicBezTo>
                      <a:cubicBezTo>
                        <a:pt x="2148" y="440"/>
                        <a:pt x="2142" y="435"/>
                        <a:pt x="2148" y="428"/>
                      </a:cubicBezTo>
                      <a:cubicBezTo>
                        <a:pt x="2155" y="421"/>
                        <a:pt x="2154" y="417"/>
                        <a:pt x="2157" y="411"/>
                      </a:cubicBezTo>
                      <a:cubicBezTo>
                        <a:pt x="2160" y="404"/>
                        <a:pt x="2163" y="401"/>
                        <a:pt x="2168" y="399"/>
                      </a:cubicBezTo>
                      <a:cubicBezTo>
                        <a:pt x="2174" y="397"/>
                        <a:pt x="2194" y="390"/>
                        <a:pt x="2194" y="382"/>
                      </a:cubicBezTo>
                      <a:cubicBezTo>
                        <a:pt x="2194" y="375"/>
                        <a:pt x="2184" y="378"/>
                        <a:pt x="2179" y="374"/>
                      </a:cubicBezTo>
                      <a:cubicBezTo>
                        <a:pt x="2174" y="370"/>
                        <a:pt x="2130" y="362"/>
                        <a:pt x="2124" y="358"/>
                      </a:cubicBezTo>
                      <a:cubicBezTo>
                        <a:pt x="2118" y="355"/>
                        <a:pt x="2097" y="353"/>
                        <a:pt x="2097" y="353"/>
                      </a:cubicBezTo>
                      <a:cubicBezTo>
                        <a:pt x="2097" y="353"/>
                        <a:pt x="2100" y="353"/>
                        <a:pt x="2092" y="341"/>
                      </a:cubicBezTo>
                      <a:cubicBezTo>
                        <a:pt x="2084" y="329"/>
                        <a:pt x="2079" y="328"/>
                        <a:pt x="2075" y="328"/>
                      </a:cubicBezTo>
                      <a:cubicBezTo>
                        <a:pt x="2070" y="328"/>
                        <a:pt x="2066" y="319"/>
                        <a:pt x="2053" y="331"/>
                      </a:cubicBezTo>
                      <a:cubicBezTo>
                        <a:pt x="2039" y="342"/>
                        <a:pt x="2039" y="346"/>
                        <a:pt x="2031" y="344"/>
                      </a:cubicBezTo>
                      <a:cubicBezTo>
                        <a:pt x="2023" y="342"/>
                        <a:pt x="1996" y="342"/>
                        <a:pt x="1992" y="336"/>
                      </a:cubicBezTo>
                      <a:cubicBezTo>
                        <a:pt x="1989" y="331"/>
                        <a:pt x="2000" y="322"/>
                        <a:pt x="2001" y="312"/>
                      </a:cubicBezTo>
                      <a:cubicBezTo>
                        <a:pt x="2002" y="302"/>
                        <a:pt x="1994" y="283"/>
                        <a:pt x="2007" y="283"/>
                      </a:cubicBezTo>
                      <a:cubicBezTo>
                        <a:pt x="2020" y="282"/>
                        <a:pt x="2042" y="287"/>
                        <a:pt x="2046" y="282"/>
                      </a:cubicBezTo>
                      <a:cubicBezTo>
                        <a:pt x="2050" y="277"/>
                        <a:pt x="2065" y="269"/>
                        <a:pt x="2069" y="268"/>
                      </a:cubicBezTo>
                      <a:cubicBezTo>
                        <a:pt x="2072" y="266"/>
                        <a:pt x="2082" y="271"/>
                        <a:pt x="2082" y="263"/>
                      </a:cubicBezTo>
                      <a:cubicBezTo>
                        <a:pt x="2083" y="254"/>
                        <a:pt x="2094" y="246"/>
                        <a:pt x="2092" y="243"/>
                      </a:cubicBezTo>
                      <a:cubicBezTo>
                        <a:pt x="2091" y="240"/>
                        <a:pt x="2100" y="246"/>
                        <a:pt x="2109" y="249"/>
                      </a:cubicBezTo>
                      <a:cubicBezTo>
                        <a:pt x="2117" y="252"/>
                        <a:pt x="2123" y="253"/>
                        <a:pt x="2140" y="253"/>
                      </a:cubicBezTo>
                      <a:cubicBezTo>
                        <a:pt x="2158" y="253"/>
                        <a:pt x="2169" y="254"/>
                        <a:pt x="2169" y="254"/>
                      </a:cubicBezTo>
                      <a:cubicBezTo>
                        <a:pt x="2169" y="254"/>
                        <a:pt x="2170" y="241"/>
                        <a:pt x="2170" y="235"/>
                      </a:cubicBezTo>
                      <a:cubicBezTo>
                        <a:pt x="2170" y="229"/>
                        <a:pt x="2178" y="220"/>
                        <a:pt x="2172" y="217"/>
                      </a:cubicBezTo>
                      <a:cubicBezTo>
                        <a:pt x="2167" y="213"/>
                        <a:pt x="2162" y="208"/>
                        <a:pt x="2148" y="202"/>
                      </a:cubicBezTo>
                      <a:cubicBezTo>
                        <a:pt x="2134" y="197"/>
                        <a:pt x="2133" y="198"/>
                        <a:pt x="2133" y="190"/>
                      </a:cubicBezTo>
                      <a:cubicBezTo>
                        <a:pt x="2133" y="182"/>
                        <a:pt x="2132" y="176"/>
                        <a:pt x="2124" y="180"/>
                      </a:cubicBezTo>
                      <a:cubicBezTo>
                        <a:pt x="2117" y="184"/>
                        <a:pt x="2115" y="190"/>
                        <a:pt x="2115" y="176"/>
                      </a:cubicBezTo>
                      <a:cubicBezTo>
                        <a:pt x="2115" y="163"/>
                        <a:pt x="2121" y="145"/>
                        <a:pt x="2121" y="137"/>
                      </a:cubicBezTo>
                      <a:cubicBezTo>
                        <a:pt x="2121" y="129"/>
                        <a:pt x="2100" y="125"/>
                        <a:pt x="2092" y="119"/>
                      </a:cubicBezTo>
                      <a:cubicBezTo>
                        <a:pt x="2084" y="113"/>
                        <a:pt x="2072" y="111"/>
                        <a:pt x="2061" y="103"/>
                      </a:cubicBezTo>
                      <a:cubicBezTo>
                        <a:pt x="2050" y="94"/>
                        <a:pt x="2048" y="95"/>
                        <a:pt x="2035" y="95"/>
                      </a:cubicBezTo>
                      <a:cubicBezTo>
                        <a:pt x="2022" y="95"/>
                        <a:pt x="1992" y="93"/>
                        <a:pt x="1983" y="94"/>
                      </a:cubicBezTo>
                      <a:cubicBezTo>
                        <a:pt x="1974" y="95"/>
                        <a:pt x="1960" y="99"/>
                        <a:pt x="1951" y="97"/>
                      </a:cubicBezTo>
                      <a:cubicBezTo>
                        <a:pt x="1942" y="95"/>
                        <a:pt x="1932" y="83"/>
                        <a:pt x="1927" y="72"/>
                      </a:cubicBezTo>
                      <a:cubicBezTo>
                        <a:pt x="1922" y="61"/>
                        <a:pt x="1913" y="55"/>
                        <a:pt x="1910" y="53"/>
                      </a:cubicBezTo>
                      <a:cubicBezTo>
                        <a:pt x="1907" y="51"/>
                        <a:pt x="1851" y="49"/>
                        <a:pt x="1835" y="49"/>
                      </a:cubicBezTo>
                      <a:cubicBezTo>
                        <a:pt x="1820" y="49"/>
                        <a:pt x="1798" y="49"/>
                        <a:pt x="1793" y="56"/>
                      </a:cubicBezTo>
                      <a:cubicBezTo>
                        <a:pt x="1788" y="63"/>
                        <a:pt x="1788" y="65"/>
                        <a:pt x="1776" y="65"/>
                      </a:cubicBezTo>
                      <a:cubicBezTo>
                        <a:pt x="1765" y="65"/>
                        <a:pt x="1736" y="64"/>
                        <a:pt x="1726" y="65"/>
                      </a:cubicBezTo>
                      <a:cubicBezTo>
                        <a:pt x="1717" y="66"/>
                        <a:pt x="1700" y="77"/>
                        <a:pt x="1690" y="79"/>
                      </a:cubicBezTo>
                      <a:cubicBezTo>
                        <a:pt x="1680" y="81"/>
                        <a:pt x="1670" y="85"/>
                        <a:pt x="1654" y="85"/>
                      </a:cubicBezTo>
                      <a:cubicBezTo>
                        <a:pt x="1638" y="85"/>
                        <a:pt x="1628" y="78"/>
                        <a:pt x="1609" y="78"/>
                      </a:cubicBezTo>
                      <a:cubicBezTo>
                        <a:pt x="1590" y="78"/>
                        <a:pt x="1571" y="76"/>
                        <a:pt x="1565" y="76"/>
                      </a:cubicBezTo>
                      <a:cubicBezTo>
                        <a:pt x="1559" y="76"/>
                        <a:pt x="1545" y="71"/>
                        <a:pt x="1537" y="66"/>
                      </a:cubicBezTo>
                      <a:cubicBezTo>
                        <a:pt x="1537" y="66"/>
                        <a:pt x="1537" y="66"/>
                        <a:pt x="1537" y="66"/>
                      </a:cubicBezTo>
                      <a:close/>
                    </a:path>
                  </a:pathLst>
                </a:custGeom>
                <a:solidFill>
                  <a:srgbClr val="4B7175"/>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1" name="Freeform 196">
                  <a:extLst>
                    <a:ext uri="{FF2B5EF4-FFF2-40B4-BE49-F238E27FC236}">
                      <a16:creationId xmlns:a16="http://schemas.microsoft.com/office/drawing/2014/main" xmlns="" id="{EF783B07-192B-44F3-B07C-B3894C105B6D}"/>
                    </a:ext>
                  </a:extLst>
                </p:cNvPr>
                <p:cNvSpPr>
                  <a:spLocks noEditPoints="1"/>
                </p:cNvSpPr>
                <p:nvPr/>
              </p:nvSpPr>
              <p:spPr bwMode="auto">
                <a:xfrm>
                  <a:off x="805433" y="2424976"/>
                  <a:ext cx="1707107" cy="980561"/>
                </a:xfrm>
                <a:custGeom>
                  <a:avLst/>
                  <a:gdLst>
                    <a:gd name="T0" fmla="*/ 1212 w 1520"/>
                    <a:gd name="T1" fmla="*/ 0 h 873"/>
                    <a:gd name="T2" fmla="*/ 1438 w 1520"/>
                    <a:gd name="T3" fmla="*/ 104 h 873"/>
                    <a:gd name="T4" fmla="*/ 1325 w 1520"/>
                    <a:gd name="T5" fmla="*/ 70 h 873"/>
                    <a:gd name="T6" fmla="*/ 1181 w 1520"/>
                    <a:gd name="T7" fmla="*/ 55 h 873"/>
                    <a:gd name="T8" fmla="*/ 1157 w 1520"/>
                    <a:gd name="T9" fmla="*/ 70 h 873"/>
                    <a:gd name="T10" fmla="*/ 1123 w 1520"/>
                    <a:gd name="T11" fmla="*/ 137 h 873"/>
                    <a:gd name="T12" fmla="*/ 1173 w 1520"/>
                    <a:gd name="T13" fmla="*/ 162 h 873"/>
                    <a:gd name="T14" fmla="*/ 1126 w 1520"/>
                    <a:gd name="T15" fmla="*/ 170 h 873"/>
                    <a:gd name="T16" fmla="*/ 1120 w 1520"/>
                    <a:gd name="T17" fmla="*/ 170 h 873"/>
                    <a:gd name="T18" fmla="*/ 1117 w 1520"/>
                    <a:gd name="T19" fmla="*/ 171 h 873"/>
                    <a:gd name="T20" fmla="*/ 1142 w 1520"/>
                    <a:gd name="T21" fmla="*/ 230 h 873"/>
                    <a:gd name="T22" fmla="*/ 991 w 1520"/>
                    <a:gd name="T23" fmla="*/ 224 h 873"/>
                    <a:gd name="T24" fmla="*/ 1019 w 1520"/>
                    <a:gd name="T25" fmla="*/ 330 h 873"/>
                    <a:gd name="T26" fmla="*/ 967 w 1520"/>
                    <a:gd name="T27" fmla="*/ 366 h 873"/>
                    <a:gd name="T28" fmla="*/ 967 w 1520"/>
                    <a:gd name="T29" fmla="*/ 342 h 873"/>
                    <a:gd name="T30" fmla="*/ 831 w 1520"/>
                    <a:gd name="T31" fmla="*/ 356 h 873"/>
                    <a:gd name="T32" fmla="*/ 722 w 1520"/>
                    <a:gd name="T33" fmla="*/ 345 h 873"/>
                    <a:gd name="T34" fmla="*/ 609 w 1520"/>
                    <a:gd name="T35" fmla="*/ 310 h 873"/>
                    <a:gd name="T36" fmla="*/ 488 w 1520"/>
                    <a:gd name="T37" fmla="*/ 281 h 873"/>
                    <a:gd name="T38" fmla="*/ 349 w 1520"/>
                    <a:gd name="T39" fmla="*/ 230 h 873"/>
                    <a:gd name="T40" fmla="*/ 162 w 1520"/>
                    <a:gd name="T41" fmla="*/ 312 h 873"/>
                    <a:gd name="T42" fmla="*/ 101 w 1520"/>
                    <a:gd name="T43" fmla="*/ 401 h 873"/>
                    <a:gd name="T44" fmla="*/ 75 w 1520"/>
                    <a:gd name="T45" fmla="*/ 456 h 873"/>
                    <a:gd name="T46" fmla="*/ 1 w 1520"/>
                    <a:gd name="T47" fmla="*/ 504 h 873"/>
                    <a:gd name="T48" fmla="*/ 10 w 1520"/>
                    <a:gd name="T49" fmla="*/ 564 h 873"/>
                    <a:gd name="T50" fmla="*/ 70 w 1520"/>
                    <a:gd name="T51" fmla="*/ 555 h 873"/>
                    <a:gd name="T52" fmla="*/ 190 w 1520"/>
                    <a:gd name="T53" fmla="*/ 553 h 873"/>
                    <a:gd name="T54" fmla="*/ 299 w 1520"/>
                    <a:gd name="T55" fmla="*/ 601 h 873"/>
                    <a:gd name="T56" fmla="*/ 375 w 1520"/>
                    <a:gd name="T57" fmla="*/ 687 h 873"/>
                    <a:gd name="T58" fmla="*/ 357 w 1520"/>
                    <a:gd name="T59" fmla="*/ 741 h 873"/>
                    <a:gd name="T60" fmla="*/ 468 w 1520"/>
                    <a:gd name="T61" fmla="*/ 759 h 873"/>
                    <a:gd name="T62" fmla="*/ 547 w 1520"/>
                    <a:gd name="T63" fmla="*/ 813 h 873"/>
                    <a:gd name="T64" fmla="*/ 614 w 1520"/>
                    <a:gd name="T65" fmla="*/ 830 h 873"/>
                    <a:gd name="T66" fmla="*/ 809 w 1520"/>
                    <a:gd name="T67" fmla="*/ 871 h 873"/>
                    <a:gd name="T68" fmla="*/ 864 w 1520"/>
                    <a:gd name="T69" fmla="*/ 830 h 873"/>
                    <a:gd name="T70" fmla="*/ 988 w 1520"/>
                    <a:gd name="T71" fmla="*/ 779 h 873"/>
                    <a:gd name="T72" fmla="*/ 1111 w 1520"/>
                    <a:gd name="T73" fmla="*/ 685 h 873"/>
                    <a:gd name="T74" fmla="*/ 1410 w 1520"/>
                    <a:gd name="T75" fmla="*/ 624 h 873"/>
                    <a:gd name="T76" fmla="*/ 1409 w 1520"/>
                    <a:gd name="T77" fmla="*/ 580 h 873"/>
                    <a:gd name="T78" fmla="*/ 1266 w 1520"/>
                    <a:gd name="T79" fmla="*/ 546 h 873"/>
                    <a:gd name="T80" fmla="*/ 1251 w 1520"/>
                    <a:gd name="T81" fmla="*/ 521 h 873"/>
                    <a:gd name="T82" fmla="*/ 1262 w 1520"/>
                    <a:gd name="T83" fmla="*/ 478 h 873"/>
                    <a:gd name="T84" fmla="*/ 1288 w 1520"/>
                    <a:gd name="T85" fmla="*/ 430 h 873"/>
                    <a:gd name="T86" fmla="*/ 1270 w 1520"/>
                    <a:gd name="T87" fmla="*/ 370 h 873"/>
                    <a:gd name="T88" fmla="*/ 1338 w 1520"/>
                    <a:gd name="T89" fmla="*/ 350 h 873"/>
                    <a:gd name="T90" fmla="*/ 1316 w 1520"/>
                    <a:gd name="T91" fmla="*/ 316 h 873"/>
                    <a:gd name="T92" fmla="*/ 1320 w 1520"/>
                    <a:gd name="T93" fmla="*/ 313 h 873"/>
                    <a:gd name="T94" fmla="*/ 1324 w 1520"/>
                    <a:gd name="T95" fmla="*/ 308 h 873"/>
                    <a:gd name="T96" fmla="*/ 1328 w 1520"/>
                    <a:gd name="T97" fmla="*/ 299 h 873"/>
                    <a:gd name="T98" fmla="*/ 1346 w 1520"/>
                    <a:gd name="T99" fmla="*/ 268 h 873"/>
                    <a:gd name="T100" fmla="*/ 1412 w 1520"/>
                    <a:gd name="T101" fmla="*/ 284 h 873"/>
                    <a:gd name="T102" fmla="*/ 1480 w 1520"/>
                    <a:gd name="T103" fmla="*/ 200 h 873"/>
                    <a:gd name="T104" fmla="*/ 1210 w 1520"/>
                    <a:gd name="T105" fmla="*/ 5 h 873"/>
                    <a:gd name="T106" fmla="*/ 1208 w 1520"/>
                    <a:gd name="T107" fmla="*/ 9 h 873"/>
                    <a:gd name="T108" fmla="*/ 1193 w 1520"/>
                    <a:gd name="T109" fmla="*/ 36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0" h="873">
                      <a:moveTo>
                        <a:pt x="1212" y="0"/>
                      </a:moveTo>
                      <a:cubicBezTo>
                        <a:pt x="1212" y="0"/>
                        <a:pt x="1212" y="0"/>
                        <a:pt x="1212" y="0"/>
                      </a:cubicBezTo>
                      <a:cubicBezTo>
                        <a:pt x="1212" y="0"/>
                        <a:pt x="1212" y="0"/>
                        <a:pt x="1212" y="0"/>
                      </a:cubicBezTo>
                      <a:cubicBezTo>
                        <a:pt x="1212" y="0"/>
                        <a:pt x="1212" y="0"/>
                        <a:pt x="1212" y="0"/>
                      </a:cubicBezTo>
                      <a:close/>
                      <a:moveTo>
                        <a:pt x="1507" y="129"/>
                      </a:moveTo>
                      <a:cubicBezTo>
                        <a:pt x="1494" y="119"/>
                        <a:pt x="1473" y="118"/>
                        <a:pt x="1473" y="104"/>
                      </a:cubicBezTo>
                      <a:cubicBezTo>
                        <a:pt x="1473" y="90"/>
                        <a:pt x="1457" y="98"/>
                        <a:pt x="1448" y="93"/>
                      </a:cubicBezTo>
                      <a:cubicBezTo>
                        <a:pt x="1438" y="87"/>
                        <a:pt x="1432" y="95"/>
                        <a:pt x="1438" y="104"/>
                      </a:cubicBezTo>
                      <a:cubicBezTo>
                        <a:pt x="1445" y="113"/>
                        <a:pt x="1423" y="113"/>
                        <a:pt x="1412" y="113"/>
                      </a:cubicBezTo>
                      <a:cubicBezTo>
                        <a:pt x="1401" y="113"/>
                        <a:pt x="1372" y="110"/>
                        <a:pt x="1376" y="102"/>
                      </a:cubicBezTo>
                      <a:cubicBezTo>
                        <a:pt x="1380" y="95"/>
                        <a:pt x="1380" y="95"/>
                        <a:pt x="1366" y="95"/>
                      </a:cubicBezTo>
                      <a:cubicBezTo>
                        <a:pt x="1353" y="95"/>
                        <a:pt x="1342" y="81"/>
                        <a:pt x="1325" y="70"/>
                      </a:cubicBezTo>
                      <a:cubicBezTo>
                        <a:pt x="1309" y="59"/>
                        <a:pt x="1287" y="53"/>
                        <a:pt x="1278" y="53"/>
                      </a:cubicBezTo>
                      <a:cubicBezTo>
                        <a:pt x="1268" y="53"/>
                        <a:pt x="1232" y="76"/>
                        <a:pt x="1232" y="76"/>
                      </a:cubicBezTo>
                      <a:cubicBezTo>
                        <a:pt x="1219" y="49"/>
                        <a:pt x="1219" y="49"/>
                        <a:pt x="1219" y="49"/>
                      </a:cubicBezTo>
                      <a:cubicBezTo>
                        <a:pt x="1181" y="55"/>
                        <a:pt x="1181" y="55"/>
                        <a:pt x="1181" y="55"/>
                      </a:cubicBezTo>
                      <a:cubicBezTo>
                        <a:pt x="1181" y="55"/>
                        <a:pt x="1186" y="48"/>
                        <a:pt x="1192" y="38"/>
                      </a:cubicBezTo>
                      <a:cubicBezTo>
                        <a:pt x="1181" y="40"/>
                        <a:pt x="1170" y="42"/>
                        <a:pt x="1170" y="42"/>
                      </a:cubicBezTo>
                      <a:cubicBezTo>
                        <a:pt x="1170" y="42"/>
                        <a:pt x="1180" y="54"/>
                        <a:pt x="1177" y="62"/>
                      </a:cubicBezTo>
                      <a:cubicBezTo>
                        <a:pt x="1174" y="70"/>
                        <a:pt x="1162" y="67"/>
                        <a:pt x="1157" y="70"/>
                      </a:cubicBezTo>
                      <a:cubicBezTo>
                        <a:pt x="1153" y="73"/>
                        <a:pt x="1139" y="76"/>
                        <a:pt x="1139" y="76"/>
                      </a:cubicBezTo>
                      <a:cubicBezTo>
                        <a:pt x="1139" y="76"/>
                        <a:pt x="1137" y="82"/>
                        <a:pt x="1137" y="92"/>
                      </a:cubicBezTo>
                      <a:cubicBezTo>
                        <a:pt x="1137" y="101"/>
                        <a:pt x="1133" y="106"/>
                        <a:pt x="1131" y="119"/>
                      </a:cubicBezTo>
                      <a:cubicBezTo>
                        <a:pt x="1130" y="131"/>
                        <a:pt x="1123" y="133"/>
                        <a:pt x="1123" y="137"/>
                      </a:cubicBezTo>
                      <a:cubicBezTo>
                        <a:pt x="1123" y="141"/>
                        <a:pt x="1135" y="144"/>
                        <a:pt x="1142" y="145"/>
                      </a:cubicBezTo>
                      <a:cubicBezTo>
                        <a:pt x="1144" y="145"/>
                        <a:pt x="1148" y="146"/>
                        <a:pt x="1153" y="148"/>
                      </a:cubicBezTo>
                      <a:cubicBezTo>
                        <a:pt x="1146" y="148"/>
                        <a:pt x="1142" y="148"/>
                        <a:pt x="1142" y="148"/>
                      </a:cubicBezTo>
                      <a:cubicBezTo>
                        <a:pt x="1173" y="162"/>
                        <a:pt x="1173" y="162"/>
                        <a:pt x="1173" y="162"/>
                      </a:cubicBezTo>
                      <a:cubicBezTo>
                        <a:pt x="1173" y="162"/>
                        <a:pt x="1157" y="172"/>
                        <a:pt x="1153" y="173"/>
                      </a:cubicBezTo>
                      <a:cubicBezTo>
                        <a:pt x="1150" y="174"/>
                        <a:pt x="1139" y="171"/>
                        <a:pt x="1129" y="170"/>
                      </a:cubicBezTo>
                      <a:cubicBezTo>
                        <a:pt x="1128" y="170"/>
                        <a:pt x="1128" y="170"/>
                        <a:pt x="1127" y="170"/>
                      </a:cubicBezTo>
                      <a:cubicBezTo>
                        <a:pt x="1127" y="170"/>
                        <a:pt x="1127" y="170"/>
                        <a:pt x="1126" y="170"/>
                      </a:cubicBezTo>
                      <a:cubicBezTo>
                        <a:pt x="1126" y="170"/>
                        <a:pt x="1125" y="170"/>
                        <a:pt x="1125" y="170"/>
                      </a:cubicBezTo>
                      <a:cubicBezTo>
                        <a:pt x="1124" y="170"/>
                        <a:pt x="1124" y="170"/>
                        <a:pt x="1124" y="170"/>
                      </a:cubicBezTo>
                      <a:cubicBezTo>
                        <a:pt x="1123" y="169"/>
                        <a:pt x="1122" y="170"/>
                        <a:pt x="1122" y="170"/>
                      </a:cubicBezTo>
                      <a:cubicBezTo>
                        <a:pt x="1121" y="170"/>
                        <a:pt x="1121" y="170"/>
                        <a:pt x="1120" y="170"/>
                      </a:cubicBezTo>
                      <a:cubicBezTo>
                        <a:pt x="1120" y="170"/>
                        <a:pt x="1120" y="170"/>
                        <a:pt x="1120" y="170"/>
                      </a:cubicBezTo>
                      <a:cubicBezTo>
                        <a:pt x="1119" y="170"/>
                        <a:pt x="1119" y="170"/>
                        <a:pt x="1119" y="170"/>
                      </a:cubicBezTo>
                      <a:cubicBezTo>
                        <a:pt x="1118" y="170"/>
                        <a:pt x="1118" y="170"/>
                        <a:pt x="1118" y="170"/>
                      </a:cubicBezTo>
                      <a:cubicBezTo>
                        <a:pt x="1118" y="170"/>
                        <a:pt x="1117" y="171"/>
                        <a:pt x="1117" y="171"/>
                      </a:cubicBezTo>
                      <a:cubicBezTo>
                        <a:pt x="1117" y="171"/>
                        <a:pt x="1117" y="171"/>
                        <a:pt x="1117" y="171"/>
                      </a:cubicBezTo>
                      <a:cubicBezTo>
                        <a:pt x="1117" y="171"/>
                        <a:pt x="1116" y="172"/>
                        <a:pt x="1116" y="172"/>
                      </a:cubicBezTo>
                      <a:cubicBezTo>
                        <a:pt x="1113" y="179"/>
                        <a:pt x="1120" y="185"/>
                        <a:pt x="1131" y="196"/>
                      </a:cubicBezTo>
                      <a:cubicBezTo>
                        <a:pt x="1142" y="207"/>
                        <a:pt x="1144" y="224"/>
                        <a:pt x="1142" y="230"/>
                      </a:cubicBezTo>
                      <a:cubicBezTo>
                        <a:pt x="1139" y="236"/>
                        <a:pt x="1133" y="266"/>
                        <a:pt x="1123" y="267"/>
                      </a:cubicBezTo>
                      <a:cubicBezTo>
                        <a:pt x="1114" y="268"/>
                        <a:pt x="1065" y="264"/>
                        <a:pt x="1065" y="264"/>
                      </a:cubicBezTo>
                      <a:cubicBezTo>
                        <a:pt x="1038" y="253"/>
                        <a:pt x="1038" y="253"/>
                        <a:pt x="1038" y="253"/>
                      </a:cubicBezTo>
                      <a:cubicBezTo>
                        <a:pt x="1038" y="253"/>
                        <a:pt x="1003" y="236"/>
                        <a:pt x="991" y="224"/>
                      </a:cubicBezTo>
                      <a:cubicBezTo>
                        <a:pt x="980" y="213"/>
                        <a:pt x="977" y="227"/>
                        <a:pt x="967" y="244"/>
                      </a:cubicBezTo>
                      <a:cubicBezTo>
                        <a:pt x="957" y="261"/>
                        <a:pt x="1031" y="283"/>
                        <a:pt x="1041" y="291"/>
                      </a:cubicBezTo>
                      <a:cubicBezTo>
                        <a:pt x="1050" y="299"/>
                        <a:pt x="1040" y="301"/>
                        <a:pt x="1040" y="314"/>
                      </a:cubicBezTo>
                      <a:cubicBezTo>
                        <a:pt x="1040" y="327"/>
                        <a:pt x="1014" y="318"/>
                        <a:pt x="1019" y="330"/>
                      </a:cubicBezTo>
                      <a:cubicBezTo>
                        <a:pt x="1024" y="341"/>
                        <a:pt x="1038" y="342"/>
                        <a:pt x="1027" y="349"/>
                      </a:cubicBezTo>
                      <a:cubicBezTo>
                        <a:pt x="1015" y="356"/>
                        <a:pt x="1011" y="369"/>
                        <a:pt x="1010" y="378"/>
                      </a:cubicBezTo>
                      <a:cubicBezTo>
                        <a:pt x="1008" y="386"/>
                        <a:pt x="986" y="386"/>
                        <a:pt x="991" y="378"/>
                      </a:cubicBezTo>
                      <a:cubicBezTo>
                        <a:pt x="997" y="369"/>
                        <a:pt x="981" y="365"/>
                        <a:pt x="967" y="366"/>
                      </a:cubicBezTo>
                      <a:cubicBezTo>
                        <a:pt x="953" y="368"/>
                        <a:pt x="962" y="369"/>
                        <a:pt x="955" y="373"/>
                      </a:cubicBezTo>
                      <a:cubicBezTo>
                        <a:pt x="947" y="376"/>
                        <a:pt x="932" y="370"/>
                        <a:pt x="925" y="365"/>
                      </a:cubicBezTo>
                      <a:cubicBezTo>
                        <a:pt x="918" y="359"/>
                        <a:pt x="939" y="350"/>
                        <a:pt x="946" y="350"/>
                      </a:cubicBezTo>
                      <a:cubicBezTo>
                        <a:pt x="953" y="350"/>
                        <a:pt x="967" y="342"/>
                        <a:pt x="967" y="342"/>
                      </a:cubicBezTo>
                      <a:cubicBezTo>
                        <a:pt x="967" y="342"/>
                        <a:pt x="956" y="330"/>
                        <a:pt x="940" y="326"/>
                      </a:cubicBezTo>
                      <a:cubicBezTo>
                        <a:pt x="925" y="323"/>
                        <a:pt x="922" y="334"/>
                        <a:pt x="911" y="342"/>
                      </a:cubicBezTo>
                      <a:cubicBezTo>
                        <a:pt x="899" y="351"/>
                        <a:pt x="872" y="342"/>
                        <a:pt x="855" y="342"/>
                      </a:cubicBezTo>
                      <a:cubicBezTo>
                        <a:pt x="838" y="342"/>
                        <a:pt x="831" y="338"/>
                        <a:pt x="831" y="356"/>
                      </a:cubicBezTo>
                      <a:cubicBezTo>
                        <a:pt x="831" y="375"/>
                        <a:pt x="831" y="374"/>
                        <a:pt x="824" y="373"/>
                      </a:cubicBezTo>
                      <a:cubicBezTo>
                        <a:pt x="817" y="372"/>
                        <a:pt x="799" y="362"/>
                        <a:pt x="799" y="362"/>
                      </a:cubicBezTo>
                      <a:cubicBezTo>
                        <a:pt x="766" y="358"/>
                        <a:pt x="766" y="358"/>
                        <a:pt x="766" y="358"/>
                      </a:cubicBezTo>
                      <a:cubicBezTo>
                        <a:pt x="766" y="358"/>
                        <a:pt x="735" y="349"/>
                        <a:pt x="722" y="345"/>
                      </a:cubicBezTo>
                      <a:cubicBezTo>
                        <a:pt x="709" y="341"/>
                        <a:pt x="678" y="342"/>
                        <a:pt x="672" y="342"/>
                      </a:cubicBezTo>
                      <a:cubicBezTo>
                        <a:pt x="667" y="342"/>
                        <a:pt x="647" y="338"/>
                        <a:pt x="646" y="330"/>
                      </a:cubicBezTo>
                      <a:cubicBezTo>
                        <a:pt x="644" y="321"/>
                        <a:pt x="639" y="334"/>
                        <a:pt x="631" y="334"/>
                      </a:cubicBezTo>
                      <a:cubicBezTo>
                        <a:pt x="623" y="334"/>
                        <a:pt x="610" y="325"/>
                        <a:pt x="609" y="310"/>
                      </a:cubicBezTo>
                      <a:cubicBezTo>
                        <a:pt x="607" y="294"/>
                        <a:pt x="589" y="306"/>
                        <a:pt x="583" y="306"/>
                      </a:cubicBezTo>
                      <a:cubicBezTo>
                        <a:pt x="578" y="306"/>
                        <a:pt x="559" y="305"/>
                        <a:pt x="553" y="307"/>
                      </a:cubicBezTo>
                      <a:cubicBezTo>
                        <a:pt x="548" y="309"/>
                        <a:pt x="528" y="302"/>
                        <a:pt x="528" y="302"/>
                      </a:cubicBezTo>
                      <a:cubicBezTo>
                        <a:pt x="488" y="281"/>
                        <a:pt x="488" y="281"/>
                        <a:pt x="488" y="281"/>
                      </a:cubicBezTo>
                      <a:cubicBezTo>
                        <a:pt x="488" y="281"/>
                        <a:pt x="466" y="293"/>
                        <a:pt x="460" y="301"/>
                      </a:cubicBezTo>
                      <a:cubicBezTo>
                        <a:pt x="455" y="310"/>
                        <a:pt x="443" y="301"/>
                        <a:pt x="422" y="297"/>
                      </a:cubicBezTo>
                      <a:cubicBezTo>
                        <a:pt x="400" y="293"/>
                        <a:pt x="390" y="284"/>
                        <a:pt x="375" y="284"/>
                      </a:cubicBezTo>
                      <a:cubicBezTo>
                        <a:pt x="360" y="284"/>
                        <a:pt x="352" y="250"/>
                        <a:pt x="349" y="230"/>
                      </a:cubicBezTo>
                      <a:cubicBezTo>
                        <a:pt x="346" y="210"/>
                        <a:pt x="311" y="227"/>
                        <a:pt x="304" y="227"/>
                      </a:cubicBezTo>
                      <a:cubicBezTo>
                        <a:pt x="297" y="227"/>
                        <a:pt x="279" y="259"/>
                        <a:pt x="273" y="267"/>
                      </a:cubicBezTo>
                      <a:cubicBezTo>
                        <a:pt x="267" y="275"/>
                        <a:pt x="247" y="274"/>
                        <a:pt x="237" y="274"/>
                      </a:cubicBezTo>
                      <a:cubicBezTo>
                        <a:pt x="227" y="274"/>
                        <a:pt x="179" y="305"/>
                        <a:pt x="162" y="312"/>
                      </a:cubicBezTo>
                      <a:cubicBezTo>
                        <a:pt x="155" y="316"/>
                        <a:pt x="140" y="324"/>
                        <a:pt x="124" y="333"/>
                      </a:cubicBezTo>
                      <a:cubicBezTo>
                        <a:pt x="133" y="342"/>
                        <a:pt x="141" y="351"/>
                        <a:pt x="136" y="353"/>
                      </a:cubicBezTo>
                      <a:cubicBezTo>
                        <a:pt x="127" y="358"/>
                        <a:pt x="104" y="373"/>
                        <a:pt x="98" y="387"/>
                      </a:cubicBezTo>
                      <a:cubicBezTo>
                        <a:pt x="93" y="400"/>
                        <a:pt x="94" y="399"/>
                        <a:pt x="101" y="401"/>
                      </a:cubicBezTo>
                      <a:cubicBezTo>
                        <a:pt x="107" y="403"/>
                        <a:pt x="123" y="406"/>
                        <a:pt x="121" y="411"/>
                      </a:cubicBezTo>
                      <a:cubicBezTo>
                        <a:pt x="119" y="416"/>
                        <a:pt x="115" y="424"/>
                        <a:pt x="110" y="426"/>
                      </a:cubicBezTo>
                      <a:cubicBezTo>
                        <a:pt x="104" y="428"/>
                        <a:pt x="84" y="429"/>
                        <a:pt x="83" y="435"/>
                      </a:cubicBezTo>
                      <a:cubicBezTo>
                        <a:pt x="81" y="441"/>
                        <a:pt x="82" y="447"/>
                        <a:pt x="75" y="456"/>
                      </a:cubicBezTo>
                      <a:cubicBezTo>
                        <a:pt x="68" y="464"/>
                        <a:pt x="59" y="469"/>
                        <a:pt x="47" y="472"/>
                      </a:cubicBezTo>
                      <a:cubicBezTo>
                        <a:pt x="43" y="472"/>
                        <a:pt x="35" y="473"/>
                        <a:pt x="26" y="473"/>
                      </a:cubicBezTo>
                      <a:cubicBezTo>
                        <a:pt x="28" y="475"/>
                        <a:pt x="28" y="477"/>
                        <a:pt x="23" y="481"/>
                      </a:cubicBezTo>
                      <a:cubicBezTo>
                        <a:pt x="13" y="489"/>
                        <a:pt x="0" y="492"/>
                        <a:pt x="1" y="504"/>
                      </a:cubicBezTo>
                      <a:cubicBezTo>
                        <a:pt x="1" y="515"/>
                        <a:pt x="1" y="525"/>
                        <a:pt x="7" y="531"/>
                      </a:cubicBezTo>
                      <a:cubicBezTo>
                        <a:pt x="13" y="537"/>
                        <a:pt x="19" y="537"/>
                        <a:pt x="14" y="541"/>
                      </a:cubicBezTo>
                      <a:cubicBezTo>
                        <a:pt x="9" y="545"/>
                        <a:pt x="4" y="543"/>
                        <a:pt x="6" y="549"/>
                      </a:cubicBezTo>
                      <a:cubicBezTo>
                        <a:pt x="8" y="555"/>
                        <a:pt x="5" y="559"/>
                        <a:pt x="10" y="564"/>
                      </a:cubicBezTo>
                      <a:cubicBezTo>
                        <a:pt x="14" y="569"/>
                        <a:pt x="26" y="575"/>
                        <a:pt x="28" y="571"/>
                      </a:cubicBezTo>
                      <a:cubicBezTo>
                        <a:pt x="30" y="567"/>
                        <a:pt x="31" y="566"/>
                        <a:pt x="34" y="568"/>
                      </a:cubicBezTo>
                      <a:cubicBezTo>
                        <a:pt x="37" y="569"/>
                        <a:pt x="44" y="562"/>
                        <a:pt x="49" y="560"/>
                      </a:cubicBezTo>
                      <a:cubicBezTo>
                        <a:pt x="55" y="557"/>
                        <a:pt x="65" y="555"/>
                        <a:pt x="70" y="555"/>
                      </a:cubicBezTo>
                      <a:cubicBezTo>
                        <a:pt x="75" y="555"/>
                        <a:pt x="72" y="553"/>
                        <a:pt x="88" y="553"/>
                      </a:cubicBezTo>
                      <a:cubicBezTo>
                        <a:pt x="104" y="553"/>
                        <a:pt x="112" y="554"/>
                        <a:pt x="122" y="548"/>
                      </a:cubicBezTo>
                      <a:cubicBezTo>
                        <a:pt x="132" y="541"/>
                        <a:pt x="163" y="545"/>
                        <a:pt x="166" y="543"/>
                      </a:cubicBezTo>
                      <a:cubicBezTo>
                        <a:pt x="169" y="541"/>
                        <a:pt x="174" y="544"/>
                        <a:pt x="190" y="553"/>
                      </a:cubicBezTo>
                      <a:cubicBezTo>
                        <a:pt x="205" y="562"/>
                        <a:pt x="217" y="551"/>
                        <a:pt x="216" y="567"/>
                      </a:cubicBezTo>
                      <a:cubicBezTo>
                        <a:pt x="215" y="583"/>
                        <a:pt x="198" y="589"/>
                        <a:pt x="225" y="591"/>
                      </a:cubicBezTo>
                      <a:cubicBezTo>
                        <a:pt x="251" y="593"/>
                        <a:pt x="251" y="593"/>
                        <a:pt x="267" y="597"/>
                      </a:cubicBezTo>
                      <a:cubicBezTo>
                        <a:pt x="282" y="602"/>
                        <a:pt x="265" y="613"/>
                        <a:pt x="299" y="601"/>
                      </a:cubicBezTo>
                      <a:cubicBezTo>
                        <a:pt x="333" y="589"/>
                        <a:pt x="327" y="583"/>
                        <a:pt x="333" y="589"/>
                      </a:cubicBezTo>
                      <a:cubicBezTo>
                        <a:pt x="339" y="595"/>
                        <a:pt x="355" y="597"/>
                        <a:pt x="371" y="621"/>
                      </a:cubicBezTo>
                      <a:cubicBezTo>
                        <a:pt x="386" y="645"/>
                        <a:pt x="390" y="661"/>
                        <a:pt x="390" y="671"/>
                      </a:cubicBezTo>
                      <a:cubicBezTo>
                        <a:pt x="390" y="681"/>
                        <a:pt x="381" y="673"/>
                        <a:pt x="375" y="687"/>
                      </a:cubicBezTo>
                      <a:cubicBezTo>
                        <a:pt x="369" y="701"/>
                        <a:pt x="371" y="693"/>
                        <a:pt x="369" y="703"/>
                      </a:cubicBezTo>
                      <a:cubicBezTo>
                        <a:pt x="366" y="713"/>
                        <a:pt x="366" y="709"/>
                        <a:pt x="355" y="719"/>
                      </a:cubicBezTo>
                      <a:cubicBezTo>
                        <a:pt x="344" y="729"/>
                        <a:pt x="337" y="733"/>
                        <a:pt x="339" y="739"/>
                      </a:cubicBezTo>
                      <a:cubicBezTo>
                        <a:pt x="341" y="745"/>
                        <a:pt x="345" y="748"/>
                        <a:pt x="357" y="741"/>
                      </a:cubicBezTo>
                      <a:cubicBezTo>
                        <a:pt x="369" y="734"/>
                        <a:pt x="382" y="728"/>
                        <a:pt x="388" y="728"/>
                      </a:cubicBezTo>
                      <a:cubicBezTo>
                        <a:pt x="394" y="727"/>
                        <a:pt x="405" y="719"/>
                        <a:pt x="419" y="727"/>
                      </a:cubicBezTo>
                      <a:cubicBezTo>
                        <a:pt x="432" y="735"/>
                        <a:pt x="429" y="745"/>
                        <a:pt x="443" y="751"/>
                      </a:cubicBezTo>
                      <a:cubicBezTo>
                        <a:pt x="457" y="757"/>
                        <a:pt x="457" y="752"/>
                        <a:pt x="468" y="759"/>
                      </a:cubicBezTo>
                      <a:cubicBezTo>
                        <a:pt x="478" y="766"/>
                        <a:pt x="499" y="767"/>
                        <a:pt x="502" y="770"/>
                      </a:cubicBezTo>
                      <a:cubicBezTo>
                        <a:pt x="505" y="773"/>
                        <a:pt x="508" y="794"/>
                        <a:pt x="516" y="796"/>
                      </a:cubicBezTo>
                      <a:cubicBezTo>
                        <a:pt x="524" y="798"/>
                        <a:pt x="533" y="795"/>
                        <a:pt x="537" y="800"/>
                      </a:cubicBezTo>
                      <a:cubicBezTo>
                        <a:pt x="541" y="806"/>
                        <a:pt x="539" y="809"/>
                        <a:pt x="547" y="813"/>
                      </a:cubicBezTo>
                      <a:cubicBezTo>
                        <a:pt x="555" y="816"/>
                        <a:pt x="568" y="815"/>
                        <a:pt x="571" y="822"/>
                      </a:cubicBezTo>
                      <a:cubicBezTo>
                        <a:pt x="573" y="830"/>
                        <a:pt x="572" y="843"/>
                        <a:pt x="580" y="842"/>
                      </a:cubicBezTo>
                      <a:cubicBezTo>
                        <a:pt x="587" y="842"/>
                        <a:pt x="593" y="844"/>
                        <a:pt x="597" y="837"/>
                      </a:cubicBezTo>
                      <a:cubicBezTo>
                        <a:pt x="602" y="831"/>
                        <a:pt x="588" y="830"/>
                        <a:pt x="614" y="830"/>
                      </a:cubicBezTo>
                      <a:cubicBezTo>
                        <a:pt x="640" y="830"/>
                        <a:pt x="653" y="831"/>
                        <a:pt x="668" y="831"/>
                      </a:cubicBezTo>
                      <a:cubicBezTo>
                        <a:pt x="682" y="831"/>
                        <a:pt x="711" y="833"/>
                        <a:pt x="720" y="833"/>
                      </a:cubicBezTo>
                      <a:cubicBezTo>
                        <a:pt x="728" y="833"/>
                        <a:pt x="745" y="825"/>
                        <a:pt x="756" y="837"/>
                      </a:cubicBezTo>
                      <a:cubicBezTo>
                        <a:pt x="767" y="849"/>
                        <a:pt x="799" y="871"/>
                        <a:pt x="809" y="871"/>
                      </a:cubicBezTo>
                      <a:cubicBezTo>
                        <a:pt x="818" y="872"/>
                        <a:pt x="830" y="867"/>
                        <a:pt x="840" y="867"/>
                      </a:cubicBezTo>
                      <a:cubicBezTo>
                        <a:pt x="850" y="867"/>
                        <a:pt x="849" y="873"/>
                        <a:pt x="859" y="866"/>
                      </a:cubicBezTo>
                      <a:cubicBezTo>
                        <a:pt x="869" y="858"/>
                        <a:pt x="881" y="859"/>
                        <a:pt x="873" y="850"/>
                      </a:cubicBezTo>
                      <a:cubicBezTo>
                        <a:pt x="866" y="842"/>
                        <a:pt x="857" y="839"/>
                        <a:pt x="864" y="830"/>
                      </a:cubicBezTo>
                      <a:cubicBezTo>
                        <a:pt x="871" y="820"/>
                        <a:pt x="871" y="822"/>
                        <a:pt x="879" y="811"/>
                      </a:cubicBezTo>
                      <a:cubicBezTo>
                        <a:pt x="886" y="801"/>
                        <a:pt x="883" y="800"/>
                        <a:pt x="897" y="793"/>
                      </a:cubicBezTo>
                      <a:cubicBezTo>
                        <a:pt x="911" y="786"/>
                        <a:pt x="928" y="779"/>
                        <a:pt x="947" y="779"/>
                      </a:cubicBezTo>
                      <a:cubicBezTo>
                        <a:pt x="967" y="780"/>
                        <a:pt x="987" y="791"/>
                        <a:pt x="988" y="779"/>
                      </a:cubicBezTo>
                      <a:cubicBezTo>
                        <a:pt x="989" y="768"/>
                        <a:pt x="992" y="751"/>
                        <a:pt x="999" y="746"/>
                      </a:cubicBezTo>
                      <a:cubicBezTo>
                        <a:pt x="1006" y="741"/>
                        <a:pt x="1029" y="732"/>
                        <a:pt x="1044" y="728"/>
                      </a:cubicBezTo>
                      <a:cubicBezTo>
                        <a:pt x="1059" y="723"/>
                        <a:pt x="1061" y="709"/>
                        <a:pt x="1075" y="703"/>
                      </a:cubicBezTo>
                      <a:cubicBezTo>
                        <a:pt x="1089" y="697"/>
                        <a:pt x="1104" y="707"/>
                        <a:pt x="1111" y="685"/>
                      </a:cubicBezTo>
                      <a:cubicBezTo>
                        <a:pt x="1118" y="663"/>
                        <a:pt x="1129" y="653"/>
                        <a:pt x="1145" y="644"/>
                      </a:cubicBezTo>
                      <a:cubicBezTo>
                        <a:pt x="1162" y="635"/>
                        <a:pt x="1192" y="620"/>
                        <a:pt x="1239" y="618"/>
                      </a:cubicBezTo>
                      <a:cubicBezTo>
                        <a:pt x="1285" y="616"/>
                        <a:pt x="1351" y="617"/>
                        <a:pt x="1363" y="621"/>
                      </a:cubicBezTo>
                      <a:cubicBezTo>
                        <a:pt x="1376" y="625"/>
                        <a:pt x="1406" y="632"/>
                        <a:pt x="1410" y="624"/>
                      </a:cubicBezTo>
                      <a:cubicBezTo>
                        <a:pt x="1414" y="616"/>
                        <a:pt x="1425" y="607"/>
                        <a:pt x="1419" y="600"/>
                      </a:cubicBezTo>
                      <a:cubicBezTo>
                        <a:pt x="1413" y="593"/>
                        <a:pt x="1405" y="591"/>
                        <a:pt x="1412" y="581"/>
                      </a:cubicBezTo>
                      <a:cubicBezTo>
                        <a:pt x="1412" y="581"/>
                        <a:pt x="1412" y="581"/>
                        <a:pt x="1412" y="581"/>
                      </a:cubicBezTo>
                      <a:cubicBezTo>
                        <a:pt x="1411" y="581"/>
                        <a:pt x="1410" y="580"/>
                        <a:pt x="1409" y="580"/>
                      </a:cubicBezTo>
                      <a:cubicBezTo>
                        <a:pt x="1405" y="579"/>
                        <a:pt x="1405" y="580"/>
                        <a:pt x="1362" y="577"/>
                      </a:cubicBezTo>
                      <a:cubicBezTo>
                        <a:pt x="1318" y="573"/>
                        <a:pt x="1330" y="565"/>
                        <a:pt x="1320" y="562"/>
                      </a:cubicBezTo>
                      <a:cubicBezTo>
                        <a:pt x="1310" y="559"/>
                        <a:pt x="1305" y="558"/>
                        <a:pt x="1286" y="546"/>
                      </a:cubicBezTo>
                      <a:cubicBezTo>
                        <a:pt x="1268" y="535"/>
                        <a:pt x="1276" y="546"/>
                        <a:pt x="1266" y="546"/>
                      </a:cubicBezTo>
                      <a:cubicBezTo>
                        <a:pt x="1256" y="546"/>
                        <a:pt x="1251" y="545"/>
                        <a:pt x="1246" y="538"/>
                      </a:cubicBezTo>
                      <a:cubicBezTo>
                        <a:pt x="1245" y="537"/>
                        <a:pt x="1245" y="536"/>
                        <a:pt x="1245" y="535"/>
                      </a:cubicBezTo>
                      <a:cubicBezTo>
                        <a:pt x="1245" y="533"/>
                        <a:pt x="1249" y="532"/>
                        <a:pt x="1251" y="529"/>
                      </a:cubicBezTo>
                      <a:cubicBezTo>
                        <a:pt x="1252" y="527"/>
                        <a:pt x="1252" y="525"/>
                        <a:pt x="1251" y="521"/>
                      </a:cubicBezTo>
                      <a:cubicBezTo>
                        <a:pt x="1246" y="508"/>
                        <a:pt x="1226" y="516"/>
                        <a:pt x="1215" y="510"/>
                      </a:cubicBezTo>
                      <a:cubicBezTo>
                        <a:pt x="1212" y="508"/>
                        <a:pt x="1211" y="506"/>
                        <a:pt x="1211" y="505"/>
                      </a:cubicBezTo>
                      <a:cubicBezTo>
                        <a:pt x="1211" y="502"/>
                        <a:pt x="1217" y="501"/>
                        <a:pt x="1217" y="501"/>
                      </a:cubicBezTo>
                      <a:cubicBezTo>
                        <a:pt x="1217" y="501"/>
                        <a:pt x="1239" y="488"/>
                        <a:pt x="1262" y="478"/>
                      </a:cubicBezTo>
                      <a:cubicBezTo>
                        <a:pt x="1285" y="468"/>
                        <a:pt x="1278" y="450"/>
                        <a:pt x="1283" y="448"/>
                      </a:cubicBezTo>
                      <a:cubicBezTo>
                        <a:pt x="1289" y="447"/>
                        <a:pt x="1300" y="444"/>
                        <a:pt x="1305" y="439"/>
                      </a:cubicBezTo>
                      <a:cubicBezTo>
                        <a:pt x="1305" y="438"/>
                        <a:pt x="1305" y="438"/>
                        <a:pt x="1305" y="437"/>
                      </a:cubicBezTo>
                      <a:cubicBezTo>
                        <a:pt x="1306" y="432"/>
                        <a:pt x="1288" y="430"/>
                        <a:pt x="1288" y="430"/>
                      </a:cubicBezTo>
                      <a:cubicBezTo>
                        <a:pt x="1288" y="430"/>
                        <a:pt x="1267" y="421"/>
                        <a:pt x="1266" y="414"/>
                      </a:cubicBezTo>
                      <a:cubicBezTo>
                        <a:pt x="1265" y="407"/>
                        <a:pt x="1266" y="402"/>
                        <a:pt x="1262" y="390"/>
                      </a:cubicBezTo>
                      <a:cubicBezTo>
                        <a:pt x="1262" y="389"/>
                        <a:pt x="1261" y="388"/>
                        <a:pt x="1261" y="386"/>
                      </a:cubicBezTo>
                      <a:cubicBezTo>
                        <a:pt x="1261" y="377"/>
                        <a:pt x="1270" y="370"/>
                        <a:pt x="1270" y="370"/>
                      </a:cubicBezTo>
                      <a:cubicBezTo>
                        <a:pt x="1270" y="370"/>
                        <a:pt x="1286" y="378"/>
                        <a:pt x="1294" y="386"/>
                      </a:cubicBezTo>
                      <a:cubicBezTo>
                        <a:pt x="1301" y="395"/>
                        <a:pt x="1313" y="370"/>
                        <a:pt x="1317" y="369"/>
                      </a:cubicBezTo>
                      <a:cubicBezTo>
                        <a:pt x="1322" y="368"/>
                        <a:pt x="1330" y="362"/>
                        <a:pt x="1337" y="353"/>
                      </a:cubicBezTo>
                      <a:cubicBezTo>
                        <a:pt x="1337" y="352"/>
                        <a:pt x="1338" y="351"/>
                        <a:pt x="1338" y="350"/>
                      </a:cubicBezTo>
                      <a:cubicBezTo>
                        <a:pt x="1339" y="343"/>
                        <a:pt x="1324" y="337"/>
                        <a:pt x="1309" y="329"/>
                      </a:cubicBezTo>
                      <a:cubicBezTo>
                        <a:pt x="1304" y="326"/>
                        <a:pt x="1301" y="323"/>
                        <a:pt x="1301" y="322"/>
                      </a:cubicBezTo>
                      <a:cubicBezTo>
                        <a:pt x="1301" y="318"/>
                        <a:pt x="1309" y="317"/>
                        <a:pt x="1314" y="317"/>
                      </a:cubicBezTo>
                      <a:cubicBezTo>
                        <a:pt x="1315" y="317"/>
                        <a:pt x="1316" y="316"/>
                        <a:pt x="1316" y="316"/>
                      </a:cubicBezTo>
                      <a:cubicBezTo>
                        <a:pt x="1317" y="316"/>
                        <a:pt x="1317" y="316"/>
                        <a:pt x="1317" y="316"/>
                      </a:cubicBezTo>
                      <a:cubicBezTo>
                        <a:pt x="1317" y="316"/>
                        <a:pt x="1318" y="315"/>
                        <a:pt x="1318" y="315"/>
                      </a:cubicBezTo>
                      <a:cubicBezTo>
                        <a:pt x="1319" y="315"/>
                        <a:pt x="1319" y="315"/>
                        <a:pt x="1319" y="314"/>
                      </a:cubicBezTo>
                      <a:cubicBezTo>
                        <a:pt x="1320" y="314"/>
                        <a:pt x="1320" y="314"/>
                        <a:pt x="1320" y="313"/>
                      </a:cubicBezTo>
                      <a:cubicBezTo>
                        <a:pt x="1321" y="313"/>
                        <a:pt x="1321" y="313"/>
                        <a:pt x="1321" y="312"/>
                      </a:cubicBezTo>
                      <a:cubicBezTo>
                        <a:pt x="1321" y="312"/>
                        <a:pt x="1322" y="311"/>
                        <a:pt x="1322" y="311"/>
                      </a:cubicBezTo>
                      <a:cubicBezTo>
                        <a:pt x="1322" y="310"/>
                        <a:pt x="1323" y="310"/>
                        <a:pt x="1323" y="310"/>
                      </a:cubicBezTo>
                      <a:cubicBezTo>
                        <a:pt x="1323" y="309"/>
                        <a:pt x="1324" y="309"/>
                        <a:pt x="1324" y="308"/>
                      </a:cubicBezTo>
                      <a:cubicBezTo>
                        <a:pt x="1324" y="308"/>
                        <a:pt x="1324" y="307"/>
                        <a:pt x="1325" y="307"/>
                      </a:cubicBezTo>
                      <a:cubicBezTo>
                        <a:pt x="1325" y="306"/>
                        <a:pt x="1325" y="306"/>
                        <a:pt x="1325" y="305"/>
                      </a:cubicBezTo>
                      <a:cubicBezTo>
                        <a:pt x="1326" y="304"/>
                        <a:pt x="1326" y="304"/>
                        <a:pt x="1326" y="304"/>
                      </a:cubicBezTo>
                      <a:cubicBezTo>
                        <a:pt x="1327" y="302"/>
                        <a:pt x="1328" y="300"/>
                        <a:pt x="1328" y="299"/>
                      </a:cubicBezTo>
                      <a:cubicBezTo>
                        <a:pt x="1328" y="299"/>
                        <a:pt x="1328" y="299"/>
                        <a:pt x="1328" y="299"/>
                      </a:cubicBezTo>
                      <a:cubicBezTo>
                        <a:pt x="1329" y="299"/>
                        <a:pt x="1329" y="298"/>
                        <a:pt x="1329" y="298"/>
                      </a:cubicBezTo>
                      <a:cubicBezTo>
                        <a:pt x="1333" y="289"/>
                        <a:pt x="1306" y="285"/>
                        <a:pt x="1309" y="274"/>
                      </a:cubicBezTo>
                      <a:cubicBezTo>
                        <a:pt x="1312" y="263"/>
                        <a:pt x="1329" y="268"/>
                        <a:pt x="1346" y="268"/>
                      </a:cubicBezTo>
                      <a:cubicBezTo>
                        <a:pt x="1357" y="268"/>
                        <a:pt x="1359" y="264"/>
                        <a:pt x="1363" y="261"/>
                      </a:cubicBezTo>
                      <a:cubicBezTo>
                        <a:pt x="1380" y="265"/>
                        <a:pt x="1380" y="265"/>
                        <a:pt x="1380" y="265"/>
                      </a:cubicBezTo>
                      <a:cubicBezTo>
                        <a:pt x="1380" y="265"/>
                        <a:pt x="1385" y="268"/>
                        <a:pt x="1384" y="276"/>
                      </a:cubicBezTo>
                      <a:cubicBezTo>
                        <a:pt x="1382" y="284"/>
                        <a:pt x="1404" y="284"/>
                        <a:pt x="1412" y="284"/>
                      </a:cubicBezTo>
                      <a:cubicBezTo>
                        <a:pt x="1419" y="284"/>
                        <a:pt x="1461" y="278"/>
                        <a:pt x="1469" y="274"/>
                      </a:cubicBezTo>
                      <a:cubicBezTo>
                        <a:pt x="1476" y="270"/>
                        <a:pt x="1475" y="256"/>
                        <a:pt x="1489" y="240"/>
                      </a:cubicBezTo>
                      <a:cubicBezTo>
                        <a:pt x="1504" y="224"/>
                        <a:pt x="1482" y="233"/>
                        <a:pt x="1467" y="226"/>
                      </a:cubicBezTo>
                      <a:cubicBezTo>
                        <a:pt x="1452" y="220"/>
                        <a:pt x="1473" y="226"/>
                        <a:pt x="1480" y="200"/>
                      </a:cubicBezTo>
                      <a:cubicBezTo>
                        <a:pt x="1486" y="174"/>
                        <a:pt x="1484" y="161"/>
                        <a:pt x="1495" y="158"/>
                      </a:cubicBezTo>
                      <a:cubicBezTo>
                        <a:pt x="1506" y="156"/>
                        <a:pt x="1520" y="138"/>
                        <a:pt x="1507" y="129"/>
                      </a:cubicBezTo>
                      <a:close/>
                      <a:moveTo>
                        <a:pt x="1210" y="4"/>
                      </a:moveTo>
                      <a:cubicBezTo>
                        <a:pt x="1210" y="4"/>
                        <a:pt x="1210" y="4"/>
                        <a:pt x="1210" y="5"/>
                      </a:cubicBezTo>
                      <a:cubicBezTo>
                        <a:pt x="1210" y="4"/>
                        <a:pt x="1210" y="4"/>
                        <a:pt x="1210" y="4"/>
                      </a:cubicBezTo>
                      <a:close/>
                      <a:moveTo>
                        <a:pt x="1208" y="9"/>
                      </a:moveTo>
                      <a:cubicBezTo>
                        <a:pt x="1208" y="9"/>
                        <a:pt x="1208" y="9"/>
                        <a:pt x="1208" y="9"/>
                      </a:cubicBezTo>
                      <a:cubicBezTo>
                        <a:pt x="1208" y="9"/>
                        <a:pt x="1208" y="9"/>
                        <a:pt x="1208" y="9"/>
                      </a:cubicBezTo>
                      <a:close/>
                      <a:moveTo>
                        <a:pt x="1195" y="32"/>
                      </a:moveTo>
                      <a:cubicBezTo>
                        <a:pt x="1195" y="32"/>
                        <a:pt x="1195" y="32"/>
                        <a:pt x="1195" y="32"/>
                      </a:cubicBezTo>
                      <a:cubicBezTo>
                        <a:pt x="1195" y="32"/>
                        <a:pt x="1195" y="32"/>
                        <a:pt x="1195" y="32"/>
                      </a:cubicBezTo>
                      <a:close/>
                      <a:moveTo>
                        <a:pt x="1193" y="36"/>
                      </a:moveTo>
                      <a:cubicBezTo>
                        <a:pt x="1193" y="36"/>
                        <a:pt x="1193" y="37"/>
                        <a:pt x="1193" y="37"/>
                      </a:cubicBezTo>
                      <a:cubicBezTo>
                        <a:pt x="1193" y="37"/>
                        <a:pt x="1193" y="36"/>
                        <a:pt x="1193" y="36"/>
                      </a:cubicBezTo>
                      <a:close/>
                    </a:path>
                  </a:pathLst>
                </a:custGeom>
                <a:solidFill>
                  <a:srgbClr val="B2CBCE"/>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2" name="Freeform 197">
                  <a:extLst>
                    <a:ext uri="{FF2B5EF4-FFF2-40B4-BE49-F238E27FC236}">
                      <a16:creationId xmlns:a16="http://schemas.microsoft.com/office/drawing/2014/main" xmlns="" id="{B726B5D2-07A0-4A5B-82BF-9D2C49C526BA}"/>
                    </a:ext>
                  </a:extLst>
                </p:cNvPr>
                <p:cNvSpPr>
                  <a:spLocks/>
                </p:cNvSpPr>
                <p:nvPr/>
              </p:nvSpPr>
              <p:spPr bwMode="auto">
                <a:xfrm>
                  <a:off x="717868" y="1357639"/>
                  <a:ext cx="1456247" cy="1500424"/>
                </a:xfrm>
                <a:custGeom>
                  <a:avLst/>
                  <a:gdLst>
                    <a:gd name="T0" fmla="*/ 1238 w 1297"/>
                    <a:gd name="T1" fmla="*/ 895 h 1336"/>
                    <a:gd name="T2" fmla="*/ 1136 w 1297"/>
                    <a:gd name="T3" fmla="*/ 844 h 1336"/>
                    <a:gd name="T4" fmla="*/ 1082 w 1297"/>
                    <a:gd name="T5" fmla="*/ 774 h 1336"/>
                    <a:gd name="T6" fmla="*/ 1078 w 1297"/>
                    <a:gd name="T7" fmla="*/ 704 h 1336"/>
                    <a:gd name="T8" fmla="*/ 1091 w 1297"/>
                    <a:gd name="T9" fmla="*/ 608 h 1336"/>
                    <a:gd name="T10" fmla="*/ 1195 w 1297"/>
                    <a:gd name="T11" fmla="*/ 553 h 1336"/>
                    <a:gd name="T12" fmla="*/ 1152 w 1297"/>
                    <a:gd name="T13" fmla="*/ 499 h 1336"/>
                    <a:gd name="T14" fmla="*/ 1069 w 1297"/>
                    <a:gd name="T15" fmla="*/ 423 h 1336"/>
                    <a:gd name="T16" fmla="*/ 998 w 1297"/>
                    <a:gd name="T17" fmla="*/ 322 h 1336"/>
                    <a:gd name="T18" fmla="*/ 966 w 1297"/>
                    <a:gd name="T19" fmla="*/ 220 h 1336"/>
                    <a:gd name="T20" fmla="*/ 988 w 1297"/>
                    <a:gd name="T21" fmla="*/ 167 h 1336"/>
                    <a:gd name="T22" fmla="*/ 1031 w 1297"/>
                    <a:gd name="T23" fmla="*/ 98 h 1336"/>
                    <a:gd name="T24" fmla="*/ 1074 w 1297"/>
                    <a:gd name="T25" fmla="*/ 58 h 1336"/>
                    <a:gd name="T26" fmla="*/ 1019 w 1297"/>
                    <a:gd name="T27" fmla="*/ 21 h 1336"/>
                    <a:gd name="T28" fmla="*/ 968 w 1297"/>
                    <a:gd name="T29" fmla="*/ 48 h 1336"/>
                    <a:gd name="T30" fmla="*/ 906 w 1297"/>
                    <a:gd name="T31" fmla="*/ 97 h 1336"/>
                    <a:gd name="T32" fmla="*/ 801 w 1297"/>
                    <a:gd name="T33" fmla="*/ 133 h 1336"/>
                    <a:gd name="T34" fmla="*/ 737 w 1297"/>
                    <a:gd name="T35" fmla="*/ 159 h 1336"/>
                    <a:gd name="T36" fmla="*/ 714 w 1297"/>
                    <a:gd name="T37" fmla="*/ 183 h 1336"/>
                    <a:gd name="T38" fmla="*/ 640 w 1297"/>
                    <a:gd name="T39" fmla="*/ 201 h 1336"/>
                    <a:gd name="T40" fmla="*/ 630 w 1297"/>
                    <a:gd name="T41" fmla="*/ 304 h 1336"/>
                    <a:gd name="T42" fmla="*/ 546 w 1297"/>
                    <a:gd name="T43" fmla="*/ 268 h 1336"/>
                    <a:gd name="T44" fmla="*/ 485 w 1297"/>
                    <a:gd name="T45" fmla="*/ 306 h 1336"/>
                    <a:gd name="T46" fmla="*/ 305 w 1297"/>
                    <a:gd name="T47" fmla="*/ 281 h 1336"/>
                    <a:gd name="T48" fmla="*/ 345 w 1297"/>
                    <a:gd name="T49" fmla="*/ 470 h 1336"/>
                    <a:gd name="T50" fmla="*/ 239 w 1297"/>
                    <a:gd name="T51" fmla="*/ 663 h 1336"/>
                    <a:gd name="T52" fmla="*/ 197 w 1297"/>
                    <a:gd name="T53" fmla="*/ 746 h 1336"/>
                    <a:gd name="T54" fmla="*/ 181 w 1297"/>
                    <a:gd name="T55" fmla="*/ 884 h 1336"/>
                    <a:gd name="T56" fmla="*/ 66 w 1297"/>
                    <a:gd name="T57" fmla="*/ 1006 h 1336"/>
                    <a:gd name="T58" fmla="*/ 86 w 1297"/>
                    <a:gd name="T59" fmla="*/ 1047 h 1336"/>
                    <a:gd name="T60" fmla="*/ 85 w 1297"/>
                    <a:gd name="T61" fmla="*/ 1113 h 1336"/>
                    <a:gd name="T62" fmla="*/ 51 w 1297"/>
                    <a:gd name="T63" fmla="*/ 1174 h 1336"/>
                    <a:gd name="T64" fmla="*/ 30 w 1297"/>
                    <a:gd name="T65" fmla="*/ 1216 h 1336"/>
                    <a:gd name="T66" fmla="*/ 108 w 1297"/>
                    <a:gd name="T67" fmla="*/ 1286 h 1336"/>
                    <a:gd name="T68" fmla="*/ 186 w 1297"/>
                    <a:gd name="T69" fmla="*/ 1262 h 1336"/>
                    <a:gd name="T70" fmla="*/ 351 w 1297"/>
                    <a:gd name="T71" fmla="*/ 1217 h 1336"/>
                    <a:gd name="T72" fmla="*/ 500 w 1297"/>
                    <a:gd name="T73" fmla="*/ 1247 h 1336"/>
                    <a:gd name="T74" fmla="*/ 631 w 1297"/>
                    <a:gd name="T75" fmla="*/ 1257 h 1336"/>
                    <a:gd name="T76" fmla="*/ 724 w 1297"/>
                    <a:gd name="T77" fmla="*/ 1280 h 1336"/>
                    <a:gd name="T78" fmla="*/ 877 w 1297"/>
                    <a:gd name="T79" fmla="*/ 1312 h 1336"/>
                    <a:gd name="T80" fmla="*/ 989 w 1297"/>
                    <a:gd name="T81" fmla="*/ 1292 h 1336"/>
                    <a:gd name="T82" fmla="*/ 1003 w 1297"/>
                    <a:gd name="T83" fmla="*/ 1315 h 1336"/>
                    <a:gd name="T84" fmla="*/ 1088 w 1297"/>
                    <a:gd name="T85" fmla="*/ 1328 h 1336"/>
                    <a:gd name="T86" fmla="*/ 1119 w 1297"/>
                    <a:gd name="T87" fmla="*/ 1241 h 1336"/>
                    <a:gd name="T88" fmla="*/ 1143 w 1297"/>
                    <a:gd name="T89" fmla="*/ 1214 h 1336"/>
                    <a:gd name="T90" fmla="*/ 1194 w 1297"/>
                    <a:gd name="T91" fmla="*/ 1122 h 1336"/>
                    <a:gd name="T92" fmla="*/ 1231 w 1297"/>
                    <a:gd name="T93" fmla="*/ 1098 h 1336"/>
                    <a:gd name="T94" fmla="*/ 1215 w 1297"/>
                    <a:gd name="T95" fmla="*/ 1042 h 1336"/>
                    <a:gd name="T96" fmla="*/ 1248 w 1297"/>
                    <a:gd name="T97" fmla="*/ 992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7" h="1336">
                      <a:moveTo>
                        <a:pt x="1291" y="946"/>
                      </a:moveTo>
                      <a:cubicBezTo>
                        <a:pt x="1293" y="941"/>
                        <a:pt x="1295" y="937"/>
                        <a:pt x="1297" y="933"/>
                      </a:cubicBezTo>
                      <a:cubicBezTo>
                        <a:pt x="1280" y="932"/>
                        <a:pt x="1259" y="931"/>
                        <a:pt x="1248" y="931"/>
                      </a:cubicBezTo>
                      <a:cubicBezTo>
                        <a:pt x="1229" y="931"/>
                        <a:pt x="1235" y="905"/>
                        <a:pt x="1238" y="895"/>
                      </a:cubicBezTo>
                      <a:cubicBezTo>
                        <a:pt x="1240" y="886"/>
                        <a:pt x="1204" y="895"/>
                        <a:pt x="1187" y="901"/>
                      </a:cubicBezTo>
                      <a:cubicBezTo>
                        <a:pt x="1171" y="907"/>
                        <a:pt x="1150" y="899"/>
                        <a:pt x="1150" y="899"/>
                      </a:cubicBezTo>
                      <a:cubicBezTo>
                        <a:pt x="1150" y="899"/>
                        <a:pt x="1176" y="873"/>
                        <a:pt x="1176" y="861"/>
                      </a:cubicBezTo>
                      <a:cubicBezTo>
                        <a:pt x="1176" y="850"/>
                        <a:pt x="1146" y="848"/>
                        <a:pt x="1136" y="844"/>
                      </a:cubicBezTo>
                      <a:cubicBezTo>
                        <a:pt x="1126" y="840"/>
                        <a:pt x="1142" y="831"/>
                        <a:pt x="1144" y="823"/>
                      </a:cubicBezTo>
                      <a:cubicBezTo>
                        <a:pt x="1146" y="814"/>
                        <a:pt x="1104" y="816"/>
                        <a:pt x="1080" y="816"/>
                      </a:cubicBezTo>
                      <a:cubicBezTo>
                        <a:pt x="1056" y="816"/>
                        <a:pt x="1051" y="818"/>
                        <a:pt x="1051" y="818"/>
                      </a:cubicBezTo>
                      <a:cubicBezTo>
                        <a:pt x="1082" y="774"/>
                        <a:pt x="1082" y="774"/>
                        <a:pt x="1082" y="774"/>
                      </a:cubicBezTo>
                      <a:cubicBezTo>
                        <a:pt x="1044" y="780"/>
                        <a:pt x="1044" y="780"/>
                        <a:pt x="1044" y="780"/>
                      </a:cubicBezTo>
                      <a:cubicBezTo>
                        <a:pt x="1059" y="765"/>
                        <a:pt x="1059" y="765"/>
                        <a:pt x="1059" y="765"/>
                      </a:cubicBezTo>
                      <a:cubicBezTo>
                        <a:pt x="1059" y="765"/>
                        <a:pt x="1068" y="744"/>
                        <a:pt x="1076" y="738"/>
                      </a:cubicBezTo>
                      <a:cubicBezTo>
                        <a:pt x="1084" y="733"/>
                        <a:pt x="1082" y="712"/>
                        <a:pt x="1078" y="704"/>
                      </a:cubicBezTo>
                      <a:cubicBezTo>
                        <a:pt x="1074" y="697"/>
                        <a:pt x="1053" y="676"/>
                        <a:pt x="1053" y="676"/>
                      </a:cubicBezTo>
                      <a:cubicBezTo>
                        <a:pt x="1053" y="676"/>
                        <a:pt x="1084" y="674"/>
                        <a:pt x="1089" y="678"/>
                      </a:cubicBezTo>
                      <a:cubicBezTo>
                        <a:pt x="1095" y="682"/>
                        <a:pt x="1123" y="644"/>
                        <a:pt x="1119" y="629"/>
                      </a:cubicBezTo>
                      <a:cubicBezTo>
                        <a:pt x="1116" y="614"/>
                        <a:pt x="1091" y="608"/>
                        <a:pt x="1091" y="608"/>
                      </a:cubicBezTo>
                      <a:cubicBezTo>
                        <a:pt x="1121" y="587"/>
                        <a:pt x="1121" y="587"/>
                        <a:pt x="1121" y="587"/>
                      </a:cubicBezTo>
                      <a:cubicBezTo>
                        <a:pt x="1121" y="587"/>
                        <a:pt x="1146" y="589"/>
                        <a:pt x="1163" y="591"/>
                      </a:cubicBezTo>
                      <a:cubicBezTo>
                        <a:pt x="1180" y="593"/>
                        <a:pt x="1167" y="578"/>
                        <a:pt x="1167" y="563"/>
                      </a:cubicBezTo>
                      <a:cubicBezTo>
                        <a:pt x="1167" y="548"/>
                        <a:pt x="1178" y="557"/>
                        <a:pt x="1195" y="553"/>
                      </a:cubicBezTo>
                      <a:cubicBezTo>
                        <a:pt x="1201" y="551"/>
                        <a:pt x="1203" y="540"/>
                        <a:pt x="1203" y="525"/>
                      </a:cubicBezTo>
                      <a:cubicBezTo>
                        <a:pt x="1197" y="523"/>
                        <a:pt x="1191" y="518"/>
                        <a:pt x="1189" y="514"/>
                      </a:cubicBezTo>
                      <a:cubicBezTo>
                        <a:pt x="1186" y="509"/>
                        <a:pt x="1180" y="504"/>
                        <a:pt x="1173" y="502"/>
                      </a:cubicBezTo>
                      <a:cubicBezTo>
                        <a:pt x="1165" y="499"/>
                        <a:pt x="1153" y="503"/>
                        <a:pt x="1152" y="499"/>
                      </a:cubicBezTo>
                      <a:cubicBezTo>
                        <a:pt x="1151" y="496"/>
                        <a:pt x="1145" y="482"/>
                        <a:pt x="1144" y="479"/>
                      </a:cubicBezTo>
                      <a:cubicBezTo>
                        <a:pt x="1143" y="475"/>
                        <a:pt x="1137" y="468"/>
                        <a:pt x="1132" y="462"/>
                      </a:cubicBezTo>
                      <a:cubicBezTo>
                        <a:pt x="1127" y="456"/>
                        <a:pt x="1112" y="433"/>
                        <a:pt x="1105" y="430"/>
                      </a:cubicBezTo>
                      <a:cubicBezTo>
                        <a:pt x="1098" y="428"/>
                        <a:pt x="1075" y="429"/>
                        <a:pt x="1069" y="423"/>
                      </a:cubicBezTo>
                      <a:cubicBezTo>
                        <a:pt x="1062" y="418"/>
                        <a:pt x="1036" y="414"/>
                        <a:pt x="1032" y="403"/>
                      </a:cubicBezTo>
                      <a:cubicBezTo>
                        <a:pt x="1028" y="392"/>
                        <a:pt x="1032" y="383"/>
                        <a:pt x="1032" y="368"/>
                      </a:cubicBezTo>
                      <a:cubicBezTo>
                        <a:pt x="1032" y="352"/>
                        <a:pt x="1034" y="343"/>
                        <a:pt x="1028" y="339"/>
                      </a:cubicBezTo>
                      <a:cubicBezTo>
                        <a:pt x="1022" y="335"/>
                        <a:pt x="1000" y="329"/>
                        <a:pt x="998" y="322"/>
                      </a:cubicBezTo>
                      <a:cubicBezTo>
                        <a:pt x="995" y="315"/>
                        <a:pt x="996" y="306"/>
                        <a:pt x="993" y="294"/>
                      </a:cubicBezTo>
                      <a:cubicBezTo>
                        <a:pt x="990" y="283"/>
                        <a:pt x="981" y="284"/>
                        <a:pt x="980" y="274"/>
                      </a:cubicBezTo>
                      <a:cubicBezTo>
                        <a:pt x="979" y="265"/>
                        <a:pt x="986" y="267"/>
                        <a:pt x="982" y="254"/>
                      </a:cubicBezTo>
                      <a:cubicBezTo>
                        <a:pt x="977" y="240"/>
                        <a:pt x="963" y="237"/>
                        <a:pt x="966" y="220"/>
                      </a:cubicBezTo>
                      <a:cubicBezTo>
                        <a:pt x="969" y="203"/>
                        <a:pt x="963" y="208"/>
                        <a:pt x="963" y="196"/>
                      </a:cubicBezTo>
                      <a:cubicBezTo>
                        <a:pt x="963" y="184"/>
                        <a:pt x="962" y="173"/>
                        <a:pt x="961" y="166"/>
                      </a:cubicBezTo>
                      <a:cubicBezTo>
                        <a:pt x="961" y="159"/>
                        <a:pt x="952" y="148"/>
                        <a:pt x="960" y="151"/>
                      </a:cubicBezTo>
                      <a:cubicBezTo>
                        <a:pt x="967" y="154"/>
                        <a:pt x="982" y="168"/>
                        <a:pt x="988" y="167"/>
                      </a:cubicBezTo>
                      <a:cubicBezTo>
                        <a:pt x="994" y="167"/>
                        <a:pt x="996" y="160"/>
                        <a:pt x="1005" y="152"/>
                      </a:cubicBezTo>
                      <a:cubicBezTo>
                        <a:pt x="1013" y="143"/>
                        <a:pt x="1019" y="132"/>
                        <a:pt x="1018" y="129"/>
                      </a:cubicBezTo>
                      <a:cubicBezTo>
                        <a:pt x="1017" y="126"/>
                        <a:pt x="1015" y="124"/>
                        <a:pt x="1016" y="120"/>
                      </a:cubicBezTo>
                      <a:cubicBezTo>
                        <a:pt x="1017" y="115"/>
                        <a:pt x="1022" y="103"/>
                        <a:pt x="1031" y="98"/>
                      </a:cubicBezTo>
                      <a:cubicBezTo>
                        <a:pt x="1039" y="94"/>
                        <a:pt x="1037" y="92"/>
                        <a:pt x="1041" y="91"/>
                      </a:cubicBezTo>
                      <a:cubicBezTo>
                        <a:pt x="1046" y="89"/>
                        <a:pt x="1057" y="85"/>
                        <a:pt x="1062" y="86"/>
                      </a:cubicBezTo>
                      <a:cubicBezTo>
                        <a:pt x="1067" y="87"/>
                        <a:pt x="1080" y="88"/>
                        <a:pt x="1078" y="86"/>
                      </a:cubicBezTo>
                      <a:cubicBezTo>
                        <a:pt x="1075" y="83"/>
                        <a:pt x="1074" y="73"/>
                        <a:pt x="1074" y="58"/>
                      </a:cubicBezTo>
                      <a:cubicBezTo>
                        <a:pt x="1074" y="43"/>
                        <a:pt x="1072" y="32"/>
                        <a:pt x="1068" y="29"/>
                      </a:cubicBezTo>
                      <a:cubicBezTo>
                        <a:pt x="1064" y="27"/>
                        <a:pt x="1050" y="28"/>
                        <a:pt x="1050" y="28"/>
                      </a:cubicBezTo>
                      <a:cubicBezTo>
                        <a:pt x="1050" y="28"/>
                        <a:pt x="1027" y="30"/>
                        <a:pt x="1021" y="30"/>
                      </a:cubicBezTo>
                      <a:cubicBezTo>
                        <a:pt x="1015" y="31"/>
                        <a:pt x="1014" y="28"/>
                        <a:pt x="1019" y="21"/>
                      </a:cubicBezTo>
                      <a:cubicBezTo>
                        <a:pt x="1023" y="13"/>
                        <a:pt x="1028" y="5"/>
                        <a:pt x="1023" y="2"/>
                      </a:cubicBezTo>
                      <a:cubicBezTo>
                        <a:pt x="1018" y="0"/>
                        <a:pt x="1005" y="4"/>
                        <a:pt x="999" y="7"/>
                      </a:cubicBezTo>
                      <a:cubicBezTo>
                        <a:pt x="993" y="9"/>
                        <a:pt x="977" y="18"/>
                        <a:pt x="976" y="26"/>
                      </a:cubicBezTo>
                      <a:cubicBezTo>
                        <a:pt x="974" y="35"/>
                        <a:pt x="972" y="45"/>
                        <a:pt x="968" y="48"/>
                      </a:cubicBezTo>
                      <a:cubicBezTo>
                        <a:pt x="964" y="52"/>
                        <a:pt x="955" y="48"/>
                        <a:pt x="950" y="48"/>
                      </a:cubicBezTo>
                      <a:cubicBezTo>
                        <a:pt x="946" y="47"/>
                        <a:pt x="936" y="49"/>
                        <a:pt x="935" y="52"/>
                      </a:cubicBezTo>
                      <a:cubicBezTo>
                        <a:pt x="933" y="54"/>
                        <a:pt x="931" y="63"/>
                        <a:pt x="930" y="69"/>
                      </a:cubicBezTo>
                      <a:cubicBezTo>
                        <a:pt x="929" y="76"/>
                        <a:pt x="917" y="94"/>
                        <a:pt x="906" y="97"/>
                      </a:cubicBezTo>
                      <a:cubicBezTo>
                        <a:pt x="895" y="101"/>
                        <a:pt x="890" y="113"/>
                        <a:pt x="879" y="119"/>
                      </a:cubicBezTo>
                      <a:cubicBezTo>
                        <a:pt x="867" y="125"/>
                        <a:pt x="856" y="136"/>
                        <a:pt x="853" y="136"/>
                      </a:cubicBezTo>
                      <a:cubicBezTo>
                        <a:pt x="849" y="137"/>
                        <a:pt x="831" y="139"/>
                        <a:pt x="822" y="139"/>
                      </a:cubicBezTo>
                      <a:cubicBezTo>
                        <a:pt x="812" y="139"/>
                        <a:pt x="805" y="138"/>
                        <a:pt x="801" y="133"/>
                      </a:cubicBezTo>
                      <a:cubicBezTo>
                        <a:pt x="797" y="129"/>
                        <a:pt x="779" y="126"/>
                        <a:pt x="777" y="126"/>
                      </a:cubicBezTo>
                      <a:cubicBezTo>
                        <a:pt x="775" y="126"/>
                        <a:pt x="770" y="133"/>
                        <a:pt x="769" y="139"/>
                      </a:cubicBezTo>
                      <a:cubicBezTo>
                        <a:pt x="768" y="146"/>
                        <a:pt x="759" y="148"/>
                        <a:pt x="753" y="152"/>
                      </a:cubicBezTo>
                      <a:cubicBezTo>
                        <a:pt x="748" y="155"/>
                        <a:pt x="742" y="167"/>
                        <a:pt x="737" y="159"/>
                      </a:cubicBezTo>
                      <a:cubicBezTo>
                        <a:pt x="732" y="152"/>
                        <a:pt x="723" y="141"/>
                        <a:pt x="721" y="144"/>
                      </a:cubicBezTo>
                      <a:cubicBezTo>
                        <a:pt x="719" y="147"/>
                        <a:pt x="714" y="159"/>
                        <a:pt x="714" y="159"/>
                      </a:cubicBezTo>
                      <a:cubicBezTo>
                        <a:pt x="714" y="159"/>
                        <a:pt x="695" y="160"/>
                        <a:pt x="695" y="165"/>
                      </a:cubicBezTo>
                      <a:cubicBezTo>
                        <a:pt x="695" y="171"/>
                        <a:pt x="713" y="179"/>
                        <a:pt x="714" y="183"/>
                      </a:cubicBezTo>
                      <a:cubicBezTo>
                        <a:pt x="716" y="187"/>
                        <a:pt x="686" y="192"/>
                        <a:pt x="683" y="195"/>
                      </a:cubicBezTo>
                      <a:cubicBezTo>
                        <a:pt x="681" y="197"/>
                        <a:pt x="677" y="195"/>
                        <a:pt x="672" y="188"/>
                      </a:cubicBezTo>
                      <a:cubicBezTo>
                        <a:pt x="668" y="180"/>
                        <a:pt x="660" y="180"/>
                        <a:pt x="656" y="184"/>
                      </a:cubicBezTo>
                      <a:cubicBezTo>
                        <a:pt x="653" y="187"/>
                        <a:pt x="645" y="195"/>
                        <a:pt x="640" y="201"/>
                      </a:cubicBezTo>
                      <a:cubicBezTo>
                        <a:pt x="636" y="206"/>
                        <a:pt x="641" y="219"/>
                        <a:pt x="640" y="225"/>
                      </a:cubicBezTo>
                      <a:cubicBezTo>
                        <a:pt x="639" y="230"/>
                        <a:pt x="631" y="238"/>
                        <a:pt x="628" y="247"/>
                      </a:cubicBezTo>
                      <a:cubicBezTo>
                        <a:pt x="625" y="256"/>
                        <a:pt x="631" y="272"/>
                        <a:pt x="631" y="276"/>
                      </a:cubicBezTo>
                      <a:cubicBezTo>
                        <a:pt x="631" y="281"/>
                        <a:pt x="631" y="295"/>
                        <a:pt x="630" y="304"/>
                      </a:cubicBezTo>
                      <a:cubicBezTo>
                        <a:pt x="628" y="312"/>
                        <a:pt x="615" y="322"/>
                        <a:pt x="609" y="324"/>
                      </a:cubicBezTo>
                      <a:cubicBezTo>
                        <a:pt x="604" y="326"/>
                        <a:pt x="580" y="334"/>
                        <a:pt x="578" y="335"/>
                      </a:cubicBezTo>
                      <a:cubicBezTo>
                        <a:pt x="575" y="335"/>
                        <a:pt x="558" y="304"/>
                        <a:pt x="556" y="297"/>
                      </a:cubicBezTo>
                      <a:cubicBezTo>
                        <a:pt x="554" y="289"/>
                        <a:pt x="546" y="276"/>
                        <a:pt x="546" y="268"/>
                      </a:cubicBezTo>
                      <a:cubicBezTo>
                        <a:pt x="546" y="267"/>
                        <a:pt x="546" y="265"/>
                        <a:pt x="546" y="262"/>
                      </a:cubicBezTo>
                      <a:cubicBezTo>
                        <a:pt x="539" y="272"/>
                        <a:pt x="533" y="280"/>
                        <a:pt x="530" y="283"/>
                      </a:cubicBezTo>
                      <a:cubicBezTo>
                        <a:pt x="520" y="292"/>
                        <a:pt x="528" y="304"/>
                        <a:pt x="519" y="306"/>
                      </a:cubicBezTo>
                      <a:cubicBezTo>
                        <a:pt x="510" y="308"/>
                        <a:pt x="496" y="300"/>
                        <a:pt x="485" y="306"/>
                      </a:cubicBezTo>
                      <a:cubicBezTo>
                        <a:pt x="474" y="311"/>
                        <a:pt x="471" y="298"/>
                        <a:pt x="458" y="270"/>
                      </a:cubicBezTo>
                      <a:cubicBezTo>
                        <a:pt x="444" y="241"/>
                        <a:pt x="424" y="268"/>
                        <a:pt x="415" y="274"/>
                      </a:cubicBezTo>
                      <a:cubicBezTo>
                        <a:pt x="406" y="280"/>
                        <a:pt x="405" y="278"/>
                        <a:pt x="365" y="270"/>
                      </a:cubicBezTo>
                      <a:cubicBezTo>
                        <a:pt x="326" y="261"/>
                        <a:pt x="315" y="274"/>
                        <a:pt x="305" y="281"/>
                      </a:cubicBezTo>
                      <a:cubicBezTo>
                        <a:pt x="295" y="288"/>
                        <a:pt x="326" y="334"/>
                        <a:pt x="335" y="344"/>
                      </a:cubicBezTo>
                      <a:cubicBezTo>
                        <a:pt x="345" y="354"/>
                        <a:pt x="349" y="376"/>
                        <a:pt x="343" y="385"/>
                      </a:cubicBezTo>
                      <a:cubicBezTo>
                        <a:pt x="337" y="394"/>
                        <a:pt x="328" y="387"/>
                        <a:pt x="328" y="394"/>
                      </a:cubicBezTo>
                      <a:cubicBezTo>
                        <a:pt x="328" y="402"/>
                        <a:pt x="347" y="438"/>
                        <a:pt x="345" y="470"/>
                      </a:cubicBezTo>
                      <a:cubicBezTo>
                        <a:pt x="343" y="502"/>
                        <a:pt x="317" y="534"/>
                        <a:pt x="317" y="553"/>
                      </a:cubicBezTo>
                      <a:cubicBezTo>
                        <a:pt x="317" y="571"/>
                        <a:pt x="326" y="623"/>
                        <a:pt x="326" y="634"/>
                      </a:cubicBezTo>
                      <a:cubicBezTo>
                        <a:pt x="326" y="646"/>
                        <a:pt x="307" y="644"/>
                        <a:pt x="265" y="644"/>
                      </a:cubicBezTo>
                      <a:cubicBezTo>
                        <a:pt x="224" y="644"/>
                        <a:pt x="247" y="657"/>
                        <a:pt x="239" y="663"/>
                      </a:cubicBezTo>
                      <a:cubicBezTo>
                        <a:pt x="231" y="669"/>
                        <a:pt x="201" y="676"/>
                        <a:pt x="201" y="676"/>
                      </a:cubicBezTo>
                      <a:cubicBezTo>
                        <a:pt x="201" y="676"/>
                        <a:pt x="192" y="680"/>
                        <a:pt x="181" y="687"/>
                      </a:cubicBezTo>
                      <a:cubicBezTo>
                        <a:pt x="170" y="693"/>
                        <a:pt x="158" y="704"/>
                        <a:pt x="158" y="704"/>
                      </a:cubicBezTo>
                      <a:cubicBezTo>
                        <a:pt x="158" y="704"/>
                        <a:pt x="179" y="725"/>
                        <a:pt x="197" y="746"/>
                      </a:cubicBezTo>
                      <a:cubicBezTo>
                        <a:pt x="216" y="767"/>
                        <a:pt x="197" y="757"/>
                        <a:pt x="201" y="767"/>
                      </a:cubicBezTo>
                      <a:cubicBezTo>
                        <a:pt x="205" y="777"/>
                        <a:pt x="207" y="780"/>
                        <a:pt x="207" y="791"/>
                      </a:cubicBezTo>
                      <a:cubicBezTo>
                        <a:pt x="207" y="802"/>
                        <a:pt x="201" y="825"/>
                        <a:pt x="199" y="839"/>
                      </a:cubicBezTo>
                      <a:cubicBezTo>
                        <a:pt x="197" y="852"/>
                        <a:pt x="193" y="861"/>
                        <a:pt x="181" y="884"/>
                      </a:cubicBezTo>
                      <a:cubicBezTo>
                        <a:pt x="169" y="907"/>
                        <a:pt x="173" y="912"/>
                        <a:pt x="171" y="933"/>
                      </a:cubicBezTo>
                      <a:cubicBezTo>
                        <a:pt x="169" y="954"/>
                        <a:pt x="171" y="950"/>
                        <a:pt x="125" y="944"/>
                      </a:cubicBezTo>
                      <a:cubicBezTo>
                        <a:pt x="80" y="939"/>
                        <a:pt x="105" y="973"/>
                        <a:pt x="80" y="993"/>
                      </a:cubicBezTo>
                      <a:cubicBezTo>
                        <a:pt x="75" y="997"/>
                        <a:pt x="70" y="1002"/>
                        <a:pt x="66" y="1006"/>
                      </a:cubicBezTo>
                      <a:cubicBezTo>
                        <a:pt x="71" y="1005"/>
                        <a:pt x="77" y="1005"/>
                        <a:pt x="81" y="1006"/>
                      </a:cubicBezTo>
                      <a:cubicBezTo>
                        <a:pt x="89" y="1007"/>
                        <a:pt x="91" y="1016"/>
                        <a:pt x="85" y="1022"/>
                      </a:cubicBezTo>
                      <a:cubicBezTo>
                        <a:pt x="78" y="1028"/>
                        <a:pt x="73" y="1037"/>
                        <a:pt x="72" y="1041"/>
                      </a:cubicBezTo>
                      <a:cubicBezTo>
                        <a:pt x="71" y="1045"/>
                        <a:pt x="81" y="1047"/>
                        <a:pt x="86" y="1047"/>
                      </a:cubicBezTo>
                      <a:cubicBezTo>
                        <a:pt x="90" y="1047"/>
                        <a:pt x="94" y="1053"/>
                        <a:pt x="89" y="1061"/>
                      </a:cubicBezTo>
                      <a:cubicBezTo>
                        <a:pt x="84" y="1069"/>
                        <a:pt x="81" y="1074"/>
                        <a:pt x="80" y="1080"/>
                      </a:cubicBezTo>
                      <a:cubicBezTo>
                        <a:pt x="79" y="1087"/>
                        <a:pt x="76" y="1098"/>
                        <a:pt x="76" y="1098"/>
                      </a:cubicBezTo>
                      <a:cubicBezTo>
                        <a:pt x="76" y="1098"/>
                        <a:pt x="90" y="1103"/>
                        <a:pt x="85" y="1113"/>
                      </a:cubicBezTo>
                      <a:cubicBezTo>
                        <a:pt x="80" y="1122"/>
                        <a:pt x="62" y="1127"/>
                        <a:pt x="54" y="1132"/>
                      </a:cubicBezTo>
                      <a:cubicBezTo>
                        <a:pt x="46" y="1138"/>
                        <a:pt x="34" y="1147"/>
                        <a:pt x="39" y="1147"/>
                      </a:cubicBezTo>
                      <a:cubicBezTo>
                        <a:pt x="44" y="1147"/>
                        <a:pt x="47" y="1158"/>
                        <a:pt x="44" y="1164"/>
                      </a:cubicBezTo>
                      <a:cubicBezTo>
                        <a:pt x="41" y="1170"/>
                        <a:pt x="51" y="1174"/>
                        <a:pt x="51" y="1174"/>
                      </a:cubicBezTo>
                      <a:cubicBezTo>
                        <a:pt x="51" y="1174"/>
                        <a:pt x="57" y="1184"/>
                        <a:pt x="51" y="1187"/>
                      </a:cubicBezTo>
                      <a:cubicBezTo>
                        <a:pt x="44" y="1189"/>
                        <a:pt x="21" y="1192"/>
                        <a:pt x="21" y="1192"/>
                      </a:cubicBezTo>
                      <a:cubicBezTo>
                        <a:pt x="21" y="1192"/>
                        <a:pt x="0" y="1204"/>
                        <a:pt x="15" y="1205"/>
                      </a:cubicBezTo>
                      <a:cubicBezTo>
                        <a:pt x="30" y="1206"/>
                        <a:pt x="31" y="1212"/>
                        <a:pt x="30" y="1216"/>
                      </a:cubicBezTo>
                      <a:cubicBezTo>
                        <a:pt x="29" y="1220"/>
                        <a:pt x="31" y="1237"/>
                        <a:pt x="31" y="1237"/>
                      </a:cubicBezTo>
                      <a:cubicBezTo>
                        <a:pt x="31" y="1237"/>
                        <a:pt x="42" y="1245"/>
                        <a:pt x="42" y="1252"/>
                      </a:cubicBezTo>
                      <a:cubicBezTo>
                        <a:pt x="42" y="1260"/>
                        <a:pt x="57" y="1284"/>
                        <a:pt x="70" y="1288"/>
                      </a:cubicBezTo>
                      <a:cubicBezTo>
                        <a:pt x="83" y="1291"/>
                        <a:pt x="94" y="1290"/>
                        <a:pt x="108" y="1286"/>
                      </a:cubicBezTo>
                      <a:cubicBezTo>
                        <a:pt x="123" y="1281"/>
                        <a:pt x="114" y="1285"/>
                        <a:pt x="121" y="1275"/>
                      </a:cubicBezTo>
                      <a:cubicBezTo>
                        <a:pt x="128" y="1266"/>
                        <a:pt x="137" y="1271"/>
                        <a:pt x="145" y="1268"/>
                      </a:cubicBezTo>
                      <a:cubicBezTo>
                        <a:pt x="153" y="1264"/>
                        <a:pt x="153" y="1259"/>
                        <a:pt x="159" y="1256"/>
                      </a:cubicBezTo>
                      <a:cubicBezTo>
                        <a:pt x="164" y="1252"/>
                        <a:pt x="177" y="1246"/>
                        <a:pt x="186" y="1262"/>
                      </a:cubicBezTo>
                      <a:cubicBezTo>
                        <a:pt x="189" y="1268"/>
                        <a:pt x="196" y="1276"/>
                        <a:pt x="202" y="1283"/>
                      </a:cubicBezTo>
                      <a:cubicBezTo>
                        <a:pt x="218" y="1274"/>
                        <a:pt x="233" y="1266"/>
                        <a:pt x="240" y="1262"/>
                      </a:cubicBezTo>
                      <a:cubicBezTo>
                        <a:pt x="257" y="1255"/>
                        <a:pt x="305" y="1224"/>
                        <a:pt x="315" y="1224"/>
                      </a:cubicBezTo>
                      <a:cubicBezTo>
                        <a:pt x="325" y="1224"/>
                        <a:pt x="345" y="1225"/>
                        <a:pt x="351" y="1217"/>
                      </a:cubicBezTo>
                      <a:cubicBezTo>
                        <a:pt x="357" y="1209"/>
                        <a:pt x="375" y="1177"/>
                        <a:pt x="382" y="1177"/>
                      </a:cubicBezTo>
                      <a:cubicBezTo>
                        <a:pt x="389" y="1177"/>
                        <a:pt x="424" y="1160"/>
                        <a:pt x="427" y="1180"/>
                      </a:cubicBezTo>
                      <a:cubicBezTo>
                        <a:pt x="430" y="1200"/>
                        <a:pt x="438" y="1234"/>
                        <a:pt x="453" y="1234"/>
                      </a:cubicBezTo>
                      <a:cubicBezTo>
                        <a:pt x="468" y="1234"/>
                        <a:pt x="478" y="1243"/>
                        <a:pt x="500" y="1247"/>
                      </a:cubicBezTo>
                      <a:cubicBezTo>
                        <a:pt x="521" y="1251"/>
                        <a:pt x="533" y="1260"/>
                        <a:pt x="538" y="1251"/>
                      </a:cubicBezTo>
                      <a:cubicBezTo>
                        <a:pt x="544" y="1243"/>
                        <a:pt x="566" y="1231"/>
                        <a:pt x="566" y="1231"/>
                      </a:cubicBezTo>
                      <a:cubicBezTo>
                        <a:pt x="606" y="1252"/>
                        <a:pt x="606" y="1252"/>
                        <a:pt x="606" y="1252"/>
                      </a:cubicBezTo>
                      <a:cubicBezTo>
                        <a:pt x="606" y="1252"/>
                        <a:pt x="626" y="1259"/>
                        <a:pt x="631" y="1257"/>
                      </a:cubicBezTo>
                      <a:cubicBezTo>
                        <a:pt x="637" y="1255"/>
                        <a:pt x="656" y="1256"/>
                        <a:pt x="661" y="1256"/>
                      </a:cubicBezTo>
                      <a:cubicBezTo>
                        <a:pt x="667" y="1256"/>
                        <a:pt x="685" y="1244"/>
                        <a:pt x="687" y="1260"/>
                      </a:cubicBezTo>
                      <a:cubicBezTo>
                        <a:pt x="688" y="1275"/>
                        <a:pt x="701" y="1284"/>
                        <a:pt x="709" y="1284"/>
                      </a:cubicBezTo>
                      <a:cubicBezTo>
                        <a:pt x="717" y="1284"/>
                        <a:pt x="722" y="1271"/>
                        <a:pt x="724" y="1280"/>
                      </a:cubicBezTo>
                      <a:cubicBezTo>
                        <a:pt x="725" y="1288"/>
                        <a:pt x="745" y="1292"/>
                        <a:pt x="750" y="1292"/>
                      </a:cubicBezTo>
                      <a:cubicBezTo>
                        <a:pt x="756" y="1292"/>
                        <a:pt x="787" y="1291"/>
                        <a:pt x="800" y="1295"/>
                      </a:cubicBezTo>
                      <a:cubicBezTo>
                        <a:pt x="813" y="1299"/>
                        <a:pt x="844" y="1308"/>
                        <a:pt x="844" y="1308"/>
                      </a:cubicBezTo>
                      <a:cubicBezTo>
                        <a:pt x="877" y="1312"/>
                        <a:pt x="877" y="1312"/>
                        <a:pt x="877" y="1312"/>
                      </a:cubicBezTo>
                      <a:cubicBezTo>
                        <a:pt x="877" y="1312"/>
                        <a:pt x="895" y="1322"/>
                        <a:pt x="902" y="1323"/>
                      </a:cubicBezTo>
                      <a:cubicBezTo>
                        <a:pt x="909" y="1324"/>
                        <a:pt x="909" y="1325"/>
                        <a:pt x="909" y="1306"/>
                      </a:cubicBezTo>
                      <a:cubicBezTo>
                        <a:pt x="909" y="1288"/>
                        <a:pt x="916" y="1292"/>
                        <a:pt x="933" y="1292"/>
                      </a:cubicBezTo>
                      <a:cubicBezTo>
                        <a:pt x="950" y="1292"/>
                        <a:pt x="977" y="1301"/>
                        <a:pt x="989" y="1292"/>
                      </a:cubicBezTo>
                      <a:cubicBezTo>
                        <a:pt x="1000" y="1284"/>
                        <a:pt x="1003" y="1273"/>
                        <a:pt x="1018" y="1276"/>
                      </a:cubicBezTo>
                      <a:cubicBezTo>
                        <a:pt x="1034" y="1280"/>
                        <a:pt x="1045" y="1292"/>
                        <a:pt x="1045" y="1292"/>
                      </a:cubicBezTo>
                      <a:cubicBezTo>
                        <a:pt x="1045" y="1292"/>
                        <a:pt x="1031" y="1300"/>
                        <a:pt x="1024" y="1300"/>
                      </a:cubicBezTo>
                      <a:cubicBezTo>
                        <a:pt x="1017" y="1300"/>
                        <a:pt x="996" y="1309"/>
                        <a:pt x="1003" y="1315"/>
                      </a:cubicBezTo>
                      <a:cubicBezTo>
                        <a:pt x="1010" y="1320"/>
                        <a:pt x="1025" y="1326"/>
                        <a:pt x="1033" y="1323"/>
                      </a:cubicBezTo>
                      <a:cubicBezTo>
                        <a:pt x="1040" y="1319"/>
                        <a:pt x="1031" y="1318"/>
                        <a:pt x="1045" y="1316"/>
                      </a:cubicBezTo>
                      <a:cubicBezTo>
                        <a:pt x="1059" y="1315"/>
                        <a:pt x="1075" y="1319"/>
                        <a:pt x="1069" y="1328"/>
                      </a:cubicBezTo>
                      <a:cubicBezTo>
                        <a:pt x="1064" y="1336"/>
                        <a:pt x="1086" y="1336"/>
                        <a:pt x="1088" y="1328"/>
                      </a:cubicBezTo>
                      <a:cubicBezTo>
                        <a:pt x="1089" y="1319"/>
                        <a:pt x="1093" y="1306"/>
                        <a:pt x="1105" y="1299"/>
                      </a:cubicBezTo>
                      <a:cubicBezTo>
                        <a:pt x="1116" y="1292"/>
                        <a:pt x="1102" y="1291"/>
                        <a:pt x="1097" y="1280"/>
                      </a:cubicBezTo>
                      <a:cubicBezTo>
                        <a:pt x="1092" y="1268"/>
                        <a:pt x="1118" y="1277"/>
                        <a:pt x="1118" y="1264"/>
                      </a:cubicBezTo>
                      <a:cubicBezTo>
                        <a:pt x="1118" y="1251"/>
                        <a:pt x="1128" y="1249"/>
                        <a:pt x="1119" y="1241"/>
                      </a:cubicBezTo>
                      <a:cubicBezTo>
                        <a:pt x="1109" y="1233"/>
                        <a:pt x="1035" y="1211"/>
                        <a:pt x="1045" y="1194"/>
                      </a:cubicBezTo>
                      <a:cubicBezTo>
                        <a:pt x="1055" y="1177"/>
                        <a:pt x="1058" y="1163"/>
                        <a:pt x="1069" y="1174"/>
                      </a:cubicBezTo>
                      <a:cubicBezTo>
                        <a:pt x="1081" y="1186"/>
                        <a:pt x="1116" y="1203"/>
                        <a:pt x="1116" y="1203"/>
                      </a:cubicBezTo>
                      <a:cubicBezTo>
                        <a:pt x="1143" y="1214"/>
                        <a:pt x="1143" y="1214"/>
                        <a:pt x="1143" y="1214"/>
                      </a:cubicBezTo>
                      <a:cubicBezTo>
                        <a:pt x="1143" y="1214"/>
                        <a:pt x="1192" y="1218"/>
                        <a:pt x="1201" y="1217"/>
                      </a:cubicBezTo>
                      <a:cubicBezTo>
                        <a:pt x="1211" y="1216"/>
                        <a:pt x="1217" y="1186"/>
                        <a:pt x="1220" y="1180"/>
                      </a:cubicBezTo>
                      <a:cubicBezTo>
                        <a:pt x="1222" y="1174"/>
                        <a:pt x="1220" y="1157"/>
                        <a:pt x="1209" y="1146"/>
                      </a:cubicBezTo>
                      <a:cubicBezTo>
                        <a:pt x="1198" y="1135"/>
                        <a:pt x="1191" y="1129"/>
                        <a:pt x="1194" y="1122"/>
                      </a:cubicBezTo>
                      <a:cubicBezTo>
                        <a:pt x="1197" y="1115"/>
                        <a:pt x="1226" y="1125"/>
                        <a:pt x="1231" y="1123"/>
                      </a:cubicBezTo>
                      <a:cubicBezTo>
                        <a:pt x="1235" y="1122"/>
                        <a:pt x="1251" y="1112"/>
                        <a:pt x="1251" y="1112"/>
                      </a:cubicBezTo>
                      <a:cubicBezTo>
                        <a:pt x="1220" y="1098"/>
                        <a:pt x="1220" y="1098"/>
                        <a:pt x="1220" y="1098"/>
                      </a:cubicBezTo>
                      <a:cubicBezTo>
                        <a:pt x="1220" y="1098"/>
                        <a:pt x="1224" y="1098"/>
                        <a:pt x="1231" y="1098"/>
                      </a:cubicBezTo>
                      <a:cubicBezTo>
                        <a:pt x="1226" y="1096"/>
                        <a:pt x="1222" y="1095"/>
                        <a:pt x="1220" y="1095"/>
                      </a:cubicBezTo>
                      <a:cubicBezTo>
                        <a:pt x="1213" y="1094"/>
                        <a:pt x="1201" y="1091"/>
                        <a:pt x="1201" y="1087"/>
                      </a:cubicBezTo>
                      <a:cubicBezTo>
                        <a:pt x="1201" y="1083"/>
                        <a:pt x="1208" y="1081"/>
                        <a:pt x="1209" y="1069"/>
                      </a:cubicBezTo>
                      <a:cubicBezTo>
                        <a:pt x="1211" y="1056"/>
                        <a:pt x="1215" y="1051"/>
                        <a:pt x="1215" y="1042"/>
                      </a:cubicBezTo>
                      <a:cubicBezTo>
                        <a:pt x="1215" y="1032"/>
                        <a:pt x="1217" y="1026"/>
                        <a:pt x="1217" y="1026"/>
                      </a:cubicBezTo>
                      <a:cubicBezTo>
                        <a:pt x="1217" y="1026"/>
                        <a:pt x="1231" y="1023"/>
                        <a:pt x="1235" y="1020"/>
                      </a:cubicBezTo>
                      <a:cubicBezTo>
                        <a:pt x="1240" y="1017"/>
                        <a:pt x="1252" y="1020"/>
                        <a:pt x="1255" y="1012"/>
                      </a:cubicBezTo>
                      <a:cubicBezTo>
                        <a:pt x="1258" y="1004"/>
                        <a:pt x="1248" y="992"/>
                        <a:pt x="1248" y="992"/>
                      </a:cubicBezTo>
                      <a:cubicBezTo>
                        <a:pt x="1248" y="992"/>
                        <a:pt x="1259" y="990"/>
                        <a:pt x="1270" y="988"/>
                      </a:cubicBezTo>
                      <a:cubicBezTo>
                        <a:pt x="1277" y="976"/>
                        <a:pt x="1286" y="960"/>
                        <a:pt x="1291" y="946"/>
                      </a:cubicBezTo>
                      <a:close/>
                    </a:path>
                  </a:pathLst>
                </a:custGeom>
                <a:solidFill>
                  <a:srgbClr val="59888D"/>
                </a:solid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54" name="Straight Connector 53">
                <a:extLst>
                  <a:ext uri="{FF2B5EF4-FFF2-40B4-BE49-F238E27FC236}">
                    <a16:creationId xmlns:a16="http://schemas.microsoft.com/office/drawing/2014/main" xmlns="" id="{0A8EFBEF-F936-48AF-ADBD-5818BD0A7747}"/>
                  </a:ext>
                </a:extLst>
              </p:cNvPr>
              <p:cNvCxnSpPr>
                <a:cxnSpLocks/>
                <a:stCxn id="55" idx="2"/>
              </p:cNvCxnSpPr>
              <p:nvPr/>
            </p:nvCxnSpPr>
            <p:spPr>
              <a:xfrm flipH="1">
                <a:off x="2409005" y="1007832"/>
                <a:ext cx="242169" cy="237973"/>
              </a:xfrm>
              <a:prstGeom prst="line">
                <a:avLst/>
              </a:prstGeom>
              <a:noFill/>
              <a:ln w="6350" cap="flat" cmpd="sng" algn="ctr">
                <a:solidFill>
                  <a:sysClr val="windowText" lastClr="000000"/>
                </a:solidFill>
                <a:prstDash val="solid"/>
                <a:miter lim="800000"/>
              </a:ln>
              <a:effectLst/>
            </p:spPr>
          </p:cxnSp>
          <p:sp>
            <p:nvSpPr>
              <p:cNvPr id="55" name="Text Box 2">
                <a:extLst>
                  <a:ext uri="{FF2B5EF4-FFF2-40B4-BE49-F238E27FC236}">
                    <a16:creationId xmlns:a16="http://schemas.microsoft.com/office/drawing/2014/main" xmlns="" id="{CA9D36D9-0E55-4A6C-B85B-8DBB7080C7C0}"/>
                  </a:ext>
                </a:extLst>
              </p:cNvPr>
              <p:cNvSpPr txBox="1">
                <a:spLocks noChangeArrowheads="1"/>
              </p:cNvSpPr>
              <p:nvPr/>
            </p:nvSpPr>
            <p:spPr bwMode="auto">
              <a:xfrm>
                <a:off x="1963776" y="529128"/>
                <a:ext cx="1374795" cy="47870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Cape Winelands District</a:t>
                </a:r>
                <a:b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R174.6 million</a:t>
                </a:r>
                <a:b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br>
                <a:r>
                  <a:rPr lang="en-US" sz="1000" b="1" kern="0" dirty="0">
                    <a:solidFill>
                      <a:prstClr val="black"/>
                    </a:solidFill>
                    <a:ea typeface="Times New Roman" panose="02020603050405020304" pitchFamily="18" charset="0"/>
                    <a:cs typeface="Arial" panose="020B0604020202020204" pitchFamily="34" charset="0"/>
                  </a:rPr>
                  <a:t>9.5</a:t>
                </a: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a:t>
                </a:r>
                <a:r>
                  <a:rPr kumimoji="0" lang="en-US" sz="1000" b="1" i="1"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 of total municipal capex</a:t>
                </a:r>
                <a:endParaRPr kumimoji="0" lang="en-ZA"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 984,921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b="1"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grpSp>
        <p:sp>
          <p:nvSpPr>
            <p:cNvPr id="42" name="Text Box 2">
              <a:extLst>
                <a:ext uri="{FF2B5EF4-FFF2-40B4-BE49-F238E27FC236}">
                  <a16:creationId xmlns:a16="http://schemas.microsoft.com/office/drawing/2014/main" xmlns="" id="{201DCD2F-382F-4DFB-8899-DF313687A799}"/>
                </a:ext>
              </a:extLst>
            </p:cNvPr>
            <p:cNvSpPr txBox="1">
              <a:spLocks noChangeArrowheads="1"/>
            </p:cNvSpPr>
            <p:nvPr/>
          </p:nvSpPr>
          <p:spPr bwMode="auto">
            <a:xfrm>
              <a:off x="5805154" y="1170592"/>
              <a:ext cx="1703425" cy="788316"/>
            </a:xfrm>
            <a:prstGeom prst="rect">
              <a:avLst/>
            </a:prstGeom>
            <a:solidFill>
              <a:srgbClr val="FFFFFF"/>
            </a:solidFill>
            <a:ln w="12700">
              <a:solidFill>
                <a:schemeClr val="tx1"/>
              </a:solid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Province-Wide</a:t>
              </a:r>
              <a:endParaRPr kumimoji="0" lang="en-ZA"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R1,847 billion</a:t>
              </a:r>
              <a:endParaRPr kumimoji="0" lang="en-ZA"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Total population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7,328,044</a:t>
              </a:r>
              <a:endParaRPr kumimoji="0" lang="en-ZA"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xmlns="" val="93678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8CB012-A332-2D69-BEA3-CEE3B91B840D}"/>
              </a:ext>
            </a:extLst>
          </p:cNvPr>
          <p:cNvSpPr>
            <a:spLocks noGrp="1"/>
          </p:cNvSpPr>
          <p:nvPr>
            <p:ph type="title"/>
          </p:nvPr>
        </p:nvSpPr>
        <p:spPr>
          <a:xfrm>
            <a:off x="393700" y="227357"/>
            <a:ext cx="11462940" cy="559256"/>
          </a:xfrm>
        </p:spPr>
        <p:txBody>
          <a:bodyPr/>
          <a:lstStyle/>
          <a:p>
            <a:r>
              <a:rPr lang="en-US" dirty="0"/>
              <a:t>R88,815 million to assist municipalities (emergency funding)</a:t>
            </a:r>
          </a:p>
        </p:txBody>
      </p:sp>
      <p:sp>
        <p:nvSpPr>
          <p:cNvPr id="3" name="Slide Number Placeholder 2">
            <a:extLst>
              <a:ext uri="{FF2B5EF4-FFF2-40B4-BE49-F238E27FC236}">
                <a16:creationId xmlns:a16="http://schemas.microsoft.com/office/drawing/2014/main" xmlns="" id="{B6DFDBE8-8F48-06FC-020F-A935D37D7DB0}"/>
              </a:ext>
            </a:extLst>
          </p:cNvPr>
          <p:cNvSpPr>
            <a:spLocks noGrp="1"/>
          </p:cNvSpPr>
          <p:nvPr>
            <p:ph type="sldNum" sz="quarter" idx="4"/>
          </p:nvPr>
        </p:nvSpPr>
        <p:spPr/>
        <p:txBody>
          <a:bodyPr/>
          <a:lstStyle/>
          <a:p>
            <a:fld id="{8406839F-D7A4-4E5D-B93D-768AD4D1DB36}" type="slidenum">
              <a:rPr lang="en-ZA" smtClean="0">
                <a:solidFill>
                  <a:srgbClr val="003399"/>
                </a:solidFill>
              </a:rPr>
              <a:pPr/>
              <a:t>8</a:t>
            </a:fld>
            <a:endParaRPr lang="en-ZA" dirty="0">
              <a:solidFill>
                <a:srgbClr val="003399"/>
              </a:solidFill>
            </a:endParaRPr>
          </a:p>
        </p:txBody>
      </p:sp>
      <p:sp>
        <p:nvSpPr>
          <p:cNvPr id="5" name="Text Placeholder 4">
            <a:extLst>
              <a:ext uri="{FF2B5EF4-FFF2-40B4-BE49-F238E27FC236}">
                <a16:creationId xmlns:a16="http://schemas.microsoft.com/office/drawing/2014/main" xmlns="" id="{968B6B3D-8A38-1C93-CB20-40C7F41A13BA}"/>
              </a:ext>
            </a:extLst>
          </p:cNvPr>
          <p:cNvSpPr>
            <a:spLocks noGrp="1"/>
          </p:cNvSpPr>
          <p:nvPr>
            <p:ph type="body" sz="quarter" idx="10"/>
          </p:nvPr>
        </p:nvSpPr>
        <p:spPr>
          <a:xfrm>
            <a:off x="364531" y="1234853"/>
            <a:ext cx="8169869" cy="5156422"/>
          </a:xfrm>
        </p:spPr>
        <p:txBody>
          <a:bodyPr>
            <a:normAutofit/>
          </a:bodyPr>
          <a:lstStyle/>
          <a:p>
            <a:pPr lvl="1" algn="just">
              <a:lnSpc>
                <a:spcPct val="150000"/>
              </a:lnSpc>
              <a:spcBef>
                <a:spcPts val="600"/>
              </a:spcBef>
              <a:spcAft>
                <a:spcPts val="600"/>
              </a:spcAft>
              <a:defRPr/>
            </a:pPr>
            <a:r>
              <a:rPr lang="en-US" dirty="0"/>
              <a:t>An immediate response to the prolonged load-shedding, thereby mitigating the impact on the provision of basic services and potential health risks:</a:t>
            </a:r>
          </a:p>
          <a:p>
            <a:pPr lvl="2" algn="just">
              <a:lnSpc>
                <a:spcPct val="150000"/>
              </a:lnSpc>
              <a:spcBef>
                <a:spcPts val="600"/>
              </a:spcBef>
              <a:spcAft>
                <a:spcPts val="600"/>
              </a:spcAft>
              <a:defRPr/>
            </a:pPr>
            <a:r>
              <a:rPr lang="en-US" dirty="0"/>
              <a:t>Towards the purchase and installation of back-up energy supply</a:t>
            </a:r>
          </a:p>
          <a:p>
            <a:pPr lvl="2" algn="just">
              <a:lnSpc>
                <a:spcPct val="150000"/>
              </a:lnSpc>
              <a:spcBef>
                <a:spcPts val="600"/>
              </a:spcBef>
              <a:spcAft>
                <a:spcPts val="600"/>
              </a:spcAft>
              <a:defRPr/>
            </a:pPr>
            <a:r>
              <a:rPr lang="en-US" dirty="0"/>
              <a:t> Which may include generators, renewable power sources, batteries and all ancillary costs associated with the installation i.e.: switch gear, safe keeping, caging etc. for water and wastewater infrastructure </a:t>
            </a:r>
          </a:p>
          <a:p>
            <a:pPr lvl="1" algn="just">
              <a:lnSpc>
                <a:spcPct val="150000"/>
              </a:lnSpc>
              <a:spcBef>
                <a:spcPts val="600"/>
              </a:spcBef>
              <a:spcAft>
                <a:spcPts val="600"/>
              </a:spcAft>
              <a:defRPr/>
            </a:pPr>
            <a:r>
              <a:rPr lang="en-US" dirty="0"/>
              <a:t>The funding will enable 24 local municipalities and the five district municipalities to keep providing basic services such as potable water and hygienic and environmentally safe sewage</a:t>
            </a:r>
          </a:p>
          <a:p>
            <a:pPr lvl="1" algn="just">
              <a:lnSpc>
                <a:spcPct val="150000"/>
              </a:lnSpc>
              <a:spcBef>
                <a:spcPts val="600"/>
              </a:spcBef>
              <a:spcAft>
                <a:spcPts val="600"/>
              </a:spcAft>
              <a:defRPr/>
            </a:pPr>
            <a:r>
              <a:rPr lang="en-US" dirty="0"/>
              <a:t>Required governance and oversight arrangements are in place: Transfer Payment Agreement with municipalities</a:t>
            </a:r>
          </a:p>
        </p:txBody>
      </p:sp>
      <p:pic>
        <p:nvPicPr>
          <p:cNvPr id="10" name="Picture 9" descr="Map&#10;&#10;Description automatically generated">
            <a:extLst>
              <a:ext uri="{FF2B5EF4-FFF2-40B4-BE49-F238E27FC236}">
                <a16:creationId xmlns:a16="http://schemas.microsoft.com/office/drawing/2014/main" xmlns="" id="{C649057F-39B7-90E7-3FD3-9C97C1504B1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534400" y="2238375"/>
            <a:ext cx="3657600" cy="2981325"/>
          </a:xfrm>
          <a:prstGeom prst="rect">
            <a:avLst/>
          </a:prstGeom>
        </p:spPr>
      </p:pic>
      <p:sp>
        <p:nvSpPr>
          <p:cNvPr id="12" name="Rectangle 11">
            <a:extLst>
              <a:ext uri="{FF2B5EF4-FFF2-40B4-BE49-F238E27FC236}">
                <a16:creationId xmlns:a16="http://schemas.microsoft.com/office/drawing/2014/main" xmlns="" id="{EA7B4B2A-A90B-E7AE-E83E-A9F27F3CB006}"/>
              </a:ext>
            </a:extLst>
          </p:cNvPr>
          <p:cNvSpPr/>
          <p:nvPr/>
        </p:nvSpPr>
        <p:spPr>
          <a:xfrm>
            <a:off x="10251610" y="2476500"/>
            <a:ext cx="1838325" cy="704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Tree>
    <p:extLst>
      <p:ext uri="{BB962C8B-B14F-4D97-AF65-F5344CB8AC3E}">
        <p14:creationId xmlns:p14="http://schemas.microsoft.com/office/powerpoint/2010/main" xmlns="" val="172434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444527D-13D9-9FDB-5B76-E1D56DFEA6F0}"/>
              </a:ext>
            </a:extLst>
          </p:cNvPr>
          <p:cNvSpPr>
            <a:spLocks noGrp="1"/>
          </p:cNvSpPr>
          <p:nvPr>
            <p:ph type="body" sz="quarter" idx="12"/>
          </p:nvPr>
        </p:nvSpPr>
        <p:spPr>
          <a:xfrm>
            <a:off x="814918" y="2276873"/>
            <a:ext cx="11041721" cy="1352152"/>
          </a:xfrm>
        </p:spPr>
        <p:txBody>
          <a:bodyPr>
            <a:normAutofit/>
          </a:bodyPr>
          <a:lstStyle/>
          <a:p>
            <a:r>
              <a:rPr lang="en-ZA" dirty="0"/>
              <a:t>T</a:t>
            </a:r>
            <a:r>
              <a:rPr lang="en-US" dirty="0"/>
              <a:t>he Energy Crisis</a:t>
            </a:r>
          </a:p>
          <a:p>
            <a:r>
              <a:rPr lang="en-US" sz="2600" i="1" dirty="0"/>
              <a:t>A. Lester </a:t>
            </a:r>
          </a:p>
        </p:txBody>
      </p:sp>
    </p:spTree>
    <p:extLst>
      <p:ext uri="{BB962C8B-B14F-4D97-AF65-F5344CB8AC3E}">
        <p14:creationId xmlns:p14="http://schemas.microsoft.com/office/powerpoint/2010/main" xmlns="" val="13880612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WCG-PPT Master-121022-am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3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30409</TotalTime>
  <Words>3905</Words>
  <Application>Microsoft Office PowerPoint</Application>
  <PresentationFormat>Custom</PresentationFormat>
  <Paragraphs>764</Paragraphs>
  <Slides>35</Slides>
  <Notes>4</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WCG-PPT Master-121022-amc</vt:lpstr>
      <vt:lpstr>1_WCG-PPT Master-121022-amc</vt:lpstr>
      <vt:lpstr>2_WCG-PPT Master-121022-amc</vt:lpstr>
      <vt:lpstr>3_WCG-PPT Master-121022-amc</vt:lpstr>
      <vt:lpstr>Western cape energy strategy and approach</vt:lpstr>
      <vt:lpstr>Slide 2</vt:lpstr>
      <vt:lpstr>Our approach to Energy in Context </vt:lpstr>
      <vt:lpstr>Slide 4</vt:lpstr>
      <vt:lpstr>Slide 5</vt:lpstr>
      <vt:lpstr>…complimented by an investment of R3.9 billion over the MTREF by the City of Cape Town… </vt:lpstr>
      <vt:lpstr>…and a further investment of R1.9 billion over the MTREF by the remaining municipalities</vt:lpstr>
      <vt:lpstr>R88,815 million to assist municipalities (emergency funding)</vt:lpstr>
      <vt:lpstr>Slide 9</vt:lpstr>
      <vt:lpstr>Energy continues to be an escalating crisis in SA</vt:lpstr>
      <vt:lpstr>Slide 11</vt:lpstr>
      <vt:lpstr>However, power supply shortages impacts negatively on the economic outlook</vt:lpstr>
      <vt:lpstr>Lower electricity usage at WCG facilities due to increased loadshedding</vt:lpstr>
      <vt:lpstr>Fuel, oil and grease - increase mainly due to costs for running generators</vt:lpstr>
      <vt:lpstr>Slide 15</vt:lpstr>
      <vt:lpstr>Energy governance structures</vt:lpstr>
      <vt:lpstr>Slide 17</vt:lpstr>
      <vt:lpstr> WC recognizes the need to scale &amp; speed up delivery </vt:lpstr>
      <vt:lpstr>Delivering on our Strategy over the short-, medium- and long-term</vt:lpstr>
      <vt:lpstr>Slide 20</vt:lpstr>
      <vt:lpstr>Slide 21</vt:lpstr>
      <vt:lpstr>Slide 22</vt:lpstr>
      <vt:lpstr>…complimented by an investment of R3.9 billion by the City of Cape Town… </vt:lpstr>
      <vt:lpstr>…and a further investment of R1.9 billion by the remaining municipalities</vt:lpstr>
      <vt:lpstr>Proposed areas for strategic partnerships</vt:lpstr>
      <vt:lpstr>Partnering for greater impact in the Western Cape </vt:lpstr>
      <vt:lpstr>Slide 27</vt:lpstr>
      <vt:lpstr>Slide 28</vt:lpstr>
      <vt:lpstr>Slide 29</vt:lpstr>
      <vt:lpstr>Slide 30</vt:lpstr>
      <vt:lpstr>Slide 31</vt:lpstr>
      <vt:lpstr>Slide 32</vt:lpstr>
      <vt:lpstr>Slide 33</vt:lpstr>
      <vt:lpstr>Slide 34</vt:lpstr>
      <vt:lpstr>Slide 35</vt:lpstr>
    </vt:vector>
  </TitlesOfParts>
  <Company>PGWC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Eliott</dc:creator>
  <cp:lastModifiedBy>USER</cp:lastModifiedBy>
  <cp:revision>1709</cp:revision>
  <cp:lastPrinted>2019-01-28T07:09:01Z</cp:lastPrinted>
  <dcterms:created xsi:type="dcterms:W3CDTF">2017-01-19T08:56:34Z</dcterms:created>
  <dcterms:modified xsi:type="dcterms:W3CDTF">2023-05-04T13:09:53Z</dcterms:modified>
</cp:coreProperties>
</file>