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720" r:id="rId4"/>
  </p:sldMasterIdLst>
  <p:notesMasterIdLst>
    <p:notesMasterId r:id="rId54"/>
  </p:notesMasterIdLst>
  <p:handoutMasterIdLst>
    <p:handoutMasterId r:id="rId55"/>
  </p:handoutMasterIdLst>
  <p:sldIdLst>
    <p:sldId id="1001" r:id="rId5"/>
    <p:sldId id="1250" r:id="rId6"/>
    <p:sldId id="1251" r:id="rId7"/>
    <p:sldId id="1252" r:id="rId8"/>
    <p:sldId id="1253" r:id="rId9"/>
    <p:sldId id="1254" r:id="rId10"/>
    <p:sldId id="1256" r:id="rId11"/>
    <p:sldId id="1006" r:id="rId12"/>
    <p:sldId id="1257" r:id="rId13"/>
    <p:sldId id="1258" r:id="rId14"/>
    <p:sldId id="1143" r:id="rId15"/>
    <p:sldId id="1202" r:id="rId16"/>
    <p:sldId id="1203" r:id="rId17"/>
    <p:sldId id="1259" r:id="rId18"/>
    <p:sldId id="1204" r:id="rId19"/>
    <p:sldId id="1205" r:id="rId20"/>
    <p:sldId id="1260" r:id="rId21"/>
    <p:sldId id="1206" r:id="rId22"/>
    <p:sldId id="1207" r:id="rId23"/>
    <p:sldId id="1229" r:id="rId24"/>
    <p:sldId id="1233" r:id="rId25"/>
    <p:sldId id="1283" r:id="rId26"/>
    <p:sldId id="1284" r:id="rId27"/>
    <p:sldId id="1285" r:id="rId28"/>
    <p:sldId id="1286" r:id="rId29"/>
    <p:sldId id="1261" r:id="rId30"/>
    <p:sldId id="1262" r:id="rId31"/>
    <p:sldId id="1263" r:id="rId32"/>
    <p:sldId id="1264" r:id="rId33"/>
    <p:sldId id="1265" r:id="rId34"/>
    <p:sldId id="1266" r:id="rId35"/>
    <p:sldId id="1267" r:id="rId36"/>
    <p:sldId id="1268" r:id="rId37"/>
    <p:sldId id="1270" r:id="rId38"/>
    <p:sldId id="1271" r:id="rId39"/>
    <p:sldId id="1082" r:id="rId40"/>
    <p:sldId id="1273" r:id="rId41"/>
    <p:sldId id="1274" r:id="rId42"/>
    <p:sldId id="1276" r:id="rId43"/>
    <p:sldId id="1277" r:id="rId44"/>
    <p:sldId id="1278" r:id="rId45"/>
    <p:sldId id="1279" r:id="rId46"/>
    <p:sldId id="1280" r:id="rId47"/>
    <p:sldId id="1281" r:id="rId48"/>
    <p:sldId id="1282" r:id="rId49"/>
    <p:sldId id="1090" r:id="rId50"/>
    <p:sldId id="1088" r:id="rId51"/>
    <p:sldId id="1089" r:id="rId52"/>
    <p:sldId id="99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21" autoAdjust="0"/>
    <p:restoredTop sz="94660"/>
  </p:normalViewPr>
  <p:slideViewPr>
    <p:cSldViewPr snapToGrid="0">
      <p:cViewPr varScale="1">
        <p:scale>
          <a:sx n="69" d="100"/>
          <a:sy n="69" d="100"/>
        </p:scale>
        <p:origin x="64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2DD53-AAC7-1745-AA3F-C20ADAB60FCF}" type="doc">
      <dgm:prSet loTypeId="urn:microsoft.com/office/officeart/2005/8/layout/pyramid1" loCatId="cycle" qsTypeId="urn:microsoft.com/office/officeart/2005/8/quickstyle/3d1" qsCatId="3D" csTypeId="urn:microsoft.com/office/officeart/2005/8/colors/colorful3" csCatId="colorful" phldr="1"/>
      <dgm:spPr/>
      <dgm:t>
        <a:bodyPr/>
        <a:lstStyle/>
        <a:p>
          <a:endParaRPr lang="en-GB"/>
        </a:p>
      </dgm:t>
    </dgm:pt>
    <dgm:pt modelId="{4FEA50B6-4EDE-6647-A9CC-78A4D032D519}">
      <dgm:prSet phldrT="[Text]" custT="1"/>
      <dgm:spPr>
        <a:xfrm>
          <a:off x="2550805" y="0"/>
          <a:ext cx="850268" cy="835437"/>
        </a:xfrm>
        <a:scene3d>
          <a:camera prst="orthographicFront"/>
          <a:lightRig rig="flat" dir="t"/>
        </a:scene3d>
        <a:sp3d prstMaterial="plastic">
          <a:bevelT w="120900" h="88900"/>
          <a:bevelB w="88900" h="31750" prst="angle"/>
        </a:sp3d>
      </dgm:spPr>
      <dgm:t>
        <a:bodyPr/>
        <a:lstStyle/>
        <a:p>
          <a:pPr>
            <a:buClrTx/>
            <a:buSzTx/>
            <a:buFont typeface="Wingdings"/>
            <a:buNone/>
          </a:pPr>
          <a:r>
            <a:rPr kumimoji="0" lang="en-US" sz="4400" b="1" i="0" u="none" strike="noStrike" cap="none" spc="-14" normalizeH="0" baseline="0" noProof="0" dirty="0">
              <a:ln/>
              <a:effectLst/>
              <a:uLnTx/>
              <a:uFillTx/>
              <a:latin typeface="Arial"/>
              <a:ea typeface="+mn-ea"/>
              <a:cs typeface="Arial"/>
            </a:rPr>
            <a:t>1</a:t>
          </a:r>
          <a:endParaRPr lang="en-GB" sz="4400" dirty="0">
            <a:latin typeface="Calibri" panose="020F0502020204030204"/>
            <a:ea typeface="+mn-ea"/>
            <a:cs typeface="+mn-cs"/>
          </a:endParaRPr>
        </a:p>
      </dgm:t>
    </dgm:pt>
    <dgm:pt modelId="{6ADEE555-E259-FB4B-A435-D7BF6F2A31F3}" type="parTrans" cxnId="{2919C924-FB79-764B-8C2D-C75A2D7AC98A}">
      <dgm:prSet/>
      <dgm:spPr/>
      <dgm:t>
        <a:bodyPr/>
        <a:lstStyle/>
        <a:p>
          <a:endParaRPr lang="en-GB"/>
        </a:p>
      </dgm:t>
    </dgm:pt>
    <dgm:pt modelId="{3382D14B-E818-8F42-8AF8-E515E70C3876}" type="sibTrans" cxnId="{2919C924-FB79-764B-8C2D-C75A2D7AC98A}">
      <dgm:prSet/>
      <dgm:spPr/>
      <dgm:t>
        <a:bodyPr/>
        <a:lstStyle/>
        <a:p>
          <a:endParaRPr lang="en-GB"/>
        </a:p>
      </dgm:t>
    </dgm:pt>
    <dgm:pt modelId="{BED8E84A-5ED4-374C-909D-479A2DA2163A}">
      <dgm:prSet custT="1"/>
      <dgm:spPr>
        <a:xfrm>
          <a:off x="2125671" y="835438"/>
          <a:ext cx="1700537" cy="835437"/>
        </a:xfrm>
        <a:scene3d>
          <a:camera prst="orthographicFront"/>
          <a:lightRig rig="flat" dir="t"/>
        </a:scene3d>
        <a:sp3d prstMaterial="plastic">
          <a:bevelT w="120900" h="88900"/>
          <a:bevelB w="88900" h="31750" prst="angle"/>
        </a:sp3d>
      </dgm:spPr>
      <dgm:t>
        <a:bodyPr/>
        <a:lstStyle/>
        <a:p>
          <a:r>
            <a:rPr kumimoji="0" lang="en-US" sz="4400" b="1" i="0" u="none" strike="noStrike" cap="none" spc="-14" normalizeH="0" baseline="0" noProof="0" dirty="0">
              <a:ln/>
              <a:effectLst/>
              <a:uLnTx/>
              <a:uFillTx/>
              <a:latin typeface="Arial"/>
              <a:ea typeface="+mn-ea"/>
              <a:cs typeface="Arial"/>
            </a:rPr>
            <a:t>2</a:t>
          </a:r>
          <a:endParaRPr kumimoji="0" lang="en-US" sz="4400" b="0" i="0" u="none" strike="noStrike" cap="none" spc="-14" normalizeH="0" baseline="0" noProof="0" dirty="0">
            <a:ln/>
            <a:effectLst/>
            <a:uLnTx/>
            <a:uFillTx/>
            <a:latin typeface="Arial"/>
            <a:ea typeface="+mn-ea"/>
            <a:cs typeface="Arial"/>
          </a:endParaRPr>
        </a:p>
      </dgm:t>
    </dgm:pt>
    <dgm:pt modelId="{87BBE705-0122-3E4A-AB49-C67D613F90EA}" type="parTrans" cxnId="{A9D57A7F-90D4-864F-9A77-B70775049D05}">
      <dgm:prSet/>
      <dgm:spPr/>
      <dgm:t>
        <a:bodyPr/>
        <a:lstStyle/>
        <a:p>
          <a:endParaRPr lang="en-GB"/>
        </a:p>
      </dgm:t>
    </dgm:pt>
    <dgm:pt modelId="{481B1301-E482-504B-AF2F-5D0370B32856}" type="sibTrans" cxnId="{A9D57A7F-90D4-864F-9A77-B70775049D05}">
      <dgm:prSet/>
      <dgm:spPr/>
      <dgm:t>
        <a:bodyPr/>
        <a:lstStyle/>
        <a:p>
          <a:endParaRPr lang="en-GB"/>
        </a:p>
      </dgm:t>
    </dgm:pt>
    <dgm:pt modelId="{F485F9CC-29B9-A148-958C-6BBD16CC38E2}">
      <dgm:prSet custT="1"/>
      <dgm:spPr>
        <a:xfrm>
          <a:off x="1700537" y="1670876"/>
          <a:ext cx="2550805" cy="835437"/>
        </a:xfrm>
        <a:scene3d>
          <a:camera prst="orthographicFront"/>
          <a:lightRig rig="flat" dir="t"/>
        </a:scene3d>
        <a:sp3d prstMaterial="plastic">
          <a:bevelT w="120900" h="88900"/>
          <a:bevelB w="88900" h="31750" prst="angle"/>
        </a:sp3d>
      </dgm:spPr>
      <dgm:t>
        <a:bodyPr/>
        <a:lstStyle/>
        <a:p>
          <a:r>
            <a:rPr kumimoji="0" lang="en-US" sz="4400" b="1" i="0" u="none" strike="noStrike" cap="none" spc="-14" normalizeH="0" baseline="0" noProof="0" dirty="0">
              <a:ln/>
              <a:effectLst/>
              <a:uLnTx/>
              <a:uFillTx/>
              <a:latin typeface="Arial"/>
              <a:ea typeface="+mn-ea"/>
              <a:cs typeface="Arial"/>
            </a:rPr>
            <a:t>3</a:t>
          </a:r>
          <a:endParaRPr kumimoji="0" lang="en-US" sz="4400" b="0" i="0" u="none" strike="noStrike" cap="none" spc="-14" normalizeH="0" baseline="0" noProof="0" dirty="0">
            <a:ln/>
            <a:effectLst/>
            <a:uLnTx/>
            <a:uFillTx/>
            <a:latin typeface="Arial"/>
            <a:ea typeface="+mn-ea"/>
            <a:cs typeface="Arial"/>
          </a:endParaRPr>
        </a:p>
      </dgm:t>
    </dgm:pt>
    <dgm:pt modelId="{E17040F8-7006-AB43-B495-F6FFBA5CFDF7}" type="parTrans" cxnId="{182FC999-60AA-EE45-9968-5A7F19D228AE}">
      <dgm:prSet/>
      <dgm:spPr/>
      <dgm:t>
        <a:bodyPr/>
        <a:lstStyle/>
        <a:p>
          <a:endParaRPr lang="en-GB"/>
        </a:p>
      </dgm:t>
    </dgm:pt>
    <dgm:pt modelId="{8D8FA165-8BAD-7F4B-85D4-7580C4AF2A3A}" type="sibTrans" cxnId="{182FC999-60AA-EE45-9968-5A7F19D228AE}">
      <dgm:prSet/>
      <dgm:spPr/>
      <dgm:t>
        <a:bodyPr/>
        <a:lstStyle/>
        <a:p>
          <a:endParaRPr lang="en-GB"/>
        </a:p>
      </dgm:t>
    </dgm:pt>
    <dgm:pt modelId="{E60D13B4-704C-B241-B548-E62BA5ED7C47}">
      <dgm:prSet custT="1"/>
      <dgm:spPr>
        <a:xfrm>
          <a:off x="1301080" y="2506314"/>
          <a:ext cx="3401074" cy="835437"/>
        </a:xfrm>
        <a:scene3d>
          <a:camera prst="orthographicFront"/>
          <a:lightRig rig="flat" dir="t"/>
        </a:scene3d>
        <a:sp3d prstMaterial="plastic">
          <a:bevelT w="120900" h="88900"/>
          <a:bevelB w="88900" h="31750" prst="angle"/>
        </a:sp3d>
      </dgm:spPr>
      <dgm:t>
        <a:bodyPr/>
        <a:lstStyle/>
        <a:p>
          <a:r>
            <a:rPr kumimoji="0" lang="en-US" sz="4400" b="1" i="0" u="none" strike="noStrike" cap="none" spc="-14" normalizeH="0" baseline="0" noProof="0" dirty="0">
              <a:ln/>
              <a:effectLst/>
              <a:uLnTx/>
              <a:uFillTx/>
              <a:latin typeface="Arial"/>
              <a:ea typeface="+mn-ea"/>
              <a:cs typeface="Arial"/>
            </a:rPr>
            <a:t>4</a:t>
          </a:r>
          <a:endParaRPr kumimoji="0" lang="en-ZA" sz="4400" b="0" i="0" u="none" strike="noStrike" cap="none" spc="-14" normalizeH="0" baseline="0" noProof="0" dirty="0">
            <a:ln/>
            <a:effectLst/>
            <a:uLnTx/>
            <a:uFillTx/>
            <a:latin typeface="Arial"/>
            <a:ea typeface="+mn-ea"/>
            <a:cs typeface="Arial"/>
          </a:endParaRPr>
        </a:p>
      </dgm:t>
    </dgm:pt>
    <dgm:pt modelId="{F683B2B4-0107-0B45-9320-DC3C37DEA486}" type="parTrans" cxnId="{F70D97B1-3F99-0040-84E0-33C9FBFF9887}">
      <dgm:prSet/>
      <dgm:spPr/>
      <dgm:t>
        <a:bodyPr/>
        <a:lstStyle/>
        <a:p>
          <a:endParaRPr lang="en-GB"/>
        </a:p>
      </dgm:t>
    </dgm:pt>
    <dgm:pt modelId="{B0F86622-17D9-704B-A37E-37838A00F9F0}" type="sibTrans" cxnId="{F70D97B1-3F99-0040-84E0-33C9FBFF9887}">
      <dgm:prSet/>
      <dgm:spPr/>
      <dgm:t>
        <a:bodyPr/>
        <a:lstStyle/>
        <a:p>
          <a:endParaRPr lang="en-GB"/>
        </a:p>
      </dgm:t>
    </dgm:pt>
    <dgm:pt modelId="{4ED58FB4-066B-F346-A141-653D189E3944}">
      <dgm:prSet custT="1"/>
      <dgm:spPr>
        <a:xfrm>
          <a:off x="850268" y="3341751"/>
          <a:ext cx="4251342" cy="835437"/>
        </a:xfrm>
        <a:scene3d>
          <a:camera prst="orthographicFront"/>
          <a:lightRig rig="flat" dir="t"/>
        </a:scene3d>
        <a:sp3d prstMaterial="plastic">
          <a:bevelT w="120900" h="88900"/>
          <a:bevelB w="88900" h="31750" prst="angle"/>
        </a:sp3d>
      </dgm:spPr>
      <dgm:t>
        <a:bodyPr/>
        <a:lstStyle/>
        <a:p>
          <a:r>
            <a:rPr kumimoji="0" lang="en-US" sz="4400" b="1" i="0" u="none" strike="noStrike" cap="none" spc="-14" normalizeH="0" baseline="0" noProof="0" dirty="0">
              <a:ln/>
              <a:effectLst/>
              <a:uLnTx/>
              <a:uFillTx/>
              <a:latin typeface="Arial"/>
              <a:ea typeface="+mn-ea"/>
              <a:cs typeface="Arial"/>
            </a:rPr>
            <a:t>5</a:t>
          </a:r>
          <a:endParaRPr kumimoji="0" lang="en-US" sz="4400" b="0" i="0" u="none" strike="noStrike" cap="none" spc="-14" normalizeH="0" baseline="0" noProof="0" dirty="0">
            <a:ln/>
            <a:effectLst/>
            <a:uLnTx/>
            <a:uFillTx/>
            <a:latin typeface="Arial"/>
            <a:ea typeface="+mn-ea"/>
            <a:cs typeface="Arial"/>
          </a:endParaRPr>
        </a:p>
      </dgm:t>
    </dgm:pt>
    <dgm:pt modelId="{41D624F3-6A79-6B4C-B7AF-FB0CFDB1F6FE}" type="parTrans" cxnId="{71C6C42C-FE81-6C43-A8BB-8CBFFE025298}">
      <dgm:prSet/>
      <dgm:spPr/>
      <dgm:t>
        <a:bodyPr/>
        <a:lstStyle/>
        <a:p>
          <a:endParaRPr lang="en-GB"/>
        </a:p>
      </dgm:t>
    </dgm:pt>
    <dgm:pt modelId="{E776BC0D-E479-674A-B48E-2AEB0C5E4039}" type="sibTrans" cxnId="{71C6C42C-FE81-6C43-A8BB-8CBFFE025298}">
      <dgm:prSet/>
      <dgm:spPr/>
      <dgm:t>
        <a:bodyPr/>
        <a:lstStyle/>
        <a:p>
          <a:endParaRPr lang="en-GB"/>
        </a:p>
      </dgm:t>
    </dgm:pt>
    <dgm:pt modelId="{0C7A6BBE-0827-824E-B67F-271F96CED795}">
      <dgm:prSet custT="1"/>
      <dgm:spPr>
        <a:xfrm>
          <a:off x="425134" y="4177189"/>
          <a:ext cx="5101611" cy="835437"/>
        </a:xfrm>
        <a:scene3d>
          <a:camera prst="orthographicFront"/>
          <a:lightRig rig="flat" dir="t"/>
        </a:scene3d>
        <a:sp3d prstMaterial="plastic">
          <a:bevelT w="120900" h="88900"/>
          <a:bevelB w="88900" h="31750" prst="angle"/>
        </a:sp3d>
      </dgm:spPr>
      <dgm:t>
        <a:bodyPr/>
        <a:lstStyle/>
        <a:p>
          <a:r>
            <a:rPr kumimoji="0" lang="en-US" sz="4400" b="1" i="0" u="none" strike="noStrike" cap="none" spc="-14" normalizeH="0" baseline="0" noProof="0" dirty="0">
              <a:ln/>
              <a:effectLst/>
              <a:uLnTx/>
              <a:uFillTx/>
              <a:latin typeface="Arial"/>
              <a:ea typeface="+mn-ea"/>
              <a:cs typeface="Arial"/>
            </a:rPr>
            <a:t>6</a:t>
          </a:r>
          <a:endParaRPr kumimoji="0" lang="en-US" sz="4400" b="0" i="0" u="none" strike="noStrike" cap="none" spc="-14" normalizeH="0" baseline="0" noProof="0" dirty="0">
            <a:ln/>
            <a:effectLst/>
            <a:uLnTx/>
            <a:uFillTx/>
            <a:latin typeface="Arial"/>
            <a:ea typeface="+mn-ea"/>
            <a:cs typeface="Arial"/>
          </a:endParaRPr>
        </a:p>
      </dgm:t>
    </dgm:pt>
    <dgm:pt modelId="{73D7BAE7-BEEF-2141-A0A1-4280331F9BD4}" type="parTrans" cxnId="{B4F6EB83-1916-A04A-92AD-E58B09DB6763}">
      <dgm:prSet/>
      <dgm:spPr/>
      <dgm:t>
        <a:bodyPr/>
        <a:lstStyle/>
        <a:p>
          <a:endParaRPr lang="en-GB"/>
        </a:p>
      </dgm:t>
    </dgm:pt>
    <dgm:pt modelId="{EC16CFF1-30F5-B746-BA58-5D29F50E239F}" type="sibTrans" cxnId="{B4F6EB83-1916-A04A-92AD-E58B09DB6763}">
      <dgm:prSet/>
      <dgm:spPr/>
      <dgm:t>
        <a:bodyPr/>
        <a:lstStyle/>
        <a:p>
          <a:endParaRPr lang="en-GB"/>
        </a:p>
      </dgm:t>
    </dgm:pt>
    <dgm:pt modelId="{39E0CF7A-B7B0-8F4C-8E36-1CEF8AD2FB23}">
      <dgm:prSet custT="1"/>
      <dgm:spPr>
        <a:xfrm>
          <a:off x="0" y="5012627"/>
          <a:ext cx="5951879" cy="835437"/>
        </a:xfrm>
        <a:scene3d>
          <a:camera prst="orthographicFront"/>
          <a:lightRig rig="flat" dir="t"/>
        </a:scene3d>
        <a:sp3d prstMaterial="plastic">
          <a:bevelT w="120900" h="88900"/>
          <a:bevelB w="88900" h="31750" prst="angle"/>
        </a:sp3d>
      </dgm:spPr>
      <dgm:t>
        <a:bodyPr/>
        <a:lstStyle/>
        <a:p>
          <a:r>
            <a:rPr kumimoji="0" lang="en-US" sz="4400" b="1" i="0" u="none" strike="noStrike" cap="none" spc="-14" normalizeH="0" baseline="0" noProof="0" dirty="0">
              <a:ln/>
              <a:effectLst/>
              <a:uLnTx/>
              <a:uFillTx/>
              <a:latin typeface="Arial"/>
              <a:ea typeface="+mn-ea"/>
              <a:cs typeface="Arial"/>
            </a:rPr>
            <a:t>7</a:t>
          </a:r>
          <a:endParaRPr kumimoji="0" lang="en-US" sz="4400" b="0" i="0" u="none" strike="noStrike" cap="none" spc="-14" normalizeH="0" baseline="0" noProof="0" dirty="0">
            <a:ln/>
            <a:effectLst/>
            <a:uLnTx/>
            <a:uFillTx/>
            <a:latin typeface="Arial"/>
            <a:ea typeface="+mn-ea"/>
            <a:cs typeface="Arial"/>
          </a:endParaRPr>
        </a:p>
      </dgm:t>
    </dgm:pt>
    <dgm:pt modelId="{271E8807-5035-B74D-92B7-B55065FF4844}" type="parTrans" cxnId="{037D81FD-BC10-8142-8683-4B8E5E027155}">
      <dgm:prSet/>
      <dgm:spPr/>
      <dgm:t>
        <a:bodyPr/>
        <a:lstStyle/>
        <a:p>
          <a:endParaRPr lang="en-GB"/>
        </a:p>
      </dgm:t>
    </dgm:pt>
    <dgm:pt modelId="{233B9528-262D-FB48-8BE4-0BD9435D301D}" type="sibTrans" cxnId="{037D81FD-BC10-8142-8683-4B8E5E027155}">
      <dgm:prSet/>
      <dgm:spPr/>
      <dgm:t>
        <a:bodyPr/>
        <a:lstStyle/>
        <a:p>
          <a:endParaRPr lang="en-GB"/>
        </a:p>
      </dgm:t>
    </dgm:pt>
    <dgm:pt modelId="{6482C71D-8944-9B4F-B7EA-4B3F59A2CEC7}">
      <dgm:prSet custT="1"/>
      <dgm:spPr>
        <a:xfrm rot="10800000">
          <a:off x="3401074" y="835438"/>
          <a:ext cx="5351689" cy="835437"/>
        </a:xfrm>
        <a:scene3d>
          <a:camera prst="orthographicFront"/>
          <a:lightRig rig="flat" dir="t"/>
        </a:scene3d>
        <a:sp3d extrusionH="12700" prstMaterial="plastic">
          <a:bevelT w="50800" h="50800"/>
        </a:sp3d>
      </dgm:spPr>
      <dgm:t>
        <a:bodyPr/>
        <a:lstStyle/>
        <a:p>
          <a:r>
            <a:rPr kumimoji="0" lang="en-US" sz="1200" b="1" i="0" u="none" strike="noStrike" cap="none" spc="-14" normalizeH="0" baseline="0" noProof="0" dirty="0">
              <a:ln/>
              <a:effectLst/>
              <a:uLnTx/>
              <a:uFillTx/>
              <a:latin typeface="Arial"/>
              <a:ea typeface="+mn-ea"/>
              <a:cs typeface="Arial"/>
            </a:rPr>
            <a:t>Consolidating the Social Wage through Reliable and Quality Basic Services</a:t>
          </a:r>
        </a:p>
      </dgm:t>
    </dgm:pt>
    <dgm:pt modelId="{4A6A032C-70E6-334A-B202-FE7C98CCBA37}" type="parTrans" cxnId="{A51423B3-F866-6448-8F9B-52E9DF7C2786}">
      <dgm:prSet/>
      <dgm:spPr/>
      <dgm:t>
        <a:bodyPr/>
        <a:lstStyle/>
        <a:p>
          <a:endParaRPr lang="en-GB"/>
        </a:p>
      </dgm:t>
    </dgm:pt>
    <dgm:pt modelId="{6D7C5A2A-8AA3-0748-8C66-E13ABFD6E596}" type="sibTrans" cxnId="{A51423B3-F866-6448-8F9B-52E9DF7C2786}">
      <dgm:prSet/>
      <dgm:spPr/>
      <dgm:t>
        <a:bodyPr/>
        <a:lstStyle/>
        <a:p>
          <a:endParaRPr lang="en-GB"/>
        </a:p>
      </dgm:t>
    </dgm:pt>
    <dgm:pt modelId="{C840CA99-C2BA-A64C-9C7B-641FBA3BF67B}">
      <dgm:prSet custT="1"/>
      <dgm:spPr>
        <a:xfrm rot="10800000">
          <a:off x="3826208" y="1670876"/>
          <a:ext cx="4926555" cy="835437"/>
        </a:xfrm>
        <a:scene3d>
          <a:camera prst="orthographicFront"/>
          <a:lightRig rig="flat" dir="t"/>
        </a:scene3d>
        <a:sp3d extrusionH="12700" prstMaterial="plastic">
          <a:bevelT w="50800" h="50800"/>
        </a:sp3d>
      </dgm:spPr>
      <dgm:t>
        <a:bodyPr/>
        <a:lstStyle/>
        <a:p>
          <a:r>
            <a:rPr kumimoji="0" lang="en-US" sz="1200" b="1" i="0" u="none" strike="noStrike" cap="none" spc="-14" normalizeH="0" baseline="0" noProof="0" dirty="0">
              <a:ln/>
              <a:effectLst/>
              <a:uLnTx/>
              <a:uFillTx/>
              <a:latin typeface="Arial"/>
              <a:ea typeface="+mn-ea"/>
              <a:cs typeface="Arial"/>
            </a:rPr>
            <a:t>Economic Transformation and Job Creation </a:t>
          </a:r>
        </a:p>
      </dgm:t>
    </dgm:pt>
    <dgm:pt modelId="{9D697DE2-8AD4-CE4A-A92B-AB63D609FE7D}" type="parTrans" cxnId="{46078840-3793-D84A-B619-9D846CEDED3A}">
      <dgm:prSet/>
      <dgm:spPr/>
      <dgm:t>
        <a:bodyPr/>
        <a:lstStyle/>
        <a:p>
          <a:endParaRPr lang="en-GB"/>
        </a:p>
      </dgm:t>
    </dgm:pt>
    <dgm:pt modelId="{2BED87BC-DB84-7F46-8478-EB40BE65B27C}" type="sibTrans" cxnId="{46078840-3793-D84A-B619-9D846CEDED3A}">
      <dgm:prSet/>
      <dgm:spPr/>
      <dgm:t>
        <a:bodyPr/>
        <a:lstStyle/>
        <a:p>
          <a:endParaRPr lang="en-GB"/>
        </a:p>
      </dgm:t>
    </dgm:pt>
    <dgm:pt modelId="{D15734B5-3159-DF48-BCDC-73BD43C049A2}">
      <dgm:prSet custT="1"/>
      <dgm:spPr>
        <a:xfrm rot="10800000">
          <a:off x="4251342" y="2506314"/>
          <a:ext cx="4501421" cy="835437"/>
        </a:xfrm>
        <a:scene3d>
          <a:camera prst="orthographicFront"/>
          <a:lightRig rig="flat" dir="t"/>
        </a:scene3d>
        <a:sp3d extrusionH="12700" prstMaterial="plastic">
          <a:bevelT w="50800" h="50800"/>
        </a:sp3d>
      </dgm:spPr>
      <dgm:t>
        <a:bodyPr/>
        <a:lstStyle/>
        <a:p>
          <a:r>
            <a:rPr kumimoji="0" lang="en-ZA" sz="1100" b="1" i="0" u="none" strike="noStrike" cap="none" spc="-14" normalizeH="0" baseline="0" noProof="0" dirty="0">
              <a:ln/>
              <a:effectLst/>
              <a:uLnTx/>
              <a:uFillTx/>
              <a:latin typeface="Arial"/>
              <a:ea typeface="+mn-ea"/>
              <a:cs typeface="Arial"/>
            </a:rPr>
            <a:t>Spatial Integration, Human Settlements and Local Government</a:t>
          </a:r>
        </a:p>
      </dgm:t>
    </dgm:pt>
    <dgm:pt modelId="{33AA7B0D-0B74-804C-A12F-A1E847157C95}" type="parTrans" cxnId="{6C149871-ADF7-6044-9D87-9E5F187B79B8}">
      <dgm:prSet/>
      <dgm:spPr/>
      <dgm:t>
        <a:bodyPr/>
        <a:lstStyle/>
        <a:p>
          <a:endParaRPr lang="en-GB"/>
        </a:p>
      </dgm:t>
    </dgm:pt>
    <dgm:pt modelId="{35BE661E-63E5-8E44-A910-167BC94E0D99}" type="sibTrans" cxnId="{6C149871-ADF7-6044-9D87-9E5F187B79B8}">
      <dgm:prSet/>
      <dgm:spPr/>
      <dgm:t>
        <a:bodyPr/>
        <a:lstStyle/>
        <a:p>
          <a:endParaRPr lang="en-GB"/>
        </a:p>
      </dgm:t>
    </dgm:pt>
    <dgm:pt modelId="{4CA250C4-5A02-7544-85EA-7797CF434C86}">
      <dgm:prSet custT="1"/>
      <dgm:spPr>
        <a:xfrm rot="10800000">
          <a:off x="4676476" y="3341751"/>
          <a:ext cx="4076287" cy="835437"/>
        </a:xfrm>
        <a:scene3d>
          <a:camera prst="orthographicFront"/>
          <a:lightRig rig="flat" dir="t"/>
        </a:scene3d>
        <a:sp3d extrusionH="12700" prstMaterial="plastic">
          <a:bevelT w="50800" h="50800"/>
        </a:sp3d>
      </dgm:spPr>
      <dgm:t>
        <a:bodyPr/>
        <a:lstStyle/>
        <a:p>
          <a:r>
            <a:rPr kumimoji="0" lang="en-US" sz="1200" b="1" i="0" u="none" strike="noStrike" cap="none" spc="-14" normalizeH="0" baseline="0" noProof="0" dirty="0">
              <a:ln/>
              <a:effectLst/>
              <a:uLnTx/>
              <a:uFillTx/>
              <a:latin typeface="Arial"/>
              <a:ea typeface="+mn-ea"/>
              <a:cs typeface="Arial"/>
            </a:rPr>
            <a:t>Education, Skills and Health</a:t>
          </a:r>
        </a:p>
      </dgm:t>
    </dgm:pt>
    <dgm:pt modelId="{83EE8F99-3332-E24F-93D3-1A082823A863}" type="parTrans" cxnId="{9CCFD3FB-A56E-A148-93BA-71E29FF3B16A}">
      <dgm:prSet/>
      <dgm:spPr/>
      <dgm:t>
        <a:bodyPr/>
        <a:lstStyle/>
        <a:p>
          <a:endParaRPr lang="en-GB"/>
        </a:p>
      </dgm:t>
    </dgm:pt>
    <dgm:pt modelId="{6E466A69-6564-BB4E-B0BF-1242792F5928}" type="sibTrans" cxnId="{9CCFD3FB-A56E-A148-93BA-71E29FF3B16A}">
      <dgm:prSet/>
      <dgm:spPr/>
      <dgm:t>
        <a:bodyPr/>
        <a:lstStyle/>
        <a:p>
          <a:endParaRPr lang="en-GB"/>
        </a:p>
      </dgm:t>
    </dgm:pt>
    <dgm:pt modelId="{AAA10387-B668-B94F-96D6-87A1E4D8C143}">
      <dgm:prSet custT="1"/>
      <dgm:spPr>
        <a:xfrm rot="10800000">
          <a:off x="5101611" y="4177189"/>
          <a:ext cx="3651152" cy="835437"/>
        </a:xfrm>
        <a:scene3d>
          <a:camera prst="orthographicFront"/>
          <a:lightRig rig="flat" dir="t"/>
        </a:scene3d>
        <a:sp3d extrusionH="12700" prstMaterial="plastic">
          <a:bevelT w="50800" h="50800"/>
        </a:sp3d>
      </dgm:spPr>
      <dgm:t>
        <a:bodyPr/>
        <a:lstStyle/>
        <a:p>
          <a:r>
            <a:rPr kumimoji="0" lang="en-US" sz="1000" b="1" i="0" u="none" strike="noStrike" cap="none" spc="-14" normalizeH="0" baseline="0" noProof="0" dirty="0">
              <a:ln/>
              <a:effectLst/>
              <a:uLnTx/>
              <a:uFillTx/>
              <a:latin typeface="Arial"/>
              <a:ea typeface="+mn-ea"/>
              <a:cs typeface="Arial"/>
            </a:rPr>
            <a:t> </a:t>
          </a:r>
          <a:r>
            <a:rPr kumimoji="0" lang="en-US" sz="1200" b="1" i="0" u="none" strike="noStrike" cap="none" spc="-14" normalizeH="0" baseline="0" noProof="0" dirty="0">
              <a:ln/>
              <a:effectLst/>
              <a:uLnTx/>
              <a:uFillTx/>
              <a:latin typeface="Arial"/>
              <a:ea typeface="+mn-ea"/>
              <a:cs typeface="Arial"/>
            </a:rPr>
            <a:t>Social Cohesion and Safe Communities</a:t>
          </a:r>
        </a:p>
      </dgm:t>
    </dgm:pt>
    <dgm:pt modelId="{6EA9999C-B858-7249-97B6-A9DEF12514E3}" type="parTrans" cxnId="{53AB4AB0-5D24-2F4A-9C3B-C058E642B3BC}">
      <dgm:prSet/>
      <dgm:spPr/>
      <dgm:t>
        <a:bodyPr/>
        <a:lstStyle/>
        <a:p>
          <a:endParaRPr lang="en-GB"/>
        </a:p>
      </dgm:t>
    </dgm:pt>
    <dgm:pt modelId="{6C13BC63-4E58-1146-802E-4D183310612A}" type="sibTrans" cxnId="{53AB4AB0-5D24-2F4A-9C3B-C058E642B3BC}">
      <dgm:prSet/>
      <dgm:spPr/>
      <dgm:t>
        <a:bodyPr/>
        <a:lstStyle/>
        <a:p>
          <a:endParaRPr lang="en-GB"/>
        </a:p>
      </dgm:t>
    </dgm:pt>
    <dgm:pt modelId="{8F5C1A0E-5EE0-2144-A694-6922509B8FA3}">
      <dgm:prSet custT="1"/>
      <dgm:spPr>
        <a:xfrm rot="10800000">
          <a:off x="5526745" y="5012627"/>
          <a:ext cx="3226018" cy="835437"/>
        </a:xfrm>
        <a:scene3d>
          <a:camera prst="orthographicFront"/>
          <a:lightRig rig="flat" dir="t"/>
        </a:scene3d>
        <a:sp3d extrusionH="12700" prstMaterial="plastic">
          <a:bevelT w="50800" h="50800"/>
        </a:sp3d>
      </dgm:spPr>
      <dgm:t>
        <a:bodyPr/>
        <a:lstStyle/>
        <a:p>
          <a:r>
            <a:rPr kumimoji="0" lang="en-US" sz="1200" b="1" i="0" u="none" strike="noStrike" cap="none" spc="-14" normalizeH="0" baseline="0" noProof="0" dirty="0">
              <a:ln/>
              <a:effectLst/>
              <a:uLnTx/>
              <a:uFillTx/>
              <a:latin typeface="Arial"/>
              <a:ea typeface="+mn-ea"/>
              <a:cs typeface="Arial"/>
            </a:rPr>
            <a:t>A Better Africa and World</a:t>
          </a:r>
        </a:p>
      </dgm:t>
    </dgm:pt>
    <dgm:pt modelId="{5F19E85F-0ABA-3946-93A8-FC6FEFB503A4}" type="parTrans" cxnId="{7F2315A9-F3CF-D543-915F-D47F9965E800}">
      <dgm:prSet/>
      <dgm:spPr/>
      <dgm:t>
        <a:bodyPr/>
        <a:lstStyle/>
        <a:p>
          <a:endParaRPr lang="en-GB"/>
        </a:p>
      </dgm:t>
    </dgm:pt>
    <dgm:pt modelId="{6CC43262-7408-204F-947A-988F41DC7044}" type="sibTrans" cxnId="{7F2315A9-F3CF-D543-915F-D47F9965E800}">
      <dgm:prSet/>
      <dgm:spPr/>
      <dgm:t>
        <a:bodyPr/>
        <a:lstStyle/>
        <a:p>
          <a:endParaRPr lang="en-GB"/>
        </a:p>
      </dgm:t>
    </dgm:pt>
    <dgm:pt modelId="{5943F617-5AF6-BD42-A48C-9022DC866F0F}">
      <dgm:prSet phldrT="[Text]" custT="1"/>
      <dgm:spPr>
        <a:xfrm rot="10800000">
          <a:off x="2975939" y="0"/>
          <a:ext cx="5776824" cy="835437"/>
        </a:xfrm>
        <a:scene3d>
          <a:camera prst="orthographicFront"/>
          <a:lightRig rig="flat" dir="t"/>
        </a:scene3d>
        <a:sp3d extrusionH="12700" prstMaterial="plastic">
          <a:bevelT w="50800" h="50800"/>
        </a:sp3d>
      </dgm:spPr>
      <dgm:t>
        <a:bodyPr/>
        <a:lstStyle/>
        <a:p>
          <a:pPr>
            <a:buClrTx/>
            <a:buSzTx/>
            <a:buFont typeface="Arial" panose="020B0604020202020204" pitchFamily="34" charset="0"/>
            <a:buChar char="•"/>
          </a:pPr>
          <a:r>
            <a:rPr kumimoji="0" lang="en-US" sz="1200" b="1" i="0" u="none" strike="noStrike" cap="none" spc="-14" normalizeH="0" baseline="0" noProof="0" dirty="0">
              <a:ln/>
              <a:effectLst/>
              <a:uLnTx/>
              <a:uFillTx/>
              <a:latin typeface="Arial"/>
              <a:ea typeface="+mn-ea"/>
              <a:cs typeface="Arial"/>
            </a:rPr>
            <a:t>A Capable, Ethical and Developmental State</a:t>
          </a:r>
          <a:endParaRPr kumimoji="0" lang="en-GB" sz="1200" b="1" i="0" u="none" strike="noStrike" cap="none" spc="-14" normalizeH="0" baseline="0" dirty="0">
            <a:ln/>
            <a:effectLst/>
            <a:uLnTx/>
            <a:uFillTx/>
            <a:latin typeface="Arial"/>
            <a:ea typeface="+mn-ea"/>
            <a:cs typeface="Arial"/>
          </a:endParaRPr>
        </a:p>
      </dgm:t>
    </dgm:pt>
    <dgm:pt modelId="{A45E7F5A-3B81-9749-90BE-656ED4370A39}" type="sibTrans" cxnId="{7F717817-FCC6-E24E-AF38-31E249D05E86}">
      <dgm:prSet/>
      <dgm:spPr/>
      <dgm:t>
        <a:bodyPr/>
        <a:lstStyle/>
        <a:p>
          <a:endParaRPr lang="en-GB"/>
        </a:p>
      </dgm:t>
    </dgm:pt>
    <dgm:pt modelId="{31B4A490-4A43-2540-9B36-037A1E256461}" type="parTrans" cxnId="{7F717817-FCC6-E24E-AF38-31E249D05E86}">
      <dgm:prSet/>
      <dgm:spPr/>
      <dgm:t>
        <a:bodyPr/>
        <a:lstStyle/>
        <a:p>
          <a:endParaRPr lang="en-GB"/>
        </a:p>
      </dgm:t>
    </dgm:pt>
    <dgm:pt modelId="{D3735E88-406D-4443-A792-E5EF67F7E876}">
      <dgm:prSet phldrT="[Text]" custT="1"/>
      <dgm:spPr>
        <a:xfrm rot="10800000">
          <a:off x="2975939" y="0"/>
          <a:ext cx="5776824" cy="835437"/>
        </a:xfrm>
        <a:scene3d>
          <a:camera prst="orthographicFront"/>
          <a:lightRig rig="flat" dir="t"/>
        </a:scene3d>
        <a:sp3d extrusionH="12700" prstMaterial="plastic">
          <a:bevelT w="50800" h="50800"/>
        </a:sp3d>
      </dgm:spPr>
      <dgm:t>
        <a:bodyPr/>
        <a:lstStyle/>
        <a:p>
          <a:pPr>
            <a:buClrTx/>
            <a:buSzTx/>
            <a:buFont typeface="Arial" panose="020B0604020202020204" pitchFamily="34" charset="0"/>
            <a:buChar char="•"/>
          </a:pPr>
          <a:r>
            <a:rPr kumimoji="0" lang="en-GB" sz="1200" b="1" i="1" u="none" strike="noStrike" cap="none" spc="-14" normalizeH="0" baseline="0" dirty="0">
              <a:ln/>
              <a:effectLst/>
              <a:uLnTx/>
              <a:uFillTx/>
              <a:latin typeface="Arial"/>
              <a:ea typeface="+mn-ea"/>
              <a:cs typeface="Arial"/>
            </a:rPr>
            <a:t>Building a capable state that serves all the people</a:t>
          </a:r>
        </a:p>
      </dgm:t>
    </dgm:pt>
    <dgm:pt modelId="{2C1D9C67-6DF2-9A40-A729-3B52EA194AA1}" type="parTrans" cxnId="{907291B0-BAC6-9047-AF11-9062EB2EADA8}">
      <dgm:prSet/>
      <dgm:spPr/>
      <dgm:t>
        <a:bodyPr/>
        <a:lstStyle/>
        <a:p>
          <a:endParaRPr lang="en-GB"/>
        </a:p>
      </dgm:t>
    </dgm:pt>
    <dgm:pt modelId="{AC07B74E-C46E-5D44-865D-F29BCE208B43}" type="sibTrans" cxnId="{907291B0-BAC6-9047-AF11-9062EB2EADA8}">
      <dgm:prSet/>
      <dgm:spPr/>
      <dgm:t>
        <a:bodyPr/>
        <a:lstStyle/>
        <a:p>
          <a:endParaRPr lang="en-GB"/>
        </a:p>
      </dgm:t>
    </dgm:pt>
    <dgm:pt modelId="{5A59E75F-FEF2-924A-9073-925BB48055B8}">
      <dgm:prSet custT="1"/>
      <dgm:spPr>
        <a:xfrm rot="10800000">
          <a:off x="3401074" y="835438"/>
          <a:ext cx="5351689" cy="835437"/>
        </a:xfrm>
        <a:scene3d>
          <a:camera prst="orthographicFront"/>
          <a:lightRig rig="flat" dir="t"/>
        </a:scene3d>
        <a:sp3d extrusionH="12700" prstMaterial="plastic">
          <a:bevelT w="50800" h="50800"/>
        </a:sp3d>
      </dgm:spPr>
      <dgm:t>
        <a:bodyPr/>
        <a:lstStyle/>
        <a:p>
          <a:r>
            <a:rPr kumimoji="0" lang="en-US" sz="1200" b="1" i="1" u="none" strike="noStrike" cap="none" spc="-14" normalizeH="0" baseline="0" noProof="0" dirty="0">
              <a:ln/>
              <a:effectLst/>
              <a:uLnTx/>
              <a:uFillTx/>
              <a:latin typeface="Arial"/>
              <a:ea typeface="+mn-ea"/>
              <a:cs typeface="Arial"/>
            </a:rPr>
            <a:t>Building a united and cohesive society</a:t>
          </a:r>
          <a:r>
            <a:rPr kumimoji="0" lang="en-US" sz="1200" b="1" i="0" u="none" strike="noStrike" cap="none" spc="-14" normalizeH="0" baseline="0" noProof="0" dirty="0">
              <a:ln/>
              <a:effectLst/>
              <a:uLnTx/>
              <a:uFillTx/>
              <a:latin typeface="Arial"/>
              <a:ea typeface="+mn-ea"/>
              <a:cs typeface="Arial"/>
            </a:rPr>
            <a:t>     </a:t>
          </a:r>
        </a:p>
      </dgm:t>
    </dgm:pt>
    <dgm:pt modelId="{676C0EA4-4024-3F4A-AD4F-4C8607DFAB62}" type="parTrans" cxnId="{19271AA9-FCD9-FE4B-B8EA-8418845B6944}">
      <dgm:prSet/>
      <dgm:spPr/>
      <dgm:t>
        <a:bodyPr/>
        <a:lstStyle/>
        <a:p>
          <a:endParaRPr lang="en-GB"/>
        </a:p>
      </dgm:t>
    </dgm:pt>
    <dgm:pt modelId="{4872EBAC-521E-4945-81D0-819A6EB2CE96}" type="sibTrans" cxnId="{19271AA9-FCD9-FE4B-B8EA-8418845B6944}">
      <dgm:prSet/>
      <dgm:spPr/>
      <dgm:t>
        <a:bodyPr/>
        <a:lstStyle/>
        <a:p>
          <a:endParaRPr lang="en-GB"/>
        </a:p>
      </dgm:t>
    </dgm:pt>
    <dgm:pt modelId="{F9367627-C7BF-5843-AA29-3EA9143C44F1}">
      <dgm:prSet custT="1"/>
      <dgm:spPr>
        <a:xfrm rot="10800000">
          <a:off x="3826208" y="1670876"/>
          <a:ext cx="4926555" cy="835437"/>
        </a:xfrm>
        <a:scene3d>
          <a:camera prst="orthographicFront"/>
          <a:lightRig rig="flat" dir="t"/>
        </a:scene3d>
        <a:sp3d extrusionH="12700" prstMaterial="plastic">
          <a:bevelT w="50800" h="50800"/>
        </a:sp3d>
      </dgm:spPr>
      <dgm:t>
        <a:bodyPr/>
        <a:lstStyle/>
        <a:p>
          <a:r>
            <a:rPr kumimoji="0" lang="en-US" sz="1200" b="1" i="1" u="none" strike="noStrike" cap="none" spc="-14" normalizeH="0" baseline="0" noProof="0" dirty="0">
              <a:ln/>
              <a:effectLst/>
              <a:uLnTx/>
              <a:uFillTx/>
              <a:latin typeface="Arial"/>
              <a:ea typeface="+mn-ea"/>
              <a:cs typeface="Arial"/>
            </a:rPr>
            <a:t>Investment, jobs and inclusive growth</a:t>
          </a:r>
        </a:p>
      </dgm:t>
    </dgm:pt>
    <dgm:pt modelId="{85185942-BF08-4D43-80F0-912A25517D94}" type="parTrans" cxnId="{138E4CF4-EEDA-D64F-90B9-F96C7856AA7C}">
      <dgm:prSet/>
      <dgm:spPr/>
      <dgm:t>
        <a:bodyPr/>
        <a:lstStyle/>
        <a:p>
          <a:endParaRPr lang="en-GB"/>
        </a:p>
      </dgm:t>
    </dgm:pt>
    <dgm:pt modelId="{2581D12A-37D5-2040-A8AD-B8A3F7055AEF}" type="sibTrans" cxnId="{138E4CF4-EEDA-D64F-90B9-F96C7856AA7C}">
      <dgm:prSet/>
      <dgm:spPr/>
      <dgm:t>
        <a:bodyPr/>
        <a:lstStyle/>
        <a:p>
          <a:endParaRPr lang="en-GB"/>
        </a:p>
      </dgm:t>
    </dgm:pt>
    <dgm:pt modelId="{A2EA2807-CF92-7B42-9D0A-04DB5B4F92DA}">
      <dgm:prSet custT="1"/>
      <dgm:spPr>
        <a:xfrm rot="10800000">
          <a:off x="4251342" y="2506314"/>
          <a:ext cx="4501421" cy="835437"/>
        </a:xfrm>
        <a:scene3d>
          <a:camera prst="orthographicFront"/>
          <a:lightRig rig="flat" dir="t"/>
        </a:scene3d>
        <a:sp3d extrusionH="12700" prstMaterial="plastic">
          <a:bevelT w="50800" h="50800"/>
        </a:sp3d>
      </dgm:spPr>
      <dgm:t>
        <a:bodyPr/>
        <a:lstStyle/>
        <a:p>
          <a:r>
            <a:rPr kumimoji="0" lang="en-ZA" sz="1100" b="1" i="1" u="none" strike="noStrike" cap="none" spc="-14" normalizeH="0" baseline="0" noProof="0" dirty="0">
              <a:ln/>
              <a:effectLst/>
              <a:uLnTx/>
              <a:uFillTx/>
              <a:latin typeface="Arial"/>
              <a:ea typeface="+mn-ea"/>
              <a:cs typeface="Arial"/>
            </a:rPr>
            <a:t>An effective land reform programme</a:t>
          </a:r>
        </a:p>
      </dgm:t>
    </dgm:pt>
    <dgm:pt modelId="{4B0948A5-C03A-FB46-B57F-B3026DC8C9C3}" type="parTrans" cxnId="{4A620A97-6335-1A4C-9C1C-B697FE0E4513}">
      <dgm:prSet/>
      <dgm:spPr/>
      <dgm:t>
        <a:bodyPr/>
        <a:lstStyle/>
        <a:p>
          <a:endParaRPr lang="en-GB"/>
        </a:p>
      </dgm:t>
    </dgm:pt>
    <dgm:pt modelId="{9ABFA5B6-E458-0340-8399-F1D8C8895F6F}" type="sibTrans" cxnId="{4A620A97-6335-1A4C-9C1C-B697FE0E4513}">
      <dgm:prSet/>
      <dgm:spPr/>
      <dgm:t>
        <a:bodyPr/>
        <a:lstStyle/>
        <a:p>
          <a:endParaRPr lang="en-GB"/>
        </a:p>
      </dgm:t>
    </dgm:pt>
    <dgm:pt modelId="{1C0C164B-C5FC-B944-8DA2-8E852E615D72}">
      <dgm:prSet custT="1"/>
      <dgm:spPr>
        <a:xfrm rot="10800000">
          <a:off x="4251342" y="2506314"/>
          <a:ext cx="4501421" cy="835437"/>
        </a:xfrm>
        <a:scene3d>
          <a:camera prst="orthographicFront"/>
          <a:lightRig rig="flat" dir="t"/>
        </a:scene3d>
        <a:sp3d extrusionH="12700" prstMaterial="plastic">
          <a:bevelT w="50800" h="50800"/>
        </a:sp3d>
      </dgm:spPr>
      <dgm:t>
        <a:bodyPr/>
        <a:lstStyle/>
        <a:p>
          <a:r>
            <a:rPr kumimoji="0" lang="en-ZA" sz="1100" b="1" i="1" u="none" strike="noStrike" cap="none" spc="-14" normalizeH="0" baseline="0" noProof="0" dirty="0">
              <a:ln/>
              <a:effectLst/>
              <a:uLnTx/>
              <a:uFillTx/>
              <a:latin typeface="Arial"/>
              <a:ea typeface="+mn-ea"/>
              <a:cs typeface="Arial"/>
            </a:rPr>
            <a:t>Eradicating poverty and improving people’s lives</a:t>
          </a:r>
        </a:p>
      </dgm:t>
    </dgm:pt>
    <dgm:pt modelId="{69531C26-C8C5-8D48-8690-A1C5965EBA57}" type="parTrans" cxnId="{F2A90AB5-9E78-6949-996C-3622CAE33BF0}">
      <dgm:prSet/>
      <dgm:spPr/>
      <dgm:t>
        <a:bodyPr/>
        <a:lstStyle/>
        <a:p>
          <a:endParaRPr lang="en-GB"/>
        </a:p>
      </dgm:t>
    </dgm:pt>
    <dgm:pt modelId="{081AD930-42AB-5344-A5CE-66250568D876}" type="sibTrans" cxnId="{F2A90AB5-9E78-6949-996C-3622CAE33BF0}">
      <dgm:prSet/>
      <dgm:spPr/>
      <dgm:t>
        <a:bodyPr/>
        <a:lstStyle/>
        <a:p>
          <a:endParaRPr lang="en-GB"/>
        </a:p>
      </dgm:t>
    </dgm:pt>
    <dgm:pt modelId="{D8182BEF-1B61-FD4D-80F7-DD0FE89DEB28}">
      <dgm:prSet custT="1"/>
      <dgm:spPr>
        <a:xfrm rot="10800000">
          <a:off x="4676476" y="3341751"/>
          <a:ext cx="4076287" cy="835437"/>
        </a:xfrm>
        <a:scene3d>
          <a:camera prst="orthographicFront"/>
          <a:lightRig rig="flat" dir="t"/>
        </a:scene3d>
        <a:sp3d extrusionH="12700" prstMaterial="plastic">
          <a:bevelT w="50800" h="50800"/>
        </a:sp3d>
      </dgm:spPr>
      <dgm:t>
        <a:bodyPr/>
        <a:lstStyle/>
        <a:p>
          <a:r>
            <a:rPr kumimoji="0" lang="en-US" sz="1200" b="1" i="1" u="none" strike="noStrike" cap="none" spc="-14" normalizeH="0" baseline="0" noProof="0" dirty="0">
              <a:ln/>
              <a:effectLst/>
              <a:uLnTx/>
              <a:uFillTx/>
              <a:latin typeface="Arial"/>
              <a:ea typeface="+mn-ea"/>
              <a:cs typeface="Arial"/>
            </a:rPr>
            <a:t>Education and skills for a changing world</a:t>
          </a:r>
        </a:p>
      </dgm:t>
    </dgm:pt>
    <dgm:pt modelId="{8F106AFB-C111-1C47-93E2-0172B20077E8}" type="parTrans" cxnId="{4C0E8BEF-F7CE-E045-9BD0-7468F920014A}">
      <dgm:prSet/>
      <dgm:spPr/>
      <dgm:t>
        <a:bodyPr/>
        <a:lstStyle/>
        <a:p>
          <a:endParaRPr lang="en-GB"/>
        </a:p>
      </dgm:t>
    </dgm:pt>
    <dgm:pt modelId="{08FE68DA-E9BB-4649-8CF8-8482095115B4}" type="sibTrans" cxnId="{4C0E8BEF-F7CE-E045-9BD0-7468F920014A}">
      <dgm:prSet/>
      <dgm:spPr/>
      <dgm:t>
        <a:bodyPr/>
        <a:lstStyle/>
        <a:p>
          <a:endParaRPr lang="en-GB"/>
        </a:p>
      </dgm:t>
    </dgm:pt>
    <dgm:pt modelId="{AD015963-8C74-4C86-9C02-144FF2D9B8E7}">
      <dgm:prSet custT="1"/>
      <dgm:spPr>
        <a:xfrm rot="10800000">
          <a:off x="5526745" y="5012627"/>
          <a:ext cx="3226018" cy="835437"/>
        </a:xfrm>
        <a:scene3d>
          <a:camera prst="orthographicFront"/>
          <a:lightRig rig="flat" dir="t"/>
        </a:scene3d>
        <a:sp3d extrusionH="12700" prstMaterial="plastic">
          <a:bevelT w="50800" h="50800"/>
        </a:sp3d>
      </dgm:spPr>
      <dgm:t>
        <a:bodyPr/>
        <a:lstStyle/>
        <a:p>
          <a:r>
            <a:rPr kumimoji="0" lang="en-US" sz="1200" b="1" i="1" u="none" strike="noStrike" cap="none" spc="-14" normalizeH="0" baseline="0" noProof="0" dirty="0">
              <a:ln/>
              <a:effectLst/>
              <a:uLnTx/>
              <a:uFillTx/>
              <a:latin typeface="Arial"/>
              <a:ea typeface="+mn-ea"/>
              <a:cs typeface="Arial"/>
            </a:rPr>
            <a:t>Better Africa, better world</a:t>
          </a:r>
          <a:endParaRPr kumimoji="0" lang="en-US" sz="1200" b="1" i="0" u="none" strike="noStrike" cap="none" spc="-14" normalizeH="0" baseline="0" noProof="0" dirty="0">
            <a:ln/>
            <a:effectLst/>
            <a:uLnTx/>
            <a:uFillTx/>
            <a:latin typeface="Arial"/>
            <a:ea typeface="+mn-ea"/>
            <a:cs typeface="Arial"/>
          </a:endParaRPr>
        </a:p>
      </dgm:t>
    </dgm:pt>
    <dgm:pt modelId="{0F4B2879-319E-4FD3-90CA-CD62AB023ADB}" type="parTrans" cxnId="{6BBC3C86-8D87-4064-9A94-2D0159A3D708}">
      <dgm:prSet/>
      <dgm:spPr/>
      <dgm:t>
        <a:bodyPr/>
        <a:lstStyle/>
        <a:p>
          <a:endParaRPr lang="en-US"/>
        </a:p>
      </dgm:t>
    </dgm:pt>
    <dgm:pt modelId="{9DB49185-09AA-43C1-A570-FC6BB1B07855}" type="sibTrans" cxnId="{6BBC3C86-8D87-4064-9A94-2D0159A3D708}">
      <dgm:prSet/>
      <dgm:spPr/>
      <dgm:t>
        <a:bodyPr/>
        <a:lstStyle/>
        <a:p>
          <a:endParaRPr lang="en-US"/>
        </a:p>
      </dgm:t>
    </dgm:pt>
    <dgm:pt modelId="{7BB2DF25-E61B-CD4C-890A-379CD7D53FAC}" type="pres">
      <dgm:prSet presAssocID="{A952DD53-AAC7-1745-AA3F-C20ADAB60FCF}" presName="Name0" presStyleCnt="0">
        <dgm:presLayoutVars>
          <dgm:dir/>
          <dgm:animLvl val="lvl"/>
          <dgm:resizeHandles val="exact"/>
        </dgm:presLayoutVars>
      </dgm:prSet>
      <dgm:spPr/>
      <dgm:t>
        <a:bodyPr/>
        <a:lstStyle/>
        <a:p>
          <a:endParaRPr lang="en-US"/>
        </a:p>
      </dgm:t>
    </dgm:pt>
    <dgm:pt modelId="{7EDCB3F1-52BD-0D4F-A5A4-A814626DFF06}" type="pres">
      <dgm:prSet presAssocID="{4FEA50B6-4EDE-6647-A9CC-78A4D032D519}" presName="Name8" presStyleCnt="0"/>
      <dgm:spPr/>
    </dgm:pt>
    <dgm:pt modelId="{1CE8299F-6ABF-324F-93D8-05A6FE2B4909}" type="pres">
      <dgm:prSet presAssocID="{4FEA50B6-4EDE-6647-A9CC-78A4D032D519}" presName="acctBkgd" presStyleLbl="alignAcc1" presStyleIdx="0" presStyleCnt="7"/>
      <dgm:spPr/>
      <dgm:t>
        <a:bodyPr/>
        <a:lstStyle/>
        <a:p>
          <a:endParaRPr lang="en-US"/>
        </a:p>
      </dgm:t>
    </dgm:pt>
    <dgm:pt modelId="{E42B957A-1CBC-BA46-86D4-06517A5C3F7F}" type="pres">
      <dgm:prSet presAssocID="{4FEA50B6-4EDE-6647-A9CC-78A4D032D519}" presName="acctTx" presStyleLbl="alignAcc1" presStyleIdx="0" presStyleCnt="7">
        <dgm:presLayoutVars>
          <dgm:bulletEnabled val="1"/>
        </dgm:presLayoutVars>
      </dgm:prSet>
      <dgm:spPr/>
      <dgm:t>
        <a:bodyPr/>
        <a:lstStyle/>
        <a:p>
          <a:endParaRPr lang="en-US"/>
        </a:p>
      </dgm:t>
    </dgm:pt>
    <dgm:pt modelId="{2683DDCD-CB7A-6445-AA8C-5B786A8F3368}" type="pres">
      <dgm:prSet presAssocID="{4FEA50B6-4EDE-6647-A9CC-78A4D032D519}" presName="level" presStyleLbl="node1" presStyleIdx="0" presStyleCnt="7">
        <dgm:presLayoutVars>
          <dgm:chMax val="1"/>
          <dgm:bulletEnabled val="1"/>
        </dgm:presLayoutVars>
      </dgm:prSet>
      <dgm:spPr/>
      <dgm:t>
        <a:bodyPr/>
        <a:lstStyle/>
        <a:p>
          <a:endParaRPr lang="en-US"/>
        </a:p>
      </dgm:t>
    </dgm:pt>
    <dgm:pt modelId="{8610458F-B09B-2845-99CC-F5BF7E821F35}" type="pres">
      <dgm:prSet presAssocID="{4FEA50B6-4EDE-6647-A9CC-78A4D032D519}" presName="levelTx" presStyleLbl="revTx" presStyleIdx="0" presStyleCnt="0">
        <dgm:presLayoutVars>
          <dgm:chMax val="1"/>
          <dgm:bulletEnabled val="1"/>
        </dgm:presLayoutVars>
      </dgm:prSet>
      <dgm:spPr/>
      <dgm:t>
        <a:bodyPr/>
        <a:lstStyle/>
        <a:p>
          <a:endParaRPr lang="en-US"/>
        </a:p>
      </dgm:t>
    </dgm:pt>
    <dgm:pt modelId="{F70711F2-59EE-574F-901E-451283BA1F86}" type="pres">
      <dgm:prSet presAssocID="{BED8E84A-5ED4-374C-909D-479A2DA2163A}" presName="Name8" presStyleCnt="0"/>
      <dgm:spPr/>
    </dgm:pt>
    <dgm:pt modelId="{3EF24AC6-7E7F-834E-949B-B60E0AA7B221}" type="pres">
      <dgm:prSet presAssocID="{BED8E84A-5ED4-374C-909D-479A2DA2163A}" presName="acctBkgd" presStyleLbl="alignAcc1" presStyleIdx="1" presStyleCnt="7"/>
      <dgm:spPr/>
      <dgm:t>
        <a:bodyPr/>
        <a:lstStyle/>
        <a:p>
          <a:endParaRPr lang="en-US"/>
        </a:p>
      </dgm:t>
    </dgm:pt>
    <dgm:pt modelId="{9A71EDA0-202F-3E45-AA46-AFA3DB5E02EF}" type="pres">
      <dgm:prSet presAssocID="{BED8E84A-5ED4-374C-909D-479A2DA2163A}" presName="acctTx" presStyleLbl="alignAcc1" presStyleIdx="1" presStyleCnt="7">
        <dgm:presLayoutVars>
          <dgm:bulletEnabled val="1"/>
        </dgm:presLayoutVars>
      </dgm:prSet>
      <dgm:spPr/>
      <dgm:t>
        <a:bodyPr/>
        <a:lstStyle/>
        <a:p>
          <a:endParaRPr lang="en-US"/>
        </a:p>
      </dgm:t>
    </dgm:pt>
    <dgm:pt modelId="{4277FBB4-7511-EB49-9783-AA99A3365460}" type="pres">
      <dgm:prSet presAssocID="{BED8E84A-5ED4-374C-909D-479A2DA2163A}" presName="level" presStyleLbl="node1" presStyleIdx="1" presStyleCnt="7">
        <dgm:presLayoutVars>
          <dgm:chMax val="1"/>
          <dgm:bulletEnabled val="1"/>
        </dgm:presLayoutVars>
      </dgm:prSet>
      <dgm:spPr/>
      <dgm:t>
        <a:bodyPr/>
        <a:lstStyle/>
        <a:p>
          <a:endParaRPr lang="en-US"/>
        </a:p>
      </dgm:t>
    </dgm:pt>
    <dgm:pt modelId="{F9792504-5C9E-334A-8445-E3FE06B56068}" type="pres">
      <dgm:prSet presAssocID="{BED8E84A-5ED4-374C-909D-479A2DA2163A}" presName="levelTx" presStyleLbl="revTx" presStyleIdx="0" presStyleCnt="0">
        <dgm:presLayoutVars>
          <dgm:chMax val="1"/>
          <dgm:bulletEnabled val="1"/>
        </dgm:presLayoutVars>
      </dgm:prSet>
      <dgm:spPr/>
      <dgm:t>
        <a:bodyPr/>
        <a:lstStyle/>
        <a:p>
          <a:endParaRPr lang="en-US"/>
        </a:p>
      </dgm:t>
    </dgm:pt>
    <dgm:pt modelId="{0A9669C4-7F67-8146-80A6-0FA4BD350564}" type="pres">
      <dgm:prSet presAssocID="{F485F9CC-29B9-A148-958C-6BBD16CC38E2}" presName="Name8" presStyleCnt="0"/>
      <dgm:spPr/>
    </dgm:pt>
    <dgm:pt modelId="{AD702F46-F3DC-114A-87A1-E6DA9101FC59}" type="pres">
      <dgm:prSet presAssocID="{F485F9CC-29B9-A148-958C-6BBD16CC38E2}" presName="acctBkgd" presStyleLbl="alignAcc1" presStyleIdx="2" presStyleCnt="7"/>
      <dgm:spPr/>
      <dgm:t>
        <a:bodyPr/>
        <a:lstStyle/>
        <a:p>
          <a:endParaRPr lang="en-US"/>
        </a:p>
      </dgm:t>
    </dgm:pt>
    <dgm:pt modelId="{FA3BA482-394F-6E41-947D-E45961392FF6}" type="pres">
      <dgm:prSet presAssocID="{F485F9CC-29B9-A148-958C-6BBD16CC38E2}" presName="acctTx" presStyleLbl="alignAcc1" presStyleIdx="2" presStyleCnt="7">
        <dgm:presLayoutVars>
          <dgm:bulletEnabled val="1"/>
        </dgm:presLayoutVars>
      </dgm:prSet>
      <dgm:spPr/>
      <dgm:t>
        <a:bodyPr/>
        <a:lstStyle/>
        <a:p>
          <a:endParaRPr lang="en-US"/>
        </a:p>
      </dgm:t>
    </dgm:pt>
    <dgm:pt modelId="{BDBED626-B057-9144-8D8E-762123069504}" type="pres">
      <dgm:prSet presAssocID="{F485F9CC-29B9-A148-958C-6BBD16CC38E2}" presName="level" presStyleLbl="node1" presStyleIdx="2" presStyleCnt="7">
        <dgm:presLayoutVars>
          <dgm:chMax val="1"/>
          <dgm:bulletEnabled val="1"/>
        </dgm:presLayoutVars>
      </dgm:prSet>
      <dgm:spPr/>
      <dgm:t>
        <a:bodyPr/>
        <a:lstStyle/>
        <a:p>
          <a:endParaRPr lang="en-US"/>
        </a:p>
      </dgm:t>
    </dgm:pt>
    <dgm:pt modelId="{7F156013-3578-084E-918A-A5AD41CF3D09}" type="pres">
      <dgm:prSet presAssocID="{F485F9CC-29B9-A148-958C-6BBD16CC38E2}" presName="levelTx" presStyleLbl="revTx" presStyleIdx="0" presStyleCnt="0">
        <dgm:presLayoutVars>
          <dgm:chMax val="1"/>
          <dgm:bulletEnabled val="1"/>
        </dgm:presLayoutVars>
      </dgm:prSet>
      <dgm:spPr/>
      <dgm:t>
        <a:bodyPr/>
        <a:lstStyle/>
        <a:p>
          <a:endParaRPr lang="en-US"/>
        </a:p>
      </dgm:t>
    </dgm:pt>
    <dgm:pt modelId="{41F71AD0-91FC-5141-9E2D-05568D8EF759}" type="pres">
      <dgm:prSet presAssocID="{E60D13B4-704C-B241-B548-E62BA5ED7C47}" presName="Name8" presStyleCnt="0"/>
      <dgm:spPr/>
    </dgm:pt>
    <dgm:pt modelId="{BF270EF9-CFC1-2A4D-BE93-2DCD94463AE4}" type="pres">
      <dgm:prSet presAssocID="{E60D13B4-704C-B241-B548-E62BA5ED7C47}" presName="acctBkgd" presStyleLbl="alignAcc1" presStyleIdx="3" presStyleCnt="7"/>
      <dgm:spPr/>
      <dgm:t>
        <a:bodyPr/>
        <a:lstStyle/>
        <a:p>
          <a:endParaRPr lang="en-US"/>
        </a:p>
      </dgm:t>
    </dgm:pt>
    <dgm:pt modelId="{6370B644-3AD6-CB49-8E24-6B708E68F672}" type="pres">
      <dgm:prSet presAssocID="{E60D13B4-704C-B241-B548-E62BA5ED7C47}" presName="acctTx" presStyleLbl="alignAcc1" presStyleIdx="3" presStyleCnt="7">
        <dgm:presLayoutVars>
          <dgm:bulletEnabled val="1"/>
        </dgm:presLayoutVars>
      </dgm:prSet>
      <dgm:spPr/>
      <dgm:t>
        <a:bodyPr/>
        <a:lstStyle/>
        <a:p>
          <a:endParaRPr lang="en-US"/>
        </a:p>
      </dgm:t>
    </dgm:pt>
    <dgm:pt modelId="{CD56ABAA-1FAC-1B4A-B288-F8C0C5F6074F}" type="pres">
      <dgm:prSet presAssocID="{E60D13B4-704C-B241-B548-E62BA5ED7C47}" presName="level" presStyleLbl="node1" presStyleIdx="3" presStyleCnt="7">
        <dgm:presLayoutVars>
          <dgm:chMax val="1"/>
          <dgm:bulletEnabled val="1"/>
        </dgm:presLayoutVars>
      </dgm:prSet>
      <dgm:spPr/>
      <dgm:t>
        <a:bodyPr/>
        <a:lstStyle/>
        <a:p>
          <a:endParaRPr lang="en-US"/>
        </a:p>
      </dgm:t>
    </dgm:pt>
    <dgm:pt modelId="{20F91B76-10BF-0543-8C91-E6511AB7C170}" type="pres">
      <dgm:prSet presAssocID="{E60D13B4-704C-B241-B548-E62BA5ED7C47}" presName="levelTx" presStyleLbl="revTx" presStyleIdx="0" presStyleCnt="0">
        <dgm:presLayoutVars>
          <dgm:chMax val="1"/>
          <dgm:bulletEnabled val="1"/>
        </dgm:presLayoutVars>
      </dgm:prSet>
      <dgm:spPr/>
      <dgm:t>
        <a:bodyPr/>
        <a:lstStyle/>
        <a:p>
          <a:endParaRPr lang="en-US"/>
        </a:p>
      </dgm:t>
    </dgm:pt>
    <dgm:pt modelId="{48A54FB9-6867-E548-8723-FEB9FDC7A364}" type="pres">
      <dgm:prSet presAssocID="{4ED58FB4-066B-F346-A141-653D189E3944}" presName="Name8" presStyleCnt="0"/>
      <dgm:spPr/>
    </dgm:pt>
    <dgm:pt modelId="{CB4C1483-F368-5849-A96A-4DB9100077FE}" type="pres">
      <dgm:prSet presAssocID="{4ED58FB4-066B-F346-A141-653D189E3944}" presName="acctBkgd" presStyleLbl="alignAcc1" presStyleIdx="4" presStyleCnt="7"/>
      <dgm:spPr/>
      <dgm:t>
        <a:bodyPr/>
        <a:lstStyle/>
        <a:p>
          <a:endParaRPr lang="en-US"/>
        </a:p>
      </dgm:t>
    </dgm:pt>
    <dgm:pt modelId="{EC992EAA-EE7E-8E49-B844-B42ADD8CFAC6}" type="pres">
      <dgm:prSet presAssocID="{4ED58FB4-066B-F346-A141-653D189E3944}" presName="acctTx" presStyleLbl="alignAcc1" presStyleIdx="4" presStyleCnt="7">
        <dgm:presLayoutVars>
          <dgm:bulletEnabled val="1"/>
        </dgm:presLayoutVars>
      </dgm:prSet>
      <dgm:spPr/>
      <dgm:t>
        <a:bodyPr/>
        <a:lstStyle/>
        <a:p>
          <a:endParaRPr lang="en-US"/>
        </a:p>
      </dgm:t>
    </dgm:pt>
    <dgm:pt modelId="{7076AED1-5950-6D4A-B8F1-63841B4BB2DF}" type="pres">
      <dgm:prSet presAssocID="{4ED58FB4-066B-F346-A141-653D189E3944}" presName="level" presStyleLbl="node1" presStyleIdx="4" presStyleCnt="7">
        <dgm:presLayoutVars>
          <dgm:chMax val="1"/>
          <dgm:bulletEnabled val="1"/>
        </dgm:presLayoutVars>
      </dgm:prSet>
      <dgm:spPr/>
      <dgm:t>
        <a:bodyPr/>
        <a:lstStyle/>
        <a:p>
          <a:endParaRPr lang="en-US"/>
        </a:p>
      </dgm:t>
    </dgm:pt>
    <dgm:pt modelId="{9126D2DA-FECA-4D43-9E56-7B292B81BAE7}" type="pres">
      <dgm:prSet presAssocID="{4ED58FB4-066B-F346-A141-653D189E3944}" presName="levelTx" presStyleLbl="revTx" presStyleIdx="0" presStyleCnt="0">
        <dgm:presLayoutVars>
          <dgm:chMax val="1"/>
          <dgm:bulletEnabled val="1"/>
        </dgm:presLayoutVars>
      </dgm:prSet>
      <dgm:spPr/>
      <dgm:t>
        <a:bodyPr/>
        <a:lstStyle/>
        <a:p>
          <a:endParaRPr lang="en-US"/>
        </a:p>
      </dgm:t>
    </dgm:pt>
    <dgm:pt modelId="{CAB7A724-C2F0-B84B-A197-88F3466BC1E9}" type="pres">
      <dgm:prSet presAssocID="{0C7A6BBE-0827-824E-B67F-271F96CED795}" presName="Name8" presStyleCnt="0"/>
      <dgm:spPr/>
    </dgm:pt>
    <dgm:pt modelId="{F03A0C92-6E68-BD4C-A620-610413443350}" type="pres">
      <dgm:prSet presAssocID="{0C7A6BBE-0827-824E-B67F-271F96CED795}" presName="acctBkgd" presStyleLbl="alignAcc1" presStyleIdx="5" presStyleCnt="7"/>
      <dgm:spPr/>
      <dgm:t>
        <a:bodyPr/>
        <a:lstStyle/>
        <a:p>
          <a:endParaRPr lang="en-US"/>
        </a:p>
      </dgm:t>
    </dgm:pt>
    <dgm:pt modelId="{BFE933E9-FF74-F549-A92C-5B9E74082CA5}" type="pres">
      <dgm:prSet presAssocID="{0C7A6BBE-0827-824E-B67F-271F96CED795}" presName="acctTx" presStyleLbl="alignAcc1" presStyleIdx="5" presStyleCnt="7">
        <dgm:presLayoutVars>
          <dgm:bulletEnabled val="1"/>
        </dgm:presLayoutVars>
      </dgm:prSet>
      <dgm:spPr/>
      <dgm:t>
        <a:bodyPr/>
        <a:lstStyle/>
        <a:p>
          <a:endParaRPr lang="en-US"/>
        </a:p>
      </dgm:t>
    </dgm:pt>
    <dgm:pt modelId="{3CA23BBD-2BC5-254E-8031-8C8F7E11D194}" type="pres">
      <dgm:prSet presAssocID="{0C7A6BBE-0827-824E-B67F-271F96CED795}" presName="level" presStyleLbl="node1" presStyleIdx="5" presStyleCnt="7">
        <dgm:presLayoutVars>
          <dgm:chMax val="1"/>
          <dgm:bulletEnabled val="1"/>
        </dgm:presLayoutVars>
      </dgm:prSet>
      <dgm:spPr/>
      <dgm:t>
        <a:bodyPr/>
        <a:lstStyle/>
        <a:p>
          <a:endParaRPr lang="en-US"/>
        </a:p>
      </dgm:t>
    </dgm:pt>
    <dgm:pt modelId="{EB63FB76-0405-7E4F-BECB-CF82B0E5F1C3}" type="pres">
      <dgm:prSet presAssocID="{0C7A6BBE-0827-824E-B67F-271F96CED795}" presName="levelTx" presStyleLbl="revTx" presStyleIdx="0" presStyleCnt="0">
        <dgm:presLayoutVars>
          <dgm:chMax val="1"/>
          <dgm:bulletEnabled val="1"/>
        </dgm:presLayoutVars>
      </dgm:prSet>
      <dgm:spPr/>
      <dgm:t>
        <a:bodyPr/>
        <a:lstStyle/>
        <a:p>
          <a:endParaRPr lang="en-US"/>
        </a:p>
      </dgm:t>
    </dgm:pt>
    <dgm:pt modelId="{8D5247A9-D547-FB4A-8D9D-580D1E73878A}" type="pres">
      <dgm:prSet presAssocID="{39E0CF7A-B7B0-8F4C-8E36-1CEF8AD2FB23}" presName="Name8" presStyleCnt="0"/>
      <dgm:spPr/>
    </dgm:pt>
    <dgm:pt modelId="{2B3FC345-8D51-DF40-BDC4-75A53629AFB5}" type="pres">
      <dgm:prSet presAssocID="{39E0CF7A-B7B0-8F4C-8E36-1CEF8AD2FB23}" presName="acctBkgd" presStyleLbl="alignAcc1" presStyleIdx="6" presStyleCnt="7"/>
      <dgm:spPr/>
      <dgm:t>
        <a:bodyPr/>
        <a:lstStyle/>
        <a:p>
          <a:endParaRPr lang="en-US"/>
        </a:p>
      </dgm:t>
    </dgm:pt>
    <dgm:pt modelId="{DDFBCD7B-3C85-5D42-8115-52C2906F29AA}" type="pres">
      <dgm:prSet presAssocID="{39E0CF7A-B7B0-8F4C-8E36-1CEF8AD2FB23}" presName="acctTx" presStyleLbl="alignAcc1" presStyleIdx="6" presStyleCnt="7">
        <dgm:presLayoutVars>
          <dgm:bulletEnabled val="1"/>
        </dgm:presLayoutVars>
      </dgm:prSet>
      <dgm:spPr/>
      <dgm:t>
        <a:bodyPr/>
        <a:lstStyle/>
        <a:p>
          <a:endParaRPr lang="en-US"/>
        </a:p>
      </dgm:t>
    </dgm:pt>
    <dgm:pt modelId="{64B81228-1138-1A4A-A8B5-1D2588B28CC7}" type="pres">
      <dgm:prSet presAssocID="{39E0CF7A-B7B0-8F4C-8E36-1CEF8AD2FB23}" presName="level" presStyleLbl="node1" presStyleIdx="6" presStyleCnt="7">
        <dgm:presLayoutVars>
          <dgm:chMax val="1"/>
          <dgm:bulletEnabled val="1"/>
        </dgm:presLayoutVars>
      </dgm:prSet>
      <dgm:spPr/>
      <dgm:t>
        <a:bodyPr/>
        <a:lstStyle/>
        <a:p>
          <a:endParaRPr lang="en-US"/>
        </a:p>
      </dgm:t>
    </dgm:pt>
    <dgm:pt modelId="{C7096BAE-484B-7F40-9D57-357AC1EB0D9D}" type="pres">
      <dgm:prSet presAssocID="{39E0CF7A-B7B0-8F4C-8E36-1CEF8AD2FB23}" presName="levelTx" presStyleLbl="revTx" presStyleIdx="0" presStyleCnt="0">
        <dgm:presLayoutVars>
          <dgm:chMax val="1"/>
          <dgm:bulletEnabled val="1"/>
        </dgm:presLayoutVars>
      </dgm:prSet>
      <dgm:spPr/>
      <dgm:t>
        <a:bodyPr/>
        <a:lstStyle/>
        <a:p>
          <a:endParaRPr lang="en-US"/>
        </a:p>
      </dgm:t>
    </dgm:pt>
  </dgm:ptLst>
  <dgm:cxnLst>
    <dgm:cxn modelId="{DCC9B7AF-665E-8B44-B90D-B8BCEFC1F8BF}" type="presOf" srcId="{D8182BEF-1B61-FD4D-80F7-DD0FE89DEB28}" destId="{CB4C1483-F368-5849-A96A-4DB9100077FE}" srcOrd="0" destOrd="1" presId="urn:microsoft.com/office/officeart/2005/8/layout/pyramid1"/>
    <dgm:cxn modelId="{CE9BDCE5-012D-7A48-9130-6447FA8C9918}" type="presOf" srcId="{6482C71D-8944-9B4F-B7EA-4B3F59A2CEC7}" destId="{3EF24AC6-7E7F-834E-949B-B60E0AA7B221}" srcOrd="0" destOrd="0" presId="urn:microsoft.com/office/officeart/2005/8/layout/pyramid1"/>
    <dgm:cxn modelId="{56F76F95-770F-5645-89A5-CB0F05B356CC}" type="presOf" srcId="{C840CA99-C2BA-A64C-9C7B-641FBA3BF67B}" destId="{FA3BA482-394F-6E41-947D-E45961392FF6}" srcOrd="1" destOrd="0" presId="urn:microsoft.com/office/officeart/2005/8/layout/pyramid1"/>
    <dgm:cxn modelId="{FE654E24-D2A0-764A-A1AB-DB6FAEC7ECF7}" type="presOf" srcId="{5943F617-5AF6-BD42-A48C-9022DC866F0F}" destId="{1CE8299F-6ABF-324F-93D8-05A6FE2B4909}" srcOrd="0" destOrd="0" presId="urn:microsoft.com/office/officeart/2005/8/layout/pyramid1"/>
    <dgm:cxn modelId="{9253FEC5-8156-574A-8FBB-9275F6BA3D44}" type="presOf" srcId="{4ED58FB4-066B-F346-A141-653D189E3944}" destId="{7076AED1-5950-6D4A-B8F1-63841B4BB2DF}" srcOrd="0" destOrd="0" presId="urn:microsoft.com/office/officeart/2005/8/layout/pyramid1"/>
    <dgm:cxn modelId="{9CCFD3FB-A56E-A148-93BA-71E29FF3B16A}" srcId="{4ED58FB4-066B-F346-A141-653D189E3944}" destId="{4CA250C4-5A02-7544-85EA-7797CF434C86}" srcOrd="0" destOrd="0" parTransId="{83EE8F99-3332-E24F-93D3-1A082823A863}" sibTransId="{6E466A69-6564-BB4E-B0BF-1242792F5928}"/>
    <dgm:cxn modelId="{249D99EA-BDA8-8D4C-B9D6-18C79979CEB3}" type="presOf" srcId="{1C0C164B-C5FC-B944-8DA2-8E852E615D72}" destId="{6370B644-3AD6-CB49-8E24-6B708E68F672}" srcOrd="1" destOrd="2" presId="urn:microsoft.com/office/officeart/2005/8/layout/pyramid1"/>
    <dgm:cxn modelId="{4C0E8BEF-F7CE-E045-9BD0-7468F920014A}" srcId="{4ED58FB4-066B-F346-A141-653D189E3944}" destId="{D8182BEF-1B61-FD4D-80F7-DD0FE89DEB28}" srcOrd="1" destOrd="0" parTransId="{8F106AFB-C111-1C47-93E2-0172B20077E8}" sibTransId="{08FE68DA-E9BB-4649-8CF8-8482095115B4}"/>
    <dgm:cxn modelId="{93D136D4-CD71-824D-818F-BE6C6FE4DBA7}" type="presOf" srcId="{F485F9CC-29B9-A148-958C-6BBD16CC38E2}" destId="{BDBED626-B057-9144-8D8E-762123069504}" srcOrd="0" destOrd="0" presId="urn:microsoft.com/office/officeart/2005/8/layout/pyramid1"/>
    <dgm:cxn modelId="{4A620A97-6335-1A4C-9C1C-B697FE0E4513}" srcId="{E60D13B4-704C-B241-B548-E62BA5ED7C47}" destId="{A2EA2807-CF92-7B42-9D0A-04DB5B4F92DA}" srcOrd="1" destOrd="0" parTransId="{4B0948A5-C03A-FB46-B57F-B3026DC8C9C3}" sibTransId="{9ABFA5B6-E458-0340-8399-F1D8C8895F6F}"/>
    <dgm:cxn modelId="{748917A2-280A-7943-ABC3-36A58601F563}" type="presOf" srcId="{5943F617-5AF6-BD42-A48C-9022DC866F0F}" destId="{E42B957A-1CBC-BA46-86D4-06517A5C3F7F}" srcOrd="1" destOrd="0" presId="urn:microsoft.com/office/officeart/2005/8/layout/pyramid1"/>
    <dgm:cxn modelId="{037D81FD-BC10-8142-8683-4B8E5E027155}" srcId="{A952DD53-AAC7-1745-AA3F-C20ADAB60FCF}" destId="{39E0CF7A-B7B0-8F4C-8E36-1CEF8AD2FB23}" srcOrd="6" destOrd="0" parTransId="{271E8807-5035-B74D-92B7-B55065FF4844}" sibTransId="{233B9528-262D-FB48-8BE4-0BD9435D301D}"/>
    <dgm:cxn modelId="{D7CBB5FC-0E1B-1247-A0F3-D4588D714084}" type="presOf" srcId="{E60D13B4-704C-B241-B548-E62BA5ED7C47}" destId="{CD56ABAA-1FAC-1B4A-B288-F8C0C5F6074F}" srcOrd="0" destOrd="0" presId="urn:microsoft.com/office/officeart/2005/8/layout/pyramid1"/>
    <dgm:cxn modelId="{59847B1E-ACA0-3447-BC93-BDF3D20C0BB1}" type="presOf" srcId="{AD015963-8C74-4C86-9C02-144FF2D9B8E7}" destId="{DDFBCD7B-3C85-5D42-8115-52C2906F29AA}" srcOrd="1" destOrd="1" presId="urn:microsoft.com/office/officeart/2005/8/layout/pyramid1"/>
    <dgm:cxn modelId="{A51423B3-F866-6448-8F9B-52E9DF7C2786}" srcId="{BED8E84A-5ED4-374C-909D-479A2DA2163A}" destId="{6482C71D-8944-9B4F-B7EA-4B3F59A2CEC7}" srcOrd="0" destOrd="0" parTransId="{4A6A032C-70E6-334A-B202-FE7C98CCBA37}" sibTransId="{6D7C5A2A-8AA3-0748-8C66-E13ABFD6E596}"/>
    <dgm:cxn modelId="{6C11C6B1-232F-994A-8331-EEEA9B55E1A0}" type="presOf" srcId="{5A59E75F-FEF2-924A-9073-925BB48055B8}" destId="{3EF24AC6-7E7F-834E-949B-B60E0AA7B221}" srcOrd="0" destOrd="1" presId="urn:microsoft.com/office/officeart/2005/8/layout/pyramid1"/>
    <dgm:cxn modelId="{51B8B111-F9EB-3449-B674-48A576C4F38F}" type="presOf" srcId="{C840CA99-C2BA-A64C-9C7B-641FBA3BF67B}" destId="{AD702F46-F3DC-114A-87A1-E6DA9101FC59}" srcOrd="0" destOrd="0" presId="urn:microsoft.com/office/officeart/2005/8/layout/pyramid1"/>
    <dgm:cxn modelId="{CEA8D9FD-6345-E549-81DB-B212A6849B4F}" type="presOf" srcId="{4CA250C4-5A02-7544-85EA-7797CF434C86}" destId="{CB4C1483-F368-5849-A96A-4DB9100077FE}" srcOrd="0" destOrd="0" presId="urn:microsoft.com/office/officeart/2005/8/layout/pyramid1"/>
    <dgm:cxn modelId="{4940515A-9E0C-2648-BD7C-D764580345AC}" type="presOf" srcId="{F9367627-C7BF-5843-AA29-3EA9143C44F1}" destId="{AD702F46-F3DC-114A-87A1-E6DA9101FC59}" srcOrd="0" destOrd="1" presId="urn:microsoft.com/office/officeart/2005/8/layout/pyramid1"/>
    <dgm:cxn modelId="{5904CC5D-E679-1341-9BFE-23299CD99443}" type="presOf" srcId="{4FEA50B6-4EDE-6647-A9CC-78A4D032D519}" destId="{8610458F-B09B-2845-99CC-F5BF7E821F35}" srcOrd="1" destOrd="0" presId="urn:microsoft.com/office/officeart/2005/8/layout/pyramid1"/>
    <dgm:cxn modelId="{53AB4AB0-5D24-2F4A-9C3B-C058E642B3BC}" srcId="{0C7A6BBE-0827-824E-B67F-271F96CED795}" destId="{AAA10387-B668-B94F-96D6-87A1E4D8C143}" srcOrd="0" destOrd="0" parTransId="{6EA9999C-B858-7249-97B6-A9DEF12514E3}" sibTransId="{6C13BC63-4E58-1146-802E-4D183310612A}"/>
    <dgm:cxn modelId="{71C6C42C-FE81-6C43-A8BB-8CBFFE025298}" srcId="{A952DD53-AAC7-1745-AA3F-C20ADAB60FCF}" destId="{4ED58FB4-066B-F346-A141-653D189E3944}" srcOrd="4" destOrd="0" parTransId="{41D624F3-6A79-6B4C-B7AF-FB0CFDB1F6FE}" sibTransId="{E776BC0D-E479-674A-B48E-2AEB0C5E4039}"/>
    <dgm:cxn modelId="{2919C924-FB79-764B-8C2D-C75A2D7AC98A}" srcId="{A952DD53-AAC7-1745-AA3F-C20ADAB60FCF}" destId="{4FEA50B6-4EDE-6647-A9CC-78A4D032D519}" srcOrd="0" destOrd="0" parTransId="{6ADEE555-E259-FB4B-A435-D7BF6F2A31F3}" sibTransId="{3382D14B-E818-8F42-8AF8-E515E70C3876}"/>
    <dgm:cxn modelId="{2C813AAB-148B-CC45-95B9-2CDBBE2BB465}" type="presOf" srcId="{39E0CF7A-B7B0-8F4C-8E36-1CEF8AD2FB23}" destId="{64B81228-1138-1A4A-A8B5-1D2588B28CC7}" srcOrd="0" destOrd="0" presId="urn:microsoft.com/office/officeart/2005/8/layout/pyramid1"/>
    <dgm:cxn modelId="{768FC8C6-36F3-5342-8A9F-5AEC9EC69043}" type="presOf" srcId="{0C7A6BBE-0827-824E-B67F-271F96CED795}" destId="{EB63FB76-0405-7E4F-BECB-CF82B0E5F1C3}" srcOrd="1" destOrd="0" presId="urn:microsoft.com/office/officeart/2005/8/layout/pyramid1"/>
    <dgm:cxn modelId="{A74AA837-3AEE-B445-9C63-BFE3CF10541E}" type="presOf" srcId="{D15734B5-3159-DF48-BCDC-73BD43C049A2}" destId="{BF270EF9-CFC1-2A4D-BE93-2DCD94463AE4}" srcOrd="0" destOrd="0" presId="urn:microsoft.com/office/officeart/2005/8/layout/pyramid1"/>
    <dgm:cxn modelId="{699C650E-4A3C-3246-A6E4-EA4D736572B5}" type="presOf" srcId="{A2EA2807-CF92-7B42-9D0A-04DB5B4F92DA}" destId="{BF270EF9-CFC1-2A4D-BE93-2DCD94463AE4}" srcOrd="0" destOrd="1" presId="urn:microsoft.com/office/officeart/2005/8/layout/pyramid1"/>
    <dgm:cxn modelId="{46078840-3793-D84A-B619-9D846CEDED3A}" srcId="{F485F9CC-29B9-A148-958C-6BBD16CC38E2}" destId="{C840CA99-C2BA-A64C-9C7B-641FBA3BF67B}" srcOrd="0" destOrd="0" parTransId="{9D697DE2-8AD4-CE4A-A92B-AB63D609FE7D}" sibTransId="{2BED87BC-DB84-7F46-8478-EB40BE65B27C}"/>
    <dgm:cxn modelId="{EF03FED3-6C60-0245-A183-451EDD9A2853}" type="presOf" srcId="{D15734B5-3159-DF48-BCDC-73BD43C049A2}" destId="{6370B644-3AD6-CB49-8E24-6B708E68F672}" srcOrd="1" destOrd="0" presId="urn:microsoft.com/office/officeart/2005/8/layout/pyramid1"/>
    <dgm:cxn modelId="{40AC872E-D502-FB4A-82FC-F9C4129A0FFB}" type="presOf" srcId="{F9367627-C7BF-5843-AA29-3EA9143C44F1}" destId="{FA3BA482-394F-6E41-947D-E45961392FF6}" srcOrd="1" destOrd="1" presId="urn:microsoft.com/office/officeart/2005/8/layout/pyramid1"/>
    <dgm:cxn modelId="{19271AA9-FCD9-FE4B-B8EA-8418845B6944}" srcId="{BED8E84A-5ED4-374C-909D-479A2DA2163A}" destId="{5A59E75F-FEF2-924A-9073-925BB48055B8}" srcOrd="1" destOrd="0" parTransId="{676C0EA4-4024-3F4A-AD4F-4C8607DFAB62}" sibTransId="{4872EBAC-521E-4945-81D0-819A6EB2CE96}"/>
    <dgm:cxn modelId="{D7738254-E468-AE4B-8D04-32F62D4E6335}" type="presOf" srcId="{1C0C164B-C5FC-B944-8DA2-8E852E615D72}" destId="{BF270EF9-CFC1-2A4D-BE93-2DCD94463AE4}" srcOrd="0" destOrd="2" presId="urn:microsoft.com/office/officeart/2005/8/layout/pyramid1"/>
    <dgm:cxn modelId="{C10B7136-0C50-DB4E-963C-7B180BFF83B0}" type="presOf" srcId="{8F5C1A0E-5EE0-2144-A694-6922509B8FA3}" destId="{DDFBCD7B-3C85-5D42-8115-52C2906F29AA}" srcOrd="1" destOrd="0" presId="urn:microsoft.com/office/officeart/2005/8/layout/pyramid1"/>
    <dgm:cxn modelId="{7EAC3F1F-D87B-6A47-A835-DD4D0BFF0F5B}" type="presOf" srcId="{D8182BEF-1B61-FD4D-80F7-DD0FE89DEB28}" destId="{EC992EAA-EE7E-8E49-B844-B42ADD8CFAC6}" srcOrd="1" destOrd="1" presId="urn:microsoft.com/office/officeart/2005/8/layout/pyramid1"/>
    <dgm:cxn modelId="{A9D57A7F-90D4-864F-9A77-B70775049D05}" srcId="{A952DD53-AAC7-1745-AA3F-C20ADAB60FCF}" destId="{BED8E84A-5ED4-374C-909D-479A2DA2163A}" srcOrd="1" destOrd="0" parTransId="{87BBE705-0122-3E4A-AB49-C67D613F90EA}" sibTransId="{481B1301-E482-504B-AF2F-5D0370B32856}"/>
    <dgm:cxn modelId="{80EE3FF0-7201-B540-8ACF-02A9D5DA89CF}" type="presOf" srcId="{F485F9CC-29B9-A148-958C-6BBD16CC38E2}" destId="{7F156013-3578-084E-918A-A5AD41CF3D09}" srcOrd="1" destOrd="0" presId="urn:microsoft.com/office/officeart/2005/8/layout/pyramid1"/>
    <dgm:cxn modelId="{076DC122-E684-984C-8E74-58ADC501E5FE}" type="presOf" srcId="{4ED58FB4-066B-F346-A141-653D189E3944}" destId="{9126D2DA-FECA-4D43-9E56-7B292B81BAE7}" srcOrd="1" destOrd="0" presId="urn:microsoft.com/office/officeart/2005/8/layout/pyramid1"/>
    <dgm:cxn modelId="{3D56E703-02A1-2746-9B6C-B353E3912A9B}" type="presOf" srcId="{4CA250C4-5A02-7544-85EA-7797CF434C86}" destId="{EC992EAA-EE7E-8E49-B844-B42ADD8CFAC6}" srcOrd="1" destOrd="0" presId="urn:microsoft.com/office/officeart/2005/8/layout/pyramid1"/>
    <dgm:cxn modelId="{6BE449A0-B897-9146-BFD4-5600B2B61BA4}" type="presOf" srcId="{D3735E88-406D-4443-A792-E5EF67F7E876}" destId="{E42B957A-1CBC-BA46-86D4-06517A5C3F7F}" srcOrd="1" destOrd="1" presId="urn:microsoft.com/office/officeart/2005/8/layout/pyramid1"/>
    <dgm:cxn modelId="{B61F6E63-648D-B04D-81EF-69CD718825F7}" type="presOf" srcId="{AAA10387-B668-B94F-96D6-87A1E4D8C143}" destId="{BFE933E9-FF74-F549-A92C-5B9E74082CA5}" srcOrd="1" destOrd="0" presId="urn:microsoft.com/office/officeart/2005/8/layout/pyramid1"/>
    <dgm:cxn modelId="{6E84C29E-BEE6-3848-AC54-CC379CC286DA}" type="presOf" srcId="{BED8E84A-5ED4-374C-909D-479A2DA2163A}" destId="{F9792504-5C9E-334A-8445-E3FE06B56068}" srcOrd="1" destOrd="0" presId="urn:microsoft.com/office/officeart/2005/8/layout/pyramid1"/>
    <dgm:cxn modelId="{B8ECB60F-07BE-6F4D-B2B0-16E5A2019C4A}" type="presOf" srcId="{39E0CF7A-B7B0-8F4C-8E36-1CEF8AD2FB23}" destId="{C7096BAE-484B-7F40-9D57-357AC1EB0D9D}" srcOrd="1" destOrd="0" presId="urn:microsoft.com/office/officeart/2005/8/layout/pyramid1"/>
    <dgm:cxn modelId="{3EFB674C-7DEC-2A4B-AACF-E74CF54889B4}" type="presOf" srcId="{0C7A6BBE-0827-824E-B67F-271F96CED795}" destId="{3CA23BBD-2BC5-254E-8031-8C8F7E11D194}" srcOrd="0" destOrd="0" presId="urn:microsoft.com/office/officeart/2005/8/layout/pyramid1"/>
    <dgm:cxn modelId="{31049166-4581-F847-89F8-3DC13C56D01C}" type="presOf" srcId="{4FEA50B6-4EDE-6647-A9CC-78A4D032D519}" destId="{2683DDCD-CB7A-6445-AA8C-5B786A8F3368}" srcOrd="0" destOrd="0" presId="urn:microsoft.com/office/officeart/2005/8/layout/pyramid1"/>
    <dgm:cxn modelId="{7F717817-FCC6-E24E-AF38-31E249D05E86}" srcId="{4FEA50B6-4EDE-6647-A9CC-78A4D032D519}" destId="{5943F617-5AF6-BD42-A48C-9022DC866F0F}" srcOrd="0" destOrd="0" parTransId="{31B4A490-4A43-2540-9B36-037A1E256461}" sibTransId="{A45E7F5A-3B81-9749-90BE-656ED4370A39}"/>
    <dgm:cxn modelId="{A9F68F96-9F6C-5444-BF77-2761C268AE9A}" type="presOf" srcId="{BED8E84A-5ED4-374C-909D-479A2DA2163A}" destId="{4277FBB4-7511-EB49-9783-AA99A3365460}" srcOrd="0" destOrd="0" presId="urn:microsoft.com/office/officeart/2005/8/layout/pyramid1"/>
    <dgm:cxn modelId="{FA93727E-9A06-6349-A0D2-6FB654578ED5}" type="presOf" srcId="{5A59E75F-FEF2-924A-9073-925BB48055B8}" destId="{9A71EDA0-202F-3E45-AA46-AFA3DB5E02EF}" srcOrd="1" destOrd="1" presId="urn:microsoft.com/office/officeart/2005/8/layout/pyramid1"/>
    <dgm:cxn modelId="{102AF7B2-9DFF-524D-B7CE-C3E7C3595DB2}" type="presOf" srcId="{D3735E88-406D-4443-A792-E5EF67F7E876}" destId="{1CE8299F-6ABF-324F-93D8-05A6FE2B4909}" srcOrd="0" destOrd="1" presId="urn:microsoft.com/office/officeart/2005/8/layout/pyramid1"/>
    <dgm:cxn modelId="{76C698C7-9F1D-F341-B5E5-D61FDEF7BA52}" type="presOf" srcId="{AD015963-8C74-4C86-9C02-144FF2D9B8E7}" destId="{2B3FC345-8D51-DF40-BDC4-75A53629AFB5}" srcOrd="0" destOrd="1" presId="urn:microsoft.com/office/officeart/2005/8/layout/pyramid1"/>
    <dgm:cxn modelId="{907291B0-BAC6-9047-AF11-9062EB2EADA8}" srcId="{4FEA50B6-4EDE-6647-A9CC-78A4D032D519}" destId="{D3735E88-406D-4443-A792-E5EF67F7E876}" srcOrd="1" destOrd="0" parTransId="{2C1D9C67-6DF2-9A40-A729-3B52EA194AA1}" sibTransId="{AC07B74E-C46E-5D44-865D-F29BCE208B43}"/>
    <dgm:cxn modelId="{138E4CF4-EEDA-D64F-90B9-F96C7856AA7C}" srcId="{F485F9CC-29B9-A148-958C-6BBD16CC38E2}" destId="{F9367627-C7BF-5843-AA29-3EA9143C44F1}" srcOrd="1" destOrd="0" parTransId="{85185942-BF08-4D43-80F0-912A25517D94}" sibTransId="{2581D12A-37D5-2040-A8AD-B8A3F7055AEF}"/>
    <dgm:cxn modelId="{182FC999-60AA-EE45-9968-5A7F19D228AE}" srcId="{A952DD53-AAC7-1745-AA3F-C20ADAB60FCF}" destId="{F485F9CC-29B9-A148-958C-6BBD16CC38E2}" srcOrd="2" destOrd="0" parTransId="{E17040F8-7006-AB43-B495-F6FFBA5CFDF7}" sibTransId="{8D8FA165-8BAD-7F4B-85D4-7580C4AF2A3A}"/>
    <dgm:cxn modelId="{3CB80FDF-FB07-9740-B3BC-6917B2EFC6F4}" type="presOf" srcId="{A2EA2807-CF92-7B42-9D0A-04DB5B4F92DA}" destId="{6370B644-3AD6-CB49-8E24-6B708E68F672}" srcOrd="1" destOrd="1" presId="urn:microsoft.com/office/officeart/2005/8/layout/pyramid1"/>
    <dgm:cxn modelId="{7F2315A9-F3CF-D543-915F-D47F9965E800}" srcId="{39E0CF7A-B7B0-8F4C-8E36-1CEF8AD2FB23}" destId="{8F5C1A0E-5EE0-2144-A694-6922509B8FA3}" srcOrd="0" destOrd="0" parTransId="{5F19E85F-0ABA-3946-93A8-FC6FEFB503A4}" sibTransId="{6CC43262-7408-204F-947A-988F41DC7044}"/>
    <dgm:cxn modelId="{6D588D9B-8B71-EA4D-8AAB-1AEE271E3948}" type="presOf" srcId="{8F5C1A0E-5EE0-2144-A694-6922509B8FA3}" destId="{2B3FC345-8D51-DF40-BDC4-75A53629AFB5}" srcOrd="0" destOrd="0" presId="urn:microsoft.com/office/officeart/2005/8/layout/pyramid1"/>
    <dgm:cxn modelId="{D065F7DE-DE3E-B744-96AA-CE08BD82AC0A}" type="presOf" srcId="{E60D13B4-704C-B241-B548-E62BA5ED7C47}" destId="{20F91B76-10BF-0543-8C91-E6511AB7C170}" srcOrd="1" destOrd="0" presId="urn:microsoft.com/office/officeart/2005/8/layout/pyramid1"/>
    <dgm:cxn modelId="{F70D97B1-3F99-0040-84E0-33C9FBFF9887}" srcId="{A952DD53-AAC7-1745-AA3F-C20ADAB60FCF}" destId="{E60D13B4-704C-B241-B548-E62BA5ED7C47}" srcOrd="3" destOrd="0" parTransId="{F683B2B4-0107-0B45-9320-DC3C37DEA486}" sibTransId="{B0F86622-17D9-704B-A37E-37838A00F9F0}"/>
    <dgm:cxn modelId="{25F4A963-4F08-E84C-809D-A0C8B5A1C437}" type="presOf" srcId="{A952DD53-AAC7-1745-AA3F-C20ADAB60FCF}" destId="{7BB2DF25-E61B-CD4C-890A-379CD7D53FAC}" srcOrd="0" destOrd="0" presId="urn:microsoft.com/office/officeart/2005/8/layout/pyramid1"/>
    <dgm:cxn modelId="{B4F6EB83-1916-A04A-92AD-E58B09DB6763}" srcId="{A952DD53-AAC7-1745-AA3F-C20ADAB60FCF}" destId="{0C7A6BBE-0827-824E-B67F-271F96CED795}" srcOrd="5" destOrd="0" parTransId="{73D7BAE7-BEEF-2141-A0A1-4280331F9BD4}" sibTransId="{EC16CFF1-30F5-B746-BA58-5D29F50E239F}"/>
    <dgm:cxn modelId="{6BBC3C86-8D87-4064-9A94-2D0159A3D708}" srcId="{39E0CF7A-B7B0-8F4C-8E36-1CEF8AD2FB23}" destId="{AD015963-8C74-4C86-9C02-144FF2D9B8E7}" srcOrd="1" destOrd="0" parTransId="{0F4B2879-319E-4FD3-90CA-CD62AB023ADB}" sibTransId="{9DB49185-09AA-43C1-A570-FC6BB1B07855}"/>
    <dgm:cxn modelId="{6C149871-ADF7-6044-9D87-9E5F187B79B8}" srcId="{E60D13B4-704C-B241-B548-E62BA5ED7C47}" destId="{D15734B5-3159-DF48-BCDC-73BD43C049A2}" srcOrd="0" destOrd="0" parTransId="{33AA7B0D-0B74-804C-A12F-A1E847157C95}" sibTransId="{35BE661E-63E5-8E44-A910-167BC94E0D99}"/>
    <dgm:cxn modelId="{91A60D06-D08D-ED4C-8748-E5103CF79007}" type="presOf" srcId="{6482C71D-8944-9B4F-B7EA-4B3F59A2CEC7}" destId="{9A71EDA0-202F-3E45-AA46-AFA3DB5E02EF}" srcOrd="1" destOrd="0" presId="urn:microsoft.com/office/officeart/2005/8/layout/pyramid1"/>
    <dgm:cxn modelId="{F2A90AB5-9E78-6949-996C-3622CAE33BF0}" srcId="{E60D13B4-704C-B241-B548-E62BA5ED7C47}" destId="{1C0C164B-C5FC-B944-8DA2-8E852E615D72}" srcOrd="2" destOrd="0" parTransId="{69531C26-C8C5-8D48-8690-A1C5965EBA57}" sibTransId="{081AD930-42AB-5344-A5CE-66250568D876}"/>
    <dgm:cxn modelId="{260E26E8-A1E4-2845-8D95-A2661948DD05}" type="presOf" srcId="{AAA10387-B668-B94F-96D6-87A1E4D8C143}" destId="{F03A0C92-6E68-BD4C-A620-610413443350}" srcOrd="0" destOrd="0" presId="urn:microsoft.com/office/officeart/2005/8/layout/pyramid1"/>
    <dgm:cxn modelId="{E618B550-D84B-C14B-B154-E1CCB1079F46}" type="presParOf" srcId="{7BB2DF25-E61B-CD4C-890A-379CD7D53FAC}" destId="{7EDCB3F1-52BD-0D4F-A5A4-A814626DFF06}" srcOrd="0" destOrd="0" presId="urn:microsoft.com/office/officeart/2005/8/layout/pyramid1"/>
    <dgm:cxn modelId="{3199F8DE-E1E6-EA47-A87B-54D65E6BE715}" type="presParOf" srcId="{7EDCB3F1-52BD-0D4F-A5A4-A814626DFF06}" destId="{1CE8299F-6ABF-324F-93D8-05A6FE2B4909}" srcOrd="0" destOrd="0" presId="urn:microsoft.com/office/officeart/2005/8/layout/pyramid1"/>
    <dgm:cxn modelId="{4FB1F2F4-AE55-E141-BBCF-AC5B83283D05}" type="presParOf" srcId="{7EDCB3F1-52BD-0D4F-A5A4-A814626DFF06}" destId="{E42B957A-1CBC-BA46-86D4-06517A5C3F7F}" srcOrd="1" destOrd="0" presId="urn:microsoft.com/office/officeart/2005/8/layout/pyramid1"/>
    <dgm:cxn modelId="{173015F9-B4B9-A147-880D-8C20E65780F0}" type="presParOf" srcId="{7EDCB3F1-52BD-0D4F-A5A4-A814626DFF06}" destId="{2683DDCD-CB7A-6445-AA8C-5B786A8F3368}" srcOrd="2" destOrd="0" presId="urn:microsoft.com/office/officeart/2005/8/layout/pyramid1"/>
    <dgm:cxn modelId="{6EE33E5C-6237-4844-ACDC-B332E864BD31}" type="presParOf" srcId="{7EDCB3F1-52BD-0D4F-A5A4-A814626DFF06}" destId="{8610458F-B09B-2845-99CC-F5BF7E821F35}" srcOrd="3" destOrd="0" presId="urn:microsoft.com/office/officeart/2005/8/layout/pyramid1"/>
    <dgm:cxn modelId="{A0A34F8A-E82F-A34D-86E0-5AFC11736751}" type="presParOf" srcId="{7BB2DF25-E61B-CD4C-890A-379CD7D53FAC}" destId="{F70711F2-59EE-574F-901E-451283BA1F86}" srcOrd="1" destOrd="0" presId="urn:microsoft.com/office/officeart/2005/8/layout/pyramid1"/>
    <dgm:cxn modelId="{399F3E28-B3B9-7D43-AD57-6B0BE470C422}" type="presParOf" srcId="{F70711F2-59EE-574F-901E-451283BA1F86}" destId="{3EF24AC6-7E7F-834E-949B-B60E0AA7B221}" srcOrd="0" destOrd="0" presId="urn:microsoft.com/office/officeart/2005/8/layout/pyramid1"/>
    <dgm:cxn modelId="{DDB256B2-0199-5649-8AC7-C86794A71E88}" type="presParOf" srcId="{F70711F2-59EE-574F-901E-451283BA1F86}" destId="{9A71EDA0-202F-3E45-AA46-AFA3DB5E02EF}" srcOrd="1" destOrd="0" presId="urn:microsoft.com/office/officeart/2005/8/layout/pyramid1"/>
    <dgm:cxn modelId="{52A596BB-273E-0747-A76F-38F93F1887D7}" type="presParOf" srcId="{F70711F2-59EE-574F-901E-451283BA1F86}" destId="{4277FBB4-7511-EB49-9783-AA99A3365460}" srcOrd="2" destOrd="0" presId="urn:microsoft.com/office/officeart/2005/8/layout/pyramid1"/>
    <dgm:cxn modelId="{E4C69833-7E81-3C40-83C8-2E6B2C2BEE82}" type="presParOf" srcId="{F70711F2-59EE-574F-901E-451283BA1F86}" destId="{F9792504-5C9E-334A-8445-E3FE06B56068}" srcOrd="3" destOrd="0" presId="urn:microsoft.com/office/officeart/2005/8/layout/pyramid1"/>
    <dgm:cxn modelId="{9C7AD967-BFF5-5548-B121-8EFE5876AF72}" type="presParOf" srcId="{7BB2DF25-E61B-CD4C-890A-379CD7D53FAC}" destId="{0A9669C4-7F67-8146-80A6-0FA4BD350564}" srcOrd="2" destOrd="0" presId="urn:microsoft.com/office/officeart/2005/8/layout/pyramid1"/>
    <dgm:cxn modelId="{11AC9A82-13F9-9A46-9E82-8A32D3108F4E}" type="presParOf" srcId="{0A9669C4-7F67-8146-80A6-0FA4BD350564}" destId="{AD702F46-F3DC-114A-87A1-E6DA9101FC59}" srcOrd="0" destOrd="0" presId="urn:microsoft.com/office/officeart/2005/8/layout/pyramid1"/>
    <dgm:cxn modelId="{8D7E6C57-0B11-A349-889E-00DD20CFCA93}" type="presParOf" srcId="{0A9669C4-7F67-8146-80A6-0FA4BD350564}" destId="{FA3BA482-394F-6E41-947D-E45961392FF6}" srcOrd="1" destOrd="0" presId="urn:microsoft.com/office/officeart/2005/8/layout/pyramid1"/>
    <dgm:cxn modelId="{2C238ED3-08E2-1A4A-8F59-CA05AF08370B}" type="presParOf" srcId="{0A9669C4-7F67-8146-80A6-0FA4BD350564}" destId="{BDBED626-B057-9144-8D8E-762123069504}" srcOrd="2" destOrd="0" presId="urn:microsoft.com/office/officeart/2005/8/layout/pyramid1"/>
    <dgm:cxn modelId="{315CAACD-A529-CF40-A81D-36CA09A56C31}" type="presParOf" srcId="{0A9669C4-7F67-8146-80A6-0FA4BD350564}" destId="{7F156013-3578-084E-918A-A5AD41CF3D09}" srcOrd="3" destOrd="0" presId="urn:microsoft.com/office/officeart/2005/8/layout/pyramid1"/>
    <dgm:cxn modelId="{00346DE0-53DB-8B49-A82D-37D7B9A847B9}" type="presParOf" srcId="{7BB2DF25-E61B-CD4C-890A-379CD7D53FAC}" destId="{41F71AD0-91FC-5141-9E2D-05568D8EF759}" srcOrd="3" destOrd="0" presId="urn:microsoft.com/office/officeart/2005/8/layout/pyramid1"/>
    <dgm:cxn modelId="{5D9F77BE-766E-354B-B85D-186007F1616A}" type="presParOf" srcId="{41F71AD0-91FC-5141-9E2D-05568D8EF759}" destId="{BF270EF9-CFC1-2A4D-BE93-2DCD94463AE4}" srcOrd="0" destOrd="0" presId="urn:microsoft.com/office/officeart/2005/8/layout/pyramid1"/>
    <dgm:cxn modelId="{C47F7612-69EB-5349-96C4-DCA96D15BBA0}" type="presParOf" srcId="{41F71AD0-91FC-5141-9E2D-05568D8EF759}" destId="{6370B644-3AD6-CB49-8E24-6B708E68F672}" srcOrd="1" destOrd="0" presId="urn:microsoft.com/office/officeart/2005/8/layout/pyramid1"/>
    <dgm:cxn modelId="{FDF5F0B2-4FC9-D34F-8F9B-2C9113B7F854}" type="presParOf" srcId="{41F71AD0-91FC-5141-9E2D-05568D8EF759}" destId="{CD56ABAA-1FAC-1B4A-B288-F8C0C5F6074F}" srcOrd="2" destOrd="0" presId="urn:microsoft.com/office/officeart/2005/8/layout/pyramid1"/>
    <dgm:cxn modelId="{05E9648A-A1EB-8541-B86C-2908E46E731C}" type="presParOf" srcId="{41F71AD0-91FC-5141-9E2D-05568D8EF759}" destId="{20F91B76-10BF-0543-8C91-E6511AB7C170}" srcOrd="3" destOrd="0" presId="urn:microsoft.com/office/officeart/2005/8/layout/pyramid1"/>
    <dgm:cxn modelId="{2FAFBC1D-98F8-B043-83BF-3E7D43A26062}" type="presParOf" srcId="{7BB2DF25-E61B-CD4C-890A-379CD7D53FAC}" destId="{48A54FB9-6867-E548-8723-FEB9FDC7A364}" srcOrd="4" destOrd="0" presId="urn:microsoft.com/office/officeart/2005/8/layout/pyramid1"/>
    <dgm:cxn modelId="{E1CC5290-A10D-604E-9F45-3553CBEF501A}" type="presParOf" srcId="{48A54FB9-6867-E548-8723-FEB9FDC7A364}" destId="{CB4C1483-F368-5849-A96A-4DB9100077FE}" srcOrd="0" destOrd="0" presId="urn:microsoft.com/office/officeart/2005/8/layout/pyramid1"/>
    <dgm:cxn modelId="{E32E9527-3E76-D44E-B2DD-E12D95FA67DB}" type="presParOf" srcId="{48A54FB9-6867-E548-8723-FEB9FDC7A364}" destId="{EC992EAA-EE7E-8E49-B844-B42ADD8CFAC6}" srcOrd="1" destOrd="0" presId="urn:microsoft.com/office/officeart/2005/8/layout/pyramid1"/>
    <dgm:cxn modelId="{1828A49D-ED45-C64E-8742-0EA331864505}" type="presParOf" srcId="{48A54FB9-6867-E548-8723-FEB9FDC7A364}" destId="{7076AED1-5950-6D4A-B8F1-63841B4BB2DF}" srcOrd="2" destOrd="0" presId="urn:microsoft.com/office/officeart/2005/8/layout/pyramid1"/>
    <dgm:cxn modelId="{077819E4-871B-9842-BE50-C5CD93FD937E}" type="presParOf" srcId="{48A54FB9-6867-E548-8723-FEB9FDC7A364}" destId="{9126D2DA-FECA-4D43-9E56-7B292B81BAE7}" srcOrd="3" destOrd="0" presId="urn:microsoft.com/office/officeart/2005/8/layout/pyramid1"/>
    <dgm:cxn modelId="{9268902A-70CE-A143-B36B-CCC26DC66ED9}" type="presParOf" srcId="{7BB2DF25-E61B-CD4C-890A-379CD7D53FAC}" destId="{CAB7A724-C2F0-B84B-A197-88F3466BC1E9}" srcOrd="5" destOrd="0" presId="urn:microsoft.com/office/officeart/2005/8/layout/pyramid1"/>
    <dgm:cxn modelId="{0155724B-EE07-0F48-B9BF-390F045FCA9C}" type="presParOf" srcId="{CAB7A724-C2F0-B84B-A197-88F3466BC1E9}" destId="{F03A0C92-6E68-BD4C-A620-610413443350}" srcOrd="0" destOrd="0" presId="urn:microsoft.com/office/officeart/2005/8/layout/pyramid1"/>
    <dgm:cxn modelId="{EEF640E5-722C-C244-B646-11EB0D4829FC}" type="presParOf" srcId="{CAB7A724-C2F0-B84B-A197-88F3466BC1E9}" destId="{BFE933E9-FF74-F549-A92C-5B9E74082CA5}" srcOrd="1" destOrd="0" presId="urn:microsoft.com/office/officeart/2005/8/layout/pyramid1"/>
    <dgm:cxn modelId="{CD70559A-924A-A34E-90E1-D6873E7C48FC}" type="presParOf" srcId="{CAB7A724-C2F0-B84B-A197-88F3466BC1E9}" destId="{3CA23BBD-2BC5-254E-8031-8C8F7E11D194}" srcOrd="2" destOrd="0" presId="urn:microsoft.com/office/officeart/2005/8/layout/pyramid1"/>
    <dgm:cxn modelId="{85BAF190-F014-7446-BF66-C53D24A0F623}" type="presParOf" srcId="{CAB7A724-C2F0-B84B-A197-88F3466BC1E9}" destId="{EB63FB76-0405-7E4F-BECB-CF82B0E5F1C3}" srcOrd="3" destOrd="0" presId="urn:microsoft.com/office/officeart/2005/8/layout/pyramid1"/>
    <dgm:cxn modelId="{B9956A2B-8E50-4948-BE48-9A6CE2AABD42}" type="presParOf" srcId="{7BB2DF25-E61B-CD4C-890A-379CD7D53FAC}" destId="{8D5247A9-D547-FB4A-8D9D-580D1E73878A}" srcOrd="6" destOrd="0" presId="urn:microsoft.com/office/officeart/2005/8/layout/pyramid1"/>
    <dgm:cxn modelId="{4F58D15A-5190-D148-8B7F-097C554B4D47}" type="presParOf" srcId="{8D5247A9-D547-FB4A-8D9D-580D1E73878A}" destId="{2B3FC345-8D51-DF40-BDC4-75A53629AFB5}" srcOrd="0" destOrd="0" presId="urn:microsoft.com/office/officeart/2005/8/layout/pyramid1"/>
    <dgm:cxn modelId="{00682BBF-1B3D-EB45-A35B-2B4112F76351}" type="presParOf" srcId="{8D5247A9-D547-FB4A-8D9D-580D1E73878A}" destId="{DDFBCD7B-3C85-5D42-8115-52C2906F29AA}" srcOrd="1" destOrd="0" presId="urn:microsoft.com/office/officeart/2005/8/layout/pyramid1"/>
    <dgm:cxn modelId="{7EB1D077-6DC9-6F48-AA84-E7ACFE46BAF9}" type="presParOf" srcId="{8D5247A9-D547-FB4A-8D9D-580D1E73878A}" destId="{64B81228-1138-1A4A-A8B5-1D2588B28CC7}" srcOrd="2" destOrd="0" presId="urn:microsoft.com/office/officeart/2005/8/layout/pyramid1"/>
    <dgm:cxn modelId="{73C13A74-41B4-A24D-9C51-1DACBC9352A8}" type="presParOf" srcId="{8D5247A9-D547-FB4A-8D9D-580D1E73878A}" destId="{C7096BAE-484B-7F40-9D57-357AC1EB0D9D}"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F2685B-19FF-4AFD-9526-E956CC126CEC}"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47533C15-2921-401B-8381-47A510F7741E}">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MTSF 2019-2024</a:t>
          </a:r>
        </a:p>
      </dgm:t>
    </dgm:pt>
    <dgm:pt modelId="{E562AA46-1A26-4476-8DA9-E1CAFED4FAE9}" type="parTrans" cxnId="{E1B28F70-8EE8-46CA-8A5E-DB95937698E4}">
      <dgm:prSet/>
      <dgm:spPr/>
      <dgm:t>
        <a:bodyPr/>
        <a:lstStyle/>
        <a:p>
          <a:endParaRPr lang="en-US"/>
        </a:p>
      </dgm:t>
    </dgm:pt>
    <dgm:pt modelId="{DD93E03E-7E96-4F61-8723-EC618FFD366B}" type="sibTrans" cxnId="{E1B28F70-8EE8-46CA-8A5E-DB95937698E4}">
      <dgm:prSet/>
      <dgm:spPr/>
      <dgm:t>
        <a:bodyPr/>
        <a:lstStyle/>
        <a:p>
          <a:endParaRPr lang="en-US" dirty="0"/>
        </a:p>
      </dgm:t>
    </dgm:pt>
    <dgm:pt modelId="{A3B9DE84-30CA-4120-AE64-39B850E17FF1}">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January 8</a:t>
          </a:r>
          <a:r>
            <a:rPr lang="en-US"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 Statement</a:t>
          </a:r>
        </a:p>
      </dgm:t>
    </dgm:pt>
    <dgm:pt modelId="{81C108DC-15C1-4520-9E26-C0E3448F8718}" type="parTrans" cxnId="{A3E6B4F6-5EBA-44C4-8DBA-83943665327C}">
      <dgm:prSet/>
      <dgm:spPr/>
      <dgm:t>
        <a:bodyPr/>
        <a:lstStyle/>
        <a:p>
          <a:endParaRPr lang="en-US"/>
        </a:p>
      </dgm:t>
    </dgm:pt>
    <dgm:pt modelId="{9DEC6399-2EF1-4657-B8EC-FFF243569FC1}" type="sibTrans" cxnId="{A3E6B4F6-5EBA-44C4-8DBA-83943665327C}">
      <dgm:prSet/>
      <dgm:spPr/>
      <dgm:t>
        <a:bodyPr/>
        <a:lstStyle/>
        <a:p>
          <a:endParaRPr lang="en-US" dirty="0"/>
        </a:p>
      </dgm:t>
    </dgm:pt>
    <dgm:pt modelId="{FDC13927-55D8-44AC-A68F-B84B6E3A47C6}">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MTSF 2020/21 IMPLEMENTATION PLAN</a:t>
          </a:r>
        </a:p>
      </dgm:t>
    </dgm:pt>
    <dgm:pt modelId="{D2B2C619-E581-40B2-9331-ED32F8C439E3}" type="parTrans" cxnId="{3FF53C35-B7E1-4BFD-BD9E-82F0696DD27F}">
      <dgm:prSet/>
      <dgm:spPr/>
      <dgm:t>
        <a:bodyPr/>
        <a:lstStyle/>
        <a:p>
          <a:endParaRPr lang="en-US"/>
        </a:p>
      </dgm:t>
    </dgm:pt>
    <dgm:pt modelId="{541C8B86-8FA3-452C-A0FF-B93E4558699C}" type="sibTrans" cxnId="{3FF53C35-B7E1-4BFD-BD9E-82F0696DD27F}">
      <dgm:prSet/>
      <dgm:spPr/>
      <dgm:t>
        <a:bodyPr/>
        <a:lstStyle/>
        <a:p>
          <a:endParaRPr lang="en-US" dirty="0"/>
        </a:p>
      </dgm:t>
    </dgm:pt>
    <dgm:pt modelId="{472884E9-28AE-4851-8042-3461D621912D}">
      <dgm:prSet phldrT="[Text]"/>
      <dgm:spPr/>
      <dgm:t>
        <a:bodyP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SONA</a:t>
          </a:r>
        </a:p>
      </dgm:t>
    </dgm:pt>
    <dgm:pt modelId="{90CBC0AB-3698-450B-AB99-8314A7E30827}" type="parTrans" cxnId="{6EBF2B33-A3CB-44DB-ADB9-B47C8257DA83}">
      <dgm:prSet/>
      <dgm:spPr/>
      <dgm:t>
        <a:bodyPr/>
        <a:lstStyle/>
        <a:p>
          <a:endParaRPr lang="en-US"/>
        </a:p>
      </dgm:t>
    </dgm:pt>
    <dgm:pt modelId="{20B1A821-FCB8-472B-A19D-AB3F1899D90A}" type="sibTrans" cxnId="{6EBF2B33-A3CB-44DB-ADB9-B47C8257DA83}">
      <dgm:prSet/>
      <dgm:spPr/>
      <dgm:t>
        <a:bodyPr/>
        <a:lstStyle/>
        <a:p>
          <a:endParaRPr lang="en-US"/>
        </a:p>
      </dgm:t>
    </dgm:pt>
    <dgm:pt modelId="{1319D6BA-9D76-4636-AE88-2870C916BE39}" type="pres">
      <dgm:prSet presAssocID="{6FF2685B-19FF-4AFD-9526-E956CC126CEC}" presName="linearFlow" presStyleCnt="0">
        <dgm:presLayoutVars>
          <dgm:resizeHandles val="exact"/>
        </dgm:presLayoutVars>
      </dgm:prSet>
      <dgm:spPr/>
      <dgm:t>
        <a:bodyPr/>
        <a:lstStyle/>
        <a:p>
          <a:endParaRPr lang="en-US"/>
        </a:p>
      </dgm:t>
    </dgm:pt>
    <dgm:pt modelId="{589078D9-0955-411F-95EA-5CFB9569681A}" type="pres">
      <dgm:prSet presAssocID="{47533C15-2921-401B-8381-47A510F7741E}" presName="node" presStyleLbl="node1" presStyleIdx="0" presStyleCnt="4">
        <dgm:presLayoutVars>
          <dgm:bulletEnabled val="1"/>
        </dgm:presLayoutVars>
      </dgm:prSet>
      <dgm:spPr/>
      <dgm:t>
        <a:bodyPr/>
        <a:lstStyle/>
        <a:p>
          <a:endParaRPr lang="en-US"/>
        </a:p>
      </dgm:t>
    </dgm:pt>
    <dgm:pt modelId="{AC009088-B395-4616-B891-9BD0A9AF2D53}" type="pres">
      <dgm:prSet presAssocID="{DD93E03E-7E96-4F61-8723-EC618FFD366B}" presName="sibTrans" presStyleLbl="sibTrans2D1" presStyleIdx="0" presStyleCnt="3"/>
      <dgm:spPr/>
      <dgm:t>
        <a:bodyPr/>
        <a:lstStyle/>
        <a:p>
          <a:endParaRPr lang="en-US"/>
        </a:p>
      </dgm:t>
    </dgm:pt>
    <dgm:pt modelId="{E8D09534-FECE-4EC7-A285-F3781F365E9F}" type="pres">
      <dgm:prSet presAssocID="{DD93E03E-7E96-4F61-8723-EC618FFD366B}" presName="connectorText" presStyleLbl="sibTrans2D1" presStyleIdx="0" presStyleCnt="3"/>
      <dgm:spPr/>
      <dgm:t>
        <a:bodyPr/>
        <a:lstStyle/>
        <a:p>
          <a:endParaRPr lang="en-US"/>
        </a:p>
      </dgm:t>
    </dgm:pt>
    <dgm:pt modelId="{A979CE6F-C379-4800-AA87-8E96D8BC578A}" type="pres">
      <dgm:prSet presAssocID="{A3B9DE84-30CA-4120-AE64-39B850E17FF1}" presName="node" presStyleLbl="node1" presStyleIdx="1" presStyleCnt="4">
        <dgm:presLayoutVars>
          <dgm:bulletEnabled val="1"/>
        </dgm:presLayoutVars>
      </dgm:prSet>
      <dgm:spPr/>
      <dgm:t>
        <a:bodyPr/>
        <a:lstStyle/>
        <a:p>
          <a:endParaRPr lang="en-US"/>
        </a:p>
      </dgm:t>
    </dgm:pt>
    <dgm:pt modelId="{A80CED68-415E-4780-8DEE-AAF7E459B2AA}" type="pres">
      <dgm:prSet presAssocID="{9DEC6399-2EF1-4657-B8EC-FFF243569FC1}" presName="sibTrans" presStyleLbl="sibTrans2D1" presStyleIdx="1" presStyleCnt="3"/>
      <dgm:spPr/>
      <dgm:t>
        <a:bodyPr/>
        <a:lstStyle/>
        <a:p>
          <a:endParaRPr lang="en-US"/>
        </a:p>
      </dgm:t>
    </dgm:pt>
    <dgm:pt modelId="{4B1D5EB4-4F24-40A9-B396-29D4D639EEF7}" type="pres">
      <dgm:prSet presAssocID="{9DEC6399-2EF1-4657-B8EC-FFF243569FC1}" presName="connectorText" presStyleLbl="sibTrans2D1" presStyleIdx="1" presStyleCnt="3"/>
      <dgm:spPr/>
      <dgm:t>
        <a:bodyPr/>
        <a:lstStyle/>
        <a:p>
          <a:endParaRPr lang="en-US"/>
        </a:p>
      </dgm:t>
    </dgm:pt>
    <dgm:pt modelId="{0DA116BD-3D12-4A46-B4C6-523EEE518612}" type="pres">
      <dgm:prSet presAssocID="{FDC13927-55D8-44AC-A68F-B84B6E3A47C6}" presName="node" presStyleLbl="node1" presStyleIdx="2" presStyleCnt="4" custLinFactNeighborX="1161" custLinFactNeighborY="-10452">
        <dgm:presLayoutVars>
          <dgm:bulletEnabled val="1"/>
        </dgm:presLayoutVars>
      </dgm:prSet>
      <dgm:spPr/>
      <dgm:t>
        <a:bodyPr/>
        <a:lstStyle/>
        <a:p>
          <a:endParaRPr lang="en-US"/>
        </a:p>
      </dgm:t>
    </dgm:pt>
    <dgm:pt modelId="{5F7217F5-9FF0-41BE-AC72-8C887AE5C6C2}" type="pres">
      <dgm:prSet presAssocID="{541C8B86-8FA3-452C-A0FF-B93E4558699C}" presName="sibTrans" presStyleLbl="sibTrans2D1" presStyleIdx="2" presStyleCnt="3" custLinFactNeighborX="10967" custLinFactNeighborY="1"/>
      <dgm:spPr/>
      <dgm:t>
        <a:bodyPr/>
        <a:lstStyle/>
        <a:p>
          <a:endParaRPr lang="en-US"/>
        </a:p>
      </dgm:t>
    </dgm:pt>
    <dgm:pt modelId="{07F0AD74-97B0-47E5-9BD5-B1C0F0A60C77}" type="pres">
      <dgm:prSet presAssocID="{541C8B86-8FA3-452C-A0FF-B93E4558699C}" presName="connectorText" presStyleLbl="sibTrans2D1" presStyleIdx="2" presStyleCnt="3"/>
      <dgm:spPr/>
      <dgm:t>
        <a:bodyPr/>
        <a:lstStyle/>
        <a:p>
          <a:endParaRPr lang="en-US"/>
        </a:p>
      </dgm:t>
    </dgm:pt>
    <dgm:pt modelId="{F029FB37-83EE-4049-A648-55D400740A91}" type="pres">
      <dgm:prSet presAssocID="{472884E9-28AE-4851-8042-3461D621912D}" presName="node" presStyleLbl="node1" presStyleIdx="3" presStyleCnt="4" custLinFactNeighborX="1161" custLinFactNeighborY="-10452">
        <dgm:presLayoutVars>
          <dgm:bulletEnabled val="1"/>
        </dgm:presLayoutVars>
      </dgm:prSet>
      <dgm:spPr/>
      <dgm:t>
        <a:bodyPr/>
        <a:lstStyle/>
        <a:p>
          <a:endParaRPr lang="en-US"/>
        </a:p>
      </dgm:t>
    </dgm:pt>
  </dgm:ptLst>
  <dgm:cxnLst>
    <dgm:cxn modelId="{8DF0C990-C9AC-4734-A443-7341AE98E47E}" type="presOf" srcId="{472884E9-28AE-4851-8042-3461D621912D}" destId="{F029FB37-83EE-4049-A648-55D400740A91}" srcOrd="0" destOrd="0" presId="urn:microsoft.com/office/officeart/2005/8/layout/process2"/>
    <dgm:cxn modelId="{0DB580CA-4CBC-4161-9EB4-A9523E009CEE}" type="presOf" srcId="{541C8B86-8FA3-452C-A0FF-B93E4558699C}" destId="{5F7217F5-9FF0-41BE-AC72-8C887AE5C6C2}" srcOrd="0" destOrd="0" presId="urn:microsoft.com/office/officeart/2005/8/layout/process2"/>
    <dgm:cxn modelId="{980C3450-1743-4F3F-A93D-AADE8BF62FAC}" type="presOf" srcId="{DD93E03E-7E96-4F61-8723-EC618FFD366B}" destId="{E8D09534-FECE-4EC7-A285-F3781F365E9F}" srcOrd="1" destOrd="0" presId="urn:microsoft.com/office/officeart/2005/8/layout/process2"/>
    <dgm:cxn modelId="{A3E6B4F6-5EBA-44C4-8DBA-83943665327C}" srcId="{6FF2685B-19FF-4AFD-9526-E956CC126CEC}" destId="{A3B9DE84-30CA-4120-AE64-39B850E17FF1}" srcOrd="1" destOrd="0" parTransId="{81C108DC-15C1-4520-9E26-C0E3448F8718}" sibTransId="{9DEC6399-2EF1-4657-B8EC-FFF243569FC1}"/>
    <dgm:cxn modelId="{8F2738AF-FB9A-49C9-AE20-0439F43A6C5B}" type="presOf" srcId="{DD93E03E-7E96-4F61-8723-EC618FFD366B}" destId="{AC009088-B395-4616-B891-9BD0A9AF2D53}" srcOrd="0" destOrd="0" presId="urn:microsoft.com/office/officeart/2005/8/layout/process2"/>
    <dgm:cxn modelId="{6EBF2B33-A3CB-44DB-ADB9-B47C8257DA83}" srcId="{6FF2685B-19FF-4AFD-9526-E956CC126CEC}" destId="{472884E9-28AE-4851-8042-3461D621912D}" srcOrd="3" destOrd="0" parTransId="{90CBC0AB-3698-450B-AB99-8314A7E30827}" sibTransId="{20B1A821-FCB8-472B-A19D-AB3F1899D90A}"/>
    <dgm:cxn modelId="{3FF53C35-B7E1-4BFD-BD9E-82F0696DD27F}" srcId="{6FF2685B-19FF-4AFD-9526-E956CC126CEC}" destId="{FDC13927-55D8-44AC-A68F-B84B6E3A47C6}" srcOrd="2" destOrd="0" parTransId="{D2B2C619-E581-40B2-9331-ED32F8C439E3}" sibTransId="{541C8B86-8FA3-452C-A0FF-B93E4558699C}"/>
    <dgm:cxn modelId="{CB5F73CE-441F-4CE2-8966-D2AB8433097E}" type="presOf" srcId="{541C8B86-8FA3-452C-A0FF-B93E4558699C}" destId="{07F0AD74-97B0-47E5-9BD5-B1C0F0A60C77}" srcOrd="1" destOrd="0" presId="urn:microsoft.com/office/officeart/2005/8/layout/process2"/>
    <dgm:cxn modelId="{E1B28F70-8EE8-46CA-8A5E-DB95937698E4}" srcId="{6FF2685B-19FF-4AFD-9526-E956CC126CEC}" destId="{47533C15-2921-401B-8381-47A510F7741E}" srcOrd="0" destOrd="0" parTransId="{E562AA46-1A26-4476-8DA9-E1CAFED4FAE9}" sibTransId="{DD93E03E-7E96-4F61-8723-EC618FFD366B}"/>
    <dgm:cxn modelId="{3D810E73-A4B5-4855-8DA5-4F130DD9FC13}" type="presOf" srcId="{6FF2685B-19FF-4AFD-9526-E956CC126CEC}" destId="{1319D6BA-9D76-4636-AE88-2870C916BE39}" srcOrd="0" destOrd="0" presId="urn:microsoft.com/office/officeart/2005/8/layout/process2"/>
    <dgm:cxn modelId="{B49AF2B8-0072-492D-9CFF-405C33FCC881}" type="presOf" srcId="{A3B9DE84-30CA-4120-AE64-39B850E17FF1}" destId="{A979CE6F-C379-4800-AA87-8E96D8BC578A}" srcOrd="0" destOrd="0" presId="urn:microsoft.com/office/officeart/2005/8/layout/process2"/>
    <dgm:cxn modelId="{F2E82585-BC53-44C1-A0F2-E4330CBED3AA}" type="presOf" srcId="{9DEC6399-2EF1-4657-B8EC-FFF243569FC1}" destId="{A80CED68-415E-4780-8DEE-AAF7E459B2AA}" srcOrd="0" destOrd="0" presId="urn:microsoft.com/office/officeart/2005/8/layout/process2"/>
    <dgm:cxn modelId="{17BA2A7C-9E5B-4BED-B776-2127B2FCC46E}" type="presOf" srcId="{9DEC6399-2EF1-4657-B8EC-FFF243569FC1}" destId="{4B1D5EB4-4F24-40A9-B396-29D4D639EEF7}" srcOrd="1" destOrd="0" presId="urn:microsoft.com/office/officeart/2005/8/layout/process2"/>
    <dgm:cxn modelId="{82A4BBC6-C9E8-4E58-A919-792CD2E33F05}" type="presOf" srcId="{FDC13927-55D8-44AC-A68F-B84B6E3A47C6}" destId="{0DA116BD-3D12-4A46-B4C6-523EEE518612}" srcOrd="0" destOrd="0" presId="urn:microsoft.com/office/officeart/2005/8/layout/process2"/>
    <dgm:cxn modelId="{D8F6C467-9BD3-4663-8A9A-99548FC2E951}" type="presOf" srcId="{47533C15-2921-401B-8381-47A510F7741E}" destId="{589078D9-0955-411F-95EA-5CFB9569681A}" srcOrd="0" destOrd="0" presId="urn:microsoft.com/office/officeart/2005/8/layout/process2"/>
    <dgm:cxn modelId="{F88C4613-42FE-43ED-B1FD-B28425470214}" type="presParOf" srcId="{1319D6BA-9D76-4636-AE88-2870C916BE39}" destId="{589078D9-0955-411F-95EA-5CFB9569681A}" srcOrd="0" destOrd="0" presId="urn:microsoft.com/office/officeart/2005/8/layout/process2"/>
    <dgm:cxn modelId="{68051196-7C36-4C31-90B7-9262150969D4}" type="presParOf" srcId="{1319D6BA-9D76-4636-AE88-2870C916BE39}" destId="{AC009088-B395-4616-B891-9BD0A9AF2D53}" srcOrd="1" destOrd="0" presId="urn:microsoft.com/office/officeart/2005/8/layout/process2"/>
    <dgm:cxn modelId="{FFDE6E57-3627-448D-B196-B6BF6C4496CE}" type="presParOf" srcId="{AC009088-B395-4616-B891-9BD0A9AF2D53}" destId="{E8D09534-FECE-4EC7-A285-F3781F365E9F}" srcOrd="0" destOrd="0" presId="urn:microsoft.com/office/officeart/2005/8/layout/process2"/>
    <dgm:cxn modelId="{1348A71F-7131-4AF8-93BF-5CEBCC7C9943}" type="presParOf" srcId="{1319D6BA-9D76-4636-AE88-2870C916BE39}" destId="{A979CE6F-C379-4800-AA87-8E96D8BC578A}" srcOrd="2" destOrd="0" presId="urn:microsoft.com/office/officeart/2005/8/layout/process2"/>
    <dgm:cxn modelId="{C5FE3AD1-E796-4B7B-B193-BB14BA5F845E}" type="presParOf" srcId="{1319D6BA-9D76-4636-AE88-2870C916BE39}" destId="{A80CED68-415E-4780-8DEE-AAF7E459B2AA}" srcOrd="3" destOrd="0" presId="urn:microsoft.com/office/officeart/2005/8/layout/process2"/>
    <dgm:cxn modelId="{6671AD34-CE2C-43D3-A4E8-13544F5DD221}" type="presParOf" srcId="{A80CED68-415E-4780-8DEE-AAF7E459B2AA}" destId="{4B1D5EB4-4F24-40A9-B396-29D4D639EEF7}" srcOrd="0" destOrd="0" presId="urn:microsoft.com/office/officeart/2005/8/layout/process2"/>
    <dgm:cxn modelId="{74C3F27F-81C0-40B6-8A03-316491910556}" type="presParOf" srcId="{1319D6BA-9D76-4636-AE88-2870C916BE39}" destId="{0DA116BD-3D12-4A46-B4C6-523EEE518612}" srcOrd="4" destOrd="0" presId="urn:microsoft.com/office/officeart/2005/8/layout/process2"/>
    <dgm:cxn modelId="{32F1B94D-8C65-4646-B4DE-8B24534F1236}" type="presParOf" srcId="{1319D6BA-9D76-4636-AE88-2870C916BE39}" destId="{5F7217F5-9FF0-41BE-AC72-8C887AE5C6C2}" srcOrd="5" destOrd="0" presId="urn:microsoft.com/office/officeart/2005/8/layout/process2"/>
    <dgm:cxn modelId="{97E027B2-57CE-4A17-8255-8958A62D96F3}" type="presParOf" srcId="{5F7217F5-9FF0-41BE-AC72-8C887AE5C6C2}" destId="{07F0AD74-97B0-47E5-9BD5-B1C0F0A60C77}" srcOrd="0" destOrd="0" presId="urn:microsoft.com/office/officeart/2005/8/layout/process2"/>
    <dgm:cxn modelId="{E41A3A62-06FD-4753-8697-855396C97583}" type="presParOf" srcId="{1319D6BA-9D76-4636-AE88-2870C916BE39}" destId="{F029FB37-83EE-4049-A648-55D400740A91}" srcOrd="6"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8299F-6ABF-324F-93D8-05A6FE2B4909}">
      <dsp:nvSpPr>
        <dsp:cNvPr id="0" name=""/>
        <dsp:cNvSpPr/>
      </dsp:nvSpPr>
      <dsp:spPr>
        <a:xfrm rot="10800000">
          <a:off x="2763798" y="0"/>
          <a:ext cx="5365020" cy="743037"/>
        </a:xfrm>
        <a:prstGeom prst="nonIsoscelesTrapezoid">
          <a:avLst>
            <a:gd name="adj1" fmla="val 0"/>
            <a:gd name="adj2" fmla="val 53137"/>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lrTx/>
            <a:buSzTx/>
            <a:buFont typeface="Arial" panose="020B0604020202020204" pitchFamily="34" charset="0"/>
            <a:buChar char="••"/>
          </a:pPr>
          <a:r>
            <a:rPr kumimoji="0" lang="en-US" sz="1200" b="1" i="0" u="none" strike="noStrike" kern="1200" cap="none" spc="-14" normalizeH="0" baseline="0" noProof="0" dirty="0">
              <a:ln/>
              <a:effectLst/>
              <a:uLnTx/>
              <a:uFillTx/>
              <a:latin typeface="Arial"/>
              <a:ea typeface="+mn-ea"/>
              <a:cs typeface="Arial"/>
            </a:rPr>
            <a:t>A Capable, Ethical and Developmental State</a:t>
          </a:r>
          <a:endParaRPr kumimoji="0" lang="en-GB" sz="1200" b="1" i="0" u="none" strike="noStrike" kern="1200" cap="none" spc="-14" normalizeH="0" baseline="0" dirty="0">
            <a:ln/>
            <a:effectLst/>
            <a:uLnTx/>
            <a:uFillTx/>
            <a:latin typeface="Arial"/>
            <a:ea typeface="+mn-ea"/>
            <a:cs typeface="Arial"/>
          </a:endParaRPr>
        </a:p>
        <a:p>
          <a:pPr marL="114300" lvl="1" indent="-114300" algn="l" defTabSz="533400">
            <a:lnSpc>
              <a:spcPct val="90000"/>
            </a:lnSpc>
            <a:spcBef>
              <a:spcPct val="0"/>
            </a:spcBef>
            <a:spcAft>
              <a:spcPct val="15000"/>
            </a:spcAft>
            <a:buClrTx/>
            <a:buSzTx/>
            <a:buFont typeface="Arial" panose="020B0604020202020204" pitchFamily="34" charset="0"/>
            <a:buChar char="••"/>
          </a:pPr>
          <a:r>
            <a:rPr kumimoji="0" lang="en-GB" sz="1200" b="1" i="1" u="none" strike="noStrike" kern="1200" cap="none" spc="-14" normalizeH="0" baseline="0" dirty="0">
              <a:ln/>
              <a:effectLst/>
              <a:uLnTx/>
              <a:uFillTx/>
              <a:latin typeface="Arial"/>
              <a:ea typeface="+mn-ea"/>
              <a:cs typeface="Arial"/>
            </a:rPr>
            <a:t>Building a capable state that serves all the people</a:t>
          </a:r>
        </a:p>
      </dsp:txBody>
      <dsp:txXfrm rot="10800000">
        <a:off x="3158626" y="0"/>
        <a:ext cx="4970192" cy="743037"/>
      </dsp:txXfrm>
    </dsp:sp>
    <dsp:sp modelId="{2683DDCD-CB7A-6445-AA8C-5B786A8F3368}">
      <dsp:nvSpPr>
        <dsp:cNvPr id="0" name=""/>
        <dsp:cNvSpPr/>
      </dsp:nvSpPr>
      <dsp:spPr>
        <a:xfrm>
          <a:off x="2368970" y="0"/>
          <a:ext cx="789656" cy="743037"/>
        </a:xfrm>
        <a:prstGeom prst="trapezoid">
          <a:avLst>
            <a:gd name="adj" fmla="val 5313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buClrTx/>
            <a:buSzTx/>
            <a:buFont typeface="Wingdings"/>
            <a:buNone/>
          </a:pPr>
          <a:r>
            <a:rPr kumimoji="0" lang="en-US" sz="4400" b="1" i="0" u="none" strike="noStrike" kern="1200" cap="none" spc="-14" normalizeH="0" baseline="0" noProof="0" dirty="0">
              <a:ln/>
              <a:effectLst/>
              <a:uLnTx/>
              <a:uFillTx/>
              <a:latin typeface="Arial"/>
              <a:ea typeface="+mn-ea"/>
              <a:cs typeface="Arial"/>
            </a:rPr>
            <a:t>1</a:t>
          </a:r>
          <a:endParaRPr lang="en-GB" sz="4400" kern="1200" dirty="0">
            <a:latin typeface="Calibri" panose="020F0502020204030204"/>
            <a:ea typeface="+mn-ea"/>
            <a:cs typeface="+mn-cs"/>
          </a:endParaRPr>
        </a:p>
      </dsp:txBody>
      <dsp:txXfrm>
        <a:off x="2368970" y="0"/>
        <a:ext cx="789656" cy="743037"/>
      </dsp:txXfrm>
    </dsp:sp>
    <dsp:sp modelId="{3EF24AC6-7E7F-834E-949B-B60E0AA7B221}">
      <dsp:nvSpPr>
        <dsp:cNvPr id="0" name=""/>
        <dsp:cNvSpPr/>
      </dsp:nvSpPr>
      <dsp:spPr>
        <a:xfrm rot="10800000">
          <a:off x="3158626" y="743037"/>
          <a:ext cx="4970192" cy="743037"/>
        </a:xfrm>
        <a:prstGeom prst="nonIsoscelesTrapezoid">
          <a:avLst>
            <a:gd name="adj1" fmla="val 0"/>
            <a:gd name="adj2" fmla="val 53137"/>
          </a:avLst>
        </a:prstGeom>
        <a:solidFill>
          <a:schemeClr val="lt1">
            <a:alpha val="90000"/>
            <a:hueOff val="0"/>
            <a:satOff val="0"/>
            <a:lumOff val="0"/>
            <a:alphaOff val="0"/>
          </a:schemeClr>
        </a:solidFill>
        <a:ln w="6350" cap="flat" cmpd="sng" algn="ctr">
          <a:solidFill>
            <a:schemeClr val="accent3">
              <a:hueOff val="451767"/>
              <a:satOff val="16667"/>
              <a:lumOff val="-245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a:ea typeface="+mn-ea"/>
              <a:cs typeface="Arial"/>
            </a:rPr>
            <a:t>Consolidating the Social Wage through Reliable and Quality Basic Services</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a:ea typeface="+mn-ea"/>
              <a:cs typeface="Arial"/>
            </a:rPr>
            <a:t>Building a united and cohesive society</a:t>
          </a:r>
          <a:r>
            <a:rPr kumimoji="0" lang="en-US" sz="1200" b="1" i="0" u="none" strike="noStrike" kern="1200" cap="none" spc="-14" normalizeH="0" baseline="0" noProof="0" dirty="0">
              <a:ln/>
              <a:effectLst/>
              <a:uLnTx/>
              <a:uFillTx/>
              <a:latin typeface="Arial"/>
              <a:ea typeface="+mn-ea"/>
              <a:cs typeface="Arial"/>
            </a:rPr>
            <a:t>     </a:t>
          </a:r>
        </a:p>
      </dsp:txBody>
      <dsp:txXfrm rot="10800000">
        <a:off x="3553455" y="743037"/>
        <a:ext cx="4575363" cy="743037"/>
      </dsp:txXfrm>
    </dsp:sp>
    <dsp:sp modelId="{4277FBB4-7511-EB49-9783-AA99A3365460}">
      <dsp:nvSpPr>
        <dsp:cNvPr id="0" name=""/>
        <dsp:cNvSpPr/>
      </dsp:nvSpPr>
      <dsp:spPr>
        <a:xfrm>
          <a:off x="1974141" y="743037"/>
          <a:ext cx="1579313" cy="743037"/>
        </a:xfrm>
        <a:prstGeom prst="trapezoid">
          <a:avLst>
            <a:gd name="adj" fmla="val 53137"/>
          </a:avLst>
        </a:prstGeom>
        <a:gradFill rotWithShape="0">
          <a:gsLst>
            <a:gs pos="0">
              <a:schemeClr val="accent3">
                <a:hueOff val="451767"/>
                <a:satOff val="16667"/>
                <a:lumOff val="-2451"/>
                <a:alphaOff val="0"/>
                <a:satMod val="103000"/>
                <a:lumMod val="102000"/>
                <a:tint val="94000"/>
              </a:schemeClr>
            </a:gs>
            <a:gs pos="50000">
              <a:schemeClr val="accent3">
                <a:hueOff val="451767"/>
                <a:satOff val="16667"/>
                <a:lumOff val="-2451"/>
                <a:alphaOff val="0"/>
                <a:satMod val="110000"/>
                <a:lumMod val="100000"/>
                <a:shade val="100000"/>
              </a:schemeClr>
            </a:gs>
            <a:gs pos="100000">
              <a:schemeClr val="accent3">
                <a:hueOff val="451767"/>
                <a:satOff val="16667"/>
                <a:lumOff val="-24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2</a:t>
          </a:r>
          <a:endParaRPr kumimoji="0" lang="en-US" sz="4400" b="0" i="0" u="none" strike="noStrike" kern="1200" cap="none" spc="-14" normalizeH="0" baseline="0" noProof="0" dirty="0">
            <a:ln/>
            <a:effectLst/>
            <a:uLnTx/>
            <a:uFillTx/>
            <a:latin typeface="Arial"/>
            <a:ea typeface="+mn-ea"/>
            <a:cs typeface="Arial"/>
          </a:endParaRPr>
        </a:p>
      </dsp:txBody>
      <dsp:txXfrm>
        <a:off x="2250521" y="743037"/>
        <a:ext cx="1026553" cy="743037"/>
      </dsp:txXfrm>
    </dsp:sp>
    <dsp:sp modelId="{AD702F46-F3DC-114A-87A1-E6DA9101FC59}">
      <dsp:nvSpPr>
        <dsp:cNvPr id="0" name=""/>
        <dsp:cNvSpPr/>
      </dsp:nvSpPr>
      <dsp:spPr>
        <a:xfrm rot="10800000">
          <a:off x="3553455" y="1486075"/>
          <a:ext cx="4575363" cy="743037"/>
        </a:xfrm>
        <a:prstGeom prst="nonIsoscelesTrapezoid">
          <a:avLst>
            <a:gd name="adj1" fmla="val 0"/>
            <a:gd name="adj2" fmla="val 53137"/>
          </a:avLst>
        </a:prstGeom>
        <a:solidFill>
          <a:schemeClr val="lt1">
            <a:alpha val="90000"/>
            <a:hueOff val="0"/>
            <a:satOff val="0"/>
            <a:lumOff val="0"/>
            <a:alphaOff val="0"/>
          </a:schemeClr>
        </a:solidFill>
        <a:ln w="6350" cap="flat" cmpd="sng" algn="ctr">
          <a:solidFill>
            <a:schemeClr val="accent3">
              <a:hueOff val="903533"/>
              <a:satOff val="33333"/>
              <a:lumOff val="-4902"/>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a:ea typeface="+mn-ea"/>
              <a:cs typeface="Arial"/>
            </a:rPr>
            <a:t>Economic Transformation and Job Creation </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a:ea typeface="+mn-ea"/>
              <a:cs typeface="Arial"/>
            </a:rPr>
            <a:t>Investment, jobs and inclusive growth</a:t>
          </a:r>
        </a:p>
      </dsp:txBody>
      <dsp:txXfrm rot="10800000">
        <a:off x="3948283" y="1486075"/>
        <a:ext cx="4180535" cy="743037"/>
      </dsp:txXfrm>
    </dsp:sp>
    <dsp:sp modelId="{BDBED626-B057-9144-8D8E-762123069504}">
      <dsp:nvSpPr>
        <dsp:cNvPr id="0" name=""/>
        <dsp:cNvSpPr/>
      </dsp:nvSpPr>
      <dsp:spPr>
        <a:xfrm>
          <a:off x="1579313" y="1486075"/>
          <a:ext cx="2368970" cy="743037"/>
        </a:xfrm>
        <a:prstGeom prst="trapezoid">
          <a:avLst>
            <a:gd name="adj" fmla="val 53137"/>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3</a:t>
          </a:r>
          <a:endParaRPr kumimoji="0" lang="en-US" sz="4400" b="0" i="0" u="none" strike="noStrike" kern="1200" cap="none" spc="-14" normalizeH="0" baseline="0" noProof="0" dirty="0">
            <a:ln/>
            <a:effectLst/>
            <a:uLnTx/>
            <a:uFillTx/>
            <a:latin typeface="Arial"/>
            <a:ea typeface="+mn-ea"/>
            <a:cs typeface="Arial"/>
          </a:endParaRPr>
        </a:p>
      </dsp:txBody>
      <dsp:txXfrm>
        <a:off x="1993883" y="1486075"/>
        <a:ext cx="1539830" cy="743037"/>
      </dsp:txXfrm>
    </dsp:sp>
    <dsp:sp modelId="{BF270EF9-CFC1-2A4D-BE93-2DCD94463AE4}">
      <dsp:nvSpPr>
        <dsp:cNvPr id="0" name=""/>
        <dsp:cNvSpPr/>
      </dsp:nvSpPr>
      <dsp:spPr>
        <a:xfrm rot="10800000">
          <a:off x="3948283" y="2229113"/>
          <a:ext cx="4180535" cy="743037"/>
        </a:xfrm>
        <a:prstGeom prst="nonIsoscelesTrapezoid">
          <a:avLst>
            <a:gd name="adj1" fmla="val 0"/>
            <a:gd name="adj2" fmla="val 53137"/>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57150" lvl="1" indent="-57150" algn="l" defTabSz="488950">
            <a:lnSpc>
              <a:spcPct val="90000"/>
            </a:lnSpc>
            <a:spcBef>
              <a:spcPct val="0"/>
            </a:spcBef>
            <a:spcAft>
              <a:spcPct val="15000"/>
            </a:spcAft>
            <a:buChar char="••"/>
          </a:pPr>
          <a:r>
            <a:rPr kumimoji="0" lang="en-ZA" sz="1100" b="1" i="0" u="none" strike="noStrike" kern="1200" cap="none" spc="-14" normalizeH="0" baseline="0" noProof="0" dirty="0">
              <a:ln/>
              <a:effectLst/>
              <a:uLnTx/>
              <a:uFillTx/>
              <a:latin typeface="Arial"/>
              <a:ea typeface="+mn-ea"/>
              <a:cs typeface="Arial"/>
            </a:rPr>
            <a:t>Spatial Integration, Human Settlements and Local Government</a:t>
          </a:r>
        </a:p>
        <a:p>
          <a:pPr marL="57150" lvl="1" indent="-57150" algn="l" defTabSz="488950">
            <a:lnSpc>
              <a:spcPct val="90000"/>
            </a:lnSpc>
            <a:spcBef>
              <a:spcPct val="0"/>
            </a:spcBef>
            <a:spcAft>
              <a:spcPct val="15000"/>
            </a:spcAft>
            <a:buChar char="••"/>
          </a:pPr>
          <a:r>
            <a:rPr kumimoji="0" lang="en-ZA" sz="1100" b="1" i="1" u="none" strike="noStrike" kern="1200" cap="none" spc="-14" normalizeH="0" baseline="0" noProof="0" dirty="0">
              <a:ln/>
              <a:effectLst/>
              <a:uLnTx/>
              <a:uFillTx/>
              <a:latin typeface="Arial"/>
              <a:ea typeface="+mn-ea"/>
              <a:cs typeface="Arial"/>
            </a:rPr>
            <a:t>An effective land reform programme</a:t>
          </a:r>
        </a:p>
        <a:p>
          <a:pPr marL="57150" lvl="1" indent="-57150" algn="l" defTabSz="488950">
            <a:lnSpc>
              <a:spcPct val="90000"/>
            </a:lnSpc>
            <a:spcBef>
              <a:spcPct val="0"/>
            </a:spcBef>
            <a:spcAft>
              <a:spcPct val="15000"/>
            </a:spcAft>
            <a:buChar char="••"/>
          </a:pPr>
          <a:r>
            <a:rPr kumimoji="0" lang="en-ZA" sz="1100" b="1" i="1" u="none" strike="noStrike" kern="1200" cap="none" spc="-14" normalizeH="0" baseline="0" noProof="0" dirty="0">
              <a:ln/>
              <a:effectLst/>
              <a:uLnTx/>
              <a:uFillTx/>
              <a:latin typeface="Arial"/>
              <a:ea typeface="+mn-ea"/>
              <a:cs typeface="Arial"/>
            </a:rPr>
            <a:t>Eradicating poverty and improving people’s lives</a:t>
          </a:r>
        </a:p>
      </dsp:txBody>
      <dsp:txXfrm rot="10800000">
        <a:off x="4343111" y="2229113"/>
        <a:ext cx="3785707" cy="743037"/>
      </dsp:txXfrm>
    </dsp:sp>
    <dsp:sp modelId="{CD56ABAA-1FAC-1B4A-B288-F8C0C5F6074F}">
      <dsp:nvSpPr>
        <dsp:cNvPr id="0" name=""/>
        <dsp:cNvSpPr/>
      </dsp:nvSpPr>
      <dsp:spPr>
        <a:xfrm>
          <a:off x="1184485" y="2229113"/>
          <a:ext cx="3158626" cy="743037"/>
        </a:xfrm>
        <a:prstGeom prst="trapezoid">
          <a:avLst>
            <a:gd name="adj" fmla="val 53137"/>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4</a:t>
          </a:r>
          <a:endParaRPr kumimoji="0" lang="en-ZA" sz="4400" b="0" i="0" u="none" strike="noStrike" kern="1200" cap="none" spc="-14" normalizeH="0" baseline="0" noProof="0" dirty="0">
            <a:ln/>
            <a:effectLst/>
            <a:uLnTx/>
            <a:uFillTx/>
            <a:latin typeface="Arial"/>
            <a:ea typeface="+mn-ea"/>
            <a:cs typeface="Arial"/>
          </a:endParaRPr>
        </a:p>
      </dsp:txBody>
      <dsp:txXfrm>
        <a:off x="1737244" y="2229113"/>
        <a:ext cx="2053107" cy="743037"/>
      </dsp:txXfrm>
    </dsp:sp>
    <dsp:sp modelId="{CB4C1483-F368-5849-A96A-4DB9100077FE}">
      <dsp:nvSpPr>
        <dsp:cNvPr id="0" name=""/>
        <dsp:cNvSpPr/>
      </dsp:nvSpPr>
      <dsp:spPr>
        <a:xfrm rot="10800000">
          <a:off x="4343111" y="2972151"/>
          <a:ext cx="3785707" cy="743037"/>
        </a:xfrm>
        <a:prstGeom prst="nonIsoscelesTrapezoid">
          <a:avLst>
            <a:gd name="adj1" fmla="val 0"/>
            <a:gd name="adj2" fmla="val 53137"/>
          </a:avLst>
        </a:prstGeom>
        <a:solidFill>
          <a:schemeClr val="lt1">
            <a:alpha val="90000"/>
            <a:hueOff val="0"/>
            <a:satOff val="0"/>
            <a:lumOff val="0"/>
            <a:alphaOff val="0"/>
          </a:schemeClr>
        </a:solidFill>
        <a:ln w="6350" cap="flat" cmpd="sng" algn="ctr">
          <a:solidFill>
            <a:schemeClr val="accent3">
              <a:hueOff val="1807066"/>
              <a:satOff val="66667"/>
              <a:lumOff val="-9804"/>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a:ea typeface="+mn-ea"/>
              <a:cs typeface="Arial"/>
            </a:rPr>
            <a:t>Education, Skills and Health</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a:ea typeface="+mn-ea"/>
              <a:cs typeface="Arial"/>
            </a:rPr>
            <a:t>Education and skills for a changing world</a:t>
          </a:r>
        </a:p>
      </dsp:txBody>
      <dsp:txXfrm rot="10800000">
        <a:off x="4737940" y="2972151"/>
        <a:ext cx="3390878" cy="743037"/>
      </dsp:txXfrm>
    </dsp:sp>
    <dsp:sp modelId="{7076AED1-5950-6D4A-B8F1-63841B4BB2DF}">
      <dsp:nvSpPr>
        <dsp:cNvPr id="0" name=""/>
        <dsp:cNvSpPr/>
      </dsp:nvSpPr>
      <dsp:spPr>
        <a:xfrm>
          <a:off x="789656" y="2972151"/>
          <a:ext cx="3948283" cy="743037"/>
        </a:xfrm>
        <a:prstGeom prst="trapezoid">
          <a:avLst>
            <a:gd name="adj" fmla="val 53137"/>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5</a:t>
          </a:r>
          <a:endParaRPr kumimoji="0" lang="en-US" sz="4400" b="0" i="0" u="none" strike="noStrike" kern="1200" cap="none" spc="-14" normalizeH="0" baseline="0" noProof="0" dirty="0">
            <a:ln/>
            <a:effectLst/>
            <a:uLnTx/>
            <a:uFillTx/>
            <a:latin typeface="Arial"/>
            <a:ea typeface="+mn-ea"/>
            <a:cs typeface="Arial"/>
          </a:endParaRPr>
        </a:p>
      </dsp:txBody>
      <dsp:txXfrm>
        <a:off x="1480606" y="2972151"/>
        <a:ext cx="2566384" cy="743037"/>
      </dsp:txXfrm>
    </dsp:sp>
    <dsp:sp modelId="{F03A0C92-6E68-BD4C-A620-610413443350}">
      <dsp:nvSpPr>
        <dsp:cNvPr id="0" name=""/>
        <dsp:cNvSpPr/>
      </dsp:nvSpPr>
      <dsp:spPr>
        <a:xfrm rot="10800000">
          <a:off x="4737940" y="3715189"/>
          <a:ext cx="3390878" cy="743037"/>
        </a:xfrm>
        <a:prstGeom prst="nonIsoscelesTrapezoid">
          <a:avLst>
            <a:gd name="adj1" fmla="val 0"/>
            <a:gd name="adj2" fmla="val 53137"/>
          </a:avLst>
        </a:prstGeom>
        <a:solidFill>
          <a:schemeClr val="lt1">
            <a:alpha val="90000"/>
            <a:hueOff val="0"/>
            <a:satOff val="0"/>
            <a:lumOff val="0"/>
            <a:alphaOff val="0"/>
          </a:schemeClr>
        </a:solidFill>
        <a:ln w="6350" cap="flat" cmpd="sng" algn="ctr">
          <a:solidFill>
            <a:schemeClr val="accent3">
              <a:hueOff val="2258833"/>
              <a:satOff val="83333"/>
              <a:lumOff val="-1225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57150" lvl="1" indent="-57150" algn="l" defTabSz="444500">
            <a:lnSpc>
              <a:spcPct val="90000"/>
            </a:lnSpc>
            <a:spcBef>
              <a:spcPct val="0"/>
            </a:spcBef>
            <a:spcAft>
              <a:spcPct val="15000"/>
            </a:spcAft>
            <a:buChar char="••"/>
          </a:pPr>
          <a:r>
            <a:rPr kumimoji="0" lang="en-US" sz="1000" b="1" i="0" u="none" strike="noStrike" kern="1200" cap="none" spc="-14" normalizeH="0" baseline="0" noProof="0" dirty="0">
              <a:ln/>
              <a:effectLst/>
              <a:uLnTx/>
              <a:uFillTx/>
              <a:latin typeface="Arial"/>
              <a:ea typeface="+mn-ea"/>
              <a:cs typeface="Arial"/>
            </a:rPr>
            <a:t> </a:t>
          </a:r>
          <a:r>
            <a:rPr kumimoji="0" lang="en-US" sz="1200" b="1" i="0" u="none" strike="noStrike" kern="1200" cap="none" spc="-14" normalizeH="0" baseline="0" noProof="0" dirty="0">
              <a:ln/>
              <a:effectLst/>
              <a:uLnTx/>
              <a:uFillTx/>
              <a:latin typeface="Arial"/>
              <a:ea typeface="+mn-ea"/>
              <a:cs typeface="Arial"/>
            </a:rPr>
            <a:t>Social Cohesion and Safe Communities</a:t>
          </a:r>
        </a:p>
      </dsp:txBody>
      <dsp:txXfrm rot="10800000">
        <a:off x="5132768" y="3715189"/>
        <a:ext cx="2996050" cy="743037"/>
      </dsp:txXfrm>
    </dsp:sp>
    <dsp:sp modelId="{3CA23BBD-2BC5-254E-8031-8C8F7E11D194}">
      <dsp:nvSpPr>
        <dsp:cNvPr id="0" name=""/>
        <dsp:cNvSpPr/>
      </dsp:nvSpPr>
      <dsp:spPr>
        <a:xfrm>
          <a:off x="394828" y="3715189"/>
          <a:ext cx="4737940" cy="743037"/>
        </a:xfrm>
        <a:prstGeom prst="trapezoid">
          <a:avLst>
            <a:gd name="adj" fmla="val 53137"/>
          </a:avLst>
        </a:prstGeom>
        <a:gradFill rotWithShape="0">
          <a:gsLst>
            <a:gs pos="0">
              <a:schemeClr val="accent3">
                <a:hueOff val="2258833"/>
                <a:satOff val="83333"/>
                <a:lumOff val="-12255"/>
                <a:alphaOff val="0"/>
                <a:satMod val="103000"/>
                <a:lumMod val="102000"/>
                <a:tint val="94000"/>
              </a:schemeClr>
            </a:gs>
            <a:gs pos="50000">
              <a:schemeClr val="accent3">
                <a:hueOff val="2258833"/>
                <a:satOff val="83333"/>
                <a:lumOff val="-12255"/>
                <a:alphaOff val="0"/>
                <a:satMod val="110000"/>
                <a:lumMod val="100000"/>
                <a:shade val="100000"/>
              </a:schemeClr>
            </a:gs>
            <a:gs pos="100000">
              <a:schemeClr val="accent3">
                <a:hueOff val="2258833"/>
                <a:satOff val="83333"/>
                <a:lumOff val="-1225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6</a:t>
          </a:r>
          <a:endParaRPr kumimoji="0" lang="en-US" sz="4400" b="0" i="0" u="none" strike="noStrike" kern="1200" cap="none" spc="-14" normalizeH="0" baseline="0" noProof="0" dirty="0">
            <a:ln/>
            <a:effectLst/>
            <a:uLnTx/>
            <a:uFillTx/>
            <a:latin typeface="Arial"/>
            <a:ea typeface="+mn-ea"/>
            <a:cs typeface="Arial"/>
          </a:endParaRPr>
        </a:p>
      </dsp:txBody>
      <dsp:txXfrm>
        <a:off x="1223967" y="3715189"/>
        <a:ext cx="3079661" cy="743037"/>
      </dsp:txXfrm>
    </dsp:sp>
    <dsp:sp modelId="{2B3FC345-8D51-DF40-BDC4-75A53629AFB5}">
      <dsp:nvSpPr>
        <dsp:cNvPr id="0" name=""/>
        <dsp:cNvSpPr/>
      </dsp:nvSpPr>
      <dsp:spPr>
        <a:xfrm rot="10800000">
          <a:off x="5132768" y="4458227"/>
          <a:ext cx="2996050" cy="743037"/>
        </a:xfrm>
        <a:prstGeom prst="nonIsoscelesTrapezoid">
          <a:avLst>
            <a:gd name="adj1" fmla="val 0"/>
            <a:gd name="adj2" fmla="val 53137"/>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247650" rIns="247650" bIns="247650" numCol="1" spcCol="1270" anchor="ctr" anchorCtr="0">
          <a:noAutofit/>
        </a:bodyPr>
        <a:lstStyle/>
        <a:p>
          <a:pPr marL="114300" lvl="1" indent="-114300" algn="l" defTabSz="533400">
            <a:lnSpc>
              <a:spcPct val="90000"/>
            </a:lnSpc>
            <a:spcBef>
              <a:spcPct val="0"/>
            </a:spcBef>
            <a:spcAft>
              <a:spcPct val="15000"/>
            </a:spcAft>
            <a:buChar char="••"/>
          </a:pPr>
          <a:r>
            <a:rPr kumimoji="0" lang="en-US" sz="1200" b="1" i="0" u="none" strike="noStrike" kern="1200" cap="none" spc="-14" normalizeH="0" baseline="0" noProof="0" dirty="0">
              <a:ln/>
              <a:effectLst/>
              <a:uLnTx/>
              <a:uFillTx/>
              <a:latin typeface="Arial"/>
              <a:ea typeface="+mn-ea"/>
              <a:cs typeface="Arial"/>
            </a:rPr>
            <a:t>A Better Africa and World</a:t>
          </a:r>
        </a:p>
        <a:p>
          <a:pPr marL="114300" lvl="1" indent="-114300" algn="l" defTabSz="533400">
            <a:lnSpc>
              <a:spcPct val="90000"/>
            </a:lnSpc>
            <a:spcBef>
              <a:spcPct val="0"/>
            </a:spcBef>
            <a:spcAft>
              <a:spcPct val="15000"/>
            </a:spcAft>
            <a:buChar char="••"/>
          </a:pPr>
          <a:r>
            <a:rPr kumimoji="0" lang="en-US" sz="1200" b="1" i="1" u="none" strike="noStrike" kern="1200" cap="none" spc="-14" normalizeH="0" baseline="0" noProof="0" dirty="0">
              <a:ln/>
              <a:effectLst/>
              <a:uLnTx/>
              <a:uFillTx/>
              <a:latin typeface="Arial"/>
              <a:ea typeface="+mn-ea"/>
              <a:cs typeface="Arial"/>
            </a:rPr>
            <a:t>Better Africa, better world</a:t>
          </a:r>
          <a:endParaRPr kumimoji="0" lang="en-US" sz="1200" b="1" i="0" u="none" strike="noStrike" kern="1200" cap="none" spc="-14" normalizeH="0" baseline="0" noProof="0" dirty="0">
            <a:ln/>
            <a:effectLst/>
            <a:uLnTx/>
            <a:uFillTx/>
            <a:latin typeface="Arial"/>
            <a:ea typeface="+mn-ea"/>
            <a:cs typeface="Arial"/>
          </a:endParaRPr>
        </a:p>
      </dsp:txBody>
      <dsp:txXfrm rot="10800000">
        <a:off x="5527596" y="4458227"/>
        <a:ext cx="2601222" cy="743037"/>
      </dsp:txXfrm>
    </dsp:sp>
    <dsp:sp modelId="{64B81228-1138-1A4A-A8B5-1D2588B28CC7}">
      <dsp:nvSpPr>
        <dsp:cNvPr id="0" name=""/>
        <dsp:cNvSpPr/>
      </dsp:nvSpPr>
      <dsp:spPr>
        <a:xfrm>
          <a:off x="0" y="4458227"/>
          <a:ext cx="5527596" cy="743037"/>
        </a:xfrm>
        <a:prstGeom prst="trapezoid">
          <a:avLst>
            <a:gd name="adj" fmla="val 53137"/>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kumimoji="0" lang="en-US" sz="4400" b="1" i="0" u="none" strike="noStrike" kern="1200" cap="none" spc="-14" normalizeH="0" baseline="0" noProof="0" dirty="0">
              <a:ln/>
              <a:effectLst/>
              <a:uLnTx/>
              <a:uFillTx/>
              <a:latin typeface="Arial"/>
              <a:ea typeface="+mn-ea"/>
              <a:cs typeface="Arial"/>
            </a:rPr>
            <a:t>7</a:t>
          </a:r>
          <a:endParaRPr kumimoji="0" lang="en-US" sz="4400" b="0" i="0" u="none" strike="noStrike" kern="1200" cap="none" spc="-14" normalizeH="0" baseline="0" noProof="0" dirty="0">
            <a:ln/>
            <a:effectLst/>
            <a:uLnTx/>
            <a:uFillTx/>
            <a:latin typeface="Arial"/>
            <a:ea typeface="+mn-ea"/>
            <a:cs typeface="Arial"/>
          </a:endParaRPr>
        </a:p>
      </dsp:txBody>
      <dsp:txXfrm>
        <a:off x="967329" y="4458227"/>
        <a:ext cx="3592937" cy="743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078D9-0955-411F-95EA-5CFB9569681A}">
      <dsp:nvSpPr>
        <dsp:cNvPr id="0" name=""/>
        <dsp:cNvSpPr/>
      </dsp:nvSpPr>
      <dsp:spPr>
        <a:xfrm>
          <a:off x="55850" y="2363"/>
          <a:ext cx="1885065" cy="87933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MTSF 2019-2024</a:t>
          </a:r>
        </a:p>
      </dsp:txBody>
      <dsp:txXfrm>
        <a:off x="81605" y="28118"/>
        <a:ext cx="1833555" cy="827820"/>
      </dsp:txXfrm>
    </dsp:sp>
    <dsp:sp modelId="{AC009088-B395-4616-B891-9BD0A9AF2D53}">
      <dsp:nvSpPr>
        <dsp:cNvPr id="0" name=""/>
        <dsp:cNvSpPr/>
      </dsp:nvSpPr>
      <dsp:spPr>
        <a:xfrm rot="5400000">
          <a:off x="833508" y="903677"/>
          <a:ext cx="329748" cy="39569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879673" y="936652"/>
        <a:ext cx="237418" cy="230824"/>
      </dsp:txXfrm>
    </dsp:sp>
    <dsp:sp modelId="{A979CE6F-C379-4800-AA87-8E96D8BC578A}">
      <dsp:nvSpPr>
        <dsp:cNvPr id="0" name=""/>
        <dsp:cNvSpPr/>
      </dsp:nvSpPr>
      <dsp:spPr>
        <a:xfrm>
          <a:off x="55850" y="1321359"/>
          <a:ext cx="1885065" cy="879330"/>
        </a:xfrm>
        <a:prstGeom prst="roundRect">
          <a:avLst>
            <a:gd name="adj" fmla="val 1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January 8</a:t>
          </a:r>
          <a:r>
            <a:rPr lang="en-US" sz="1600" kern="1200" baseline="30000" dirty="0">
              <a:solidFill>
                <a:schemeClr val="tx1"/>
              </a:solidFill>
              <a:latin typeface="Tahoma" panose="020B0604030504040204" pitchFamily="34" charset="0"/>
              <a:ea typeface="Tahoma" panose="020B0604030504040204" pitchFamily="34" charset="0"/>
              <a:cs typeface="Tahoma" panose="020B0604030504040204" pitchFamily="34" charset="0"/>
            </a:rPr>
            <a:t>th</a:t>
          </a: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 Statement</a:t>
          </a:r>
        </a:p>
      </dsp:txBody>
      <dsp:txXfrm>
        <a:off x="81605" y="1347114"/>
        <a:ext cx="1833555" cy="827820"/>
      </dsp:txXfrm>
    </dsp:sp>
    <dsp:sp modelId="{A80CED68-415E-4780-8DEE-AAF7E459B2AA}">
      <dsp:nvSpPr>
        <dsp:cNvPr id="0" name=""/>
        <dsp:cNvSpPr/>
      </dsp:nvSpPr>
      <dsp:spPr>
        <a:xfrm rot="5340906">
          <a:off x="861662" y="2199696"/>
          <a:ext cx="295327" cy="395698"/>
        </a:xfrm>
        <a:prstGeom prst="rightArrow">
          <a:avLst>
            <a:gd name="adj1" fmla="val 60000"/>
            <a:gd name="adj2" fmla="val 50000"/>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889856" y="2249888"/>
        <a:ext cx="237418" cy="206729"/>
      </dsp:txXfrm>
    </dsp:sp>
    <dsp:sp modelId="{0DA116BD-3D12-4A46-B4C6-523EEE518612}">
      <dsp:nvSpPr>
        <dsp:cNvPr id="0" name=""/>
        <dsp:cNvSpPr/>
      </dsp:nvSpPr>
      <dsp:spPr>
        <a:xfrm>
          <a:off x="77736" y="2594401"/>
          <a:ext cx="1885065" cy="879330"/>
        </a:xfrm>
        <a:prstGeom prst="roundRect">
          <a:avLst>
            <a:gd name="adj" fmla="val 1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MTSF 2020/21 IMPLEMENTATION PLAN</a:t>
          </a:r>
        </a:p>
      </dsp:txBody>
      <dsp:txXfrm>
        <a:off x="103491" y="2620156"/>
        <a:ext cx="1833555" cy="827820"/>
      </dsp:txXfrm>
    </dsp:sp>
    <dsp:sp modelId="{5F7217F5-9FF0-41BE-AC72-8C887AE5C6C2}">
      <dsp:nvSpPr>
        <dsp:cNvPr id="0" name=""/>
        <dsp:cNvSpPr/>
      </dsp:nvSpPr>
      <dsp:spPr>
        <a:xfrm rot="5400000">
          <a:off x="891557" y="3495719"/>
          <a:ext cx="329748" cy="395698"/>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dirty="0"/>
        </a:p>
      </dsp:txBody>
      <dsp:txXfrm rot="-5400000">
        <a:off x="937722" y="3528694"/>
        <a:ext cx="237418" cy="230824"/>
      </dsp:txXfrm>
    </dsp:sp>
    <dsp:sp modelId="{F029FB37-83EE-4049-A648-55D400740A91}">
      <dsp:nvSpPr>
        <dsp:cNvPr id="0" name=""/>
        <dsp:cNvSpPr/>
      </dsp:nvSpPr>
      <dsp:spPr>
        <a:xfrm>
          <a:off x="77736" y="3913397"/>
          <a:ext cx="1885065" cy="879330"/>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latin typeface="Tahoma" panose="020B0604030504040204" pitchFamily="34" charset="0"/>
              <a:ea typeface="Tahoma" panose="020B0604030504040204" pitchFamily="34" charset="0"/>
              <a:cs typeface="Tahoma" panose="020B0604030504040204" pitchFamily="34" charset="0"/>
            </a:rPr>
            <a:t>SONA</a:t>
          </a:r>
        </a:p>
      </dsp:txBody>
      <dsp:txXfrm>
        <a:off x="103491" y="3939152"/>
        <a:ext cx="1833555" cy="8278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0B6980-FF62-495A-90BA-7010C30B5167}" type="datetimeFigureOut">
              <a:rPr lang="en-ZA" smtClean="0"/>
              <a:t>2023/04/20</a:t>
            </a:fld>
            <a:endParaRPr lang="en-Z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A6CBDB-B8EE-4375-A8C6-81E4C35E1585}" type="slidenum">
              <a:rPr lang="en-ZA" smtClean="0"/>
              <a:t>‹#›</a:t>
            </a:fld>
            <a:endParaRPr lang="en-ZA"/>
          </a:p>
        </p:txBody>
      </p:sp>
    </p:spTree>
    <p:extLst>
      <p:ext uri="{BB962C8B-B14F-4D97-AF65-F5344CB8AC3E}">
        <p14:creationId xmlns:p14="http://schemas.microsoft.com/office/powerpoint/2010/main" val="609659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D1084F-449F-41B4-85F5-9C3100651D39}" type="datetimeFigureOut">
              <a:rPr lang="en-ZA" smtClean="0"/>
              <a:t>2023/04/20</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0437F-8FC4-430A-BB56-C3E0837A5EBC}" type="slidenum">
              <a:rPr lang="en-ZA" smtClean="0"/>
              <a:t>‹#›</a:t>
            </a:fld>
            <a:endParaRPr lang="en-ZA" dirty="0"/>
          </a:p>
        </p:txBody>
      </p:sp>
    </p:spTree>
    <p:extLst>
      <p:ext uri="{BB962C8B-B14F-4D97-AF65-F5344CB8AC3E}">
        <p14:creationId xmlns:p14="http://schemas.microsoft.com/office/powerpoint/2010/main" val="29979380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076099B-C789-4821-870E-A049DD34C3D6}" type="slidenum">
              <a:rPr lang="en-ZA" smtClean="0"/>
              <a:t>6</a:t>
            </a:fld>
            <a:endParaRPr lang="en-ZA"/>
          </a:p>
        </p:txBody>
      </p:sp>
    </p:spTree>
    <p:extLst>
      <p:ext uri="{BB962C8B-B14F-4D97-AF65-F5344CB8AC3E}">
        <p14:creationId xmlns:p14="http://schemas.microsoft.com/office/powerpoint/2010/main" val="1238308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6" name="Slide Image Placeholder 1"/>
          <p:cNvSpPr>
            <a:spLocks noGrp="1" noRot="1" noChangeAspect="1"/>
          </p:cNvSpPr>
          <p:nvPr>
            <p:ph type="sldImg"/>
          </p:nvPr>
        </p:nvSpPr>
        <p:spPr>
          <a:xfrm>
            <a:off x="449263" y="1262063"/>
            <a:ext cx="6064250" cy="3411537"/>
          </a:xfrm>
        </p:spPr>
      </p:sp>
      <p:sp>
        <p:nvSpPr>
          <p:cNvPr id="1048827" name="Notes Placeholder 2"/>
          <p:cNvSpPr>
            <a:spLocks noGrp="1"/>
          </p:cNvSpPr>
          <p:nvPr>
            <p:ph type="body" idx="1"/>
          </p:nvPr>
        </p:nvSpPr>
        <p:spPr/>
        <p:txBody>
          <a:bodyPr/>
          <a:lstStyle/>
          <a:p>
            <a:endParaRPr lang="en-ZA" dirty="0"/>
          </a:p>
        </p:txBody>
      </p:sp>
      <p:sp>
        <p:nvSpPr>
          <p:cNvPr id="1048828"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DBA90-1662-4FF4-A51F-6A0128FC0AF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20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1262063"/>
            <a:ext cx="6064250" cy="3411537"/>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DBA90-1662-4FF4-A51F-6A0128FC0AF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275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227296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8500"/>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38721-A38D-4BCB-8B80-58D860FCA4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77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8500"/>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C38721-A38D-4BCB-8B80-58D860FCA4F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26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26</a:t>
            </a:fld>
            <a:endParaRPr lang="en-ZA"/>
          </a:p>
        </p:txBody>
      </p:sp>
    </p:spTree>
    <p:extLst>
      <p:ext uri="{BB962C8B-B14F-4D97-AF65-F5344CB8AC3E}">
        <p14:creationId xmlns:p14="http://schemas.microsoft.com/office/powerpoint/2010/main" val="2408789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27</a:t>
            </a:fld>
            <a:endParaRPr lang="en-ZA"/>
          </a:p>
        </p:txBody>
      </p:sp>
    </p:spTree>
    <p:extLst>
      <p:ext uri="{BB962C8B-B14F-4D97-AF65-F5344CB8AC3E}">
        <p14:creationId xmlns:p14="http://schemas.microsoft.com/office/powerpoint/2010/main" val="3012213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28</a:t>
            </a:fld>
            <a:endParaRPr lang="en-ZA"/>
          </a:p>
        </p:txBody>
      </p:sp>
    </p:spTree>
    <p:extLst>
      <p:ext uri="{BB962C8B-B14F-4D97-AF65-F5344CB8AC3E}">
        <p14:creationId xmlns:p14="http://schemas.microsoft.com/office/powerpoint/2010/main" val="72461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29</a:t>
            </a:fld>
            <a:endParaRPr lang="en-ZA"/>
          </a:p>
        </p:txBody>
      </p:sp>
    </p:spTree>
    <p:extLst>
      <p:ext uri="{BB962C8B-B14F-4D97-AF65-F5344CB8AC3E}">
        <p14:creationId xmlns:p14="http://schemas.microsoft.com/office/powerpoint/2010/main" val="3441281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30</a:t>
            </a:fld>
            <a:endParaRPr lang="en-ZA"/>
          </a:p>
        </p:txBody>
      </p:sp>
    </p:spTree>
    <p:extLst>
      <p:ext uri="{BB962C8B-B14F-4D97-AF65-F5344CB8AC3E}">
        <p14:creationId xmlns:p14="http://schemas.microsoft.com/office/powerpoint/2010/main" val="380313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3550" cy="31178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10</a:t>
            </a:fld>
            <a:endParaRPr lang="en-ZA" dirty="0"/>
          </a:p>
        </p:txBody>
      </p:sp>
    </p:spTree>
    <p:extLst>
      <p:ext uri="{BB962C8B-B14F-4D97-AF65-F5344CB8AC3E}">
        <p14:creationId xmlns:p14="http://schemas.microsoft.com/office/powerpoint/2010/main" val="179937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31</a:t>
            </a:fld>
            <a:endParaRPr lang="en-ZA"/>
          </a:p>
        </p:txBody>
      </p:sp>
    </p:spTree>
    <p:extLst>
      <p:ext uri="{BB962C8B-B14F-4D97-AF65-F5344CB8AC3E}">
        <p14:creationId xmlns:p14="http://schemas.microsoft.com/office/powerpoint/2010/main" val="3252843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32</a:t>
            </a:fld>
            <a:endParaRPr lang="en-ZA"/>
          </a:p>
        </p:txBody>
      </p:sp>
    </p:spTree>
    <p:extLst>
      <p:ext uri="{BB962C8B-B14F-4D97-AF65-F5344CB8AC3E}">
        <p14:creationId xmlns:p14="http://schemas.microsoft.com/office/powerpoint/2010/main" val="1396711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33</a:t>
            </a:fld>
            <a:endParaRPr lang="en-ZA"/>
          </a:p>
        </p:txBody>
      </p:sp>
    </p:spTree>
    <p:extLst>
      <p:ext uri="{BB962C8B-B14F-4D97-AF65-F5344CB8AC3E}">
        <p14:creationId xmlns:p14="http://schemas.microsoft.com/office/powerpoint/2010/main" val="1863425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34</a:t>
            </a:fld>
            <a:endParaRPr lang="en-ZA"/>
          </a:p>
        </p:txBody>
      </p:sp>
    </p:spTree>
    <p:extLst>
      <p:ext uri="{BB962C8B-B14F-4D97-AF65-F5344CB8AC3E}">
        <p14:creationId xmlns:p14="http://schemas.microsoft.com/office/powerpoint/2010/main" val="1667933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35</a:t>
            </a:fld>
            <a:endParaRPr lang="en-ZA"/>
          </a:p>
        </p:txBody>
      </p:sp>
    </p:spTree>
    <p:extLst>
      <p:ext uri="{BB962C8B-B14F-4D97-AF65-F5344CB8AC3E}">
        <p14:creationId xmlns:p14="http://schemas.microsoft.com/office/powerpoint/2010/main" val="721515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D29D2-06BA-CD44-B037-CDB34617D45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771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CAF65C-7E15-48FC-A649-683F03C64795}" type="slidenum">
              <a:rPr lang="en-US" smtClean="0"/>
              <a:pPr/>
              <a:t>37</a:t>
            </a:fld>
            <a:endParaRPr lang="en-US" dirty="0"/>
          </a:p>
        </p:txBody>
      </p:sp>
    </p:spTree>
    <p:extLst>
      <p:ext uri="{BB962C8B-B14F-4D97-AF65-F5344CB8AC3E}">
        <p14:creationId xmlns:p14="http://schemas.microsoft.com/office/powerpoint/2010/main" val="2607944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38</a:t>
            </a:fld>
            <a:endParaRPr lang="en-ZA"/>
          </a:p>
        </p:txBody>
      </p:sp>
    </p:spTree>
    <p:extLst>
      <p:ext uri="{BB962C8B-B14F-4D97-AF65-F5344CB8AC3E}">
        <p14:creationId xmlns:p14="http://schemas.microsoft.com/office/powerpoint/2010/main" val="620621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39</a:t>
            </a:fld>
            <a:endParaRPr lang="en-ZA"/>
          </a:p>
        </p:txBody>
      </p:sp>
    </p:spTree>
    <p:extLst>
      <p:ext uri="{BB962C8B-B14F-4D97-AF65-F5344CB8AC3E}">
        <p14:creationId xmlns:p14="http://schemas.microsoft.com/office/powerpoint/2010/main" val="250267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40</a:t>
            </a:fld>
            <a:endParaRPr lang="en-ZA"/>
          </a:p>
        </p:txBody>
      </p:sp>
    </p:spTree>
    <p:extLst>
      <p:ext uri="{BB962C8B-B14F-4D97-AF65-F5344CB8AC3E}">
        <p14:creationId xmlns:p14="http://schemas.microsoft.com/office/powerpoint/2010/main" val="42510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Slide Image Placeholder 1"/>
          <p:cNvSpPr>
            <a:spLocks noGrp="1" noRot="1" noChangeAspect="1"/>
          </p:cNvSpPr>
          <p:nvPr>
            <p:ph type="sldImg"/>
          </p:nvPr>
        </p:nvSpPr>
        <p:spPr>
          <a:xfrm>
            <a:off x="449263" y="1262063"/>
            <a:ext cx="6064250" cy="3411537"/>
          </a:xfrm>
        </p:spPr>
      </p:sp>
      <p:sp>
        <p:nvSpPr>
          <p:cNvPr id="1048750" name="Notes Placeholder 2"/>
          <p:cNvSpPr>
            <a:spLocks noGrp="1"/>
          </p:cNvSpPr>
          <p:nvPr>
            <p:ph type="body" idx="1"/>
          </p:nvPr>
        </p:nvSpPr>
        <p:spPr/>
        <p:txBody>
          <a:bodyPr/>
          <a:lstStyle/>
          <a:p>
            <a:endParaRPr lang="en-ZA" dirty="0"/>
          </a:p>
        </p:txBody>
      </p:sp>
      <p:sp>
        <p:nvSpPr>
          <p:cNvPr id="1048751"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DBA90-1662-4FF4-A51F-6A0128FC0AF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724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41</a:t>
            </a:fld>
            <a:endParaRPr lang="en-ZA"/>
          </a:p>
        </p:txBody>
      </p:sp>
    </p:spTree>
    <p:extLst>
      <p:ext uri="{BB962C8B-B14F-4D97-AF65-F5344CB8AC3E}">
        <p14:creationId xmlns:p14="http://schemas.microsoft.com/office/powerpoint/2010/main" val="1150704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42</a:t>
            </a:fld>
            <a:endParaRPr lang="en-ZA"/>
          </a:p>
        </p:txBody>
      </p:sp>
    </p:spTree>
    <p:extLst>
      <p:ext uri="{BB962C8B-B14F-4D97-AF65-F5344CB8AC3E}">
        <p14:creationId xmlns:p14="http://schemas.microsoft.com/office/powerpoint/2010/main" val="455471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43</a:t>
            </a:fld>
            <a:endParaRPr lang="en-ZA"/>
          </a:p>
        </p:txBody>
      </p:sp>
    </p:spTree>
    <p:extLst>
      <p:ext uri="{BB962C8B-B14F-4D97-AF65-F5344CB8AC3E}">
        <p14:creationId xmlns:p14="http://schemas.microsoft.com/office/powerpoint/2010/main" val="35645203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44</a:t>
            </a:fld>
            <a:endParaRPr lang="en-ZA"/>
          </a:p>
        </p:txBody>
      </p:sp>
    </p:spTree>
    <p:extLst>
      <p:ext uri="{BB962C8B-B14F-4D97-AF65-F5344CB8AC3E}">
        <p14:creationId xmlns:p14="http://schemas.microsoft.com/office/powerpoint/2010/main" val="19898860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45</a:t>
            </a:fld>
            <a:endParaRPr lang="en-ZA"/>
          </a:p>
        </p:txBody>
      </p:sp>
    </p:spTree>
    <p:extLst>
      <p:ext uri="{BB962C8B-B14F-4D97-AF65-F5344CB8AC3E}">
        <p14:creationId xmlns:p14="http://schemas.microsoft.com/office/powerpoint/2010/main" val="3771394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Slide Image Placeholder 1"/>
          <p:cNvSpPr>
            <a:spLocks noGrp="1" noRot="1" noChangeAspect="1"/>
          </p:cNvSpPr>
          <p:nvPr>
            <p:ph type="sldImg"/>
          </p:nvPr>
        </p:nvSpPr>
        <p:spPr>
          <a:xfrm>
            <a:off x="449263" y="1262063"/>
            <a:ext cx="6064250" cy="3411537"/>
          </a:xfrm>
        </p:spPr>
      </p:sp>
      <p:sp>
        <p:nvSpPr>
          <p:cNvPr id="1048763" name="Notes Placeholder 2"/>
          <p:cNvSpPr>
            <a:spLocks noGrp="1"/>
          </p:cNvSpPr>
          <p:nvPr>
            <p:ph type="body" idx="1"/>
          </p:nvPr>
        </p:nvSpPr>
        <p:spPr/>
        <p:txBody>
          <a:bodyPr/>
          <a:lstStyle/>
          <a:p>
            <a:endParaRPr lang="en-ZA" dirty="0"/>
          </a:p>
        </p:txBody>
      </p:sp>
      <p:sp>
        <p:nvSpPr>
          <p:cNvPr id="104876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DBA90-1662-4FF4-A51F-6A0128FC0AF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826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3550" cy="31178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14</a:t>
            </a:fld>
            <a:endParaRPr lang="en-ZA" dirty="0"/>
          </a:p>
        </p:txBody>
      </p:sp>
    </p:spTree>
    <p:extLst>
      <p:ext uri="{BB962C8B-B14F-4D97-AF65-F5344CB8AC3E}">
        <p14:creationId xmlns:p14="http://schemas.microsoft.com/office/powerpoint/2010/main" val="218263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5" name="Slide Image Placeholder 1"/>
          <p:cNvSpPr>
            <a:spLocks noGrp="1" noRot="1" noChangeAspect="1"/>
          </p:cNvSpPr>
          <p:nvPr>
            <p:ph type="sldImg"/>
          </p:nvPr>
        </p:nvSpPr>
        <p:spPr>
          <a:xfrm>
            <a:off x="449263" y="1262063"/>
            <a:ext cx="6064250" cy="3411537"/>
          </a:xfrm>
        </p:spPr>
      </p:sp>
      <p:sp>
        <p:nvSpPr>
          <p:cNvPr id="1048776" name="Notes Placeholder 2"/>
          <p:cNvSpPr>
            <a:spLocks noGrp="1"/>
          </p:cNvSpPr>
          <p:nvPr>
            <p:ph type="body" idx="1"/>
          </p:nvPr>
        </p:nvSpPr>
        <p:spPr/>
        <p:txBody>
          <a:bodyPr/>
          <a:lstStyle/>
          <a:p>
            <a:endParaRPr lang="en-ZA" dirty="0"/>
          </a:p>
        </p:txBody>
      </p:sp>
      <p:sp>
        <p:nvSpPr>
          <p:cNvPr id="1048777"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DBA90-1662-4FF4-A51F-6A0128FC0AF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925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Slide Image Placeholder 1"/>
          <p:cNvSpPr>
            <a:spLocks noGrp="1" noRot="1" noChangeAspect="1"/>
          </p:cNvSpPr>
          <p:nvPr>
            <p:ph type="sldImg"/>
          </p:nvPr>
        </p:nvSpPr>
        <p:spPr>
          <a:xfrm>
            <a:off x="449263" y="1262063"/>
            <a:ext cx="6064250" cy="3411537"/>
          </a:xfrm>
        </p:spPr>
      </p:sp>
      <p:sp>
        <p:nvSpPr>
          <p:cNvPr id="1048789" name="Notes Placeholder 2"/>
          <p:cNvSpPr>
            <a:spLocks noGrp="1"/>
          </p:cNvSpPr>
          <p:nvPr>
            <p:ph type="body" idx="1"/>
          </p:nvPr>
        </p:nvSpPr>
        <p:spPr/>
        <p:txBody>
          <a:bodyPr/>
          <a:lstStyle/>
          <a:p>
            <a:endParaRPr lang="en-ZA" dirty="0"/>
          </a:p>
        </p:txBody>
      </p:sp>
      <p:sp>
        <p:nvSpPr>
          <p:cNvPr id="1048790"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DBA90-1662-4FF4-A51F-6A0128FC0AF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120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6438" y="1155700"/>
            <a:ext cx="5543550" cy="31178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5DBA90-1662-4FF4-A51F-6A0128FC0AF8}" type="slidenum">
              <a:rPr lang="en-ZA" smtClean="0"/>
              <a:t>17</a:t>
            </a:fld>
            <a:endParaRPr lang="en-ZA" dirty="0"/>
          </a:p>
        </p:txBody>
      </p:sp>
    </p:spTree>
    <p:extLst>
      <p:ext uri="{BB962C8B-B14F-4D97-AF65-F5344CB8AC3E}">
        <p14:creationId xmlns:p14="http://schemas.microsoft.com/office/powerpoint/2010/main" val="1249036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Slide Image Placeholder 1"/>
          <p:cNvSpPr>
            <a:spLocks noGrp="1" noRot="1" noChangeAspect="1"/>
          </p:cNvSpPr>
          <p:nvPr>
            <p:ph type="sldImg"/>
          </p:nvPr>
        </p:nvSpPr>
        <p:spPr>
          <a:xfrm>
            <a:off x="449263" y="1262063"/>
            <a:ext cx="6064250" cy="3411537"/>
          </a:xfrm>
        </p:spPr>
      </p:sp>
      <p:sp>
        <p:nvSpPr>
          <p:cNvPr id="1048808" name="Notes Placeholder 2"/>
          <p:cNvSpPr>
            <a:spLocks noGrp="1"/>
          </p:cNvSpPr>
          <p:nvPr>
            <p:ph type="body" idx="1"/>
          </p:nvPr>
        </p:nvSpPr>
        <p:spPr/>
        <p:txBody>
          <a:bodyPr/>
          <a:lstStyle/>
          <a:p>
            <a:endParaRPr lang="en-ZA" dirty="0"/>
          </a:p>
        </p:txBody>
      </p:sp>
      <p:sp>
        <p:nvSpPr>
          <p:cNvPr id="1048809"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5DBA90-1662-4FF4-A51F-6A0128FC0AF8}"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57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E673DEF7-F091-4BD5-A22E-B0017CFB6C4F}"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143062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B087242-3FA8-4945-BE6F-E1631057CAA5}"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4032139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4639DB8A-E4AA-4F25-A8B6-14EF2AD17BEA}"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633360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3CF09E3E-4E58-4E4D-B3D4-0BAA494A9E04}"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30232519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5F80FE01-95AA-4E83-A8A9-26D10F5D5EA0}"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956724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A67C23-9C40-4F68-AC35-6FF846EE0D28}"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42692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79AB6DD-5757-47A5-9364-6EC9B1BAB38B}" type="datetime1">
              <a:rPr lang="en-ZA" smtClean="0"/>
              <a:t>2023/04/20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3238757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5BF086F-940A-4760-82C4-EE19CD6BA9DC}" type="datetime1">
              <a:rPr lang="en-ZA" smtClean="0"/>
              <a:t>2023/04/20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878368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ED300004-97DB-4A70-8656-854575EBE783}" type="datetime1">
              <a:rPr lang="en-ZA" smtClean="0"/>
              <a:t>2023/04/20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430532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6FA90-6578-430B-B209-27295EDC330B}" type="datetime1">
              <a:rPr lang="en-ZA" smtClean="0"/>
              <a:t>2023/04/20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233305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F698A9B-0B21-4172-ADAD-13636F7699A1}" type="datetime1">
              <a:rPr lang="en-ZA" smtClean="0"/>
              <a:t>2023/04/20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372424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8582A28E-A8F0-4281-81D0-6F2B386ADB46}"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573628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51DEA4-191B-4DFF-A29D-722FF86999B0}" type="datetime1">
              <a:rPr lang="en-ZA" smtClean="0"/>
              <a:t>2023/04/20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256735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C9DF295-D87F-4384-8032-22E2342C08F9}"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994142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1F7AB9F-F1E7-47AA-B89D-05AB965929FB}"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4108370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9097"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104909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1049099" name="Date Placeholder 3"/>
          <p:cNvSpPr>
            <a:spLocks noGrp="1"/>
          </p:cNvSpPr>
          <p:nvPr>
            <p:ph type="dt" sz="half" idx="10"/>
          </p:nvPr>
        </p:nvSpPr>
        <p:spPr/>
        <p:txBody>
          <a:bodyPr/>
          <a:lstStyle/>
          <a:p>
            <a:fld id="{A54F8A5D-C171-4E8A-BD25-77739505EA8F}" type="datetime1">
              <a:rPr lang="en-ZA" smtClean="0"/>
              <a:t>2023/04/20</a:t>
            </a:fld>
            <a:endParaRPr lang="en-ZA" dirty="0"/>
          </a:p>
        </p:txBody>
      </p:sp>
      <p:sp>
        <p:nvSpPr>
          <p:cNvPr id="1049100" name="Footer Placeholder 4"/>
          <p:cNvSpPr>
            <a:spLocks noGrp="1"/>
          </p:cNvSpPr>
          <p:nvPr>
            <p:ph type="ftr" sz="quarter" idx="11"/>
          </p:nvPr>
        </p:nvSpPr>
        <p:spPr/>
        <p:txBody>
          <a:bodyPr/>
          <a:lstStyle/>
          <a:p>
            <a:endParaRPr lang="en-ZA" dirty="0"/>
          </a:p>
        </p:txBody>
      </p:sp>
      <p:sp>
        <p:nvSpPr>
          <p:cNvPr id="1049101"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965521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1" name="Title 1"/>
          <p:cNvSpPr>
            <a:spLocks noGrp="1"/>
          </p:cNvSpPr>
          <p:nvPr>
            <p:ph type="title"/>
          </p:nvPr>
        </p:nvSpPr>
        <p:spPr/>
        <p:txBody>
          <a:bodyPr/>
          <a:lstStyle/>
          <a:p>
            <a:r>
              <a:rPr lang="en-US"/>
              <a:t>Click to edit Master title style</a:t>
            </a:r>
            <a:endParaRPr lang="en-ZA"/>
          </a:p>
        </p:txBody>
      </p:sp>
      <p:sp>
        <p:nvSpPr>
          <p:cNvPr id="1048622"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8623" name="Date Placeholder 3"/>
          <p:cNvSpPr>
            <a:spLocks noGrp="1"/>
          </p:cNvSpPr>
          <p:nvPr>
            <p:ph type="dt" sz="half" idx="10"/>
          </p:nvPr>
        </p:nvSpPr>
        <p:spPr/>
        <p:txBody>
          <a:bodyPr/>
          <a:lstStyle/>
          <a:p>
            <a:fld id="{06925C79-79D6-4FCD-93AC-54FE77DC7F9F}" type="datetime1">
              <a:rPr lang="en-ZA" smtClean="0"/>
              <a:t>2023/04/20</a:t>
            </a:fld>
            <a:endParaRPr lang="en-ZA" dirty="0"/>
          </a:p>
        </p:txBody>
      </p:sp>
      <p:sp>
        <p:nvSpPr>
          <p:cNvPr id="1048624" name="Footer Placeholder 4"/>
          <p:cNvSpPr>
            <a:spLocks noGrp="1"/>
          </p:cNvSpPr>
          <p:nvPr>
            <p:ph type="ftr" sz="quarter" idx="11"/>
          </p:nvPr>
        </p:nvSpPr>
        <p:spPr/>
        <p:txBody>
          <a:bodyPr/>
          <a:lstStyle/>
          <a:p>
            <a:endParaRPr lang="en-ZA" dirty="0"/>
          </a:p>
        </p:txBody>
      </p:sp>
      <p:sp>
        <p:nvSpPr>
          <p:cNvPr id="1048625"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554286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118"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1049119"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49120" name="Date Placeholder 3"/>
          <p:cNvSpPr>
            <a:spLocks noGrp="1"/>
          </p:cNvSpPr>
          <p:nvPr>
            <p:ph type="dt" sz="half" idx="10"/>
          </p:nvPr>
        </p:nvSpPr>
        <p:spPr/>
        <p:txBody>
          <a:bodyPr/>
          <a:lstStyle/>
          <a:p>
            <a:fld id="{5005B884-1186-4F14-A5BD-D1757F15F151}" type="datetime1">
              <a:rPr lang="en-ZA" smtClean="0"/>
              <a:t>2023/04/20</a:t>
            </a:fld>
            <a:endParaRPr lang="en-ZA" dirty="0"/>
          </a:p>
        </p:txBody>
      </p:sp>
      <p:sp>
        <p:nvSpPr>
          <p:cNvPr id="1049121" name="Footer Placeholder 4"/>
          <p:cNvSpPr>
            <a:spLocks noGrp="1"/>
          </p:cNvSpPr>
          <p:nvPr>
            <p:ph type="ftr" sz="quarter" idx="11"/>
          </p:nvPr>
        </p:nvSpPr>
        <p:spPr/>
        <p:txBody>
          <a:bodyPr/>
          <a:lstStyle/>
          <a:p>
            <a:endParaRPr lang="en-ZA" dirty="0"/>
          </a:p>
        </p:txBody>
      </p:sp>
      <p:sp>
        <p:nvSpPr>
          <p:cNvPr id="1049122"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502066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r>
              <a:rPr lang="en-US"/>
              <a:t>Click to edit Master title style</a:t>
            </a:r>
            <a:endParaRPr lang="en-ZA"/>
          </a:p>
        </p:txBody>
      </p:sp>
      <p:sp>
        <p:nvSpPr>
          <p:cNvPr id="1048711"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8712"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8713" name="Date Placeholder 4"/>
          <p:cNvSpPr>
            <a:spLocks noGrp="1"/>
          </p:cNvSpPr>
          <p:nvPr>
            <p:ph type="dt" sz="half" idx="10"/>
          </p:nvPr>
        </p:nvSpPr>
        <p:spPr/>
        <p:txBody>
          <a:bodyPr/>
          <a:lstStyle/>
          <a:p>
            <a:fld id="{03F372A8-3699-4692-9173-BF625AFF6711}" type="datetime1">
              <a:rPr lang="en-ZA" smtClean="0"/>
              <a:t>2023/04/20</a:t>
            </a:fld>
            <a:endParaRPr lang="en-ZA" dirty="0"/>
          </a:p>
        </p:txBody>
      </p:sp>
      <p:sp>
        <p:nvSpPr>
          <p:cNvPr id="1048714" name="Footer Placeholder 5"/>
          <p:cNvSpPr>
            <a:spLocks noGrp="1"/>
          </p:cNvSpPr>
          <p:nvPr>
            <p:ph type="ftr" sz="quarter" idx="11"/>
          </p:nvPr>
        </p:nvSpPr>
        <p:spPr/>
        <p:txBody>
          <a:bodyPr/>
          <a:lstStyle/>
          <a:p>
            <a:endParaRPr lang="en-ZA" dirty="0"/>
          </a:p>
        </p:txBody>
      </p:sp>
      <p:sp>
        <p:nvSpPr>
          <p:cNvPr id="1048715" name="Slide Number Placeholder 6"/>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907418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129"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1049130"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131"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9132"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49133"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9134" name="Date Placeholder 6"/>
          <p:cNvSpPr>
            <a:spLocks noGrp="1"/>
          </p:cNvSpPr>
          <p:nvPr>
            <p:ph type="dt" sz="half" idx="10"/>
          </p:nvPr>
        </p:nvSpPr>
        <p:spPr/>
        <p:txBody>
          <a:bodyPr/>
          <a:lstStyle/>
          <a:p>
            <a:fld id="{B7753FDC-1DDF-45B5-A64B-CD0370DA952B}" type="datetime1">
              <a:rPr lang="en-ZA" smtClean="0"/>
              <a:t>2023/04/20</a:t>
            </a:fld>
            <a:endParaRPr lang="en-ZA" dirty="0"/>
          </a:p>
        </p:txBody>
      </p:sp>
      <p:sp>
        <p:nvSpPr>
          <p:cNvPr id="1049135" name="Footer Placeholder 7"/>
          <p:cNvSpPr>
            <a:spLocks noGrp="1"/>
          </p:cNvSpPr>
          <p:nvPr>
            <p:ph type="ftr" sz="quarter" idx="11"/>
          </p:nvPr>
        </p:nvSpPr>
        <p:spPr/>
        <p:txBody>
          <a:bodyPr/>
          <a:lstStyle/>
          <a:p>
            <a:endParaRPr lang="en-ZA" dirty="0"/>
          </a:p>
        </p:txBody>
      </p:sp>
      <p:sp>
        <p:nvSpPr>
          <p:cNvPr id="1049136" name="Slide Number Placeholder 8"/>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1779582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5" name="Title 1"/>
          <p:cNvSpPr>
            <a:spLocks noGrp="1"/>
          </p:cNvSpPr>
          <p:nvPr>
            <p:ph type="title"/>
          </p:nvPr>
        </p:nvSpPr>
        <p:spPr/>
        <p:txBody>
          <a:bodyPr/>
          <a:lstStyle/>
          <a:p>
            <a:r>
              <a:rPr lang="en-US"/>
              <a:t>Click to edit Master title style</a:t>
            </a:r>
            <a:endParaRPr lang="en-ZA"/>
          </a:p>
        </p:txBody>
      </p:sp>
      <p:sp>
        <p:nvSpPr>
          <p:cNvPr id="1048616" name="Date Placeholder 2"/>
          <p:cNvSpPr>
            <a:spLocks noGrp="1"/>
          </p:cNvSpPr>
          <p:nvPr>
            <p:ph type="dt" sz="half" idx="10"/>
          </p:nvPr>
        </p:nvSpPr>
        <p:spPr/>
        <p:txBody>
          <a:bodyPr/>
          <a:lstStyle/>
          <a:p>
            <a:fld id="{BBB6A2FF-7DF5-4281-9134-2F83A7266E38}" type="datetime1">
              <a:rPr lang="en-ZA" smtClean="0"/>
              <a:t>2023/04/20</a:t>
            </a:fld>
            <a:endParaRPr lang="en-ZA" dirty="0"/>
          </a:p>
        </p:txBody>
      </p:sp>
      <p:sp>
        <p:nvSpPr>
          <p:cNvPr id="1048617" name="Footer Placeholder 3"/>
          <p:cNvSpPr>
            <a:spLocks noGrp="1"/>
          </p:cNvSpPr>
          <p:nvPr>
            <p:ph type="ftr" sz="quarter" idx="11"/>
          </p:nvPr>
        </p:nvSpPr>
        <p:spPr/>
        <p:txBody>
          <a:bodyPr/>
          <a:lstStyle/>
          <a:p>
            <a:endParaRPr lang="en-ZA" dirty="0"/>
          </a:p>
        </p:txBody>
      </p:sp>
      <p:sp>
        <p:nvSpPr>
          <p:cNvPr id="1048618" name="Slide Number Placeholder 4"/>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3261878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094" name="Date Placeholder 1"/>
          <p:cNvSpPr>
            <a:spLocks noGrp="1"/>
          </p:cNvSpPr>
          <p:nvPr>
            <p:ph type="dt" sz="half" idx="10"/>
          </p:nvPr>
        </p:nvSpPr>
        <p:spPr/>
        <p:txBody>
          <a:bodyPr/>
          <a:lstStyle/>
          <a:p>
            <a:fld id="{15E6AF19-8F0E-4A69-9E59-DE151369C863}" type="datetime1">
              <a:rPr lang="en-ZA" smtClean="0"/>
              <a:t>2023/04/20</a:t>
            </a:fld>
            <a:endParaRPr lang="en-ZA" dirty="0"/>
          </a:p>
        </p:txBody>
      </p:sp>
      <p:sp>
        <p:nvSpPr>
          <p:cNvPr id="1049095" name="Footer Placeholder 2"/>
          <p:cNvSpPr>
            <a:spLocks noGrp="1"/>
          </p:cNvSpPr>
          <p:nvPr>
            <p:ph type="ftr" sz="quarter" idx="11"/>
          </p:nvPr>
        </p:nvSpPr>
        <p:spPr/>
        <p:txBody>
          <a:bodyPr/>
          <a:lstStyle/>
          <a:p>
            <a:endParaRPr lang="en-ZA" dirty="0"/>
          </a:p>
        </p:txBody>
      </p:sp>
      <p:sp>
        <p:nvSpPr>
          <p:cNvPr id="1049096" name="Slide Number Placeholder 3"/>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13212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FFFB20-923E-4483-AFAF-49257100B949}" type="datetime1">
              <a:rPr lang="en-ZA" smtClean="0"/>
              <a:t>2023/04/20</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2703282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123"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1049124"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9125"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126" name="Date Placeholder 4"/>
          <p:cNvSpPr>
            <a:spLocks noGrp="1"/>
          </p:cNvSpPr>
          <p:nvPr>
            <p:ph type="dt" sz="half" idx="10"/>
          </p:nvPr>
        </p:nvSpPr>
        <p:spPr/>
        <p:txBody>
          <a:bodyPr/>
          <a:lstStyle/>
          <a:p>
            <a:fld id="{9D105AD2-C3F3-43E2-A628-90B2FB7671EF}" type="datetime1">
              <a:rPr lang="en-ZA" smtClean="0"/>
              <a:t>2023/04/20</a:t>
            </a:fld>
            <a:endParaRPr lang="en-ZA" dirty="0"/>
          </a:p>
        </p:txBody>
      </p:sp>
      <p:sp>
        <p:nvSpPr>
          <p:cNvPr id="1049127" name="Footer Placeholder 5"/>
          <p:cNvSpPr>
            <a:spLocks noGrp="1"/>
          </p:cNvSpPr>
          <p:nvPr>
            <p:ph type="ftr" sz="quarter" idx="11"/>
          </p:nvPr>
        </p:nvSpPr>
        <p:spPr/>
        <p:txBody>
          <a:bodyPr/>
          <a:lstStyle/>
          <a:p>
            <a:endParaRPr lang="en-ZA" dirty="0"/>
          </a:p>
        </p:txBody>
      </p:sp>
      <p:sp>
        <p:nvSpPr>
          <p:cNvPr id="1049128" name="Slide Number Placeholder 6"/>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3369572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10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104910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104910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49105" name="Date Placeholder 4"/>
          <p:cNvSpPr>
            <a:spLocks noGrp="1"/>
          </p:cNvSpPr>
          <p:nvPr>
            <p:ph type="dt" sz="half" idx="10"/>
          </p:nvPr>
        </p:nvSpPr>
        <p:spPr/>
        <p:txBody>
          <a:bodyPr/>
          <a:lstStyle/>
          <a:p>
            <a:fld id="{BF80F12C-F040-4769-BE4B-CC3777A95DE4}" type="datetime1">
              <a:rPr lang="en-ZA" smtClean="0"/>
              <a:t>2023/04/20</a:t>
            </a:fld>
            <a:endParaRPr lang="en-ZA" dirty="0"/>
          </a:p>
        </p:txBody>
      </p:sp>
      <p:sp>
        <p:nvSpPr>
          <p:cNvPr id="1049106" name="Footer Placeholder 5"/>
          <p:cNvSpPr>
            <a:spLocks noGrp="1"/>
          </p:cNvSpPr>
          <p:nvPr>
            <p:ph type="ftr" sz="quarter" idx="11"/>
          </p:nvPr>
        </p:nvSpPr>
        <p:spPr/>
        <p:txBody>
          <a:bodyPr/>
          <a:lstStyle/>
          <a:p>
            <a:endParaRPr lang="en-ZA" dirty="0"/>
          </a:p>
        </p:txBody>
      </p:sp>
      <p:sp>
        <p:nvSpPr>
          <p:cNvPr id="1049107" name="Slide Number Placeholder 6"/>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7674765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108" name="Title 1"/>
          <p:cNvSpPr>
            <a:spLocks noGrp="1"/>
          </p:cNvSpPr>
          <p:nvPr>
            <p:ph type="title"/>
          </p:nvPr>
        </p:nvSpPr>
        <p:spPr/>
        <p:txBody>
          <a:bodyPr/>
          <a:lstStyle/>
          <a:p>
            <a:r>
              <a:rPr lang="en-US"/>
              <a:t>Click to edit Master title style</a:t>
            </a:r>
            <a:endParaRPr lang="en-ZA"/>
          </a:p>
        </p:txBody>
      </p:sp>
      <p:sp>
        <p:nvSpPr>
          <p:cNvPr id="1049109"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9110" name="Date Placeholder 3"/>
          <p:cNvSpPr>
            <a:spLocks noGrp="1"/>
          </p:cNvSpPr>
          <p:nvPr>
            <p:ph type="dt" sz="half" idx="10"/>
          </p:nvPr>
        </p:nvSpPr>
        <p:spPr/>
        <p:txBody>
          <a:bodyPr/>
          <a:lstStyle/>
          <a:p>
            <a:fld id="{10D52AFB-13C2-4C1C-B3C6-A95BE4B1B10C}" type="datetime1">
              <a:rPr lang="en-ZA" smtClean="0"/>
              <a:t>2023/04/20</a:t>
            </a:fld>
            <a:endParaRPr lang="en-ZA" dirty="0"/>
          </a:p>
        </p:txBody>
      </p:sp>
      <p:sp>
        <p:nvSpPr>
          <p:cNvPr id="1049111" name="Footer Placeholder 4"/>
          <p:cNvSpPr>
            <a:spLocks noGrp="1"/>
          </p:cNvSpPr>
          <p:nvPr>
            <p:ph type="ftr" sz="quarter" idx="11"/>
          </p:nvPr>
        </p:nvSpPr>
        <p:spPr/>
        <p:txBody>
          <a:bodyPr/>
          <a:lstStyle/>
          <a:p>
            <a:endParaRPr lang="en-ZA" dirty="0"/>
          </a:p>
        </p:txBody>
      </p:sp>
      <p:sp>
        <p:nvSpPr>
          <p:cNvPr id="1049112"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2868726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113"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1049114"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9115" name="Date Placeholder 3"/>
          <p:cNvSpPr>
            <a:spLocks noGrp="1"/>
          </p:cNvSpPr>
          <p:nvPr>
            <p:ph type="dt" sz="half" idx="10"/>
          </p:nvPr>
        </p:nvSpPr>
        <p:spPr/>
        <p:txBody>
          <a:bodyPr/>
          <a:lstStyle/>
          <a:p>
            <a:fld id="{29E0DD02-2EFD-48D6-A054-32DC1A9A09EC}" type="datetime1">
              <a:rPr lang="en-ZA" smtClean="0"/>
              <a:t>2023/04/20</a:t>
            </a:fld>
            <a:endParaRPr lang="en-ZA" dirty="0"/>
          </a:p>
        </p:txBody>
      </p:sp>
      <p:sp>
        <p:nvSpPr>
          <p:cNvPr id="1049116" name="Footer Placeholder 4"/>
          <p:cNvSpPr>
            <a:spLocks noGrp="1"/>
          </p:cNvSpPr>
          <p:nvPr>
            <p:ph type="ftr" sz="quarter" idx="11"/>
          </p:nvPr>
        </p:nvSpPr>
        <p:spPr/>
        <p:txBody>
          <a:bodyPr/>
          <a:lstStyle/>
          <a:p>
            <a:endParaRPr lang="en-ZA" dirty="0"/>
          </a:p>
        </p:txBody>
      </p:sp>
      <p:sp>
        <p:nvSpPr>
          <p:cNvPr id="1049117" name="Slide Number Placeholder 5"/>
          <p:cNvSpPr>
            <a:spLocks noGrp="1"/>
          </p:cNvSpPr>
          <p:nvPr>
            <p:ph type="sldNum" sz="quarter" idx="12"/>
          </p:nvPr>
        </p:nvSpPr>
        <p:spPr/>
        <p:txBody>
          <a:bodyPr/>
          <a:lstStyle/>
          <a:p>
            <a:fld id="{C0BC869A-91E2-43F4-8242-6C20DDE1B601}" type="slidenum">
              <a:rPr lang="en-ZA" smtClean="0"/>
              <a:t>‹#›</a:t>
            </a:fld>
            <a:endParaRPr lang="en-ZA" dirty="0"/>
          </a:p>
        </p:txBody>
      </p:sp>
    </p:spTree>
    <p:extLst>
      <p:ext uri="{BB962C8B-B14F-4D97-AF65-F5344CB8AC3E}">
        <p14:creationId xmlns:p14="http://schemas.microsoft.com/office/powerpoint/2010/main" val="13533007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55272-2713-4B25-A80D-A0B3F770DC6F}" type="datetime1">
              <a:rPr lang="en-ZA" smtClean="0"/>
              <a:t>2023/04/20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1461144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A3BBEB-6F2B-4F17-9098-E50AA3D5FCFC}" type="datetime1">
              <a:rPr lang="en-ZA" smtClean="0"/>
              <a:t>2023/04/20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3061216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4449C9-9DB0-41A3-9B50-852FE6F86BA6}" type="datetime1">
              <a:rPr lang="en-ZA" smtClean="0"/>
              <a:t>2023/04/20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1959023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5DBBC6-9083-441A-BCC0-5D72A5774924}" type="datetime1">
              <a:rPr lang="en-ZA" smtClean="0"/>
              <a:t>2023/04/20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984846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C70BF8-0D75-47A8-B0D8-8E1C64C339E0}" type="datetime1">
              <a:rPr lang="en-ZA" smtClean="0"/>
              <a:t>2023/04/20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3777152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9C31B0-31F9-4637-AD0C-62A65F5ABC22}" type="datetime1">
              <a:rPr lang="en-ZA" smtClean="0"/>
              <a:t>2023/04/20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363878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7769A88F-9218-4603-B7FE-626D51E55924}" type="datetime1">
              <a:rPr lang="en-ZA" smtClean="0"/>
              <a:t>2023/04/20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30529439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2B3A3-A50D-4F50-BA67-A8DC123FB01B}" type="datetime1">
              <a:rPr lang="en-ZA" smtClean="0"/>
              <a:t>2023/04/20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2288585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40CD88-981D-468E-86DF-AD7822B57A0B}" type="datetime1">
              <a:rPr lang="en-ZA" smtClean="0"/>
              <a:t>2023/04/20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26812073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A17A580-4106-416F-A1B7-99D2615FEEE4}" type="datetime1">
              <a:rPr lang="en-ZA" smtClean="0"/>
              <a:t>2023/04/20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177522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5D0DE4-5749-4702-8DDC-E092E8BE368D}" type="datetime1">
              <a:rPr lang="en-ZA" smtClean="0"/>
              <a:t>2023/04/20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21356006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2D22-DA0E-4BAC-9BE0-AFFC72A2EB93}" type="datetime1">
              <a:rPr lang="en-ZA" smtClean="0"/>
              <a:t>2023/04/20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0B882C1-BB10-4735-B522-4F4E71A5F0A4}" type="slidenum">
              <a:rPr lang="en-US" smtClean="0"/>
              <a:t>‹#›</a:t>
            </a:fld>
            <a:endParaRPr lang="en-US" dirty="0"/>
          </a:p>
        </p:txBody>
      </p:sp>
    </p:spTree>
    <p:extLst>
      <p:ext uri="{BB962C8B-B14F-4D97-AF65-F5344CB8AC3E}">
        <p14:creationId xmlns:p14="http://schemas.microsoft.com/office/powerpoint/2010/main" val="191350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2E63AC6-26C3-4A90-9AC6-FC80F0FBD2C6}" type="datetime1">
              <a:rPr lang="en-ZA" smtClean="0"/>
              <a:t>2023/04/20</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2077485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799CDCAA-8125-4813-AFD4-B857F3F414E2}" type="datetime1">
              <a:rPr lang="en-ZA" smtClean="0"/>
              <a:t>2023/04/20</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2865945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1D4FF-D493-44C5-8A54-D6E4FA3AAF30}" type="datetime1">
              <a:rPr lang="en-ZA" smtClean="0"/>
              <a:t>2023/04/20</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84299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04DC2A-C84C-44AA-913C-035B3A936555}" type="datetime1">
              <a:rPr lang="en-ZA" smtClean="0"/>
              <a:t>2023/04/20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1953613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7CAFB3-1A39-43C5-854F-957657CDF6FC}" type="datetime1">
              <a:rPr lang="en-ZA" smtClean="0"/>
              <a:t>2023/04/20</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B0BD06D6-3E89-40BC-8BA4-56C7076C5FAA}" type="slidenum">
              <a:rPr lang="en-ZA" smtClean="0"/>
              <a:t>‹#›</a:t>
            </a:fld>
            <a:endParaRPr lang="en-ZA" dirty="0"/>
          </a:p>
        </p:txBody>
      </p:sp>
    </p:spTree>
    <p:extLst>
      <p:ext uri="{BB962C8B-B14F-4D97-AF65-F5344CB8AC3E}">
        <p14:creationId xmlns:p14="http://schemas.microsoft.com/office/powerpoint/2010/main" val="172737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EDAEF-CECB-4575-9CD7-22606F245C95}" type="datetime1">
              <a:rPr lang="en-ZA" smtClean="0"/>
              <a:t>2023/04/20</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D06D6-3E89-40BC-8BA4-56C7076C5FAA}" type="slidenum">
              <a:rPr lang="en-ZA" smtClean="0"/>
              <a:t>‹#›</a:t>
            </a:fld>
            <a:endParaRPr lang="en-ZA" dirty="0"/>
          </a:p>
        </p:txBody>
      </p:sp>
    </p:spTree>
    <p:extLst>
      <p:ext uri="{BB962C8B-B14F-4D97-AF65-F5344CB8AC3E}">
        <p14:creationId xmlns:p14="http://schemas.microsoft.com/office/powerpoint/2010/main" val="2238596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7B186-777F-4634-B56A-F3689DBDF6DC}" type="datetime1">
              <a:rPr lang="en-ZA" smtClean="0"/>
              <a:t>2023/04/20</a:t>
            </a:fld>
            <a:endParaRPr lang="en-Z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C869A-91E2-43F4-8242-6C20DDE1B601}" type="slidenum">
              <a:rPr lang="en-ZA" smtClean="0"/>
              <a:t>‹#›</a:t>
            </a:fld>
            <a:endParaRPr lang="en-ZA" dirty="0"/>
          </a:p>
        </p:txBody>
      </p:sp>
    </p:spTree>
    <p:extLst>
      <p:ext uri="{BB962C8B-B14F-4D97-AF65-F5344CB8AC3E}">
        <p14:creationId xmlns:p14="http://schemas.microsoft.com/office/powerpoint/2010/main" val="38059639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610"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1048611"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048612"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EB2B5-CCE8-45CB-A5BF-4B5110635518}" type="datetime1">
              <a:rPr lang="en-ZA" smtClean="0"/>
              <a:t>2023/04/20</a:t>
            </a:fld>
            <a:endParaRPr lang="en-ZA" dirty="0"/>
          </a:p>
        </p:txBody>
      </p:sp>
      <p:sp>
        <p:nvSpPr>
          <p:cNvPr id="1048613"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1048614"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BC869A-91E2-43F4-8242-6C20DDE1B601}" type="slidenum">
              <a:rPr lang="en-ZA" smtClean="0"/>
              <a:t>‹#›</a:t>
            </a:fld>
            <a:endParaRPr lang="en-ZA" dirty="0"/>
          </a:p>
        </p:txBody>
      </p:sp>
    </p:spTree>
    <p:extLst>
      <p:ext uri="{BB962C8B-B14F-4D97-AF65-F5344CB8AC3E}">
        <p14:creationId xmlns:p14="http://schemas.microsoft.com/office/powerpoint/2010/main" val="37788817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A592BC-B185-475E-9B80-F41C6FA1D6E4}" type="datetime1">
              <a:rPr lang="en-ZA" smtClean="0"/>
              <a:t>2023/04/20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882C1-BB10-4735-B522-4F4E71A5F0A4}" type="slidenum">
              <a:rPr lang="en-US" smtClean="0"/>
              <a:t>‹#›</a:t>
            </a:fld>
            <a:endParaRPr lang="en-US" dirty="0"/>
          </a:p>
        </p:txBody>
      </p:sp>
    </p:spTree>
    <p:extLst>
      <p:ext uri="{BB962C8B-B14F-4D97-AF65-F5344CB8AC3E}">
        <p14:creationId xmlns:p14="http://schemas.microsoft.com/office/powerpoint/2010/main" val="303425562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17.jpg"/><Relationship Id="rId5" Type="http://schemas.openxmlformats.org/officeDocument/2006/relationships/image" Target="../media/image4.emf"/><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4.emf"/><Relationship Id="rId10" Type="http://schemas.openxmlformats.org/officeDocument/2006/relationships/image" Target="../media/image25.jpg"/><Relationship Id="rId4" Type="http://schemas.openxmlformats.org/officeDocument/2006/relationships/image" Target="../media/image3.emf"/><Relationship Id="rId9"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3.emf"/><Relationship Id="rId5" Type="http://schemas.openxmlformats.org/officeDocument/2006/relationships/image" Target="../media/image27.pn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40.xml"/><Relationship Id="rId4" Type="http://schemas.openxmlformats.org/officeDocument/2006/relationships/image" Target="../media/image4.emf"/></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4.emf"/><Relationship Id="rId7"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emf"/><Relationship Id="rId7"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emf"/></Relationships>
</file>

<file path=ppt/slides/_rels/slide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emf"/><Relationship Id="rId7"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emf"/></Relationships>
</file>

<file path=ppt/slides/_rels/slide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45.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31.png"/><Relationship Id="rId4" Type="http://schemas.openxmlformats.org/officeDocument/2006/relationships/image" Target="../media/image30.jpe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9.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1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094563"/>
            <a:ext cx="12192000" cy="5652830"/>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30000" noProof="0" dirty="0">
              <a:ln>
                <a:noFill/>
              </a:ln>
              <a:solidFill>
                <a:prstClr val="black"/>
              </a:solidFill>
              <a:effectLst/>
              <a:uLnTx/>
              <a:uFillTx/>
              <a:latin typeface="Century Gothic" panose="020B0502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baseline="30000" dirty="0">
                <a:solidFill>
                  <a:prstClr val="black"/>
                </a:solidFill>
                <a:latin typeface="Century Gothic" panose="020B0502020202020204" pitchFamily="34" charset="0"/>
                <a:cs typeface="Arial"/>
              </a:rPr>
              <a:t>2023/24</a:t>
            </a:r>
            <a:r>
              <a:rPr lang="en-GB" sz="4800" b="1" dirty="0">
                <a:solidFill>
                  <a:prstClr val="black"/>
                </a:solidFill>
                <a:latin typeface="Century Gothic" panose="020B0502020202020204" pitchFamily="34" charset="0"/>
                <a:cs typeface="Arial"/>
              </a:rPr>
              <a:t> </a:t>
            </a:r>
            <a:r>
              <a:rPr lang="en-GB" sz="4800" b="1" baseline="30000" dirty="0">
                <a:solidFill>
                  <a:prstClr val="black"/>
                </a:solidFill>
                <a:latin typeface="Century Gothic" panose="020B0502020202020204" pitchFamily="34" charset="0"/>
                <a:cs typeface="Arial"/>
              </a:rPr>
              <a:t>ANNUAL</a:t>
            </a:r>
            <a:r>
              <a:rPr lang="en-GB" sz="4800" b="1" dirty="0">
                <a:solidFill>
                  <a:prstClr val="black"/>
                </a:solidFill>
                <a:latin typeface="Century Gothic" panose="020B0502020202020204" pitchFamily="34" charset="0"/>
                <a:cs typeface="Arial"/>
              </a:rPr>
              <a:t> </a:t>
            </a:r>
            <a:r>
              <a:rPr lang="en-GB" sz="4800" b="1" baseline="30000" dirty="0">
                <a:solidFill>
                  <a:prstClr val="black"/>
                </a:solidFill>
                <a:latin typeface="Century Gothic" panose="020B0502020202020204" pitchFamily="34" charset="0"/>
                <a:cs typeface="Arial"/>
              </a:rPr>
              <a:t>PERFORMANCE PLAN AND BUDGETS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800" b="1" baseline="30000" dirty="0">
              <a:latin typeface="Century Gothic" panose="020B0502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baseline="30000" dirty="0">
                <a:latin typeface="Century Gothic" panose="020B0502020202020204" pitchFamily="34" charset="0"/>
                <a:cs typeface="Arial"/>
              </a:rPr>
              <a:t>26 APRIL 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4800" b="1" baseline="30000" dirty="0">
              <a:solidFill>
                <a:srgbClr val="FF0000"/>
              </a:solidFill>
              <a:latin typeface="Century Gothic" panose="020B0502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baseline="30000" dirty="0">
                <a:solidFill>
                  <a:prstClr val="black"/>
                </a:solidFill>
                <a:latin typeface="Century Gothic" panose="020B0502020202020204" pitchFamily="34" charset="0"/>
                <a:cs typeface="Arial"/>
              </a:rPr>
              <a:t>SELECT COMMITTEE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baseline="30000" dirty="0">
                <a:solidFill>
                  <a:prstClr val="black"/>
                </a:solidFill>
                <a:latin typeface="Century Gothic" panose="020B0502020202020204" pitchFamily="34" charset="0"/>
                <a:cs typeface="Arial"/>
              </a:rPr>
              <a:t>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baseline="30000" dirty="0">
                <a:solidFill>
                  <a:prstClr val="black"/>
                </a:solidFill>
                <a:latin typeface="Century Gothic" panose="020B0502020202020204" pitchFamily="34" charset="0"/>
                <a:cs typeface="Arial"/>
              </a:rPr>
              <a:t> EDUCATION AND TECHNOLOGY, SPORTS, AND CULTURE</a:t>
            </a:r>
          </a:p>
          <a:p>
            <a:pPr lvl="0" algn="ctr">
              <a:defRPr/>
            </a:pPr>
            <a:endParaRPr lang="en-GB" sz="2000" b="1" baseline="30000" dirty="0">
              <a:solidFill>
                <a:srgbClr val="FF0000"/>
              </a:solidFill>
              <a:latin typeface="Century Gothic" panose="020B0502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400" b="1" baseline="30000" dirty="0">
              <a:solidFill>
                <a:prstClr val="black"/>
              </a:solidFill>
              <a:latin typeface="Century Gothic" panose="020B0502020202020204" pitchFamily="34" charset="0"/>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400" b="1" baseline="30000" dirty="0">
              <a:solidFill>
                <a:prstClr val="black"/>
              </a:solidFill>
              <a:latin typeface="Century Gothic" panose="020B0502020202020204" pitchFamily="34" charset="0"/>
              <a:cs typeface="Arial"/>
            </a:endParaRPr>
          </a:p>
        </p:txBody>
      </p:sp>
      <p:pic>
        <p:nvPicPr>
          <p:cNvPr id="3" name="Picture 2"/>
          <p:cNvPicPr/>
          <p:nvPr/>
        </p:nvPicPr>
        <p:blipFill>
          <a:blip r:embed="rId2"/>
          <a:stretch>
            <a:fillRect/>
          </a:stretch>
        </p:blipFill>
        <p:spPr>
          <a:xfrm>
            <a:off x="0" y="1"/>
            <a:ext cx="12192000" cy="3094562"/>
          </a:xfrm>
          <a:prstGeom prst="rect">
            <a:avLst/>
          </a:prstGeom>
        </p:spPr>
      </p:pic>
      <p:sp>
        <p:nvSpPr>
          <p:cNvPr id="2" name="TextBox 1"/>
          <p:cNvSpPr txBox="1"/>
          <p:nvPr/>
        </p:nvSpPr>
        <p:spPr>
          <a:xfrm>
            <a:off x="7614877" y="2251422"/>
            <a:ext cx="8913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whew</a:t>
            </a: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fld id="{B0BD06D6-3E89-40BC-8BA4-56C7076C5FAA}" type="slidenum">
              <a:rPr lang="en-ZA" smtClean="0"/>
              <a:t>1</a:t>
            </a:fld>
            <a:endParaRPr lang="en-ZA" dirty="0"/>
          </a:p>
        </p:txBody>
      </p:sp>
    </p:spTree>
    <p:extLst>
      <p:ext uri="{BB962C8B-B14F-4D97-AF65-F5344CB8AC3E}">
        <p14:creationId xmlns:p14="http://schemas.microsoft.com/office/powerpoint/2010/main" val="362030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646544"/>
            <a:ext cx="6003636" cy="3162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52" y="466885"/>
            <a:ext cx="6065949" cy="3322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317" descr="P:\Communication\Misc\Illustrator\Logos\2014_mpu_logos.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344" y="5860855"/>
            <a:ext cx="1590517" cy="564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58420" y="6142032"/>
            <a:ext cx="1116843" cy="56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73891" y="52272"/>
            <a:ext cx="12265891" cy="500137"/>
          </a:xfrm>
          <a:prstGeom prst="rect">
            <a:avLst/>
          </a:prstGeom>
          <a:solidFill>
            <a:srgbClr val="FFC000"/>
          </a:solidFill>
          <a:ln>
            <a:noFill/>
          </a:ln>
          <a:effectLst/>
        </p:spPr>
        <p:txBody>
          <a:bodyPr vert="horz" wrap="square" lIns="68580" tIns="34290" rIns="68580" bIns="34290" numCol="1" anchor="ctr" anchorCtr="0" compatLnSpc="1">
            <a:prstTxWarp prst="textNoShape">
              <a:avLst/>
            </a:prstTxWarp>
            <a:spAutoFit/>
          </a:bodyPr>
          <a:lstStyle/>
          <a:p>
            <a:pPr algn="ctr"/>
            <a:r>
              <a:rPr lang="en-US" sz="2800" b="1" dirty="0"/>
              <a:t>READING  </a:t>
            </a:r>
            <a:endParaRPr lang="en-ZA" sz="2800" b="1"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1744" y="3818113"/>
            <a:ext cx="3816424" cy="2227748"/>
          </a:xfrm>
          <a:prstGeom prst="ellipse">
            <a:avLst/>
          </a:prstGeom>
          <a:ln>
            <a:noFill/>
          </a:ln>
          <a:effectLst>
            <a:softEdge rad="112500"/>
          </a:effectLst>
        </p:spPr>
      </p:pic>
      <p:sp>
        <p:nvSpPr>
          <p:cNvPr id="11" name="Slide Number Placeholder 10"/>
          <p:cNvSpPr>
            <a:spLocks noGrp="1"/>
          </p:cNvSpPr>
          <p:nvPr>
            <p:ph type="sldNum" sz="quarter" idx="12"/>
          </p:nvPr>
        </p:nvSpPr>
        <p:spPr/>
        <p:txBody>
          <a:bodyPr/>
          <a:lstStyle/>
          <a:p>
            <a:fld id="{B0BD06D6-3E89-40BC-8BA4-56C7076C5FAA}" type="slidenum">
              <a:rPr lang="en-ZA" smtClean="0"/>
              <a:t>10</a:t>
            </a:fld>
            <a:endParaRPr lang="en-ZA" dirty="0"/>
          </a:p>
        </p:txBody>
      </p:sp>
    </p:spTree>
    <p:extLst>
      <p:ext uri="{BB962C8B-B14F-4D97-AF65-F5344CB8AC3E}">
        <p14:creationId xmlns:p14="http://schemas.microsoft.com/office/powerpoint/2010/main" val="1635426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307912" y="6000924"/>
            <a:ext cx="1348575" cy="632665"/>
          </a:xfrm>
          <a:prstGeom prst="rect">
            <a:avLst/>
          </a:prstGeom>
        </p:spPr>
      </p:pic>
      <p:sp>
        <p:nvSpPr>
          <p:cNvPr id="8" name="object 5"/>
          <p:cNvSpPr txBox="1"/>
          <p:nvPr/>
        </p:nvSpPr>
        <p:spPr>
          <a:xfrm>
            <a:off x="0" y="1855887"/>
            <a:ext cx="12192000" cy="1299074"/>
          </a:xfrm>
          <a:prstGeom prst="rect">
            <a:avLst/>
          </a:prstGeom>
          <a:solidFill>
            <a:schemeClr val="accent6">
              <a:lumMod val="75000"/>
            </a:schemeClr>
          </a:solidFill>
        </p:spPr>
        <p:txBody>
          <a:bodyPr vert="horz" wrap="square" lIns="0" tIns="6350" rIns="0" bIns="0" rtlCol="0" anchor="ctr">
            <a:spAutoFit/>
          </a:bodyPr>
          <a:lstStyle/>
          <a:p>
            <a:pPr marL="6350" marR="0" lvl="0" indent="0" algn="ctr" defTabSz="914400" rtl="0" eaLnBrk="1" fontAlgn="auto" latinLnBrk="0" hangingPunct="1">
              <a:lnSpc>
                <a:spcPct val="100000"/>
              </a:lnSpc>
              <a:spcBef>
                <a:spcPts val="0"/>
              </a:spcBef>
              <a:spcAft>
                <a:spcPts val="0"/>
              </a:spcAft>
              <a:buClrTx/>
              <a:buSzTx/>
              <a:buFontTx/>
              <a:buNone/>
              <a:tabLst/>
              <a:defRPr/>
            </a:pPr>
            <a:endParaRPr kumimoji="0" lang="en-ZA" sz="2800" b="1" i="0" u="none" strike="noStrike" kern="1200" cap="none" spc="-10" normalizeH="0" baseline="0" noProof="0" dirty="0">
              <a:ln>
                <a:noFill/>
              </a:ln>
              <a:solidFill>
                <a:srgbClr val="FFFFFF"/>
              </a:solidFill>
              <a:effectLst/>
              <a:uLnTx/>
              <a:uFillTx/>
              <a:latin typeface="Century Gothic" panose="020B0502020202020204" pitchFamily="34" charset="0"/>
              <a:ea typeface="+mn-ea"/>
              <a:cs typeface="Arial"/>
            </a:endParaRPr>
          </a:p>
          <a:p>
            <a:pPr marL="635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10" normalizeH="0" baseline="0" noProof="0" dirty="0">
                <a:ln>
                  <a:noFill/>
                </a:ln>
                <a:solidFill>
                  <a:srgbClr val="FFFFFF"/>
                </a:solidFill>
                <a:effectLst/>
                <a:uLnTx/>
                <a:uFillTx/>
                <a:latin typeface="Century Gothic" panose="020B0502020202020204" pitchFamily="34" charset="0"/>
                <a:ea typeface="+mn-ea"/>
                <a:cs typeface="Arial"/>
              </a:rPr>
              <a:t>2023/24 ANNUAL PERFORMANCE PLAN FOCUSED ON  PRIORITIES</a:t>
            </a:r>
          </a:p>
          <a:p>
            <a:pPr marL="635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19" y="5720576"/>
            <a:ext cx="2281143" cy="1137424"/>
          </a:xfrm>
          <a:prstGeom prst="rect">
            <a:avLst/>
          </a:prstGeom>
        </p:spPr>
      </p:pic>
      <p:sp>
        <p:nvSpPr>
          <p:cNvPr id="4" name="Slide Number Placeholder 3"/>
          <p:cNvSpPr>
            <a:spLocks noGrp="1"/>
          </p:cNvSpPr>
          <p:nvPr>
            <p:ph type="sldNum" sz="quarter" idx="12"/>
          </p:nvPr>
        </p:nvSpPr>
        <p:spPr/>
        <p:txBody>
          <a:bodyPr/>
          <a:lstStyle/>
          <a:p>
            <a:fld id="{B0BD06D6-3E89-40BC-8BA4-56C7076C5FAA}" type="slidenum">
              <a:rPr lang="en-ZA" smtClean="0"/>
              <a:t>11</a:t>
            </a:fld>
            <a:endParaRPr lang="en-ZA" dirty="0"/>
          </a:p>
        </p:txBody>
      </p:sp>
    </p:spTree>
    <p:extLst>
      <p:ext uri="{BB962C8B-B14F-4D97-AF65-F5344CB8AC3E}">
        <p14:creationId xmlns:p14="http://schemas.microsoft.com/office/powerpoint/2010/main" val="227889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6" name="Picture 8" descr="P:\Communication\Misc\Illustrator\Logos\2014_rising_sun.emf"/>
          <p:cNvPicPr>
            <a:picLocks noChangeAspect="1" noChangeArrowheads="1"/>
          </p:cNvPicPr>
          <p:nvPr/>
        </p:nvPicPr>
        <p:blipFill>
          <a:blip r:embed="rId3" cstate="print"/>
          <a:srcRect/>
          <a:stretch>
            <a:fillRect/>
          </a:stretch>
        </p:blipFill>
        <p:spPr bwMode="auto">
          <a:xfrm>
            <a:off x="9687745" y="6163836"/>
            <a:ext cx="1151974" cy="575364"/>
          </a:xfrm>
          <a:prstGeom prst="rect">
            <a:avLst/>
          </a:prstGeom>
          <a:noFill/>
          <a:ln>
            <a:noFill/>
          </a:ln>
        </p:spPr>
      </p:pic>
      <p:sp>
        <p:nvSpPr>
          <p:cNvPr id="1048733" name="Content Placeholder 8"/>
          <p:cNvSpPr>
            <a:spLocks noGrp="1"/>
          </p:cNvSpPr>
          <p:nvPr>
            <p:ph idx="1"/>
          </p:nvPr>
        </p:nvSpPr>
        <p:spPr>
          <a:xfrm>
            <a:off x="121610" y="1044739"/>
            <a:ext cx="4013130" cy="5224008"/>
          </a:xfrm>
        </p:spPr>
        <p:txBody>
          <a:bodyPr>
            <a:normAutofit fontScale="92500" lnSpcReduction="10000"/>
          </a:bodyPr>
          <a:lstStyle/>
          <a:p>
            <a:pPr algn="just">
              <a:lnSpc>
                <a:spcPct val="110000"/>
              </a:lnSpc>
              <a:buFont typeface="Wingdings" panose="05000000000000000000" pitchFamily="2" charset="2"/>
              <a:buChar char="Ø"/>
            </a:pPr>
            <a:r>
              <a:rPr lang="en-US" sz="1700" b="1" dirty="0">
                <a:latin typeface="Century Gothic" panose="020B0502020202020204" pitchFamily="34" charset="0"/>
                <a:ea typeface="Tahoma" panose="020B0604030504040204" pitchFamily="34" charset="0"/>
                <a:cs typeface="Tahoma" panose="020B0604030504040204" pitchFamily="34" charset="0"/>
              </a:rPr>
              <a:t>Increased access to ECD service for 0-4 cohort to 60%</a:t>
            </a:r>
          </a:p>
          <a:p>
            <a:pPr algn="just">
              <a:lnSpc>
                <a:spcPct val="110000"/>
              </a:lnSpc>
              <a:buFont typeface="Wingdings" panose="05000000000000000000" pitchFamily="2" charset="2"/>
              <a:buChar char="Ø"/>
            </a:pPr>
            <a:endParaRPr lang="en-US" sz="1700" b="1" dirty="0">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endParaRPr lang="en-US" sz="1700" b="1" dirty="0">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endParaRPr lang="en-US" sz="1700" b="1" dirty="0">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endParaRPr lang="en-US" sz="1700" b="1" dirty="0">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US" sz="1700" b="1" dirty="0">
                <a:latin typeface="Century Gothic" panose="020B0502020202020204" pitchFamily="34" charset="0"/>
                <a:ea typeface="Tahoma" panose="020B0604030504040204" pitchFamily="34" charset="0"/>
                <a:cs typeface="Tahoma" panose="020B0604030504040204" pitchFamily="34" charset="0"/>
              </a:rPr>
              <a:t>Increased access to ECD education and 100% learners supplied with workbooks in all schools offering grade R</a:t>
            </a:r>
          </a:p>
          <a:p>
            <a:pPr marL="0" indent="0" algn="just">
              <a:lnSpc>
                <a:spcPct val="110000"/>
              </a:lnSpc>
              <a:buNone/>
            </a:pPr>
            <a:endParaRPr lang="en-US" sz="1700" b="1" dirty="0">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ZA" sz="1700" b="1" dirty="0">
                <a:solidFill>
                  <a:prstClr val="black"/>
                </a:solidFill>
                <a:latin typeface="Century Gothic" panose="020B0502020202020204" pitchFamily="34" charset="0"/>
                <a:ea typeface="Tahoma" panose="020B0604030504040204" pitchFamily="34" charset="0"/>
                <a:cs typeface="Tahoma" panose="020B0604030504040204" pitchFamily="34" charset="0"/>
              </a:rPr>
              <a:t>Construction of 36 ECD specialised classrooms in public ordinary schools</a:t>
            </a:r>
          </a:p>
          <a:p>
            <a:pPr algn="just">
              <a:lnSpc>
                <a:spcPct val="110000"/>
              </a:lnSpc>
              <a:buFont typeface="Wingdings" panose="05000000000000000000" pitchFamily="2" charset="2"/>
              <a:buChar char="Ø"/>
            </a:pPr>
            <a:endParaRPr lang="en-ZA" sz="1700" b="1"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ZA" sz="1700" b="1" dirty="0">
                <a:solidFill>
                  <a:prstClr val="black"/>
                </a:solidFill>
                <a:latin typeface="Century Gothic" panose="020B0502020202020204" pitchFamily="34" charset="0"/>
                <a:ea typeface="Tahoma" panose="020B0604030504040204" pitchFamily="34" charset="0"/>
                <a:cs typeface="Tahoma" panose="020B0604030504040204" pitchFamily="34" charset="0"/>
              </a:rPr>
              <a:t>249 ECD practitioners capacitated </a:t>
            </a:r>
          </a:p>
          <a:p>
            <a:pPr marL="0" indent="0">
              <a:buNone/>
            </a:pPr>
            <a:endParaRPr lang="en-ZA"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048734" name="Title 1"/>
          <p:cNvSpPr txBox="1"/>
          <p:nvPr/>
        </p:nvSpPr>
        <p:spPr>
          <a:xfrm>
            <a:off x="328282" y="31417"/>
            <a:ext cx="11680670" cy="43984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Priorities for 2023/24 financial year – </a:t>
            </a:r>
            <a:r>
              <a:rPr kumimoji="0" lang="en-US" sz="2000" b="1" i="0" u="none" strike="noStrike" kern="1200" cap="none" spc="0" normalizeH="0" baseline="0" noProof="0" dirty="0">
                <a:ln>
                  <a:noFill/>
                </a:ln>
                <a:solidFill>
                  <a:srgbClr val="0070C0"/>
                </a:solidFill>
                <a:effectLst/>
                <a:uLnTx/>
                <a:uFillTx/>
                <a:latin typeface="Century Gothic" panose="020B0502020202020204" pitchFamily="34" charset="0"/>
                <a:ea typeface="Tahoma" panose="020B0604030504040204" pitchFamily="34" charset="0"/>
                <a:cs typeface="Tahoma" panose="020B0604030504040204" pitchFamily="34" charset="0"/>
              </a:rPr>
              <a:t>education, skills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and health</a:t>
            </a:r>
          </a:p>
        </p:txBody>
      </p:sp>
      <p:sp>
        <p:nvSpPr>
          <p:cNvPr id="1048735" name="Rectangle 9"/>
          <p:cNvSpPr/>
          <p:nvPr/>
        </p:nvSpPr>
        <p:spPr>
          <a:xfrm>
            <a:off x="4503589" y="1044739"/>
            <a:ext cx="7407021" cy="2262158"/>
          </a:xfrm>
          <a:prstGeom prst="rect">
            <a:avLst/>
          </a:prstGeom>
          <a:ln w="12700">
            <a:solidFill>
              <a:srgbClr val="FFC000"/>
            </a:solidFill>
          </a:ln>
        </p:spPr>
        <p:txBody>
          <a:bodyPr wrap="square">
            <a:spAutoFit/>
          </a:bodyPr>
          <a:lstStyle/>
          <a:p>
            <a:pPr marL="87312" marR="0" lvl="0" algn="just" defTabSz="914400" rtl="0" eaLnBrk="1" fontAlgn="auto" latinLnBrk="0" hangingPunct="1">
              <a:lnSpc>
                <a:spcPct val="100000"/>
              </a:lnSpc>
              <a:spcBef>
                <a:spcPts val="600"/>
              </a:spcBef>
              <a:spcAft>
                <a:spcPts val="0"/>
              </a:spcAft>
              <a:buClrTx/>
              <a:buSzTx/>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Roll out of the caregiver parental training for 0-4 cohort, </a:t>
            </a:r>
          </a:p>
          <a:p>
            <a:pPr marL="830262" lvl="1" indent="-285750" algn="just">
              <a:spcBef>
                <a:spcPts val="600"/>
              </a:spcBef>
              <a:buFont typeface="Arial" panose="020B0604020202020204" pitchFamily="34" charset="0"/>
              <a:buChar char="•"/>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Transfer made to qualifying centres</a:t>
            </a:r>
            <a:r>
              <a:rPr kumimoji="0" lang="en-US" sz="1400" b="0"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and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Registration of schools,</a:t>
            </a:r>
            <a:r>
              <a:rPr kumimoji="0" lang="en-US" sz="1400" b="0" i="0" u="none" strike="noStrike" kern="1200" cap="none" spc="0" normalizeH="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Development of norms and standards, </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Implementation of ECD migration to DBE, </a:t>
            </a:r>
          </a:p>
          <a:p>
            <a:pPr marL="830262" lvl="1" indent="-285750" algn="just">
              <a:spcBef>
                <a:spcPts val="600"/>
              </a:spcBef>
              <a:buFont typeface="Arial" panose="020B0604020202020204" pitchFamily="34" charset="0"/>
              <a:buChar char="•"/>
              <a:defRPr/>
            </a:pPr>
            <a:r>
              <a:rPr lang="en-ZA" sz="1400" dirty="0">
                <a:solidFill>
                  <a:prstClr val="black"/>
                </a:solidFill>
                <a:latin typeface="Century Gothic" panose="020B0502020202020204" pitchFamily="34" charset="0"/>
                <a:cs typeface="Arial" panose="020B0604020202020204" pitchFamily="34" charset="0"/>
              </a:rPr>
              <a:t>Develop and monitor the DATA base of the ECD </a:t>
            </a:r>
            <a:r>
              <a:rPr lang="en-ZA" sz="1400" dirty="0" err="1">
                <a:solidFill>
                  <a:prstClr val="black"/>
                </a:solidFill>
                <a:latin typeface="Century Gothic" panose="020B0502020202020204" pitchFamily="34" charset="0"/>
                <a:cs typeface="Arial" panose="020B0604020202020204" pitchFamily="34" charset="0"/>
              </a:rPr>
              <a:t>Centers</a:t>
            </a:r>
            <a:r>
              <a:rPr lang="en-ZA" sz="1400" dirty="0">
                <a:solidFill>
                  <a:prstClr val="black"/>
                </a:solidFill>
                <a:latin typeface="Century Gothic" panose="020B0502020202020204" pitchFamily="34" charset="0"/>
                <a:cs typeface="Arial" panose="020B0604020202020204" pitchFamily="34" charset="0"/>
              </a:rPr>
              <a:t> on quarterly .</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830262" lvl="1" indent="-285750" algn="just">
              <a:spcBef>
                <a:spcPts val="600"/>
              </a:spcBef>
              <a:buFont typeface="Arial" panose="020B0604020202020204" pitchFamily="34" charset="0"/>
              <a:buChar char="•"/>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Increase number of fully registered ECD centres to 1495</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GB"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Confirmation of existences and quality assurances of NPIs, Train 200 practitioners on ECD NQF L4 qualification through the ECDI, Refurbishment of 29 ECD centres and construction of 1 new ECD centre</a:t>
            </a:r>
          </a:p>
        </p:txBody>
      </p:sp>
      <p:sp>
        <p:nvSpPr>
          <p:cNvPr id="1048738" name="Rectangle 12"/>
          <p:cNvSpPr/>
          <p:nvPr/>
        </p:nvSpPr>
        <p:spPr>
          <a:xfrm>
            <a:off x="697633" y="514692"/>
            <a:ext cx="1116052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MTSF OUTCOME: EARLY CHILHOOD DEVELOPMENT: IMPROVED SCHOOL-READINESS (ACCESS/QUALITY)</a:t>
            </a:r>
          </a:p>
        </p:txBody>
      </p:sp>
      <p:sp>
        <p:nvSpPr>
          <p:cNvPr id="1048739" name="Rectangle 13"/>
          <p:cNvSpPr/>
          <p:nvPr/>
        </p:nvSpPr>
        <p:spPr>
          <a:xfrm>
            <a:off x="4479270" y="3258577"/>
            <a:ext cx="7403207" cy="1244893"/>
          </a:xfrm>
          <a:prstGeom prst="rect">
            <a:avLst/>
          </a:prstGeom>
          <a:ln w="12700">
            <a:solidFill>
              <a:srgbClr val="FFC000"/>
            </a:solidFill>
          </a:ln>
        </p:spPr>
        <p:txBody>
          <a:bodyPr wrap="square">
            <a:spAutoFit/>
          </a:bodyPr>
          <a:lstStyle/>
          <a:p>
            <a:pPr marL="9525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Supply and Delivery of workbook 1 &amp; 2 to 1067 public primary schools,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Transfers to 1067 schools and compensation of 2068 practitioners</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Capacitate 400 ECD practitioners on National Curriculum Framework implementation,</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Conduct school readiness assessment for Gr. R learners in 1067 schools</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t>
            </a:r>
            <a:r>
              <a:rPr lang="en-US" sz="1400" dirty="0">
                <a:solidFill>
                  <a:prstClr val="black"/>
                </a:solidFill>
                <a:latin typeface="Century Gothic" panose="020B0502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Capacitate  42 Foundation Phase Subject Advisors on Mathematics, Languages and Life Skills  subject content</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1048742" name="Rectangle 16"/>
          <p:cNvSpPr/>
          <p:nvPr/>
        </p:nvSpPr>
        <p:spPr>
          <a:xfrm>
            <a:off x="4474004" y="4814380"/>
            <a:ext cx="7354570" cy="322845"/>
          </a:xfrm>
          <a:prstGeom prst="rect">
            <a:avLst/>
          </a:prstGeom>
          <a:ln w="12700">
            <a:solidFill>
              <a:srgbClr val="FFC000"/>
            </a:solidFill>
          </a:ln>
        </p:spPr>
        <p:txBody>
          <a:bodyPr wrap="square">
            <a:spAutoFit/>
          </a:bodyPr>
          <a:lstStyle/>
          <a:p>
            <a:pPr marL="95250" marR="0" lvl="0" indent="0"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Completed construction of 36 ECD specialised classrooms</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1048745" name="Rectangle 19"/>
          <p:cNvSpPr/>
          <p:nvPr/>
        </p:nvSpPr>
        <p:spPr>
          <a:xfrm>
            <a:off x="4479270" y="5610479"/>
            <a:ext cx="7378889" cy="553357"/>
          </a:xfrm>
          <a:prstGeom prst="rect">
            <a:avLst/>
          </a:prstGeom>
          <a:ln w="12700">
            <a:solidFill>
              <a:srgbClr val="FFC000"/>
            </a:solidFill>
          </a:ln>
        </p:spPr>
        <p:txBody>
          <a:bodyPr wrap="square">
            <a:spAutoFit/>
          </a:bodyPr>
          <a:lstStyle/>
          <a:p>
            <a:pPr marL="95250" marR="0" lvl="0" indent="0"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Train 261 ECD practitioners NQF level 6 (Diploma qualification) in their 3</a:t>
            </a:r>
            <a:r>
              <a:rPr kumimoji="0" lang="en-ZA" sz="1400" b="0" i="0" u="none" strike="noStrike" kern="1200" cap="none" spc="0" normalizeH="0" baseline="3000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rd</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year of study (those that met the academic requirement).</a:t>
            </a:r>
          </a:p>
        </p:txBody>
      </p:sp>
      <p:sp>
        <p:nvSpPr>
          <p:cNvPr id="4" name="Slide Number Placeholder 3"/>
          <p:cNvSpPr>
            <a:spLocks noGrp="1"/>
          </p:cNvSpPr>
          <p:nvPr>
            <p:ph type="sldNum" sz="quarter" idx="12"/>
          </p:nvPr>
        </p:nvSpPr>
        <p:spPr/>
        <p:txBody>
          <a:bodyPr/>
          <a:lstStyle/>
          <a:p>
            <a:fld id="{C0BC869A-91E2-43F4-8242-6C20DDE1B601}" type="slidenum">
              <a:rPr lang="en-ZA" smtClean="0"/>
              <a:t>12</a:t>
            </a:fld>
            <a:endParaRPr lang="en-ZA" dirty="0"/>
          </a:p>
        </p:txBody>
      </p:sp>
    </p:spTree>
    <p:extLst>
      <p:ext uri="{BB962C8B-B14F-4D97-AF65-F5344CB8AC3E}">
        <p14:creationId xmlns:p14="http://schemas.microsoft.com/office/powerpoint/2010/main" val="1997325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18" name="Picture 8" descr="P:\Communication\Misc\Illustrator\Logos\2014_rising_sun.emf"/>
          <p:cNvPicPr>
            <a:picLocks noChangeAspect="1" noChangeArrowheads="1"/>
          </p:cNvPicPr>
          <p:nvPr/>
        </p:nvPicPr>
        <p:blipFill>
          <a:blip r:embed="rId3" cstate="print"/>
          <a:srcRect/>
          <a:stretch>
            <a:fillRect/>
          </a:stretch>
        </p:blipFill>
        <p:spPr bwMode="auto">
          <a:xfrm>
            <a:off x="9837647" y="6191602"/>
            <a:ext cx="1151974" cy="575364"/>
          </a:xfrm>
          <a:prstGeom prst="rect">
            <a:avLst/>
          </a:prstGeom>
          <a:noFill/>
          <a:ln>
            <a:noFill/>
          </a:ln>
        </p:spPr>
      </p:pic>
      <p:sp>
        <p:nvSpPr>
          <p:cNvPr id="1048752" name="Content Placeholder 8"/>
          <p:cNvSpPr>
            <a:spLocks noGrp="1"/>
          </p:cNvSpPr>
          <p:nvPr>
            <p:ph idx="1"/>
          </p:nvPr>
        </p:nvSpPr>
        <p:spPr>
          <a:xfrm>
            <a:off x="270583" y="942835"/>
            <a:ext cx="4229855" cy="4975365"/>
          </a:xfrm>
        </p:spPr>
        <p:txBody>
          <a:bodyPr>
            <a:normAutofit fontScale="25000" lnSpcReduction="20000"/>
          </a:bodyPr>
          <a:lstStyle/>
          <a:p>
            <a:pPr marL="95250" lvl="0" indent="0">
              <a:lnSpc>
                <a:spcPct val="100000"/>
              </a:lnSpc>
              <a:spcBef>
                <a:spcPts val="600"/>
              </a:spcBef>
              <a:buNone/>
            </a:pPr>
            <a:endPar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US" sz="6400" b="1" dirty="0">
                <a:latin typeface="Century Gothic" panose="020B0502020202020204" pitchFamily="34" charset="0"/>
                <a:ea typeface="Tahoma" panose="020B0604030504040204" pitchFamily="34" charset="0"/>
                <a:cs typeface="Tahoma" panose="020B0604030504040204" pitchFamily="34" charset="0"/>
              </a:rPr>
              <a:t>30% of Grade 4 learners reading with understanding</a:t>
            </a:r>
          </a:p>
          <a:p>
            <a:pPr algn="just">
              <a:lnSpc>
                <a:spcPct val="110000"/>
              </a:lnSpc>
              <a:buFont typeface="Wingdings" panose="05000000000000000000" pitchFamily="2" charset="2"/>
              <a:buChar char="Ø"/>
            </a:pPr>
            <a:endParaRPr lang="en-US" sz="6400" b="1" dirty="0">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endParaRPr lang="en-US" sz="6400" b="1" dirty="0">
              <a:latin typeface="Century Gothic" panose="020B0502020202020204" pitchFamily="34" charset="0"/>
              <a:ea typeface="Tahoma" panose="020B0604030504040204" pitchFamily="34" charset="0"/>
              <a:cs typeface="Tahoma" panose="020B0604030504040204" pitchFamily="34" charset="0"/>
            </a:endParaRPr>
          </a:p>
          <a:p>
            <a:pPr marL="0" indent="0" algn="just">
              <a:lnSpc>
                <a:spcPct val="110000"/>
              </a:lnSpc>
              <a:buNone/>
            </a:pPr>
            <a:endParaRPr lang="en-US" sz="6400" b="1" dirty="0">
              <a:latin typeface="Century Gothic" panose="020B050202020202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US" sz="6400" b="1" dirty="0">
                <a:latin typeface="Century Gothic" panose="020B0502020202020204" pitchFamily="34" charset="0"/>
                <a:ea typeface="Tahoma" panose="020B0604030504040204" pitchFamily="34" charset="0"/>
                <a:cs typeface="Tahoma" panose="020B0604030504040204" pitchFamily="34" charset="0"/>
              </a:rPr>
              <a:t>84% of learners in grades 3 achieving at the required level (50% and above) in the national assessment in literacy and numeracy:</a:t>
            </a:r>
          </a:p>
          <a:p>
            <a:pPr algn="just">
              <a:lnSpc>
                <a:spcPct val="110000"/>
              </a:lnSpc>
              <a:buFont typeface="Wingdings" panose="05000000000000000000" pitchFamily="2" charset="2"/>
              <a:buChar char="Ø"/>
            </a:pPr>
            <a:r>
              <a:rPr lang="en-US" sz="6400" b="1" dirty="0">
                <a:latin typeface="Century Gothic" panose="020B0502020202020204" pitchFamily="34" charset="0"/>
                <a:ea typeface="Tahoma" panose="020B0604030504040204" pitchFamily="34" charset="0"/>
                <a:cs typeface="Tahoma" panose="020B0604030504040204" pitchFamily="34" charset="0"/>
              </a:rPr>
              <a:t>84% of grade 6 learners achieving at the required level (50% and above) in the national assessment in first additional language and home language and mathematics</a:t>
            </a:r>
          </a:p>
          <a:p>
            <a:pPr algn="just">
              <a:lnSpc>
                <a:spcPct val="110000"/>
              </a:lnSpc>
              <a:buFont typeface="Wingdings" panose="05000000000000000000" pitchFamily="2" charset="2"/>
              <a:buChar char="Ø"/>
            </a:pPr>
            <a:r>
              <a:rPr lang="en-US" sz="6400" b="1" dirty="0">
                <a:latin typeface="Century Gothic" panose="020B0502020202020204" pitchFamily="34" charset="0"/>
                <a:ea typeface="Tahoma" panose="020B0604030504040204" pitchFamily="34" charset="0"/>
                <a:cs typeface="Tahoma" panose="020B0604030504040204" pitchFamily="34" charset="0"/>
              </a:rPr>
              <a:t>66% of grade 9 learners achieving at the required level (50% and above) in the national assessments in Home and first additional language  and mathematics</a:t>
            </a:r>
          </a:p>
          <a:p>
            <a:pPr>
              <a:lnSpc>
                <a:spcPct val="110000"/>
              </a:lnSpc>
              <a:buFont typeface="Wingdings" panose="05000000000000000000" pitchFamily="2" charset="2"/>
              <a:buChar char="Ø"/>
            </a:pPr>
            <a:endParaRPr lang="en-US" sz="6400" b="1" dirty="0">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endParaRPr lang="en-US" sz="5700" b="1" dirty="0">
              <a:latin typeface="Century Gothic" panose="020B0502020202020204" pitchFamily="34" charset="0"/>
              <a:ea typeface="Tahoma" panose="020B0604030504040204" pitchFamily="34" charset="0"/>
              <a:cs typeface="Tahoma" panose="020B0604030504040204" pitchFamily="34" charset="0"/>
            </a:endParaRPr>
          </a:p>
          <a:p>
            <a:pPr marL="0" indent="0">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048753" name="Title 1"/>
          <p:cNvSpPr txBox="1"/>
          <p:nvPr/>
        </p:nvSpPr>
        <p:spPr>
          <a:xfrm>
            <a:off x="328282" y="31417"/>
            <a:ext cx="11680670" cy="43984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Priorities for 2023/24 financial year – </a:t>
            </a:r>
            <a:r>
              <a:rPr kumimoji="0" lang="en-US" sz="2000" b="1" i="0" u="none" strike="noStrike" kern="1200" cap="none" spc="0" normalizeH="0" baseline="0" noProof="0" dirty="0">
                <a:ln>
                  <a:noFill/>
                </a:ln>
                <a:solidFill>
                  <a:srgbClr val="0070C0"/>
                </a:solidFill>
                <a:effectLst/>
                <a:uLnTx/>
                <a:uFillTx/>
                <a:latin typeface="Century Gothic" panose="020B0502020202020204" pitchFamily="34" charset="0"/>
                <a:ea typeface="Tahoma" panose="020B0604030504040204" pitchFamily="34" charset="0"/>
                <a:cs typeface="Tahoma" panose="020B0604030504040204" pitchFamily="34" charset="0"/>
              </a:rPr>
              <a:t>education, skills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and health</a:t>
            </a:r>
          </a:p>
        </p:txBody>
      </p:sp>
      <p:sp>
        <p:nvSpPr>
          <p:cNvPr id="1048754" name="Rectangle 9"/>
          <p:cNvSpPr/>
          <p:nvPr/>
        </p:nvSpPr>
        <p:spPr>
          <a:xfrm>
            <a:off x="4770783" y="970621"/>
            <a:ext cx="7009715" cy="3046988"/>
          </a:xfrm>
          <a:prstGeom prst="rect">
            <a:avLst/>
          </a:prstGeom>
          <a:ln>
            <a:solidFill>
              <a:srgbClr val="FFC000"/>
            </a:solidFill>
          </a:ln>
        </p:spPr>
        <p:txBody>
          <a:bodyPr wrap="square">
            <a:spAutoFit/>
          </a:bodyPr>
          <a:lstStyle/>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Building the capacity of Foundation Phase (FP) and Intermediate Phase (IP) SAs, DHs and coaches in early identification of   barriers to reading in EFAL and African Languages in all districts (using face to face and virtual models), </a:t>
            </a:r>
          </a:p>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Implement Baseline Assessment of Learners reading levels in 880 primary schools, 75% of FP &amp; IP teachers trained on Primary Schools Reading Improvement Project (PSRIP) and EFAL programme capacitation of 23 SAs and DHs to train and support FP teachers in 320 primary schools on EGRA ,</a:t>
            </a:r>
          </a:p>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Implement the Read to Lead campaign in 75% of the primary schools to mobilise parents to support reading at home and Learners supported through reading camps and  school competition programmes, 75 % of schools have access to lesson plans in all African languages (print and digital format). </a:t>
            </a:r>
          </a:p>
        </p:txBody>
      </p:sp>
      <p:sp>
        <p:nvSpPr>
          <p:cNvPr id="1048757" name="Rectangle 12"/>
          <p:cNvSpPr/>
          <p:nvPr/>
        </p:nvSpPr>
        <p:spPr>
          <a:xfrm>
            <a:off x="721976" y="604281"/>
            <a:ext cx="1116052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MTSF OUTOCME: EVERY 10-YEAR OLD ABLE TO READ FOR MEANING: (READING PROGRAMME)</a:t>
            </a:r>
          </a:p>
        </p:txBody>
      </p:sp>
      <p:sp>
        <p:nvSpPr>
          <p:cNvPr id="1048758" name="Rectangle 13"/>
          <p:cNvSpPr/>
          <p:nvPr/>
        </p:nvSpPr>
        <p:spPr>
          <a:xfrm>
            <a:off x="4770783" y="4110825"/>
            <a:ext cx="7009715" cy="1688154"/>
          </a:xfrm>
          <a:prstGeom prst="rect">
            <a:avLst/>
          </a:prstGeom>
          <a:ln>
            <a:solidFill>
              <a:srgbClr val="FFC000"/>
            </a:solidFill>
          </a:ln>
        </p:spPr>
        <p:txBody>
          <a:bodyPr wrap="square">
            <a:spAutoFit/>
          </a:bodyPr>
          <a:lstStyle/>
          <a:p>
            <a:pPr marL="95250" marR="0" lvl="0" indent="0" algn="just" defTabSz="914400" rtl="0" eaLnBrk="1" fontAlgn="auto" latinLnBrk="0" hangingPunct="1">
              <a:lnSpc>
                <a:spcPct val="107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Supply and Delivery of workbook 1 &amp; 2 to 1067 public primary schools,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Transfers to 1067 schools and compensation of 2068 practitioners</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Capacitate 400 ECD practitioners on National Curriculum Framework implementation,</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Conduct school readiness assessment for Gr. R learners in 1067 schools</a:t>
            </a:r>
            <a:r>
              <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Conduct parents' advocacy campaign in order to create awareness on the importance of ECD, Capacitate  42 Foundation Phase Subject Advisors on Mathematics, Languages and Life Skills  subject content</a:t>
            </a:r>
            <a:endParaRPr kumimoji="0" lang="en-ZA"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0" y="6075830"/>
            <a:ext cx="977711" cy="782169"/>
          </a:xfrm>
          <a:prstGeom prst="rect">
            <a:avLst/>
          </a:prstGeom>
        </p:spPr>
      </p:pic>
      <p:sp>
        <p:nvSpPr>
          <p:cNvPr id="4" name="Slide Number Placeholder 3"/>
          <p:cNvSpPr>
            <a:spLocks noGrp="1"/>
          </p:cNvSpPr>
          <p:nvPr>
            <p:ph type="sldNum" sz="quarter" idx="12"/>
          </p:nvPr>
        </p:nvSpPr>
        <p:spPr/>
        <p:txBody>
          <a:bodyPr/>
          <a:lstStyle/>
          <a:p>
            <a:fld id="{C0BC869A-91E2-43F4-8242-6C20DDE1B601}" type="slidenum">
              <a:rPr lang="en-ZA" smtClean="0"/>
              <a:t>13</a:t>
            </a:fld>
            <a:endParaRPr lang="en-ZA" dirty="0"/>
          </a:p>
        </p:txBody>
      </p:sp>
    </p:spTree>
    <p:extLst>
      <p:ext uri="{BB962C8B-B14F-4D97-AF65-F5344CB8AC3E}">
        <p14:creationId xmlns:p14="http://schemas.microsoft.com/office/powerpoint/2010/main" val="3162864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013" y="470356"/>
            <a:ext cx="4119955" cy="2927227"/>
          </a:xfrm>
          <a:prstGeom prst="ellipse">
            <a:avLst/>
          </a:prstGeom>
          <a:ln>
            <a:noFill/>
          </a:ln>
          <a:effectLst>
            <a:softEdge rad="112500"/>
          </a:effectLst>
        </p:spPr>
      </p:pic>
      <p:pic>
        <p:nvPicPr>
          <p:cNvPr id="3"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80559"/>
            <a:ext cx="13920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3754" y="6399173"/>
            <a:ext cx="996285" cy="41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0" y="-23084"/>
            <a:ext cx="12192000" cy="438582"/>
          </a:xfrm>
          <a:prstGeom prst="rect">
            <a:avLst/>
          </a:prstGeom>
          <a:solidFill>
            <a:srgbClr val="FFC000"/>
          </a:solidFill>
          <a:ln>
            <a:noFill/>
          </a:ln>
          <a:effectLst/>
        </p:spPr>
        <p:txBody>
          <a:bodyPr vert="horz" wrap="square" lIns="68580" tIns="34290" rIns="68580" bIns="34290" numCol="1" anchor="ctr" anchorCtr="0" compatLnSpc="1">
            <a:prstTxWarp prst="textNoShape">
              <a:avLst/>
            </a:prstTxWarp>
            <a:spAutoFit/>
          </a:bodyPr>
          <a:lstStyle/>
          <a:p>
            <a:pPr algn="ctr"/>
            <a:r>
              <a:rPr lang="en-US" sz="2400" b="1" dirty="0"/>
              <a:t>CURRICULUM SKILLS &amp; COMPETENCIES FOR THE CHANGING WORLD</a:t>
            </a:r>
            <a:endParaRPr lang="en-ZA" sz="2400" b="1"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65368" y="446940"/>
            <a:ext cx="4130633" cy="2974057"/>
          </a:xfrm>
          <a:prstGeom prst="ellipse">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4013" y="3358777"/>
            <a:ext cx="4265722" cy="2716099"/>
          </a:xfrm>
          <a:prstGeom prst="ellipse">
            <a:avLst/>
          </a:prstGeom>
          <a:ln>
            <a:noFill/>
          </a:ln>
          <a:effectLst>
            <a:softEdge rad="112500"/>
          </a:effectLst>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69152" y="3219415"/>
            <a:ext cx="3275375" cy="3376729"/>
          </a:xfrm>
          <a:prstGeom prst="ellipse">
            <a:avLst/>
          </a:prstGeom>
          <a:ln>
            <a:noFill/>
          </a:ln>
          <a:effectLst>
            <a:softEdge rad="112500"/>
          </a:effectLst>
        </p:spPr>
      </p:pic>
      <p:sp>
        <p:nvSpPr>
          <p:cNvPr id="12" name="Slide Number Placeholder 11"/>
          <p:cNvSpPr>
            <a:spLocks noGrp="1"/>
          </p:cNvSpPr>
          <p:nvPr>
            <p:ph type="sldNum" sz="quarter" idx="12"/>
          </p:nvPr>
        </p:nvSpPr>
        <p:spPr/>
        <p:txBody>
          <a:bodyPr/>
          <a:lstStyle/>
          <a:p>
            <a:fld id="{C0BC869A-91E2-43F4-8242-6C20DDE1B601}" type="slidenum">
              <a:rPr lang="en-ZA" smtClean="0"/>
              <a:t>14</a:t>
            </a:fld>
            <a:endParaRPr lang="en-ZA" dirty="0"/>
          </a:p>
        </p:txBody>
      </p:sp>
    </p:spTree>
    <p:extLst>
      <p:ext uri="{BB962C8B-B14F-4D97-AF65-F5344CB8AC3E}">
        <p14:creationId xmlns:p14="http://schemas.microsoft.com/office/powerpoint/2010/main" val="3194924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0" name="Picture 8" descr="P:\Communication\Misc\Illustrator\Logos\2014_rising_sun.emf"/>
          <p:cNvPicPr>
            <a:picLocks noChangeAspect="1" noChangeArrowheads="1"/>
          </p:cNvPicPr>
          <p:nvPr/>
        </p:nvPicPr>
        <p:blipFill>
          <a:blip r:embed="rId3" cstate="print"/>
          <a:srcRect/>
          <a:stretch>
            <a:fillRect/>
          </a:stretch>
        </p:blipFill>
        <p:spPr bwMode="auto">
          <a:xfrm>
            <a:off x="9608042" y="6146111"/>
            <a:ext cx="1151974" cy="575364"/>
          </a:xfrm>
          <a:prstGeom prst="rect">
            <a:avLst/>
          </a:prstGeom>
          <a:noFill/>
          <a:ln>
            <a:noFill/>
          </a:ln>
        </p:spPr>
      </p:pic>
      <p:sp>
        <p:nvSpPr>
          <p:cNvPr id="1048765" name="Content Placeholder 8"/>
          <p:cNvSpPr>
            <a:spLocks noGrp="1"/>
          </p:cNvSpPr>
          <p:nvPr>
            <p:ph idx="1"/>
          </p:nvPr>
        </p:nvSpPr>
        <p:spPr>
          <a:xfrm>
            <a:off x="178224" y="1190604"/>
            <a:ext cx="4385826" cy="2665779"/>
          </a:xfrm>
        </p:spPr>
        <p:txBody>
          <a:bodyPr>
            <a:normAutofit fontScale="80714" lnSpcReduction="20000"/>
          </a:bodyPr>
          <a:lstStyle/>
          <a:p>
            <a:pPr marL="95250" lvl="0" indent="0">
              <a:lnSpc>
                <a:spcPct val="100000"/>
              </a:lnSpc>
              <a:spcBef>
                <a:spcPts val="600"/>
              </a:spcBef>
              <a:buNone/>
            </a:pPr>
            <a:endPar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US" sz="2000" b="1" dirty="0">
                <a:latin typeface="Century Gothic" panose="020B0502020202020204" pitchFamily="34" charset="0"/>
                <a:ea typeface="Tahoma" panose="020B0604030504040204" pitchFamily="34" charset="0"/>
                <a:cs typeface="Tahoma" panose="020B0604030504040204" pitchFamily="34" charset="0"/>
              </a:rPr>
              <a:t>80% of learners passing National Senior Certificate (NSC)</a:t>
            </a:r>
          </a:p>
          <a:p>
            <a:pPr algn="just">
              <a:lnSpc>
                <a:spcPct val="110000"/>
              </a:lnSpc>
              <a:buFont typeface="Wingdings" panose="05000000000000000000" pitchFamily="2" charset="2"/>
              <a:buChar char="Ø"/>
            </a:pPr>
            <a:r>
              <a:rPr lang="en-US" sz="2000" b="1" dirty="0">
                <a:latin typeface="Century Gothic" panose="020B0502020202020204" pitchFamily="34" charset="0"/>
                <a:ea typeface="Tahoma" panose="020B0604030504040204" pitchFamily="34" charset="0"/>
                <a:cs typeface="Tahoma" panose="020B0604030504040204" pitchFamily="34" charset="0"/>
              </a:rPr>
              <a:t>46%  of Grade 12 learners passing at bachelor level</a:t>
            </a:r>
          </a:p>
          <a:p>
            <a:pPr algn="just">
              <a:lnSpc>
                <a:spcPct val="110000"/>
              </a:lnSpc>
              <a:buFont typeface="Wingdings" panose="05000000000000000000" pitchFamily="2" charset="2"/>
              <a:buChar char="Ø"/>
            </a:pPr>
            <a:r>
              <a:rPr lang="en-US" sz="2000" b="1" dirty="0">
                <a:latin typeface="Century Gothic" panose="020B0502020202020204" pitchFamily="34" charset="0"/>
                <a:ea typeface="Tahoma" panose="020B0604030504040204" pitchFamily="34" charset="0"/>
                <a:cs typeface="Tahoma" panose="020B0604030504040204" pitchFamily="34" charset="0"/>
              </a:rPr>
              <a:t>23%  of Grade 12 achieving 60% or more in Mathematics </a:t>
            </a:r>
          </a:p>
          <a:p>
            <a:pPr algn="just">
              <a:lnSpc>
                <a:spcPct val="110000"/>
              </a:lnSpc>
              <a:buFont typeface="Wingdings" panose="05000000000000000000" pitchFamily="2" charset="2"/>
              <a:buChar char="Ø"/>
            </a:pPr>
            <a:r>
              <a:rPr lang="en-US" sz="2000" b="1" dirty="0">
                <a:latin typeface="Century Gothic" panose="020B0502020202020204" pitchFamily="34" charset="0"/>
                <a:ea typeface="Tahoma" panose="020B0604030504040204" pitchFamily="34" charset="0"/>
                <a:cs typeface="Tahoma" panose="020B0604030504040204" pitchFamily="34" charset="0"/>
              </a:rPr>
              <a:t>28% of  Grade 12 achieving 60% or more in Physical Science</a:t>
            </a:r>
          </a:p>
          <a:p>
            <a:pPr algn="just">
              <a:lnSpc>
                <a:spcPct val="110000"/>
              </a:lnSpc>
              <a:buFont typeface="Wingdings" panose="05000000000000000000" pitchFamily="2" charset="2"/>
              <a:buChar char="Ø"/>
            </a:pPr>
            <a:endParaRPr lang="en-US" sz="3700" b="1" dirty="0">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048766" name="Title 1"/>
          <p:cNvSpPr txBox="1"/>
          <p:nvPr/>
        </p:nvSpPr>
        <p:spPr>
          <a:xfrm>
            <a:off x="328282" y="31417"/>
            <a:ext cx="11680670" cy="43984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Priorities for 2023/24 financial year – </a:t>
            </a:r>
            <a:r>
              <a:rPr kumimoji="0" lang="en-US" sz="2000" b="1" i="0" u="none" strike="noStrike" kern="1200" cap="none" spc="0" normalizeH="0" baseline="0" noProof="0" dirty="0">
                <a:ln>
                  <a:noFill/>
                </a:ln>
                <a:solidFill>
                  <a:srgbClr val="0070C0"/>
                </a:solidFill>
                <a:effectLst/>
                <a:uLnTx/>
                <a:uFillTx/>
                <a:latin typeface="Century Gothic" panose="020B0502020202020204" pitchFamily="34" charset="0"/>
                <a:ea typeface="Tahoma" panose="020B0604030504040204" pitchFamily="34" charset="0"/>
                <a:cs typeface="Tahoma" panose="020B0604030504040204" pitchFamily="34" charset="0"/>
              </a:rPr>
              <a:t>education, skills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and health</a:t>
            </a:r>
          </a:p>
        </p:txBody>
      </p:sp>
      <p:sp>
        <p:nvSpPr>
          <p:cNvPr id="1048767" name="Rectangle 9"/>
          <p:cNvSpPr/>
          <p:nvPr/>
        </p:nvSpPr>
        <p:spPr>
          <a:xfrm>
            <a:off x="4847749" y="1190604"/>
            <a:ext cx="7130509" cy="2970044"/>
          </a:xfrm>
          <a:prstGeom prst="rect">
            <a:avLst/>
          </a:prstGeom>
          <a:ln>
            <a:solidFill>
              <a:srgbClr val="FFC000"/>
            </a:solidFill>
          </a:ln>
        </p:spPr>
        <p:txBody>
          <a:bodyPr wrap="square">
            <a:spAutoFit/>
          </a:bodyPr>
          <a:lstStyle/>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Set aside sufficient budget for the implementation of the Learner Performance Improvement Plan (LPIP) as a strategic plan to improve the performance of results across all Grades and Phases of the schooling system. The Department has put in place systems and controls to Manage  and Administer incident free NSC Examination across the educations programs. </a:t>
            </a:r>
          </a:p>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Targets set for all grades and phases of learning and subjects to achieve the MTSF set targets for the education sector. Conduct multi-disciplinary oversight visits to sampled schools across all districts to monitor implementation of the LPIP, Provide schools with supplementary material, Offer second chance opportunity for youth to finish their NSC, Conduct district quarterly review meetings to track learner performance and evaluate the impact of curriculum support. </a:t>
            </a:r>
          </a:p>
        </p:txBody>
      </p:sp>
      <p:sp>
        <p:nvSpPr>
          <p:cNvPr id="1048770" name="Rectangle 12"/>
          <p:cNvSpPr/>
          <p:nvPr/>
        </p:nvSpPr>
        <p:spPr>
          <a:xfrm>
            <a:off x="704061" y="480121"/>
            <a:ext cx="1116052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MTSF OUTCOME: SCHOOL LEAVERS PREPARED TO CONTRIBUTE TO PROSPEROUS AND EQUITABLE SOUTH AFRICA: IMPROVE GR. 12 LEARNER PERFORMANCE</a:t>
            </a:r>
          </a:p>
        </p:txBody>
      </p:sp>
      <p:sp>
        <p:nvSpPr>
          <p:cNvPr id="1048771" name="Rectangle 13"/>
          <p:cNvSpPr/>
          <p:nvPr/>
        </p:nvSpPr>
        <p:spPr>
          <a:xfrm>
            <a:off x="4847749" y="4498368"/>
            <a:ext cx="7130509" cy="1475404"/>
          </a:xfrm>
          <a:prstGeom prst="rect">
            <a:avLst/>
          </a:prstGeom>
          <a:ln>
            <a:solidFill>
              <a:srgbClr val="FFC000"/>
            </a:solidFill>
          </a:ln>
        </p:spPr>
        <p:txBody>
          <a:bodyPr wrap="square">
            <a:spAutoFit/>
          </a:bodyPr>
          <a:lstStyle/>
          <a:p>
            <a:pPr marL="38100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Implementation of coding curriculum for Gr. R-3 and GET and FET in 238 schools (128 primary schools and 110 secondary schools), Provide resources for the coding and robotics pilot 110 Secondary schools, Provide resources for the vocationally oriented pilot , Provide online resources through the curriculum and MSTA websites </a:t>
            </a:r>
          </a:p>
          <a:p>
            <a:pPr marL="38100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Connect 150 schools in partnership with DCDT</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2" name="Rectangle 1"/>
          <p:cNvSpPr/>
          <p:nvPr/>
        </p:nvSpPr>
        <p:spPr>
          <a:xfrm>
            <a:off x="178224" y="4575730"/>
            <a:ext cx="4266555" cy="1303947"/>
          </a:xfrm>
          <a:prstGeom prst="rect">
            <a:avLst/>
          </a:prstGeom>
        </p:spPr>
        <p:txBody>
          <a:bodyPr wrap="square">
            <a:spAutoFit/>
          </a:bodyPr>
          <a:lstStyle/>
          <a:p>
            <a:pPr marL="228600" lvl="0" indent="-228600" algn="just">
              <a:lnSpc>
                <a:spcPct val="110000"/>
              </a:lnSpc>
              <a:spcBef>
                <a:spcPts val="1000"/>
              </a:spcBef>
              <a:buFont typeface="Wingdings" panose="05000000000000000000" pitchFamily="2" charset="2"/>
              <a:buChar char="Ø"/>
            </a:pPr>
            <a:r>
              <a:rPr lang="en-US" sz="1600" b="1" dirty="0">
                <a:solidFill>
                  <a:prstClr val="black"/>
                </a:solidFill>
                <a:latin typeface="Century Gothic" panose="020B0502020202020204" pitchFamily="34" charset="0"/>
                <a:ea typeface="Tahoma" panose="020B0604030504040204" pitchFamily="34" charset="0"/>
                <a:cs typeface="Tahoma" panose="020B0604030504040204" pitchFamily="34" charset="0"/>
              </a:rPr>
              <a:t>55,9% of learners having access to information through connectivity and broadband</a:t>
            </a:r>
          </a:p>
          <a:p>
            <a:pPr lvl="0">
              <a:lnSpc>
                <a:spcPct val="110000"/>
              </a:lnSpc>
              <a:spcBef>
                <a:spcPts val="1000"/>
              </a:spcBef>
            </a:pP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5" name="Slide Number Placeholder 4"/>
          <p:cNvSpPr>
            <a:spLocks noGrp="1"/>
          </p:cNvSpPr>
          <p:nvPr>
            <p:ph type="sldNum" sz="quarter" idx="12"/>
          </p:nvPr>
        </p:nvSpPr>
        <p:spPr/>
        <p:txBody>
          <a:bodyPr/>
          <a:lstStyle/>
          <a:p>
            <a:fld id="{C0BC869A-91E2-43F4-8242-6C20DDE1B601}" type="slidenum">
              <a:rPr lang="en-ZA" smtClean="0"/>
              <a:t>15</a:t>
            </a:fld>
            <a:endParaRPr lang="en-ZA" dirty="0"/>
          </a:p>
        </p:txBody>
      </p:sp>
    </p:spTree>
    <p:extLst>
      <p:ext uri="{BB962C8B-B14F-4D97-AF65-F5344CB8AC3E}">
        <p14:creationId xmlns:p14="http://schemas.microsoft.com/office/powerpoint/2010/main" val="1201689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2" name="Picture 8" descr="P:\Communication\Misc\Illustrator\Logos\2014_rising_sun.emf"/>
          <p:cNvPicPr>
            <a:picLocks noChangeAspect="1" noChangeArrowheads="1"/>
          </p:cNvPicPr>
          <p:nvPr/>
        </p:nvPicPr>
        <p:blipFill>
          <a:blip r:embed="rId3" cstate="print"/>
          <a:srcRect/>
          <a:stretch>
            <a:fillRect/>
          </a:stretch>
        </p:blipFill>
        <p:spPr bwMode="auto">
          <a:xfrm>
            <a:off x="9406213" y="6146111"/>
            <a:ext cx="1151974" cy="575364"/>
          </a:xfrm>
          <a:prstGeom prst="rect">
            <a:avLst/>
          </a:prstGeom>
          <a:noFill/>
          <a:ln>
            <a:noFill/>
          </a:ln>
        </p:spPr>
      </p:pic>
      <p:sp>
        <p:nvSpPr>
          <p:cNvPr id="1048778" name="Content Placeholder 8"/>
          <p:cNvSpPr>
            <a:spLocks noGrp="1"/>
          </p:cNvSpPr>
          <p:nvPr>
            <p:ph idx="1"/>
          </p:nvPr>
        </p:nvSpPr>
        <p:spPr>
          <a:xfrm>
            <a:off x="328282" y="1579374"/>
            <a:ext cx="3663273" cy="4063116"/>
          </a:xfrm>
        </p:spPr>
        <p:txBody>
          <a:bodyPr>
            <a:normAutofit/>
          </a:bodyPr>
          <a:lstStyle/>
          <a:p>
            <a:pPr marL="95250" lvl="0" indent="0">
              <a:lnSpc>
                <a:spcPct val="100000"/>
              </a:lnSpc>
              <a:spcBef>
                <a:spcPts val="600"/>
              </a:spcBef>
              <a:buNone/>
            </a:pPr>
            <a:endPar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95250" lvl="0" indent="0">
              <a:lnSpc>
                <a:spcPct val="100000"/>
              </a:lnSpc>
              <a:spcBef>
                <a:spcPts val="600"/>
              </a:spcBef>
              <a:buNone/>
            </a:pPr>
            <a:endPar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US" sz="1600" b="1" dirty="0">
                <a:latin typeface="Tahoma" panose="020B0604030504040204" pitchFamily="34" charset="0"/>
                <a:ea typeface="Tahoma" panose="020B0604030504040204" pitchFamily="34" charset="0"/>
                <a:cs typeface="Tahoma" panose="020B0604030504040204" pitchFamily="34" charset="0"/>
              </a:rPr>
              <a:t>School safety </a:t>
            </a:r>
          </a:p>
          <a:p>
            <a:pPr marL="0" indent="0" algn="just">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buFont typeface="Wingdings" panose="05000000000000000000" pitchFamily="2" charset="2"/>
              <a:buChar char="Ø"/>
            </a:pPr>
            <a:r>
              <a:rPr lang="en-US" sz="1600" b="1" dirty="0">
                <a:latin typeface="Tahoma" panose="020B0604030504040204" pitchFamily="34" charset="0"/>
                <a:ea typeface="Tahoma" panose="020B0604030504040204" pitchFamily="34" charset="0"/>
                <a:cs typeface="Tahoma" panose="020B0604030504040204" pitchFamily="34" charset="0"/>
              </a:rPr>
              <a:t>Through put rate increased to 75%</a:t>
            </a:r>
          </a:p>
          <a:p>
            <a:pPr marL="0" indent="0">
              <a:lnSpc>
                <a:spcPct val="110000"/>
              </a:lnSpc>
              <a:buNone/>
            </a:pPr>
            <a:endParaRPr lang="en-US" sz="4900" b="1" dirty="0">
              <a:latin typeface="Tahoma" panose="020B060403050404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lnSpc>
                <a:spcPct val="110000"/>
              </a:lnSpc>
              <a:buNone/>
            </a:pPr>
            <a:endParaRPr lang="en-US" sz="1600" b="1"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048779" name="Title 1"/>
          <p:cNvSpPr txBox="1"/>
          <p:nvPr/>
        </p:nvSpPr>
        <p:spPr>
          <a:xfrm>
            <a:off x="328282" y="31417"/>
            <a:ext cx="11680670" cy="43984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Priorities for 2023/24 financial year – </a:t>
            </a:r>
            <a:r>
              <a:rPr kumimoji="0" lang="en-US" sz="2000" b="1" i="0" u="none" strike="noStrike" kern="1200" cap="none" spc="0" normalizeH="0" baseline="0" noProof="0" dirty="0">
                <a:ln>
                  <a:noFill/>
                </a:ln>
                <a:solidFill>
                  <a:srgbClr val="0070C0"/>
                </a:solidFill>
                <a:effectLst/>
                <a:uLnTx/>
                <a:uFillTx/>
                <a:latin typeface="Century Gothic" panose="020B0502020202020204" pitchFamily="34" charset="0"/>
                <a:ea typeface="Tahoma" panose="020B0604030504040204" pitchFamily="34" charset="0"/>
                <a:cs typeface="Tahoma" panose="020B0604030504040204" pitchFamily="34" charset="0"/>
              </a:rPr>
              <a:t>education, skills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and health</a:t>
            </a:r>
          </a:p>
        </p:txBody>
      </p:sp>
      <p:sp>
        <p:nvSpPr>
          <p:cNvPr id="1048780" name="Rectangle 9"/>
          <p:cNvSpPr/>
          <p:nvPr/>
        </p:nvSpPr>
        <p:spPr>
          <a:xfrm>
            <a:off x="4222142" y="1456875"/>
            <a:ext cx="7187979" cy="2616101"/>
          </a:xfrm>
          <a:prstGeom prst="rect">
            <a:avLst/>
          </a:prstGeom>
          <a:ln>
            <a:solidFill>
              <a:srgbClr val="FFC000"/>
            </a:solidFill>
          </a:ln>
        </p:spPr>
        <p:txBody>
          <a:bodyPr wrap="square">
            <a:spAutoFit/>
          </a:bodyPr>
          <a:lstStyle/>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Capacity building of  400 school safety committees on their roles and responsibility,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In partnership with (Lead Department is DCSSL) Social Crime prevention programes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implement namely: Crime and drug awareness campaigns, Prison visits, Symposium/debates, Scholar patrol JPCC, child in traffic CIT, </a:t>
            </a:r>
          </a:p>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US" sz="1400" dirty="0">
              <a:solidFill>
                <a:prstClr val="black"/>
              </a:solidFill>
              <a:latin typeface="Century Gothic" panose="020B0502020202020204" pitchFamily="34" charset="0"/>
              <a:cs typeface="Arial" panose="020B0604020202020204" pitchFamily="34" charset="0"/>
            </a:endParaRPr>
          </a:p>
          <a:p>
            <a:pPr marL="373062" marR="0" lvl="0" indent="-2857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In partnership with (SAPS will lead the programme) Crime prevention activities to the Identified schools in the province</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Adopt a Cop,  Search and Seizure, Awareness campaigns, Junior cop programme, Linking of schools, Implementation of the integrated school safety plan in line with the school safety framework</a:t>
            </a:r>
          </a:p>
        </p:txBody>
      </p:sp>
      <p:sp>
        <p:nvSpPr>
          <p:cNvPr id="1048782" name="Rectangle 12"/>
          <p:cNvSpPr/>
          <p:nvPr/>
        </p:nvSpPr>
        <p:spPr>
          <a:xfrm>
            <a:off x="521181" y="718889"/>
            <a:ext cx="1116052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MTSF OUTCOME: SCHOOL LEAVERS PREPARED TO CONTRIBUTE TO PROSPEROUS AND EQUITABLE SOUTH AFRICA: IMPROVE GR. 12 LEARNER PERFORMANCE</a:t>
            </a:r>
          </a:p>
        </p:txBody>
      </p:sp>
      <p:sp>
        <p:nvSpPr>
          <p:cNvPr id="1048783" name="Rectangle 13"/>
          <p:cNvSpPr/>
          <p:nvPr/>
        </p:nvSpPr>
        <p:spPr>
          <a:xfrm>
            <a:off x="4222142" y="4412022"/>
            <a:ext cx="7187979" cy="1475404"/>
          </a:xfrm>
          <a:prstGeom prst="rect">
            <a:avLst/>
          </a:prstGeom>
          <a:ln>
            <a:solidFill>
              <a:srgbClr val="FFC000"/>
            </a:solidFill>
          </a:ln>
        </p:spPr>
        <p:txBody>
          <a:bodyPr wrap="square">
            <a:spAutoFit/>
          </a:bodyPr>
          <a:lstStyle/>
          <a:p>
            <a:pPr marL="38100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Conduct effective Screening Identification and Assessment Support, Tracking of learners through SA-SAMS, Promote and monitor home schooling programme, Provision of NSNP to 1550 schools for 196 feeding days, </a:t>
            </a:r>
          </a:p>
          <a:p>
            <a:pPr marL="95250" marR="0" lvl="0" algn="just" defTabSz="914400" rtl="0" eaLnBrk="1" fontAlgn="auto" latinLnBrk="0" hangingPunct="1">
              <a:lnSpc>
                <a:spcPct val="107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a:p>
            <a:pPr marL="381000" marR="0" lvl="0" indent="-285750" algn="just"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Provision of scholar transport to 60 000 learners, Implementation of no fee policy and school fee exemption policy benefiting 907 124 learners</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4" name="Slide Number Placeholder 3"/>
          <p:cNvSpPr>
            <a:spLocks noGrp="1"/>
          </p:cNvSpPr>
          <p:nvPr>
            <p:ph type="sldNum" sz="quarter" idx="12"/>
          </p:nvPr>
        </p:nvSpPr>
        <p:spPr/>
        <p:txBody>
          <a:bodyPr/>
          <a:lstStyle/>
          <a:p>
            <a:fld id="{C0BC869A-91E2-43F4-8242-6C20DDE1B601}" type="slidenum">
              <a:rPr lang="en-ZA" smtClean="0"/>
              <a:t>16</a:t>
            </a:fld>
            <a:endParaRPr lang="en-ZA" dirty="0"/>
          </a:p>
        </p:txBody>
      </p:sp>
    </p:spTree>
    <p:extLst>
      <p:ext uri="{BB962C8B-B14F-4D97-AF65-F5344CB8AC3E}">
        <p14:creationId xmlns:p14="http://schemas.microsoft.com/office/powerpoint/2010/main" val="1775617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429" y="192337"/>
            <a:ext cx="4496481" cy="286194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58" y="6307022"/>
            <a:ext cx="1525136"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97859" y="6307022"/>
            <a:ext cx="1303361" cy="497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1524000" y="-26954"/>
            <a:ext cx="9144000" cy="438582"/>
          </a:xfrm>
          <a:prstGeom prst="rect">
            <a:avLst/>
          </a:prstGeom>
          <a:solidFill>
            <a:srgbClr val="FFC000"/>
          </a:solidFill>
          <a:ln>
            <a:noFill/>
          </a:ln>
          <a:effectLst/>
        </p:spPr>
        <p:txBody>
          <a:bodyPr vert="horz" wrap="square" lIns="68580" tIns="34290" rIns="68580" bIns="34290" numCol="1" anchor="ctr" anchorCtr="0" compatLnSpc="1">
            <a:prstTxWarp prst="textNoShape">
              <a:avLst/>
            </a:prstTxWarp>
            <a:spAutoFit/>
          </a:bodyPr>
          <a:lstStyle/>
          <a:p>
            <a:pPr algn="ctr"/>
            <a:r>
              <a:rPr lang="en-US" sz="2400" b="1" dirty="0"/>
              <a:t>INFRASTRUCTURE PROJECTS</a:t>
            </a:r>
            <a:endParaRPr lang="en-ZA" sz="2400" b="1" dirty="0"/>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758" y="3033183"/>
            <a:ext cx="4634090" cy="305021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62579"/>
            <a:ext cx="4879241" cy="23501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27848" y="3105231"/>
            <a:ext cx="3804553" cy="299437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7848" y="420395"/>
            <a:ext cx="3284949" cy="267881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88289" y="3127433"/>
            <a:ext cx="3413622" cy="30028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Slide Number Placeholder 8"/>
          <p:cNvSpPr>
            <a:spLocks noGrp="1"/>
          </p:cNvSpPr>
          <p:nvPr>
            <p:ph type="sldNum" sz="quarter" idx="12"/>
          </p:nvPr>
        </p:nvSpPr>
        <p:spPr/>
        <p:txBody>
          <a:bodyPr/>
          <a:lstStyle/>
          <a:p>
            <a:fld id="{C0BC869A-91E2-43F4-8242-6C20DDE1B601}" type="slidenum">
              <a:rPr lang="en-ZA" smtClean="0"/>
              <a:t>17</a:t>
            </a:fld>
            <a:endParaRPr lang="en-ZA" dirty="0"/>
          </a:p>
        </p:txBody>
      </p:sp>
    </p:spTree>
    <p:extLst>
      <p:ext uri="{BB962C8B-B14F-4D97-AF65-F5344CB8AC3E}">
        <p14:creationId xmlns:p14="http://schemas.microsoft.com/office/powerpoint/2010/main" val="1186625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24" name="Picture 8" descr="P:\Communication\Misc\Illustrator\Logos\2014_rising_sun.emf"/>
          <p:cNvPicPr>
            <a:picLocks noChangeAspect="1" noChangeArrowheads="1"/>
          </p:cNvPicPr>
          <p:nvPr/>
        </p:nvPicPr>
        <p:blipFill>
          <a:blip r:embed="rId3" cstate="print"/>
          <a:srcRect/>
          <a:stretch>
            <a:fillRect/>
          </a:stretch>
        </p:blipFill>
        <p:spPr bwMode="auto">
          <a:xfrm>
            <a:off x="9406213" y="6146111"/>
            <a:ext cx="1151974" cy="575364"/>
          </a:xfrm>
          <a:prstGeom prst="rect">
            <a:avLst/>
          </a:prstGeom>
          <a:noFill/>
          <a:ln>
            <a:noFill/>
          </a:ln>
        </p:spPr>
      </p:pic>
      <p:sp>
        <p:nvSpPr>
          <p:cNvPr id="1048791" name="Content Placeholder 8"/>
          <p:cNvSpPr>
            <a:spLocks noGrp="1"/>
          </p:cNvSpPr>
          <p:nvPr>
            <p:ph idx="1"/>
          </p:nvPr>
        </p:nvSpPr>
        <p:spPr>
          <a:xfrm>
            <a:off x="328282" y="1166882"/>
            <a:ext cx="4390806" cy="4494448"/>
          </a:xfrm>
        </p:spPr>
        <p:txBody>
          <a:bodyPr>
            <a:normAutofit/>
          </a:bodyPr>
          <a:lstStyle/>
          <a:p>
            <a:pPr>
              <a:lnSpc>
                <a:spcPct val="110000"/>
              </a:lnSpc>
              <a:buFont typeface="Wingdings" panose="05000000000000000000" pitchFamily="2" charset="2"/>
              <a:buChar char="Ø"/>
            </a:pPr>
            <a:endParaRPr lang="en-US" sz="1600" b="1" dirty="0">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US" sz="1600" b="1" dirty="0">
                <a:latin typeface="Century Gothic" panose="020B0502020202020204" pitchFamily="34" charset="0"/>
                <a:ea typeface="Tahoma" panose="020B0604030504040204" pitchFamily="34" charset="0"/>
                <a:cs typeface="Tahoma" panose="020B0604030504040204" pitchFamily="34" charset="0"/>
              </a:rPr>
              <a:t>Complete 3 projects started prior year</a:t>
            </a:r>
          </a:p>
          <a:p>
            <a:pPr>
              <a:lnSpc>
                <a:spcPct val="110000"/>
              </a:lnSpc>
              <a:buFont typeface="Wingdings" panose="05000000000000000000" pitchFamily="2" charset="2"/>
              <a:buChar char="Ø"/>
            </a:pPr>
            <a:endParaRPr lang="en-US" sz="1600" b="1" dirty="0">
              <a:latin typeface="Century Gothic" panose="020B0502020202020204" pitchFamily="34" charset="0"/>
              <a:ea typeface="Tahoma" panose="020B0604030504040204" pitchFamily="34" charset="0"/>
              <a:cs typeface="Tahoma" panose="020B0604030504040204" pitchFamily="34" charset="0"/>
            </a:endParaRPr>
          </a:p>
          <a:p>
            <a:pPr marL="0" indent="0">
              <a:lnSpc>
                <a:spcPct val="110000"/>
              </a:lnSpc>
              <a:buNone/>
            </a:pPr>
            <a:endParaRPr lang="en-US" sz="1600" b="1" dirty="0">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US" sz="1600" b="1" dirty="0">
                <a:latin typeface="Century Gothic" panose="020B0502020202020204" pitchFamily="34" charset="0"/>
                <a:ea typeface="Tahoma" panose="020B0604030504040204" pitchFamily="34" charset="0"/>
                <a:cs typeface="Tahoma" panose="020B0604030504040204" pitchFamily="34" charset="0"/>
              </a:rPr>
              <a:t>175 schools undergoing scheduled maintenance</a:t>
            </a:r>
          </a:p>
          <a:p>
            <a:pPr marL="0" indent="0">
              <a:lnSpc>
                <a:spcPct val="110000"/>
              </a:lnSpc>
              <a:buNone/>
            </a:pPr>
            <a:endParaRPr lang="en-US" sz="1600" b="1" dirty="0">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ZA" sz="1600" b="1" dirty="0">
                <a:solidFill>
                  <a:prstClr val="black"/>
                </a:solidFill>
                <a:latin typeface="Century Gothic" panose="020B0502020202020204" pitchFamily="34" charset="0"/>
                <a:ea typeface="Tahoma" panose="020B0604030504040204" pitchFamily="34" charset="0"/>
                <a:cs typeface="Tahoma" panose="020B0604030504040204" pitchFamily="34" charset="0"/>
              </a:rPr>
              <a:t>420 classrooms completed</a:t>
            </a:r>
          </a:p>
          <a:p>
            <a:pPr marL="0" indent="0">
              <a:lnSpc>
                <a:spcPct val="110000"/>
              </a:lnSpc>
              <a:buNone/>
            </a:pPr>
            <a:endParaRPr lang="en-ZA" sz="1600" b="1"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US" sz="1600" b="1" dirty="0">
                <a:solidFill>
                  <a:prstClr val="black"/>
                </a:solidFill>
                <a:latin typeface="Century Gothic" panose="020B0502020202020204" pitchFamily="34" charset="0"/>
                <a:ea typeface="Tahoma" panose="020B0604030504040204" pitchFamily="34" charset="0"/>
                <a:cs typeface="Tahoma" panose="020B0604030504040204" pitchFamily="34" charset="0"/>
              </a:rPr>
              <a:t>18 schools provided secure fencing facilities</a:t>
            </a:r>
          </a:p>
          <a:p>
            <a:pPr marL="0" indent="0">
              <a:lnSpc>
                <a:spcPct val="110000"/>
              </a:lnSpc>
              <a:buNone/>
            </a:pPr>
            <a:endParaRPr lang="en-US" sz="1600" b="1"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marL="0" indent="0">
              <a:lnSpc>
                <a:spcPct val="110000"/>
              </a:lnSpc>
              <a:buNone/>
            </a:pPr>
            <a:endParaRPr 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ZA"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048792" name="Title 1"/>
          <p:cNvSpPr txBox="1"/>
          <p:nvPr/>
        </p:nvSpPr>
        <p:spPr>
          <a:xfrm>
            <a:off x="328282" y="31417"/>
            <a:ext cx="11680670" cy="43984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Priorities for 2023/24 financial year – </a:t>
            </a:r>
            <a:r>
              <a:rPr kumimoji="0" lang="en-US" sz="2000" b="1" i="0" u="none" strike="noStrike" kern="1200" cap="none" spc="0" normalizeH="0" baseline="0" noProof="0" dirty="0">
                <a:ln>
                  <a:noFill/>
                </a:ln>
                <a:solidFill>
                  <a:srgbClr val="0070C0"/>
                </a:solidFill>
                <a:effectLst/>
                <a:uLnTx/>
                <a:uFillTx/>
                <a:latin typeface="Century Gothic" panose="020B0502020202020204" pitchFamily="34" charset="0"/>
                <a:ea typeface="Tahoma" panose="020B0604030504040204" pitchFamily="34" charset="0"/>
                <a:cs typeface="Tahoma" panose="020B0604030504040204" pitchFamily="34" charset="0"/>
              </a:rPr>
              <a:t>education, skills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and health</a:t>
            </a:r>
          </a:p>
        </p:txBody>
      </p:sp>
      <p:sp>
        <p:nvSpPr>
          <p:cNvPr id="1048793" name="Rectangle 9"/>
          <p:cNvSpPr/>
          <p:nvPr/>
        </p:nvSpPr>
        <p:spPr>
          <a:xfrm>
            <a:off x="5193817" y="1288740"/>
            <a:ext cx="6518454" cy="738664"/>
          </a:xfrm>
          <a:prstGeom prst="rect">
            <a:avLst/>
          </a:prstGeom>
          <a:ln>
            <a:solidFill>
              <a:srgbClr val="FFC000"/>
            </a:solidFill>
          </a:ln>
        </p:spPr>
        <p:txBody>
          <a:bodyPr wrap="square">
            <a:spAutoFit/>
          </a:bodyPr>
          <a:lstStyle/>
          <a:p>
            <a:pPr marL="87312" marR="0" lvl="0" indent="0" algn="just"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Monitor and complete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3 projects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carried forward (</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Yihle lentfo,  New Ermelo,  Mpisi-Jamela</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 Complete planning and design and Tendering process and Complete construction of Mkhondo Boarding School</a:t>
            </a:r>
          </a:p>
        </p:txBody>
      </p:sp>
      <p:sp>
        <p:nvSpPr>
          <p:cNvPr id="1048796" name="Rectangle 12"/>
          <p:cNvSpPr/>
          <p:nvPr/>
        </p:nvSpPr>
        <p:spPr>
          <a:xfrm>
            <a:off x="730166" y="526682"/>
            <a:ext cx="11160526"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MTSF OUTCOME: SCHOOL PHYSICAL INFRASTRUCTURE AND ENVIRONMENT THAT INSPIRES LEARNERS TO LEARN AND TEACHERS TO TEACH</a:t>
            </a:r>
          </a:p>
        </p:txBody>
      </p:sp>
      <p:sp>
        <p:nvSpPr>
          <p:cNvPr id="1048797" name="Rectangle 13"/>
          <p:cNvSpPr/>
          <p:nvPr/>
        </p:nvSpPr>
        <p:spPr>
          <a:xfrm>
            <a:off x="5195432" y="2720556"/>
            <a:ext cx="6518454" cy="553357"/>
          </a:xfrm>
          <a:prstGeom prst="rect">
            <a:avLst/>
          </a:prstGeom>
          <a:ln>
            <a:solidFill>
              <a:srgbClr val="FFC000"/>
            </a:solidFill>
          </a:ln>
        </p:spPr>
        <p:txBody>
          <a:bodyPr wrap="square">
            <a:spAutoFit/>
          </a:bodyPr>
          <a:lstStyle/>
          <a:p>
            <a:pPr marL="95250" lvl="0" algn="just">
              <a:lnSpc>
                <a:spcPct val="107000"/>
              </a:lnSpc>
              <a:defRPr/>
            </a:pPr>
            <a:r>
              <a:rPr lang="en-US" sz="1400" dirty="0">
                <a:latin typeface="Century Gothic" panose="020B0502020202020204" pitchFamily="34" charset="0"/>
                <a:cs typeface="Arial" panose="020B0604020202020204" pitchFamily="34" charset="0"/>
              </a:rPr>
              <a:t>Monitor school maintenance projects in 175 schools in the three districts</a:t>
            </a:r>
          </a:p>
          <a:p>
            <a:pPr marL="95250" lvl="0" algn="just">
              <a:lnSpc>
                <a:spcPct val="107000"/>
              </a:lnSpc>
              <a:defRPr/>
            </a:pPr>
            <a:endParaRPr lang="en-US" sz="1400" dirty="0">
              <a:solidFill>
                <a:srgbClr val="FF0000"/>
              </a:solidFill>
              <a:latin typeface="Century Gothic" panose="020B0502020202020204" pitchFamily="34" charset="0"/>
              <a:cs typeface="Arial" panose="020B0604020202020204" pitchFamily="34" charset="0"/>
            </a:endParaRPr>
          </a:p>
        </p:txBody>
      </p:sp>
      <p:sp>
        <p:nvSpPr>
          <p:cNvPr id="1048800" name="Rectangle 16"/>
          <p:cNvSpPr/>
          <p:nvPr/>
        </p:nvSpPr>
        <p:spPr>
          <a:xfrm>
            <a:off x="5193817" y="3690386"/>
            <a:ext cx="6518454" cy="553357"/>
          </a:xfrm>
          <a:prstGeom prst="rect">
            <a:avLst/>
          </a:prstGeom>
          <a:ln>
            <a:solidFill>
              <a:srgbClr val="FFC000"/>
            </a:solidFill>
          </a:ln>
        </p:spPr>
        <p:txBody>
          <a:bodyPr wrap="square">
            <a:spAutoFit/>
          </a:bodyPr>
          <a:lstStyle/>
          <a:p>
            <a:pPr marL="95250" marR="0" lvl="0" indent="0"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Hand over projects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for construction and commencement and Complete construction of 420 classrooms</a:t>
            </a:r>
          </a:p>
        </p:txBody>
      </p:sp>
      <p:sp>
        <p:nvSpPr>
          <p:cNvPr id="1048803" name="Rectangle 19"/>
          <p:cNvSpPr/>
          <p:nvPr/>
        </p:nvSpPr>
        <p:spPr>
          <a:xfrm>
            <a:off x="5193817" y="4599316"/>
            <a:ext cx="6518454" cy="553357"/>
          </a:xfrm>
          <a:prstGeom prst="rect">
            <a:avLst/>
          </a:prstGeom>
          <a:ln>
            <a:solidFill>
              <a:srgbClr val="FFC000"/>
            </a:solidFill>
          </a:ln>
        </p:spPr>
        <p:txBody>
          <a:bodyPr wrap="square">
            <a:spAutoFit/>
          </a:bodyPr>
          <a:lstStyle/>
          <a:p>
            <a:pPr marL="95250" marR="0" lvl="0" indent="0"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Complete planning and design and Tendering process and Monitor and Complete installation of fence</a:t>
            </a: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4" name="Slide Number Placeholder 3"/>
          <p:cNvSpPr>
            <a:spLocks noGrp="1"/>
          </p:cNvSpPr>
          <p:nvPr>
            <p:ph type="sldNum" sz="quarter" idx="12"/>
          </p:nvPr>
        </p:nvSpPr>
        <p:spPr/>
        <p:txBody>
          <a:bodyPr/>
          <a:lstStyle/>
          <a:p>
            <a:fld id="{C0BC869A-91E2-43F4-8242-6C20DDE1B601}" type="slidenum">
              <a:rPr lang="en-ZA" smtClean="0"/>
              <a:t>18</a:t>
            </a:fld>
            <a:endParaRPr lang="en-ZA" dirty="0"/>
          </a:p>
        </p:txBody>
      </p:sp>
    </p:spTree>
    <p:extLst>
      <p:ext uri="{BB962C8B-B14F-4D97-AF65-F5344CB8AC3E}">
        <p14:creationId xmlns:p14="http://schemas.microsoft.com/office/powerpoint/2010/main" val="286675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pic>
        <p:nvPicPr>
          <p:cNvPr id="2097226" name="Picture 8" descr="P:\Communication\Misc\Illustrator\Logos\2014_rising_sun.emf"/>
          <p:cNvPicPr>
            <a:picLocks noChangeAspect="1" noChangeArrowheads="1"/>
          </p:cNvPicPr>
          <p:nvPr/>
        </p:nvPicPr>
        <p:blipFill>
          <a:blip r:embed="rId4" cstate="print"/>
          <a:srcRect/>
          <a:stretch>
            <a:fillRect/>
          </a:stretch>
        </p:blipFill>
        <p:spPr bwMode="auto">
          <a:xfrm>
            <a:off x="9687746" y="6191602"/>
            <a:ext cx="1151974" cy="575364"/>
          </a:xfrm>
          <a:prstGeom prst="rect">
            <a:avLst/>
          </a:prstGeom>
          <a:noFill/>
          <a:ln>
            <a:noFill/>
          </a:ln>
        </p:spPr>
      </p:pic>
      <p:sp>
        <p:nvSpPr>
          <p:cNvPr id="1048810" name="Content Placeholder 8"/>
          <p:cNvSpPr>
            <a:spLocks noGrp="1"/>
          </p:cNvSpPr>
          <p:nvPr>
            <p:ph idx="1"/>
          </p:nvPr>
        </p:nvSpPr>
        <p:spPr>
          <a:xfrm>
            <a:off x="262633" y="881368"/>
            <a:ext cx="3856143" cy="4831025"/>
          </a:xfrm>
        </p:spPr>
        <p:txBody>
          <a:bodyPr>
            <a:normAutofit lnSpcReduction="10000"/>
          </a:bodyPr>
          <a:lstStyle/>
          <a:p>
            <a:pPr marL="95250" lvl="0" indent="0">
              <a:lnSpc>
                <a:spcPct val="100000"/>
              </a:lnSpc>
              <a:spcBef>
                <a:spcPts val="600"/>
              </a:spcBef>
              <a:buNone/>
            </a:pPr>
            <a:endParaRPr lang="en-US" sz="1400"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US" sz="1700" b="1" dirty="0">
                <a:latin typeface="Century Gothic" panose="020B0502020202020204" pitchFamily="34" charset="0"/>
                <a:ea typeface="Tahoma" panose="020B0604030504040204" pitchFamily="34" charset="0"/>
                <a:cs typeface="Tahoma" panose="020B0604030504040204" pitchFamily="34" charset="0"/>
              </a:rPr>
              <a:t>Implementation of the skills master plan</a:t>
            </a:r>
          </a:p>
          <a:p>
            <a:pPr>
              <a:lnSpc>
                <a:spcPct val="110000"/>
              </a:lnSpc>
              <a:buFont typeface="Wingdings" panose="05000000000000000000" pitchFamily="2" charset="2"/>
              <a:buChar char="Ø"/>
            </a:pPr>
            <a:endParaRPr lang="en-US" sz="1700" b="1" dirty="0">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US" sz="1700" b="1" dirty="0">
                <a:latin typeface="Century Gothic" panose="020B0502020202020204" pitchFamily="34" charset="0"/>
                <a:ea typeface="Tahoma" panose="020B0604030504040204" pitchFamily="34" charset="0"/>
                <a:cs typeface="Tahoma" panose="020B0604030504040204" pitchFamily="34" charset="0"/>
              </a:rPr>
              <a:t>Maintain 1781 bursars and 600 learnerships and 600 interns</a:t>
            </a:r>
          </a:p>
          <a:p>
            <a:pPr marL="0" indent="0">
              <a:lnSpc>
                <a:spcPct val="110000"/>
              </a:lnSpc>
              <a:buNone/>
            </a:pPr>
            <a:endParaRPr lang="en-US" sz="1700" b="1" dirty="0">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US" sz="1700" b="1" dirty="0">
                <a:solidFill>
                  <a:prstClr val="black"/>
                </a:solidFill>
                <a:latin typeface="Century Gothic" panose="020B0502020202020204" pitchFamily="34" charset="0"/>
                <a:ea typeface="Tahoma" panose="020B0604030504040204" pitchFamily="34" charset="0"/>
                <a:cs typeface="Tahoma" panose="020B0604030504040204" pitchFamily="34" charset="0"/>
              </a:rPr>
              <a:t>Operationalising and implementing the Skills Hub functionalities</a:t>
            </a:r>
          </a:p>
          <a:p>
            <a:pPr>
              <a:lnSpc>
                <a:spcPct val="110000"/>
              </a:lnSpc>
              <a:buFont typeface="Wingdings" panose="05000000000000000000" pitchFamily="2" charset="2"/>
              <a:buChar char="Ø"/>
            </a:pPr>
            <a:endParaRPr lang="en-ZA" sz="1700" b="1"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a:lnSpc>
                <a:spcPct val="110000"/>
              </a:lnSpc>
              <a:buFont typeface="Wingdings" panose="05000000000000000000" pitchFamily="2" charset="2"/>
              <a:buChar char="Ø"/>
            </a:pPr>
            <a:r>
              <a:rPr lang="en-US" sz="1700" b="1" dirty="0">
                <a:solidFill>
                  <a:prstClr val="black"/>
                </a:solidFill>
                <a:latin typeface="Century Gothic" panose="020B0502020202020204" pitchFamily="34" charset="0"/>
                <a:ea typeface="Tahoma" panose="020B0604030504040204" pitchFamily="34" charset="0"/>
                <a:cs typeface="Tahoma" panose="020B0604030504040204" pitchFamily="34" charset="0"/>
              </a:rPr>
              <a:t>580 out of school youth trained on skills development programmes</a:t>
            </a:r>
          </a:p>
          <a:p>
            <a:pPr marL="0" indent="0">
              <a:buNone/>
            </a:pPr>
            <a:endParaRPr lang="en-ZA"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endParaRPr lang="en-US" dirty="0"/>
          </a:p>
        </p:txBody>
      </p:sp>
      <p:sp>
        <p:nvSpPr>
          <p:cNvPr id="1048811" name="Title 1"/>
          <p:cNvSpPr txBox="1"/>
          <p:nvPr/>
        </p:nvSpPr>
        <p:spPr>
          <a:xfrm>
            <a:off x="328282" y="31417"/>
            <a:ext cx="11680670" cy="43984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Priorities for 2023/24 financial year – </a:t>
            </a:r>
            <a:r>
              <a:rPr kumimoji="0" lang="en-US" sz="2000" b="1" i="0" u="none" strike="noStrike" kern="1200" cap="none" spc="0" normalizeH="0" baseline="0" noProof="0" dirty="0">
                <a:ln>
                  <a:noFill/>
                </a:ln>
                <a:solidFill>
                  <a:srgbClr val="0070C0"/>
                </a:solidFill>
                <a:effectLst/>
                <a:uLnTx/>
                <a:uFillTx/>
                <a:latin typeface="Century Gothic" panose="020B0502020202020204" pitchFamily="34" charset="0"/>
                <a:ea typeface="Tahoma" panose="020B0604030504040204" pitchFamily="34" charset="0"/>
                <a:cs typeface="Tahoma" panose="020B0604030504040204" pitchFamily="34" charset="0"/>
              </a:rPr>
              <a:t>education, skills </a:t>
            </a:r>
            <a:r>
              <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and health</a:t>
            </a:r>
          </a:p>
        </p:txBody>
      </p:sp>
      <p:sp>
        <p:nvSpPr>
          <p:cNvPr id="1048812" name="Rectangle 9"/>
          <p:cNvSpPr/>
          <p:nvPr/>
        </p:nvSpPr>
        <p:spPr>
          <a:xfrm>
            <a:off x="4182385" y="1210793"/>
            <a:ext cx="7704815" cy="815608"/>
          </a:xfrm>
          <a:prstGeom prst="rect">
            <a:avLst/>
          </a:prstGeom>
          <a:ln>
            <a:solidFill>
              <a:srgbClr val="FFC000"/>
            </a:solidFill>
          </a:ln>
        </p:spPr>
        <p:txBody>
          <a:bodyPr wrap="square">
            <a:spAutoFit/>
          </a:bodyPr>
          <a:lstStyle/>
          <a:p>
            <a:pPr marL="87312" marR="0" lvl="0" indent="0" algn="just"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Implement the Provincial Skills Development Master Plan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to respond to economic needs of the province.</a:t>
            </a:r>
          </a:p>
          <a:p>
            <a:pPr marL="87312" marR="0" lvl="0" indent="0" algn="just" defTabSz="914400" rtl="0" eaLnBrk="1" fontAlgn="auto" latinLnBrk="0" hangingPunct="1">
              <a:lnSpc>
                <a:spcPct val="100000"/>
              </a:lnSpc>
              <a:spcBef>
                <a:spcPts val="600"/>
              </a:spcBef>
              <a:spcAft>
                <a:spcPts val="0"/>
              </a:spcAft>
              <a:buClrTx/>
              <a:buSzTx/>
              <a:buFontTx/>
              <a:buNone/>
              <a:tabLst/>
              <a:defRPr/>
            </a:pPr>
            <a:r>
              <a:rPr lang="en-US" sz="1400" dirty="0">
                <a:solidFill>
                  <a:prstClr val="black"/>
                </a:solidFill>
                <a:latin typeface="Century Gothic" panose="020B0502020202020204" pitchFamily="34" charset="0"/>
                <a:cs typeface="Arial" panose="020B0604020202020204" pitchFamily="34" charset="0"/>
              </a:rPr>
              <a:t>Consultation with stake holders on the Provincial Skills Master plan</a:t>
            </a:r>
            <a:endPar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endParaRPr>
          </a:p>
        </p:txBody>
      </p:sp>
      <p:sp>
        <p:nvSpPr>
          <p:cNvPr id="1048815" name="Rectangle 12"/>
          <p:cNvSpPr/>
          <p:nvPr/>
        </p:nvSpPr>
        <p:spPr>
          <a:xfrm>
            <a:off x="588354" y="471257"/>
            <a:ext cx="1116052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MTSF OUTCOME: IMPROVE ACCESS TO HIGHER EDUCATION AND TRAINING THROUGH POST SCHOOL FUNDING, AND DEVELOPMENT OF SKILLS NEEDED IN THE WORKPLACE</a:t>
            </a:r>
          </a:p>
        </p:txBody>
      </p:sp>
      <p:sp>
        <p:nvSpPr>
          <p:cNvPr id="1048816" name="Rectangle 13"/>
          <p:cNvSpPr/>
          <p:nvPr/>
        </p:nvSpPr>
        <p:spPr>
          <a:xfrm>
            <a:off x="4182384" y="2195502"/>
            <a:ext cx="7704816" cy="322845"/>
          </a:xfrm>
          <a:prstGeom prst="rect">
            <a:avLst/>
          </a:prstGeom>
          <a:ln>
            <a:solidFill>
              <a:srgbClr val="FFC000"/>
            </a:solidFill>
          </a:ln>
        </p:spPr>
        <p:txBody>
          <a:bodyPr wrap="square">
            <a:spAutoFit/>
          </a:bodyPr>
          <a:lstStyle/>
          <a:p>
            <a:pPr marL="95250" lvl="0" algn="just">
              <a:lnSpc>
                <a:spcPct val="107000"/>
              </a:lnSpc>
              <a:defRPr/>
            </a:pPr>
            <a:r>
              <a:rPr lang="en-US" sz="1400" b="1" dirty="0">
                <a:solidFill>
                  <a:prstClr val="black"/>
                </a:solidFill>
                <a:latin typeface="Century Gothic" panose="020B0502020202020204" pitchFamily="34" charset="0"/>
                <a:cs typeface="Arial" panose="020B0604020202020204" pitchFamily="34" charset="0"/>
              </a:rPr>
              <a:t>Administer 1781 bursars and 600 learnerships and 600 interns</a:t>
            </a:r>
          </a:p>
        </p:txBody>
      </p:sp>
      <p:sp>
        <p:nvSpPr>
          <p:cNvPr id="1048819" name="Rectangle 16"/>
          <p:cNvSpPr/>
          <p:nvPr/>
        </p:nvSpPr>
        <p:spPr>
          <a:xfrm>
            <a:off x="4182384" y="3022793"/>
            <a:ext cx="7704816" cy="1244893"/>
          </a:xfrm>
          <a:prstGeom prst="rect">
            <a:avLst/>
          </a:prstGeom>
          <a:ln>
            <a:solidFill>
              <a:srgbClr val="FFC000"/>
            </a:solidFill>
          </a:ln>
        </p:spPr>
        <p:txBody>
          <a:bodyPr wrap="square">
            <a:spAutoFit/>
          </a:bodyPr>
          <a:lstStyle/>
          <a:p>
            <a:pPr marL="95250" marR="0" lvl="0" indent="0" algn="just"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Implement and manage Skills Hub (built project) infrastructure development </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cs typeface="Arial" panose="020B0604020202020204" pitchFamily="34" charset="0"/>
              </a:rPr>
              <a:t>according to the project management phases, Implement and maintain the corporate governance and management processes of the skills hub, Introduce first phase functional programme and Continuation of the Digital Training at the MRTT House  and Stakeholder engagement and strategic partnership agreements signed </a:t>
            </a:r>
          </a:p>
        </p:txBody>
      </p:sp>
      <p:sp>
        <p:nvSpPr>
          <p:cNvPr id="1048822" name="Rectangle 19"/>
          <p:cNvSpPr/>
          <p:nvPr/>
        </p:nvSpPr>
        <p:spPr>
          <a:xfrm>
            <a:off x="4166479" y="4600468"/>
            <a:ext cx="7704816" cy="1475404"/>
          </a:xfrm>
          <a:prstGeom prst="rect">
            <a:avLst/>
          </a:prstGeom>
          <a:ln>
            <a:solidFill>
              <a:srgbClr val="FFC000"/>
            </a:solidFill>
          </a:ln>
        </p:spPr>
        <p:txBody>
          <a:bodyPr wrap="square">
            <a:spAutoFit/>
          </a:bodyPr>
          <a:lstStyle/>
          <a:p>
            <a:pPr marL="95250" marR="0" lvl="0" indent="0" algn="just" defTabSz="914400" rtl="0" eaLnBrk="1" fontAlgn="auto" latinLnBrk="0" hangingPunct="1">
              <a:lnSpc>
                <a:spcPct val="107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Recruitment, registration and training of </a:t>
            </a:r>
            <a:r>
              <a:rPr lang="en-US" sz="1400" b="1" dirty="0">
                <a:solidFill>
                  <a:prstClr val="black"/>
                </a:solidFill>
                <a:latin typeface="Century Gothic" panose="020B0502020202020204" pitchFamily="34" charset="0"/>
                <a:ea typeface="Calibri" panose="020F0502020204030204" pitchFamily="34" charset="0"/>
                <a:cs typeface="Arial" panose="020B0604020202020204" pitchFamily="34" charset="0"/>
              </a:rPr>
              <a:t>580</a:t>
            </a:r>
            <a:r>
              <a:rPr kumimoji="0" lang="en-US" sz="14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students</a:t>
            </a:r>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Arial" panose="020B0604020202020204" pitchFamily="34" charset="0"/>
              </a:rPr>
              <a:t>: 60 candidates registered for RPL and trade testing, 50 students trained on SAQA registered training for culinary and hospitality studies, and customised training, 200 students trained on technical learnerships and Apprenticeships towards 21st Century Artisan Development, 200 students to receive accredited or customised institutional training and 70 students coached and mentored in the workplace </a:t>
            </a:r>
          </a:p>
        </p:txBody>
      </p:sp>
      <p:sp>
        <p:nvSpPr>
          <p:cNvPr id="4" name="Slide Number Placeholder 3"/>
          <p:cNvSpPr>
            <a:spLocks noGrp="1"/>
          </p:cNvSpPr>
          <p:nvPr>
            <p:ph type="sldNum" sz="quarter" idx="12"/>
          </p:nvPr>
        </p:nvSpPr>
        <p:spPr/>
        <p:txBody>
          <a:bodyPr/>
          <a:lstStyle/>
          <a:p>
            <a:fld id="{C0BC869A-91E2-43F4-8242-6C20DDE1B601}" type="slidenum">
              <a:rPr lang="en-ZA" smtClean="0"/>
              <a:t>19</a:t>
            </a:fld>
            <a:endParaRPr lang="en-ZA" dirty="0"/>
          </a:p>
        </p:txBody>
      </p:sp>
    </p:spTree>
    <p:extLst>
      <p:ext uri="{BB962C8B-B14F-4D97-AF65-F5344CB8AC3E}">
        <p14:creationId xmlns:p14="http://schemas.microsoft.com/office/powerpoint/2010/main" val="1941753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856"/>
            <a:ext cx="12192000" cy="50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9192" y="6236201"/>
            <a:ext cx="1793875"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0388" y="6272836"/>
            <a:ext cx="1098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ChangeArrowheads="1"/>
          </p:cNvSpPr>
          <p:nvPr/>
        </p:nvSpPr>
        <p:spPr bwMode="auto">
          <a:xfrm>
            <a:off x="1854200" y="989136"/>
            <a:ext cx="7596188" cy="432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6531" indent="-316531" eaLnBrk="0" hangingPunct="0">
              <a:spcBef>
                <a:spcPct val="20000"/>
              </a:spcBef>
            </a:pPr>
            <a:endParaRPr lang="en-GB" sz="2215" b="1" u="sng" dirty="0"/>
          </a:p>
          <a:p>
            <a:pPr marL="316531" indent="-316531" eaLnBrk="0" hangingPunct="0">
              <a:spcBef>
                <a:spcPct val="20000"/>
              </a:spcBef>
            </a:pPr>
            <a:endParaRPr lang="en-GB" sz="2215" u="sng" dirty="0"/>
          </a:p>
          <a:p>
            <a:pPr marL="316531" indent="-316531" eaLnBrk="0" hangingPunct="0">
              <a:spcBef>
                <a:spcPct val="20000"/>
              </a:spcBef>
            </a:pPr>
            <a:endParaRPr lang="en-GB" sz="2215" b="1" dirty="0"/>
          </a:p>
          <a:p>
            <a:pPr marL="316531" indent="-316531"/>
            <a:endParaRPr lang="en-GB" sz="1292" b="1" dirty="0"/>
          </a:p>
        </p:txBody>
      </p:sp>
      <p:sp>
        <p:nvSpPr>
          <p:cNvPr id="3" name="TextBox 2"/>
          <p:cNvSpPr txBox="1"/>
          <p:nvPr/>
        </p:nvSpPr>
        <p:spPr>
          <a:xfrm>
            <a:off x="3770314" y="-54902"/>
            <a:ext cx="4968875" cy="584775"/>
          </a:xfrm>
          <a:prstGeom prst="rect">
            <a:avLst/>
          </a:prstGeom>
          <a:noFill/>
        </p:spPr>
        <p:txBody>
          <a:bodyPr>
            <a:spAutoFit/>
          </a:bodyPr>
          <a:lstStyle/>
          <a:p>
            <a:pPr>
              <a:defRPr/>
            </a:pPr>
            <a:r>
              <a:rPr lang="en-US" sz="3200" b="1" dirty="0">
                <a:latin typeface="+mj-lt"/>
              </a:rPr>
              <a:t>PRESENTATION OUTLINE</a:t>
            </a:r>
            <a:endParaRPr lang="en-ZA" sz="3200" b="1" dirty="0">
              <a:latin typeface="+mj-lt"/>
            </a:endParaRPr>
          </a:p>
        </p:txBody>
      </p:sp>
      <p:pic>
        <p:nvPicPr>
          <p:cNvPr id="41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2024" y="515283"/>
            <a:ext cx="5879975" cy="291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2024" y="3376247"/>
            <a:ext cx="5879975" cy="289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4"/>
          <p:cNvSpPr txBox="1">
            <a:spLocks noChangeArrowheads="1"/>
          </p:cNvSpPr>
          <p:nvPr/>
        </p:nvSpPr>
        <p:spPr bwMode="auto">
          <a:xfrm>
            <a:off x="75408" y="615301"/>
            <a:ext cx="5214938" cy="3922168"/>
          </a:xfrm>
          <a:prstGeom prst="rect">
            <a:avLst/>
          </a:prstGeom>
          <a:noFill/>
          <a:ln>
            <a:noFill/>
          </a:ln>
        </p:spPr>
        <p:txBody>
          <a:bodyPr lIns="84395" tIns="42198" rIns="84395" bIns="42198">
            <a:spAutoFit/>
          </a:bodyPr>
          <a:lstStyle>
            <a:lvl1pPr marL="455613" indent="-4556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defTabSz="457200">
              <a:lnSpc>
                <a:spcPct val="150000"/>
              </a:lnSpc>
              <a:spcAft>
                <a:spcPts val="800"/>
              </a:spcAft>
              <a:buFont typeface="Arial" panose="020B0604020202020204" pitchFamily="34" charset="0"/>
              <a:buChar char="•"/>
            </a:pPr>
            <a:r>
              <a:rPr lang="en-ZA" sz="2400" b="1" dirty="0">
                <a:solidFill>
                  <a:prstClr val="black"/>
                </a:solidFill>
                <a:latin typeface="Arial" panose="020B0604020202020204" pitchFamily="34" charset="0"/>
                <a:ea typeface="Calibri" panose="020F0502020204030204" pitchFamily="34" charset="0"/>
                <a:cs typeface="Arial" panose="020B0604020202020204" pitchFamily="34" charset="0"/>
              </a:rPr>
              <a:t>Purpose</a:t>
            </a:r>
          </a:p>
          <a:p>
            <a:pPr marL="457200" indent="-457200" defTabSz="457200">
              <a:lnSpc>
                <a:spcPct val="150000"/>
              </a:lnSpc>
              <a:spcAft>
                <a:spcPts val="800"/>
              </a:spcAft>
              <a:buFont typeface="Arial" panose="020B0604020202020204" pitchFamily="34" charset="0"/>
              <a:buChar char="•"/>
            </a:pPr>
            <a:r>
              <a:rPr lang="en-ZA" sz="2400" b="1" dirty="0">
                <a:solidFill>
                  <a:prstClr val="black"/>
                </a:solidFill>
                <a:latin typeface="Arial" panose="020B0604020202020204" pitchFamily="34" charset="0"/>
                <a:ea typeface="Calibri" panose="020F0502020204030204" pitchFamily="34" charset="0"/>
                <a:cs typeface="Arial" panose="020B0604020202020204" pitchFamily="34" charset="0"/>
              </a:rPr>
              <a:t>Mandate</a:t>
            </a:r>
          </a:p>
          <a:p>
            <a:pPr marL="457200" indent="-457200" defTabSz="457200">
              <a:lnSpc>
                <a:spcPct val="150000"/>
              </a:lnSpc>
              <a:spcAft>
                <a:spcPts val="800"/>
              </a:spcAft>
              <a:buFont typeface="Arial" panose="020B0604020202020204" pitchFamily="34" charset="0"/>
              <a:buChar char="•"/>
            </a:pPr>
            <a:r>
              <a:rPr lang="en-ZA" sz="2400" b="1" dirty="0">
                <a:solidFill>
                  <a:prstClr val="black"/>
                </a:solidFill>
                <a:latin typeface="Arial" panose="020B0604020202020204" pitchFamily="34" charset="0"/>
                <a:ea typeface="Calibri" panose="020F0502020204030204" pitchFamily="34" charset="0"/>
                <a:cs typeface="Arial" panose="020B0604020202020204" pitchFamily="34" charset="0"/>
              </a:rPr>
              <a:t>Policy Context</a:t>
            </a:r>
          </a:p>
          <a:p>
            <a:pPr marL="457200" indent="-457200" defTabSz="457200">
              <a:lnSpc>
                <a:spcPct val="150000"/>
              </a:lnSpc>
              <a:spcAft>
                <a:spcPts val="800"/>
              </a:spcAft>
              <a:buFont typeface="Arial" panose="020B0604020202020204" pitchFamily="34" charset="0"/>
              <a:buChar char="•"/>
            </a:pPr>
            <a:r>
              <a:rPr lang="en-ZA" sz="2400" b="1" dirty="0">
                <a:solidFill>
                  <a:prstClr val="black"/>
                </a:solidFill>
                <a:latin typeface="Arial" panose="020B0604020202020204" pitchFamily="34" charset="0"/>
                <a:ea typeface="Calibri" panose="020F0502020204030204" pitchFamily="34" charset="0"/>
                <a:cs typeface="Arial" panose="020B0604020202020204" pitchFamily="34" charset="0"/>
              </a:rPr>
              <a:t>2023/24 Priorities</a:t>
            </a:r>
          </a:p>
          <a:p>
            <a:pPr marL="457200" indent="-457200" defTabSz="457200">
              <a:lnSpc>
                <a:spcPct val="150000"/>
              </a:lnSpc>
              <a:spcAft>
                <a:spcPts val="800"/>
              </a:spcAft>
              <a:buFont typeface="Arial" panose="020B0604020202020204" pitchFamily="34" charset="0"/>
              <a:buChar char="•"/>
            </a:pPr>
            <a:r>
              <a:rPr lang="en-US" sz="2400" b="1" dirty="0">
                <a:solidFill>
                  <a:prstClr val="black"/>
                </a:solidFill>
                <a:latin typeface="Arial" panose="020B0604020202020204" pitchFamily="34" charset="0"/>
                <a:ea typeface="Calibri" panose="020F0502020204030204" pitchFamily="34" charset="0"/>
                <a:cs typeface="Arial" panose="020B0604020202020204" pitchFamily="34" charset="0"/>
              </a:rPr>
              <a:t>Partnerships (Collaborations)</a:t>
            </a:r>
            <a:endParaRPr lang="en-ZA"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457200" indent="-457200" defTabSz="457200">
              <a:lnSpc>
                <a:spcPct val="150000"/>
              </a:lnSpc>
              <a:spcAft>
                <a:spcPts val="800"/>
              </a:spcAft>
              <a:buFont typeface="Arial" panose="020B0604020202020204" pitchFamily="34" charset="0"/>
              <a:buChar char="•"/>
            </a:pPr>
            <a:r>
              <a:rPr lang="en-ZA" sz="2400" b="1" dirty="0">
                <a:solidFill>
                  <a:prstClr val="black"/>
                </a:solidFill>
                <a:latin typeface="Arial" panose="020B0604020202020204" pitchFamily="34" charset="0"/>
                <a:ea typeface="Calibri" panose="020F0502020204030204" pitchFamily="34" charset="0"/>
                <a:cs typeface="Arial" panose="020B0604020202020204" pitchFamily="34" charset="0"/>
              </a:rPr>
              <a:t>Recommendations</a:t>
            </a:r>
          </a:p>
        </p:txBody>
      </p:sp>
      <p:sp>
        <p:nvSpPr>
          <p:cNvPr id="6" name="Slide Number Placeholder 5"/>
          <p:cNvSpPr>
            <a:spLocks noGrp="1"/>
          </p:cNvSpPr>
          <p:nvPr>
            <p:ph type="sldNum" sz="quarter" idx="12"/>
          </p:nvPr>
        </p:nvSpPr>
        <p:spPr/>
        <p:txBody>
          <a:bodyPr/>
          <a:lstStyle/>
          <a:p>
            <a:fld id="{B0BD06D6-3E89-40BC-8BA4-56C7076C5FAA}" type="slidenum">
              <a:rPr lang="en-ZA" smtClean="0"/>
              <a:t>2</a:t>
            </a:fld>
            <a:endParaRPr lang="en-ZA" dirty="0"/>
          </a:p>
        </p:txBody>
      </p:sp>
    </p:spTree>
    <p:extLst>
      <p:ext uri="{BB962C8B-B14F-4D97-AF65-F5344CB8AC3E}">
        <p14:creationId xmlns:p14="http://schemas.microsoft.com/office/powerpoint/2010/main" val="2310629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8749095" y="6093117"/>
            <a:ext cx="1525302" cy="628358"/>
          </a:xfrm>
          <a:prstGeom prst="rect">
            <a:avLst/>
          </a:prstGeom>
        </p:spPr>
      </p:pic>
      <p:sp>
        <p:nvSpPr>
          <p:cNvPr id="5" name="Title 1"/>
          <p:cNvSpPr txBox="1">
            <a:spLocks/>
          </p:cNvSpPr>
          <p:nvPr/>
        </p:nvSpPr>
        <p:spPr>
          <a:xfrm>
            <a:off x="2182489" y="2244473"/>
            <a:ext cx="8245504" cy="1059654"/>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endParaRPr>
          </a:p>
          <a:p>
            <a:pPr lvl="0" algn="ctr">
              <a:lnSpc>
                <a:spcPct val="100000"/>
              </a:lnSpc>
              <a:spcBef>
                <a:spcPts val="0"/>
              </a:spcBef>
              <a:defRPr/>
            </a:pPr>
            <a:r>
              <a:rPr lang="en-US" sz="2000" b="1" dirty="0">
                <a:solidFill>
                  <a:schemeClr val="tx1"/>
                </a:solidFill>
                <a:latin typeface="Century Gothic" panose="020B0502020202020204" pitchFamily="34" charset="0"/>
                <a:ea typeface="Tahoma" panose="020B0604030504040204" pitchFamily="34" charset="0"/>
                <a:cs typeface="Tahoma" panose="020B0604030504040204" pitchFamily="34" charset="0"/>
              </a:rPr>
              <a:t>Collaborations with other partners</a:t>
            </a:r>
            <a:endParaRPr lang="en-GB" sz="2000" b="1" baseline="30000" dirty="0">
              <a:solidFill>
                <a:schemeClr val="tx1"/>
              </a:solidFill>
              <a:latin typeface="Century Gothic" panose="020B0502020202020204" pitchFamily="34" charset="0"/>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4" name="Slide Number Placeholder 3"/>
          <p:cNvSpPr>
            <a:spLocks noGrp="1"/>
          </p:cNvSpPr>
          <p:nvPr>
            <p:ph type="sldNum" sz="quarter" idx="12"/>
          </p:nvPr>
        </p:nvSpPr>
        <p:spPr/>
        <p:txBody>
          <a:bodyPr/>
          <a:lstStyle/>
          <a:p>
            <a:fld id="{B0BD06D6-3E89-40BC-8BA4-56C7076C5FAA}" type="slidenum">
              <a:rPr lang="en-ZA" smtClean="0"/>
              <a:t>20</a:t>
            </a:fld>
            <a:endParaRPr lang="en-ZA" dirty="0"/>
          </a:p>
        </p:txBody>
      </p:sp>
    </p:spTree>
    <p:extLst>
      <p:ext uri="{BB962C8B-B14F-4D97-AF65-F5344CB8AC3E}">
        <p14:creationId xmlns:p14="http://schemas.microsoft.com/office/powerpoint/2010/main" val="252025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P:\Communication\Misc\Illustrator\Logos\2014_rising_sun.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2920" y="6222569"/>
            <a:ext cx="1266740" cy="63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127520" y="135800"/>
            <a:ext cx="11881432" cy="439840"/>
          </a:xfrm>
          <a:prstGeom prst="rect">
            <a:avLst/>
          </a:prstGeom>
          <a:solidFill>
            <a:srgbClr val="FFC000"/>
          </a:solidFill>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0" algn="ctr">
              <a:lnSpc>
                <a:spcPct val="100000"/>
              </a:lnSpc>
              <a:spcBef>
                <a:spcPts val="0"/>
              </a:spcBef>
              <a:defRPr/>
            </a:pPr>
            <a:r>
              <a:rPr lang="en-US" sz="2000" b="1" dirty="0">
                <a:solidFill>
                  <a:prstClr val="black"/>
                </a:solidFill>
                <a:latin typeface="Century Gothic" panose="020B0502020202020204" pitchFamily="34" charset="0"/>
                <a:ea typeface="Tahoma" panose="020B0604030504040204" pitchFamily="34" charset="0"/>
                <a:cs typeface="Tahoma" panose="020B0604030504040204" pitchFamily="34" charset="0"/>
              </a:rPr>
              <a:t>Collaborations with other partners</a:t>
            </a:r>
            <a:endParaRPr lang="en-GB" sz="2000" b="1" baseline="30000" dirty="0">
              <a:solidFill>
                <a:prstClr val="black"/>
              </a:solidFill>
              <a:latin typeface="Century Gothic" panose="020B0502020202020204" pitchFamily="34" charset="0"/>
              <a:cs typeface="Arial"/>
            </a:endParaRPr>
          </a:p>
        </p:txBody>
      </p:sp>
      <p:sp>
        <p:nvSpPr>
          <p:cNvPr id="3" name="Content Placeholder 2"/>
          <p:cNvSpPr>
            <a:spLocks noGrp="1"/>
          </p:cNvSpPr>
          <p:nvPr>
            <p:ph sz="half" idx="2"/>
          </p:nvPr>
        </p:nvSpPr>
        <p:spPr>
          <a:xfrm>
            <a:off x="2425148" y="676255"/>
            <a:ext cx="9583804" cy="2003335"/>
          </a:xfrm>
          <a:ln w="19050">
            <a:solidFill>
              <a:srgbClr val="FFC000"/>
            </a:solidFill>
          </a:ln>
        </p:spPr>
        <p:txBody>
          <a:bodyPr>
            <a:normAutofit/>
          </a:bodyPr>
          <a:lstStyle/>
          <a:p>
            <a:pPr algn="just">
              <a:lnSpc>
                <a:spcPct val="110000"/>
              </a:lnSpc>
            </a:pPr>
            <a:r>
              <a:rPr lang="en-US" sz="1400" dirty="0">
                <a:latin typeface="Century Gothic" panose="020B0502020202020204" pitchFamily="34" charset="0"/>
                <a:ea typeface="Tahoma" panose="020B0604030504040204" pitchFamily="34" charset="0"/>
                <a:cs typeface="Arial" panose="020B0604020202020204" pitchFamily="34" charset="0"/>
              </a:rPr>
              <a:t>The department in partnership with US Peace Corps  the United State</a:t>
            </a:r>
            <a:r>
              <a:rPr lang="en-US" sz="1400" b="1" dirty="0">
                <a:latin typeface="Century Gothic" panose="020B0502020202020204" pitchFamily="34" charset="0"/>
                <a:ea typeface="Tahoma" panose="020B0604030504040204" pitchFamily="34" charset="0"/>
                <a:cs typeface="Arial" panose="020B0604020202020204" pitchFamily="34" charset="0"/>
              </a:rPr>
              <a:t> Corporative Agency that has partnered with the Department of Education</a:t>
            </a:r>
            <a:endParaRPr lang="en-US" sz="1400" dirty="0">
              <a:latin typeface="Century Gothic" panose="020B0502020202020204" pitchFamily="34" charset="0"/>
              <a:ea typeface="Tahoma" panose="020B0604030504040204" pitchFamily="34" charset="0"/>
              <a:cs typeface="Arial" panose="020B0604020202020204" pitchFamily="34" charset="0"/>
            </a:endParaRPr>
          </a:p>
          <a:p>
            <a:pPr lvl="1" algn="just">
              <a:lnSpc>
                <a:spcPct val="110000"/>
              </a:lnSpc>
            </a:pPr>
            <a:r>
              <a:rPr lang="en-US" sz="1400" dirty="0">
                <a:latin typeface="Century Gothic" panose="020B0502020202020204" pitchFamily="34" charset="0"/>
                <a:ea typeface="Tahoma" panose="020B0604030504040204" pitchFamily="34" charset="0"/>
                <a:cs typeface="Arial" panose="020B0604020202020204" pitchFamily="34" charset="0"/>
              </a:rPr>
              <a:t>It provided educational support to strengthens interventions to learners in improving reading  with children in rural areas .</a:t>
            </a:r>
          </a:p>
          <a:p>
            <a:pPr lvl="1" algn="just">
              <a:lnSpc>
                <a:spcPct val="110000"/>
              </a:lnSpc>
            </a:pPr>
            <a:r>
              <a:rPr lang="en-GB" sz="1400" dirty="0">
                <a:latin typeface="Century Gothic" panose="020B0502020202020204" pitchFamily="34" charset="0"/>
                <a:ea typeface="Tahoma" panose="020B0604030504040204" pitchFamily="34" charset="0"/>
                <a:cs typeface="Tahoma" panose="020B0604030504040204" pitchFamily="34" charset="0"/>
              </a:rPr>
              <a:t>To promote reading of children at an early age in the Primary schools.   </a:t>
            </a:r>
            <a:endParaRPr lang="en-US" sz="1400" dirty="0">
              <a:latin typeface="Century Gothic" panose="020B0502020202020204" pitchFamily="34" charset="0"/>
              <a:ea typeface="Tahoma" panose="020B0604030504040204" pitchFamily="34" charset="0"/>
              <a:cs typeface="Tahoma" panose="020B0604030504040204" pitchFamily="34" charset="0"/>
            </a:endParaRPr>
          </a:p>
        </p:txBody>
      </p:sp>
      <p:sp>
        <p:nvSpPr>
          <p:cNvPr id="8" name="Content Placeholder 2"/>
          <p:cNvSpPr>
            <a:spLocks noGrp="1"/>
          </p:cNvSpPr>
          <p:nvPr>
            <p:ph sz="half" idx="2"/>
          </p:nvPr>
        </p:nvSpPr>
        <p:spPr>
          <a:xfrm>
            <a:off x="2425148" y="2798860"/>
            <a:ext cx="9591754" cy="3428762"/>
          </a:xfrm>
          <a:ln w="19050">
            <a:solidFill>
              <a:srgbClr val="FFC000"/>
            </a:solidFill>
          </a:ln>
        </p:spPr>
        <p:txBody>
          <a:bodyPr>
            <a:normAutofit fontScale="40000" lnSpcReduction="20000"/>
          </a:bodyPr>
          <a:lstStyle/>
          <a:p>
            <a:pPr algn="just">
              <a:lnSpc>
                <a:spcPct val="120000"/>
              </a:lnSpc>
            </a:pPr>
            <a:r>
              <a:rPr lang="en-US" sz="3400" b="1" i="1" dirty="0">
                <a:latin typeface="Century Gothic" panose="020B0502020202020204" pitchFamily="34" charset="0"/>
                <a:ea typeface="Tahoma" panose="020B0604030504040204" pitchFamily="34" charset="0"/>
                <a:cs typeface="Arial" panose="020B0604020202020204" pitchFamily="34" charset="0"/>
              </a:rPr>
              <a:t>Barberton mines</a:t>
            </a:r>
            <a:r>
              <a:rPr lang="en-US" sz="3400" dirty="0">
                <a:latin typeface="Century Gothic" panose="020B0502020202020204" pitchFamily="34" charset="0"/>
                <a:ea typeface="Tahoma" panose="020B0604030504040204" pitchFamily="34" charset="0"/>
                <a:cs typeface="Arial" panose="020B0604020202020204" pitchFamily="34" charset="0"/>
              </a:rPr>
              <a:t>: </a:t>
            </a:r>
            <a:r>
              <a:rPr lang="en-US" sz="3400" b="1" dirty="0">
                <a:latin typeface="Century Gothic" panose="020B0502020202020204" pitchFamily="34" charset="0"/>
                <a:ea typeface="Tahoma" panose="020B0604030504040204" pitchFamily="34" charset="0"/>
                <a:cs typeface="Arial" panose="020B0604020202020204" pitchFamily="34" charset="0"/>
              </a:rPr>
              <a:t>Kaapvallei relocation </a:t>
            </a:r>
            <a:r>
              <a:rPr lang="en-US" sz="3400" dirty="0">
                <a:latin typeface="Century Gothic" panose="020B0502020202020204" pitchFamily="34" charset="0"/>
                <a:ea typeface="Tahoma" panose="020B0604030504040204" pitchFamily="34" charset="0"/>
                <a:cs typeface="Arial" panose="020B0604020202020204" pitchFamily="34" charset="0"/>
              </a:rPr>
              <a:t>– at R29 million .Phase 2: 95% completion (Ehlanzeni District)</a:t>
            </a:r>
            <a:endParaRPr lang="en-US" sz="3400" dirty="0">
              <a:solidFill>
                <a:srgbClr val="FF0000"/>
              </a:solidFill>
              <a:latin typeface="Century Gothic" panose="020B0502020202020204" pitchFamily="34" charset="0"/>
              <a:ea typeface="Tahoma" panose="020B0604030504040204" pitchFamily="34" charset="0"/>
              <a:cs typeface="Arial" panose="020B0604020202020204" pitchFamily="34" charset="0"/>
            </a:endParaRPr>
          </a:p>
          <a:p>
            <a:pPr algn="just">
              <a:lnSpc>
                <a:spcPct val="120000"/>
              </a:lnSpc>
            </a:pPr>
            <a:r>
              <a:rPr lang="en-US" sz="3400" dirty="0">
                <a:latin typeface="Century Gothic" panose="020B0502020202020204" pitchFamily="34" charset="0"/>
                <a:ea typeface="Tahoma" panose="020B0604030504040204" pitchFamily="34" charset="0"/>
                <a:cs typeface="Arial" panose="020B0604020202020204" pitchFamily="34" charset="0"/>
              </a:rPr>
              <a:t>Phase II :Building classroom &amp; amenities at Bonginhlanhla primary in </a:t>
            </a:r>
            <a:r>
              <a:rPr lang="en-US" sz="3400" dirty="0" err="1">
                <a:latin typeface="Century Gothic" panose="020B0502020202020204" pitchFamily="34" charset="0"/>
                <a:ea typeface="Tahoma" panose="020B0604030504040204" pitchFamily="34" charset="0"/>
                <a:cs typeface="Arial" panose="020B0604020202020204" pitchFamily="34" charset="0"/>
              </a:rPr>
              <a:t>Kriel</a:t>
            </a:r>
            <a:r>
              <a:rPr lang="en-US" sz="3400" dirty="0">
                <a:latin typeface="Century Gothic" panose="020B0502020202020204" pitchFamily="34" charset="0"/>
                <a:ea typeface="Tahoma" panose="020B0604030504040204" pitchFamily="34" charset="0"/>
                <a:cs typeface="Arial" panose="020B0604020202020204" pitchFamily="34" charset="0"/>
              </a:rPr>
              <a:t> (Nkangala District) - Phase 2 with amount of R20 million is 100% complete, hand over planned for 27th of February 2023</a:t>
            </a:r>
          </a:p>
          <a:p>
            <a:pPr algn="just">
              <a:lnSpc>
                <a:spcPct val="120000"/>
              </a:lnSpc>
            </a:pPr>
            <a:r>
              <a:rPr lang="en-US" sz="3400" b="1" i="1" dirty="0">
                <a:latin typeface="Century Gothic" panose="020B0502020202020204" pitchFamily="34" charset="0"/>
                <a:ea typeface="Tahoma" panose="020B0604030504040204" pitchFamily="34" charset="0"/>
                <a:cs typeface="Arial" panose="020B0604020202020204" pitchFamily="34" charset="0"/>
              </a:rPr>
              <a:t>Trans Alloys: </a:t>
            </a:r>
          </a:p>
          <a:p>
            <a:pPr lvl="1" algn="just">
              <a:lnSpc>
                <a:spcPct val="120000"/>
              </a:lnSpc>
            </a:pPr>
            <a:r>
              <a:rPr lang="en-US" sz="3400" dirty="0">
                <a:latin typeface="Century Gothic" panose="020B0502020202020204" pitchFamily="34" charset="0"/>
                <a:ea typeface="Tahoma" panose="020B0604030504040204" pitchFamily="34" charset="0"/>
                <a:cs typeface="Arial" panose="020B0604020202020204" pitchFamily="34" charset="0"/>
              </a:rPr>
              <a:t>Construction of a additional 12 classrooms at </a:t>
            </a:r>
            <a:r>
              <a:rPr lang="en-US" sz="3400" b="1" dirty="0">
                <a:latin typeface="Century Gothic" panose="020B0502020202020204" pitchFamily="34" charset="0"/>
                <a:ea typeface="Tahoma" panose="020B0604030504040204" pitchFamily="34" charset="0"/>
                <a:cs typeface="Arial" panose="020B0604020202020204" pitchFamily="34" charset="0"/>
              </a:rPr>
              <a:t>Clewer Primary school </a:t>
            </a:r>
            <a:r>
              <a:rPr lang="en-US" sz="3400" dirty="0">
                <a:latin typeface="Century Gothic" panose="020B0502020202020204" pitchFamily="34" charset="0"/>
                <a:ea typeface="Tahoma" panose="020B0604030504040204" pitchFamily="34" charset="0"/>
                <a:cs typeface="Arial" panose="020B0604020202020204" pitchFamily="34" charset="0"/>
              </a:rPr>
              <a:t>(Nkangala District) at R15 million – progress at Planning and Design Stage </a:t>
            </a:r>
          </a:p>
          <a:p>
            <a:pPr lvl="1" algn="just">
              <a:lnSpc>
                <a:spcPct val="120000"/>
              </a:lnSpc>
            </a:pPr>
            <a:r>
              <a:rPr lang="en-US" sz="3400" dirty="0">
                <a:latin typeface="Century Gothic" panose="020B0502020202020204" pitchFamily="34" charset="0"/>
                <a:ea typeface="Tahoma" panose="020B0604030504040204" pitchFamily="34" charset="0"/>
                <a:cs typeface="Arial" panose="020B0604020202020204" pitchFamily="34" charset="0"/>
              </a:rPr>
              <a:t>Construction of </a:t>
            </a:r>
            <a:r>
              <a:rPr lang="en-US" sz="3400" b="1" dirty="0">
                <a:latin typeface="Century Gothic" panose="020B0502020202020204" pitchFamily="34" charset="0"/>
                <a:ea typeface="Tahoma" panose="020B0604030504040204" pitchFamily="34" charset="0"/>
                <a:cs typeface="Arial" panose="020B0604020202020204" pitchFamily="34" charset="0"/>
              </a:rPr>
              <a:t>Vosman clinic </a:t>
            </a:r>
            <a:r>
              <a:rPr lang="en-US" sz="3400" dirty="0">
                <a:latin typeface="Century Gothic" panose="020B0502020202020204" pitchFamily="34" charset="0"/>
                <a:ea typeface="Tahoma" panose="020B0604030504040204" pitchFamily="34" charset="0"/>
                <a:cs typeface="Arial" panose="020B0604020202020204" pitchFamily="34" charset="0"/>
              </a:rPr>
              <a:t>(Nkangala District)</a:t>
            </a:r>
            <a:r>
              <a:rPr lang="en-US" sz="3400" b="1" dirty="0">
                <a:latin typeface="Century Gothic" panose="020B0502020202020204" pitchFamily="34" charset="0"/>
                <a:ea typeface="Tahoma" panose="020B0604030504040204" pitchFamily="34" charset="0"/>
                <a:cs typeface="Arial" panose="020B0604020202020204" pitchFamily="34" charset="0"/>
              </a:rPr>
              <a:t> </a:t>
            </a:r>
            <a:r>
              <a:rPr lang="en-US" sz="3400" dirty="0">
                <a:latin typeface="Century Gothic" panose="020B0502020202020204" pitchFamily="34" charset="0"/>
                <a:ea typeface="Tahoma" panose="020B0604030504040204" pitchFamily="34" charset="0"/>
                <a:cs typeface="Arial" panose="020B0604020202020204" pitchFamily="34" charset="0"/>
              </a:rPr>
              <a:t>at the tune of R9 million complete. In addition Steenbok, Clinic, (Ehlanzeni District) at the amount of R3,8 million was completed and handed over.</a:t>
            </a:r>
          </a:p>
          <a:p>
            <a:pPr algn="just">
              <a:lnSpc>
                <a:spcPct val="120000"/>
              </a:lnSpc>
            </a:pPr>
            <a:r>
              <a:rPr lang="en-US" sz="3400" b="1" i="1" dirty="0">
                <a:latin typeface="Century Gothic" panose="020B0502020202020204" pitchFamily="34" charset="0"/>
                <a:ea typeface="Tahoma" panose="020B0604030504040204" pitchFamily="34" charset="0"/>
                <a:cs typeface="Arial" panose="020B0604020202020204" pitchFamily="34" charset="0"/>
              </a:rPr>
              <a:t>Glencoe and Msimbithi Mine: </a:t>
            </a:r>
            <a:r>
              <a:rPr lang="en-US" sz="3400" dirty="0">
                <a:latin typeface="Century Gothic" panose="020B0502020202020204" pitchFamily="34" charset="0"/>
                <a:ea typeface="Tahoma" panose="020B0604030504040204" pitchFamily="34" charset="0"/>
                <a:cs typeface="Arial" panose="020B0604020202020204" pitchFamily="34" charset="0"/>
              </a:rPr>
              <a:t>Morelig combined school  relocation at amount of R39 million at a new site in </a:t>
            </a:r>
            <a:r>
              <a:rPr lang="en-US" sz="3400" b="1" dirty="0">
                <a:latin typeface="Century Gothic" panose="020B0502020202020204" pitchFamily="34" charset="0"/>
                <a:ea typeface="Tahoma" panose="020B0604030504040204" pitchFamily="34" charset="0"/>
                <a:cs typeface="Arial" panose="020B0604020202020204" pitchFamily="34" charset="0"/>
              </a:rPr>
              <a:t>Wonderfontein </a:t>
            </a:r>
            <a:r>
              <a:rPr lang="en-US" sz="3400" dirty="0">
                <a:latin typeface="Century Gothic" panose="020B0502020202020204" pitchFamily="34" charset="0"/>
                <a:ea typeface="Tahoma" panose="020B0604030504040204" pitchFamily="34" charset="0"/>
                <a:cs typeface="Arial" panose="020B0604020202020204" pitchFamily="34" charset="0"/>
              </a:rPr>
              <a:t>(Nkangala District). - project at 65% completion</a:t>
            </a:r>
            <a:endParaRPr lang="en-US" sz="3400" dirty="0">
              <a:latin typeface="Century Gothic" panose="020B0502020202020204" pitchFamily="34" charset="0"/>
              <a:cs typeface="Arial" panose="020B0604020202020204" pitchFamily="34" charset="0"/>
            </a:endParaRPr>
          </a:p>
          <a:p>
            <a:pPr algn="just">
              <a:lnSpc>
                <a:spcPct val="120000"/>
              </a:lnSpc>
            </a:pPr>
            <a:r>
              <a:rPr lang="en-ZA" sz="3400" b="1" dirty="0">
                <a:solidFill>
                  <a:prstClr val="black"/>
                </a:solidFill>
                <a:latin typeface="Century Gothic" panose="020B0502020202020204" pitchFamily="34" charset="0"/>
                <a:cs typeface="Arial" panose="020B0604020202020204" pitchFamily="34" charset="0"/>
              </a:rPr>
              <a:t>Thungela Goedehoop Mine</a:t>
            </a:r>
            <a:r>
              <a:rPr lang="en-ZA" sz="3400" dirty="0">
                <a:solidFill>
                  <a:prstClr val="black"/>
                </a:solidFill>
                <a:latin typeface="Century Gothic" panose="020B0502020202020204" pitchFamily="34" charset="0"/>
                <a:cs typeface="Arial" panose="020B0604020202020204" pitchFamily="34" charset="0"/>
              </a:rPr>
              <a:t>: Provision of mobile boardroom, staffroom and kitchen at </a:t>
            </a:r>
            <a:r>
              <a:rPr lang="en-ZA" sz="3400" b="1" dirty="0">
                <a:solidFill>
                  <a:prstClr val="black"/>
                </a:solidFill>
                <a:latin typeface="Century Gothic" panose="020B0502020202020204" pitchFamily="34" charset="0"/>
                <a:cs typeface="Arial" panose="020B0604020202020204" pitchFamily="34" charset="0"/>
              </a:rPr>
              <a:t>KwaZamokuhle</a:t>
            </a:r>
            <a:r>
              <a:rPr lang="en-ZA" sz="3400" dirty="0">
                <a:solidFill>
                  <a:prstClr val="black"/>
                </a:solidFill>
                <a:latin typeface="Century Gothic" panose="020B0502020202020204" pitchFamily="34" charset="0"/>
                <a:cs typeface="Arial" panose="020B0604020202020204" pitchFamily="34" charset="0"/>
              </a:rPr>
              <a:t> Secondary School (Nkangala District) with amount of R800 thousand - Project is 65% complete</a:t>
            </a:r>
          </a:p>
          <a:p>
            <a:pPr algn="just"/>
            <a:endParaRPr lang="en-ZA" sz="1600" dirty="0">
              <a:solidFill>
                <a:prstClr val="black"/>
              </a:solidFill>
              <a:latin typeface="Arial" panose="020B0604020202020204" pitchFamily="34" charset="0"/>
              <a:cs typeface="Arial" panose="020B0604020202020204" pitchFamily="34" charset="0"/>
            </a:endParaRPr>
          </a:p>
          <a:p>
            <a:pPr algn="just"/>
            <a:endParaRPr lang="en-US" sz="1600" dirty="0">
              <a:latin typeface="Arial" panose="020B0604020202020204" pitchFamily="34" charset="0"/>
              <a:ea typeface="Tahoma" panose="020B0604030504040204" pitchFamily="34" charset="0"/>
              <a:cs typeface="Arial" panose="020B0604020202020204" pitchFamily="34" charset="0"/>
            </a:endParaRPr>
          </a:p>
          <a:p>
            <a:pPr algn="just"/>
            <a:endParaRPr lang="en-US" sz="1600" dirty="0">
              <a:latin typeface="Arial" panose="020B0604020202020204" pitchFamily="34" charset="0"/>
              <a:ea typeface="Tahoma" panose="020B0604030504040204" pitchFamily="34" charset="0"/>
              <a:cs typeface="Arial" panose="020B0604020202020204" pitchFamily="34" charset="0"/>
            </a:endParaRPr>
          </a:p>
          <a:p>
            <a:pPr algn="just"/>
            <a:endParaRPr lang="en-US" sz="1600" dirty="0">
              <a:latin typeface="Arial" panose="020B0604020202020204" pitchFamily="34" charset="0"/>
              <a:ea typeface="Tahoma" panose="020B0604030504040204" pitchFamily="34" charset="0"/>
              <a:cs typeface="Arial" panose="020B0604020202020204" pitchFamily="34" charset="0"/>
            </a:endParaRPr>
          </a:p>
        </p:txBody>
      </p:sp>
      <p:sp>
        <p:nvSpPr>
          <p:cNvPr id="2" name="Striped Right Arrow 1"/>
          <p:cNvSpPr/>
          <p:nvPr/>
        </p:nvSpPr>
        <p:spPr>
          <a:xfrm>
            <a:off x="104119" y="940230"/>
            <a:ext cx="2169953" cy="1858630"/>
          </a:xfrm>
          <a:prstGeom prst="stripedRightArrow">
            <a:avLst>
              <a:gd name="adj1" fmla="val 50000"/>
              <a:gd name="adj2" fmla="val 215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USAID</a:t>
            </a:r>
          </a:p>
        </p:txBody>
      </p:sp>
      <p:sp>
        <p:nvSpPr>
          <p:cNvPr id="9" name="Striped Right Arrow 8"/>
          <p:cNvSpPr/>
          <p:nvPr/>
        </p:nvSpPr>
        <p:spPr>
          <a:xfrm>
            <a:off x="104119" y="3528041"/>
            <a:ext cx="2321029" cy="1858630"/>
          </a:xfrm>
          <a:prstGeom prst="stripedRightArrow">
            <a:avLst>
              <a:gd name="adj1" fmla="val 50000"/>
              <a:gd name="adj2" fmla="val 215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SOCIAL</a:t>
            </a:r>
          </a:p>
          <a:p>
            <a:pPr algn="ctr"/>
            <a:r>
              <a:rPr lang="en-US" sz="1400" b="1" dirty="0">
                <a:solidFill>
                  <a:schemeClr val="tx1"/>
                </a:solidFill>
                <a:latin typeface="Arial" panose="020B0604020202020204" pitchFamily="34" charset="0"/>
                <a:cs typeface="Arial" panose="020B0604020202020204" pitchFamily="34" charset="0"/>
              </a:rPr>
              <a:t>INFRASTRACTURE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11" name="Slide Number Placeholder 10"/>
          <p:cNvSpPr>
            <a:spLocks noGrp="1"/>
          </p:cNvSpPr>
          <p:nvPr>
            <p:ph type="sldNum" sz="quarter" idx="12"/>
          </p:nvPr>
        </p:nvSpPr>
        <p:spPr/>
        <p:txBody>
          <a:bodyPr/>
          <a:lstStyle/>
          <a:p>
            <a:fld id="{E0B882C1-BB10-4735-B522-4F4E71A5F0A4}" type="slidenum">
              <a:rPr lang="en-US" smtClean="0"/>
              <a:t>21</a:t>
            </a:fld>
            <a:endParaRPr lang="en-US" dirty="0"/>
          </a:p>
        </p:txBody>
      </p:sp>
    </p:spTree>
    <p:extLst>
      <p:ext uri="{BB962C8B-B14F-4D97-AF65-F5344CB8AC3E}">
        <p14:creationId xmlns:p14="http://schemas.microsoft.com/office/powerpoint/2010/main" val="3160537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055631" y="93225"/>
            <a:ext cx="7873499" cy="275263"/>
          </a:xfrm>
          <a:prstGeom prst="rect">
            <a:avLst/>
          </a:prstGeom>
        </p:spPr>
      </p:pic>
      <p:sp>
        <p:nvSpPr>
          <p:cNvPr id="9" name="TextBox 8"/>
          <p:cNvSpPr txBox="1"/>
          <p:nvPr/>
        </p:nvSpPr>
        <p:spPr>
          <a:xfrm>
            <a:off x="24198" y="0"/>
            <a:ext cx="12192000" cy="400110"/>
          </a:xfrm>
          <a:prstGeom prst="rect">
            <a:avLst/>
          </a:prstGeom>
          <a:solidFill>
            <a:srgbClr val="FFC000"/>
          </a:solidFill>
        </p:spPr>
        <p:txBody>
          <a:bodyPr wrap="square" rtlCol="0">
            <a:spAutoFit/>
          </a:bodyPr>
          <a:lstStyle/>
          <a:p>
            <a:pPr algn="ctr" defTabSz="422041">
              <a:defRPr/>
            </a:pPr>
            <a:r>
              <a:rPr lang="en-US" sz="2000" b="1" dirty="0">
                <a:cs typeface="Arial" panose="020B0604020202020204" pitchFamily="34" charset="0"/>
              </a:rPr>
              <a:t> 2023/24 FINAL ALLOCATION</a:t>
            </a:r>
            <a:endParaRPr lang="en-ZA" sz="2000" b="1" dirty="0">
              <a:cs typeface="Arial" panose="020B0604020202020204" pitchFamily="34" charset="0"/>
            </a:endParaRPr>
          </a:p>
        </p:txBody>
      </p:sp>
      <p:pic>
        <p:nvPicPr>
          <p:cNvPr id="11" name="Picture 10"/>
          <p:cNvPicPr>
            <a:picLocks noChangeAspect="1"/>
          </p:cNvPicPr>
          <p:nvPr/>
        </p:nvPicPr>
        <p:blipFill>
          <a:blip r:embed="rId4"/>
          <a:stretch>
            <a:fillRect/>
          </a:stretch>
        </p:blipFill>
        <p:spPr>
          <a:xfrm>
            <a:off x="9228617" y="6272212"/>
            <a:ext cx="1042219" cy="533400"/>
          </a:xfrm>
          <a:prstGeom prst="rect">
            <a:avLst/>
          </a:prstGeom>
        </p:spPr>
      </p:pic>
      <p:pic>
        <p:nvPicPr>
          <p:cNvPr id="3" name="Picture 2"/>
          <p:cNvPicPr>
            <a:picLocks noChangeAspect="1"/>
          </p:cNvPicPr>
          <p:nvPr/>
        </p:nvPicPr>
        <p:blipFill>
          <a:blip r:embed="rId5"/>
          <a:stretch>
            <a:fillRect/>
          </a:stretch>
        </p:blipFill>
        <p:spPr>
          <a:xfrm>
            <a:off x="24198" y="368488"/>
            <a:ext cx="11806608" cy="4519863"/>
          </a:xfrm>
          <a:prstGeom prst="rect">
            <a:avLst/>
          </a:prstGeom>
        </p:spPr>
      </p:pic>
      <p:sp>
        <p:nvSpPr>
          <p:cNvPr id="5" name="TextBox 4"/>
          <p:cNvSpPr txBox="1"/>
          <p:nvPr/>
        </p:nvSpPr>
        <p:spPr>
          <a:xfrm>
            <a:off x="24198" y="4778385"/>
            <a:ext cx="11960125" cy="1077218"/>
          </a:xfrm>
          <a:prstGeom prst="rect">
            <a:avLst/>
          </a:prstGeom>
          <a:noFill/>
        </p:spPr>
        <p:txBody>
          <a:bodyPr wrap="square" rtlCol="0">
            <a:spAutoFit/>
          </a:bodyPr>
          <a:lstStyle/>
          <a:p>
            <a:r>
              <a:rPr lang="en-US" sz="1600" dirty="0">
                <a:latin typeface="Arial Narrow" panose="020B0606020202030204" pitchFamily="34" charset="0"/>
                <a:cs typeface="Arial" panose="020B0604020202020204" pitchFamily="34" charset="0"/>
              </a:rPr>
              <a:t>The Department adjusted budget is </a:t>
            </a:r>
            <a:r>
              <a:rPr lang="en-US" sz="1600" b="1" dirty="0">
                <a:latin typeface="Arial Narrow" panose="020B0606020202030204" pitchFamily="34" charset="0"/>
                <a:cs typeface="Arial" panose="020B0604020202020204" pitchFamily="34" charset="0"/>
              </a:rPr>
              <a:t>R24 526 billion </a:t>
            </a:r>
            <a:r>
              <a:rPr lang="en-US" sz="1600" dirty="0">
                <a:latin typeface="Arial Narrow" panose="020B0606020202030204" pitchFamily="34" charset="0"/>
                <a:cs typeface="Arial" panose="020B0604020202020204" pitchFamily="34" charset="0"/>
              </a:rPr>
              <a:t>of which </a:t>
            </a:r>
            <a:r>
              <a:rPr lang="en-US" sz="1600" b="1" dirty="0">
                <a:latin typeface="Arial Narrow" panose="020B0606020202030204" pitchFamily="34" charset="0"/>
                <a:cs typeface="Arial" panose="020B0604020202020204" pitchFamily="34" charset="0"/>
              </a:rPr>
              <a:t>R1.897 billion </a:t>
            </a:r>
            <a:r>
              <a:rPr lang="en-US" sz="1600" dirty="0">
                <a:latin typeface="Arial Narrow" panose="020B0606020202030204" pitchFamily="34" charset="0"/>
                <a:cs typeface="Arial" panose="020B0604020202020204" pitchFamily="34" charset="0"/>
              </a:rPr>
              <a:t>is conditional </a:t>
            </a:r>
            <a:r>
              <a:rPr lang="en-US" sz="1600" b="1" dirty="0">
                <a:latin typeface="Arial Narrow" panose="020B0606020202030204" pitchFamily="34" charset="0"/>
                <a:cs typeface="Arial" panose="020B0604020202020204" pitchFamily="34" charset="0"/>
              </a:rPr>
              <a:t>Grants R19.154 billion </a:t>
            </a:r>
            <a:r>
              <a:rPr lang="en-US" sz="1600" dirty="0">
                <a:latin typeface="Arial Narrow" panose="020B0606020202030204" pitchFamily="34" charset="0"/>
                <a:cs typeface="Arial" panose="020B0604020202020204" pitchFamily="34" charset="0"/>
              </a:rPr>
              <a:t>is COE and </a:t>
            </a:r>
            <a:r>
              <a:rPr lang="en-US" sz="1600" b="1" dirty="0">
                <a:latin typeface="Arial Narrow" panose="020B0606020202030204" pitchFamily="34" charset="0"/>
                <a:cs typeface="Arial" panose="020B0604020202020204" pitchFamily="34" charset="0"/>
              </a:rPr>
              <a:t>R3.475</a:t>
            </a:r>
            <a:r>
              <a:rPr lang="en-US" sz="1600" dirty="0">
                <a:latin typeface="Arial Narrow" panose="020B0606020202030204" pitchFamily="34" charset="0"/>
                <a:cs typeface="Arial" panose="020B0604020202020204" pitchFamily="34" charset="0"/>
              </a:rPr>
              <a:t> billion for other priorities.  The  final allocation letter for 2023/24 financial year reallocate  </a:t>
            </a:r>
            <a:r>
              <a:rPr lang="en-US" sz="1600" b="1" dirty="0">
                <a:latin typeface="Arial Narrow" panose="020B0606020202030204" pitchFamily="34" charset="0"/>
                <a:cs typeface="Arial" panose="020B0604020202020204" pitchFamily="34" charset="0"/>
              </a:rPr>
              <a:t>R300 million </a:t>
            </a:r>
            <a:r>
              <a:rPr lang="en-US" sz="1600" dirty="0">
                <a:latin typeface="Arial Narrow" panose="020B0606020202030204" pitchFamily="34" charset="0"/>
                <a:cs typeface="Arial" panose="020B0604020202020204" pitchFamily="34" charset="0"/>
              </a:rPr>
              <a:t> from the cost of living adjustment to fund LTSM and Transfers to schools. </a:t>
            </a:r>
          </a:p>
          <a:p>
            <a:r>
              <a:rPr lang="en-US" sz="1600" dirty="0">
                <a:latin typeface="Arial Narrow" panose="020B0606020202030204" pitchFamily="34" charset="0"/>
                <a:cs typeface="Arial" panose="020B0604020202020204" pitchFamily="34" charset="0"/>
              </a:rPr>
              <a:t>The increase in the baseline of </a:t>
            </a:r>
            <a:r>
              <a:rPr lang="en-US" sz="1600" b="1" dirty="0">
                <a:latin typeface="Arial Narrow" panose="020B0606020202030204" pitchFamily="34" charset="0"/>
                <a:cs typeface="Arial" panose="020B0604020202020204" pitchFamily="34" charset="0"/>
              </a:rPr>
              <a:t>R934 942 </a:t>
            </a:r>
            <a:r>
              <a:rPr lang="en-US" sz="1600" dirty="0">
                <a:latin typeface="Arial Narrow" panose="020B0606020202030204" pitchFamily="34" charset="0"/>
                <a:cs typeface="Arial" panose="020B0604020202020204" pitchFamily="34" charset="0"/>
              </a:rPr>
              <a:t>was allocated for COE,( </a:t>
            </a:r>
            <a:r>
              <a:rPr lang="en-US" sz="1600" b="1" dirty="0">
                <a:latin typeface="Arial Narrow" panose="020B0606020202030204" pitchFamily="34" charset="0"/>
                <a:cs typeface="Arial" panose="020B0604020202020204" pitchFamily="34" charset="0"/>
              </a:rPr>
              <a:t>R469 151 </a:t>
            </a:r>
            <a:r>
              <a:rPr lang="en-US" sz="1600" dirty="0">
                <a:latin typeface="Arial Narrow" panose="020B0606020202030204" pitchFamily="34" charset="0"/>
                <a:cs typeface="Arial" panose="020B0604020202020204" pitchFamily="34" charset="0"/>
              </a:rPr>
              <a:t>for the COE Pressures </a:t>
            </a:r>
            <a:r>
              <a:rPr lang="en-US" sz="1600" b="1" dirty="0">
                <a:latin typeface="Arial Narrow" panose="020B0606020202030204" pitchFamily="34" charset="0"/>
                <a:cs typeface="Arial" panose="020B0604020202020204" pitchFamily="34" charset="0"/>
              </a:rPr>
              <a:t>and R465 791 </a:t>
            </a:r>
            <a:r>
              <a:rPr lang="en-US" sz="1600" dirty="0">
                <a:latin typeface="Arial Narrow" panose="020B0606020202030204" pitchFamily="34" charset="0"/>
                <a:cs typeface="Arial" panose="020B0604020202020204" pitchFamily="34" charset="0"/>
              </a:rPr>
              <a:t>for the cost of living adjustment). Excluding  the COE allocation, the Departmental budget was  decreased by </a:t>
            </a:r>
            <a:r>
              <a:rPr lang="en-US" sz="1600" b="1" dirty="0">
                <a:latin typeface="Arial Narrow" panose="020B0606020202030204" pitchFamily="34" charset="0"/>
                <a:cs typeface="Arial" panose="020B0604020202020204" pitchFamily="34" charset="0"/>
              </a:rPr>
              <a:t>R520 million </a:t>
            </a:r>
            <a:r>
              <a:rPr lang="en-US" sz="1600" dirty="0">
                <a:latin typeface="Arial Narrow" panose="020B0606020202030204" pitchFamily="34" charset="0"/>
                <a:cs typeface="Arial" panose="020B0604020202020204" pitchFamily="34" charset="0"/>
              </a:rPr>
              <a:t>compared to the previous financial.</a:t>
            </a:r>
            <a:endParaRPr lang="en-ZA" sz="1600" dirty="0">
              <a:latin typeface="Arial Narrow" panose="020B0606020202030204" pitchFamily="34" charset="0"/>
              <a:cs typeface="Arial" panose="020B0604020202020204" pitchFamily="34" charset="0"/>
            </a:endParaRPr>
          </a:p>
        </p:txBody>
      </p:sp>
      <p:pic>
        <p:nvPicPr>
          <p:cNvPr id="12" name="Picture 317" descr="P:\Communication\Misc\Illustrator\Logos\2014_mpu_logos.e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 y="6216073"/>
            <a:ext cx="1614440" cy="55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E0B882C1-BB10-4735-B522-4F4E71A5F0A4}" type="slidenum">
              <a:rPr lang="en-US" smtClean="0"/>
              <a:t>22</a:t>
            </a:fld>
            <a:endParaRPr lang="en-US" dirty="0"/>
          </a:p>
        </p:txBody>
      </p:sp>
    </p:spTree>
    <p:extLst>
      <p:ext uri="{BB962C8B-B14F-4D97-AF65-F5344CB8AC3E}">
        <p14:creationId xmlns:p14="http://schemas.microsoft.com/office/powerpoint/2010/main" val="6094212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55231207"/>
              </p:ext>
            </p:extLst>
          </p:nvPr>
        </p:nvGraphicFramePr>
        <p:xfrm>
          <a:off x="1" y="0"/>
          <a:ext cx="12192000" cy="6198140"/>
        </p:xfrm>
        <a:graphic>
          <a:graphicData uri="http://schemas.openxmlformats.org/drawingml/2006/table">
            <a:tbl>
              <a:tblPr>
                <a:tableStyleId>{5940675A-B579-460E-94D1-54222C63F5DA}</a:tableStyleId>
              </a:tblPr>
              <a:tblGrid>
                <a:gridCol w="2042293">
                  <a:extLst>
                    <a:ext uri="{9D8B030D-6E8A-4147-A177-3AD203B41FA5}">
                      <a16:colId xmlns:a16="http://schemas.microsoft.com/office/drawing/2014/main" val="1048621664"/>
                    </a:ext>
                  </a:extLst>
                </a:gridCol>
                <a:gridCol w="1350130">
                  <a:extLst>
                    <a:ext uri="{9D8B030D-6E8A-4147-A177-3AD203B41FA5}">
                      <a16:colId xmlns:a16="http://schemas.microsoft.com/office/drawing/2014/main" val="133469692"/>
                    </a:ext>
                  </a:extLst>
                </a:gridCol>
                <a:gridCol w="1198050">
                  <a:extLst>
                    <a:ext uri="{9D8B030D-6E8A-4147-A177-3AD203B41FA5}">
                      <a16:colId xmlns:a16="http://schemas.microsoft.com/office/drawing/2014/main" val="3980802184"/>
                    </a:ext>
                  </a:extLst>
                </a:gridCol>
                <a:gridCol w="7601527">
                  <a:extLst>
                    <a:ext uri="{9D8B030D-6E8A-4147-A177-3AD203B41FA5}">
                      <a16:colId xmlns:a16="http://schemas.microsoft.com/office/drawing/2014/main" val="2685422444"/>
                    </a:ext>
                  </a:extLst>
                </a:gridCol>
              </a:tblGrid>
              <a:tr h="587470">
                <a:tc>
                  <a:txBody>
                    <a:bodyPr/>
                    <a:lstStyle/>
                    <a:p>
                      <a:pPr algn="ctr" fontAlgn="b">
                        <a:lnSpc>
                          <a:spcPct val="107000"/>
                        </a:lnSpc>
                        <a:spcAft>
                          <a:spcPts val="0"/>
                        </a:spcAft>
                      </a:pPr>
                      <a:r>
                        <a:rPr lang="en-ZA" sz="1600" b="1" kern="1200" dirty="0">
                          <a:effectLst/>
                          <a:latin typeface="+mn-lt"/>
                        </a:rPr>
                        <a:t>ITEM</a:t>
                      </a:r>
                      <a:endParaRPr lang="en-ZA" sz="1600" b="1" dirty="0">
                        <a:solidFill>
                          <a:schemeClr val="tx1"/>
                        </a:solidFill>
                        <a:effectLst/>
                        <a:latin typeface="+mn-lt"/>
                        <a:ea typeface="Calibri" panose="020F0502020204030204" pitchFamily="34" charset="0"/>
                        <a:cs typeface="Arial" panose="020B0604020202020204" pitchFamily="34" charset="0"/>
                      </a:endParaRPr>
                    </a:p>
                  </a:txBody>
                  <a:tcPr marL="4682" marR="4682" marT="4682" marB="0" anchor="b">
                    <a:solidFill>
                      <a:srgbClr val="FFC000"/>
                    </a:solidFill>
                  </a:tcPr>
                </a:tc>
                <a:tc>
                  <a:txBody>
                    <a:bodyPr/>
                    <a:lstStyle/>
                    <a:p>
                      <a:pPr algn="ctr" fontAlgn="b">
                        <a:lnSpc>
                          <a:spcPct val="107000"/>
                        </a:lnSpc>
                        <a:spcAft>
                          <a:spcPts val="0"/>
                        </a:spcAft>
                      </a:pPr>
                      <a:r>
                        <a:rPr lang="en-ZA" sz="1600" b="1" kern="1200" dirty="0">
                          <a:effectLst/>
                          <a:latin typeface="+mn-lt"/>
                        </a:rPr>
                        <a:t>ALLOCATION</a:t>
                      </a:r>
                      <a:endParaRPr lang="en-ZA" sz="1600" b="1" dirty="0">
                        <a:solidFill>
                          <a:schemeClr val="tx1"/>
                        </a:solidFill>
                        <a:effectLst/>
                        <a:latin typeface="+mn-lt"/>
                        <a:ea typeface="Calibri" panose="020F0502020204030204" pitchFamily="34" charset="0"/>
                        <a:cs typeface="Arial" panose="020B0604020202020204" pitchFamily="34" charset="0"/>
                      </a:endParaRPr>
                    </a:p>
                  </a:txBody>
                  <a:tcPr marL="4682" marR="4682" marT="4682" marB="0" anchor="b">
                    <a:solidFill>
                      <a:srgbClr val="FFC000"/>
                    </a:solidFill>
                  </a:tcPr>
                </a:tc>
                <a:tc>
                  <a:txBody>
                    <a:bodyPr/>
                    <a:lstStyle/>
                    <a:p>
                      <a:pPr algn="ctr" fontAlgn="b">
                        <a:lnSpc>
                          <a:spcPct val="107000"/>
                        </a:lnSpc>
                        <a:spcAft>
                          <a:spcPts val="0"/>
                        </a:spcAft>
                      </a:pPr>
                      <a:r>
                        <a:rPr lang="en-ZA" sz="1600" b="1" kern="1200" dirty="0">
                          <a:effectLst/>
                          <a:latin typeface="+mn-lt"/>
                        </a:rPr>
                        <a:t>BUDGET SHORTFALL</a:t>
                      </a:r>
                      <a:endParaRPr lang="en-ZA" sz="1600" b="1" dirty="0">
                        <a:solidFill>
                          <a:schemeClr val="tx1"/>
                        </a:solidFill>
                        <a:effectLst/>
                        <a:latin typeface="+mn-lt"/>
                        <a:ea typeface="Calibri" panose="020F0502020204030204" pitchFamily="34" charset="0"/>
                        <a:cs typeface="Arial" panose="020B0604020202020204" pitchFamily="34" charset="0"/>
                      </a:endParaRPr>
                    </a:p>
                  </a:txBody>
                  <a:tcPr marL="0" marR="0" marT="0" marB="0">
                    <a:solidFill>
                      <a:srgbClr val="FFC000"/>
                    </a:solidFill>
                  </a:tcPr>
                </a:tc>
                <a:tc>
                  <a:txBody>
                    <a:bodyPr/>
                    <a:lstStyle/>
                    <a:p>
                      <a:pPr algn="ctr" fontAlgn="b">
                        <a:lnSpc>
                          <a:spcPct val="107000"/>
                        </a:lnSpc>
                        <a:spcAft>
                          <a:spcPts val="0"/>
                        </a:spcAft>
                      </a:pPr>
                      <a:r>
                        <a:rPr lang="en-ZA" sz="1600" b="1" kern="1200" dirty="0">
                          <a:effectLst/>
                          <a:latin typeface="+mn-lt"/>
                        </a:rPr>
                        <a:t>COMMENTS</a:t>
                      </a:r>
                      <a:endParaRPr lang="en-ZA" sz="1600" b="1" dirty="0">
                        <a:solidFill>
                          <a:schemeClr val="tx1"/>
                        </a:solidFill>
                        <a:effectLst/>
                        <a:latin typeface="+mn-lt"/>
                        <a:ea typeface="Calibri" panose="020F0502020204030204" pitchFamily="34" charset="0"/>
                        <a:cs typeface="Arial" panose="020B0604020202020204" pitchFamily="34" charset="0"/>
                      </a:endParaRPr>
                    </a:p>
                  </a:txBody>
                  <a:tcPr marL="4682" marR="4682" marT="4682" marB="0" anchor="b">
                    <a:solidFill>
                      <a:srgbClr val="FFC000"/>
                    </a:solidFill>
                  </a:tcPr>
                </a:tc>
                <a:extLst>
                  <a:ext uri="{0D108BD9-81ED-4DB2-BD59-A6C34878D82A}">
                    <a16:rowId xmlns:a16="http://schemas.microsoft.com/office/drawing/2014/main" val="517732226"/>
                  </a:ext>
                </a:extLst>
              </a:tr>
              <a:tr h="901966">
                <a:tc>
                  <a:txBody>
                    <a:bodyPr/>
                    <a:lstStyle/>
                    <a:p>
                      <a:pPr algn="l" fontAlgn="b">
                        <a:lnSpc>
                          <a:spcPct val="107000"/>
                        </a:lnSpc>
                        <a:spcAft>
                          <a:spcPts val="0"/>
                        </a:spcAft>
                      </a:pPr>
                      <a:r>
                        <a:rPr lang="en-US" sz="1600" kern="1200" dirty="0">
                          <a:effectLst/>
                          <a:latin typeface="Arial Narrow" panose="020B0606020202030204" pitchFamily="34" charset="0"/>
                        </a:rPr>
                        <a:t>Norms and Standards for School Funding (Section 21 Schools)</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981 000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150 000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ZA" sz="1600" dirty="0">
                          <a:effectLst/>
                          <a:latin typeface="Arial Narrow" panose="020B0606020202030204" pitchFamily="34" charset="0"/>
                        </a:rPr>
                        <a:t>Additional funding is required to fund  schools in line with the national norms and standards for school funding.</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extLst>
                  <a:ext uri="{0D108BD9-81ED-4DB2-BD59-A6C34878D82A}">
                    <a16:rowId xmlns:a16="http://schemas.microsoft.com/office/drawing/2014/main" val="3803089999"/>
                  </a:ext>
                </a:extLst>
              </a:tr>
              <a:tr h="587470">
                <a:tc>
                  <a:txBody>
                    <a:bodyPr/>
                    <a:lstStyle/>
                    <a:p>
                      <a:pPr algn="l" fontAlgn="b">
                        <a:lnSpc>
                          <a:spcPct val="107000"/>
                        </a:lnSpc>
                        <a:spcAft>
                          <a:spcPts val="0"/>
                        </a:spcAft>
                      </a:pPr>
                      <a:r>
                        <a:rPr lang="en-ZA" sz="1600" kern="1200" dirty="0">
                          <a:effectLst/>
                          <a:latin typeface="Arial Narrow" panose="020B0606020202030204" pitchFamily="34" charset="0"/>
                        </a:rPr>
                        <a:t>Compensation of Employees</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19 678 000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300 000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ZA" sz="1600" dirty="0">
                          <a:effectLst/>
                          <a:latin typeface="Arial Narrow" panose="020B0606020202030204" pitchFamily="34" charset="0"/>
                        </a:rPr>
                        <a:t>Only R165 million was allocated for the cost of living adjustment , which raises a shortfall of R300 million in the COE budget.</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extLst>
                  <a:ext uri="{0D108BD9-81ED-4DB2-BD59-A6C34878D82A}">
                    <a16:rowId xmlns:a16="http://schemas.microsoft.com/office/drawing/2014/main" val="4003959818"/>
                  </a:ext>
                </a:extLst>
              </a:tr>
              <a:tr h="901966">
                <a:tc>
                  <a:txBody>
                    <a:bodyPr/>
                    <a:lstStyle/>
                    <a:p>
                      <a:pPr algn="l" fontAlgn="b">
                        <a:lnSpc>
                          <a:spcPct val="107000"/>
                        </a:lnSpc>
                        <a:spcAft>
                          <a:spcPts val="0"/>
                        </a:spcAft>
                      </a:pPr>
                      <a:r>
                        <a:rPr lang="en-ZA" sz="1600" kern="1200" dirty="0">
                          <a:effectLst/>
                          <a:latin typeface="Arial Narrow" panose="020B0606020202030204" pitchFamily="34" charset="0"/>
                        </a:rPr>
                        <a:t>Boarding Schools (contractual obligations)</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13 000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40 000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ZA" sz="1600" dirty="0">
                          <a:effectLst/>
                          <a:latin typeface="Arial Narrow" panose="020B0606020202030204" pitchFamily="34" charset="0"/>
                        </a:rPr>
                        <a:t>An amount of R90 million for Boarding school’s allocation was shifted to the Department of Agriculture, however part of this allocation is meant for the boarding school’s contractual obligations (Electricity, DSTV; Medication; Cleaning detergents </a:t>
                      </a:r>
                      <a:r>
                        <a:rPr lang="en-ZA" sz="1600" dirty="0" err="1">
                          <a:effectLst/>
                          <a:latin typeface="Arial Narrow" panose="020B0606020202030204" pitchFamily="34" charset="0"/>
                        </a:rPr>
                        <a:t>etc</a:t>
                      </a:r>
                      <a:r>
                        <a:rPr lang="en-ZA" sz="1600" dirty="0">
                          <a:effectLst/>
                          <a:latin typeface="Arial Narrow" panose="020B0606020202030204" pitchFamily="34" charset="0"/>
                        </a:rPr>
                        <a:t>).</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extLst>
                  <a:ext uri="{0D108BD9-81ED-4DB2-BD59-A6C34878D82A}">
                    <a16:rowId xmlns:a16="http://schemas.microsoft.com/office/drawing/2014/main" val="865499799"/>
                  </a:ext>
                </a:extLst>
              </a:tr>
              <a:tr h="587946">
                <a:tc>
                  <a:txBody>
                    <a:bodyPr/>
                    <a:lstStyle/>
                    <a:p>
                      <a:pPr algn="l" fontAlgn="b">
                        <a:lnSpc>
                          <a:spcPct val="107000"/>
                        </a:lnSpc>
                        <a:spcAft>
                          <a:spcPts val="0"/>
                        </a:spcAft>
                      </a:pPr>
                      <a:r>
                        <a:rPr lang="en-ZA" sz="1600" kern="1200" dirty="0">
                          <a:effectLst/>
                          <a:latin typeface="Arial Narrow" panose="020B0606020202030204" pitchFamily="34" charset="0"/>
                        </a:rPr>
                        <a:t>Bursaries</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50 000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40 000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US" sz="1600" dirty="0">
                          <a:effectLst/>
                          <a:latin typeface="Arial Narrow" panose="020B0606020202030204" pitchFamily="34" charset="0"/>
                        </a:rPr>
                        <a:t>The budget pressure of R40 Million is for the payment of local university fees and the payment of International universities. </a:t>
                      </a:r>
                      <a:endParaRPr lang="en-ZA" sz="1600" dirty="0">
                        <a:solidFill>
                          <a:schemeClr val="tx1"/>
                        </a:solidFill>
                        <a:effectLst/>
                        <a:latin typeface="Arial Narrow" panose="020B0606020202030204" pitchFamily="34" charset="0"/>
                      </a:endParaRPr>
                    </a:p>
                  </a:txBody>
                  <a:tcPr marL="4682" marR="4682" marT="4682" marB="0"/>
                </a:tc>
                <a:extLst>
                  <a:ext uri="{0D108BD9-81ED-4DB2-BD59-A6C34878D82A}">
                    <a16:rowId xmlns:a16="http://schemas.microsoft.com/office/drawing/2014/main" val="2713116039"/>
                  </a:ext>
                </a:extLst>
              </a:tr>
              <a:tr h="984327">
                <a:tc>
                  <a:txBody>
                    <a:bodyPr/>
                    <a:lstStyle/>
                    <a:p>
                      <a:pPr algn="l" fontAlgn="b">
                        <a:lnSpc>
                          <a:spcPct val="107000"/>
                        </a:lnSpc>
                        <a:spcAft>
                          <a:spcPts val="0"/>
                        </a:spcAft>
                      </a:pPr>
                      <a:r>
                        <a:rPr lang="en-ZA" sz="1600" kern="1200" dirty="0">
                          <a:effectLst/>
                          <a:latin typeface="Arial Narrow" panose="020B0606020202030204" pitchFamily="34" charset="0"/>
                        </a:rPr>
                        <a:t>MRTT</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a:effectLst/>
                          <a:latin typeface="Arial Narrow" panose="020B0606020202030204" pitchFamily="34" charset="0"/>
                        </a:rPr>
                        <a:t>64 549</a:t>
                      </a:r>
                      <a:endParaRPr lang="en-ZA" sz="16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43 000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ZA" sz="1600" dirty="0">
                          <a:effectLst/>
                          <a:latin typeface="Arial Narrow" panose="020B0606020202030204" pitchFamily="34" charset="0"/>
                        </a:rPr>
                        <a:t>Only R10 million additional allocation was received for MRTT. The Entity is therefore having an overall budget deficit of R43 million, the Department is unable to assist due to the current financial constraints.</a:t>
                      </a:r>
                    </a:p>
                  </a:txBody>
                  <a:tcPr marL="4682" marR="4682" marT="4682" marB="0"/>
                </a:tc>
                <a:extLst>
                  <a:ext uri="{0D108BD9-81ED-4DB2-BD59-A6C34878D82A}">
                    <a16:rowId xmlns:a16="http://schemas.microsoft.com/office/drawing/2014/main" val="3121611596"/>
                  </a:ext>
                </a:extLst>
              </a:tr>
              <a:tr h="587470">
                <a:tc>
                  <a:txBody>
                    <a:bodyPr/>
                    <a:lstStyle/>
                    <a:p>
                      <a:pPr algn="l" fontAlgn="b">
                        <a:lnSpc>
                          <a:spcPct val="107000"/>
                        </a:lnSpc>
                        <a:spcAft>
                          <a:spcPts val="0"/>
                        </a:spcAft>
                      </a:pPr>
                      <a:r>
                        <a:rPr lang="en-ZA" sz="1600" kern="1200" dirty="0">
                          <a:effectLst/>
                          <a:latin typeface="Arial Narrow" panose="020B0606020202030204" pitchFamily="34" charset="0"/>
                        </a:rPr>
                        <a:t>LTSM (E-Learning)</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a:effectLst/>
                          <a:latin typeface="Arial Narrow" panose="020B0606020202030204" pitchFamily="34" charset="0"/>
                        </a:rPr>
                        <a:t>150 000</a:t>
                      </a:r>
                      <a:endParaRPr lang="en-ZA" sz="16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573 000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ZA" sz="1600" dirty="0">
                          <a:effectLst/>
                          <a:latin typeface="Arial Narrow" panose="020B0606020202030204" pitchFamily="34" charset="0"/>
                        </a:rPr>
                        <a:t>The Department will require an additional amount of R573 million to ensure the sustainability of the E-Learning project.</a:t>
                      </a:r>
                    </a:p>
                    <a:p>
                      <a:pPr algn="l" fontAlgn="b">
                        <a:lnSpc>
                          <a:spcPct val="107000"/>
                        </a:lnSpc>
                        <a:spcAft>
                          <a:spcPts val="0"/>
                        </a:spcAft>
                      </a:pPr>
                      <a:endParaRPr lang="en-ZA" sz="1600" dirty="0">
                        <a:solidFill>
                          <a:srgbClr val="FF0000"/>
                        </a:solidFill>
                        <a:effectLst/>
                        <a:latin typeface="Arial Narrow" panose="020B0606020202030204" pitchFamily="34" charset="0"/>
                      </a:endParaRPr>
                    </a:p>
                  </a:txBody>
                  <a:tcPr marL="4682" marR="4682" marT="4682" marB="0"/>
                </a:tc>
                <a:extLst>
                  <a:ext uri="{0D108BD9-81ED-4DB2-BD59-A6C34878D82A}">
                    <a16:rowId xmlns:a16="http://schemas.microsoft.com/office/drawing/2014/main" val="2868214068"/>
                  </a:ext>
                </a:extLst>
              </a:tr>
              <a:tr h="901966">
                <a:tc>
                  <a:txBody>
                    <a:bodyPr/>
                    <a:lstStyle/>
                    <a:p>
                      <a:pPr algn="l" fontAlgn="b">
                        <a:lnSpc>
                          <a:spcPct val="107000"/>
                        </a:lnSpc>
                        <a:spcAft>
                          <a:spcPts val="0"/>
                        </a:spcAft>
                      </a:pPr>
                      <a:r>
                        <a:rPr lang="en-ZA" sz="1600" kern="1200" dirty="0">
                          <a:effectLst/>
                          <a:latin typeface="Arial Narrow" panose="020B0606020202030204" pitchFamily="34" charset="0"/>
                        </a:rPr>
                        <a:t>School Furniture</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93 000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US" sz="1600" dirty="0">
                          <a:effectLst/>
                          <a:latin typeface="Arial Narrow" panose="020B0606020202030204" pitchFamily="34" charset="0"/>
                        </a:rPr>
                        <a:t>The Department is currently having 717 schools experiencing shortages in school furniture. A total number of 325 421 learners are without school furniture.  This furniture backlog amounts to R93 million.</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extLst>
                  <a:ext uri="{0D108BD9-81ED-4DB2-BD59-A6C34878D82A}">
                    <a16:rowId xmlns:a16="http://schemas.microsoft.com/office/drawing/2014/main" val="2994479944"/>
                  </a:ext>
                </a:extLst>
              </a:tr>
            </a:tbl>
          </a:graphicData>
        </a:graphic>
      </p:graphicFrame>
      <p:pic>
        <p:nvPicPr>
          <p:cNvPr id="7" name="Picture 6"/>
          <p:cNvPicPr>
            <a:picLocks noChangeAspect="1"/>
          </p:cNvPicPr>
          <p:nvPr/>
        </p:nvPicPr>
        <p:blipFill>
          <a:blip r:embed="rId3"/>
          <a:stretch>
            <a:fillRect/>
          </a:stretch>
        </p:blipFill>
        <p:spPr>
          <a:xfrm>
            <a:off x="9204431" y="6220294"/>
            <a:ext cx="1555537" cy="548582"/>
          </a:xfrm>
          <a:prstGeom prst="rect">
            <a:avLst/>
          </a:prstGeom>
        </p:spPr>
      </p:pic>
      <p:pic>
        <p:nvPicPr>
          <p:cNvPr id="8"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114474"/>
            <a:ext cx="1791853" cy="65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E0B882C1-BB10-4735-B522-4F4E71A5F0A4}" type="slidenum">
              <a:rPr lang="en-US" smtClean="0"/>
              <a:t>23</a:t>
            </a:fld>
            <a:endParaRPr lang="en-US" dirty="0"/>
          </a:p>
        </p:txBody>
      </p:sp>
    </p:spTree>
    <p:extLst>
      <p:ext uri="{BB962C8B-B14F-4D97-AF65-F5344CB8AC3E}">
        <p14:creationId xmlns:p14="http://schemas.microsoft.com/office/powerpoint/2010/main" val="18065524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12192000" cy="5811277"/>
        </p:xfrm>
        <a:graphic>
          <a:graphicData uri="http://schemas.openxmlformats.org/drawingml/2006/table">
            <a:tbl>
              <a:tblPr>
                <a:tableStyleId>{5940675A-B579-460E-94D1-54222C63F5DA}</a:tableStyleId>
              </a:tblPr>
              <a:tblGrid>
                <a:gridCol w="1756293">
                  <a:extLst>
                    <a:ext uri="{9D8B030D-6E8A-4147-A177-3AD203B41FA5}">
                      <a16:colId xmlns:a16="http://schemas.microsoft.com/office/drawing/2014/main" val="4281083298"/>
                    </a:ext>
                  </a:extLst>
                </a:gridCol>
                <a:gridCol w="1518535">
                  <a:extLst>
                    <a:ext uri="{9D8B030D-6E8A-4147-A177-3AD203B41FA5}">
                      <a16:colId xmlns:a16="http://schemas.microsoft.com/office/drawing/2014/main" val="3396810172"/>
                    </a:ext>
                  </a:extLst>
                </a:gridCol>
                <a:gridCol w="1839432">
                  <a:extLst>
                    <a:ext uri="{9D8B030D-6E8A-4147-A177-3AD203B41FA5}">
                      <a16:colId xmlns:a16="http://schemas.microsoft.com/office/drawing/2014/main" val="892381448"/>
                    </a:ext>
                  </a:extLst>
                </a:gridCol>
                <a:gridCol w="7077740">
                  <a:extLst>
                    <a:ext uri="{9D8B030D-6E8A-4147-A177-3AD203B41FA5}">
                      <a16:colId xmlns:a16="http://schemas.microsoft.com/office/drawing/2014/main" val="2216750684"/>
                    </a:ext>
                  </a:extLst>
                </a:gridCol>
              </a:tblGrid>
              <a:tr h="554500">
                <a:tc>
                  <a:txBody>
                    <a:bodyPr/>
                    <a:lstStyle/>
                    <a:p>
                      <a:pPr algn="ctr" fontAlgn="b">
                        <a:lnSpc>
                          <a:spcPct val="107000"/>
                        </a:lnSpc>
                        <a:spcAft>
                          <a:spcPts val="0"/>
                        </a:spcAft>
                      </a:pPr>
                      <a:r>
                        <a:rPr lang="en-US" sz="1800" b="1" dirty="0">
                          <a:effectLst/>
                          <a:latin typeface="Arial Narrow" panose="020B0606020202030204" pitchFamily="34" charset="0"/>
                        </a:rPr>
                        <a:t>ITEM</a:t>
                      </a:r>
                      <a:endParaRPr lang="en-ZA"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nchor="b">
                    <a:solidFill>
                      <a:srgbClr val="FFC000"/>
                    </a:solidFill>
                  </a:tcPr>
                </a:tc>
                <a:tc>
                  <a:txBody>
                    <a:bodyPr/>
                    <a:lstStyle/>
                    <a:p>
                      <a:pPr algn="ctr" fontAlgn="b">
                        <a:lnSpc>
                          <a:spcPct val="107000"/>
                        </a:lnSpc>
                        <a:spcAft>
                          <a:spcPts val="0"/>
                        </a:spcAft>
                      </a:pPr>
                      <a:r>
                        <a:rPr lang="en-US" sz="1800" b="1" dirty="0">
                          <a:effectLst/>
                          <a:latin typeface="Arial Narrow" panose="020B0606020202030204" pitchFamily="34" charset="0"/>
                        </a:rPr>
                        <a:t>ALLOCATION</a:t>
                      </a:r>
                      <a:endParaRPr lang="en-ZA"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solidFill>
                      <a:srgbClr val="FFC000"/>
                    </a:solidFill>
                  </a:tcPr>
                </a:tc>
                <a:tc>
                  <a:txBody>
                    <a:bodyPr/>
                    <a:lstStyle/>
                    <a:p>
                      <a:pPr algn="ctr" fontAlgn="b">
                        <a:lnSpc>
                          <a:spcPct val="107000"/>
                        </a:lnSpc>
                        <a:spcAft>
                          <a:spcPts val="0"/>
                        </a:spcAft>
                      </a:pPr>
                      <a:r>
                        <a:rPr lang="en-US" sz="1800" b="1" dirty="0">
                          <a:effectLst/>
                          <a:latin typeface="Arial Narrow" panose="020B0606020202030204" pitchFamily="34" charset="0"/>
                        </a:rPr>
                        <a:t>BUDGET SHORTFALL</a:t>
                      </a:r>
                      <a:endParaRPr lang="en-ZA"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b">
                    <a:solidFill>
                      <a:srgbClr val="FFC000"/>
                    </a:solidFill>
                  </a:tcPr>
                </a:tc>
                <a:tc>
                  <a:txBody>
                    <a:bodyPr/>
                    <a:lstStyle/>
                    <a:p>
                      <a:pPr algn="ctr" fontAlgn="b">
                        <a:lnSpc>
                          <a:spcPct val="107000"/>
                        </a:lnSpc>
                        <a:spcAft>
                          <a:spcPts val="0"/>
                        </a:spcAft>
                      </a:pPr>
                      <a:r>
                        <a:rPr lang="en-US" sz="1800" b="1" dirty="0">
                          <a:effectLst/>
                          <a:latin typeface="Arial Narrow" panose="020B0606020202030204" pitchFamily="34" charset="0"/>
                        </a:rPr>
                        <a:t>COMMENTS</a:t>
                      </a:r>
                      <a:endParaRPr lang="en-ZA" sz="1800" b="1" dirty="0">
                        <a:solidFill>
                          <a:schemeClr val="bg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solidFill>
                      <a:srgbClr val="FFC000"/>
                    </a:solidFill>
                  </a:tcPr>
                </a:tc>
                <a:extLst>
                  <a:ext uri="{0D108BD9-81ED-4DB2-BD59-A6C34878D82A}">
                    <a16:rowId xmlns:a16="http://schemas.microsoft.com/office/drawing/2014/main" val="2501779058"/>
                  </a:ext>
                </a:extLst>
              </a:tr>
              <a:tr h="972548">
                <a:tc>
                  <a:txBody>
                    <a:bodyPr/>
                    <a:lstStyle/>
                    <a:p>
                      <a:pPr algn="l" fontAlgn="b">
                        <a:lnSpc>
                          <a:spcPct val="107000"/>
                        </a:lnSpc>
                        <a:spcAft>
                          <a:spcPts val="0"/>
                        </a:spcAft>
                      </a:pPr>
                      <a:r>
                        <a:rPr lang="en-ZA" sz="1600" kern="1200" dirty="0" err="1">
                          <a:effectLst/>
                          <a:latin typeface="Arial Narrow" panose="020B0606020202030204" pitchFamily="34" charset="0"/>
                        </a:rPr>
                        <a:t>Mkhondo</a:t>
                      </a:r>
                      <a:r>
                        <a:rPr lang="en-ZA" sz="1600" kern="1200" dirty="0">
                          <a:effectLst/>
                          <a:latin typeface="Arial Narrow" panose="020B0606020202030204" pitchFamily="34" charset="0"/>
                        </a:rPr>
                        <a:t> Boarding School operationalization</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68 000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US" sz="1600" dirty="0">
                          <a:effectLst/>
                          <a:latin typeface="Arial Narrow" panose="020B0606020202030204" pitchFamily="34" charset="0"/>
                        </a:rPr>
                        <a:t>The Department requires an additional allocation of R68 million for the operationalization of the Boarding School. This includes the procurement of dormitory, laundry, kitchen and dining hall equipment and furniture to name but a few.</a:t>
                      </a:r>
                      <a:endParaRPr lang="en-ZA" sz="1600" dirty="0">
                        <a:effectLst/>
                        <a:latin typeface="Arial Narrow" panose="020B0606020202030204" pitchFamily="34" charset="0"/>
                      </a:endParaRPr>
                    </a:p>
                  </a:txBody>
                  <a:tcPr marL="4682" marR="4682" marT="4682" marB="0"/>
                </a:tc>
                <a:extLst>
                  <a:ext uri="{0D108BD9-81ED-4DB2-BD59-A6C34878D82A}">
                    <a16:rowId xmlns:a16="http://schemas.microsoft.com/office/drawing/2014/main" val="3924752628"/>
                  </a:ext>
                </a:extLst>
              </a:tr>
              <a:tr h="763911">
                <a:tc>
                  <a:txBody>
                    <a:bodyPr/>
                    <a:lstStyle/>
                    <a:p>
                      <a:pPr algn="l" fontAlgn="b">
                        <a:lnSpc>
                          <a:spcPct val="107000"/>
                        </a:lnSpc>
                        <a:spcAft>
                          <a:spcPts val="0"/>
                        </a:spcAft>
                      </a:pPr>
                      <a:r>
                        <a:rPr lang="en-ZA" sz="1600" kern="1200" dirty="0">
                          <a:effectLst/>
                          <a:latin typeface="Arial Narrow" panose="020B0606020202030204" pitchFamily="34" charset="0"/>
                        </a:rPr>
                        <a:t>Leave Gratuity</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100 000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20 000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US" sz="1600" dirty="0">
                          <a:effectLst/>
                          <a:latin typeface="Arial Narrow" panose="020B0606020202030204" pitchFamily="34" charset="0"/>
                        </a:rPr>
                        <a:t>The allocated budget for leave gratuity in 2023/24 financial year is R100 million, however taking into consideration the spending trends in the previous financial years, the Department will require an additional allocation of R20 million under this item</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extLst>
                  <a:ext uri="{0D108BD9-81ED-4DB2-BD59-A6C34878D82A}">
                    <a16:rowId xmlns:a16="http://schemas.microsoft.com/office/drawing/2014/main" val="2699278859"/>
                  </a:ext>
                </a:extLst>
              </a:tr>
              <a:tr h="763911">
                <a:tc>
                  <a:txBody>
                    <a:bodyPr/>
                    <a:lstStyle/>
                    <a:p>
                      <a:pPr algn="l" fontAlgn="b">
                        <a:lnSpc>
                          <a:spcPct val="107000"/>
                        </a:lnSpc>
                        <a:spcAft>
                          <a:spcPts val="0"/>
                        </a:spcAft>
                      </a:pPr>
                      <a:r>
                        <a:rPr lang="en-ZA" sz="1600" kern="1200" dirty="0">
                          <a:effectLst/>
                          <a:latin typeface="Arial Narrow" panose="020B0606020202030204" pitchFamily="34" charset="0"/>
                        </a:rPr>
                        <a:t>Skills Levy</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a:effectLst/>
                          <a:latin typeface="Arial Narrow" panose="020B0606020202030204" pitchFamily="34" charset="0"/>
                        </a:rPr>
                        <a:t>10 000</a:t>
                      </a:r>
                      <a:endParaRPr lang="en-ZA" sz="16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dirty="0">
                          <a:effectLst/>
                          <a:latin typeface="Arial Narrow" panose="020B0606020202030204" pitchFamily="34" charset="0"/>
                        </a:rPr>
                        <a:t>198 000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US" sz="1600" dirty="0">
                          <a:effectLst/>
                          <a:latin typeface="Arial Narrow" panose="020B0606020202030204" pitchFamily="34" charset="0"/>
                        </a:rPr>
                        <a:t>The Department could not fully fund the training </a:t>
                      </a:r>
                      <a:r>
                        <a:rPr lang="en-US" sz="1600" dirty="0" err="1">
                          <a:effectLst/>
                          <a:latin typeface="Arial Narrow" panose="020B0606020202030204" pitchFamily="34" charset="0"/>
                        </a:rPr>
                        <a:t>programmes</a:t>
                      </a:r>
                      <a:r>
                        <a:rPr lang="en-US" sz="1600" dirty="0">
                          <a:effectLst/>
                          <a:latin typeface="Arial Narrow" panose="020B0606020202030204" pitchFamily="34" charset="0"/>
                        </a:rPr>
                        <a:t> in line with the mandatory 1% funding due to budgetary constraints this has a direct bearing on the development of personnel in order to deliver on service delivery</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extLst>
                  <a:ext uri="{0D108BD9-81ED-4DB2-BD59-A6C34878D82A}">
                    <a16:rowId xmlns:a16="http://schemas.microsoft.com/office/drawing/2014/main" val="3230674080"/>
                  </a:ext>
                </a:extLst>
              </a:tr>
              <a:tr h="763911">
                <a:tc>
                  <a:txBody>
                    <a:bodyPr/>
                    <a:lstStyle/>
                    <a:p>
                      <a:pPr algn="l" fontAlgn="b">
                        <a:lnSpc>
                          <a:spcPct val="107000"/>
                        </a:lnSpc>
                        <a:spcAft>
                          <a:spcPts val="0"/>
                        </a:spcAft>
                      </a:pPr>
                      <a:r>
                        <a:rPr lang="en-ZA" sz="1600" kern="1200" dirty="0">
                          <a:effectLst/>
                          <a:latin typeface="Arial Narrow" panose="020B0606020202030204" pitchFamily="34" charset="0"/>
                        </a:rPr>
                        <a:t>ETDP SETA</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a:effectLst/>
                          <a:latin typeface="Arial Narrow" panose="020B0606020202030204" pitchFamily="34" charset="0"/>
                        </a:rPr>
                        <a:t>5 000</a:t>
                      </a:r>
                      <a:endParaRPr lang="en-ZA" sz="16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tc>
                  <a:txBody>
                    <a:bodyPr/>
                    <a:lstStyle/>
                    <a:p>
                      <a:pPr algn="l" fontAlgn="b">
                        <a:lnSpc>
                          <a:spcPct val="107000"/>
                        </a:lnSpc>
                        <a:spcAft>
                          <a:spcPts val="0"/>
                        </a:spcAft>
                      </a:pPr>
                      <a:r>
                        <a:rPr lang="en-ZA" sz="1600" kern="1200">
                          <a:effectLst/>
                          <a:latin typeface="Arial Narrow" panose="020B0606020202030204" pitchFamily="34" charset="0"/>
                        </a:rPr>
                        <a:t>58 000</a:t>
                      </a:r>
                      <a:endParaRPr lang="en-ZA" sz="16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tc>
                <a:tc>
                  <a:txBody>
                    <a:bodyPr/>
                    <a:lstStyle/>
                    <a:p>
                      <a:pPr algn="l" fontAlgn="b">
                        <a:lnSpc>
                          <a:spcPct val="107000"/>
                        </a:lnSpc>
                        <a:spcAft>
                          <a:spcPts val="0"/>
                        </a:spcAft>
                      </a:pPr>
                      <a:r>
                        <a:rPr lang="en-US" sz="1600" dirty="0">
                          <a:effectLst/>
                          <a:latin typeface="Arial Narrow" panose="020B0606020202030204" pitchFamily="34" charset="0"/>
                        </a:rPr>
                        <a:t>The current funding is not in line with the 30% of the skills levy that is due to the SETA’s for the implementation of Educator training </a:t>
                      </a:r>
                      <a:r>
                        <a:rPr lang="en-US" sz="1600" dirty="0" err="1">
                          <a:effectLst/>
                          <a:latin typeface="Arial Narrow" panose="020B0606020202030204" pitchFamily="34" charset="0"/>
                        </a:rPr>
                        <a:t>programmes</a:t>
                      </a:r>
                      <a:r>
                        <a:rPr lang="en-US" sz="1600" dirty="0">
                          <a:effectLst/>
                          <a:latin typeface="Arial Narrow" panose="020B0606020202030204" pitchFamily="34" charset="0"/>
                        </a:rPr>
                        <a:t>. This has been reported as non-compliance by the SETA</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tc>
                <a:extLst>
                  <a:ext uri="{0D108BD9-81ED-4DB2-BD59-A6C34878D82A}">
                    <a16:rowId xmlns:a16="http://schemas.microsoft.com/office/drawing/2014/main" val="2217541583"/>
                  </a:ext>
                </a:extLst>
              </a:tr>
              <a:tr h="498253">
                <a:tc>
                  <a:txBody>
                    <a:bodyPr/>
                    <a:lstStyle/>
                    <a:p>
                      <a:pPr algn="l" fontAlgn="b">
                        <a:lnSpc>
                          <a:spcPct val="107000"/>
                        </a:lnSpc>
                        <a:spcAft>
                          <a:spcPts val="0"/>
                        </a:spcAft>
                      </a:pPr>
                      <a:r>
                        <a:rPr lang="en-ZA" sz="1600" kern="1200" dirty="0">
                          <a:effectLst/>
                          <a:latin typeface="Arial Narrow" panose="020B0606020202030204" pitchFamily="34" charset="0"/>
                        </a:rPr>
                        <a:t>Monitoring and support</a:t>
                      </a:r>
                    </a:p>
                    <a:p>
                      <a:pPr algn="l" fontAlgn="b">
                        <a:lnSpc>
                          <a:spcPct val="107000"/>
                        </a:lnSpc>
                        <a:spcAft>
                          <a:spcPts val="0"/>
                        </a:spcAft>
                      </a:pP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nchor="b"/>
                </a:tc>
                <a:tc>
                  <a:txBody>
                    <a:bodyPr/>
                    <a:lstStyle/>
                    <a:p>
                      <a:pPr algn="l" fontAlgn="b">
                        <a:lnSpc>
                          <a:spcPct val="107000"/>
                        </a:lnSpc>
                        <a:spcAft>
                          <a:spcPts val="0"/>
                        </a:spcAft>
                      </a:pPr>
                      <a:r>
                        <a:rPr lang="en-ZA" sz="1600" kern="1200" dirty="0">
                          <a:effectLst/>
                          <a:latin typeface="Arial Narrow" panose="020B0606020202030204" pitchFamily="34" charset="0"/>
                        </a:rPr>
                        <a:t>90 087</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tc>
                <a:tc>
                  <a:txBody>
                    <a:bodyPr/>
                    <a:lstStyle/>
                    <a:p>
                      <a:pPr algn="l" fontAlgn="b">
                        <a:lnSpc>
                          <a:spcPct val="107000"/>
                        </a:lnSpc>
                        <a:spcAft>
                          <a:spcPts val="0"/>
                        </a:spcAft>
                      </a:pPr>
                      <a:r>
                        <a:rPr lang="en-ZA" sz="1600" kern="1200" dirty="0">
                          <a:effectLst/>
                          <a:latin typeface="Arial Narrow" panose="020B0606020202030204" pitchFamily="34" charset="0"/>
                        </a:rPr>
                        <a:t>70 000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b"/>
                </a:tc>
                <a:tc>
                  <a:txBody>
                    <a:bodyPr/>
                    <a:lstStyle/>
                    <a:p>
                      <a:pPr algn="l" fontAlgn="b">
                        <a:lnSpc>
                          <a:spcPct val="107000"/>
                        </a:lnSpc>
                        <a:spcAft>
                          <a:spcPts val="0"/>
                        </a:spcAft>
                      </a:pPr>
                      <a:r>
                        <a:rPr lang="en-US" sz="1600" dirty="0">
                          <a:effectLst/>
                          <a:latin typeface="Arial Narrow" panose="020B0606020202030204" pitchFamily="34" charset="0"/>
                        </a:rPr>
                        <a:t>The department will not have sufficient operational budget which indirectly affects the support to schools for effective curriculum delivery.</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tc>
                <a:extLst>
                  <a:ext uri="{0D108BD9-81ED-4DB2-BD59-A6C34878D82A}">
                    <a16:rowId xmlns:a16="http://schemas.microsoft.com/office/drawing/2014/main" val="3404052474"/>
                  </a:ext>
                </a:extLst>
              </a:tr>
              <a:tr h="498253">
                <a:tc>
                  <a:txBody>
                    <a:bodyPr/>
                    <a:lstStyle/>
                    <a:p>
                      <a:pPr algn="l" fontAlgn="b">
                        <a:lnSpc>
                          <a:spcPct val="107000"/>
                        </a:lnSpc>
                        <a:spcAft>
                          <a:spcPts val="0"/>
                        </a:spcAft>
                      </a:pPr>
                      <a:r>
                        <a:rPr lang="en-ZA" sz="1600" kern="1200" dirty="0">
                          <a:effectLst/>
                          <a:latin typeface="Arial Narrow" panose="020B0606020202030204" pitchFamily="34" charset="0"/>
                        </a:rPr>
                        <a:t>Infrastructure</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nchor="b"/>
                </a:tc>
                <a:tc>
                  <a:txBody>
                    <a:bodyPr/>
                    <a:lstStyle/>
                    <a:p>
                      <a:pPr algn="l" fontAlgn="b">
                        <a:lnSpc>
                          <a:spcPct val="107000"/>
                        </a:lnSpc>
                        <a:spcAft>
                          <a:spcPts val="0"/>
                        </a:spcAft>
                      </a:pPr>
                      <a:r>
                        <a:rPr lang="en-ZA" sz="1600" kern="1200" dirty="0">
                          <a:effectLst/>
                          <a:latin typeface="Arial Narrow" panose="020B0606020202030204" pitchFamily="34" charset="0"/>
                        </a:rPr>
                        <a:t>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tc>
                <a:tc>
                  <a:txBody>
                    <a:bodyPr/>
                    <a:lstStyle/>
                    <a:p>
                      <a:pPr algn="l" fontAlgn="b">
                        <a:lnSpc>
                          <a:spcPct val="107000"/>
                        </a:lnSpc>
                        <a:spcAft>
                          <a:spcPts val="0"/>
                        </a:spcAft>
                      </a:pPr>
                      <a:r>
                        <a:rPr lang="en-ZA" sz="1600" kern="1200" dirty="0">
                          <a:effectLst/>
                          <a:latin typeface="Arial Narrow" panose="020B0606020202030204" pitchFamily="34" charset="0"/>
                        </a:rPr>
                        <a:t>50 000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b"/>
                </a:tc>
                <a:tc>
                  <a:txBody>
                    <a:bodyPr/>
                    <a:lstStyle/>
                    <a:p>
                      <a:pPr algn="l" fontAlgn="b">
                        <a:lnSpc>
                          <a:spcPct val="107000"/>
                        </a:lnSpc>
                        <a:spcAft>
                          <a:spcPts val="0"/>
                        </a:spcAft>
                      </a:pPr>
                      <a:r>
                        <a:rPr lang="en-US" sz="1600" dirty="0">
                          <a:effectLst/>
                          <a:latin typeface="Arial Narrow" panose="020B0606020202030204" pitchFamily="34" charset="0"/>
                        </a:rPr>
                        <a:t>To cater for the pressure of new schools in fast growing towns, the Department requires an additional allocation of R50 million under Equitable Share.</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tc>
                <a:extLst>
                  <a:ext uri="{0D108BD9-81ED-4DB2-BD59-A6C34878D82A}">
                    <a16:rowId xmlns:a16="http://schemas.microsoft.com/office/drawing/2014/main" val="2509664294"/>
                  </a:ext>
                </a:extLst>
              </a:tr>
              <a:tr h="498253">
                <a:tc>
                  <a:txBody>
                    <a:bodyPr/>
                    <a:lstStyle/>
                    <a:p>
                      <a:pPr algn="l" fontAlgn="b">
                        <a:lnSpc>
                          <a:spcPct val="107000"/>
                        </a:lnSpc>
                        <a:spcAft>
                          <a:spcPts val="0"/>
                        </a:spcAft>
                      </a:pPr>
                      <a:r>
                        <a:rPr lang="en-ZA" sz="1600" kern="1200" dirty="0">
                          <a:effectLst/>
                          <a:latin typeface="Arial Narrow" panose="020B0606020202030204" pitchFamily="34" charset="0"/>
                        </a:rPr>
                        <a:t>Monitoring and support to schools</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nchor="b"/>
                </a:tc>
                <a:tc>
                  <a:txBody>
                    <a:bodyPr/>
                    <a:lstStyle/>
                    <a:p>
                      <a:pPr algn="l" fontAlgn="b">
                        <a:lnSpc>
                          <a:spcPct val="107000"/>
                        </a:lnSpc>
                        <a:spcAft>
                          <a:spcPts val="0"/>
                        </a:spcAft>
                      </a:pPr>
                      <a:r>
                        <a:rPr lang="en-ZA" sz="1600" kern="1200" dirty="0">
                          <a:effectLst/>
                          <a:latin typeface="Arial Narrow" panose="020B0606020202030204" pitchFamily="34" charset="0"/>
                        </a:rPr>
                        <a:t>15 000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tc>
                <a:tc>
                  <a:txBody>
                    <a:bodyPr/>
                    <a:lstStyle/>
                    <a:p>
                      <a:pPr algn="l" fontAlgn="b">
                        <a:lnSpc>
                          <a:spcPct val="107000"/>
                        </a:lnSpc>
                        <a:spcAft>
                          <a:spcPts val="0"/>
                        </a:spcAft>
                      </a:pPr>
                      <a:r>
                        <a:rPr lang="en-ZA" sz="1600" kern="1200" dirty="0">
                          <a:effectLst/>
                          <a:latin typeface="Arial Narrow" panose="020B0606020202030204" pitchFamily="34" charset="0"/>
                        </a:rPr>
                        <a:t>10 000</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b"/>
                </a:tc>
                <a:tc>
                  <a:txBody>
                    <a:bodyPr/>
                    <a:lstStyle/>
                    <a:p>
                      <a:pPr algn="l" fontAlgn="b">
                        <a:lnSpc>
                          <a:spcPct val="107000"/>
                        </a:lnSpc>
                        <a:spcAft>
                          <a:spcPts val="0"/>
                        </a:spcAft>
                      </a:pPr>
                      <a:r>
                        <a:rPr lang="en-ZA" sz="1600" dirty="0">
                          <a:effectLst/>
                          <a:latin typeface="Arial Narrow" panose="020B0606020202030204" pitchFamily="34" charset="0"/>
                        </a:rPr>
                        <a:t>Support to under performing schools will not be adequately  provided due to the budget shortfall.</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tc>
                <a:extLst>
                  <a:ext uri="{0D108BD9-81ED-4DB2-BD59-A6C34878D82A}">
                    <a16:rowId xmlns:a16="http://schemas.microsoft.com/office/drawing/2014/main" val="3036361371"/>
                  </a:ext>
                </a:extLst>
              </a:tr>
              <a:tr h="497737">
                <a:tc>
                  <a:txBody>
                    <a:bodyPr/>
                    <a:lstStyle/>
                    <a:p>
                      <a:pPr algn="l" fontAlgn="b">
                        <a:lnSpc>
                          <a:spcPct val="107000"/>
                        </a:lnSpc>
                        <a:spcAft>
                          <a:spcPts val="0"/>
                        </a:spcAft>
                      </a:pPr>
                      <a:r>
                        <a:rPr lang="en-ZA" sz="1600" b="1" kern="1200" dirty="0">
                          <a:effectLst/>
                          <a:latin typeface="Arial Narrow" panose="020B0606020202030204" pitchFamily="34" charset="0"/>
                        </a:rPr>
                        <a:t>TOTAL</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82" marR="4682" marT="4682" marB="0" anchor="b">
                    <a:solidFill>
                      <a:schemeClr val="bg1">
                        <a:lumMod val="75000"/>
                      </a:schemeClr>
                    </a:solidFill>
                  </a:tcPr>
                </a:tc>
                <a:tc>
                  <a:txBody>
                    <a:bodyPr/>
                    <a:lstStyle/>
                    <a:p>
                      <a:pPr algn="l" fontAlgn="b">
                        <a:lnSpc>
                          <a:spcPct val="107000"/>
                        </a:lnSpc>
                        <a:spcAft>
                          <a:spcPts val="0"/>
                        </a:spcAft>
                      </a:pPr>
                      <a:r>
                        <a:rPr lang="en-ZA" sz="1600" b="1" kern="1200" dirty="0">
                          <a:effectLst/>
                          <a:latin typeface="Arial Narrow" panose="020B0606020202030204" pitchFamily="34" charset="0"/>
                        </a:rPr>
                        <a:t>21 327 456</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solidFill>
                      <a:schemeClr val="bg1">
                        <a:lumMod val="75000"/>
                      </a:schemeClr>
                    </a:solidFill>
                  </a:tcPr>
                </a:tc>
                <a:tc>
                  <a:txBody>
                    <a:bodyPr/>
                    <a:lstStyle/>
                    <a:p>
                      <a:pPr algn="l" fontAlgn="b">
                        <a:lnSpc>
                          <a:spcPct val="107000"/>
                        </a:lnSpc>
                        <a:spcAft>
                          <a:spcPts val="0"/>
                        </a:spcAft>
                      </a:pPr>
                      <a:r>
                        <a:rPr lang="en-ZA" sz="1600" b="1" kern="1200" dirty="0">
                          <a:effectLst/>
                          <a:latin typeface="Arial Narrow" panose="020B0606020202030204" pitchFamily="34" charset="0"/>
                        </a:rPr>
                        <a:t>1 813 000</a:t>
                      </a:r>
                      <a:endParaRPr lang="en-ZA" sz="1600" b="1"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0" marR="0" marT="0" marB="0" anchor="b">
                    <a:solidFill>
                      <a:schemeClr val="bg1">
                        <a:lumMod val="75000"/>
                      </a:schemeClr>
                    </a:solidFill>
                  </a:tcPr>
                </a:tc>
                <a:tc>
                  <a:txBody>
                    <a:bodyPr/>
                    <a:lstStyle/>
                    <a:p>
                      <a:pPr algn="l" fontAlgn="b">
                        <a:lnSpc>
                          <a:spcPct val="107000"/>
                        </a:lnSpc>
                        <a:spcAft>
                          <a:spcPts val="0"/>
                        </a:spcAft>
                      </a:pPr>
                      <a:r>
                        <a:rPr lang="en-ZA" sz="1600" dirty="0">
                          <a:effectLst/>
                          <a:latin typeface="Arial Narrow" panose="020B0606020202030204" pitchFamily="34" charset="0"/>
                        </a:rPr>
                        <a:t> </a:t>
                      </a:r>
                      <a:endParaRPr lang="en-ZA" sz="1600" dirty="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5188" marR="5188" marT="5188" marB="0" anchor="b">
                    <a:solidFill>
                      <a:schemeClr val="bg1">
                        <a:lumMod val="75000"/>
                      </a:schemeClr>
                    </a:solidFill>
                  </a:tcPr>
                </a:tc>
                <a:extLst>
                  <a:ext uri="{0D108BD9-81ED-4DB2-BD59-A6C34878D82A}">
                    <a16:rowId xmlns:a16="http://schemas.microsoft.com/office/drawing/2014/main" val="119709738"/>
                  </a:ext>
                </a:extLst>
              </a:tr>
            </a:tbl>
          </a:graphicData>
        </a:graphic>
      </p:graphicFrame>
      <p:pic>
        <p:nvPicPr>
          <p:cNvPr id="8" name="Picture 7"/>
          <p:cNvPicPr>
            <a:picLocks noChangeAspect="1"/>
          </p:cNvPicPr>
          <p:nvPr/>
        </p:nvPicPr>
        <p:blipFill>
          <a:blip r:embed="rId3"/>
          <a:stretch>
            <a:fillRect/>
          </a:stretch>
        </p:blipFill>
        <p:spPr>
          <a:xfrm>
            <a:off x="9228617" y="6272212"/>
            <a:ext cx="1042219" cy="533400"/>
          </a:xfrm>
          <a:prstGeom prst="rect">
            <a:avLst/>
          </a:prstGeom>
        </p:spPr>
      </p:pic>
      <p:pic>
        <p:nvPicPr>
          <p:cNvPr id="9"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6216073"/>
            <a:ext cx="1614440" cy="55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E0B882C1-BB10-4735-B522-4F4E71A5F0A4}" type="slidenum">
              <a:rPr lang="en-US" smtClean="0"/>
              <a:t>24</a:t>
            </a:fld>
            <a:endParaRPr lang="en-US" dirty="0"/>
          </a:p>
        </p:txBody>
      </p:sp>
    </p:spTree>
    <p:extLst>
      <p:ext uri="{BB962C8B-B14F-4D97-AF65-F5344CB8AC3E}">
        <p14:creationId xmlns:p14="http://schemas.microsoft.com/office/powerpoint/2010/main" val="15536904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2181895"/>
            <a:ext cx="12191998" cy="1325563"/>
          </a:xfrm>
          <a:solidFill>
            <a:srgbClr val="FFC000"/>
          </a:solidFill>
        </p:spPr>
        <p:txBody>
          <a:bodyPr/>
          <a:lstStyle/>
          <a:p>
            <a:r>
              <a:rPr lang="en-ZA" b="1" dirty="0">
                <a:latin typeface="Calibri" panose="020F0502020204030204" pitchFamily="34" charset="0"/>
                <a:cs typeface="Calibri" panose="020F0502020204030204" pitchFamily="34" charset="0"/>
              </a:rPr>
              <a:t>         ANNEXURE A DETAILED 2023/24 APP  </a:t>
            </a:r>
          </a:p>
        </p:txBody>
      </p:sp>
      <p:pic>
        <p:nvPicPr>
          <p:cNvPr id="5" name="Picture 4"/>
          <p:cNvPicPr>
            <a:picLocks noChangeAspect="1"/>
          </p:cNvPicPr>
          <p:nvPr/>
        </p:nvPicPr>
        <p:blipFill>
          <a:blip r:embed="rId2"/>
          <a:stretch>
            <a:fillRect/>
          </a:stretch>
        </p:blipFill>
        <p:spPr>
          <a:xfrm>
            <a:off x="9228617" y="6272212"/>
            <a:ext cx="1042219" cy="533400"/>
          </a:xfrm>
          <a:prstGeom prst="rect">
            <a:avLst/>
          </a:prstGeom>
        </p:spPr>
      </p:pic>
      <p:pic>
        <p:nvPicPr>
          <p:cNvPr id="6"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216073"/>
            <a:ext cx="1614440" cy="55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E0B882C1-BB10-4735-B522-4F4E71A5F0A4}" type="slidenum">
              <a:rPr lang="en-US" smtClean="0"/>
              <a:t>25</a:t>
            </a:fld>
            <a:endParaRPr lang="en-US" dirty="0"/>
          </a:p>
        </p:txBody>
      </p:sp>
    </p:spTree>
    <p:extLst>
      <p:ext uri="{BB962C8B-B14F-4D97-AF65-F5344CB8AC3E}">
        <p14:creationId xmlns:p14="http://schemas.microsoft.com/office/powerpoint/2010/main" val="3219788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6210056"/>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4305" y="6195192"/>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2983637736"/>
              </p:ext>
            </p:extLst>
          </p:nvPr>
        </p:nvGraphicFramePr>
        <p:xfrm>
          <a:off x="2" y="455570"/>
          <a:ext cx="12191998" cy="5583764"/>
        </p:xfrm>
        <a:graphic>
          <a:graphicData uri="http://schemas.openxmlformats.org/drawingml/2006/table">
            <a:tbl>
              <a:tblPr firstRow="1" bandRow="1">
                <a:tableStyleId>{5940675A-B579-460E-94D1-54222C63F5DA}</a:tableStyleId>
              </a:tblPr>
              <a:tblGrid>
                <a:gridCol w="1611078">
                  <a:extLst>
                    <a:ext uri="{9D8B030D-6E8A-4147-A177-3AD203B41FA5}">
                      <a16:colId xmlns:a16="http://schemas.microsoft.com/office/drawing/2014/main" val="20000"/>
                    </a:ext>
                  </a:extLst>
                </a:gridCol>
                <a:gridCol w="4950481">
                  <a:extLst>
                    <a:ext uri="{9D8B030D-6E8A-4147-A177-3AD203B41FA5}">
                      <a16:colId xmlns:a16="http://schemas.microsoft.com/office/drawing/2014/main" val="20001"/>
                    </a:ext>
                  </a:extLst>
                </a:gridCol>
                <a:gridCol w="997630">
                  <a:extLst>
                    <a:ext uri="{9D8B030D-6E8A-4147-A177-3AD203B41FA5}">
                      <a16:colId xmlns:a16="http://schemas.microsoft.com/office/drawing/2014/main" val="20002"/>
                    </a:ext>
                  </a:extLst>
                </a:gridCol>
                <a:gridCol w="864612">
                  <a:extLst>
                    <a:ext uri="{9D8B030D-6E8A-4147-A177-3AD203B41FA5}">
                      <a16:colId xmlns:a16="http://schemas.microsoft.com/office/drawing/2014/main" val="20003"/>
                    </a:ext>
                  </a:extLst>
                </a:gridCol>
                <a:gridCol w="931121">
                  <a:extLst>
                    <a:ext uri="{9D8B030D-6E8A-4147-A177-3AD203B41FA5}">
                      <a16:colId xmlns:a16="http://schemas.microsoft.com/office/drawing/2014/main" val="3538887520"/>
                    </a:ext>
                  </a:extLst>
                </a:gridCol>
                <a:gridCol w="931121">
                  <a:extLst>
                    <a:ext uri="{9D8B030D-6E8A-4147-A177-3AD203B41FA5}">
                      <a16:colId xmlns:a16="http://schemas.microsoft.com/office/drawing/2014/main" val="4116633726"/>
                    </a:ext>
                  </a:extLst>
                </a:gridCol>
                <a:gridCol w="1905955">
                  <a:extLst>
                    <a:ext uri="{9D8B030D-6E8A-4147-A177-3AD203B41FA5}">
                      <a16:colId xmlns:a16="http://schemas.microsoft.com/office/drawing/2014/main" val="20004"/>
                    </a:ext>
                  </a:extLst>
                </a:gridCol>
              </a:tblGrid>
              <a:tr h="237126">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EARLY CHILHOOD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Improved school-readiness (Access/Quality)</a:t>
                      </a: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358140">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502920">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541901">
                <a:tc>
                  <a:txBody>
                    <a:bodyPr/>
                    <a:lstStyle/>
                    <a:p>
                      <a:pPr marL="88900" indent="0" algn="just">
                        <a:spcBef>
                          <a:spcPts val="600"/>
                        </a:spcBef>
                        <a:spcAft>
                          <a:spcPts val="0"/>
                        </a:spcAft>
                      </a:pPr>
                      <a:r>
                        <a:rPr lang="en-US" sz="1400" kern="1200" dirty="0">
                          <a:effectLst/>
                        </a:rPr>
                        <a:t>92% of Grade 1 learners who have attended grade R</a:t>
                      </a:r>
                      <a:endParaRPr lang="en-ZA" sz="1400" dirty="0">
                        <a:effectLst/>
                        <a:latin typeface="+mn-lt"/>
                        <a:ea typeface="Calibri"/>
                        <a:cs typeface="Arial" panose="020B0604020202020204" pitchFamily="34" charset="0"/>
                      </a:endParaRPr>
                    </a:p>
                  </a:txBody>
                  <a:tcPr marL="10642" marR="10642" marT="0" marB="0"/>
                </a:tc>
                <a:tc>
                  <a:txBody>
                    <a:bodyPr/>
                    <a:lstStyle/>
                    <a:p>
                      <a:pPr marL="88900" indent="0" algn="just">
                        <a:spcBef>
                          <a:spcPts val="600"/>
                        </a:spcBef>
                        <a:spcAft>
                          <a:spcPts val="0"/>
                        </a:spcAft>
                        <a:tabLst>
                          <a:tab pos="990600" algn="l"/>
                          <a:tab pos="7831455" algn="l"/>
                        </a:tabLst>
                      </a:pPr>
                      <a:r>
                        <a:rPr lang="en-ZA" sz="1400" dirty="0">
                          <a:effectLst/>
                        </a:rPr>
                        <a:t>Conduct ECD awareness campaigns on access, registration requirements, parental capacitation sessions and breastfeeding partnering with Municipalities, DOH and DSD</a:t>
                      </a:r>
                      <a:endParaRPr lang="en-ZA" sz="1400" dirty="0">
                        <a:effectLst/>
                        <a:latin typeface="+mn-lt"/>
                        <a:ea typeface="Calibri"/>
                        <a:cs typeface="Arial" panose="020B0604020202020204" pitchFamily="34" charset="0"/>
                      </a:endParaRPr>
                    </a:p>
                  </a:txBody>
                  <a:tcPr marL="10642" marR="10642" marT="0" marB="0"/>
                </a:tc>
                <a:tc rowSpan="3">
                  <a:txBody>
                    <a:bodyPr/>
                    <a:lstStyle/>
                    <a:p>
                      <a:pPr algn="ctr">
                        <a:spcBef>
                          <a:spcPts val="600"/>
                        </a:spcBef>
                        <a:spcAft>
                          <a:spcPts val="0"/>
                        </a:spcAft>
                        <a:tabLst>
                          <a:tab pos="990600" algn="l"/>
                          <a:tab pos="7831455" algn="l"/>
                        </a:tabLst>
                      </a:pPr>
                      <a:r>
                        <a:rPr lang="en-ZA" sz="1400" kern="1200" dirty="0">
                          <a:solidFill>
                            <a:schemeClr val="tx1"/>
                          </a:solidFill>
                          <a:effectLst/>
                          <a:latin typeface="+mn-lt"/>
                          <a:ea typeface="+mn-ea"/>
                          <a:cs typeface="+mn-cs"/>
                        </a:rPr>
                        <a:t>12 600</a:t>
                      </a:r>
                    </a:p>
                  </a:txBody>
                  <a:tcPr marL="10642" marR="10642" marT="0" marB="0"/>
                </a:tc>
                <a:tc rowSpan="3">
                  <a:txBody>
                    <a:bodyPr/>
                    <a:lstStyle/>
                    <a:p>
                      <a:pPr algn="ctr"/>
                      <a:r>
                        <a:rPr lang="en-US" sz="1400" kern="1200" dirty="0">
                          <a:solidFill>
                            <a:schemeClr val="tx1"/>
                          </a:solidFill>
                          <a:effectLst/>
                          <a:latin typeface="+mn-lt"/>
                          <a:ea typeface="+mn-ea"/>
                          <a:cs typeface="+mn-cs"/>
                        </a:rPr>
                        <a:t>13 230</a:t>
                      </a:r>
                      <a:endParaRPr lang="en-ZA" sz="1400" kern="1200" dirty="0">
                        <a:solidFill>
                          <a:schemeClr val="tx1"/>
                        </a:solidFill>
                        <a:effectLst/>
                        <a:latin typeface="+mn-lt"/>
                        <a:ea typeface="+mn-ea"/>
                        <a:cs typeface="+mn-cs"/>
                      </a:endParaRPr>
                    </a:p>
                  </a:txBody>
                  <a:tcPr marL="10642" marR="10642" marT="0" marB="0"/>
                </a:tc>
                <a:tc rowSpan="3">
                  <a:txBody>
                    <a:bodyPr/>
                    <a:lstStyle/>
                    <a:p>
                      <a:pPr algn="ctr"/>
                      <a:r>
                        <a:rPr lang="en-US" sz="1400" kern="1200" dirty="0">
                          <a:solidFill>
                            <a:schemeClr val="tx1"/>
                          </a:solidFill>
                          <a:effectLst/>
                          <a:latin typeface="+mn-lt"/>
                          <a:ea typeface="+mn-ea"/>
                          <a:cs typeface="+mn-cs"/>
                        </a:rPr>
                        <a:t>13 892</a:t>
                      </a:r>
                      <a:endParaRPr lang="en-ZA" sz="1400" kern="1200" dirty="0">
                        <a:solidFill>
                          <a:schemeClr val="tx1"/>
                        </a:solidFill>
                        <a:effectLst/>
                        <a:latin typeface="+mn-lt"/>
                        <a:ea typeface="+mn-ea"/>
                        <a:cs typeface="+mn-cs"/>
                      </a:endParaRPr>
                    </a:p>
                  </a:txBody>
                  <a:tcPr marL="10642" marR="10642" marT="0" marB="0"/>
                </a:tc>
                <a:tc rowSpan="3">
                  <a:txBody>
                    <a:bodyPr/>
                    <a:lstStyle/>
                    <a:p>
                      <a:pPr algn="ctr"/>
                      <a:r>
                        <a:rPr lang="en-ZA" sz="1400" kern="1200" dirty="0">
                          <a:solidFill>
                            <a:schemeClr val="tx1"/>
                          </a:solidFill>
                          <a:effectLst/>
                          <a:latin typeface="+mn-lt"/>
                          <a:ea typeface="+mn-ea"/>
                          <a:cs typeface="+mn-cs"/>
                        </a:rPr>
                        <a:t>14 000</a:t>
                      </a:r>
                    </a:p>
                  </a:txBody>
                  <a:tcPr marL="10642" marR="10642" marT="0" marB="0"/>
                </a:tc>
                <a:tc rowSpan="11">
                  <a:txBody>
                    <a:bodyPr/>
                    <a:lstStyle/>
                    <a:p>
                      <a:pPr marL="88900" indent="0" algn="l">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Beneficiaries</a:t>
                      </a:r>
                      <a:r>
                        <a:rPr lang="en-US" sz="1400" baseline="0" dirty="0">
                          <a:effectLst/>
                          <a:latin typeface="+mn-lt"/>
                          <a:ea typeface="Calibri"/>
                          <a:cs typeface="Arial" panose="020B0604020202020204" pitchFamily="34" charset="0"/>
                        </a:rPr>
                        <a:t> are spread across 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416420">
                <a:tc rowSpan="2">
                  <a:txBody>
                    <a:bodyPr/>
                    <a:lstStyle/>
                    <a:p>
                      <a:pPr marL="88900" indent="0" algn="just">
                        <a:spcAft>
                          <a:spcPts val="0"/>
                        </a:spcAft>
                      </a:pPr>
                      <a:r>
                        <a:rPr lang="en-US" sz="1400" kern="1200" dirty="0">
                          <a:effectLst/>
                        </a:rPr>
                        <a:t>learners supplied with workbooks in all schools offering grade R</a:t>
                      </a:r>
                      <a:endParaRPr lang="en-ZA" sz="1400" dirty="0">
                        <a:effectLst/>
                        <a:latin typeface="+mn-lt"/>
                        <a:ea typeface="Calibri"/>
                        <a:cs typeface="Arial" panose="020B0604020202020204" pitchFamily="34" charset="0"/>
                      </a:endParaRPr>
                    </a:p>
                  </a:txBody>
                  <a:tcPr marL="10642" marR="10642" marT="0" marB="0"/>
                </a:tc>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ZA" sz="1400" dirty="0">
                          <a:effectLst/>
                        </a:rPr>
                        <a:t>Submission of needs for workbook 1 &amp; 2  and Delivery of workbook 1 &amp; 2</a:t>
                      </a: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417567">
                <a:tc v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tc>
                  <a:txBody>
                    <a:bodyPr/>
                    <a:lstStyle/>
                    <a:p>
                      <a:pPr marL="88900" indent="0" algn="just">
                        <a:spcBef>
                          <a:spcPts val="600"/>
                        </a:spcBef>
                        <a:spcAft>
                          <a:spcPts val="0"/>
                        </a:spcAft>
                        <a:tabLst>
                          <a:tab pos="990600" algn="l"/>
                          <a:tab pos="7831455" algn="l"/>
                        </a:tabLst>
                      </a:pPr>
                      <a:r>
                        <a:rPr lang="en-ZA" sz="1400" kern="1200" dirty="0">
                          <a:effectLst/>
                        </a:rPr>
                        <a:t>Provision of outdoor play equipment apparatus to </a:t>
                      </a:r>
                      <a:r>
                        <a:rPr lang="en-ZA" sz="1400" dirty="0">
                          <a:effectLst/>
                        </a:rPr>
                        <a:t>300 schools and 200 ECD Centre</a:t>
                      </a:r>
                      <a:endParaRPr lang="en-ZA" sz="1400" dirty="0">
                        <a:effectLst/>
                        <a:latin typeface="+mn-lt"/>
                        <a:ea typeface="Calibri"/>
                        <a:cs typeface="Arial" panose="020B0604020202020204" pitchFamily="34" charset="0"/>
                      </a:endParaRPr>
                    </a:p>
                  </a:txBody>
                  <a:tcPr marL="14189" marR="14189" marT="7095" marB="7095"/>
                </a:tc>
                <a:tc vMerge="1">
                  <a:txBody>
                    <a:bodyPr/>
                    <a:lstStyle/>
                    <a:p>
                      <a:endParaRPr lang="en-ZA" dirty="0"/>
                    </a:p>
                  </a:txBody>
                  <a:tcPr/>
                </a:tc>
                <a:tc vMerge="1">
                  <a:txBody>
                    <a:bodyPr/>
                    <a:lstStyle/>
                    <a:p>
                      <a:endParaRPr lang="en-ZA" dirty="0"/>
                    </a:p>
                  </a:txBody>
                  <a:tcPr marL="14189" marR="14189" marT="7095" marB="7095"/>
                </a:tc>
                <a:tc vMerge="1">
                  <a:txBody>
                    <a:bodyPr/>
                    <a:lstStyle/>
                    <a:p>
                      <a:endParaRPr lang="en-ZA" dirty="0"/>
                    </a:p>
                  </a:txBody>
                  <a:tcPr marL="14189" marR="14189" marT="7095" marB="7095"/>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r h="333004">
                <a:tc rowSpan="5">
                  <a:txBody>
                    <a:bodyPr/>
                    <a:lstStyle/>
                    <a:p>
                      <a:pPr marL="88900" indent="0" algn="just">
                        <a:spcBef>
                          <a:spcPts val="600"/>
                        </a:spcBef>
                        <a:spcAft>
                          <a:spcPts val="0"/>
                        </a:spcAft>
                      </a:pPr>
                      <a:r>
                        <a:rPr lang="en-ZA" sz="1400" dirty="0">
                          <a:effectLst/>
                          <a:latin typeface="+mn-lt"/>
                        </a:rPr>
                        <a:t>Construction of 35 ECD specialised classrooms in public ordinary schools</a:t>
                      </a:r>
                      <a:endParaRPr lang="en-ZA" sz="1400" dirty="0">
                        <a:effectLst/>
                        <a:latin typeface="+mn-lt"/>
                        <a:ea typeface="Calibri"/>
                      </a:endParaRPr>
                    </a:p>
                  </a:txBody>
                  <a:tcPr marL="10642" marR="10642" marT="0" marB="0"/>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effectLst/>
                          <a:latin typeface="+mn-lt"/>
                          <a:cs typeface="Arial" panose="020B0604020202020204" pitchFamily="34" charset="0"/>
                        </a:rPr>
                        <a:t>Monitor and complete projects started in the previous financial year </a:t>
                      </a:r>
                    </a:p>
                  </a:txBody>
                  <a:tcPr marL="10642" marR="10642" marT="0" marB="0"/>
                </a:tc>
                <a:tc rowSpan="5">
                  <a:txBody>
                    <a:bodyPr/>
                    <a:lstStyle/>
                    <a:p>
                      <a:pPr algn="ctr"/>
                      <a:r>
                        <a:rPr lang="en-US" sz="1400" kern="1200" dirty="0">
                          <a:solidFill>
                            <a:schemeClr val="tx1"/>
                          </a:solidFill>
                          <a:effectLst/>
                          <a:latin typeface="+mn-lt"/>
                          <a:ea typeface="+mn-ea"/>
                          <a:cs typeface="+mn-cs"/>
                        </a:rPr>
                        <a:t>70  000</a:t>
                      </a:r>
                      <a:endParaRPr lang="en-ZA" sz="1400" kern="1200" dirty="0">
                        <a:solidFill>
                          <a:schemeClr val="tx1"/>
                        </a:solidFill>
                        <a:effectLst/>
                        <a:latin typeface="+mn-lt"/>
                        <a:ea typeface="+mn-ea"/>
                        <a:cs typeface="+mn-cs"/>
                      </a:endParaRPr>
                    </a:p>
                  </a:txBody>
                  <a:tcPr/>
                </a:tc>
                <a:tc rowSpan="5">
                  <a:txBody>
                    <a:bodyPr/>
                    <a:lstStyle/>
                    <a:p>
                      <a:pPr algn="ctr"/>
                      <a:r>
                        <a:rPr lang="en-US" sz="1400" kern="1200" dirty="0">
                          <a:solidFill>
                            <a:schemeClr val="tx1"/>
                          </a:solidFill>
                          <a:effectLst/>
                          <a:latin typeface="+mn-lt"/>
                          <a:ea typeface="+mn-ea"/>
                          <a:cs typeface="+mn-cs"/>
                        </a:rPr>
                        <a:t>73 500</a:t>
                      </a:r>
                      <a:endParaRPr lang="en-ZA" sz="1400" kern="1200" dirty="0">
                        <a:solidFill>
                          <a:schemeClr val="tx1"/>
                        </a:solidFill>
                        <a:effectLst/>
                        <a:latin typeface="+mn-lt"/>
                        <a:ea typeface="+mn-ea"/>
                        <a:cs typeface="+mn-cs"/>
                      </a:endParaRPr>
                    </a:p>
                  </a:txBody>
                  <a:tcPr marL="10642" marR="10642" marT="0" marB="0"/>
                </a:tc>
                <a:tc rowSpan="5">
                  <a:txBody>
                    <a:bodyPr/>
                    <a:lstStyle/>
                    <a:p>
                      <a:pPr algn="ctr"/>
                      <a:r>
                        <a:rPr lang="en-US" sz="1400" kern="1200" dirty="0">
                          <a:solidFill>
                            <a:schemeClr val="tx1"/>
                          </a:solidFill>
                          <a:effectLst/>
                          <a:latin typeface="+mn-lt"/>
                          <a:ea typeface="+mn-ea"/>
                          <a:cs typeface="+mn-cs"/>
                        </a:rPr>
                        <a:t>77 175</a:t>
                      </a:r>
                      <a:endParaRPr lang="en-ZA" sz="1400" kern="1200" dirty="0">
                        <a:solidFill>
                          <a:schemeClr val="tx1"/>
                        </a:solidFill>
                        <a:effectLst/>
                        <a:latin typeface="+mn-lt"/>
                        <a:ea typeface="+mn-ea"/>
                        <a:cs typeface="+mn-cs"/>
                      </a:endParaRPr>
                    </a:p>
                  </a:txBody>
                  <a:tcPr marL="10642" marR="10642" marT="0" marB="0"/>
                </a:tc>
                <a:tc rowSpan="5">
                  <a:txBody>
                    <a:bodyPr/>
                    <a:lstStyle/>
                    <a:p>
                      <a:pPr algn="ctr"/>
                      <a:r>
                        <a:rPr lang="en-ZA" sz="1400" kern="1200" dirty="0">
                          <a:solidFill>
                            <a:schemeClr val="tx1"/>
                          </a:solidFill>
                          <a:effectLst/>
                          <a:latin typeface="+mn-lt"/>
                          <a:ea typeface="+mn-ea"/>
                          <a:cs typeface="+mn-cs"/>
                        </a:rPr>
                        <a:t>77 300</a:t>
                      </a:r>
                    </a:p>
                  </a:txBody>
                  <a:tcPr marL="10642" marR="10642" marT="0" marB="0"/>
                </a:tc>
                <a:tc vMerge="1">
                  <a:txBody>
                    <a:bodyPr/>
                    <a:lstStyle/>
                    <a:p>
                      <a:endParaRPr lang="en-ZA"/>
                    </a:p>
                  </a:txBody>
                  <a:tcPr/>
                </a:tc>
                <a:extLst>
                  <a:ext uri="{0D108BD9-81ED-4DB2-BD59-A6C34878D82A}">
                    <a16:rowId xmlns:a16="http://schemas.microsoft.com/office/drawing/2014/main" val="10006"/>
                  </a:ext>
                </a:extLst>
              </a:tr>
              <a:tr h="219456">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effectLst/>
                          <a:latin typeface="+mn-lt"/>
                          <a:cs typeface="Arial" panose="020B0604020202020204" pitchFamily="34" charset="0"/>
                        </a:rPr>
                        <a:t>Analysis of the schools needs, complete Assessments, Planning &amp; Design</a:t>
                      </a: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7"/>
                  </a:ext>
                </a:extLst>
              </a:tr>
              <a:tr h="226615">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effectLst/>
                          <a:latin typeface="+mn-lt"/>
                          <a:cs typeface="Arial" panose="020B0604020202020204" pitchFamily="34" charset="0"/>
                        </a:rPr>
                        <a:t>Budget confirmations and appoint contractors for new projects</a:t>
                      </a:r>
                    </a:p>
                  </a:txBody>
                  <a:tcPr marL="10642" marR="10642" marT="0" marB="0"/>
                </a:tc>
                <a:tc vMerge="1">
                  <a:txBody>
                    <a:bodyPr/>
                    <a:lstStyle/>
                    <a:p>
                      <a:endParaRPr lang="en-ZA" sz="1200" dirty="0">
                        <a:latin typeface="Arial" panose="020B0604020202020204" pitchFamily="34" charset="0"/>
                        <a:cs typeface="Arial" panose="020B0604020202020204" pitchFamily="34" charset="0"/>
                      </a:endParaRPr>
                    </a:p>
                  </a:txBody>
                  <a:tcPr marL="14189" marR="14189" marT="7095" marB="7095"/>
                </a:tc>
                <a:tc vMerge="1">
                  <a:txBody>
                    <a:bodyPr/>
                    <a:lstStyle/>
                    <a:p>
                      <a:endParaRPr lang="en-ZA"/>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sz="1200" dirty="0">
                        <a:latin typeface="Arial" panose="020B0604020202020204" pitchFamily="34" charset="0"/>
                        <a:cs typeface="Arial" panose="020B0604020202020204" pitchFamily="34" charset="0"/>
                      </a:endParaRPr>
                    </a:p>
                  </a:txBody>
                  <a:tcPr marL="14189" marR="14189" marT="7095" marB="7095"/>
                </a:tc>
                <a:extLst>
                  <a:ext uri="{0D108BD9-81ED-4DB2-BD59-A6C34878D82A}">
                    <a16:rowId xmlns:a16="http://schemas.microsoft.com/office/drawing/2014/main" val="10008"/>
                  </a:ext>
                </a:extLst>
              </a:tr>
              <a:tr h="226615">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effectLst/>
                          <a:latin typeface="+mn-lt"/>
                          <a:cs typeface="Arial" panose="020B0604020202020204" pitchFamily="34" charset="0"/>
                        </a:rPr>
                        <a:t>Hand over project to contractors for construction</a:t>
                      </a: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576777355"/>
                  </a:ext>
                </a:extLst>
              </a:tr>
              <a:tr h="226615">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effectLst/>
                          <a:latin typeface="+mn-lt"/>
                          <a:cs typeface="Arial" panose="020B0604020202020204" pitchFamily="34" charset="0"/>
                        </a:rPr>
                        <a:t>Construction complete (Practical completion)</a:t>
                      </a: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928850527"/>
                  </a:ext>
                </a:extLst>
              </a:tr>
              <a:tr h="386696">
                <a:tc rowSpan="3">
                  <a:txBody>
                    <a:bodyPr/>
                    <a:lstStyle/>
                    <a:p>
                      <a:pPr marL="88900" indent="0" algn="just">
                        <a:spcBef>
                          <a:spcPts val="600"/>
                        </a:spcBef>
                        <a:spcAft>
                          <a:spcPts val="0"/>
                        </a:spcAft>
                      </a:pPr>
                      <a:r>
                        <a:rPr lang="en-ZA" sz="1400" dirty="0">
                          <a:effectLst/>
                        </a:rPr>
                        <a:t>683 ECD practitioners capacitated</a:t>
                      </a:r>
                      <a:r>
                        <a:rPr lang="en-ZA" sz="1400" baseline="0" dirty="0">
                          <a:effectLst/>
                        </a:rPr>
                        <a:t> </a:t>
                      </a:r>
                      <a:endParaRPr lang="en-ZA" sz="1400" dirty="0">
                        <a:effectLst/>
                        <a:latin typeface="+mn-lt"/>
                        <a:ea typeface="Calibri"/>
                        <a:cs typeface="Arial" panose="020B0604020202020204" pitchFamily="34" charset="0"/>
                      </a:endParaRPr>
                    </a:p>
                  </a:txBody>
                  <a:tcPr marL="10642" marR="10642" marT="0" marB="0"/>
                </a:tc>
                <a:tc>
                  <a:txBody>
                    <a:bodyPr/>
                    <a:lstStyle/>
                    <a:p>
                      <a:pPr marL="88900" indent="0" algn="just">
                        <a:lnSpc>
                          <a:spcPct val="115000"/>
                        </a:lnSpc>
                        <a:spcBef>
                          <a:spcPts val="600"/>
                        </a:spcBef>
                        <a:spcAft>
                          <a:spcPts val="0"/>
                        </a:spcAft>
                      </a:pPr>
                      <a:r>
                        <a:rPr lang="en-US" sz="1400" dirty="0">
                          <a:effectLst/>
                        </a:rPr>
                        <a:t>Monitor and support 200 Grade R</a:t>
                      </a:r>
                      <a:r>
                        <a:rPr lang="en-US" sz="1400" baseline="0" dirty="0">
                          <a:effectLst/>
                        </a:rPr>
                        <a:t> </a:t>
                      </a:r>
                      <a:r>
                        <a:rPr lang="en-US" sz="1400" dirty="0">
                          <a:effectLst/>
                        </a:rPr>
                        <a:t>practitioners on 2</a:t>
                      </a:r>
                      <a:r>
                        <a:rPr lang="en-US" sz="1400" baseline="30000" dirty="0">
                          <a:effectLst/>
                        </a:rPr>
                        <a:t>nd</a:t>
                      </a:r>
                      <a:r>
                        <a:rPr lang="en-US" sz="1400" dirty="0">
                          <a:effectLst/>
                        </a:rPr>
                        <a:t> year NQF Level 6</a:t>
                      </a:r>
                      <a:endParaRPr lang="en-ZA" sz="1400" dirty="0">
                        <a:effectLst/>
                        <a:latin typeface="+mn-lt"/>
                        <a:ea typeface="Calibri"/>
                        <a:cs typeface="Arial" panose="020B0604020202020204" pitchFamily="34" charset="0"/>
                      </a:endParaRPr>
                    </a:p>
                  </a:txBody>
                  <a:tcPr marL="10642" marR="10642" marT="0" marB="0"/>
                </a:tc>
                <a:tc rowSpan="3">
                  <a:txBody>
                    <a:bodyPr/>
                    <a:lstStyle/>
                    <a:p>
                      <a:pPr algn="ctr">
                        <a:spcBef>
                          <a:spcPts val="600"/>
                        </a:spcBef>
                        <a:spcAft>
                          <a:spcPts val="0"/>
                        </a:spcAft>
                        <a:tabLst>
                          <a:tab pos="990600" algn="l"/>
                          <a:tab pos="7831455" algn="l"/>
                        </a:tabLst>
                      </a:pPr>
                      <a:r>
                        <a:rPr lang="en-ZA" sz="1400" kern="1200" dirty="0">
                          <a:solidFill>
                            <a:schemeClr val="tx1"/>
                          </a:solidFill>
                          <a:effectLst/>
                          <a:latin typeface="+mn-lt"/>
                          <a:ea typeface="+mn-ea"/>
                          <a:cs typeface="+mn-cs"/>
                        </a:rPr>
                        <a:t>9 500</a:t>
                      </a:r>
                    </a:p>
                  </a:txBody>
                  <a:tcPr marL="10642" marR="10642" marT="0" marB="0"/>
                </a:tc>
                <a:tc rowSpan="3">
                  <a:txBody>
                    <a:bodyPr/>
                    <a:lstStyle/>
                    <a:p>
                      <a:pPr algn="ctr"/>
                      <a:r>
                        <a:rPr lang="en-US" sz="1400" kern="1200" dirty="0">
                          <a:solidFill>
                            <a:schemeClr val="tx1"/>
                          </a:solidFill>
                          <a:effectLst/>
                          <a:latin typeface="+mn-lt"/>
                          <a:ea typeface="+mn-ea"/>
                          <a:cs typeface="+mn-cs"/>
                        </a:rPr>
                        <a:t>9 975</a:t>
                      </a:r>
                      <a:endParaRPr lang="en-ZA" sz="1400" kern="1200" dirty="0">
                        <a:solidFill>
                          <a:schemeClr val="tx1"/>
                        </a:solidFill>
                        <a:effectLst/>
                        <a:latin typeface="+mn-lt"/>
                        <a:ea typeface="+mn-ea"/>
                        <a:cs typeface="+mn-cs"/>
                      </a:endParaRPr>
                    </a:p>
                  </a:txBody>
                  <a:tcPr marL="10642" marR="10642" marT="0" marB="0"/>
                </a:tc>
                <a:tc rowSpan="3">
                  <a:txBody>
                    <a:bodyPr/>
                    <a:lstStyle/>
                    <a:p>
                      <a:pPr algn="ctr"/>
                      <a:r>
                        <a:rPr lang="en-US" sz="1400" kern="1200" dirty="0">
                          <a:solidFill>
                            <a:schemeClr val="tx1"/>
                          </a:solidFill>
                          <a:effectLst/>
                          <a:latin typeface="+mn-lt"/>
                          <a:ea typeface="+mn-ea"/>
                          <a:cs typeface="+mn-cs"/>
                        </a:rPr>
                        <a:t>10 473</a:t>
                      </a:r>
                      <a:endParaRPr lang="en-ZA" sz="1400" kern="1200" dirty="0">
                        <a:solidFill>
                          <a:schemeClr val="tx1"/>
                        </a:solidFill>
                        <a:effectLst/>
                        <a:latin typeface="+mn-lt"/>
                        <a:ea typeface="+mn-ea"/>
                        <a:cs typeface="+mn-cs"/>
                      </a:endParaRPr>
                    </a:p>
                  </a:txBody>
                  <a:tcPr marL="10642" marR="10642" marT="0" marB="0"/>
                </a:tc>
                <a:tc rowSpan="3">
                  <a:txBody>
                    <a:bodyPr/>
                    <a:lstStyle/>
                    <a:p>
                      <a:pPr algn="ctr"/>
                      <a:r>
                        <a:rPr lang="en-ZA" sz="1400" kern="1200" dirty="0">
                          <a:solidFill>
                            <a:schemeClr val="tx1"/>
                          </a:solidFill>
                          <a:effectLst/>
                          <a:latin typeface="+mn-lt"/>
                          <a:ea typeface="+mn-ea"/>
                          <a:cs typeface="+mn-cs"/>
                        </a:rPr>
                        <a:t>10 600</a:t>
                      </a:r>
                    </a:p>
                  </a:txBody>
                  <a:tcPr marL="10642" marR="10642" marT="0" marB="0"/>
                </a:tc>
                <a:tc vMerge="1">
                  <a:txBody>
                    <a:bodyPr/>
                    <a:lstStyle/>
                    <a:p>
                      <a:pPr marL="88900" indent="0" algn="l">
                        <a:spcBef>
                          <a:spcPts val="600"/>
                        </a:spcBef>
                        <a:spcAft>
                          <a:spcPts val="0"/>
                        </a:spcAft>
                        <a:tabLst>
                          <a:tab pos="990600" algn="l"/>
                          <a:tab pos="7831455" algn="l"/>
                        </a:tabLst>
                      </a:pP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9"/>
                  </a:ext>
                </a:extLst>
              </a:tr>
              <a:tr h="226615">
                <a:tc vMerge="1">
                  <a:txBody>
                    <a:bodyPr/>
                    <a:lstStyle/>
                    <a:p>
                      <a:endParaRPr lang="en-ZA"/>
                    </a:p>
                  </a:txBody>
                  <a:tcPr/>
                </a:tc>
                <a:tc>
                  <a:txBody>
                    <a:bodyPr/>
                    <a:lstStyle/>
                    <a:p>
                      <a:pPr marL="88900" indent="0" algn="just">
                        <a:lnSpc>
                          <a:spcPct val="115000"/>
                        </a:lnSpc>
                        <a:spcBef>
                          <a:spcPts val="600"/>
                        </a:spcBef>
                        <a:spcAft>
                          <a:spcPts val="0"/>
                        </a:spcAft>
                      </a:pPr>
                      <a:r>
                        <a:rPr lang="en-ZA" sz="1400" dirty="0">
                          <a:effectLst/>
                        </a:rPr>
                        <a:t>Monitor and support  283 practitioners on 3</a:t>
                      </a:r>
                      <a:r>
                        <a:rPr lang="en-ZA" sz="1400" baseline="30000" dirty="0">
                          <a:effectLst/>
                        </a:rPr>
                        <a:t>rd</a:t>
                      </a:r>
                      <a:r>
                        <a:rPr lang="en-ZA" sz="1400" dirty="0">
                          <a:effectLst/>
                        </a:rPr>
                        <a:t> year NQF Level 6</a:t>
                      </a: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0"/>
                  </a:ext>
                </a:extLst>
              </a:tr>
              <a:tr h="374572">
                <a:tc vMerge="1">
                  <a:txBody>
                    <a:bodyPr/>
                    <a:lstStyle/>
                    <a:p>
                      <a:endParaRPr lang="en-ZA"/>
                    </a:p>
                  </a:txBody>
                  <a:tcPr/>
                </a:tc>
                <a:tc>
                  <a:txBody>
                    <a:bodyPr/>
                    <a:lstStyle/>
                    <a:p>
                      <a:pPr marL="88900" indent="0" algn="just">
                        <a:lnSpc>
                          <a:spcPct val="115000"/>
                        </a:lnSpc>
                        <a:spcBef>
                          <a:spcPts val="600"/>
                        </a:spcBef>
                        <a:spcAft>
                          <a:spcPts val="0"/>
                        </a:spcAft>
                      </a:pPr>
                      <a:r>
                        <a:rPr lang="en-US" sz="1400" dirty="0">
                          <a:effectLst/>
                        </a:rPr>
                        <a:t>Enroll and train</a:t>
                      </a:r>
                      <a:r>
                        <a:rPr lang="en-US" sz="1400" baseline="0" dirty="0">
                          <a:effectLst/>
                        </a:rPr>
                        <a:t> 200 </a:t>
                      </a:r>
                      <a:r>
                        <a:rPr lang="en-US" sz="1400" dirty="0">
                          <a:effectLst/>
                        </a:rPr>
                        <a:t>practitioners on NQF level 4 </a:t>
                      </a: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1"/>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26</a:t>
            </a:fld>
            <a:endParaRPr lang="en-US" dirty="0"/>
          </a:p>
        </p:txBody>
      </p:sp>
    </p:spTree>
    <p:extLst>
      <p:ext uri="{BB962C8B-B14F-4D97-AF65-F5344CB8AC3E}">
        <p14:creationId xmlns:p14="http://schemas.microsoft.com/office/powerpoint/2010/main" val="1768364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6210056"/>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4305" y="6240036"/>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1264401557"/>
              </p:ext>
            </p:extLst>
          </p:nvPr>
        </p:nvGraphicFramePr>
        <p:xfrm>
          <a:off x="2" y="455570"/>
          <a:ext cx="12191998" cy="4609190"/>
        </p:xfrm>
        <a:graphic>
          <a:graphicData uri="http://schemas.openxmlformats.org/drawingml/2006/table">
            <a:tbl>
              <a:tblPr firstRow="1" bandRow="1">
                <a:tableStyleId>{5940675A-B579-460E-94D1-54222C63F5DA}</a:tableStyleId>
              </a:tblPr>
              <a:tblGrid>
                <a:gridCol w="1602337">
                  <a:extLst>
                    <a:ext uri="{9D8B030D-6E8A-4147-A177-3AD203B41FA5}">
                      <a16:colId xmlns:a16="http://schemas.microsoft.com/office/drawing/2014/main" val="20000"/>
                    </a:ext>
                  </a:extLst>
                </a:gridCol>
                <a:gridCol w="5320509">
                  <a:extLst>
                    <a:ext uri="{9D8B030D-6E8A-4147-A177-3AD203B41FA5}">
                      <a16:colId xmlns:a16="http://schemas.microsoft.com/office/drawing/2014/main" val="20001"/>
                    </a:ext>
                  </a:extLst>
                </a:gridCol>
                <a:gridCol w="1058365">
                  <a:extLst>
                    <a:ext uri="{9D8B030D-6E8A-4147-A177-3AD203B41FA5}">
                      <a16:colId xmlns:a16="http://schemas.microsoft.com/office/drawing/2014/main" val="20002"/>
                    </a:ext>
                  </a:extLst>
                </a:gridCol>
                <a:gridCol w="859921">
                  <a:extLst>
                    <a:ext uri="{9D8B030D-6E8A-4147-A177-3AD203B41FA5}">
                      <a16:colId xmlns:a16="http://schemas.microsoft.com/office/drawing/2014/main" val="20003"/>
                    </a:ext>
                  </a:extLst>
                </a:gridCol>
                <a:gridCol w="992217">
                  <a:extLst>
                    <a:ext uri="{9D8B030D-6E8A-4147-A177-3AD203B41FA5}">
                      <a16:colId xmlns:a16="http://schemas.microsoft.com/office/drawing/2014/main" val="3538887520"/>
                    </a:ext>
                  </a:extLst>
                </a:gridCol>
                <a:gridCol w="992217">
                  <a:extLst>
                    <a:ext uri="{9D8B030D-6E8A-4147-A177-3AD203B41FA5}">
                      <a16:colId xmlns:a16="http://schemas.microsoft.com/office/drawing/2014/main" val="3102072136"/>
                    </a:ext>
                  </a:extLst>
                </a:gridCol>
                <a:gridCol w="1366432">
                  <a:extLst>
                    <a:ext uri="{9D8B030D-6E8A-4147-A177-3AD203B41FA5}">
                      <a16:colId xmlns:a16="http://schemas.microsoft.com/office/drawing/2014/main" val="20004"/>
                    </a:ext>
                  </a:extLst>
                </a:gridCol>
              </a:tblGrid>
              <a:tr h="237126">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EARLY CHILHOOD DEVELOPMENT:</a:t>
                      </a:r>
                    </a:p>
                    <a:p>
                      <a:pPr algn="l"/>
                      <a:r>
                        <a:rPr lang="en-ZA" sz="1600" b="1" dirty="0"/>
                        <a:t>Improved school-readiness (Access/Quality)</a:t>
                      </a: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358140">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502920">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284354">
                <a:tc rowSpan="5">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US" sz="1400" dirty="0">
                          <a:effectLst/>
                        </a:rPr>
                        <a:t>Increased access to ECD service for 0-4 cohort to 60%</a:t>
                      </a:r>
                    </a:p>
                    <a:p>
                      <a:pPr marL="0" marR="0" indent="0" algn="just" defTabSz="914400" rtl="0" eaLnBrk="1" fontAlgn="auto" latinLnBrk="0" hangingPunct="1">
                        <a:lnSpc>
                          <a:spcPct val="100000"/>
                        </a:lnSpc>
                        <a:spcBef>
                          <a:spcPts val="600"/>
                        </a:spcBef>
                        <a:spcAft>
                          <a:spcPts val="0"/>
                        </a:spcAft>
                        <a:buClrTx/>
                        <a:buSzTx/>
                        <a:buFontTx/>
                        <a:buNone/>
                        <a:tabLst/>
                        <a:defRPr/>
                      </a:pPr>
                      <a:endParaRPr lang="en-US" sz="1400" dirty="0">
                        <a:effectLst/>
                      </a:endParaRPr>
                    </a:p>
                  </a:txBody>
                  <a:tcPr marL="10642" marR="10642" marT="0" marB="0"/>
                </a:tc>
                <a:tc>
                  <a:txBody>
                    <a:bodyPr/>
                    <a:lstStyle/>
                    <a:p>
                      <a:pPr marL="88900" lvl="0" indent="0" algn="just">
                        <a:spcBef>
                          <a:spcPts val="600"/>
                        </a:spcBef>
                        <a:spcAft>
                          <a:spcPts val="0"/>
                        </a:spcAft>
                        <a:buFont typeface="Symbol"/>
                        <a:buNone/>
                      </a:pPr>
                      <a:r>
                        <a:rPr lang="en-GB" sz="1400" dirty="0">
                          <a:effectLst/>
                        </a:rPr>
                        <a:t>Participate in the policy finalisation at DBE</a:t>
                      </a:r>
                      <a:endParaRPr lang="en-ZA" sz="1400" dirty="0">
                        <a:effectLst/>
                      </a:endParaRPr>
                    </a:p>
                  </a:txBody>
                  <a:tcPr marL="10642" marR="10642" marT="0" marB="0"/>
                </a:tc>
                <a:tc rowSpan="5">
                  <a:txBody>
                    <a:bodyPr/>
                    <a:lstStyle/>
                    <a:p>
                      <a:pPr marL="88900" indent="0" algn="ctr">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30 206</a:t>
                      </a:r>
                      <a:endParaRPr lang="en-ZA" sz="1400" dirty="0">
                        <a:effectLst/>
                        <a:latin typeface="+mn-lt"/>
                        <a:ea typeface="Calibri"/>
                        <a:cs typeface="Arial" panose="020B0604020202020204" pitchFamily="34" charset="0"/>
                      </a:endParaRPr>
                    </a:p>
                  </a:txBody>
                  <a:tcPr marL="10642" marR="10642" marT="0" marB="0"/>
                </a:tc>
                <a:tc rowSpan="5">
                  <a:txBody>
                    <a:bodyPr/>
                    <a:lstStyle/>
                    <a:p>
                      <a:pPr marL="88900" indent="0" algn="ctr"/>
                      <a:r>
                        <a:rPr lang="en-US" sz="1400" dirty="0"/>
                        <a:t>31 716</a:t>
                      </a:r>
                      <a:endParaRPr lang="en-ZA" sz="1400" dirty="0"/>
                    </a:p>
                  </a:txBody>
                  <a:tcPr marL="10642" marR="10642" marT="0" marB="0"/>
                </a:tc>
                <a:tc rowSpan="5">
                  <a:txBody>
                    <a:bodyPr/>
                    <a:lstStyle/>
                    <a:p>
                      <a:pPr marL="88900" indent="0" algn="ctr"/>
                      <a:r>
                        <a:rPr lang="en-US" sz="1400" dirty="0"/>
                        <a:t>33 302</a:t>
                      </a:r>
                      <a:endParaRPr lang="en-ZA" sz="1400" dirty="0"/>
                    </a:p>
                  </a:txBody>
                  <a:tcPr marL="10642" marR="10642" marT="0" marB="0"/>
                </a:tc>
                <a:tc rowSpan="5">
                  <a:txBody>
                    <a:bodyPr/>
                    <a:lstStyle/>
                    <a:p>
                      <a:pPr marL="88900" indent="0" algn="ctr"/>
                      <a:r>
                        <a:rPr lang="en-ZA" sz="1400" dirty="0"/>
                        <a:t>33 604</a:t>
                      </a:r>
                    </a:p>
                  </a:txBody>
                  <a:tcPr marL="10642" marR="10642" marT="0" marB="0"/>
                </a:tc>
                <a:tc rowSpan="5">
                  <a:txBody>
                    <a:bodyPr/>
                    <a:lstStyle/>
                    <a:p>
                      <a:pPr marL="88900" indent="0" algn="l">
                        <a:spcBef>
                          <a:spcPts val="600"/>
                        </a:spcBef>
                        <a:spcAft>
                          <a:spcPts val="0"/>
                        </a:spcAft>
                        <a:tabLst>
                          <a:tab pos="7831138" algn="l"/>
                        </a:tabLst>
                      </a:pPr>
                      <a:r>
                        <a:rPr lang="en-US" sz="1400" dirty="0">
                          <a:effectLst/>
                          <a:latin typeface="+mn-lt"/>
                          <a:ea typeface="Calibri"/>
                          <a:cs typeface="Arial" panose="020B0604020202020204" pitchFamily="34" charset="0"/>
                        </a:rPr>
                        <a:t>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288032">
                <a:tc vMerge="1">
                  <a:txBody>
                    <a:bodyPr/>
                    <a:lstStyle/>
                    <a:p>
                      <a:pPr marL="88900" indent="0" algn="just">
                        <a:spcAft>
                          <a:spcPts val="0"/>
                        </a:spcAft>
                      </a:pPr>
                      <a:endParaRPr lang="en-ZA" sz="1400" dirty="0">
                        <a:effectLst/>
                        <a:latin typeface="+mn-lt"/>
                        <a:ea typeface="Calibri"/>
                        <a:cs typeface="Arial" panose="020B0604020202020204" pitchFamily="34" charset="0"/>
                      </a:endParaRPr>
                    </a:p>
                  </a:txBody>
                  <a:tcPr marL="10642" marR="10642" marT="0" marB="0"/>
                </a:tc>
                <a:tc>
                  <a:txBody>
                    <a:bodyPr/>
                    <a:lstStyle/>
                    <a:p>
                      <a:pPr marL="8890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effectLst/>
                        </a:rPr>
                        <a:t>Assessing learners for learning barriers</a:t>
                      </a:r>
                      <a:endParaRPr lang="en-ZA" sz="1400" dirty="0">
                        <a:effectLst/>
                        <a:latin typeface="+mn-lt"/>
                        <a:ea typeface="Calibri"/>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282312">
                <a:tc v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tc>
                  <a:txBody>
                    <a:bodyPr/>
                    <a:lstStyle/>
                    <a:p>
                      <a:pPr marL="88900" marR="0" lvl="0" indent="0" algn="just"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GB" sz="1400" dirty="0">
                          <a:effectLst/>
                        </a:rPr>
                        <a:t>Profiling</a:t>
                      </a:r>
                      <a:r>
                        <a:rPr lang="en-GB" sz="1400" baseline="0" dirty="0">
                          <a:effectLst/>
                        </a:rPr>
                        <a:t> of practitioners and centres</a:t>
                      </a:r>
                    </a:p>
                  </a:txBody>
                  <a:tcPr marL="14189" marR="14189" marT="7095" marB="7095"/>
                </a:tc>
                <a:tc vMerge="1">
                  <a:txBody>
                    <a:bodyPr/>
                    <a:lstStyle/>
                    <a:p>
                      <a:endParaRPr lang="en-ZA" dirty="0"/>
                    </a:p>
                  </a:txBody>
                  <a:tcPr/>
                </a:tc>
                <a:tc vMerge="1">
                  <a:txBody>
                    <a:bodyPr/>
                    <a:lstStyle/>
                    <a:p>
                      <a:endParaRPr lang="en-ZA"/>
                    </a:p>
                  </a:txBody>
                  <a:tcPr marL="14189" marR="14189" marT="7095" marB="7095"/>
                </a:tc>
                <a:tc vMerge="1">
                  <a:txBody>
                    <a:bodyPr/>
                    <a:lstStyle/>
                    <a:p>
                      <a:endParaRPr lang="en-ZA" dirty="0"/>
                    </a:p>
                  </a:txBody>
                  <a:tcPr marL="14189" marR="14189" marT="7095" marB="7095"/>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r h="276592">
                <a:tc vMerge="1">
                  <a:txBody>
                    <a:bodyPr/>
                    <a:lstStyle/>
                    <a:p>
                      <a:pPr marL="88900" indent="0" algn="just">
                        <a:spcAft>
                          <a:spcPts val="0"/>
                        </a:spcAft>
                      </a:pPr>
                      <a:endParaRPr lang="en-ZA" sz="1400" dirty="0">
                        <a:effectLst/>
                        <a:latin typeface="+mn-lt"/>
                        <a:ea typeface="Times New Roman"/>
                        <a:cs typeface="Arial" panose="020B0604020202020204" pitchFamily="34" charset="0"/>
                      </a:endParaRPr>
                    </a:p>
                  </a:txBody>
                  <a:tcPr marL="10642" marR="10642" marT="0" marB="0"/>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GB" sz="1400" dirty="0">
                          <a:effectLst/>
                        </a:rPr>
                        <a:t>Conduct information sharing session on the approved policy on ECD</a:t>
                      </a: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6"/>
                  </a:ext>
                </a:extLst>
              </a:tr>
              <a:tr h="1992000">
                <a:tc vMerge="1">
                  <a:txBody>
                    <a:bodyPr/>
                    <a:lstStyle/>
                    <a:p>
                      <a:endParaRPr lang="en-ZA"/>
                    </a:p>
                  </a:txBody>
                  <a:tcPr/>
                </a:tc>
                <a:tc>
                  <a:txBody>
                    <a:bodyPr/>
                    <a:lstStyle/>
                    <a:p>
                      <a:pPr marL="88900" indent="0" algn="l">
                        <a:lnSpc>
                          <a:spcPct val="115000"/>
                        </a:lnSpc>
                        <a:spcBef>
                          <a:spcPts val="600"/>
                        </a:spcBef>
                        <a:spcAft>
                          <a:spcPts val="0"/>
                        </a:spcAft>
                      </a:pPr>
                      <a:endParaRPr lang="en-US" sz="1400" dirty="0">
                        <a:effectLst/>
                      </a:endParaRPr>
                    </a:p>
                    <a:p>
                      <a:pPr marL="285750" indent="-285750" algn="just">
                        <a:spcBef>
                          <a:spcPts val="600"/>
                        </a:spcBef>
                        <a:spcAft>
                          <a:spcPts val="0"/>
                        </a:spcAft>
                        <a:buFont typeface="Arial" panose="020B0604020202020204" pitchFamily="34" charset="0"/>
                        <a:buChar char="•"/>
                      </a:pPr>
                      <a:r>
                        <a:rPr lang="en-US" sz="1400" dirty="0">
                          <a:effectLst/>
                        </a:rPr>
                        <a:t>Registration</a:t>
                      </a:r>
                      <a:r>
                        <a:rPr lang="en-US" sz="1400" baseline="0" dirty="0">
                          <a:effectLst/>
                        </a:rPr>
                        <a:t> of schools, Development of norms and standards</a:t>
                      </a:r>
                    </a:p>
                    <a:p>
                      <a:pPr marL="285750" indent="-285750" algn="just">
                        <a:spcBef>
                          <a:spcPts val="600"/>
                        </a:spcBef>
                        <a:spcAft>
                          <a:spcPts val="0"/>
                        </a:spcAft>
                        <a:buFont typeface="Arial" panose="020B0604020202020204" pitchFamily="34" charset="0"/>
                        <a:buChar char="•"/>
                      </a:pPr>
                      <a:r>
                        <a:rPr lang="en-US" sz="1400" baseline="0" dirty="0">
                          <a:effectLst/>
                        </a:rPr>
                        <a:t>Quality assurance and Capacity development</a:t>
                      </a:r>
                    </a:p>
                    <a:p>
                      <a:pPr marL="285750" indent="-285750" algn="just">
                        <a:spcBef>
                          <a:spcPts val="600"/>
                        </a:spcBef>
                        <a:spcAft>
                          <a:spcPts val="0"/>
                        </a:spcAft>
                        <a:buFont typeface="Arial" panose="020B0604020202020204" pitchFamily="34" charset="0"/>
                        <a:buChar char="•"/>
                      </a:pPr>
                      <a:r>
                        <a:rPr lang="en-US" sz="1400" baseline="0" dirty="0">
                          <a:effectLst/>
                        </a:rPr>
                        <a:t>Nutrition and Funding</a:t>
                      </a:r>
                    </a:p>
                    <a:p>
                      <a:pPr marL="285750" indent="-285750" algn="just">
                        <a:spcBef>
                          <a:spcPts val="600"/>
                        </a:spcBef>
                        <a:spcAft>
                          <a:spcPts val="0"/>
                        </a:spcAft>
                        <a:buFont typeface="Arial" panose="020B0604020202020204" pitchFamily="34" charset="0"/>
                        <a:buChar char="•"/>
                      </a:pPr>
                      <a:r>
                        <a:rPr lang="en-US" sz="1400" baseline="0" dirty="0">
                          <a:effectLst/>
                        </a:rPr>
                        <a:t>Curriculum implementation and Professional development</a:t>
                      </a:r>
                      <a:endParaRPr kumimoji="0" lang="en-US" altLang="en-US" sz="1400" u="none" strike="noStrike" cap="none" normalizeH="0" baseline="0" dirty="0">
                        <a:ln>
                          <a:noFill/>
                        </a:ln>
                        <a:effectLst/>
                      </a:endParaRPr>
                    </a:p>
                    <a:p>
                      <a:pPr marL="285750" indent="-285750">
                        <a:buFont typeface="Arial" panose="020B0604020202020204" pitchFamily="34" charset="0"/>
                        <a:buChar char="•"/>
                      </a:pPr>
                      <a:r>
                        <a:rPr lang="en-US" sz="1400" dirty="0"/>
                        <a:t>Establishment of 1 Sub-Hub per District and functional ECD centres of Excellence in the Province</a:t>
                      </a:r>
                      <a:endParaRPr lang="en-ZA" sz="1400" dirty="0"/>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7"/>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27</a:t>
            </a:fld>
            <a:endParaRPr lang="en-US" dirty="0"/>
          </a:p>
        </p:txBody>
      </p:sp>
    </p:spTree>
    <p:extLst>
      <p:ext uri="{BB962C8B-B14F-4D97-AF65-F5344CB8AC3E}">
        <p14:creationId xmlns:p14="http://schemas.microsoft.com/office/powerpoint/2010/main" val="3679372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6210056"/>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94286" y="6172794"/>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3820136477"/>
              </p:ext>
            </p:extLst>
          </p:nvPr>
        </p:nvGraphicFramePr>
        <p:xfrm>
          <a:off x="2" y="455570"/>
          <a:ext cx="12191998" cy="5337081"/>
        </p:xfrm>
        <a:graphic>
          <a:graphicData uri="http://schemas.openxmlformats.org/drawingml/2006/table">
            <a:tbl>
              <a:tblPr firstRow="1" bandRow="1">
                <a:tableStyleId>{5940675A-B579-460E-94D1-54222C63F5DA}</a:tableStyleId>
              </a:tblPr>
              <a:tblGrid>
                <a:gridCol w="1611078">
                  <a:extLst>
                    <a:ext uri="{9D8B030D-6E8A-4147-A177-3AD203B41FA5}">
                      <a16:colId xmlns:a16="http://schemas.microsoft.com/office/drawing/2014/main" val="20000"/>
                    </a:ext>
                  </a:extLst>
                </a:gridCol>
                <a:gridCol w="4950481">
                  <a:extLst>
                    <a:ext uri="{9D8B030D-6E8A-4147-A177-3AD203B41FA5}">
                      <a16:colId xmlns:a16="http://schemas.microsoft.com/office/drawing/2014/main" val="20001"/>
                    </a:ext>
                  </a:extLst>
                </a:gridCol>
                <a:gridCol w="997630">
                  <a:extLst>
                    <a:ext uri="{9D8B030D-6E8A-4147-A177-3AD203B41FA5}">
                      <a16:colId xmlns:a16="http://schemas.microsoft.com/office/drawing/2014/main" val="20002"/>
                    </a:ext>
                  </a:extLst>
                </a:gridCol>
                <a:gridCol w="864612">
                  <a:extLst>
                    <a:ext uri="{9D8B030D-6E8A-4147-A177-3AD203B41FA5}">
                      <a16:colId xmlns:a16="http://schemas.microsoft.com/office/drawing/2014/main" val="20003"/>
                    </a:ext>
                  </a:extLst>
                </a:gridCol>
                <a:gridCol w="931121">
                  <a:extLst>
                    <a:ext uri="{9D8B030D-6E8A-4147-A177-3AD203B41FA5}">
                      <a16:colId xmlns:a16="http://schemas.microsoft.com/office/drawing/2014/main" val="3538887520"/>
                    </a:ext>
                  </a:extLst>
                </a:gridCol>
                <a:gridCol w="931121">
                  <a:extLst>
                    <a:ext uri="{9D8B030D-6E8A-4147-A177-3AD203B41FA5}">
                      <a16:colId xmlns:a16="http://schemas.microsoft.com/office/drawing/2014/main" val="882357501"/>
                    </a:ext>
                  </a:extLst>
                </a:gridCol>
                <a:gridCol w="1905955">
                  <a:extLst>
                    <a:ext uri="{9D8B030D-6E8A-4147-A177-3AD203B41FA5}">
                      <a16:colId xmlns:a16="http://schemas.microsoft.com/office/drawing/2014/main" val="20004"/>
                    </a:ext>
                  </a:extLst>
                </a:gridCol>
              </a:tblGrid>
              <a:tr h="287521">
                <a:tc gridSpan="7">
                  <a:txBody>
                    <a:bodyPr/>
                    <a:lstStyle/>
                    <a:p>
                      <a:pPr algn="l"/>
                      <a:r>
                        <a:rPr lang="en-ZA" sz="1600" b="1" dirty="0"/>
                        <a:t>Every 10-year old able to read for meaning: (Reading Programme)</a:t>
                      </a: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422297">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593012">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374456">
                <a:tc rowSpan="9">
                  <a:txBody>
                    <a:bodyPr/>
                    <a:lstStyle/>
                    <a:p>
                      <a:pPr marL="88900" marR="0" indent="0" algn="just" defTabSz="914400" rtl="0" eaLnBrk="1" fontAlgn="auto" latinLnBrk="0" hangingPunct="1">
                        <a:lnSpc>
                          <a:spcPct val="100000"/>
                        </a:lnSpc>
                        <a:spcBef>
                          <a:spcPts val="600"/>
                        </a:spcBef>
                        <a:spcAft>
                          <a:spcPts val="0"/>
                        </a:spcAft>
                        <a:buClrTx/>
                        <a:buSzTx/>
                        <a:buFontTx/>
                        <a:buNone/>
                        <a:tabLst/>
                        <a:defRPr/>
                      </a:pPr>
                      <a:r>
                        <a:rPr lang="en-US" sz="1400" b="0" dirty="0">
                          <a:solidFill>
                            <a:schemeClr val="tx1"/>
                          </a:solidFill>
                          <a:effectLst/>
                          <a:latin typeface="+mn-lt"/>
                          <a:ea typeface="Calibri" panose="020F0502020204030204" pitchFamily="34" charset="0"/>
                        </a:rPr>
                        <a:t>30% of Grade 4 learners reading with understanding</a:t>
                      </a:r>
                    </a:p>
                    <a:p>
                      <a:pPr marL="88900" indent="0" algn="just">
                        <a:spcBef>
                          <a:spcPts val="600"/>
                        </a:spcBef>
                        <a:spcAft>
                          <a:spcPts val="0"/>
                        </a:spcAft>
                      </a:pPr>
                      <a:endParaRPr lang="en-ZA" sz="1400" dirty="0">
                        <a:effectLst/>
                        <a:latin typeface="+mn-lt"/>
                        <a:ea typeface="Calibri"/>
                        <a:cs typeface="Arial" panose="020B0604020202020204" pitchFamily="34" charset="0"/>
                      </a:endParaRPr>
                    </a:p>
                  </a:txBody>
                  <a:tcPr marL="10642" marR="10642" marT="0" marB="0"/>
                </a:tc>
                <a:tc>
                  <a:txBody>
                    <a:bodyPr/>
                    <a:lstStyle/>
                    <a:p>
                      <a:pPr marL="88900" marR="0" lvl="0" indent="0" algn="just"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GB" sz="1400" kern="1200" dirty="0">
                          <a:solidFill>
                            <a:schemeClr val="tx1"/>
                          </a:solidFill>
                          <a:effectLst/>
                          <a:latin typeface="+mn-lt"/>
                          <a:ea typeface="+mn-ea"/>
                          <a:cs typeface="+mn-cs"/>
                        </a:rPr>
                        <a:t>Coordinate grade 1-3 practical reading assessment</a:t>
                      </a:r>
                      <a:endParaRPr lang="en-ZA" sz="1400" kern="1200" dirty="0">
                        <a:solidFill>
                          <a:schemeClr val="tx1"/>
                        </a:solidFill>
                        <a:effectLst/>
                        <a:latin typeface="+mn-lt"/>
                        <a:ea typeface="+mn-ea"/>
                        <a:cs typeface="+mn-cs"/>
                      </a:endParaRPr>
                    </a:p>
                  </a:txBody>
                  <a:tcPr marL="10642" marR="10642" marT="0" marB="0"/>
                </a:tc>
                <a:tc rowSpan="9">
                  <a:txBody>
                    <a:bodyPr/>
                    <a:lstStyle/>
                    <a:p>
                      <a:pPr marL="88900" indent="0" algn="ctr">
                        <a:spcBef>
                          <a:spcPts val="600"/>
                        </a:spcBef>
                        <a:spcAft>
                          <a:spcPts val="0"/>
                        </a:spcAft>
                        <a:tabLst>
                          <a:tab pos="7831138" algn="l"/>
                        </a:tabLst>
                      </a:pPr>
                      <a:r>
                        <a:rPr lang="en-US" sz="1400" dirty="0">
                          <a:effectLst/>
                          <a:latin typeface="+mn-lt"/>
                          <a:ea typeface="Calibri"/>
                          <a:cs typeface="Arial" panose="020B0604020202020204" pitchFamily="34" charset="0"/>
                        </a:rPr>
                        <a:t>4 200</a:t>
                      </a:r>
                      <a:endParaRPr lang="en-ZA" sz="1400" dirty="0">
                        <a:effectLst/>
                        <a:latin typeface="+mn-lt"/>
                        <a:ea typeface="Calibri"/>
                        <a:cs typeface="Arial" panose="020B0604020202020204" pitchFamily="34" charset="0"/>
                      </a:endParaRPr>
                    </a:p>
                  </a:txBody>
                  <a:tcPr marL="10642" marR="10642" marT="0" marB="0"/>
                </a:tc>
                <a:tc rowSpan="9">
                  <a:txBody>
                    <a:bodyPr/>
                    <a:lstStyle/>
                    <a:p>
                      <a:pPr marL="88900" indent="0" algn="ctr"/>
                      <a:r>
                        <a:rPr lang="en-US" sz="1400" dirty="0">
                          <a:latin typeface="+mn-lt"/>
                        </a:rPr>
                        <a:t>4 410</a:t>
                      </a:r>
                      <a:endParaRPr lang="en-ZA" sz="1400" dirty="0">
                        <a:latin typeface="+mn-lt"/>
                      </a:endParaRPr>
                    </a:p>
                  </a:txBody>
                  <a:tcPr marL="10642" marR="10642" marT="0" marB="0"/>
                </a:tc>
                <a:tc rowSpan="9">
                  <a:txBody>
                    <a:bodyPr/>
                    <a:lstStyle/>
                    <a:p>
                      <a:pPr marL="88900" indent="0" algn="ctr"/>
                      <a:r>
                        <a:rPr lang="en-US" sz="1400" kern="1200" dirty="0">
                          <a:solidFill>
                            <a:schemeClr val="tx1"/>
                          </a:solidFill>
                          <a:latin typeface="+mn-lt"/>
                          <a:ea typeface="+mn-ea"/>
                          <a:cs typeface="+mn-cs"/>
                        </a:rPr>
                        <a:t>4 630</a:t>
                      </a:r>
                      <a:endParaRPr lang="en-ZA" sz="1400" kern="1200" dirty="0">
                        <a:solidFill>
                          <a:schemeClr val="tx1"/>
                        </a:solidFill>
                        <a:latin typeface="+mn-lt"/>
                        <a:ea typeface="+mn-ea"/>
                        <a:cs typeface="+mn-cs"/>
                      </a:endParaRPr>
                    </a:p>
                  </a:txBody>
                  <a:tcPr marL="10642" marR="10642" marT="0" marB="0"/>
                </a:tc>
                <a:tc rowSpan="9">
                  <a:txBody>
                    <a:bodyPr/>
                    <a:lstStyle/>
                    <a:p>
                      <a:pPr marL="88900" indent="0" algn="ctr"/>
                      <a:r>
                        <a:rPr lang="en-ZA" sz="1400" kern="1200" dirty="0">
                          <a:solidFill>
                            <a:schemeClr val="tx1"/>
                          </a:solidFill>
                          <a:latin typeface="+mn-lt"/>
                          <a:ea typeface="+mn-ea"/>
                          <a:cs typeface="+mn-cs"/>
                        </a:rPr>
                        <a:t>5 000</a:t>
                      </a:r>
                    </a:p>
                  </a:txBody>
                  <a:tcPr marL="10642" marR="10642" marT="0" marB="0"/>
                </a:tc>
                <a:tc rowSpan="9">
                  <a:txBody>
                    <a:bodyPr/>
                    <a:lstStyle/>
                    <a:p>
                      <a:pPr marL="88900" indent="0" algn="l">
                        <a:spcBef>
                          <a:spcPts val="600"/>
                        </a:spcBef>
                        <a:spcAft>
                          <a:spcPts val="0"/>
                        </a:spcAft>
                        <a:tabLst>
                          <a:tab pos="7831138" algn="l"/>
                        </a:tabLst>
                      </a:pPr>
                      <a:r>
                        <a:rPr lang="en-US" sz="1400" dirty="0">
                          <a:effectLst/>
                          <a:latin typeface="+mn-lt"/>
                          <a:ea typeface="Calibri"/>
                          <a:cs typeface="Arial" panose="020B0604020202020204" pitchFamily="34" charset="0"/>
                        </a:rPr>
                        <a:t>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743592">
                <a:tc vMerge="1">
                  <a:txBody>
                    <a:bodyPr/>
                    <a:lstStyle/>
                    <a:p>
                      <a:pPr marL="88900" indent="0" algn="just">
                        <a:spcAft>
                          <a:spcPts val="0"/>
                        </a:spcAft>
                      </a:pPr>
                      <a:endParaRPr lang="en-ZA" sz="1400" dirty="0">
                        <a:effectLst/>
                        <a:latin typeface="+mn-lt"/>
                        <a:ea typeface="Calibri"/>
                        <a:cs typeface="Arial" panose="020B0604020202020204" pitchFamily="34" charset="0"/>
                      </a:endParaRPr>
                    </a:p>
                  </a:txBody>
                  <a:tcPr marL="10642" marR="10642" marT="0" marB="0"/>
                </a:tc>
                <a:tc>
                  <a:txBody>
                    <a:bodyPr/>
                    <a:lstStyle/>
                    <a:p>
                      <a:pPr marL="8890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ZA" sz="1400" b="0" kern="1200" dirty="0">
                          <a:solidFill>
                            <a:schemeClr val="tx1"/>
                          </a:solidFill>
                          <a:effectLst/>
                          <a:latin typeface="+mn-lt"/>
                          <a:ea typeface="Calibri" panose="020F0502020204030204" pitchFamily="34" charset="0"/>
                          <a:cs typeface="+mn-cs"/>
                        </a:rPr>
                        <a:t>Drawing from the lessons of the Early Grade Reading Study, and other research, roll out best practices, such as lesson plans, graded reading books, individualised coaching of teachers, and other innovations.</a:t>
                      </a: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272322">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solidFill>
                            <a:schemeClr val="tx1"/>
                          </a:solidFill>
                          <a:effectLst/>
                          <a:latin typeface="+mn-lt"/>
                        </a:rPr>
                        <a:t>Professional teacher development provided for teaching reading.</a:t>
                      </a:r>
                      <a:endParaRPr lang="en-ZA" sz="1400" dirty="0">
                        <a:solidFill>
                          <a:schemeClr val="tx1"/>
                        </a:solidFill>
                        <a:effectLst/>
                        <a:latin typeface="+mn-lt"/>
                        <a:ea typeface="Calibri" panose="020F0502020204030204" pitchFamily="34" charset="0"/>
                        <a:cs typeface="Times New Roman" panose="02020603050405020304" pitchFamily="18" charset="0"/>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7"/>
                  </a:ext>
                </a:extLst>
              </a:tr>
              <a:tr h="272322">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latin typeface="+mn-lt"/>
                        </a:rPr>
                        <a:t>Provision of Foundation Phase Readers to all primary schools</a:t>
                      </a:r>
                    </a:p>
                  </a:txBody>
                  <a:tcPr marL="10642" marR="10642" marT="0" marB="0"/>
                </a:tc>
                <a:tc vMerge="1">
                  <a:txBody>
                    <a:bodyPr/>
                    <a:lstStyle/>
                    <a:p>
                      <a:endParaRPr lang="en-ZA" sz="1200" dirty="0">
                        <a:latin typeface="Arial" panose="020B0604020202020204" pitchFamily="34" charset="0"/>
                        <a:cs typeface="Arial" panose="020B0604020202020204" pitchFamily="34" charset="0"/>
                      </a:endParaRPr>
                    </a:p>
                  </a:txBody>
                  <a:tcPr marL="14189" marR="14189" marT="7095" marB="7095"/>
                </a:tc>
                <a:tc vMerge="1">
                  <a:txBody>
                    <a:bodyPr/>
                    <a:lstStyle/>
                    <a:p>
                      <a:endParaRPr lang="en-ZA"/>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sz="1200" dirty="0">
                        <a:latin typeface="Arial" panose="020B0604020202020204" pitchFamily="34" charset="0"/>
                        <a:cs typeface="Arial" panose="020B0604020202020204" pitchFamily="34" charset="0"/>
                      </a:endParaRPr>
                    </a:p>
                  </a:txBody>
                  <a:tcPr marL="14189" marR="14189" marT="7095" marB="7095"/>
                </a:tc>
                <a:extLst>
                  <a:ext uri="{0D108BD9-81ED-4DB2-BD59-A6C34878D82A}">
                    <a16:rowId xmlns:a16="http://schemas.microsoft.com/office/drawing/2014/main" val="10008"/>
                  </a:ext>
                </a:extLst>
              </a:tr>
              <a:tr h="272322">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latin typeface="+mn-lt"/>
                        </a:rPr>
                        <a:t>Support reading clubs in established all</a:t>
                      </a:r>
                      <a:r>
                        <a:rPr lang="en-ZA" sz="1400" baseline="0" dirty="0">
                          <a:latin typeface="+mn-lt"/>
                        </a:rPr>
                        <a:t> primary schools</a:t>
                      </a: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576777355"/>
                  </a:ext>
                </a:extLst>
              </a:tr>
              <a:tr h="561640">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latin typeface="+mn-lt"/>
                        </a:rPr>
                        <a:t>Learners</a:t>
                      </a:r>
                      <a:r>
                        <a:rPr lang="en-ZA" sz="1400" baseline="0" dirty="0">
                          <a:latin typeface="+mn-lt"/>
                        </a:rPr>
                        <a:t> supported through reading camps and  school competition programmes (reading festival, Spelling Bee, etc.)</a:t>
                      </a: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928850527"/>
                  </a:ext>
                </a:extLst>
              </a:tr>
              <a:tr h="304469">
                <a:tc vMerge="1">
                  <a:txBody>
                    <a:bodyPr/>
                    <a:lstStyle/>
                    <a:p>
                      <a:pPr marL="88900" indent="0" algn="just">
                        <a:spcBef>
                          <a:spcPts val="600"/>
                        </a:spcBef>
                        <a:spcAft>
                          <a:spcPts val="0"/>
                        </a:spcAft>
                      </a:pPr>
                      <a:endParaRPr lang="en-ZA" sz="1400" dirty="0">
                        <a:effectLst/>
                        <a:latin typeface="+mn-lt"/>
                        <a:ea typeface="Calibri"/>
                        <a:cs typeface="Arial" panose="020B0604020202020204" pitchFamily="34" charset="0"/>
                      </a:endParaRPr>
                    </a:p>
                  </a:txBody>
                  <a:tcPr marL="10642" marR="10642" marT="0" marB="0"/>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dirty="0">
                          <a:latin typeface="+mn-lt"/>
                        </a:rPr>
                        <a:t>Incremental Introduction to African Language implementation</a:t>
                      </a:r>
                    </a:p>
                  </a:txBody>
                  <a:tcPr marL="10642" marR="10642" marT="0" marB="0"/>
                </a:tc>
                <a:tc vMerge="1">
                  <a:txBody>
                    <a:bodyPr/>
                    <a:lstStyle/>
                    <a:p>
                      <a:pPr algn="r">
                        <a:spcBef>
                          <a:spcPts val="600"/>
                        </a:spcBef>
                        <a:spcAft>
                          <a:spcPts val="0"/>
                        </a:spcAft>
                        <a:tabLst>
                          <a:tab pos="990600" algn="l"/>
                          <a:tab pos="7831455" algn="l"/>
                        </a:tabLst>
                      </a:pP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pPr algn="r">
                        <a:spcBef>
                          <a:spcPts val="600"/>
                        </a:spcBef>
                        <a:spcAft>
                          <a:spcPts val="0"/>
                        </a:spcAft>
                        <a:tabLst>
                          <a:tab pos="990600" algn="l"/>
                          <a:tab pos="7831455" algn="l"/>
                        </a:tabLst>
                      </a:pP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9"/>
                  </a:ext>
                </a:extLst>
              </a:tr>
              <a:tr h="561640">
                <a:tc vMerge="1">
                  <a:txBody>
                    <a:bodyPr/>
                    <a:lstStyle/>
                    <a:p>
                      <a:endParaRPr lang="en-ZA"/>
                    </a:p>
                  </a:txBody>
                  <a:tcPr/>
                </a:tc>
                <a:tc>
                  <a:txBody>
                    <a:bodyPr/>
                    <a:lstStyle/>
                    <a:p>
                      <a:pPr marL="88900" marR="0" lvl="0" indent="0" algn="just" defTabSz="914400" rtl="0" eaLnBrk="1" fontAlgn="auto" latinLnBrk="0" hangingPunct="1">
                        <a:lnSpc>
                          <a:spcPct val="115000"/>
                        </a:lnSpc>
                        <a:spcBef>
                          <a:spcPts val="600"/>
                        </a:spcBef>
                        <a:spcAft>
                          <a:spcPts val="0"/>
                        </a:spcAft>
                        <a:buClrTx/>
                        <a:buSzTx/>
                        <a:buFontTx/>
                        <a:buNone/>
                        <a:tabLst/>
                        <a:defRPr/>
                      </a:pPr>
                      <a:r>
                        <a:rPr lang="en-ZA" sz="1400" kern="1200" dirty="0">
                          <a:solidFill>
                            <a:schemeClr val="dk1"/>
                          </a:solidFill>
                          <a:latin typeface="+mn-lt"/>
                          <a:ea typeface="+mn-ea"/>
                          <a:cs typeface="+mn-cs"/>
                        </a:rPr>
                        <a:t>Implement  innovative assessment approaches such as the Early Grade Reading Assessment (EGRA), so that teaching is facilitated. </a:t>
                      </a: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0"/>
                  </a:ext>
                </a:extLst>
              </a:tr>
              <a:tr h="561640">
                <a:tc vMerge="1">
                  <a:txBody>
                    <a:bodyPr/>
                    <a:lstStyle/>
                    <a:p>
                      <a:endParaRPr lang="en-ZA"/>
                    </a:p>
                  </a:txBody>
                  <a:tcPr/>
                </a:tc>
                <a:tc>
                  <a:txBody>
                    <a:bodyPr/>
                    <a:lstStyle/>
                    <a:p>
                      <a:pPr marL="88900" marR="0" indent="0" algn="just" defTabSz="914400" rtl="0" eaLnBrk="1" fontAlgn="auto" latinLnBrk="0" hangingPunct="1">
                        <a:lnSpc>
                          <a:spcPct val="115000"/>
                        </a:lnSpc>
                        <a:spcBef>
                          <a:spcPts val="600"/>
                        </a:spcBef>
                        <a:spcAft>
                          <a:spcPts val="0"/>
                        </a:spcAft>
                        <a:buClrTx/>
                        <a:buSzTx/>
                        <a:buFontTx/>
                        <a:buNone/>
                        <a:tabLst/>
                        <a:defRPr/>
                      </a:pPr>
                      <a:r>
                        <a:rPr lang="en-ZA" sz="1400" baseline="0" dirty="0">
                          <a:solidFill>
                            <a:schemeClr val="tx1"/>
                          </a:solidFill>
                          <a:latin typeface="+mn-lt"/>
                        </a:rPr>
                        <a:t>Partner with University to Develop Distance Learning material for teachers on teaching reading</a:t>
                      </a:r>
                      <a:endParaRPr lang="en-ZA" sz="1400" dirty="0">
                        <a:solidFill>
                          <a:schemeClr val="tx1"/>
                        </a:solidFill>
                        <a:latin typeface="+mn-lt"/>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1"/>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28</a:t>
            </a:fld>
            <a:endParaRPr lang="en-US" dirty="0"/>
          </a:p>
        </p:txBody>
      </p:sp>
    </p:spTree>
    <p:extLst>
      <p:ext uri="{BB962C8B-B14F-4D97-AF65-F5344CB8AC3E}">
        <p14:creationId xmlns:p14="http://schemas.microsoft.com/office/powerpoint/2010/main" val="76554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6210056"/>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4187" y="6232541"/>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1944883999"/>
              </p:ext>
            </p:extLst>
          </p:nvPr>
        </p:nvGraphicFramePr>
        <p:xfrm>
          <a:off x="2" y="455570"/>
          <a:ext cx="12191998" cy="6012180"/>
        </p:xfrm>
        <a:graphic>
          <a:graphicData uri="http://schemas.openxmlformats.org/drawingml/2006/table">
            <a:tbl>
              <a:tblPr firstRow="1" bandRow="1">
                <a:tableStyleId>{5940675A-B579-460E-94D1-54222C63F5DA}</a:tableStyleId>
              </a:tblPr>
              <a:tblGrid>
                <a:gridCol w="1895613">
                  <a:extLst>
                    <a:ext uri="{9D8B030D-6E8A-4147-A177-3AD203B41FA5}">
                      <a16:colId xmlns:a16="http://schemas.microsoft.com/office/drawing/2014/main" val="20000"/>
                    </a:ext>
                  </a:extLst>
                </a:gridCol>
                <a:gridCol w="5027233">
                  <a:extLst>
                    <a:ext uri="{9D8B030D-6E8A-4147-A177-3AD203B41FA5}">
                      <a16:colId xmlns:a16="http://schemas.microsoft.com/office/drawing/2014/main" val="20001"/>
                    </a:ext>
                  </a:extLst>
                </a:gridCol>
                <a:gridCol w="926069">
                  <a:extLst>
                    <a:ext uri="{9D8B030D-6E8A-4147-A177-3AD203B41FA5}">
                      <a16:colId xmlns:a16="http://schemas.microsoft.com/office/drawing/2014/main" val="20002"/>
                    </a:ext>
                  </a:extLst>
                </a:gridCol>
                <a:gridCol w="992217">
                  <a:extLst>
                    <a:ext uri="{9D8B030D-6E8A-4147-A177-3AD203B41FA5}">
                      <a16:colId xmlns:a16="http://schemas.microsoft.com/office/drawing/2014/main" val="20003"/>
                    </a:ext>
                  </a:extLst>
                </a:gridCol>
                <a:gridCol w="992217">
                  <a:extLst>
                    <a:ext uri="{9D8B030D-6E8A-4147-A177-3AD203B41FA5}">
                      <a16:colId xmlns:a16="http://schemas.microsoft.com/office/drawing/2014/main" val="3538887520"/>
                    </a:ext>
                  </a:extLst>
                </a:gridCol>
                <a:gridCol w="992217">
                  <a:extLst>
                    <a:ext uri="{9D8B030D-6E8A-4147-A177-3AD203B41FA5}">
                      <a16:colId xmlns:a16="http://schemas.microsoft.com/office/drawing/2014/main" val="442313312"/>
                    </a:ext>
                  </a:extLst>
                </a:gridCol>
                <a:gridCol w="1366432">
                  <a:extLst>
                    <a:ext uri="{9D8B030D-6E8A-4147-A177-3AD203B41FA5}">
                      <a16:colId xmlns:a16="http://schemas.microsoft.com/office/drawing/2014/main" val="20004"/>
                    </a:ext>
                  </a:extLst>
                </a:gridCol>
              </a:tblGrid>
              <a:tr h="237126">
                <a:tc gridSpan="7">
                  <a:txBody>
                    <a:bodyPr/>
                    <a:lstStyle/>
                    <a:p>
                      <a:pPr algn="l"/>
                      <a:r>
                        <a:rPr lang="en-US" sz="1600" b="1" dirty="0"/>
                        <a:t>Youth</a:t>
                      </a:r>
                      <a:r>
                        <a:rPr lang="en-US" sz="1600" b="1" baseline="0" dirty="0"/>
                        <a:t> better prepared for further learning and world of work (Gr. 3, 6 &amp; 9 Systemic Evaluation)</a:t>
                      </a:r>
                      <a:endParaRPr lang="en-ZA" sz="1600" b="1" dirty="0"/>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358140">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502920">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1292466">
                <a:tc>
                  <a:txBody>
                    <a:bodyPr/>
                    <a:lstStyle/>
                    <a:p>
                      <a:pPr marL="88900" marR="0" indent="0" algn="just" defTabSz="914400" rtl="0" eaLnBrk="1" fontAlgn="auto" latinLnBrk="0" hangingPunct="1">
                        <a:lnSpc>
                          <a:spcPct val="100000"/>
                        </a:lnSpc>
                        <a:spcBef>
                          <a:spcPts val="600"/>
                        </a:spcBef>
                        <a:spcAft>
                          <a:spcPts val="0"/>
                        </a:spcAft>
                        <a:buClrTx/>
                        <a:buSzTx/>
                        <a:buFontTx/>
                        <a:buNone/>
                        <a:tabLst/>
                        <a:defRPr/>
                      </a:pPr>
                      <a:r>
                        <a:rPr lang="en-ZA" sz="1400" dirty="0">
                          <a:effectLst/>
                          <a:latin typeface="+mn-lt"/>
                        </a:rPr>
                        <a:t>84% of learners in grades 3 achieving at the required level (50% and above) in the national assessment in literacy and numeracy </a:t>
                      </a:r>
                      <a:endParaRPr lang="en-ZA" sz="1400" dirty="0">
                        <a:effectLst/>
                        <a:latin typeface="+mn-lt"/>
                        <a:ea typeface="Calibri"/>
                      </a:endParaRPr>
                    </a:p>
                  </a:txBody>
                  <a:tcPr marL="10642" marR="10642" marT="0" marB="0"/>
                </a:tc>
                <a:tc rowSpan="3">
                  <a:txBody>
                    <a:bodyPr/>
                    <a:lstStyle/>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rPr>
                        <a:t>Schools monitored to have completed the curriculum in Literacy and Numeracy in Gr. 3,6 and 9 </a:t>
                      </a: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rPr>
                        <a:t>Schools </a:t>
                      </a:r>
                      <a:r>
                        <a:rPr lang="en-US" sz="1400" baseline="0" dirty="0" err="1">
                          <a:latin typeface="+mn-lt"/>
                        </a:rPr>
                        <a:t>utilising</a:t>
                      </a:r>
                      <a:r>
                        <a:rPr lang="en-US" sz="1400" baseline="0" dirty="0">
                          <a:latin typeface="+mn-lt"/>
                        </a:rPr>
                        <a:t> Language and </a:t>
                      </a:r>
                      <a:r>
                        <a:rPr lang="en-US" sz="1400" baseline="0" dirty="0" err="1">
                          <a:latin typeface="+mn-lt"/>
                        </a:rPr>
                        <a:t>Maths</a:t>
                      </a:r>
                      <a:r>
                        <a:rPr lang="en-US" sz="1400" baseline="0" dirty="0">
                          <a:latin typeface="+mn-lt"/>
                        </a:rPr>
                        <a:t> results for improving teaching and learning</a:t>
                      </a: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rPr>
                        <a:t>Providing targeted teacher training focusing on pedagogical practice in the classroom and theories of learning</a:t>
                      </a: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latin typeface="+mn-lt"/>
                        </a:rPr>
                        <a:t>Support learners through extra academic tuition, mentoring, blended learning support through the use of ICT</a:t>
                      </a: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latin typeface="+mn-lt"/>
                        </a:rPr>
                        <a:t>Writing of Provincial Common Assessments (Maths and Languages)</a:t>
                      </a:r>
                      <a:endParaRPr lang="en-ZA" sz="1400" kern="1200" baseline="0" dirty="0">
                        <a:solidFill>
                          <a:schemeClr val="tx1"/>
                        </a:solidFill>
                        <a:latin typeface="+mn-lt"/>
                        <a:ea typeface="+mn-ea"/>
                        <a:cs typeface="+mn-cs"/>
                      </a:endParaRP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rPr>
                        <a:t>Moderation</a:t>
                      </a:r>
                      <a:r>
                        <a:rPr lang="en-US" sz="1400" baseline="0" dirty="0">
                          <a:solidFill>
                            <a:schemeClr val="tx1"/>
                          </a:solidFill>
                          <a:latin typeface="+mn-lt"/>
                        </a:rPr>
                        <a:t> of Provincial Common Assessment</a:t>
                      </a: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Expand early grade reading programme to 300 more schools</a:t>
                      </a:r>
                      <a:endParaRPr lang="en-US" sz="1400" baseline="0" dirty="0">
                        <a:solidFill>
                          <a:schemeClr val="tx1"/>
                        </a:solidFill>
                        <a:latin typeface="+mn-lt"/>
                      </a:endParaRP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mn-lt"/>
                        </a:rPr>
                        <a:t>Annual</a:t>
                      </a:r>
                      <a:r>
                        <a:rPr lang="en-US" sz="1400" baseline="0" dirty="0">
                          <a:latin typeface="+mn-lt"/>
                        </a:rPr>
                        <a:t> school district report including diagnostic information for parents on Language and </a:t>
                      </a:r>
                      <a:r>
                        <a:rPr lang="en-US" sz="1400" baseline="0" dirty="0" err="1">
                          <a:latin typeface="+mn-lt"/>
                        </a:rPr>
                        <a:t>Maths</a:t>
                      </a:r>
                      <a:r>
                        <a:rPr lang="en-US" sz="1400" baseline="0" dirty="0">
                          <a:latin typeface="+mn-lt"/>
                        </a:rPr>
                        <a:t> produced per districts and presented to parents and parents formations</a:t>
                      </a: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baseline="0" dirty="0">
                          <a:latin typeface="+mn-lt"/>
                          <a:cs typeface="Arial" panose="020B0604020202020204" pitchFamily="34" charset="0"/>
                        </a:rPr>
                        <a:t>Provide schools with supplementary material (Atlas, wall charts, maths and sciences kits, subject content dictionaries).</a:t>
                      </a:r>
                      <a:endParaRPr lang="en-ZA" sz="1400" kern="1200" baseline="0" dirty="0">
                        <a:solidFill>
                          <a:schemeClr val="tx1"/>
                        </a:solidFill>
                        <a:latin typeface="+mn-lt"/>
                        <a:ea typeface="+mn-ea"/>
                        <a:cs typeface="Arial" panose="020B0604020202020204" pitchFamily="34" charset="0"/>
                      </a:endParaRP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latin typeface="+mn-lt"/>
                        </a:rPr>
                        <a:t>Conducting learner</a:t>
                      </a:r>
                      <a:r>
                        <a:rPr lang="en-US" sz="1400" baseline="0" dirty="0">
                          <a:solidFill>
                            <a:schemeClr val="tx1"/>
                          </a:solidFill>
                          <a:latin typeface="+mn-lt"/>
                        </a:rPr>
                        <a:t> camps and competition in languages and mathematics</a:t>
                      </a:r>
                    </a:p>
                    <a:p>
                      <a:pPr marL="285750" marR="0" indent="-196850"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Developed curriculum to introduce Digital Skills curriculum and a Coding and Robotics curriculum within the subject Technology</a:t>
                      </a:r>
                      <a:endParaRPr lang="en-US" sz="1400" dirty="0">
                        <a:solidFill>
                          <a:schemeClr val="tx1"/>
                        </a:solidFill>
                        <a:latin typeface="+mn-lt"/>
                      </a:endParaRPr>
                    </a:p>
                    <a:p>
                      <a:pPr marL="88900" indent="0" algn="just">
                        <a:spcBef>
                          <a:spcPts val="600"/>
                        </a:spcBef>
                        <a:spcAft>
                          <a:spcPts val="0"/>
                        </a:spcAft>
                        <a:tabLst>
                          <a:tab pos="990600" algn="l"/>
                          <a:tab pos="7831455" algn="l"/>
                        </a:tabLst>
                      </a:pPr>
                      <a:endParaRPr lang="en-ZA" sz="1400" dirty="0">
                        <a:effectLst/>
                        <a:latin typeface="+mn-lt"/>
                        <a:ea typeface="Calibri"/>
                        <a:cs typeface="Arial" panose="020B0604020202020204" pitchFamily="34" charset="0"/>
                      </a:endParaRPr>
                    </a:p>
                  </a:txBody>
                  <a:tcPr marL="10642" marR="10642" marT="0" marB="0"/>
                </a:tc>
                <a:tc rowSpan="3">
                  <a:txBody>
                    <a:bodyPr/>
                    <a:lstStyle/>
                    <a:p>
                      <a:pPr algn="ctr">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6 200</a:t>
                      </a:r>
                      <a:endParaRPr lang="en-ZA" sz="1400" dirty="0">
                        <a:effectLst/>
                        <a:latin typeface="+mn-lt"/>
                        <a:ea typeface="Calibri"/>
                        <a:cs typeface="Arial" panose="020B0604020202020204" pitchFamily="34" charset="0"/>
                      </a:endParaRPr>
                    </a:p>
                  </a:txBody>
                  <a:tcPr marL="10642" marR="10642" marT="0" marB="0"/>
                </a:tc>
                <a:tc rowSpan="3">
                  <a:txBody>
                    <a:bodyPr/>
                    <a:lstStyle/>
                    <a:p>
                      <a:pPr algn="ctr"/>
                      <a:r>
                        <a:rPr lang="en-US" sz="1400" kern="1200" dirty="0">
                          <a:solidFill>
                            <a:schemeClr val="tx1"/>
                          </a:solidFill>
                          <a:effectLst/>
                          <a:latin typeface="+mn-lt"/>
                          <a:ea typeface="Calibri"/>
                          <a:cs typeface="Arial" panose="020B0604020202020204" pitchFamily="34" charset="0"/>
                        </a:rPr>
                        <a:t>6 510</a:t>
                      </a:r>
                      <a:endParaRPr lang="en-ZA" sz="1400" kern="1200" dirty="0">
                        <a:solidFill>
                          <a:schemeClr val="tx1"/>
                        </a:solidFill>
                        <a:effectLst/>
                        <a:latin typeface="+mn-lt"/>
                        <a:ea typeface="Calibri"/>
                        <a:cs typeface="Arial" panose="020B0604020202020204" pitchFamily="34" charset="0"/>
                      </a:endParaRPr>
                    </a:p>
                  </a:txBody>
                  <a:tcPr marL="10642" marR="10642" marT="0" marB="0"/>
                </a:tc>
                <a:tc rowSpan="3">
                  <a:txBody>
                    <a:bodyPr/>
                    <a:lstStyle/>
                    <a:p>
                      <a:pPr algn="ctr"/>
                      <a:r>
                        <a:rPr lang="en-US" sz="1400" kern="1200" dirty="0">
                          <a:solidFill>
                            <a:schemeClr val="tx1"/>
                          </a:solidFill>
                          <a:effectLst/>
                          <a:latin typeface="+mn-lt"/>
                          <a:ea typeface="Calibri"/>
                          <a:cs typeface="Arial" panose="020B0604020202020204" pitchFamily="34" charset="0"/>
                        </a:rPr>
                        <a:t>6 836</a:t>
                      </a:r>
                      <a:endParaRPr lang="en-ZA" sz="1400" kern="1200" dirty="0">
                        <a:solidFill>
                          <a:schemeClr val="tx1"/>
                        </a:solidFill>
                        <a:effectLst/>
                        <a:latin typeface="+mn-lt"/>
                        <a:ea typeface="Calibri"/>
                        <a:cs typeface="Arial" panose="020B0604020202020204" pitchFamily="34" charset="0"/>
                      </a:endParaRPr>
                    </a:p>
                  </a:txBody>
                  <a:tcPr marL="10642" marR="10642" marT="0" marB="0"/>
                </a:tc>
                <a:tc rowSpan="3">
                  <a:txBody>
                    <a:bodyPr/>
                    <a:lstStyle/>
                    <a:p>
                      <a:pPr algn="ctr"/>
                      <a:r>
                        <a:rPr lang="en-ZA" sz="1400" kern="1200" dirty="0">
                          <a:solidFill>
                            <a:schemeClr val="tx1"/>
                          </a:solidFill>
                          <a:effectLst/>
                          <a:latin typeface="+mn-lt"/>
                          <a:ea typeface="Calibri"/>
                          <a:cs typeface="Arial" panose="020B0604020202020204" pitchFamily="34" charset="0"/>
                        </a:rPr>
                        <a:t>9 000</a:t>
                      </a:r>
                    </a:p>
                  </a:txBody>
                  <a:tcPr marL="10642" marR="10642" marT="0" marB="0"/>
                </a:tc>
                <a:tc rowSpan="3">
                  <a:txBody>
                    <a:bodyPr/>
                    <a:lstStyle/>
                    <a:p>
                      <a:pPr marL="88900" indent="0" algn="l">
                        <a:spcBef>
                          <a:spcPts val="600"/>
                        </a:spcBef>
                        <a:spcAft>
                          <a:spcPts val="0"/>
                        </a:spcAft>
                        <a:tabLst>
                          <a:tab pos="7831138" algn="l"/>
                        </a:tabLst>
                      </a:pPr>
                      <a:r>
                        <a:rPr lang="en-US" sz="1400" dirty="0">
                          <a:effectLst/>
                          <a:latin typeface="+mn-lt"/>
                          <a:ea typeface="Calibri"/>
                          <a:cs typeface="Arial" panose="020B0604020202020204" pitchFamily="34" charset="0"/>
                        </a:rPr>
                        <a:t>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1490427">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effectLst/>
                          <a:latin typeface="+mn-lt"/>
                          <a:ea typeface="+mn-ea"/>
                          <a:cs typeface="+mn-cs"/>
                        </a:rPr>
                        <a:t>84% of grade 6 learners achieving at the required level (50% and above) in the national assessment in first additional language and home language and mathematics</a:t>
                      </a:r>
                    </a:p>
                  </a:txBody>
                  <a:tcPr marL="10642" marR="10642"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968589193"/>
                  </a:ext>
                </a:extLst>
              </a:tr>
              <a:tr h="1319314">
                <a:tc>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r>
                        <a:rPr lang="en-ZA" sz="1400" dirty="0">
                          <a:effectLst/>
                          <a:latin typeface="+mn-lt"/>
                        </a:rPr>
                        <a:t>66% of grade 9 learners achieving at the required level (50% and above) in the national assessments in Home and first additional language  and mathematics</a:t>
                      </a:r>
                      <a:endParaRPr lang="en-ZA" sz="1400" dirty="0">
                        <a:effectLst/>
                        <a:latin typeface="+mn-lt"/>
                        <a:ea typeface="Calibri"/>
                      </a:endParaRPr>
                    </a:p>
                  </a:txBody>
                  <a:tcPr marL="10642" marR="10642"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68861081"/>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29</a:t>
            </a:fld>
            <a:endParaRPr lang="en-US" dirty="0"/>
          </a:p>
        </p:txBody>
      </p:sp>
    </p:spTree>
    <p:extLst>
      <p:ext uri="{BB962C8B-B14F-4D97-AF65-F5344CB8AC3E}">
        <p14:creationId xmlns:p14="http://schemas.microsoft.com/office/powerpoint/2010/main" val="2774071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 y="14605"/>
            <a:ext cx="12192000" cy="50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352" y="6087093"/>
            <a:ext cx="1793875"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06970" y="6094174"/>
            <a:ext cx="1098550" cy="62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ChangeArrowheads="1"/>
          </p:cNvSpPr>
          <p:nvPr/>
        </p:nvSpPr>
        <p:spPr bwMode="auto">
          <a:xfrm>
            <a:off x="1840762" y="989136"/>
            <a:ext cx="7596188" cy="432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6531" indent="-316531" eaLnBrk="0" hangingPunct="0">
              <a:spcBef>
                <a:spcPct val="20000"/>
              </a:spcBef>
            </a:pPr>
            <a:endParaRPr lang="en-GB" sz="2215" b="1" u="sng" dirty="0"/>
          </a:p>
          <a:p>
            <a:pPr marL="316531" indent="-316531" eaLnBrk="0" hangingPunct="0">
              <a:spcBef>
                <a:spcPct val="20000"/>
              </a:spcBef>
            </a:pPr>
            <a:endParaRPr lang="en-GB" sz="2215" u="sng" dirty="0"/>
          </a:p>
          <a:p>
            <a:pPr marL="316531" indent="-316531" eaLnBrk="0" hangingPunct="0">
              <a:spcBef>
                <a:spcPct val="20000"/>
              </a:spcBef>
            </a:pPr>
            <a:endParaRPr lang="en-GB" sz="2215" b="1" dirty="0"/>
          </a:p>
          <a:p>
            <a:pPr marL="316531" indent="-316531"/>
            <a:endParaRPr lang="en-GB" sz="1292" b="1" dirty="0"/>
          </a:p>
        </p:txBody>
      </p:sp>
      <p:sp>
        <p:nvSpPr>
          <p:cNvPr id="3" name="TextBox 2"/>
          <p:cNvSpPr txBox="1"/>
          <p:nvPr/>
        </p:nvSpPr>
        <p:spPr>
          <a:xfrm>
            <a:off x="-457144" y="-25644"/>
            <a:ext cx="12192000" cy="603691"/>
          </a:xfrm>
          <a:prstGeom prst="rect">
            <a:avLst/>
          </a:prstGeom>
          <a:noFill/>
        </p:spPr>
        <p:txBody>
          <a:bodyPr wrap="square">
            <a:spAutoFit/>
          </a:bodyPr>
          <a:lstStyle/>
          <a:p>
            <a:pPr algn="ctr"/>
            <a:r>
              <a:rPr lang="en-US" sz="3323" b="1" dirty="0"/>
              <a:t>PURPOSE OF THE PRESENTATION</a:t>
            </a:r>
          </a:p>
        </p:txBody>
      </p:sp>
      <p:sp>
        <p:nvSpPr>
          <p:cNvPr id="13" name="TextBox 14"/>
          <p:cNvSpPr txBox="1">
            <a:spLocks noChangeArrowheads="1"/>
          </p:cNvSpPr>
          <p:nvPr/>
        </p:nvSpPr>
        <p:spPr bwMode="auto">
          <a:xfrm>
            <a:off x="407368" y="773205"/>
            <a:ext cx="11327488" cy="2244273"/>
          </a:xfrm>
          <a:prstGeom prst="rect">
            <a:avLst/>
          </a:prstGeom>
          <a:noFill/>
          <a:ln>
            <a:noFill/>
          </a:ln>
        </p:spPr>
        <p:txBody>
          <a:bodyPr wrap="square" lIns="84395" tIns="42198" rIns="84395" bIns="42198">
            <a:spAutoFit/>
          </a:bodyPr>
          <a:lstStyle>
            <a:lvl1pPr marL="455613" indent="-4556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algn="just"/>
            <a:r>
              <a:rPr lang="en-US" sz="2400" dirty="0">
                <a:latin typeface="+mn-lt"/>
              </a:rPr>
              <a:t>The purpose of the presentation is to give an overview of the 2023/24 Annual Performance Plan  and budgets with specific focus to  priorities with specifics to basic education and skilling of out of school youth in response to the </a:t>
            </a:r>
            <a:r>
              <a:rPr lang="en-ZA" sz="2400" b="1" dirty="0">
                <a:latin typeface="+mn-lt"/>
              </a:rPr>
              <a:t>6</a:t>
            </a:r>
            <a:r>
              <a:rPr lang="en-ZA" sz="2400" b="1" baseline="30000" dirty="0">
                <a:latin typeface="+mn-lt"/>
              </a:rPr>
              <a:t>th</a:t>
            </a:r>
            <a:r>
              <a:rPr lang="en-ZA" sz="2400" b="1" dirty="0">
                <a:latin typeface="+mn-lt"/>
              </a:rPr>
              <a:t> Administration Priorities</a:t>
            </a:r>
            <a:r>
              <a:rPr lang="en-US" sz="2400" dirty="0">
                <a:latin typeface="+mn-lt"/>
              </a:rPr>
              <a:t>. </a:t>
            </a:r>
          </a:p>
          <a:p>
            <a:pPr marL="0" indent="0" algn="just"/>
            <a:endParaRPr lang="en-US" sz="2215" dirty="0">
              <a:latin typeface="+mn-lt"/>
            </a:endParaRPr>
          </a:p>
          <a:p>
            <a:pPr marL="52755" indent="0" eaLnBrk="1" hangingPunct="1">
              <a:defRPr/>
            </a:pPr>
            <a:endParaRPr lang="en-GB" sz="2215" dirty="0">
              <a:latin typeface="+mn-lt"/>
            </a:endParaRPr>
          </a:p>
        </p:txBody>
      </p:sp>
      <p:sp>
        <p:nvSpPr>
          <p:cNvPr id="6" name="Slide Number Placeholder 5"/>
          <p:cNvSpPr>
            <a:spLocks noGrp="1"/>
          </p:cNvSpPr>
          <p:nvPr>
            <p:ph type="sldNum" sz="quarter" idx="12"/>
          </p:nvPr>
        </p:nvSpPr>
        <p:spPr/>
        <p:txBody>
          <a:bodyPr/>
          <a:lstStyle/>
          <a:p>
            <a:fld id="{B0BD06D6-3E89-40BC-8BA4-56C7076C5FAA}" type="slidenum">
              <a:rPr lang="en-ZA" smtClean="0"/>
              <a:t>3</a:t>
            </a:fld>
            <a:endParaRPr lang="en-ZA" dirty="0"/>
          </a:p>
        </p:txBody>
      </p:sp>
    </p:spTree>
    <p:extLst>
      <p:ext uri="{BB962C8B-B14F-4D97-AF65-F5344CB8AC3E}">
        <p14:creationId xmlns:p14="http://schemas.microsoft.com/office/powerpoint/2010/main" val="3977717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92093"/>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2200" y="6411014"/>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 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2327200147"/>
              </p:ext>
            </p:extLst>
          </p:nvPr>
        </p:nvGraphicFramePr>
        <p:xfrm>
          <a:off x="0" y="461668"/>
          <a:ext cx="12025336" cy="6115777"/>
        </p:xfrm>
        <a:graphic>
          <a:graphicData uri="http://schemas.openxmlformats.org/drawingml/2006/table">
            <a:tbl>
              <a:tblPr firstRow="1" bandRow="1">
                <a:tableStyleId>{5940675A-B579-460E-94D1-54222C63F5DA}</a:tableStyleId>
              </a:tblPr>
              <a:tblGrid>
                <a:gridCol w="1758100">
                  <a:extLst>
                    <a:ext uri="{9D8B030D-6E8A-4147-A177-3AD203B41FA5}">
                      <a16:colId xmlns:a16="http://schemas.microsoft.com/office/drawing/2014/main" val="20000"/>
                    </a:ext>
                  </a:extLst>
                </a:gridCol>
                <a:gridCol w="6067592">
                  <a:extLst>
                    <a:ext uri="{9D8B030D-6E8A-4147-A177-3AD203B41FA5}">
                      <a16:colId xmlns:a16="http://schemas.microsoft.com/office/drawing/2014/main" val="20001"/>
                    </a:ext>
                  </a:extLst>
                </a:gridCol>
                <a:gridCol w="791424">
                  <a:extLst>
                    <a:ext uri="{9D8B030D-6E8A-4147-A177-3AD203B41FA5}">
                      <a16:colId xmlns:a16="http://schemas.microsoft.com/office/drawing/2014/main" val="20002"/>
                    </a:ext>
                  </a:extLst>
                </a:gridCol>
                <a:gridCol w="725473">
                  <a:extLst>
                    <a:ext uri="{9D8B030D-6E8A-4147-A177-3AD203B41FA5}">
                      <a16:colId xmlns:a16="http://schemas.microsoft.com/office/drawing/2014/main" val="20003"/>
                    </a:ext>
                  </a:extLst>
                </a:gridCol>
                <a:gridCol w="791424">
                  <a:extLst>
                    <a:ext uri="{9D8B030D-6E8A-4147-A177-3AD203B41FA5}">
                      <a16:colId xmlns:a16="http://schemas.microsoft.com/office/drawing/2014/main" val="3538887520"/>
                    </a:ext>
                  </a:extLst>
                </a:gridCol>
                <a:gridCol w="791424">
                  <a:extLst>
                    <a:ext uri="{9D8B030D-6E8A-4147-A177-3AD203B41FA5}">
                      <a16:colId xmlns:a16="http://schemas.microsoft.com/office/drawing/2014/main" val="3822608509"/>
                    </a:ext>
                  </a:extLst>
                </a:gridCol>
                <a:gridCol w="1099899">
                  <a:extLst>
                    <a:ext uri="{9D8B030D-6E8A-4147-A177-3AD203B41FA5}">
                      <a16:colId xmlns:a16="http://schemas.microsoft.com/office/drawing/2014/main" val="20004"/>
                    </a:ext>
                  </a:extLst>
                </a:gridCol>
              </a:tblGrid>
              <a:tr h="261197">
                <a:tc gridSpan="7">
                  <a:txBody>
                    <a:bodyPr/>
                    <a:lstStyle/>
                    <a:p>
                      <a:pPr marL="88900" indent="87313" algn="l"/>
                      <a:r>
                        <a:rPr lang="en-US" sz="1600" b="1" dirty="0"/>
                        <a:t>School</a:t>
                      </a:r>
                      <a:r>
                        <a:rPr lang="en-US" sz="1600" b="1" baseline="0" dirty="0"/>
                        <a:t> leavers prepared to contribute to prosperous and equitable South Africa: Improve Gr. 12 Learner Performance</a:t>
                      </a:r>
                      <a:endParaRPr lang="en-ZA" sz="1600" b="1" dirty="0"/>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383632">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914188">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914188">
                <a:tc>
                  <a:txBody>
                    <a:bodyPr/>
                    <a:lstStyle/>
                    <a:p>
                      <a:pPr algn="just">
                        <a:spcBef>
                          <a:spcPts val="600"/>
                        </a:spcBef>
                        <a:spcAft>
                          <a:spcPts val="0"/>
                        </a:spcAft>
                      </a:pPr>
                      <a:r>
                        <a:rPr lang="en-US" sz="1400" dirty="0">
                          <a:effectLst/>
                          <a:latin typeface="+mn-lt"/>
                          <a:ea typeface="Calibri"/>
                          <a:cs typeface="Arial" panose="020B0604020202020204" pitchFamily="34" charset="0"/>
                        </a:rPr>
                        <a:t>80% of learners</a:t>
                      </a:r>
                      <a:r>
                        <a:rPr lang="en-US" sz="1400" baseline="0" dirty="0">
                          <a:effectLst/>
                          <a:latin typeface="+mn-lt"/>
                          <a:ea typeface="Calibri"/>
                          <a:cs typeface="Arial" panose="020B0604020202020204" pitchFamily="34" charset="0"/>
                        </a:rPr>
                        <a:t> </a:t>
                      </a:r>
                      <a:r>
                        <a:rPr lang="en-ZA" sz="1400" kern="1200" dirty="0">
                          <a:solidFill>
                            <a:schemeClr val="tx1"/>
                          </a:solidFill>
                          <a:effectLst/>
                          <a:latin typeface="+mn-lt"/>
                          <a:ea typeface="Calibri"/>
                          <a:cs typeface="Arial" panose="020B0604020202020204" pitchFamily="34" charset="0"/>
                        </a:rPr>
                        <a:t>who passed National Senior Certificate (NSC)</a:t>
                      </a:r>
                    </a:p>
                  </a:txBody>
                  <a:tcPr marL="50917" marR="50917" marT="0" marB="0"/>
                </a:tc>
                <a:tc rowSpan="5">
                  <a:txBody>
                    <a:bodyPr/>
                    <a:lstStyle/>
                    <a:p>
                      <a:pPr marL="171450" marR="0" indent="-1714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Implementation of the Learner Improvement Plan in all schools</a:t>
                      </a:r>
                    </a:p>
                    <a:p>
                      <a:pPr marL="171450" marR="0" indent="-17145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Train teachers, HODs and Subject Advisors on setting and moderating quality assessment tasks</a:t>
                      </a:r>
                    </a:p>
                    <a:p>
                      <a:pPr marL="171450" indent="-171450">
                        <a:buFont typeface="Arial" panose="020B0604020202020204" pitchFamily="34" charset="0"/>
                        <a:buChar char="•"/>
                      </a:pPr>
                      <a:r>
                        <a:rPr lang="en-US" sz="1400" kern="1200" dirty="0">
                          <a:solidFill>
                            <a:schemeClr val="tx1"/>
                          </a:solidFill>
                          <a:effectLst/>
                          <a:latin typeface="+mn-lt"/>
                          <a:ea typeface="+mn-ea"/>
                          <a:cs typeface="+mn-cs"/>
                        </a:rPr>
                        <a:t>Conduct winter and spring classes for all learners from schools that performed below 70%</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effectLst/>
                          <a:latin typeface="+mn-lt"/>
                          <a:ea typeface="+mn-ea"/>
                          <a:cs typeface="+mn-cs"/>
                        </a:rPr>
                        <a:t>Conduct revision lessons for all FET subjects and monitor the Grade 12 NSC Examination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effectLst/>
                          <a:latin typeface="+mn-lt"/>
                          <a:ea typeface="+mn-ea"/>
                          <a:cs typeface="+mn-cs"/>
                        </a:rPr>
                        <a:t>Actualise exchange the learning programmes with other countries.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effectLst/>
                          <a:latin typeface="+mn-lt"/>
                          <a:ea typeface="+mn-ea"/>
                          <a:cs typeface="+mn-cs"/>
                        </a:rPr>
                        <a:t>Leadership support for curriculum management through training and coaching (in partnership  with NGOs and business)</a:t>
                      </a:r>
                    </a:p>
                    <a:p>
                      <a:pPr marL="176213" marR="0" indent="-176213"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Provide targeted teacher training focusing on pedagogical practice in the classroom and theories of learning</a:t>
                      </a:r>
                    </a:p>
                    <a:p>
                      <a:pPr marL="176213" marR="0" indent="-176213" algn="l" defTabSz="7429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effectLst/>
                          <a:latin typeface="+mn-lt"/>
                          <a:ea typeface="+mn-ea"/>
                          <a:cs typeface="+mn-cs"/>
                        </a:rPr>
                        <a:t>Support learners through extra academic tuition, mentoring, blended learning support through the use of ICT</a:t>
                      </a:r>
                      <a:endParaRPr lang="en-ZA" sz="14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effectLst/>
                          <a:latin typeface="+mn-lt"/>
                          <a:ea typeface="+mn-ea"/>
                          <a:cs typeface="+mn-cs"/>
                        </a:rPr>
                        <a:t>Provide schools with supplementary material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effectLst/>
                          <a:latin typeface="+mn-lt"/>
                          <a:ea typeface="+mn-ea"/>
                          <a:cs typeface="+mn-cs"/>
                        </a:rPr>
                        <a:t>Offer second chance opportunity for youth to finish their NSC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a:solidFill>
                            <a:schemeClr val="tx1"/>
                          </a:solidFill>
                          <a:effectLst/>
                          <a:latin typeface="+mn-lt"/>
                          <a:ea typeface="+mn-ea"/>
                          <a:cs typeface="+mn-cs"/>
                        </a:rPr>
                        <a:t>Build on past successes in improving learner access to textbooks and workbooks with a view to ensuring that no learner is without the books he or she needs.</a:t>
                      </a:r>
                    </a:p>
                    <a:p>
                      <a:pPr marL="171450" lvl="0" indent="-171450" algn="just">
                        <a:spcAft>
                          <a:spcPts val="0"/>
                        </a:spcAft>
                        <a:buFont typeface="Arial" pitchFamily="34" charset="0"/>
                        <a:buChar char="•"/>
                        <a:tabLst>
                          <a:tab pos="990600" algn="l"/>
                          <a:tab pos="7831455" algn="l"/>
                        </a:tabLst>
                      </a:pPr>
                      <a:r>
                        <a:rPr lang="en-US" sz="1400" kern="1200" dirty="0">
                          <a:solidFill>
                            <a:schemeClr val="tx1"/>
                          </a:solidFill>
                          <a:effectLst/>
                          <a:latin typeface="+mn-lt"/>
                          <a:ea typeface="+mn-ea"/>
                          <a:cs typeface="+mn-cs"/>
                        </a:rPr>
                        <a:t>Supply schools with Content Access Points and Nano PCs </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tab pos="990600" algn="l"/>
                          <a:tab pos="7831455" algn="l"/>
                        </a:tabLst>
                        <a:defRPr/>
                      </a:pPr>
                      <a:r>
                        <a:rPr lang="en-US" sz="1400" kern="1200" dirty="0">
                          <a:solidFill>
                            <a:schemeClr val="tx1"/>
                          </a:solidFill>
                          <a:effectLst/>
                          <a:latin typeface="+mn-lt"/>
                          <a:ea typeface="+mn-ea"/>
                          <a:cs typeface="+mn-cs"/>
                        </a:rPr>
                        <a:t>Explore the dual language teaching methodology ( infuse </a:t>
                      </a:r>
                      <a:r>
                        <a:rPr lang="en-US" sz="1400" kern="1200" dirty="0" err="1">
                          <a:solidFill>
                            <a:schemeClr val="tx1"/>
                          </a:solidFill>
                          <a:effectLst/>
                          <a:latin typeface="+mn-lt"/>
                          <a:ea typeface="+mn-ea"/>
                          <a:cs typeface="+mn-cs"/>
                        </a:rPr>
                        <a:t>LoLT</a:t>
                      </a:r>
                      <a:r>
                        <a:rPr lang="en-US" sz="1400" kern="1200" dirty="0">
                          <a:solidFill>
                            <a:schemeClr val="tx1"/>
                          </a:solidFill>
                          <a:effectLst/>
                          <a:latin typeface="+mn-lt"/>
                          <a:ea typeface="+mn-ea"/>
                          <a:cs typeface="+mn-cs"/>
                        </a:rPr>
                        <a:t> and mother tongue)</a:t>
                      </a:r>
                    </a:p>
                  </a:txBody>
                  <a:tcPr marL="10642" marR="10642" marT="0" marB="0"/>
                </a:tc>
                <a:tc rowSpan="5">
                  <a:txBody>
                    <a:bodyPr/>
                    <a:lstStyle/>
                    <a:p>
                      <a:pPr algn="ctr">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12 743</a:t>
                      </a:r>
                      <a:endParaRPr lang="en-ZA" sz="1400" dirty="0">
                        <a:effectLst/>
                        <a:latin typeface="+mn-lt"/>
                        <a:ea typeface="Calibri"/>
                        <a:cs typeface="Arial" panose="020B0604020202020204" pitchFamily="34" charset="0"/>
                      </a:endParaRPr>
                    </a:p>
                  </a:txBody>
                  <a:tcPr marL="10642" marR="10642" marT="0" marB="0"/>
                </a:tc>
                <a:tc rowSpan="5">
                  <a:txBody>
                    <a:bodyPr/>
                    <a:lstStyle/>
                    <a:p>
                      <a:pPr algn="ctr"/>
                      <a:r>
                        <a:rPr lang="en-US" sz="1400" kern="1200" dirty="0">
                          <a:solidFill>
                            <a:schemeClr val="tx1"/>
                          </a:solidFill>
                          <a:effectLst/>
                          <a:latin typeface="+mn-lt"/>
                          <a:ea typeface="Calibri"/>
                          <a:cs typeface="Arial" panose="020B0604020202020204" pitchFamily="34" charset="0"/>
                        </a:rPr>
                        <a:t>13 880</a:t>
                      </a:r>
                      <a:endParaRPr lang="en-ZA" sz="1400" kern="1200" dirty="0">
                        <a:solidFill>
                          <a:schemeClr val="tx1"/>
                        </a:solidFill>
                        <a:effectLst/>
                        <a:latin typeface="+mn-lt"/>
                        <a:ea typeface="Calibri"/>
                        <a:cs typeface="Arial" panose="020B0604020202020204" pitchFamily="34" charset="0"/>
                      </a:endParaRPr>
                    </a:p>
                  </a:txBody>
                  <a:tcPr marL="10642" marR="10642" marT="0" marB="0"/>
                </a:tc>
                <a:tc rowSpan="5">
                  <a:txBody>
                    <a:bodyPr/>
                    <a:lstStyle/>
                    <a:p>
                      <a:pPr algn="ctr"/>
                      <a:r>
                        <a:rPr lang="en-US" sz="1400" kern="1200" dirty="0">
                          <a:solidFill>
                            <a:schemeClr val="tx1"/>
                          </a:solidFill>
                          <a:effectLst/>
                          <a:latin typeface="+mn-lt"/>
                          <a:ea typeface="Calibri"/>
                          <a:cs typeface="Arial" panose="020B0604020202020204" pitchFamily="34" charset="0"/>
                        </a:rPr>
                        <a:t>15 074</a:t>
                      </a:r>
                      <a:endParaRPr lang="en-ZA" sz="1400" kern="1200" dirty="0">
                        <a:solidFill>
                          <a:schemeClr val="tx1"/>
                        </a:solidFill>
                        <a:effectLst/>
                        <a:latin typeface="+mn-lt"/>
                        <a:ea typeface="Calibri"/>
                        <a:cs typeface="Arial" panose="020B0604020202020204" pitchFamily="34" charset="0"/>
                      </a:endParaRPr>
                    </a:p>
                  </a:txBody>
                  <a:tcPr marL="10642" marR="10642" marT="0" marB="0"/>
                </a:tc>
                <a:tc rowSpan="5">
                  <a:txBody>
                    <a:bodyPr/>
                    <a:lstStyle/>
                    <a:p>
                      <a:pPr algn="ctr"/>
                      <a:r>
                        <a:rPr lang="en-ZA" sz="1400" kern="1200" dirty="0">
                          <a:solidFill>
                            <a:schemeClr val="tx1"/>
                          </a:solidFill>
                          <a:effectLst/>
                          <a:latin typeface="+mn-lt"/>
                          <a:ea typeface="Calibri"/>
                          <a:cs typeface="Arial" panose="020B0604020202020204" pitchFamily="34" charset="0"/>
                        </a:rPr>
                        <a:t>16 020</a:t>
                      </a:r>
                    </a:p>
                  </a:txBody>
                  <a:tcPr marL="10642" marR="10642" marT="0" marB="0"/>
                </a:tc>
                <a:tc rowSpan="5">
                  <a:txBody>
                    <a:bodyPr/>
                    <a:lstStyle/>
                    <a:p>
                      <a:pPr marL="88900" indent="0" algn="l">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685641">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ZA" sz="1400" dirty="0">
                          <a:effectLst/>
                        </a:rPr>
                        <a:t>46%  of Grade 12 learners passing at bachelor level</a:t>
                      </a:r>
                      <a:endParaRPr lang="en-ZA" sz="1400" dirty="0">
                        <a:effectLst/>
                        <a:latin typeface="+mn-lt"/>
                        <a:ea typeface="Calibri"/>
                        <a:cs typeface="Arial" panose="020B0604020202020204" pitchFamily="34" charset="0"/>
                      </a:endParaRPr>
                    </a:p>
                  </a:txBody>
                  <a:tcPr marL="50917" marR="50917" marT="0" marB="0"/>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837818031"/>
                  </a:ext>
                </a:extLst>
              </a:tr>
              <a:tr h="685641">
                <a:tc>
                  <a:txBody>
                    <a:bodyPr/>
                    <a:lstStyle/>
                    <a:p>
                      <a:pPr algn="just">
                        <a:spcBef>
                          <a:spcPts val="600"/>
                        </a:spcBef>
                        <a:spcAft>
                          <a:spcPts val="0"/>
                        </a:spcAft>
                      </a:pPr>
                      <a:r>
                        <a:rPr lang="en-ZA" sz="1400" dirty="0">
                          <a:effectLst/>
                        </a:rPr>
                        <a:t>23%  of Grade 12 achieving 50% or more in Mathematics </a:t>
                      </a:r>
                      <a:endParaRPr lang="en-ZA" sz="1400" dirty="0">
                        <a:effectLst/>
                        <a:latin typeface="+mn-lt"/>
                        <a:ea typeface="Calibri"/>
                        <a:cs typeface="Arial" panose="020B0604020202020204" pitchFamily="34" charset="0"/>
                      </a:endParaRPr>
                    </a:p>
                  </a:txBody>
                  <a:tcPr marL="50917" marR="50917" marT="0" marB="0"/>
                </a:tc>
                <a:tc vMerge="1">
                  <a:txBody>
                    <a:bodyPr/>
                    <a:lstStyle/>
                    <a:p>
                      <a:pPr marL="88900" marR="0" indent="0" algn="l" defTabSz="914400" rtl="0" eaLnBrk="1" fontAlgn="auto" latinLnBrk="0" hangingPunct="1">
                        <a:lnSpc>
                          <a:spcPct val="100000"/>
                        </a:lnSpc>
                        <a:spcBef>
                          <a:spcPts val="0"/>
                        </a:spcBef>
                        <a:spcAft>
                          <a:spcPts val="0"/>
                        </a:spcAft>
                        <a:buClrTx/>
                        <a:buSzTx/>
                        <a:buFontTx/>
                        <a:buNone/>
                        <a:tabLst/>
                        <a:defRPr/>
                      </a:pP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914188">
                <a:tc>
                  <a:txBody>
                    <a:bodyPr/>
                    <a:lstStyle/>
                    <a:p>
                      <a:pPr algn="just">
                        <a:spcBef>
                          <a:spcPts val="600"/>
                        </a:spcBef>
                        <a:spcAft>
                          <a:spcPts val="0"/>
                        </a:spcAft>
                      </a:pPr>
                      <a:r>
                        <a:rPr lang="en-ZA" sz="1400" dirty="0">
                          <a:effectLst/>
                        </a:rPr>
                        <a:t>28% of  Grade 12 achieving 50% or more in Physical Science</a:t>
                      </a:r>
                      <a:endParaRPr lang="en-ZA" sz="1400" dirty="0">
                        <a:effectLst/>
                        <a:latin typeface="+mn-lt"/>
                        <a:ea typeface="Calibri"/>
                        <a:cs typeface="Arial" panose="020B0604020202020204" pitchFamily="34" charset="0"/>
                      </a:endParaRPr>
                    </a:p>
                  </a:txBody>
                  <a:tcPr marL="50917" marR="50917" marT="0" marB="0"/>
                </a:tc>
                <a:tc vMerge="1">
                  <a:txBody>
                    <a:bodyPr/>
                    <a:lstStyle/>
                    <a:p>
                      <a:pPr marL="88900" indent="0" algn="just">
                        <a:spcBef>
                          <a:spcPts val="600"/>
                        </a:spcBef>
                        <a:spcAft>
                          <a:spcPts val="0"/>
                        </a:spcAft>
                        <a:tabLst>
                          <a:tab pos="990600" algn="l"/>
                          <a:tab pos="7831455" algn="l"/>
                        </a:tabLst>
                      </a:pPr>
                      <a:endParaRPr lang="en-ZA" sz="1400" dirty="0">
                        <a:effectLst/>
                        <a:latin typeface="+mn-lt"/>
                        <a:ea typeface="Calibri"/>
                        <a:cs typeface="Arial" panose="020B0604020202020204" pitchFamily="34" charset="0"/>
                      </a:endParaRPr>
                    </a:p>
                  </a:txBody>
                  <a:tcPr marL="14189" marR="14189" marT="7095" marB="7095"/>
                </a:tc>
                <a:tc vMerge="1">
                  <a:txBody>
                    <a:bodyPr/>
                    <a:lstStyle/>
                    <a:p>
                      <a:endParaRPr lang="en-ZA" dirty="0"/>
                    </a:p>
                  </a:txBody>
                  <a:tcPr/>
                </a:tc>
                <a:tc vMerge="1">
                  <a:txBody>
                    <a:bodyPr/>
                    <a:lstStyle/>
                    <a:p>
                      <a:endParaRPr lang="en-ZA" dirty="0"/>
                    </a:p>
                  </a:txBody>
                  <a:tcPr marL="14189" marR="14189" marT="7095" marB="7095"/>
                </a:tc>
                <a:tc vMerge="1">
                  <a:txBody>
                    <a:bodyPr/>
                    <a:lstStyle/>
                    <a:p>
                      <a:endParaRPr lang="en-ZA" dirty="0"/>
                    </a:p>
                  </a:txBody>
                  <a:tcPr marL="14189" marR="14189" marT="7095" marB="7095"/>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r h="995812">
                <a:tc>
                  <a:txBody>
                    <a:bodyPr/>
                    <a:lstStyle/>
                    <a:p>
                      <a:pPr algn="just">
                        <a:spcBef>
                          <a:spcPts val="600"/>
                        </a:spcBef>
                        <a:spcAft>
                          <a:spcPts val="0"/>
                        </a:spcAft>
                      </a:pPr>
                      <a:r>
                        <a:rPr lang="en-ZA" sz="1400" dirty="0">
                          <a:effectLst/>
                        </a:rPr>
                        <a:t>Through put rate improved to 75%</a:t>
                      </a:r>
                      <a:endParaRPr lang="en-ZA" sz="1400" dirty="0">
                        <a:effectLst/>
                        <a:latin typeface="+mn-lt"/>
                        <a:ea typeface="Calibri"/>
                        <a:cs typeface="Arial" panose="020B0604020202020204" pitchFamily="34" charset="0"/>
                      </a:endParaRPr>
                    </a:p>
                  </a:txBody>
                  <a:tcPr marL="50917" marR="50917" marT="0" marB="0"/>
                </a:tc>
                <a:tc vMerge="1">
                  <a:txBody>
                    <a:bodyPr/>
                    <a:lstStyle/>
                    <a:p>
                      <a:pPr marL="88900" indent="0" algn="just">
                        <a:lnSpc>
                          <a:spcPct val="115000"/>
                        </a:lnSpc>
                        <a:spcBef>
                          <a:spcPts val="600"/>
                        </a:spcBef>
                        <a:spcAft>
                          <a:spcPts val="0"/>
                        </a:spcAft>
                      </a:pP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6"/>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30</a:t>
            </a:fld>
            <a:endParaRPr lang="en-US" dirty="0"/>
          </a:p>
        </p:txBody>
      </p:sp>
    </p:spTree>
    <p:extLst>
      <p:ext uri="{BB962C8B-B14F-4D97-AF65-F5344CB8AC3E}">
        <p14:creationId xmlns:p14="http://schemas.microsoft.com/office/powerpoint/2010/main" val="3972793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345640"/>
            <a:ext cx="1631502" cy="44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5289" y="6239818"/>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14745"/>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  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1576541775"/>
              </p:ext>
            </p:extLst>
          </p:nvPr>
        </p:nvGraphicFramePr>
        <p:xfrm>
          <a:off x="2" y="476410"/>
          <a:ext cx="12191997" cy="6046372"/>
        </p:xfrm>
        <a:graphic>
          <a:graphicData uri="http://schemas.openxmlformats.org/drawingml/2006/table">
            <a:tbl>
              <a:tblPr firstRow="1" bandRow="1">
                <a:tableStyleId>{5940675A-B579-460E-94D1-54222C63F5DA}</a:tableStyleId>
              </a:tblPr>
              <a:tblGrid>
                <a:gridCol w="2257073">
                  <a:extLst>
                    <a:ext uri="{9D8B030D-6E8A-4147-A177-3AD203B41FA5}">
                      <a16:colId xmlns:a16="http://schemas.microsoft.com/office/drawing/2014/main" val="20000"/>
                    </a:ext>
                  </a:extLst>
                </a:gridCol>
                <a:gridCol w="4447762">
                  <a:extLst>
                    <a:ext uri="{9D8B030D-6E8A-4147-A177-3AD203B41FA5}">
                      <a16:colId xmlns:a16="http://schemas.microsoft.com/office/drawing/2014/main" val="20001"/>
                    </a:ext>
                  </a:extLst>
                </a:gridCol>
                <a:gridCol w="995768">
                  <a:extLst>
                    <a:ext uri="{9D8B030D-6E8A-4147-A177-3AD203B41FA5}">
                      <a16:colId xmlns:a16="http://schemas.microsoft.com/office/drawing/2014/main" val="20002"/>
                    </a:ext>
                  </a:extLst>
                </a:gridCol>
                <a:gridCol w="995768">
                  <a:extLst>
                    <a:ext uri="{9D8B030D-6E8A-4147-A177-3AD203B41FA5}">
                      <a16:colId xmlns:a16="http://schemas.microsoft.com/office/drawing/2014/main" val="20003"/>
                    </a:ext>
                  </a:extLst>
                </a:gridCol>
                <a:gridCol w="929383">
                  <a:extLst>
                    <a:ext uri="{9D8B030D-6E8A-4147-A177-3AD203B41FA5}">
                      <a16:colId xmlns:a16="http://schemas.microsoft.com/office/drawing/2014/main" val="3538887520"/>
                    </a:ext>
                  </a:extLst>
                </a:gridCol>
                <a:gridCol w="929383">
                  <a:extLst>
                    <a:ext uri="{9D8B030D-6E8A-4147-A177-3AD203B41FA5}">
                      <a16:colId xmlns:a16="http://schemas.microsoft.com/office/drawing/2014/main" val="2480224069"/>
                    </a:ext>
                  </a:extLst>
                </a:gridCol>
                <a:gridCol w="1636860">
                  <a:extLst>
                    <a:ext uri="{9D8B030D-6E8A-4147-A177-3AD203B41FA5}">
                      <a16:colId xmlns:a16="http://schemas.microsoft.com/office/drawing/2014/main" val="20004"/>
                    </a:ext>
                  </a:extLst>
                </a:gridCol>
              </a:tblGrid>
              <a:tr h="216527">
                <a:tc gridSpan="7">
                  <a:txBody>
                    <a:bodyPr/>
                    <a:lstStyle/>
                    <a:p>
                      <a:pPr algn="l"/>
                      <a:r>
                        <a:rPr lang="en-ZA" sz="1600" b="1" dirty="0"/>
                        <a:t>Every learner enrolled in schools that support learning decency</a:t>
                      </a: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274568">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446587">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378922">
                <a:tc rowSpan="5">
                  <a:txBody>
                    <a:bodyPr/>
                    <a:lstStyle/>
                    <a:p>
                      <a:pPr algn="just">
                        <a:spcBef>
                          <a:spcPts val="600"/>
                        </a:spcBef>
                        <a:spcAft>
                          <a:spcPts val="0"/>
                        </a:spcAft>
                      </a:pPr>
                      <a:r>
                        <a:rPr lang="en-ZA" sz="1400" dirty="0">
                          <a:effectLst/>
                          <a:latin typeface="+mn-lt"/>
                          <a:cs typeface="Arial" panose="020B0604020202020204" pitchFamily="34" charset="0"/>
                        </a:rPr>
                        <a:t> 55.9% of learners having access to information through connectivity and broadband</a:t>
                      </a:r>
                      <a:endParaRPr lang="en-ZA" sz="1400" dirty="0">
                        <a:effectLst/>
                        <a:latin typeface="+mn-lt"/>
                        <a:ea typeface="Calibri"/>
                        <a:cs typeface="Arial" panose="020B0604020202020204" pitchFamily="34" charset="0"/>
                      </a:endParaRPr>
                    </a:p>
                  </a:txBody>
                  <a:tcPr marL="61466" marR="61466" marT="0" marB="0"/>
                </a:tc>
                <a:tc>
                  <a:txBody>
                    <a:bodyPr/>
                    <a:lstStyle/>
                    <a:p>
                      <a:pPr algn="just">
                        <a:spcBef>
                          <a:spcPts val="600"/>
                        </a:spcBef>
                        <a:spcAft>
                          <a:spcPts val="0"/>
                        </a:spcAft>
                      </a:pPr>
                      <a:r>
                        <a:rPr lang="en-ZA" sz="1400" dirty="0">
                          <a:effectLst/>
                          <a:latin typeface="+mn-lt"/>
                          <a:cs typeface="Arial" panose="020B0604020202020204" pitchFamily="34" charset="0"/>
                        </a:rPr>
                        <a:t>Connectivity of schools and maintenance</a:t>
                      </a:r>
                      <a:r>
                        <a:rPr lang="en-ZA" sz="1400" baseline="0" dirty="0">
                          <a:effectLst/>
                          <a:latin typeface="+mn-lt"/>
                          <a:cs typeface="Arial" panose="020B0604020202020204" pitchFamily="34" charset="0"/>
                        </a:rPr>
                        <a:t> of existing infrastructure</a:t>
                      </a:r>
                      <a:endParaRPr lang="en-ZA" sz="1400" dirty="0">
                        <a:effectLst/>
                        <a:latin typeface="+mn-lt"/>
                        <a:ea typeface="Calibri"/>
                        <a:cs typeface="Arial" panose="020B0604020202020204" pitchFamily="34" charset="0"/>
                      </a:endParaRPr>
                    </a:p>
                  </a:txBody>
                  <a:tcPr marL="61466" marR="61466" marT="0" marB="0"/>
                </a:tc>
                <a:tc rowSpan="5">
                  <a:txBody>
                    <a:bodyPr/>
                    <a:lstStyle/>
                    <a:p>
                      <a:pPr marL="88900" indent="0" algn="ctr">
                        <a:spcBef>
                          <a:spcPts val="600"/>
                        </a:spcBef>
                        <a:spcAft>
                          <a:spcPts val="0"/>
                        </a:spcAft>
                        <a:tabLst>
                          <a:tab pos="7831138" algn="l"/>
                        </a:tabLst>
                      </a:pPr>
                      <a:r>
                        <a:rPr lang="en-US" sz="1400" kern="1200" dirty="0">
                          <a:solidFill>
                            <a:schemeClr val="dk1"/>
                          </a:solidFill>
                          <a:effectLst/>
                          <a:latin typeface="+mn-lt"/>
                          <a:ea typeface="+mn-ea"/>
                          <a:cs typeface="+mn-cs"/>
                        </a:rPr>
                        <a:t>5</a:t>
                      </a:r>
                      <a:r>
                        <a:rPr lang="en-US" sz="1400" kern="1200" baseline="0" dirty="0">
                          <a:solidFill>
                            <a:schemeClr val="dk1"/>
                          </a:solidFill>
                          <a:effectLst/>
                          <a:latin typeface="+mn-lt"/>
                          <a:ea typeface="+mn-ea"/>
                          <a:cs typeface="+mn-cs"/>
                        </a:rPr>
                        <a:t> 425</a:t>
                      </a:r>
                      <a:endParaRPr lang="en-ZA" sz="1400" kern="1200" dirty="0">
                        <a:solidFill>
                          <a:schemeClr val="dk1"/>
                        </a:solidFill>
                        <a:effectLst/>
                        <a:latin typeface="+mn-lt"/>
                        <a:ea typeface="+mn-ea"/>
                        <a:cs typeface="+mn-cs"/>
                      </a:endParaRPr>
                    </a:p>
                  </a:txBody>
                  <a:tcPr marL="10642" marR="10642" marT="0" marB="0"/>
                </a:tc>
                <a:tc rowSpan="5">
                  <a:txBody>
                    <a:bodyPr/>
                    <a:lstStyle/>
                    <a:p>
                      <a:pPr marL="88900" indent="0" algn="ctr"/>
                      <a:r>
                        <a:rPr lang="en-US" sz="1400" kern="1200" dirty="0">
                          <a:solidFill>
                            <a:schemeClr val="dk1"/>
                          </a:solidFill>
                          <a:effectLst/>
                          <a:latin typeface="+mn-lt"/>
                          <a:ea typeface="+mn-ea"/>
                          <a:cs typeface="+mn-cs"/>
                        </a:rPr>
                        <a:t>5 696</a:t>
                      </a:r>
                      <a:endParaRPr lang="en-ZA" sz="1400" kern="1200" dirty="0">
                        <a:solidFill>
                          <a:schemeClr val="dk1"/>
                        </a:solidFill>
                        <a:effectLst/>
                        <a:latin typeface="+mn-lt"/>
                        <a:ea typeface="+mn-ea"/>
                        <a:cs typeface="+mn-cs"/>
                      </a:endParaRPr>
                    </a:p>
                  </a:txBody>
                  <a:tcPr marL="10642" marR="10642" marT="0" marB="0"/>
                </a:tc>
                <a:tc rowSpan="5">
                  <a:txBody>
                    <a:bodyPr/>
                    <a:lstStyle/>
                    <a:p>
                      <a:pPr marL="88900" indent="0" algn="ctr"/>
                      <a:r>
                        <a:rPr lang="en-US" sz="1400" kern="1200" dirty="0">
                          <a:solidFill>
                            <a:schemeClr val="dk1"/>
                          </a:solidFill>
                          <a:effectLst/>
                          <a:latin typeface="+mn-lt"/>
                          <a:ea typeface="+mn-ea"/>
                          <a:cs typeface="+mn-cs"/>
                        </a:rPr>
                        <a:t>5 981</a:t>
                      </a:r>
                      <a:endParaRPr lang="en-ZA" sz="1400" kern="1200" dirty="0">
                        <a:solidFill>
                          <a:schemeClr val="dk1"/>
                        </a:solidFill>
                        <a:effectLst/>
                        <a:latin typeface="+mn-lt"/>
                        <a:ea typeface="+mn-ea"/>
                        <a:cs typeface="+mn-cs"/>
                      </a:endParaRPr>
                    </a:p>
                  </a:txBody>
                  <a:tcPr marL="10642" marR="10642" marT="0" marB="0"/>
                </a:tc>
                <a:tc rowSpan="5">
                  <a:txBody>
                    <a:bodyPr/>
                    <a:lstStyle/>
                    <a:p>
                      <a:pPr marL="88900" indent="0" algn="ctr"/>
                      <a:r>
                        <a:rPr lang="en-ZA" sz="1400" kern="1200" dirty="0">
                          <a:solidFill>
                            <a:schemeClr val="dk1"/>
                          </a:solidFill>
                          <a:effectLst/>
                          <a:latin typeface="+mn-lt"/>
                          <a:ea typeface="+mn-ea"/>
                          <a:cs typeface="+mn-cs"/>
                        </a:rPr>
                        <a:t>6 200</a:t>
                      </a:r>
                    </a:p>
                  </a:txBody>
                  <a:tcPr marL="10642" marR="10642" marT="0" marB="0"/>
                </a:tc>
                <a:tc rowSpan="5">
                  <a:txBody>
                    <a:bodyPr/>
                    <a:lstStyle/>
                    <a:p>
                      <a:pPr marL="88900" indent="0" algn="l">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757844">
                <a:tc vMerge="1">
                  <a:txBody>
                    <a:bodyPr/>
                    <a:lstStyle/>
                    <a:p>
                      <a:endParaRPr lang="en-ZA"/>
                    </a:p>
                  </a:txBody>
                  <a:tcPr/>
                </a:tc>
                <a:tc>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US" sz="1400" kern="1200" dirty="0">
                          <a:solidFill>
                            <a:schemeClr val="dk1"/>
                          </a:solidFill>
                          <a:effectLst/>
                          <a:latin typeface="+mn-lt"/>
                          <a:ea typeface="+mn-ea"/>
                          <a:cs typeface="+mn-cs"/>
                        </a:rPr>
                        <a:t>Developed curriculum to introduce Digital Skills curriculum from Grades R to 6 and a Coding and Robotics curriculum within the subject Technology in Grades 7 to 9. </a:t>
                      </a:r>
                      <a:endParaRPr lang="en-ZA" sz="1400" kern="1200" dirty="0">
                        <a:solidFill>
                          <a:schemeClr val="dk1"/>
                        </a:solidFill>
                        <a:effectLst/>
                        <a:latin typeface="+mn-lt"/>
                        <a:ea typeface="+mn-ea"/>
                        <a:cs typeface="+mn-cs"/>
                      </a:endParaRPr>
                    </a:p>
                  </a:txBody>
                  <a:tcPr marL="61466" marR="61466"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378922">
                <a:tc vMerge="1">
                  <a:txBody>
                    <a:bodyPr/>
                    <a:lstStyle/>
                    <a:p>
                      <a:endParaRPr lang="en-ZA" dirty="0"/>
                    </a:p>
                  </a:txBody>
                  <a:tcPr marL="61466" marR="61466"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ZA" sz="1400" kern="1200" dirty="0">
                          <a:solidFill>
                            <a:schemeClr val="dk1"/>
                          </a:solidFill>
                          <a:effectLst/>
                          <a:latin typeface="+mn-lt"/>
                          <a:ea typeface="+mn-ea"/>
                          <a:cs typeface="+mn-cs"/>
                        </a:rPr>
                        <a:t>300 </a:t>
                      </a:r>
                      <a:r>
                        <a:rPr lang="en-US" sz="1400" kern="1200" dirty="0">
                          <a:solidFill>
                            <a:schemeClr val="dk1"/>
                          </a:solidFill>
                          <a:effectLst/>
                          <a:latin typeface="+mn-lt"/>
                          <a:ea typeface="+mn-ea"/>
                          <a:cs typeface="+mn-cs"/>
                        </a:rPr>
                        <a:t>teachers from pilot schools trained on robotics and coding</a:t>
                      </a:r>
                      <a:endParaRPr lang="en-ZA" sz="1400" kern="1200" dirty="0">
                        <a:solidFill>
                          <a:schemeClr val="dk1"/>
                        </a:solidFill>
                        <a:effectLst/>
                        <a:latin typeface="+mn-lt"/>
                        <a:ea typeface="+mn-ea"/>
                        <a:cs typeface="+mn-cs"/>
                      </a:endParaRPr>
                    </a:p>
                  </a:txBody>
                  <a:tcPr marL="61466" marR="61466" marT="0" marB="0"/>
                </a:tc>
                <a:tc vMerge="1">
                  <a:txBody>
                    <a:bodyPr/>
                    <a:lstStyle/>
                    <a:p>
                      <a:endParaRPr lang="en-ZA" dirty="0"/>
                    </a:p>
                  </a:txBody>
                  <a:tcPr/>
                </a:tc>
                <a:tc vMerge="1">
                  <a:txBody>
                    <a:bodyPr/>
                    <a:lstStyle/>
                    <a:p>
                      <a:endParaRPr lang="en-ZA" dirty="0"/>
                    </a:p>
                  </a:txBody>
                  <a:tcPr marL="14189" marR="14189" marT="7095" marB="7095"/>
                </a:tc>
                <a:tc vMerge="1">
                  <a:txBody>
                    <a:bodyPr/>
                    <a:lstStyle/>
                    <a:p>
                      <a:endParaRPr lang="en-ZA" dirty="0"/>
                    </a:p>
                  </a:txBody>
                  <a:tcPr marL="14189" marR="14189" marT="7095" marB="7095"/>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r h="378922">
                <a:tc vMerge="1">
                  <a:txBody>
                    <a:bodyPr/>
                    <a:lstStyle/>
                    <a:p>
                      <a:endParaRPr lang="en-ZA"/>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dirty="0"/>
                        <a:t>Technology driven learning and teaching strategy in line with the 4IR</a:t>
                      </a:r>
                      <a:r>
                        <a:rPr lang="en-ZA" sz="1400" kern="1200" baseline="0" dirty="0">
                          <a:solidFill>
                            <a:schemeClr val="dk1"/>
                          </a:solidFill>
                          <a:effectLst/>
                          <a:latin typeface="+mn-lt"/>
                          <a:ea typeface="+mn-ea"/>
                          <a:cs typeface="+mn-cs"/>
                        </a:rPr>
                        <a:t> developed</a:t>
                      </a:r>
                      <a:endParaRPr lang="en-ZA" sz="1400" dirty="0"/>
                    </a:p>
                  </a:txBody>
                  <a:tcPr marL="61466" marR="61466"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6"/>
                  </a:ext>
                </a:extLst>
              </a:tr>
              <a:tr h="378922">
                <a:tc vMerge="1">
                  <a:txBody>
                    <a:bodyPr/>
                    <a:lstStyle/>
                    <a:p>
                      <a:endParaRPr lang="en-ZA" dirty="0"/>
                    </a:p>
                  </a:txBody>
                  <a:tcPr marL="61466" marR="6146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aseline="0" dirty="0"/>
                        <a:t>100 schools identified to pilot the coding &amp; robotics curriculum</a:t>
                      </a:r>
                      <a:endParaRPr lang="en-ZA" sz="1400" dirty="0"/>
                    </a:p>
                  </a:txBody>
                  <a:tcPr marL="61466" marR="61466"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7"/>
                  </a:ext>
                </a:extLst>
              </a:tr>
              <a:tr h="568383">
                <a:tc rowSpan="2">
                  <a:txBody>
                    <a:bodyPr/>
                    <a:lstStyle/>
                    <a:p>
                      <a:r>
                        <a:rPr lang="en-US" sz="1400" dirty="0"/>
                        <a:t>Es</a:t>
                      </a:r>
                      <a:r>
                        <a:rPr lang="en-US" sz="1400" kern="1200" dirty="0">
                          <a:solidFill>
                            <a:schemeClr val="tx1"/>
                          </a:solidFill>
                          <a:effectLst/>
                          <a:latin typeface="+mn-lt"/>
                          <a:ea typeface="+mn-ea"/>
                          <a:cs typeface="Arial" panose="020B0604020202020204" pitchFamily="34" charset="0"/>
                        </a:rPr>
                        <a:t>tablishment of focus schools</a:t>
                      </a:r>
                      <a:endParaRPr lang="en-ZA" sz="1400" kern="1200" dirty="0">
                        <a:solidFill>
                          <a:schemeClr val="tx1"/>
                        </a:solidFill>
                        <a:effectLst/>
                        <a:latin typeface="+mn-lt"/>
                        <a:ea typeface="+mn-ea"/>
                        <a:cs typeface="Arial" panose="020B0604020202020204" pitchFamily="34" charset="0"/>
                      </a:endParaRPr>
                    </a:p>
                  </a:txBody>
                  <a:tcPr marL="61466" marR="61466"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tx1"/>
                          </a:solidFill>
                          <a:latin typeface="+mn-lt"/>
                          <a:ea typeface="+mn-ea"/>
                          <a:cs typeface="+mn-cs"/>
                        </a:rPr>
                        <a:t>10 focus schools established in  line with industrial economic zones (agriculture, sport, arts, aviation etc.)</a:t>
                      </a:r>
                    </a:p>
                    <a:p>
                      <a:endParaRPr lang="en-ZA" sz="1400" kern="1200" dirty="0">
                        <a:solidFill>
                          <a:schemeClr val="tx1"/>
                        </a:solidFill>
                        <a:latin typeface="+mn-lt"/>
                        <a:ea typeface="+mn-ea"/>
                        <a:cs typeface="+mn-cs"/>
                      </a:endParaRPr>
                    </a:p>
                  </a:txBody>
                  <a:tcPr marL="61466" marR="61466" marT="0" marB="0"/>
                </a:tc>
                <a:tc rowSpan="2">
                  <a:txBody>
                    <a:bodyPr/>
                    <a:lstStyle/>
                    <a:p>
                      <a:pPr marL="88900" indent="0" algn="ctr"/>
                      <a:r>
                        <a:rPr lang="en-US" sz="1400" kern="1200" dirty="0">
                          <a:solidFill>
                            <a:schemeClr val="dk1"/>
                          </a:solidFill>
                          <a:effectLst/>
                          <a:latin typeface="+mn-lt"/>
                          <a:ea typeface="+mn-ea"/>
                          <a:cs typeface="+mn-cs"/>
                        </a:rPr>
                        <a:t>Operational</a:t>
                      </a:r>
                      <a:endParaRPr lang="en-ZA" sz="1400" kern="1200" dirty="0">
                        <a:solidFill>
                          <a:schemeClr val="dk1"/>
                        </a:solidFill>
                        <a:effectLst/>
                        <a:latin typeface="+mn-lt"/>
                        <a:ea typeface="+mn-ea"/>
                        <a:cs typeface="+mn-cs"/>
                      </a:endParaRPr>
                    </a:p>
                  </a:txBody>
                  <a:tcPr marL="14189" marR="14189" marT="7095" marB="7095"/>
                </a:tc>
                <a:tc rowSpan="2">
                  <a:txBody>
                    <a:bodyPr/>
                    <a:lstStyle/>
                    <a:p>
                      <a:pPr algn="ctr"/>
                      <a:r>
                        <a:rPr lang="en-US" sz="1400" kern="1200" dirty="0">
                          <a:solidFill>
                            <a:schemeClr val="dk1"/>
                          </a:solidFill>
                          <a:effectLst/>
                          <a:latin typeface="+mn-lt"/>
                          <a:ea typeface="+mn-ea"/>
                          <a:cs typeface="+mn-cs"/>
                        </a:rPr>
                        <a:t>Operational</a:t>
                      </a:r>
                      <a:endParaRPr lang="en-ZA" sz="1400" kern="1200" dirty="0">
                        <a:solidFill>
                          <a:schemeClr val="dk1"/>
                        </a:solidFill>
                        <a:effectLst/>
                        <a:latin typeface="+mn-lt"/>
                        <a:ea typeface="+mn-ea"/>
                        <a:cs typeface="+mn-cs"/>
                      </a:endParaRPr>
                    </a:p>
                  </a:txBody>
                  <a:tcPr marL="10642" marR="10642" marT="0" marB="0"/>
                </a:tc>
                <a:tc rowSpan="2">
                  <a:txBody>
                    <a:bodyPr/>
                    <a:lstStyle/>
                    <a:p>
                      <a:pPr algn="ctr"/>
                      <a:r>
                        <a:rPr lang="en-US" sz="1400" kern="1200" dirty="0">
                          <a:solidFill>
                            <a:schemeClr val="dk1"/>
                          </a:solidFill>
                          <a:effectLst/>
                          <a:latin typeface="+mn-lt"/>
                          <a:ea typeface="+mn-ea"/>
                          <a:cs typeface="+mn-cs"/>
                        </a:rPr>
                        <a:t>Operational </a:t>
                      </a:r>
                      <a:endParaRPr lang="en-ZA" sz="1400" kern="1200" dirty="0">
                        <a:solidFill>
                          <a:schemeClr val="dk1"/>
                        </a:solidFill>
                        <a:effectLst/>
                        <a:latin typeface="+mn-lt"/>
                        <a:ea typeface="+mn-ea"/>
                        <a:cs typeface="+mn-cs"/>
                      </a:endParaRPr>
                    </a:p>
                  </a:txBody>
                  <a:tcPr marL="10642" marR="10642" marT="0" marB="0"/>
                </a:tc>
                <a:tc rowSpan="2">
                  <a:txBody>
                    <a:bodyPr/>
                    <a:lstStyle/>
                    <a:p>
                      <a:pPr algn="ctr"/>
                      <a:r>
                        <a:rPr lang="en-ZA" sz="1400" kern="1200" dirty="0">
                          <a:solidFill>
                            <a:schemeClr val="dk1"/>
                          </a:solidFill>
                          <a:effectLst/>
                          <a:latin typeface="+mn-lt"/>
                          <a:ea typeface="+mn-ea"/>
                          <a:cs typeface="+mn-cs"/>
                        </a:rPr>
                        <a:t>Operational</a:t>
                      </a:r>
                    </a:p>
                  </a:txBody>
                  <a:tcPr marL="10642" marR="10642" marT="0" marB="0"/>
                </a:tc>
                <a:tc rowSpan="2">
                  <a:txBody>
                    <a:bodyPr/>
                    <a:lstStyle/>
                    <a:p>
                      <a:pPr marL="88900" indent="0"/>
                      <a:r>
                        <a:rPr lang="en-US" sz="1400" kern="1200" dirty="0">
                          <a:solidFill>
                            <a:schemeClr val="tx1"/>
                          </a:solidFill>
                          <a:effectLst/>
                          <a:latin typeface="+mn-lt"/>
                          <a:ea typeface="Calibri"/>
                          <a:cs typeface="Arial" panose="020B0604020202020204" pitchFamily="34" charset="0"/>
                        </a:rPr>
                        <a:t>Mbombela LM</a:t>
                      </a:r>
                    </a:p>
                    <a:p>
                      <a:pPr marL="88900" indent="0"/>
                      <a:r>
                        <a:rPr lang="en-US" sz="1400" kern="1200" dirty="0">
                          <a:solidFill>
                            <a:schemeClr val="tx1"/>
                          </a:solidFill>
                          <a:effectLst/>
                          <a:latin typeface="+mn-lt"/>
                          <a:ea typeface="Calibri"/>
                          <a:cs typeface="Arial" panose="020B0604020202020204" pitchFamily="34" charset="0"/>
                        </a:rPr>
                        <a:t>eMalahle</a:t>
                      </a:r>
                      <a:r>
                        <a:rPr lang="en-US" sz="1400" kern="1200" baseline="0" dirty="0">
                          <a:solidFill>
                            <a:schemeClr val="tx1"/>
                          </a:solidFill>
                          <a:effectLst/>
                          <a:latin typeface="+mn-lt"/>
                          <a:ea typeface="Calibri"/>
                          <a:cs typeface="Arial" panose="020B0604020202020204" pitchFamily="34" charset="0"/>
                        </a:rPr>
                        <a:t>ni LM</a:t>
                      </a:r>
                    </a:p>
                    <a:p>
                      <a:pPr marL="88900" indent="0"/>
                      <a:r>
                        <a:rPr lang="en-US" sz="1400" kern="1200" baseline="0" dirty="0">
                          <a:solidFill>
                            <a:schemeClr val="tx1"/>
                          </a:solidFill>
                          <a:effectLst/>
                          <a:latin typeface="+mn-lt"/>
                          <a:ea typeface="Calibri"/>
                          <a:cs typeface="Arial" panose="020B0604020202020204" pitchFamily="34" charset="0"/>
                        </a:rPr>
                        <a:t>Chief Albert Luthuli LM</a:t>
                      </a:r>
                    </a:p>
                    <a:p>
                      <a:pPr marL="88900" indent="0"/>
                      <a:r>
                        <a:rPr lang="en-US" sz="1400" kern="1200" baseline="0" dirty="0">
                          <a:solidFill>
                            <a:schemeClr val="tx1"/>
                          </a:solidFill>
                          <a:effectLst/>
                          <a:latin typeface="+mn-lt"/>
                          <a:ea typeface="Calibri"/>
                          <a:cs typeface="Arial" panose="020B0604020202020204" pitchFamily="34" charset="0"/>
                        </a:rPr>
                        <a:t>Dr. JS Moroka LM</a:t>
                      </a:r>
                      <a:endParaRPr lang="en-ZA" sz="1400" kern="1200" dirty="0">
                        <a:solidFill>
                          <a:schemeClr val="tx1"/>
                        </a:solidFill>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8"/>
                  </a:ext>
                </a:extLst>
              </a:tr>
              <a:tr h="378922">
                <a:tc vMerge="1">
                  <a:txBody>
                    <a:bodyPr/>
                    <a:lstStyle/>
                    <a:p>
                      <a:endParaRPr lang="en-ZA"/>
                    </a:p>
                  </a:txBody>
                  <a:tcPr/>
                </a:tc>
                <a:tc>
                  <a:txBody>
                    <a:bodyPr/>
                    <a:lstStyle/>
                    <a:p>
                      <a:r>
                        <a:rPr lang="en-ZA" sz="1400" kern="1200" dirty="0">
                          <a:solidFill>
                            <a:schemeClr val="tx1"/>
                          </a:solidFill>
                          <a:latin typeface="+mn-lt"/>
                          <a:ea typeface="+mn-ea"/>
                          <a:cs typeface="+mn-cs"/>
                        </a:rPr>
                        <a:t>4 schools identified to introduce technical subjects from Gr. 10</a:t>
                      </a:r>
                    </a:p>
                  </a:txBody>
                  <a:tcPr marL="61466" marR="61466"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pPr marL="88900" indent="0"/>
                      <a:endParaRPr lang="en-ZA" sz="1400" kern="1200" dirty="0">
                        <a:solidFill>
                          <a:schemeClr val="tx1"/>
                        </a:solidFill>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3576777355"/>
                  </a:ext>
                </a:extLst>
              </a:tr>
              <a:tr h="189461">
                <a:tc rowSpan="2">
                  <a:txBody>
                    <a:bodyPr/>
                    <a:lstStyle/>
                    <a:p>
                      <a:pPr algn="just">
                        <a:spcBef>
                          <a:spcPts val="600"/>
                        </a:spcBef>
                        <a:spcAft>
                          <a:spcPts val="0"/>
                        </a:spcAft>
                      </a:pPr>
                      <a:r>
                        <a:rPr lang="en-ZA" sz="1400" dirty="0">
                          <a:effectLst/>
                          <a:latin typeface="+mn-lt"/>
                          <a:cs typeface="Arial" panose="020B0604020202020204" pitchFamily="34" charset="0"/>
                        </a:rPr>
                        <a:t>100% of learners having access to the required textbooks in all grades and in all subjects</a:t>
                      </a:r>
                      <a:endParaRPr lang="en-ZA" sz="1400" dirty="0">
                        <a:effectLst/>
                        <a:latin typeface="+mn-lt"/>
                        <a:ea typeface="Calibri"/>
                        <a:cs typeface="Arial" panose="020B0604020202020204" pitchFamily="34" charset="0"/>
                      </a:endParaRPr>
                    </a:p>
                  </a:txBody>
                  <a:tcPr marL="61466" marR="61466" marT="0" marB="0"/>
                </a:tc>
                <a:tc>
                  <a:txBody>
                    <a:bodyPr/>
                    <a:lstStyle/>
                    <a:p>
                      <a:pPr algn="just">
                        <a:spcBef>
                          <a:spcPts val="600"/>
                        </a:spcBef>
                        <a:spcAft>
                          <a:spcPts val="0"/>
                        </a:spcAft>
                      </a:pPr>
                      <a:r>
                        <a:rPr lang="en-GB" sz="1400" kern="1200" dirty="0">
                          <a:solidFill>
                            <a:schemeClr val="tx1"/>
                          </a:solidFill>
                          <a:latin typeface="+mn-lt"/>
                          <a:ea typeface="+mn-ea"/>
                          <a:cs typeface="+mn-cs"/>
                        </a:rPr>
                        <a:t>Provide learners with access to required textbooks</a:t>
                      </a:r>
                      <a:endParaRPr lang="en-ZA" sz="1400" kern="1200" dirty="0">
                        <a:solidFill>
                          <a:schemeClr val="tx1"/>
                        </a:solidFill>
                        <a:latin typeface="+mn-lt"/>
                        <a:ea typeface="+mn-ea"/>
                        <a:cs typeface="+mn-cs"/>
                      </a:endParaRPr>
                    </a:p>
                  </a:txBody>
                  <a:tcPr marL="61466" marR="61466" marT="0" marB="0"/>
                </a:tc>
                <a:tc rowSpan="3">
                  <a:txBody>
                    <a:bodyPr/>
                    <a:lstStyle/>
                    <a:p>
                      <a:pPr marL="88900" indent="0" algn="ctr" defTabSz="914400" rtl="0" eaLnBrk="1" latinLnBrk="0" hangingPunct="1"/>
                      <a:r>
                        <a:rPr lang="en-US" sz="1400" kern="1200" dirty="0">
                          <a:solidFill>
                            <a:schemeClr val="dk1"/>
                          </a:solidFill>
                          <a:effectLst/>
                          <a:latin typeface="+mn-lt"/>
                          <a:ea typeface="+mn-ea"/>
                          <a:cs typeface="+mn-cs"/>
                        </a:rPr>
                        <a:t>299 315</a:t>
                      </a:r>
                      <a:endParaRPr lang="en-ZA" sz="1400" kern="1200" dirty="0">
                        <a:solidFill>
                          <a:schemeClr val="dk1"/>
                        </a:solidFill>
                        <a:effectLst/>
                        <a:latin typeface="+mn-lt"/>
                        <a:ea typeface="+mn-ea"/>
                        <a:cs typeface="+mn-cs"/>
                      </a:endParaRPr>
                    </a:p>
                  </a:txBody>
                  <a:tcPr/>
                </a:tc>
                <a:tc rowSpan="3">
                  <a:txBody>
                    <a:bodyPr/>
                    <a:lstStyle/>
                    <a:p>
                      <a:pPr marL="88900" indent="0" algn="ctr" defTabSz="914400" rtl="0" eaLnBrk="1" latinLnBrk="0" hangingPunct="1"/>
                      <a:r>
                        <a:rPr lang="en-US" sz="1400" kern="1200" dirty="0">
                          <a:solidFill>
                            <a:schemeClr val="dk1"/>
                          </a:solidFill>
                          <a:effectLst/>
                          <a:latin typeface="+mn-lt"/>
                          <a:ea typeface="+mn-ea"/>
                          <a:cs typeface="+mn-cs"/>
                        </a:rPr>
                        <a:t>314 079</a:t>
                      </a:r>
                      <a:endParaRPr lang="en-ZA" sz="1400" kern="1200" dirty="0">
                        <a:solidFill>
                          <a:schemeClr val="dk1"/>
                        </a:solidFill>
                        <a:effectLst/>
                        <a:latin typeface="+mn-lt"/>
                        <a:ea typeface="+mn-ea"/>
                        <a:cs typeface="+mn-cs"/>
                      </a:endParaRPr>
                    </a:p>
                  </a:txBody>
                  <a:tcPr marL="10642" marR="10642" marT="0" marB="0"/>
                </a:tc>
                <a:tc rowSpan="3">
                  <a:txBody>
                    <a:bodyPr/>
                    <a:lstStyle/>
                    <a:p>
                      <a:pPr marL="88900" indent="0" algn="ctr"/>
                      <a:r>
                        <a:rPr lang="en-US" sz="1400" kern="1200" dirty="0">
                          <a:solidFill>
                            <a:schemeClr val="dk1"/>
                          </a:solidFill>
                          <a:effectLst/>
                          <a:latin typeface="+mn-lt"/>
                          <a:ea typeface="+mn-ea"/>
                          <a:cs typeface="+mn-cs"/>
                        </a:rPr>
                        <a:t>329 783</a:t>
                      </a:r>
                      <a:endParaRPr lang="en-ZA" sz="1400" kern="1200" dirty="0">
                        <a:solidFill>
                          <a:schemeClr val="dk1"/>
                        </a:solidFill>
                        <a:effectLst/>
                        <a:latin typeface="+mn-lt"/>
                        <a:ea typeface="+mn-ea"/>
                        <a:cs typeface="+mn-cs"/>
                      </a:endParaRPr>
                    </a:p>
                  </a:txBody>
                  <a:tcPr marL="10642" marR="10642" marT="0" marB="0"/>
                </a:tc>
                <a:tc rowSpan="3">
                  <a:txBody>
                    <a:bodyPr/>
                    <a:lstStyle/>
                    <a:p>
                      <a:pPr marL="88900" indent="0" algn="ctr"/>
                      <a:r>
                        <a:rPr lang="en-ZA" sz="1400" kern="1200" dirty="0">
                          <a:solidFill>
                            <a:schemeClr val="dk1"/>
                          </a:solidFill>
                          <a:effectLst/>
                          <a:latin typeface="+mn-lt"/>
                          <a:ea typeface="+mn-ea"/>
                          <a:cs typeface="+mn-cs"/>
                        </a:rPr>
                        <a:t>412 007</a:t>
                      </a:r>
                    </a:p>
                  </a:txBody>
                  <a:tcPr marL="10642" marR="10642" marT="0" marB="0"/>
                </a:tc>
                <a:tc rowSpan="3">
                  <a:txBody>
                    <a:bodyPr/>
                    <a:lstStyle/>
                    <a:p>
                      <a:pPr marL="88900" indent="0"/>
                      <a:r>
                        <a:rPr lang="en-US" sz="1400" kern="1200" dirty="0">
                          <a:solidFill>
                            <a:schemeClr val="tx1"/>
                          </a:solidFill>
                          <a:effectLst/>
                          <a:latin typeface="+mn-lt"/>
                          <a:ea typeface="Calibri"/>
                          <a:cs typeface="Arial" panose="020B0604020202020204" pitchFamily="34" charset="0"/>
                        </a:rPr>
                        <a:t>All municipalities</a:t>
                      </a:r>
                      <a:endParaRPr lang="en-ZA" sz="1400" kern="1200" dirty="0">
                        <a:solidFill>
                          <a:schemeClr val="tx1"/>
                        </a:solidFill>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2928850527"/>
                  </a:ext>
                </a:extLst>
              </a:tr>
              <a:tr h="568383">
                <a:tc vMerge="1">
                  <a:txBody>
                    <a:bodyPr/>
                    <a:lstStyle/>
                    <a:p>
                      <a:endParaRPr lang="en-ZA"/>
                    </a:p>
                  </a:txBody>
                  <a:tcPr/>
                </a:tc>
                <a:tc>
                  <a:txBody>
                    <a:bodyPr/>
                    <a:lstStyle/>
                    <a:p>
                      <a:pPr algn="just">
                        <a:spcBef>
                          <a:spcPts val="600"/>
                        </a:spcBef>
                        <a:spcAft>
                          <a:spcPts val="0"/>
                        </a:spcAft>
                      </a:pPr>
                      <a:r>
                        <a:rPr lang="en-GB" sz="1400" kern="1200" dirty="0">
                          <a:solidFill>
                            <a:schemeClr val="tx1"/>
                          </a:solidFill>
                          <a:latin typeface="+mn-lt"/>
                          <a:ea typeface="+mn-ea"/>
                          <a:cs typeface="+mn-cs"/>
                        </a:rPr>
                        <a:t>Provision of e-books to targeted primary schools</a:t>
                      </a:r>
                      <a:endParaRPr lang="en-ZA" sz="1400" kern="1200" dirty="0">
                        <a:solidFill>
                          <a:schemeClr val="tx1"/>
                        </a:solidFill>
                        <a:latin typeface="+mn-lt"/>
                        <a:ea typeface="+mn-ea"/>
                        <a:cs typeface="+mn-cs"/>
                      </a:endParaRPr>
                    </a:p>
                  </a:txBody>
                  <a:tcPr marL="61466" marR="61466" marT="0" marB="0"/>
                </a:tc>
                <a:tc vMerge="1">
                  <a:txBody>
                    <a:bodyPr/>
                    <a:lstStyle/>
                    <a:p>
                      <a:pPr algn="r">
                        <a:spcBef>
                          <a:spcPts val="600"/>
                        </a:spcBef>
                        <a:spcAft>
                          <a:spcPts val="0"/>
                        </a:spcAft>
                        <a:tabLst>
                          <a:tab pos="990600" algn="l"/>
                          <a:tab pos="7831455" algn="l"/>
                        </a:tabLst>
                      </a:pPr>
                      <a:endParaRPr lang="en-ZA" sz="1400" dirty="0">
                        <a:effectLst/>
                        <a:latin typeface="+mn-lt"/>
                        <a:ea typeface="Calibri"/>
                        <a:cs typeface="Arial" panose="020B0604020202020204" pitchFamily="34" charset="0"/>
                      </a:endParaRPr>
                    </a:p>
                  </a:txBody>
                  <a:tcPr marL="10642" marR="10642" marT="0" marB="0"/>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pPr algn="r">
                        <a:spcBef>
                          <a:spcPts val="600"/>
                        </a:spcBef>
                        <a:spcAft>
                          <a:spcPts val="0"/>
                        </a:spcAft>
                        <a:tabLst>
                          <a:tab pos="990600" algn="l"/>
                          <a:tab pos="7831455" algn="l"/>
                        </a:tabLst>
                      </a:pPr>
                      <a:endParaRPr lang="en-ZA" sz="1400" kern="1200" dirty="0">
                        <a:solidFill>
                          <a:schemeClr val="tx1"/>
                        </a:solidFill>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9"/>
                  </a:ext>
                </a:extLst>
              </a:tr>
              <a:tr h="568383">
                <a:tc>
                  <a:txBody>
                    <a:bodyPr/>
                    <a:lstStyle/>
                    <a:p>
                      <a:pPr algn="just">
                        <a:spcBef>
                          <a:spcPts val="600"/>
                        </a:spcBef>
                        <a:spcAft>
                          <a:spcPts val="0"/>
                        </a:spcAft>
                      </a:pPr>
                      <a:r>
                        <a:rPr lang="en-GB" sz="1400" dirty="0">
                          <a:effectLst/>
                          <a:latin typeface="+mn-lt"/>
                          <a:cs typeface="Arial" panose="020B0604020202020204" pitchFamily="34" charset="0"/>
                        </a:rPr>
                        <a:t>Percentage</a:t>
                      </a:r>
                      <a:r>
                        <a:rPr lang="en-GB" sz="1400" baseline="0" dirty="0">
                          <a:effectLst/>
                          <a:latin typeface="+mn-lt"/>
                          <a:cs typeface="Arial" panose="020B0604020202020204" pitchFamily="34" charset="0"/>
                        </a:rPr>
                        <a:t> of</a:t>
                      </a:r>
                      <a:r>
                        <a:rPr lang="en-GB" sz="1400" dirty="0">
                          <a:effectLst/>
                          <a:latin typeface="+mn-lt"/>
                          <a:cs typeface="Arial" panose="020B0604020202020204" pitchFamily="34" charset="0"/>
                        </a:rPr>
                        <a:t> learners with access to required workbooks</a:t>
                      </a:r>
                      <a:endParaRPr lang="en-ZA" sz="1400" dirty="0">
                        <a:effectLst/>
                        <a:latin typeface="+mn-lt"/>
                        <a:ea typeface="Calibri"/>
                        <a:cs typeface="Arial" panose="020B0604020202020204" pitchFamily="34" charset="0"/>
                      </a:endParaRPr>
                    </a:p>
                  </a:txBody>
                  <a:tcPr marL="61466" marR="61466" marT="0" marB="0"/>
                </a:tc>
                <a:tc>
                  <a:txBody>
                    <a:bodyPr/>
                    <a:lstStyle/>
                    <a:p>
                      <a:pPr algn="just">
                        <a:spcBef>
                          <a:spcPts val="600"/>
                        </a:spcBef>
                        <a:spcAft>
                          <a:spcPts val="0"/>
                        </a:spcAft>
                      </a:pPr>
                      <a:r>
                        <a:rPr lang="en-ZA" sz="1400" baseline="0" dirty="0">
                          <a:effectLst/>
                          <a:latin typeface="+mn-lt"/>
                          <a:ea typeface="Calibri"/>
                          <a:cs typeface="Arial" panose="020B0604020202020204" pitchFamily="34" charset="0"/>
                        </a:rPr>
                        <a:t>Procurement and delivery of workbooks in schools</a:t>
                      </a:r>
                      <a:endParaRPr lang="en-ZA" sz="1400" dirty="0">
                        <a:effectLst/>
                        <a:latin typeface="+mn-lt"/>
                        <a:ea typeface="Calibri"/>
                        <a:cs typeface="Arial" panose="020B0604020202020204" pitchFamily="34" charset="0"/>
                      </a:endParaRPr>
                    </a:p>
                  </a:txBody>
                  <a:tcPr marL="61466" marR="61466" marT="0" marB="0"/>
                </a:tc>
                <a:tc vMerge="1">
                  <a:txBody>
                    <a:bodyPr/>
                    <a:lstStyle/>
                    <a:p>
                      <a:endParaRPr lang="en-ZA" dirty="0"/>
                    </a:p>
                  </a:txBody>
                  <a:tcPr/>
                </a:tc>
                <a:tc vMerge="1">
                  <a:txBody>
                    <a:bodyPr/>
                    <a:lstStyle/>
                    <a:p>
                      <a:endParaRPr lang="en-ZA" dirty="0"/>
                    </a:p>
                  </a:txBody>
                  <a:tcPr marL="10642" marR="10642" marT="0" marB="0"/>
                </a:tc>
                <a:tc vMerge="1">
                  <a:txBody>
                    <a:bodyPr/>
                    <a:lstStyle/>
                    <a:p>
                      <a:endParaRPr lang="en-ZA"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10"/>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31</a:t>
            </a:fld>
            <a:endParaRPr lang="en-US" dirty="0"/>
          </a:p>
        </p:txBody>
      </p:sp>
    </p:spTree>
    <p:extLst>
      <p:ext uri="{BB962C8B-B14F-4D97-AF65-F5344CB8AC3E}">
        <p14:creationId xmlns:p14="http://schemas.microsoft.com/office/powerpoint/2010/main" val="1213414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316199"/>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1665" y="6309319"/>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  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3792149880"/>
              </p:ext>
            </p:extLst>
          </p:nvPr>
        </p:nvGraphicFramePr>
        <p:xfrm>
          <a:off x="74117" y="505325"/>
          <a:ext cx="12043767" cy="5624000"/>
        </p:xfrm>
        <a:graphic>
          <a:graphicData uri="http://schemas.openxmlformats.org/drawingml/2006/table">
            <a:tbl>
              <a:tblPr firstRow="1" bandRow="1">
                <a:tableStyleId>{5940675A-B579-460E-94D1-54222C63F5DA}</a:tableStyleId>
              </a:tblPr>
              <a:tblGrid>
                <a:gridCol w="1766988">
                  <a:extLst>
                    <a:ext uri="{9D8B030D-6E8A-4147-A177-3AD203B41FA5}">
                      <a16:colId xmlns:a16="http://schemas.microsoft.com/office/drawing/2014/main" val="20000"/>
                    </a:ext>
                  </a:extLst>
                </a:gridCol>
                <a:gridCol w="4808182">
                  <a:extLst>
                    <a:ext uri="{9D8B030D-6E8A-4147-A177-3AD203B41FA5}">
                      <a16:colId xmlns:a16="http://schemas.microsoft.com/office/drawing/2014/main" val="20001"/>
                    </a:ext>
                  </a:extLst>
                </a:gridCol>
                <a:gridCol w="968953">
                  <a:extLst>
                    <a:ext uri="{9D8B030D-6E8A-4147-A177-3AD203B41FA5}">
                      <a16:colId xmlns:a16="http://schemas.microsoft.com/office/drawing/2014/main" val="20002"/>
                    </a:ext>
                  </a:extLst>
                </a:gridCol>
                <a:gridCol w="839760">
                  <a:extLst>
                    <a:ext uri="{9D8B030D-6E8A-4147-A177-3AD203B41FA5}">
                      <a16:colId xmlns:a16="http://schemas.microsoft.com/office/drawing/2014/main" val="20003"/>
                    </a:ext>
                  </a:extLst>
                </a:gridCol>
                <a:gridCol w="904357">
                  <a:extLst>
                    <a:ext uri="{9D8B030D-6E8A-4147-A177-3AD203B41FA5}">
                      <a16:colId xmlns:a16="http://schemas.microsoft.com/office/drawing/2014/main" val="3538887520"/>
                    </a:ext>
                  </a:extLst>
                </a:gridCol>
                <a:gridCol w="904357">
                  <a:extLst>
                    <a:ext uri="{9D8B030D-6E8A-4147-A177-3AD203B41FA5}">
                      <a16:colId xmlns:a16="http://schemas.microsoft.com/office/drawing/2014/main" val="1217190923"/>
                    </a:ext>
                  </a:extLst>
                </a:gridCol>
                <a:gridCol w="1851170">
                  <a:extLst>
                    <a:ext uri="{9D8B030D-6E8A-4147-A177-3AD203B41FA5}">
                      <a16:colId xmlns:a16="http://schemas.microsoft.com/office/drawing/2014/main" val="20004"/>
                    </a:ext>
                  </a:extLst>
                </a:gridCol>
              </a:tblGrid>
              <a:tr h="310059">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Every learner enrolled in schools that support learning decency: </a:t>
                      </a:r>
                      <a:r>
                        <a:rPr lang="en-ZA" sz="1600" kern="1200" dirty="0">
                          <a:effectLst/>
                        </a:rPr>
                        <a:t>Improved the quality of teaching and learning through provision of Infrastructure and learning materials </a:t>
                      </a:r>
                      <a:endParaRPr lang="en-ZA" sz="1600" b="1" dirty="0"/>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455400">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662198">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872042">
                <a:tc rowSpan="3">
                  <a:txBody>
                    <a:bodyPr/>
                    <a:lstStyle/>
                    <a:p>
                      <a:pPr marL="88900" marR="0" lvl="0" indent="0" algn="just" defTabSz="914400" rtl="0" eaLnBrk="1" fontAlgn="auto" latinLnBrk="0" hangingPunct="1">
                        <a:lnSpc>
                          <a:spcPct val="100000"/>
                        </a:lnSpc>
                        <a:spcBef>
                          <a:spcPts val="60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mn-lt"/>
                          <a:ea typeface="+mn-ea"/>
                          <a:cs typeface="+mn-cs"/>
                        </a:rPr>
                        <a:t>Provided 3 schools with adequate infrastructure</a:t>
                      </a:r>
                    </a:p>
                    <a:p>
                      <a:pPr marL="88900" indent="0" algn="just">
                        <a:spcBef>
                          <a:spcPts val="600"/>
                        </a:spcBef>
                        <a:spcAft>
                          <a:spcPts val="0"/>
                        </a:spcAft>
                      </a:pPr>
                      <a:endParaRPr lang="en-ZA" sz="1400" dirty="0">
                        <a:effectLst/>
                        <a:latin typeface="+mn-lt"/>
                        <a:ea typeface="Calibri"/>
                        <a:cs typeface="Arial" panose="020B0604020202020204" pitchFamily="34" charset="0"/>
                      </a:endParaRPr>
                    </a:p>
                  </a:txBody>
                  <a:tcPr marL="10642" marR="10642" marT="0" marB="0"/>
                </a:tc>
                <a:tc>
                  <a:txBody>
                    <a:bodyPr/>
                    <a:lstStyle/>
                    <a:p>
                      <a:pPr marL="171450" lvl="0" indent="-171450" algn="just">
                        <a:spcBef>
                          <a:spcPts val="600"/>
                        </a:spcBef>
                        <a:spcAft>
                          <a:spcPts val="0"/>
                        </a:spcAft>
                        <a:buFont typeface="Arial" pitchFamily="34" charset="0"/>
                        <a:buChar char="•"/>
                        <a:tabLst>
                          <a:tab pos="990600" algn="l"/>
                          <a:tab pos="7831455" algn="l"/>
                        </a:tabLst>
                      </a:pPr>
                      <a:r>
                        <a:rPr lang="en-ZA" sz="1500" dirty="0">
                          <a:effectLst/>
                        </a:rPr>
                        <a:t>Monitor the construction of schools</a:t>
                      </a:r>
                    </a:p>
                    <a:p>
                      <a:pPr marL="171450" lvl="0" indent="-171450" algn="just">
                        <a:spcAft>
                          <a:spcPts val="0"/>
                        </a:spcAft>
                        <a:buFont typeface="Arial" pitchFamily="34" charset="0"/>
                        <a:buChar char="•"/>
                        <a:tabLst>
                          <a:tab pos="990600" algn="l"/>
                          <a:tab pos="7831455" algn="l"/>
                        </a:tabLst>
                      </a:pPr>
                      <a:r>
                        <a:rPr lang="en-ZA" sz="1500" dirty="0">
                          <a:effectLst/>
                        </a:rPr>
                        <a:t>Complete construction of 3 schools (new and replacement schools [</a:t>
                      </a:r>
                      <a:r>
                        <a:rPr lang="en-ZA" sz="1500" dirty="0" err="1">
                          <a:effectLst/>
                        </a:rPr>
                        <a:t>Mkhulu</a:t>
                      </a:r>
                      <a:r>
                        <a:rPr lang="en-ZA" sz="1500" baseline="0" dirty="0">
                          <a:effectLst/>
                        </a:rPr>
                        <a:t> Primary, Mkhondo B/S, New Klarinet]</a:t>
                      </a:r>
                      <a:r>
                        <a:rPr lang="en-ZA" sz="1500" dirty="0">
                          <a:effectLst/>
                        </a:rPr>
                        <a:t>)</a:t>
                      </a:r>
                      <a:endParaRPr lang="en-ZA" sz="1500" b="0" dirty="0">
                        <a:effectLst/>
                        <a:latin typeface="+mn-lt"/>
                        <a:ea typeface="Calibri"/>
                        <a:cs typeface="Arial" panose="020B0604020202020204" pitchFamily="34" charset="0"/>
                      </a:endParaRPr>
                    </a:p>
                  </a:txBody>
                  <a:tcPr marL="24892" marR="24892" marT="0" marB="0"/>
                </a:tc>
                <a:tc>
                  <a:txBody>
                    <a:bodyPr/>
                    <a:lstStyle/>
                    <a:p>
                      <a:pPr algn="r">
                        <a:spcBef>
                          <a:spcPts val="600"/>
                        </a:spcBef>
                        <a:spcAft>
                          <a:spcPts val="0"/>
                        </a:spcAft>
                        <a:tabLst>
                          <a:tab pos="990600" algn="l"/>
                          <a:tab pos="7831455" algn="l"/>
                        </a:tabLst>
                      </a:pPr>
                      <a:endParaRPr lang="en-ZA" sz="1400" dirty="0">
                        <a:effectLst/>
                        <a:latin typeface="+mn-lt"/>
                        <a:ea typeface="Calibri"/>
                        <a:cs typeface="Arial" panose="020B0604020202020204" pitchFamily="34" charset="0"/>
                      </a:endParaRPr>
                    </a:p>
                  </a:txBody>
                  <a:tcPr marL="10642" marR="10642" marT="0" marB="0"/>
                </a:tc>
                <a:tc>
                  <a:txBody>
                    <a:bodyPr/>
                    <a:lstStyle/>
                    <a:p>
                      <a:endParaRPr lang="en-ZA" sz="1400" dirty="0"/>
                    </a:p>
                  </a:txBody>
                  <a:tcPr marL="10642" marR="10642" marT="0" marB="0"/>
                </a:tc>
                <a:tc>
                  <a:txBody>
                    <a:bodyPr/>
                    <a:lstStyle/>
                    <a:p>
                      <a:endParaRPr lang="en-ZA" sz="1400" dirty="0"/>
                    </a:p>
                  </a:txBody>
                  <a:tcPr marL="10642" marR="10642" marT="0" marB="0"/>
                </a:tc>
                <a:tc>
                  <a:txBody>
                    <a:bodyPr/>
                    <a:lstStyle/>
                    <a:p>
                      <a:endParaRPr lang="en-ZA" sz="1400" dirty="0"/>
                    </a:p>
                  </a:txBody>
                  <a:tcPr marL="10642" marR="10642" marT="0" marB="0"/>
                </a:tc>
                <a:tc>
                  <a:txBody>
                    <a:bodyPr/>
                    <a:lstStyle/>
                    <a:p>
                      <a:pPr marL="88900" indent="0" algn="l">
                        <a:spcBef>
                          <a:spcPts val="600"/>
                        </a:spcBef>
                        <a:spcAft>
                          <a:spcPts val="0"/>
                        </a:spcAft>
                        <a:tabLst>
                          <a:tab pos="990600" algn="l"/>
                          <a:tab pos="7831455" algn="l"/>
                        </a:tabLst>
                      </a:pPr>
                      <a:r>
                        <a:rPr lang="en-US" sz="1400" kern="1200" dirty="0">
                          <a:solidFill>
                            <a:schemeClr val="tx1"/>
                          </a:solidFill>
                          <a:latin typeface="+mn-lt"/>
                          <a:ea typeface="+mn-ea"/>
                          <a:cs typeface="+mn-cs"/>
                        </a:rPr>
                        <a:t>Mkhondo LM</a:t>
                      </a:r>
                    </a:p>
                    <a:p>
                      <a:pPr marL="88900" indent="0" algn="l">
                        <a:spcBef>
                          <a:spcPts val="600"/>
                        </a:spcBef>
                        <a:spcAft>
                          <a:spcPts val="0"/>
                        </a:spcAft>
                        <a:tabLst>
                          <a:tab pos="990600" algn="l"/>
                          <a:tab pos="7831455" algn="l"/>
                        </a:tabLst>
                      </a:pPr>
                      <a:r>
                        <a:rPr lang="en-US" sz="1400" kern="1200" dirty="0">
                          <a:solidFill>
                            <a:schemeClr val="tx1"/>
                          </a:solidFill>
                          <a:latin typeface="+mn-lt"/>
                          <a:ea typeface="+mn-ea"/>
                          <a:cs typeface="+mn-cs"/>
                        </a:rPr>
                        <a:t>Steve Tshwete LM</a:t>
                      </a:r>
                    </a:p>
                    <a:p>
                      <a:pPr marL="88900" indent="0" algn="l">
                        <a:spcBef>
                          <a:spcPts val="600"/>
                        </a:spcBef>
                        <a:spcAft>
                          <a:spcPts val="0"/>
                        </a:spcAft>
                        <a:tabLst>
                          <a:tab pos="990600" algn="l"/>
                          <a:tab pos="7831455" algn="l"/>
                        </a:tabLst>
                      </a:pPr>
                      <a:r>
                        <a:rPr lang="en-US" sz="1400" kern="1200" dirty="0">
                          <a:solidFill>
                            <a:schemeClr val="tx1"/>
                          </a:solidFill>
                          <a:latin typeface="+mn-lt"/>
                          <a:ea typeface="+mn-ea"/>
                          <a:cs typeface="+mn-cs"/>
                        </a:rPr>
                        <a:t>eMalahleni LM</a:t>
                      </a:r>
                      <a:endParaRPr lang="en-ZA" sz="1400" kern="1200" dirty="0">
                        <a:solidFill>
                          <a:schemeClr val="tx1"/>
                        </a:solidFill>
                        <a:latin typeface="+mn-lt"/>
                        <a:ea typeface="+mn-ea"/>
                        <a:cs typeface="+mn-cs"/>
                      </a:endParaRPr>
                    </a:p>
                  </a:txBody>
                  <a:tcPr marL="10642" marR="10642" marT="0" marB="0"/>
                </a:tc>
                <a:extLst>
                  <a:ext uri="{0D108BD9-81ED-4DB2-BD59-A6C34878D82A}">
                    <a16:rowId xmlns:a16="http://schemas.microsoft.com/office/drawing/2014/main" val="10002"/>
                  </a:ext>
                </a:extLst>
              </a:tr>
              <a:tr h="1002848">
                <a:tc vMerge="1">
                  <a:txBody>
                    <a:bodyPr/>
                    <a:lstStyle/>
                    <a:p>
                      <a:pPr marL="88900" indent="0" algn="just">
                        <a:spcAft>
                          <a:spcPts val="0"/>
                        </a:spcAft>
                      </a:pPr>
                      <a:endParaRPr lang="en-ZA" sz="1400" dirty="0">
                        <a:effectLst/>
                        <a:latin typeface="+mn-lt"/>
                        <a:ea typeface="Calibri"/>
                        <a:cs typeface="Arial" panose="020B0604020202020204" pitchFamily="34" charset="0"/>
                      </a:endParaRPr>
                    </a:p>
                  </a:txBody>
                  <a:tcPr marL="10642" marR="10642" marT="0" marB="0"/>
                </a:tc>
                <a:tc>
                  <a:txBody>
                    <a:bodyPr/>
                    <a:lstStyle/>
                    <a:p>
                      <a:pPr marL="171450" lvl="0" indent="-171450" algn="just">
                        <a:spcAft>
                          <a:spcPts val="0"/>
                        </a:spcAft>
                        <a:buFont typeface="Arial" pitchFamily="34" charset="0"/>
                        <a:buChar char="•"/>
                        <a:tabLst>
                          <a:tab pos="990600" algn="l"/>
                          <a:tab pos="7831455" algn="l"/>
                        </a:tabLst>
                      </a:pPr>
                      <a:r>
                        <a:rPr lang="en-ZA" sz="1500" dirty="0">
                          <a:effectLst/>
                        </a:rPr>
                        <a:t>Budget confirmations and appoint contractors for new projects</a:t>
                      </a:r>
                    </a:p>
                    <a:p>
                      <a:pPr marL="171450" lvl="0" indent="-171450" algn="just">
                        <a:lnSpc>
                          <a:spcPct val="115000"/>
                        </a:lnSpc>
                        <a:spcBef>
                          <a:spcPts val="600"/>
                        </a:spcBef>
                        <a:spcAft>
                          <a:spcPts val="0"/>
                        </a:spcAft>
                        <a:buFont typeface="Arial" pitchFamily="34" charset="0"/>
                        <a:buChar char="•"/>
                      </a:pPr>
                      <a:r>
                        <a:rPr lang="en-ZA" sz="1500" dirty="0">
                          <a:effectLst/>
                        </a:rPr>
                        <a:t>Hand over project to contractors for construction and</a:t>
                      </a:r>
                    </a:p>
                    <a:p>
                      <a:pPr marL="171450" lvl="0" indent="-171450" algn="just">
                        <a:lnSpc>
                          <a:spcPct val="115000"/>
                        </a:lnSpc>
                        <a:spcBef>
                          <a:spcPts val="600"/>
                        </a:spcBef>
                        <a:spcAft>
                          <a:spcPts val="0"/>
                        </a:spcAft>
                        <a:buFont typeface="Arial" pitchFamily="34" charset="0"/>
                        <a:buChar char="•"/>
                      </a:pPr>
                      <a:r>
                        <a:rPr lang="en-ZA" sz="1500" dirty="0">
                          <a:effectLst/>
                        </a:rPr>
                        <a:t>Commence</a:t>
                      </a:r>
                      <a:r>
                        <a:rPr lang="en-ZA" sz="1500" baseline="0" dirty="0">
                          <a:effectLst/>
                        </a:rPr>
                        <a:t> with construction </a:t>
                      </a:r>
                      <a:r>
                        <a:rPr lang="en-ZA" sz="1500" dirty="0">
                          <a:effectLst/>
                        </a:rPr>
                        <a:t>of schools in 5 fast growing towns completed (2 in Mbombela, 1 in Secunda, 1 in eMalahleni and 1 in Lydenburg)</a:t>
                      </a:r>
                      <a:endParaRPr lang="en-ZA" sz="1500" b="0" dirty="0">
                        <a:effectLst/>
                        <a:latin typeface="+mn-lt"/>
                        <a:ea typeface="Calibri"/>
                        <a:cs typeface="Arial" panose="020B0604020202020204" pitchFamily="34" charset="0"/>
                      </a:endParaRPr>
                    </a:p>
                  </a:txBody>
                  <a:tcPr marL="24892" marR="24892" marT="0" marB="0"/>
                </a:tc>
                <a:tc>
                  <a:txBody>
                    <a:bodyPr/>
                    <a:lstStyle/>
                    <a:p>
                      <a:pPr algn="ctr"/>
                      <a:r>
                        <a:rPr lang="en-US" sz="1400" kern="1200" dirty="0">
                          <a:solidFill>
                            <a:schemeClr val="tx1"/>
                          </a:solidFill>
                          <a:latin typeface="+mn-lt"/>
                          <a:ea typeface="+mn-ea"/>
                          <a:cs typeface="+mn-cs"/>
                        </a:rPr>
                        <a:t>62 692</a:t>
                      </a:r>
                      <a:endParaRPr lang="en-ZA" sz="1400" kern="1200" dirty="0">
                        <a:solidFill>
                          <a:schemeClr val="tx1"/>
                        </a:solidFill>
                        <a:latin typeface="+mn-lt"/>
                        <a:ea typeface="+mn-ea"/>
                        <a:cs typeface="+mn-cs"/>
                      </a:endParaRPr>
                    </a:p>
                  </a:txBody>
                  <a:tcPr/>
                </a:tc>
                <a:tc>
                  <a:txBody>
                    <a:bodyPr/>
                    <a:lstStyle/>
                    <a:p>
                      <a:pPr algn="ctr"/>
                      <a:r>
                        <a:rPr lang="en-US" sz="1400" kern="1200" dirty="0">
                          <a:solidFill>
                            <a:schemeClr val="tx1"/>
                          </a:solidFill>
                          <a:latin typeface="+mn-lt"/>
                          <a:ea typeface="+mn-ea"/>
                          <a:cs typeface="+mn-cs"/>
                        </a:rPr>
                        <a:t>168 001</a:t>
                      </a:r>
                      <a:endParaRPr lang="en-ZA" sz="1400" kern="1200" dirty="0">
                        <a:solidFill>
                          <a:schemeClr val="tx1"/>
                        </a:solidFill>
                        <a:latin typeface="+mn-lt"/>
                        <a:ea typeface="+mn-ea"/>
                        <a:cs typeface="+mn-cs"/>
                      </a:endParaRPr>
                    </a:p>
                  </a:txBody>
                  <a:tcPr marL="10642" marR="10642" marT="0" marB="0"/>
                </a:tc>
                <a:tc>
                  <a:txBody>
                    <a:bodyPr/>
                    <a:lstStyle/>
                    <a:p>
                      <a:pPr algn="ctr"/>
                      <a:r>
                        <a:rPr lang="en-US" sz="1400" dirty="0"/>
                        <a:t>10 292</a:t>
                      </a:r>
                      <a:endParaRPr lang="en-ZA" sz="1400" dirty="0"/>
                    </a:p>
                  </a:txBody>
                  <a:tcPr marL="10642" marR="10642" marT="0" marB="0"/>
                </a:tc>
                <a:tc>
                  <a:txBody>
                    <a:bodyPr/>
                    <a:lstStyle/>
                    <a:p>
                      <a:pPr algn="ctr"/>
                      <a:r>
                        <a:rPr lang="en-ZA" sz="1400" dirty="0"/>
                        <a:t>10 640</a:t>
                      </a:r>
                    </a:p>
                  </a:txBody>
                  <a:tcPr marL="10642" marR="10642" marT="0" marB="0"/>
                </a:tc>
                <a:tc>
                  <a:txBody>
                    <a:bodyPr/>
                    <a:lstStyle/>
                    <a:p>
                      <a:pPr marL="88900" indent="0"/>
                      <a:r>
                        <a:rPr lang="en-US" sz="1400" dirty="0" err="1"/>
                        <a:t>Goven</a:t>
                      </a:r>
                      <a:r>
                        <a:rPr lang="en-US" sz="1400" dirty="0"/>
                        <a:t> Mbeki LM</a:t>
                      </a:r>
                    </a:p>
                    <a:p>
                      <a:pPr marL="88900" indent="0"/>
                      <a:r>
                        <a:rPr lang="en-US" sz="1400" dirty="0"/>
                        <a:t>Mbombela LM</a:t>
                      </a:r>
                    </a:p>
                    <a:p>
                      <a:pPr marL="88900" indent="0"/>
                      <a:r>
                        <a:rPr lang="en-US" sz="1400" dirty="0"/>
                        <a:t>eMalahleni LM</a:t>
                      </a:r>
                    </a:p>
                    <a:p>
                      <a:pPr marL="88900" indent="0"/>
                      <a:r>
                        <a:rPr lang="en-US" sz="1400" dirty="0"/>
                        <a:t>Thabo</a:t>
                      </a:r>
                      <a:r>
                        <a:rPr lang="en-US" sz="1400" baseline="0" dirty="0"/>
                        <a:t> Chweu LM</a:t>
                      </a:r>
                      <a:endParaRPr lang="en-ZA" sz="1400" dirty="0"/>
                    </a:p>
                  </a:txBody>
                  <a:tcPr marL="10642" marR="10642" marT="0" marB="0"/>
                </a:tc>
                <a:extLst>
                  <a:ext uri="{0D108BD9-81ED-4DB2-BD59-A6C34878D82A}">
                    <a16:rowId xmlns:a16="http://schemas.microsoft.com/office/drawing/2014/main" val="10003"/>
                  </a:ext>
                </a:extLst>
              </a:tr>
              <a:tr h="1346821">
                <a:tc v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tc>
                  <a:txBody>
                    <a:bodyPr/>
                    <a:lstStyle/>
                    <a:p>
                      <a:pPr marL="171450" lvl="0" indent="-171450" algn="just">
                        <a:spcAft>
                          <a:spcPts val="0"/>
                        </a:spcAft>
                        <a:buFont typeface="Arial" pitchFamily="34" charset="0"/>
                        <a:buChar char="•"/>
                        <a:tabLst>
                          <a:tab pos="990600" algn="l"/>
                          <a:tab pos="7831455" algn="l"/>
                        </a:tabLst>
                      </a:pPr>
                      <a:r>
                        <a:rPr lang="en-ZA" sz="1500" dirty="0">
                          <a:effectLst/>
                        </a:rPr>
                        <a:t>Complete Assessments, Planning &amp; Design for school of the deaf</a:t>
                      </a:r>
                    </a:p>
                    <a:p>
                      <a:pPr marL="171450" lvl="0" indent="-171450" algn="just">
                        <a:spcAft>
                          <a:spcPts val="0"/>
                        </a:spcAft>
                        <a:buFont typeface="Arial" pitchFamily="34" charset="0"/>
                        <a:buChar char="•"/>
                        <a:tabLst>
                          <a:tab pos="990600" algn="l"/>
                          <a:tab pos="7831455" algn="l"/>
                        </a:tabLst>
                      </a:pPr>
                      <a:r>
                        <a:rPr lang="en-ZA" sz="1500" dirty="0">
                          <a:effectLst/>
                        </a:rPr>
                        <a:t>Budget confirmations and appoint contractors for new projects</a:t>
                      </a:r>
                    </a:p>
                    <a:p>
                      <a:pPr marL="171450" lvl="0" indent="-171450" algn="just">
                        <a:lnSpc>
                          <a:spcPct val="115000"/>
                        </a:lnSpc>
                        <a:spcBef>
                          <a:spcPts val="600"/>
                        </a:spcBef>
                        <a:spcAft>
                          <a:spcPts val="0"/>
                        </a:spcAft>
                        <a:buFont typeface="Arial" pitchFamily="34" charset="0"/>
                        <a:buChar char="•"/>
                      </a:pPr>
                      <a:r>
                        <a:rPr lang="en-ZA" sz="1500" dirty="0">
                          <a:effectLst/>
                        </a:rPr>
                        <a:t>Hand over project to contractors for construction and commencement thereof</a:t>
                      </a:r>
                      <a:endParaRPr lang="en-ZA" sz="1500" b="0" dirty="0">
                        <a:effectLst/>
                        <a:latin typeface="+mn-lt"/>
                        <a:ea typeface="Calibri"/>
                        <a:cs typeface="Arial" panose="020B0604020202020204" pitchFamily="34" charset="0"/>
                      </a:endParaRPr>
                    </a:p>
                  </a:txBody>
                  <a:tcPr marL="24892" marR="24892" marT="0" marB="0"/>
                </a:tc>
                <a:tc>
                  <a:txBody>
                    <a:bodyPr/>
                    <a:lstStyle/>
                    <a:p>
                      <a:pPr algn="ctr"/>
                      <a:r>
                        <a:rPr lang="en-US" sz="1400" dirty="0"/>
                        <a:t>86 600</a:t>
                      </a:r>
                      <a:endParaRPr lang="en-ZA" sz="1400" dirty="0"/>
                    </a:p>
                  </a:txBody>
                  <a:tcPr/>
                </a:tc>
                <a:tc>
                  <a:txBody>
                    <a:bodyPr/>
                    <a:lstStyle/>
                    <a:p>
                      <a:pPr algn="ctr"/>
                      <a:r>
                        <a:rPr lang="en-US" sz="1400" dirty="0"/>
                        <a:t>191 000</a:t>
                      </a:r>
                      <a:endParaRPr lang="en-ZA" sz="1400" dirty="0"/>
                    </a:p>
                  </a:txBody>
                  <a:tcPr marL="14189" marR="14189" marT="7095" marB="7095"/>
                </a:tc>
                <a:tc>
                  <a:txBody>
                    <a:bodyPr/>
                    <a:lstStyle/>
                    <a:p>
                      <a:pPr algn="ctr"/>
                      <a:r>
                        <a:rPr lang="en-US" sz="1400" dirty="0"/>
                        <a:t>104 400</a:t>
                      </a:r>
                      <a:endParaRPr lang="en-ZA" sz="1400" dirty="0"/>
                    </a:p>
                  </a:txBody>
                  <a:tcPr marL="14189" marR="14189" marT="7095" marB="7095"/>
                </a:tc>
                <a:tc>
                  <a:txBody>
                    <a:bodyPr/>
                    <a:lstStyle/>
                    <a:p>
                      <a:pPr algn="ctr"/>
                      <a:r>
                        <a:rPr lang="en-ZA" sz="1400" dirty="0"/>
                        <a:t>106 400</a:t>
                      </a:r>
                    </a:p>
                  </a:txBody>
                  <a:tcPr marL="14189" marR="14189" marT="7095" marB="7095"/>
                </a:tc>
                <a:tc>
                  <a:txBody>
                    <a:bodyPr/>
                    <a:lstStyle/>
                    <a:p>
                      <a:pPr marL="88900" indent="0"/>
                      <a:r>
                        <a:rPr lang="en-US" sz="1400" kern="1200" dirty="0">
                          <a:solidFill>
                            <a:schemeClr val="tx1"/>
                          </a:solidFill>
                          <a:latin typeface="+mn-lt"/>
                          <a:ea typeface="+mn-ea"/>
                          <a:cs typeface="+mn-cs"/>
                        </a:rPr>
                        <a:t>Mbombela LM</a:t>
                      </a:r>
                      <a:endParaRPr lang="en-ZA" sz="1400" kern="1200" dirty="0">
                        <a:solidFill>
                          <a:schemeClr val="tx1"/>
                        </a:solidFill>
                        <a:latin typeface="+mn-lt"/>
                        <a:ea typeface="+mn-ea"/>
                        <a:cs typeface="+mn-cs"/>
                      </a:endParaRPr>
                    </a:p>
                  </a:txBody>
                  <a:tcPr marL="10642" marR="10642" marT="0" marB="0"/>
                </a:tc>
                <a:extLst>
                  <a:ext uri="{0D108BD9-81ED-4DB2-BD59-A6C34878D82A}">
                    <a16:rowId xmlns:a16="http://schemas.microsoft.com/office/drawing/2014/main" val="10005"/>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32</a:t>
            </a:fld>
            <a:endParaRPr lang="en-US" dirty="0"/>
          </a:p>
        </p:txBody>
      </p:sp>
    </p:spTree>
    <p:extLst>
      <p:ext uri="{BB962C8B-B14F-4D97-AF65-F5344CB8AC3E}">
        <p14:creationId xmlns:p14="http://schemas.microsoft.com/office/powerpoint/2010/main" val="167864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13961"/>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3767" y="6264571"/>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US" sz="2400" b="1" dirty="0"/>
              <a:t>   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3107380243"/>
              </p:ext>
            </p:extLst>
          </p:nvPr>
        </p:nvGraphicFramePr>
        <p:xfrm>
          <a:off x="119336" y="455570"/>
          <a:ext cx="11953327" cy="5456547"/>
        </p:xfrm>
        <a:graphic>
          <a:graphicData uri="http://schemas.openxmlformats.org/drawingml/2006/table">
            <a:tbl>
              <a:tblPr firstRow="1" bandRow="1">
                <a:tableStyleId>{5940675A-B579-460E-94D1-54222C63F5DA}</a:tableStyleId>
              </a:tblPr>
              <a:tblGrid>
                <a:gridCol w="1579539">
                  <a:extLst>
                    <a:ext uri="{9D8B030D-6E8A-4147-A177-3AD203B41FA5}">
                      <a16:colId xmlns:a16="http://schemas.microsoft.com/office/drawing/2014/main" val="20000"/>
                    </a:ext>
                  </a:extLst>
                </a:gridCol>
                <a:gridCol w="4853570">
                  <a:extLst>
                    <a:ext uri="{9D8B030D-6E8A-4147-A177-3AD203B41FA5}">
                      <a16:colId xmlns:a16="http://schemas.microsoft.com/office/drawing/2014/main" val="20001"/>
                    </a:ext>
                  </a:extLst>
                </a:gridCol>
                <a:gridCol w="978100">
                  <a:extLst>
                    <a:ext uri="{9D8B030D-6E8A-4147-A177-3AD203B41FA5}">
                      <a16:colId xmlns:a16="http://schemas.microsoft.com/office/drawing/2014/main" val="20002"/>
                    </a:ext>
                  </a:extLst>
                </a:gridCol>
                <a:gridCol w="847687">
                  <a:extLst>
                    <a:ext uri="{9D8B030D-6E8A-4147-A177-3AD203B41FA5}">
                      <a16:colId xmlns:a16="http://schemas.microsoft.com/office/drawing/2014/main" val="20003"/>
                    </a:ext>
                  </a:extLst>
                </a:gridCol>
                <a:gridCol w="912893">
                  <a:extLst>
                    <a:ext uri="{9D8B030D-6E8A-4147-A177-3AD203B41FA5}">
                      <a16:colId xmlns:a16="http://schemas.microsoft.com/office/drawing/2014/main" val="3538887520"/>
                    </a:ext>
                  </a:extLst>
                </a:gridCol>
                <a:gridCol w="912893">
                  <a:extLst>
                    <a:ext uri="{9D8B030D-6E8A-4147-A177-3AD203B41FA5}">
                      <a16:colId xmlns:a16="http://schemas.microsoft.com/office/drawing/2014/main" val="467032559"/>
                    </a:ext>
                  </a:extLst>
                </a:gridCol>
                <a:gridCol w="1868645">
                  <a:extLst>
                    <a:ext uri="{9D8B030D-6E8A-4147-A177-3AD203B41FA5}">
                      <a16:colId xmlns:a16="http://schemas.microsoft.com/office/drawing/2014/main" val="20004"/>
                    </a:ext>
                  </a:extLst>
                </a:gridCol>
              </a:tblGrid>
              <a:tr h="381411">
                <a:tc gridSpan="7">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600" b="1" dirty="0"/>
                        <a:t>Every learner enrolled in schools that support learning decency: </a:t>
                      </a:r>
                      <a:r>
                        <a:rPr lang="en-ZA" sz="1600" kern="1200" dirty="0">
                          <a:effectLst/>
                        </a:rPr>
                        <a:t>Improved the quality of teaching and learning through provision of Infrastructure and learning materials</a:t>
                      </a:r>
                      <a:r>
                        <a:rPr lang="en-ZA" sz="1600" b="1" dirty="0"/>
                        <a:t>)</a:t>
                      </a: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560197">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786659">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1714958">
                <a:tc>
                  <a:txBody>
                    <a:bodyPr/>
                    <a:lstStyle/>
                    <a:p>
                      <a:pPr marL="88900" indent="0" algn="l">
                        <a:spcBef>
                          <a:spcPts val="600"/>
                        </a:spcBef>
                        <a:spcAft>
                          <a:spcPts val="0"/>
                        </a:spcAft>
                        <a:tabLst>
                          <a:tab pos="7831138" algn="l"/>
                        </a:tabLst>
                      </a:pPr>
                      <a:r>
                        <a:rPr lang="en-US" sz="1600" dirty="0">
                          <a:effectLst/>
                        </a:rPr>
                        <a:t>80 schools provided with basic services standards (Water and Sanitation)</a:t>
                      </a:r>
                      <a:endParaRPr lang="en-ZA" sz="1600" dirty="0">
                        <a:effectLst/>
                        <a:latin typeface="+mn-lt"/>
                        <a:ea typeface="Calibri"/>
                        <a:cs typeface="Arial" panose="020B0604020202020204" pitchFamily="34" charset="0"/>
                      </a:endParaRPr>
                    </a:p>
                  </a:txBody>
                  <a:tcPr marL="24892" marR="24892" marT="0" marB="0"/>
                </a:tc>
                <a:tc>
                  <a:txBody>
                    <a:bodyPr/>
                    <a:lstStyle/>
                    <a:p>
                      <a:pPr marL="171450" lvl="0" indent="-171450" algn="just">
                        <a:spcBef>
                          <a:spcPts val="600"/>
                        </a:spcBef>
                        <a:spcAft>
                          <a:spcPts val="0"/>
                        </a:spcAft>
                        <a:buFont typeface="Arial" pitchFamily="34" charset="0"/>
                        <a:buChar char="•"/>
                        <a:tabLst>
                          <a:tab pos="990600" algn="l"/>
                          <a:tab pos="7831455" algn="l"/>
                        </a:tabLst>
                      </a:pPr>
                      <a:r>
                        <a:rPr lang="en-ZA" sz="1400" dirty="0">
                          <a:effectLst/>
                        </a:rPr>
                        <a:t>Monitor and complete projects started in the previous financial year </a:t>
                      </a:r>
                    </a:p>
                    <a:p>
                      <a:pPr marL="171450" lvl="0" indent="-171450" algn="just">
                        <a:spcAft>
                          <a:spcPts val="0"/>
                        </a:spcAft>
                        <a:buFont typeface="Arial" pitchFamily="34" charset="0"/>
                        <a:buChar char="•"/>
                        <a:tabLst>
                          <a:tab pos="990600" algn="l"/>
                          <a:tab pos="7831455" algn="l"/>
                        </a:tabLst>
                      </a:pPr>
                      <a:r>
                        <a:rPr lang="en-ZA" sz="1400" dirty="0">
                          <a:effectLst/>
                        </a:rPr>
                        <a:t>Analysis of the schools needs, complete Assessments, Planning &amp; Design</a:t>
                      </a:r>
                    </a:p>
                    <a:p>
                      <a:pPr marL="171450" lvl="0" indent="-171450" algn="just">
                        <a:spcAft>
                          <a:spcPts val="0"/>
                        </a:spcAft>
                        <a:buFont typeface="Arial" pitchFamily="34" charset="0"/>
                        <a:buChar char="•"/>
                        <a:tabLst>
                          <a:tab pos="990600" algn="l"/>
                          <a:tab pos="7831455" algn="l"/>
                        </a:tabLst>
                      </a:pPr>
                      <a:r>
                        <a:rPr lang="en-ZA" sz="1400" dirty="0">
                          <a:effectLst/>
                        </a:rPr>
                        <a:t>Budget confirmations and appoint contractors </a:t>
                      </a:r>
                    </a:p>
                    <a:p>
                      <a:pPr marL="171450" lvl="0" indent="-171450" algn="just">
                        <a:spcAft>
                          <a:spcPts val="0"/>
                        </a:spcAft>
                        <a:buFont typeface="Arial" pitchFamily="34" charset="0"/>
                        <a:buChar char="•"/>
                        <a:tabLst>
                          <a:tab pos="990600" algn="l"/>
                          <a:tab pos="7831455" algn="l"/>
                        </a:tabLst>
                      </a:pPr>
                      <a:r>
                        <a:rPr lang="en-ZA" sz="1400" dirty="0">
                          <a:effectLst/>
                        </a:rPr>
                        <a:t>Hand over project to contractors for construction</a:t>
                      </a:r>
                    </a:p>
                    <a:p>
                      <a:pPr marL="171450" lvl="0" indent="-171450" algn="just">
                        <a:spcAft>
                          <a:spcPts val="0"/>
                        </a:spcAft>
                        <a:buFont typeface="Arial" pitchFamily="34" charset="0"/>
                        <a:buChar char="•"/>
                        <a:tabLst>
                          <a:tab pos="990600" algn="l"/>
                          <a:tab pos="7831455" algn="l"/>
                        </a:tabLst>
                      </a:pPr>
                      <a:r>
                        <a:rPr lang="en-ZA" sz="1400" dirty="0">
                          <a:effectLst/>
                        </a:rPr>
                        <a:t>Practical</a:t>
                      </a:r>
                      <a:r>
                        <a:rPr lang="en-ZA" sz="1400" baseline="0" dirty="0">
                          <a:effectLst/>
                        </a:rPr>
                        <a:t> completion of projects</a:t>
                      </a:r>
                      <a:endParaRPr lang="en-ZA" sz="1400" dirty="0">
                        <a:effectLst/>
                        <a:latin typeface="+mn-lt"/>
                        <a:ea typeface="Calibri"/>
                        <a:cs typeface="Arial" panose="020B0604020202020204" pitchFamily="34" charset="0"/>
                      </a:endParaRPr>
                    </a:p>
                  </a:txBody>
                  <a:tcPr marL="10642" marR="10642" marT="0" marB="0"/>
                </a:tc>
                <a:tc>
                  <a:txBody>
                    <a:bodyPr/>
                    <a:lstStyle/>
                    <a:p>
                      <a:pPr algn="ctr">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364 950</a:t>
                      </a:r>
                      <a:endParaRPr lang="en-ZA" sz="1400" dirty="0">
                        <a:effectLst/>
                        <a:latin typeface="+mn-lt"/>
                        <a:ea typeface="Calibri"/>
                        <a:cs typeface="Arial" panose="020B0604020202020204" pitchFamily="34" charset="0"/>
                      </a:endParaRPr>
                    </a:p>
                  </a:txBody>
                  <a:tcPr marL="10642" marR="10642" marT="0" marB="0"/>
                </a:tc>
                <a:tc>
                  <a:txBody>
                    <a:bodyPr/>
                    <a:lstStyle/>
                    <a:p>
                      <a:pPr algn="ctr"/>
                      <a:r>
                        <a:rPr lang="en-US" sz="1400" kern="1200" dirty="0">
                          <a:solidFill>
                            <a:schemeClr val="tx1"/>
                          </a:solidFill>
                          <a:effectLst/>
                          <a:latin typeface="+mn-lt"/>
                          <a:ea typeface="Calibri"/>
                          <a:cs typeface="Arial" panose="020B0604020202020204" pitchFamily="34" charset="0"/>
                        </a:rPr>
                        <a:t>308 455</a:t>
                      </a:r>
                      <a:endParaRPr lang="en-ZA" sz="1400" kern="1200" dirty="0">
                        <a:solidFill>
                          <a:schemeClr val="tx1"/>
                        </a:solidFill>
                        <a:effectLst/>
                        <a:latin typeface="+mn-lt"/>
                        <a:ea typeface="Calibri"/>
                        <a:cs typeface="Arial" panose="020B0604020202020204" pitchFamily="34" charset="0"/>
                      </a:endParaRPr>
                    </a:p>
                  </a:txBody>
                  <a:tcPr marL="10642" marR="10642" marT="0" marB="0"/>
                </a:tc>
                <a:tc>
                  <a:txBody>
                    <a:bodyPr/>
                    <a:lstStyle/>
                    <a:p>
                      <a:pPr algn="ctr"/>
                      <a:r>
                        <a:rPr lang="en-US" sz="1400" kern="1200" dirty="0">
                          <a:solidFill>
                            <a:schemeClr val="tx1"/>
                          </a:solidFill>
                          <a:effectLst/>
                          <a:latin typeface="+mn-lt"/>
                          <a:ea typeface="Calibri"/>
                          <a:cs typeface="Arial" panose="020B0604020202020204" pitchFamily="34" charset="0"/>
                        </a:rPr>
                        <a:t>164 277</a:t>
                      </a:r>
                      <a:endParaRPr lang="en-ZA" sz="1400" kern="1200" dirty="0">
                        <a:solidFill>
                          <a:schemeClr val="tx1"/>
                        </a:solidFill>
                        <a:effectLst/>
                        <a:latin typeface="+mn-lt"/>
                        <a:ea typeface="Calibri"/>
                        <a:cs typeface="Arial" panose="020B0604020202020204" pitchFamily="34" charset="0"/>
                      </a:endParaRPr>
                    </a:p>
                  </a:txBody>
                  <a:tcPr marL="10642" marR="10642" marT="0" marB="0"/>
                </a:tc>
                <a:tc>
                  <a:txBody>
                    <a:bodyPr/>
                    <a:lstStyle/>
                    <a:p>
                      <a:pPr algn="ctr"/>
                      <a:r>
                        <a:rPr lang="en-ZA" sz="1400" kern="1200" dirty="0">
                          <a:solidFill>
                            <a:schemeClr val="tx1"/>
                          </a:solidFill>
                          <a:effectLst/>
                          <a:latin typeface="+mn-lt"/>
                          <a:ea typeface="Calibri"/>
                          <a:cs typeface="Arial" panose="020B0604020202020204" pitchFamily="34" charset="0"/>
                        </a:rPr>
                        <a:t>165 000</a:t>
                      </a:r>
                    </a:p>
                  </a:txBody>
                  <a:tcPr marL="10642" marR="10642" marT="0" marB="0"/>
                </a:tc>
                <a:tc rowSpan="2">
                  <a:txBody>
                    <a:bodyPr/>
                    <a:lstStyle/>
                    <a:p>
                      <a:pPr marL="88900" indent="0" algn="l">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1907053">
                <a:tc>
                  <a:txBody>
                    <a:bodyPr/>
                    <a:lstStyle/>
                    <a:p>
                      <a:pPr marL="88900" indent="0" algn="l">
                        <a:spcBef>
                          <a:spcPts val="600"/>
                        </a:spcBef>
                        <a:spcAft>
                          <a:spcPts val="0"/>
                        </a:spcAft>
                        <a:tabLst>
                          <a:tab pos="7831138" algn="l"/>
                        </a:tabLst>
                      </a:pPr>
                      <a:endParaRPr lang="en-ZA" sz="1600" dirty="0">
                        <a:effectLst/>
                        <a:latin typeface="+mn-lt"/>
                        <a:ea typeface="Calibri"/>
                        <a:cs typeface="Arial" panose="020B0604020202020204" pitchFamily="34" charset="0"/>
                      </a:endParaRPr>
                    </a:p>
                    <a:p>
                      <a:pPr marL="88900" indent="0" algn="l">
                        <a:spcBef>
                          <a:spcPts val="600"/>
                        </a:spcBef>
                        <a:spcAft>
                          <a:spcPts val="0"/>
                        </a:spcAft>
                        <a:tabLst>
                          <a:tab pos="7831138" algn="l"/>
                        </a:tabLst>
                      </a:pPr>
                      <a:r>
                        <a:rPr lang="en-US" sz="1600" dirty="0">
                          <a:effectLst/>
                          <a:latin typeface="+mn-lt"/>
                          <a:ea typeface="Calibri"/>
                          <a:cs typeface="Arial" panose="020B0604020202020204" pitchFamily="34" charset="0"/>
                        </a:rPr>
                        <a:t>175 schools undergoing scheduled maintenance</a:t>
                      </a:r>
                    </a:p>
                  </a:txBody>
                  <a:tcPr marL="24892" marR="24892" marT="0" marB="0"/>
                </a:tc>
                <a:tc>
                  <a:txBody>
                    <a:bodyPr/>
                    <a:lstStyle/>
                    <a:p>
                      <a:pPr marL="171450" marR="0" lvl="0" indent="-171450" algn="just" defTabSz="914400" rtl="0" eaLnBrk="1" fontAlgn="auto" latinLnBrk="0" hangingPunct="1">
                        <a:lnSpc>
                          <a:spcPct val="100000"/>
                        </a:lnSpc>
                        <a:spcBef>
                          <a:spcPts val="600"/>
                        </a:spcBef>
                        <a:spcAft>
                          <a:spcPts val="0"/>
                        </a:spcAft>
                        <a:buClrTx/>
                        <a:buSzTx/>
                        <a:buFont typeface="Arial" pitchFamily="34" charset="0"/>
                        <a:buChar char="•"/>
                        <a:tabLst>
                          <a:tab pos="990600" algn="l"/>
                          <a:tab pos="7831455" algn="l"/>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Analysis of the schools needs, complete Assessments, Planning &amp; Design</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tab pos="990600" algn="l"/>
                          <a:tab pos="7831455" algn="l"/>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Budget confirmations and appoint contractors</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tab pos="990600" algn="l"/>
                          <a:tab pos="7831455" algn="l"/>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Hand over project to contractors for construction</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tab pos="990600" algn="l"/>
                          <a:tab pos="7831455" algn="l"/>
                        </a:tabLst>
                        <a:defRPr/>
                      </a:pPr>
                      <a:r>
                        <a:rPr kumimoji="0" lang="en-ZA" sz="1600" b="0" i="0" u="none" strike="noStrike" kern="1200" cap="none" spc="0" normalizeH="0" baseline="0" noProof="0">
                          <a:ln>
                            <a:noFill/>
                          </a:ln>
                          <a:solidFill>
                            <a:prstClr val="black"/>
                          </a:solidFill>
                          <a:effectLst/>
                          <a:uLnTx/>
                          <a:uFillTx/>
                          <a:latin typeface="Calibri"/>
                          <a:ea typeface="+mn-ea"/>
                          <a:cs typeface="+mn-cs"/>
                        </a:rPr>
                        <a:t>Practical completion of 60 projects</a:t>
                      </a:r>
                      <a:endParaRPr kumimoji="0" lang="en-ZA" sz="1600" b="0" i="0" u="none" strike="noStrike" kern="1200" cap="none" spc="0" normalizeH="0" baseline="0" noProof="0" dirty="0">
                        <a:ln>
                          <a:noFill/>
                        </a:ln>
                        <a:solidFill>
                          <a:prstClr val="black"/>
                        </a:solidFill>
                        <a:effectLst/>
                        <a:uLnTx/>
                        <a:uFillTx/>
                        <a:latin typeface="Calibri"/>
                        <a:ea typeface="Calibri"/>
                        <a:cs typeface="Arial" panose="020B0604020202020204" pitchFamily="34" charset="0"/>
                      </a:endParaRPr>
                    </a:p>
                  </a:txBody>
                  <a:tcPr marL="24892" marR="24892" marT="0" marB="0"/>
                </a:tc>
                <a:tc>
                  <a:txBody>
                    <a:bodyPr/>
                    <a:lstStyle/>
                    <a:p>
                      <a:pPr algn="ctr"/>
                      <a:r>
                        <a:rPr lang="en-US" sz="1400" kern="1200" dirty="0">
                          <a:solidFill>
                            <a:schemeClr val="tx1"/>
                          </a:solidFill>
                          <a:effectLst/>
                          <a:latin typeface="+mn-lt"/>
                          <a:ea typeface="Calibri"/>
                          <a:cs typeface="Arial" panose="020B0604020202020204" pitchFamily="34" charset="0"/>
                        </a:rPr>
                        <a:t>268 230</a:t>
                      </a:r>
                      <a:endParaRPr lang="en-ZA" sz="1400" kern="1200" dirty="0">
                        <a:solidFill>
                          <a:schemeClr val="tx1"/>
                        </a:solidFill>
                        <a:effectLst/>
                        <a:latin typeface="+mn-lt"/>
                        <a:ea typeface="Calibri"/>
                        <a:cs typeface="Arial" panose="020B0604020202020204" pitchFamily="34" charset="0"/>
                      </a:endParaRPr>
                    </a:p>
                  </a:txBody>
                  <a:tcPr/>
                </a:tc>
                <a:tc>
                  <a:txBody>
                    <a:bodyPr/>
                    <a:lstStyle/>
                    <a:p>
                      <a:pPr algn="ctr"/>
                      <a:r>
                        <a:rPr lang="en-US" sz="1400" kern="1200" dirty="0">
                          <a:solidFill>
                            <a:schemeClr val="tx1"/>
                          </a:solidFill>
                          <a:effectLst/>
                          <a:latin typeface="+mn-lt"/>
                          <a:ea typeface="Calibri"/>
                          <a:cs typeface="Arial" panose="020B0604020202020204" pitchFamily="34" charset="0"/>
                        </a:rPr>
                        <a:t>281 641</a:t>
                      </a:r>
                      <a:endParaRPr lang="en-ZA" sz="1400" kern="1200" dirty="0">
                        <a:solidFill>
                          <a:schemeClr val="tx1"/>
                        </a:solidFill>
                        <a:effectLst/>
                        <a:latin typeface="+mn-lt"/>
                        <a:ea typeface="Calibri"/>
                        <a:cs typeface="Arial" panose="020B0604020202020204" pitchFamily="34" charset="0"/>
                      </a:endParaRPr>
                    </a:p>
                  </a:txBody>
                  <a:tcPr marL="10642" marR="10642" marT="0" marB="0"/>
                </a:tc>
                <a:tc>
                  <a:txBody>
                    <a:bodyPr/>
                    <a:lstStyle/>
                    <a:p>
                      <a:pPr algn="ctr"/>
                      <a:r>
                        <a:rPr lang="en-US" sz="1400" kern="1200" dirty="0">
                          <a:solidFill>
                            <a:schemeClr val="tx1"/>
                          </a:solidFill>
                          <a:effectLst/>
                          <a:latin typeface="+mn-lt"/>
                          <a:ea typeface="Calibri"/>
                          <a:cs typeface="Arial" panose="020B0604020202020204" pitchFamily="34" charset="0"/>
                        </a:rPr>
                        <a:t>295 723</a:t>
                      </a:r>
                      <a:endParaRPr lang="en-ZA" sz="1400" kern="1200" dirty="0">
                        <a:solidFill>
                          <a:schemeClr val="tx1"/>
                        </a:solidFill>
                        <a:effectLst/>
                        <a:latin typeface="+mn-lt"/>
                        <a:ea typeface="Calibri"/>
                        <a:cs typeface="Arial" panose="020B0604020202020204" pitchFamily="34" charset="0"/>
                      </a:endParaRPr>
                    </a:p>
                  </a:txBody>
                  <a:tcPr marL="10642" marR="10642" marT="0" marB="0"/>
                </a:tc>
                <a:tc>
                  <a:txBody>
                    <a:bodyPr/>
                    <a:lstStyle/>
                    <a:p>
                      <a:pPr algn="ctr"/>
                      <a:r>
                        <a:rPr lang="en-ZA" sz="1400" kern="1200" dirty="0">
                          <a:solidFill>
                            <a:schemeClr val="tx1"/>
                          </a:solidFill>
                          <a:effectLst/>
                          <a:latin typeface="+mn-lt"/>
                          <a:ea typeface="Calibri"/>
                          <a:cs typeface="Arial" panose="020B0604020202020204" pitchFamily="34" charset="0"/>
                        </a:rPr>
                        <a:t>305 000</a:t>
                      </a:r>
                    </a:p>
                  </a:txBody>
                  <a:tcPr marL="10642" marR="10642" marT="0" marB="0"/>
                </a:tc>
                <a:tc vMerge="1">
                  <a:txBody>
                    <a:bodyPr/>
                    <a:lstStyle/>
                    <a:p>
                      <a:endParaRPr lang="en-ZA"/>
                    </a:p>
                  </a:txBody>
                  <a:tcPr/>
                </a:tc>
                <a:extLst>
                  <a:ext uri="{0D108BD9-81ED-4DB2-BD59-A6C34878D82A}">
                    <a16:rowId xmlns:a16="http://schemas.microsoft.com/office/drawing/2014/main" val="10006"/>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33</a:t>
            </a:fld>
            <a:endParaRPr lang="en-US" dirty="0"/>
          </a:p>
        </p:txBody>
      </p:sp>
    </p:spTree>
    <p:extLst>
      <p:ext uri="{BB962C8B-B14F-4D97-AF65-F5344CB8AC3E}">
        <p14:creationId xmlns:p14="http://schemas.microsoft.com/office/powerpoint/2010/main" val="27828034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8" y="6309320"/>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9178" y="6264571"/>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ZA" sz="2400" b="1" dirty="0"/>
              <a:t>EARLY CHILHOOD DEVELOPMENT</a:t>
            </a:r>
          </a:p>
        </p:txBody>
      </p:sp>
      <p:graphicFrame>
        <p:nvGraphicFramePr>
          <p:cNvPr id="2" name="Table 1"/>
          <p:cNvGraphicFramePr>
            <a:graphicFrameLocks noGrp="1"/>
          </p:cNvGraphicFramePr>
          <p:nvPr>
            <p:extLst>
              <p:ext uri="{D42A27DB-BD31-4B8C-83A1-F6EECF244321}">
                <p14:modId xmlns:p14="http://schemas.microsoft.com/office/powerpoint/2010/main" val="3224971204"/>
              </p:ext>
            </p:extLst>
          </p:nvPr>
        </p:nvGraphicFramePr>
        <p:xfrm>
          <a:off x="2" y="455570"/>
          <a:ext cx="12191998" cy="5565718"/>
        </p:xfrm>
        <a:graphic>
          <a:graphicData uri="http://schemas.openxmlformats.org/drawingml/2006/table">
            <a:tbl>
              <a:tblPr firstRow="1" bandRow="1">
                <a:tableStyleId>{5940675A-B579-460E-94D1-54222C63F5DA}</a:tableStyleId>
              </a:tblPr>
              <a:tblGrid>
                <a:gridCol w="1611078">
                  <a:extLst>
                    <a:ext uri="{9D8B030D-6E8A-4147-A177-3AD203B41FA5}">
                      <a16:colId xmlns:a16="http://schemas.microsoft.com/office/drawing/2014/main" val="20000"/>
                    </a:ext>
                  </a:extLst>
                </a:gridCol>
                <a:gridCol w="4950481">
                  <a:extLst>
                    <a:ext uri="{9D8B030D-6E8A-4147-A177-3AD203B41FA5}">
                      <a16:colId xmlns:a16="http://schemas.microsoft.com/office/drawing/2014/main" val="20001"/>
                    </a:ext>
                  </a:extLst>
                </a:gridCol>
                <a:gridCol w="997630">
                  <a:extLst>
                    <a:ext uri="{9D8B030D-6E8A-4147-A177-3AD203B41FA5}">
                      <a16:colId xmlns:a16="http://schemas.microsoft.com/office/drawing/2014/main" val="20002"/>
                    </a:ext>
                  </a:extLst>
                </a:gridCol>
                <a:gridCol w="864612">
                  <a:extLst>
                    <a:ext uri="{9D8B030D-6E8A-4147-A177-3AD203B41FA5}">
                      <a16:colId xmlns:a16="http://schemas.microsoft.com/office/drawing/2014/main" val="20003"/>
                    </a:ext>
                  </a:extLst>
                </a:gridCol>
                <a:gridCol w="931121">
                  <a:extLst>
                    <a:ext uri="{9D8B030D-6E8A-4147-A177-3AD203B41FA5}">
                      <a16:colId xmlns:a16="http://schemas.microsoft.com/office/drawing/2014/main" val="3538887520"/>
                    </a:ext>
                  </a:extLst>
                </a:gridCol>
                <a:gridCol w="931121">
                  <a:extLst>
                    <a:ext uri="{9D8B030D-6E8A-4147-A177-3AD203B41FA5}">
                      <a16:colId xmlns:a16="http://schemas.microsoft.com/office/drawing/2014/main" val="3532142265"/>
                    </a:ext>
                  </a:extLst>
                </a:gridCol>
                <a:gridCol w="1905955">
                  <a:extLst>
                    <a:ext uri="{9D8B030D-6E8A-4147-A177-3AD203B41FA5}">
                      <a16:colId xmlns:a16="http://schemas.microsoft.com/office/drawing/2014/main" val="20004"/>
                    </a:ext>
                  </a:extLst>
                </a:gridCol>
              </a:tblGrid>
              <a:tr h="291114">
                <a:tc gridSpan="7">
                  <a:txBody>
                    <a:bodyPr/>
                    <a:lstStyle/>
                    <a:p>
                      <a:pPr algn="l"/>
                      <a:r>
                        <a:rPr lang="en-ZA" sz="1600" b="1" dirty="0"/>
                        <a:t>Improved school-readiness (Access/Quality)</a:t>
                      </a: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427573">
                <a:tc rowSpan="2">
                  <a:txBody>
                    <a:bodyPr/>
                    <a:lstStyle/>
                    <a:p>
                      <a:pPr algn="ctr">
                        <a:spcBef>
                          <a:spcPts val="600"/>
                        </a:spcBef>
                        <a:spcAft>
                          <a:spcPts val="600"/>
                        </a:spcAft>
                        <a:tabLst>
                          <a:tab pos="990600" algn="l"/>
                          <a:tab pos="7831455" algn="l"/>
                        </a:tabLst>
                      </a:pPr>
                      <a:r>
                        <a:rPr lang="en-ZA" sz="1400" b="1" dirty="0">
                          <a:effectLst/>
                        </a:rPr>
                        <a:t>2020/21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600422">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1783071">
                <a:tc>
                  <a:txBody>
                    <a:bodyPr/>
                    <a:lstStyle/>
                    <a:p>
                      <a:pPr marL="88900" indent="0" algn="just">
                        <a:spcBef>
                          <a:spcPts val="600"/>
                        </a:spcBef>
                        <a:spcAft>
                          <a:spcPts val="0"/>
                        </a:spcAft>
                      </a:pPr>
                      <a:r>
                        <a:rPr lang="en-US" sz="1400" dirty="0">
                          <a:effectLst/>
                          <a:latin typeface="+mn-lt"/>
                          <a:ea typeface="Calibri"/>
                          <a:cs typeface="Arial" panose="020B0604020202020204" pitchFamily="34" charset="0"/>
                        </a:rPr>
                        <a:t>Implementation</a:t>
                      </a:r>
                      <a:r>
                        <a:rPr lang="en-US" sz="1400" baseline="0" dirty="0">
                          <a:effectLst/>
                          <a:latin typeface="+mn-lt"/>
                          <a:ea typeface="Calibri"/>
                          <a:cs typeface="Arial" panose="020B0604020202020204" pitchFamily="34" charset="0"/>
                        </a:rPr>
                        <a:t> of the Mpumalanga Skills Master Plan</a:t>
                      </a:r>
                      <a:endParaRPr lang="en-ZA" sz="1400" dirty="0">
                        <a:effectLst/>
                        <a:latin typeface="+mn-lt"/>
                        <a:ea typeface="Calibri"/>
                        <a:cs typeface="Arial" panose="020B0604020202020204" pitchFamily="34" charset="0"/>
                      </a:endParaRPr>
                    </a:p>
                  </a:txBody>
                  <a:tcPr marL="10642" marR="10642" marT="0" marB="0"/>
                </a:tc>
                <a:tc>
                  <a:txBody>
                    <a:bodyPr/>
                    <a:lstStyle/>
                    <a:p>
                      <a:pPr marL="171450" indent="-171450">
                        <a:buFont typeface="Arial" panose="020B0604020202020204" pitchFamily="34" charset="0"/>
                        <a:buChar char="•"/>
                      </a:pPr>
                      <a:r>
                        <a:rPr lang="en-US" sz="1400" baseline="0" dirty="0"/>
                        <a:t>Finalised the Mpumalanga Skills Master Plan</a:t>
                      </a:r>
                      <a:endParaRPr lang="en-ZA" sz="1400" dirty="0"/>
                    </a:p>
                    <a:p>
                      <a:pPr marL="171450" indent="-171450">
                        <a:buFont typeface="Arial" panose="020B0604020202020204" pitchFamily="34" charset="0"/>
                        <a:buChar char="•"/>
                      </a:pPr>
                      <a:r>
                        <a:rPr lang="en-ZA" sz="1400" dirty="0"/>
                        <a:t>Strengthen</a:t>
                      </a:r>
                      <a:r>
                        <a:rPr lang="en-ZA" sz="1400" baseline="0" dirty="0"/>
                        <a:t> the capacity of the education system in Mpumalanga and MRTT</a:t>
                      </a:r>
                    </a:p>
                    <a:p>
                      <a:pPr marL="171450" indent="-171450">
                        <a:buFont typeface="Arial" panose="020B0604020202020204" pitchFamily="34" charset="0"/>
                        <a:buChar char="•"/>
                      </a:pPr>
                      <a:r>
                        <a:rPr lang="en-ZA" sz="1400" baseline="0" dirty="0"/>
                        <a:t>Develop targeted interventions to respond to the skills needs of the province</a:t>
                      </a:r>
                    </a:p>
                    <a:p>
                      <a:pPr marL="171450" indent="-171450">
                        <a:buFont typeface="Arial" panose="020B0604020202020204" pitchFamily="34" charset="0"/>
                        <a:buChar char="•"/>
                      </a:pPr>
                      <a:r>
                        <a:rPr lang="en-ZA" sz="1400" baseline="0" dirty="0"/>
                        <a:t>Partner with various sectors to respond to the skills set of the future and provide access to work experience</a:t>
                      </a:r>
                      <a:endParaRPr lang="en-ZA" sz="1400" baseline="0" dirty="0">
                        <a:solidFill>
                          <a:srgbClr val="333333"/>
                        </a:solidFill>
                        <a:latin typeface="+mn-lt"/>
                      </a:endParaRPr>
                    </a:p>
                  </a:txBody>
                  <a:tcPr marL="10642" marR="10642" marT="0" marB="0"/>
                </a:tc>
                <a:tc>
                  <a:txBody>
                    <a:bodyPr/>
                    <a:lstStyle/>
                    <a:p>
                      <a:pPr algn="ctr">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200</a:t>
                      </a:r>
                      <a:endParaRPr lang="en-ZA" sz="1400" dirty="0">
                        <a:effectLst/>
                        <a:latin typeface="+mn-lt"/>
                        <a:ea typeface="Calibri"/>
                        <a:cs typeface="Arial" panose="020B0604020202020204" pitchFamily="34" charset="0"/>
                      </a:endParaRPr>
                    </a:p>
                  </a:txBody>
                  <a:tcPr marL="10642" marR="10642" marT="0" marB="0"/>
                </a:tc>
                <a:tc>
                  <a:txBody>
                    <a:bodyPr/>
                    <a:lstStyle/>
                    <a:p>
                      <a:pPr algn="ctr"/>
                      <a:r>
                        <a:rPr lang="en-US" sz="1400" dirty="0">
                          <a:latin typeface="+mn-lt"/>
                        </a:rPr>
                        <a:t>250</a:t>
                      </a:r>
                      <a:endParaRPr lang="en-ZA" sz="1400" dirty="0">
                        <a:latin typeface="+mn-lt"/>
                      </a:endParaRPr>
                    </a:p>
                  </a:txBody>
                  <a:tcPr marL="10642" marR="10642" marT="0" marB="0"/>
                </a:tc>
                <a:tc>
                  <a:txBody>
                    <a:bodyPr/>
                    <a:lstStyle/>
                    <a:p>
                      <a:pPr algn="ctr"/>
                      <a:r>
                        <a:rPr lang="en-US" sz="1400" dirty="0">
                          <a:latin typeface="+mn-lt"/>
                        </a:rPr>
                        <a:t>270</a:t>
                      </a:r>
                      <a:endParaRPr lang="en-ZA" sz="1400" dirty="0">
                        <a:latin typeface="+mn-lt"/>
                      </a:endParaRPr>
                    </a:p>
                  </a:txBody>
                  <a:tcPr marL="10642" marR="10642" marT="0" marB="0"/>
                </a:tc>
                <a:tc>
                  <a:txBody>
                    <a:bodyPr/>
                    <a:lstStyle/>
                    <a:p>
                      <a:pPr algn="ctr"/>
                      <a:r>
                        <a:rPr lang="en-ZA" sz="1400" dirty="0">
                          <a:latin typeface="+mn-lt"/>
                        </a:rPr>
                        <a:t>283</a:t>
                      </a:r>
                    </a:p>
                  </a:txBody>
                  <a:tcPr marL="10642" marR="10642" marT="0" marB="0"/>
                </a:tc>
                <a:tc rowSpan="3">
                  <a:txBody>
                    <a:bodyPr/>
                    <a:lstStyle/>
                    <a:p>
                      <a:pPr marL="88900" indent="0" algn="l">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All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1353667">
                <a:tc>
                  <a:txBody>
                    <a:bodyPr/>
                    <a:lstStyle/>
                    <a:p>
                      <a:pPr marL="88900" indent="0" algn="just">
                        <a:spcBef>
                          <a:spcPts val="600"/>
                        </a:spcBef>
                        <a:spcAft>
                          <a:spcPts val="0"/>
                        </a:spcAft>
                      </a:pPr>
                      <a:r>
                        <a:rPr lang="en-US" sz="1400" dirty="0">
                          <a:effectLst/>
                          <a:latin typeface="Arial"/>
                          <a:ea typeface="Calibri"/>
                        </a:rPr>
                        <a:t>Maintain 1781 bursars and 600 </a:t>
                      </a:r>
                      <a:r>
                        <a:rPr lang="en-US" sz="1400" dirty="0" err="1">
                          <a:effectLst/>
                          <a:latin typeface="Arial"/>
                          <a:ea typeface="Calibri"/>
                        </a:rPr>
                        <a:t>learnerships</a:t>
                      </a:r>
                      <a:r>
                        <a:rPr lang="en-US" sz="1400" dirty="0">
                          <a:effectLst/>
                          <a:latin typeface="Arial"/>
                          <a:ea typeface="Calibri"/>
                        </a:rPr>
                        <a:t> and 600 interns</a:t>
                      </a:r>
                    </a:p>
                    <a:p>
                      <a:pPr marL="88900" indent="0" algn="just">
                        <a:spcBef>
                          <a:spcPts val="600"/>
                        </a:spcBef>
                        <a:spcAft>
                          <a:spcPts val="0"/>
                        </a:spcAft>
                      </a:pPr>
                      <a:endParaRPr lang="en-ZA" sz="1400" dirty="0">
                        <a:effectLst/>
                        <a:latin typeface="Arial"/>
                        <a:ea typeface="Calibri"/>
                      </a:endParaRPr>
                    </a:p>
                  </a:txBody>
                  <a:tcPr marL="10642" marR="10642" marT="0" marB="0"/>
                </a:tc>
                <a:tc>
                  <a:txBody>
                    <a:bodyPr/>
                    <a:lstStyle/>
                    <a:p>
                      <a:pPr marL="176213" indent="-176213" algn="l">
                        <a:spcBef>
                          <a:spcPts val="600"/>
                        </a:spcBef>
                        <a:spcAft>
                          <a:spcPts val="0"/>
                        </a:spcAft>
                        <a:buFont typeface="Arial" panose="020B0604020202020204" pitchFamily="34" charset="0"/>
                        <a:buChar char="•"/>
                        <a:tabLst>
                          <a:tab pos="990600" algn="l"/>
                          <a:tab pos="7831455" algn="l"/>
                        </a:tabLst>
                      </a:pPr>
                      <a:r>
                        <a:rPr lang="en-ZA" sz="1400" dirty="0">
                          <a:effectLst/>
                        </a:rPr>
                        <a:t>Recruit</a:t>
                      </a:r>
                      <a:r>
                        <a:rPr lang="en-ZA" sz="1400" baseline="0" dirty="0">
                          <a:effectLst/>
                        </a:rPr>
                        <a:t> youth for enrolment in HEIs (studying for scarce and critical skills)</a:t>
                      </a:r>
                    </a:p>
                    <a:p>
                      <a:pPr marL="176213" indent="-176213" algn="l">
                        <a:spcBef>
                          <a:spcPts val="600"/>
                        </a:spcBef>
                        <a:spcAft>
                          <a:spcPts val="0"/>
                        </a:spcAft>
                        <a:buFont typeface="Arial" panose="020B0604020202020204" pitchFamily="34" charset="0"/>
                        <a:buChar char="•"/>
                        <a:tabLst>
                          <a:tab pos="990600" algn="l"/>
                          <a:tab pos="7831455" algn="l"/>
                        </a:tabLst>
                      </a:pPr>
                      <a:r>
                        <a:rPr lang="en-ZA" sz="1400" baseline="0" dirty="0">
                          <a:effectLst/>
                        </a:rPr>
                        <a:t>Monitor and support youth in completing their studies</a:t>
                      </a:r>
                      <a:endParaRPr lang="en-ZA" sz="1400" dirty="0">
                        <a:effectLst/>
                        <a:latin typeface="+mn-lt"/>
                        <a:ea typeface="Calibri"/>
                      </a:endParaRPr>
                    </a:p>
                  </a:txBody>
                  <a:tcPr marL="10642" marR="10642" marT="0" marB="0"/>
                </a:tc>
                <a:tc>
                  <a:txBody>
                    <a:bodyPr/>
                    <a:lstStyle/>
                    <a:p>
                      <a:pPr algn="ctr"/>
                      <a:r>
                        <a:rPr lang="en-US" sz="1400" dirty="0">
                          <a:latin typeface="+mn-lt"/>
                        </a:rPr>
                        <a:t>180 000</a:t>
                      </a:r>
                      <a:endParaRPr lang="en-ZA" sz="1400" dirty="0">
                        <a:latin typeface="+mn-lt"/>
                      </a:endParaRPr>
                    </a:p>
                  </a:txBody>
                  <a:tcPr/>
                </a:tc>
                <a:tc>
                  <a:txBody>
                    <a:bodyPr/>
                    <a:lstStyle/>
                    <a:p>
                      <a:pPr algn="ctr"/>
                      <a:r>
                        <a:rPr lang="en-US" sz="1400" dirty="0">
                          <a:latin typeface="+mn-lt"/>
                        </a:rPr>
                        <a:t>150 000</a:t>
                      </a:r>
                      <a:endParaRPr lang="en-ZA" sz="1400" dirty="0">
                        <a:latin typeface="+mn-lt"/>
                      </a:endParaRPr>
                    </a:p>
                  </a:txBody>
                  <a:tcPr marL="10642" marR="10642" marT="0" marB="0"/>
                </a:tc>
                <a:tc>
                  <a:txBody>
                    <a:bodyPr/>
                    <a:lstStyle/>
                    <a:p>
                      <a:pPr algn="ctr"/>
                      <a:r>
                        <a:rPr lang="en-US" sz="1400" dirty="0">
                          <a:latin typeface="+mn-lt"/>
                        </a:rPr>
                        <a:t>160 000</a:t>
                      </a:r>
                      <a:endParaRPr lang="en-ZA" sz="1400" dirty="0">
                        <a:latin typeface="+mn-lt"/>
                      </a:endParaRPr>
                    </a:p>
                  </a:txBody>
                  <a:tcPr marL="10642" marR="10642" marT="0" marB="0"/>
                </a:tc>
                <a:tc>
                  <a:txBody>
                    <a:bodyPr/>
                    <a:lstStyle/>
                    <a:p>
                      <a:pPr algn="ctr"/>
                      <a:r>
                        <a:rPr lang="en-ZA" sz="1400" dirty="0">
                          <a:latin typeface="+mn-lt"/>
                        </a:rPr>
                        <a:t>150 000</a:t>
                      </a:r>
                    </a:p>
                  </a:txBody>
                  <a:tcPr marL="10642" marR="10642" marT="0" marB="0"/>
                </a:tc>
                <a:tc vMerge="1">
                  <a:txBody>
                    <a:bodyPr/>
                    <a:lstStyle/>
                    <a:p>
                      <a:endParaRPr lang="en-ZA"/>
                    </a:p>
                  </a:txBody>
                  <a:tcPr/>
                </a:tc>
                <a:extLst>
                  <a:ext uri="{0D108BD9-81ED-4DB2-BD59-A6C34878D82A}">
                    <a16:rowId xmlns:a16="http://schemas.microsoft.com/office/drawing/2014/main" val="10003"/>
                  </a:ext>
                </a:extLst>
              </a:tr>
              <a:tr h="1109871">
                <a:tc>
                  <a:txBody>
                    <a:bodyPr/>
                    <a:lstStyle/>
                    <a:p>
                      <a:pPr marL="88900" marR="0" indent="0" algn="just" defTabSz="914400" rtl="0" eaLnBrk="1" fontAlgn="auto" latinLnBrk="0" hangingPunct="1">
                        <a:lnSpc>
                          <a:spcPct val="100000"/>
                        </a:lnSpc>
                        <a:spcBef>
                          <a:spcPts val="0"/>
                        </a:spcBef>
                        <a:spcAft>
                          <a:spcPts val="0"/>
                        </a:spcAft>
                        <a:buClrTx/>
                        <a:buSzTx/>
                        <a:buFontTx/>
                        <a:buNone/>
                        <a:tabLst/>
                        <a:defRPr/>
                      </a:pPr>
                      <a:r>
                        <a:rPr lang="en-ZA" sz="1400" dirty="0">
                          <a:effectLst/>
                        </a:rPr>
                        <a:t>Recruit candidates on registered for RPL and Trade Testing</a:t>
                      </a:r>
                      <a:endParaRPr lang="en-ZA" sz="1400" dirty="0">
                        <a:effectLst/>
                        <a:latin typeface="Arial"/>
                        <a:ea typeface="Calibri"/>
                      </a:endParaRPr>
                    </a:p>
                    <a:p>
                      <a:pPr marL="88900" indent="0" algn="just">
                        <a:spcAft>
                          <a:spcPts val="0"/>
                        </a:spcAft>
                      </a:pPr>
                      <a:endParaRPr lang="en-ZA" sz="1400" dirty="0">
                        <a:effectLst/>
                        <a:latin typeface="+mn-lt"/>
                        <a:ea typeface="Times New Roman"/>
                        <a:cs typeface="Arial" panose="020B0604020202020204" pitchFamily="34" charset="0"/>
                      </a:endParaRPr>
                    </a:p>
                  </a:txBody>
                  <a:tcPr marL="10642" marR="10642" marT="0" marB="0"/>
                </a:tc>
                <a:tc>
                  <a:txBody>
                    <a:bodyPr/>
                    <a:lstStyle/>
                    <a:p>
                      <a:pPr marL="176213" indent="-176213" algn="l">
                        <a:spcBef>
                          <a:spcPts val="600"/>
                        </a:spcBef>
                        <a:spcAft>
                          <a:spcPts val="0"/>
                        </a:spcAft>
                        <a:buFont typeface="Arial" panose="020B0604020202020204" pitchFamily="34" charset="0"/>
                        <a:buChar char="•"/>
                        <a:tabLst>
                          <a:tab pos="990600" algn="l"/>
                          <a:tab pos="7831455" algn="l"/>
                        </a:tabLst>
                      </a:pPr>
                      <a:r>
                        <a:rPr lang="en-ZA" sz="1400" dirty="0">
                          <a:effectLst/>
                        </a:rPr>
                        <a:t>Recruit and register</a:t>
                      </a:r>
                      <a:r>
                        <a:rPr lang="en-ZA" sz="1400" baseline="0" dirty="0">
                          <a:effectLst/>
                        </a:rPr>
                        <a:t> learners apprenticeship (artisan development programme)</a:t>
                      </a:r>
                    </a:p>
                    <a:p>
                      <a:pPr marL="176213" indent="-176213" algn="l">
                        <a:spcBef>
                          <a:spcPts val="600"/>
                        </a:spcBef>
                        <a:spcAft>
                          <a:spcPts val="0"/>
                        </a:spcAft>
                        <a:buFont typeface="Arial" panose="020B0604020202020204" pitchFamily="34" charset="0"/>
                        <a:buChar char="•"/>
                        <a:tabLst>
                          <a:tab pos="990600" algn="l"/>
                          <a:tab pos="7831455" algn="l"/>
                        </a:tabLst>
                      </a:pPr>
                      <a:r>
                        <a:rPr lang="en-ZA" sz="1400" baseline="0" dirty="0">
                          <a:effectLst/>
                        </a:rPr>
                        <a:t>Form partnership training authorities and industry for placement of learners</a:t>
                      </a:r>
                      <a:endParaRPr lang="en-ZA" sz="1400" dirty="0">
                        <a:effectLst/>
                        <a:latin typeface="+mn-lt"/>
                        <a:ea typeface="Calibri"/>
                      </a:endParaRPr>
                    </a:p>
                  </a:txBody>
                  <a:tcPr marL="10642" marR="10642" marT="0" marB="0"/>
                </a:tc>
                <a:tc>
                  <a:txBody>
                    <a:bodyPr/>
                    <a:lstStyle/>
                    <a:p>
                      <a:pPr algn="ctr"/>
                      <a:r>
                        <a:rPr lang="en-US" sz="1400" dirty="0">
                          <a:latin typeface="+mn-lt"/>
                        </a:rPr>
                        <a:t>5 000</a:t>
                      </a:r>
                      <a:endParaRPr lang="en-ZA" sz="1400" dirty="0">
                        <a:latin typeface="+mn-lt"/>
                      </a:endParaRPr>
                    </a:p>
                  </a:txBody>
                  <a:tcPr/>
                </a:tc>
                <a:tc>
                  <a:txBody>
                    <a:bodyPr/>
                    <a:lstStyle/>
                    <a:p>
                      <a:pPr algn="ctr"/>
                      <a:r>
                        <a:rPr lang="en-US" sz="1400" dirty="0">
                          <a:latin typeface="+mn-lt"/>
                        </a:rPr>
                        <a:t>5 500</a:t>
                      </a:r>
                      <a:endParaRPr lang="en-ZA" sz="1400" dirty="0">
                        <a:latin typeface="+mn-lt"/>
                      </a:endParaRPr>
                    </a:p>
                  </a:txBody>
                  <a:tcPr marL="10642" marR="10642" marT="0" marB="0"/>
                </a:tc>
                <a:tc>
                  <a:txBody>
                    <a:bodyPr/>
                    <a:lstStyle/>
                    <a:p>
                      <a:pPr algn="ctr"/>
                      <a:r>
                        <a:rPr lang="en-US" sz="1400" dirty="0">
                          <a:latin typeface="+mn-lt"/>
                        </a:rPr>
                        <a:t>6</a:t>
                      </a:r>
                      <a:r>
                        <a:rPr lang="en-US" sz="1400" baseline="0" dirty="0">
                          <a:latin typeface="+mn-lt"/>
                        </a:rPr>
                        <a:t> 000</a:t>
                      </a:r>
                      <a:endParaRPr lang="en-ZA" sz="1400" dirty="0">
                        <a:latin typeface="+mn-lt"/>
                      </a:endParaRPr>
                    </a:p>
                  </a:txBody>
                  <a:tcPr marL="10642" marR="10642" marT="0" marB="0"/>
                </a:tc>
                <a:tc>
                  <a:txBody>
                    <a:bodyPr/>
                    <a:lstStyle/>
                    <a:p>
                      <a:pPr algn="ctr"/>
                      <a:r>
                        <a:rPr lang="en-ZA" sz="1400" dirty="0">
                          <a:latin typeface="+mn-lt"/>
                        </a:rPr>
                        <a:t>5 000</a:t>
                      </a:r>
                    </a:p>
                  </a:txBody>
                  <a:tcPr marL="10642" marR="10642" marT="0" marB="0"/>
                </a:tc>
                <a:tc vMerge="1">
                  <a:txBody>
                    <a:bodyPr/>
                    <a:lstStyle/>
                    <a:p>
                      <a:endParaRPr lang="en-ZA"/>
                    </a:p>
                  </a:txBody>
                  <a:tcPr/>
                </a:tc>
                <a:extLst>
                  <a:ext uri="{0D108BD9-81ED-4DB2-BD59-A6C34878D82A}">
                    <a16:rowId xmlns:a16="http://schemas.microsoft.com/office/drawing/2014/main" val="10006"/>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34</a:t>
            </a:fld>
            <a:endParaRPr lang="en-US" dirty="0"/>
          </a:p>
        </p:txBody>
      </p:sp>
    </p:spTree>
    <p:extLst>
      <p:ext uri="{BB962C8B-B14F-4D97-AF65-F5344CB8AC3E}">
        <p14:creationId xmlns:p14="http://schemas.microsoft.com/office/powerpoint/2010/main" val="3973768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6274523"/>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50818" y="6274523"/>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2" y="3"/>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r>
              <a:rPr lang="en-ZA" sz="2400" b="1" dirty="0"/>
              <a:t>EARLY CHILHOOD DEVELOPMENT</a:t>
            </a:r>
          </a:p>
        </p:txBody>
      </p:sp>
      <p:graphicFrame>
        <p:nvGraphicFramePr>
          <p:cNvPr id="2" name="Table 1"/>
          <p:cNvGraphicFramePr>
            <a:graphicFrameLocks noGrp="1"/>
          </p:cNvGraphicFramePr>
          <p:nvPr>
            <p:extLst>
              <p:ext uri="{D42A27DB-BD31-4B8C-83A1-F6EECF244321}">
                <p14:modId xmlns:p14="http://schemas.microsoft.com/office/powerpoint/2010/main" val="2196669674"/>
              </p:ext>
            </p:extLst>
          </p:nvPr>
        </p:nvGraphicFramePr>
        <p:xfrm>
          <a:off x="119335" y="455570"/>
          <a:ext cx="11953330" cy="5637726"/>
        </p:xfrm>
        <a:graphic>
          <a:graphicData uri="http://schemas.openxmlformats.org/drawingml/2006/table">
            <a:tbl>
              <a:tblPr firstRow="1" bandRow="1">
                <a:tableStyleId>{5940675A-B579-460E-94D1-54222C63F5DA}</a:tableStyleId>
              </a:tblPr>
              <a:tblGrid>
                <a:gridCol w="1579540">
                  <a:extLst>
                    <a:ext uri="{9D8B030D-6E8A-4147-A177-3AD203B41FA5}">
                      <a16:colId xmlns:a16="http://schemas.microsoft.com/office/drawing/2014/main" val="20000"/>
                    </a:ext>
                  </a:extLst>
                </a:gridCol>
                <a:gridCol w="4853571">
                  <a:extLst>
                    <a:ext uri="{9D8B030D-6E8A-4147-A177-3AD203B41FA5}">
                      <a16:colId xmlns:a16="http://schemas.microsoft.com/office/drawing/2014/main" val="20001"/>
                    </a:ext>
                  </a:extLst>
                </a:gridCol>
                <a:gridCol w="978100">
                  <a:extLst>
                    <a:ext uri="{9D8B030D-6E8A-4147-A177-3AD203B41FA5}">
                      <a16:colId xmlns:a16="http://schemas.microsoft.com/office/drawing/2014/main" val="20002"/>
                    </a:ext>
                  </a:extLst>
                </a:gridCol>
                <a:gridCol w="847687">
                  <a:extLst>
                    <a:ext uri="{9D8B030D-6E8A-4147-A177-3AD203B41FA5}">
                      <a16:colId xmlns:a16="http://schemas.microsoft.com/office/drawing/2014/main" val="20003"/>
                    </a:ext>
                  </a:extLst>
                </a:gridCol>
                <a:gridCol w="912894">
                  <a:extLst>
                    <a:ext uri="{9D8B030D-6E8A-4147-A177-3AD203B41FA5}">
                      <a16:colId xmlns:a16="http://schemas.microsoft.com/office/drawing/2014/main" val="3538887520"/>
                    </a:ext>
                  </a:extLst>
                </a:gridCol>
                <a:gridCol w="912894">
                  <a:extLst>
                    <a:ext uri="{9D8B030D-6E8A-4147-A177-3AD203B41FA5}">
                      <a16:colId xmlns:a16="http://schemas.microsoft.com/office/drawing/2014/main" val="2305413652"/>
                    </a:ext>
                  </a:extLst>
                </a:gridCol>
                <a:gridCol w="1868644">
                  <a:extLst>
                    <a:ext uri="{9D8B030D-6E8A-4147-A177-3AD203B41FA5}">
                      <a16:colId xmlns:a16="http://schemas.microsoft.com/office/drawing/2014/main" val="20004"/>
                    </a:ext>
                  </a:extLst>
                </a:gridCol>
              </a:tblGrid>
              <a:tr h="305302">
                <a:tc gridSpan="7">
                  <a:txBody>
                    <a:bodyPr/>
                    <a:lstStyle/>
                    <a:p>
                      <a:pPr algn="l"/>
                      <a:r>
                        <a:rPr lang="en-ZA" sz="1600" b="1" dirty="0"/>
                        <a:t>Improved school-readiness (Access/Quality)</a:t>
                      </a: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pPr algn="just">
                        <a:spcBef>
                          <a:spcPts val="600"/>
                        </a:spcBef>
                        <a:spcAft>
                          <a:spcPts val="600"/>
                        </a:spcAft>
                        <a:tabLst>
                          <a:tab pos="990600" algn="l"/>
                          <a:tab pos="7831455" algn="l"/>
                        </a:tabLst>
                      </a:pPr>
                      <a:endParaRPr lang="en-ZA" sz="1200" dirty="0">
                        <a:effectLst/>
                        <a:latin typeface="Arial"/>
                        <a:ea typeface="Calibri"/>
                      </a:endParaRPr>
                    </a:p>
                  </a:txBody>
                  <a:tcPr marL="10642" marR="10642" marT="0" marB="0"/>
                </a:tc>
                <a:tc hMerge="1">
                  <a:txBody>
                    <a:bodyPr/>
                    <a:lstStyle/>
                    <a:p>
                      <a:endParaRPr lang="en-ZA"/>
                    </a:p>
                  </a:txBody>
                  <a:tcPr/>
                </a:tc>
                <a:tc hMerge="1">
                  <a:txBody>
                    <a:bodyPr/>
                    <a:lstStyle/>
                    <a:p>
                      <a:endParaRPr lang="en-ZA"/>
                    </a:p>
                  </a:txBody>
                  <a:tcPr/>
                </a:tc>
                <a:tc h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extLst>
                  <a:ext uri="{0D108BD9-81ED-4DB2-BD59-A6C34878D82A}">
                    <a16:rowId xmlns:a16="http://schemas.microsoft.com/office/drawing/2014/main" val="10000"/>
                  </a:ext>
                </a:extLst>
              </a:tr>
              <a:tr h="448412">
                <a:tc rowSpan="2">
                  <a:txBody>
                    <a:bodyPr/>
                    <a:lstStyle/>
                    <a:p>
                      <a:pPr algn="ctr">
                        <a:spcBef>
                          <a:spcPts val="600"/>
                        </a:spcBef>
                        <a:spcAft>
                          <a:spcPts val="600"/>
                        </a:spcAft>
                        <a:tabLst>
                          <a:tab pos="990600" algn="l"/>
                          <a:tab pos="7831455" algn="l"/>
                        </a:tabLst>
                      </a:pPr>
                      <a:r>
                        <a:rPr lang="en-ZA" sz="1400" b="1" dirty="0">
                          <a:effectLst/>
                        </a:rPr>
                        <a:t>2023/24 Annual Targets</a:t>
                      </a:r>
                      <a:endParaRPr lang="en-ZA" sz="1400" b="1" dirty="0">
                        <a:solidFill>
                          <a:schemeClr val="tx1"/>
                        </a:solidFill>
                        <a:effectLst/>
                        <a:latin typeface="+mn-lt"/>
                        <a:ea typeface="Calibri"/>
                      </a:endParaRPr>
                    </a:p>
                  </a:txBody>
                  <a:tcPr marL="10642" marR="10642" marT="0" marB="0">
                    <a:solidFill>
                      <a:srgbClr val="FFC000"/>
                    </a:solidFill>
                  </a:tcPr>
                </a:tc>
                <a:tc rowSpan="2">
                  <a:txBody>
                    <a:bodyPr/>
                    <a:lstStyle/>
                    <a:p>
                      <a:pPr algn="ctr">
                        <a:spcBef>
                          <a:spcPts val="600"/>
                        </a:spcBef>
                        <a:spcAft>
                          <a:spcPts val="600"/>
                        </a:spcAft>
                        <a:tabLst>
                          <a:tab pos="990600" algn="l"/>
                          <a:tab pos="7831455" algn="l"/>
                        </a:tabLst>
                      </a:pPr>
                      <a:r>
                        <a:rPr lang="en-ZA" sz="1400" b="1" dirty="0">
                          <a:effectLst/>
                        </a:rPr>
                        <a:t>Planned Activities</a:t>
                      </a:r>
                      <a:endParaRPr lang="en-ZA" sz="1400" b="1" dirty="0">
                        <a:solidFill>
                          <a:schemeClr val="tx1"/>
                        </a:solidFill>
                        <a:effectLst/>
                        <a:latin typeface="+mn-lt"/>
                        <a:ea typeface="Calibri"/>
                      </a:endParaRPr>
                    </a:p>
                  </a:txBody>
                  <a:tcPr marL="10642" marR="10642" marT="0" marB="0">
                    <a:solidFill>
                      <a:srgbClr val="FFC000"/>
                    </a:solidFill>
                  </a:tcPr>
                </a:tc>
                <a:tc gridSpan="3">
                  <a:txBody>
                    <a:bodyPr/>
                    <a:lstStyle/>
                    <a:p>
                      <a:pPr algn="ctr">
                        <a:spcBef>
                          <a:spcPts val="600"/>
                        </a:spcBef>
                        <a:spcAft>
                          <a:spcPts val="600"/>
                        </a:spcAft>
                        <a:tabLst>
                          <a:tab pos="990600" algn="l"/>
                          <a:tab pos="7831455" algn="l"/>
                        </a:tabLst>
                      </a:pPr>
                      <a:r>
                        <a:rPr lang="en-US" sz="1400" b="1" dirty="0">
                          <a:solidFill>
                            <a:schemeClr val="tx1"/>
                          </a:solidFill>
                          <a:effectLst/>
                          <a:latin typeface="+mn-lt"/>
                          <a:ea typeface="Calibri"/>
                        </a:rPr>
                        <a:t>MTEF</a:t>
                      </a:r>
                      <a:endParaRPr lang="en-ZA" sz="1400" b="1" dirty="0">
                        <a:solidFill>
                          <a:schemeClr val="tx1"/>
                        </a:solidFill>
                        <a:effectLst/>
                        <a:latin typeface="+mn-lt"/>
                        <a:ea typeface="Calibri"/>
                      </a:endParaRPr>
                    </a:p>
                  </a:txBody>
                  <a:tcPr marL="10642" marR="10642" marT="0" marB="0">
                    <a:solidFill>
                      <a:srgbClr val="FFC000"/>
                    </a:solidFill>
                  </a:tcPr>
                </a:tc>
                <a:tc hMerge="1">
                  <a:txBody>
                    <a:bodyPr/>
                    <a:lstStyle/>
                    <a:p>
                      <a:endParaRPr lang="en-ZA" dirty="0"/>
                    </a:p>
                  </a:txBody>
                  <a:tcPr marL="10642" marR="10642" marT="0" marB="0">
                    <a:solidFill>
                      <a:srgbClr val="FFC000"/>
                    </a:solidFill>
                  </a:tcPr>
                </a:tc>
                <a:tc hMerge="1">
                  <a:txBody>
                    <a:bodyPr/>
                    <a:lstStyle/>
                    <a:p>
                      <a:endParaRPr lang="en-ZA" dirty="0"/>
                    </a:p>
                  </a:txBody>
                  <a:tcPr marL="10642" marR="10642" marT="0" marB="0">
                    <a:solidFill>
                      <a:srgbClr val="FFC000"/>
                    </a:solidFill>
                  </a:tcPr>
                </a:tc>
                <a:tc>
                  <a:txBody>
                    <a:bodyPr/>
                    <a:lstStyle/>
                    <a:p>
                      <a:pPr algn="ctr">
                        <a:spcBef>
                          <a:spcPts val="600"/>
                        </a:spcBef>
                        <a:spcAft>
                          <a:spcPts val="600"/>
                        </a:spcAft>
                        <a:tabLst>
                          <a:tab pos="990600" algn="l"/>
                          <a:tab pos="7831455" algn="l"/>
                        </a:tabLst>
                      </a:pP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10642" marR="10642" marT="0" marB="0">
                    <a:solidFill>
                      <a:srgbClr val="FFC000"/>
                    </a:solidFill>
                  </a:tcPr>
                </a:tc>
                <a:extLst>
                  <a:ext uri="{0D108BD9-81ED-4DB2-BD59-A6C34878D82A}">
                    <a16:rowId xmlns:a16="http://schemas.microsoft.com/office/drawing/2014/main" val="10001"/>
                  </a:ext>
                </a:extLst>
              </a:tr>
              <a:tr h="629685">
                <a:tc vMerge="1">
                  <a:txBody>
                    <a:bodyPr/>
                    <a:lstStyle/>
                    <a:p>
                      <a:endParaRPr lang="en-ZA"/>
                    </a:p>
                  </a:txBody>
                  <a:tcPr/>
                </a:tc>
                <a:tc vMerge="1">
                  <a:txBody>
                    <a:bodyPr/>
                    <a:lstStyle/>
                    <a:p>
                      <a:endParaRPr lang="en-ZA"/>
                    </a:p>
                  </a:txBody>
                  <a:tcPr/>
                </a:tc>
                <a:tc>
                  <a:txBody>
                    <a:bodyPr/>
                    <a:lstStyle/>
                    <a:p>
                      <a:pPr algn="ctr">
                        <a:spcBef>
                          <a:spcPts val="600"/>
                        </a:spcBef>
                        <a:spcAft>
                          <a:spcPts val="0"/>
                        </a:spcAft>
                        <a:tabLst>
                          <a:tab pos="990600" algn="l"/>
                          <a:tab pos="7831455" algn="l"/>
                        </a:tabLst>
                      </a:pPr>
                      <a:r>
                        <a:rPr lang="en-ZA" sz="1400" b="1" dirty="0">
                          <a:effectLst/>
                        </a:rPr>
                        <a:t>2020/21</a:t>
                      </a:r>
                    </a:p>
                    <a:p>
                      <a:pPr algn="ctr">
                        <a:spcBef>
                          <a:spcPts val="600"/>
                        </a:spcBef>
                        <a:spcAft>
                          <a:spcPts val="0"/>
                        </a:spcAft>
                        <a:tabLst>
                          <a:tab pos="990600" algn="l"/>
                          <a:tab pos="7831455" algn="l"/>
                        </a:tabLst>
                      </a:pPr>
                      <a:r>
                        <a:rPr lang="en-ZA" sz="1400" b="1" dirty="0">
                          <a:effectLst/>
                        </a:rPr>
                        <a:t>R’000</a:t>
                      </a:r>
                      <a:endParaRPr lang="en-ZA" sz="1400" b="1" dirty="0">
                        <a:solidFill>
                          <a:schemeClr val="tx1"/>
                        </a:solidFill>
                        <a:effectLst/>
                        <a:latin typeface="+mn-lt"/>
                        <a:ea typeface="Calibri"/>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2021/22</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2022/23</a:t>
                      </a:r>
                    </a:p>
                    <a:p>
                      <a:pPr marL="88900" indent="0"/>
                      <a:r>
                        <a:rPr lang="en-US" sz="1400" b="1" kern="1200" dirty="0">
                          <a:solidFill>
                            <a:schemeClr val="tx1"/>
                          </a:solidFill>
                          <a:effectLst/>
                          <a:latin typeface="+mn-lt"/>
                          <a:ea typeface="+mn-ea"/>
                          <a:cs typeface="+mn-cs"/>
                        </a:rPr>
                        <a:t>R’000</a:t>
                      </a:r>
                      <a:endParaRPr lang="en-ZA" sz="1400" b="1" kern="1200" dirty="0">
                        <a:solidFill>
                          <a:schemeClr val="tx1"/>
                        </a:solidFill>
                        <a:effectLst/>
                        <a:latin typeface="+mn-lt"/>
                        <a:ea typeface="+mn-ea"/>
                        <a:cs typeface="+mn-cs"/>
                      </a:endParaRPr>
                    </a:p>
                  </a:txBody>
                  <a:tcPr marL="10642" marR="10642" marT="0" marB="0">
                    <a:solidFill>
                      <a:srgbClr val="FFC000"/>
                    </a:solidFill>
                  </a:tcPr>
                </a:tc>
                <a:tc>
                  <a:txBody>
                    <a:bodyPr/>
                    <a:lstStyle/>
                    <a:p>
                      <a:pPr marL="88900" indent="0"/>
                      <a:r>
                        <a:rPr lang="en-ZA" sz="1400" b="1" kern="1200" dirty="0">
                          <a:solidFill>
                            <a:schemeClr val="tx1"/>
                          </a:solidFill>
                          <a:effectLst/>
                          <a:latin typeface="+mn-lt"/>
                          <a:ea typeface="+mn-ea"/>
                          <a:cs typeface="+mn-cs"/>
                        </a:rPr>
                        <a:t>2023/24</a:t>
                      </a:r>
                    </a:p>
                    <a:p>
                      <a:pPr marL="88900" indent="0"/>
                      <a:r>
                        <a:rPr lang="en-ZA" sz="1400" b="1" kern="1200" dirty="0">
                          <a:solidFill>
                            <a:schemeClr val="tx1"/>
                          </a:solidFill>
                          <a:effectLst/>
                          <a:latin typeface="+mn-lt"/>
                          <a:ea typeface="+mn-ea"/>
                          <a:cs typeface="+mn-cs"/>
                        </a:rPr>
                        <a:t>R’000</a:t>
                      </a:r>
                    </a:p>
                  </a:txBody>
                  <a:tcPr marL="10642" marR="10642" marT="0" marB="0">
                    <a:solidFill>
                      <a:srgbClr val="FFC000"/>
                    </a:solidFill>
                  </a:tcPr>
                </a:tc>
                <a:tc>
                  <a:txBody>
                    <a:bodyPr/>
                    <a:lstStyle/>
                    <a:p>
                      <a:pPr marL="88900" indent="0"/>
                      <a:r>
                        <a:rPr lang="en-US" sz="1400" b="1" kern="1200" dirty="0">
                          <a:solidFill>
                            <a:schemeClr val="tx1"/>
                          </a:solidFill>
                          <a:effectLst/>
                          <a:latin typeface="+mn-lt"/>
                          <a:ea typeface="+mn-ea"/>
                          <a:cs typeface="+mn-cs"/>
                        </a:rPr>
                        <a:t>Local Municipality (DDM Projects)</a:t>
                      </a:r>
                      <a:endParaRPr lang="en-ZA" sz="1400" b="1" kern="1200" dirty="0">
                        <a:solidFill>
                          <a:schemeClr val="tx1"/>
                        </a:solidFill>
                        <a:effectLst/>
                        <a:latin typeface="+mn-lt"/>
                        <a:ea typeface="+mn-ea"/>
                        <a:cs typeface="+mn-cs"/>
                      </a:endParaRPr>
                    </a:p>
                  </a:txBody>
                  <a:tcPr marL="10642" marR="10642" marT="0" marB="0">
                    <a:solidFill>
                      <a:srgbClr val="FFC000"/>
                    </a:solidFill>
                  </a:tcPr>
                </a:tc>
                <a:extLst>
                  <a:ext uri="{0D108BD9-81ED-4DB2-BD59-A6C34878D82A}">
                    <a16:rowId xmlns:a16="http://schemas.microsoft.com/office/drawing/2014/main" val="512407892"/>
                  </a:ext>
                </a:extLst>
              </a:tr>
              <a:tr h="678491">
                <a:tc rowSpan="6">
                  <a:txBody>
                    <a:bodyPr/>
                    <a:lstStyle/>
                    <a:p>
                      <a:pPr marL="88900" indent="0" algn="l">
                        <a:spcBef>
                          <a:spcPts val="600"/>
                        </a:spcBef>
                        <a:spcAft>
                          <a:spcPts val="0"/>
                        </a:spcAft>
                      </a:pPr>
                      <a:r>
                        <a:rPr lang="en-US" sz="1400" kern="1200" baseline="0" dirty="0">
                          <a:solidFill>
                            <a:schemeClr val="tx1"/>
                          </a:solidFill>
                          <a:latin typeface="+mn-lt"/>
                          <a:ea typeface="+mn-ea"/>
                          <a:cs typeface="+mn-cs"/>
                        </a:rPr>
                        <a:t>Implementation of Mpumalanga Skills Master Plan</a:t>
                      </a:r>
                      <a:endParaRPr lang="en-ZA" sz="1400" kern="1200" baseline="0" dirty="0">
                        <a:solidFill>
                          <a:schemeClr val="tx1"/>
                        </a:solidFill>
                        <a:latin typeface="+mn-lt"/>
                        <a:ea typeface="+mn-ea"/>
                        <a:cs typeface="+mn-cs"/>
                      </a:endParaRPr>
                    </a:p>
                  </a:txBody>
                  <a:tcPr marL="10642" marR="10642" marT="0" marB="0"/>
                </a:tc>
                <a:tc>
                  <a:txBody>
                    <a:bodyPr/>
                    <a:lstStyle/>
                    <a:p>
                      <a:r>
                        <a:rPr lang="en-ZA" sz="1400" dirty="0"/>
                        <a:t>Develop targeted</a:t>
                      </a:r>
                      <a:r>
                        <a:rPr lang="en-ZA" sz="1400" baseline="0" dirty="0"/>
                        <a:t> programmes to respond to the provincial government support needs</a:t>
                      </a:r>
                      <a:endParaRPr lang="en-ZA" sz="1400" dirty="0">
                        <a:solidFill>
                          <a:srgbClr val="333333"/>
                        </a:solidFill>
                        <a:latin typeface="+mn-lt"/>
                      </a:endParaRPr>
                    </a:p>
                  </a:txBody>
                  <a:tcPr marL="31000" marR="31000" marT="0" marB="0"/>
                </a:tc>
                <a:tc rowSpan="6">
                  <a:txBody>
                    <a:bodyPr/>
                    <a:lstStyle/>
                    <a:p>
                      <a:pPr algn="ctr">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2 000</a:t>
                      </a:r>
                      <a:endParaRPr lang="en-ZA" sz="1400" dirty="0">
                        <a:effectLst/>
                        <a:latin typeface="+mn-lt"/>
                        <a:ea typeface="Calibri"/>
                        <a:cs typeface="Arial" panose="020B0604020202020204" pitchFamily="34" charset="0"/>
                      </a:endParaRPr>
                    </a:p>
                  </a:txBody>
                  <a:tcPr marL="10642" marR="10642" marT="0" marB="0"/>
                </a:tc>
                <a:tc rowSpan="6">
                  <a:txBody>
                    <a:bodyPr/>
                    <a:lstStyle/>
                    <a:p>
                      <a:pPr algn="ctr"/>
                      <a:r>
                        <a:rPr lang="en-US" sz="1400" dirty="0"/>
                        <a:t>2 500</a:t>
                      </a:r>
                      <a:endParaRPr lang="en-ZA" sz="1400" dirty="0"/>
                    </a:p>
                  </a:txBody>
                  <a:tcPr marL="10642" marR="10642" marT="0" marB="0"/>
                </a:tc>
                <a:tc rowSpan="6">
                  <a:txBody>
                    <a:bodyPr/>
                    <a:lstStyle/>
                    <a:p>
                      <a:pPr algn="ctr"/>
                      <a:r>
                        <a:rPr lang="en-US" sz="1400" dirty="0"/>
                        <a:t>3 000</a:t>
                      </a:r>
                      <a:endParaRPr lang="en-ZA" sz="1400" dirty="0"/>
                    </a:p>
                  </a:txBody>
                  <a:tcPr marL="10642" marR="10642" marT="0" marB="0"/>
                </a:tc>
                <a:tc rowSpan="6">
                  <a:txBody>
                    <a:bodyPr/>
                    <a:lstStyle/>
                    <a:p>
                      <a:pPr algn="ctr"/>
                      <a:r>
                        <a:rPr lang="en-ZA" sz="1400" dirty="0"/>
                        <a:t>3 800 </a:t>
                      </a:r>
                      <a:r>
                        <a:rPr lang="en-ZA" sz="1400" baseline="0" dirty="0"/>
                        <a:t> </a:t>
                      </a:r>
                      <a:endParaRPr lang="en-ZA" sz="1400" dirty="0"/>
                    </a:p>
                  </a:txBody>
                  <a:tcPr marL="10642" marR="10642" marT="0" marB="0"/>
                </a:tc>
                <a:tc rowSpan="6">
                  <a:txBody>
                    <a:bodyPr/>
                    <a:lstStyle/>
                    <a:p>
                      <a:pPr marL="88900" indent="0" algn="l">
                        <a:spcBef>
                          <a:spcPts val="600"/>
                        </a:spcBef>
                        <a:spcAft>
                          <a:spcPts val="0"/>
                        </a:spcAft>
                        <a:tabLst>
                          <a:tab pos="990600" algn="l"/>
                          <a:tab pos="7831455" algn="l"/>
                        </a:tabLst>
                      </a:pPr>
                      <a:r>
                        <a:rPr lang="en-US" sz="1400" dirty="0">
                          <a:effectLst/>
                          <a:latin typeface="+mn-lt"/>
                          <a:ea typeface="Calibri"/>
                          <a:cs typeface="Arial" panose="020B0604020202020204" pitchFamily="34" charset="0"/>
                        </a:rPr>
                        <a:t>All</a:t>
                      </a:r>
                      <a:r>
                        <a:rPr lang="en-US" sz="1400" baseline="0" dirty="0">
                          <a:effectLst/>
                          <a:latin typeface="+mn-lt"/>
                          <a:ea typeface="Calibri"/>
                          <a:cs typeface="Arial" panose="020B0604020202020204" pitchFamily="34" charset="0"/>
                        </a:rPr>
                        <a:t> municipalities</a:t>
                      </a:r>
                      <a:endParaRPr lang="en-ZA" sz="1400" dirty="0">
                        <a:effectLst/>
                        <a:latin typeface="+mn-lt"/>
                        <a:ea typeface="Calibri"/>
                        <a:cs typeface="Arial" panose="020B0604020202020204" pitchFamily="34" charset="0"/>
                      </a:endParaRPr>
                    </a:p>
                  </a:txBody>
                  <a:tcPr marL="10642" marR="10642" marT="0" marB="0"/>
                </a:tc>
                <a:extLst>
                  <a:ext uri="{0D108BD9-81ED-4DB2-BD59-A6C34878D82A}">
                    <a16:rowId xmlns:a16="http://schemas.microsoft.com/office/drawing/2014/main" val="10002"/>
                  </a:ext>
                </a:extLst>
              </a:tr>
              <a:tr h="610604">
                <a:tc vMerge="1">
                  <a:txBody>
                    <a:bodyPr/>
                    <a:lstStyle/>
                    <a:p>
                      <a:pPr marL="88900" indent="0" algn="just">
                        <a:spcAft>
                          <a:spcPts val="0"/>
                        </a:spcAft>
                      </a:pPr>
                      <a:endParaRPr lang="en-ZA" sz="1400" dirty="0">
                        <a:effectLst/>
                        <a:latin typeface="+mn-lt"/>
                        <a:ea typeface="Calibri"/>
                        <a:cs typeface="Arial" panose="020B0604020202020204" pitchFamily="34" charset="0"/>
                      </a:endParaRPr>
                    </a:p>
                  </a:txBody>
                  <a:tcPr marL="10642" marR="10642" marT="0" marB="0"/>
                </a:tc>
                <a:tc>
                  <a:txBody>
                    <a:bodyPr/>
                    <a:lstStyle/>
                    <a:p>
                      <a:r>
                        <a:rPr lang="en-ZA" sz="1400" dirty="0"/>
                        <a:t>Develop key management competencies, knowledge and skills</a:t>
                      </a:r>
                      <a:r>
                        <a:rPr lang="en-ZA" sz="1400" baseline="0" dirty="0"/>
                        <a:t> in targeted departments and entities</a:t>
                      </a:r>
                      <a:endParaRPr lang="en-ZA" sz="1400" dirty="0">
                        <a:solidFill>
                          <a:srgbClr val="333333"/>
                        </a:solidFill>
                        <a:latin typeface="+mn-lt"/>
                      </a:endParaRPr>
                    </a:p>
                  </a:txBody>
                  <a:tcPr marL="31000" marR="31000" marT="0" marB="0"/>
                </a:tc>
                <a:tc vMerge="1">
                  <a:txBody>
                    <a:bodyPr/>
                    <a:lstStyle/>
                    <a:p>
                      <a:pPr algn="ctr"/>
                      <a:endParaRPr lang="en-ZA" sz="1400" dirty="0"/>
                    </a:p>
                  </a:txBody>
                  <a:tcPr/>
                </a:tc>
                <a:tc vMerge="1">
                  <a:txBody>
                    <a:bodyPr/>
                    <a:lstStyle/>
                    <a:p>
                      <a:pPr algn="ctr"/>
                      <a:endParaRPr lang="en-ZA" sz="1400" dirty="0"/>
                    </a:p>
                  </a:txBody>
                  <a:tcPr marL="10642" marR="10642" marT="0" marB="0"/>
                </a:tc>
                <a:tc vMerge="1">
                  <a:txBody>
                    <a:bodyPr/>
                    <a:lstStyle/>
                    <a:p>
                      <a:pPr algn="ctr"/>
                      <a:endParaRPr lang="en-ZA" sz="1400"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3"/>
                  </a:ext>
                </a:extLst>
              </a:tr>
              <a:tr h="522818">
                <a:tc vMerge="1">
                  <a:txBody>
                    <a:bodyPr/>
                    <a:lstStyle/>
                    <a:p>
                      <a:pPr algn="just">
                        <a:spcBef>
                          <a:spcPts val="600"/>
                        </a:spcBef>
                        <a:spcAft>
                          <a:spcPts val="0"/>
                        </a:spcAft>
                        <a:tabLst>
                          <a:tab pos="990600" algn="l"/>
                          <a:tab pos="7831455" algn="l"/>
                        </a:tabLst>
                      </a:pPr>
                      <a:endParaRPr lang="en-ZA" sz="1200" dirty="0">
                        <a:effectLst/>
                        <a:latin typeface="Arial"/>
                        <a:ea typeface="Calibri"/>
                      </a:endParaRPr>
                    </a:p>
                  </a:txBody>
                  <a:tcPr marL="10642" marR="10642" marT="0" marB="0"/>
                </a:tc>
                <a:tc>
                  <a:txBody>
                    <a:bodyPr/>
                    <a:lstStyle/>
                    <a:p>
                      <a:r>
                        <a:rPr lang="en-ZA" sz="1400" dirty="0"/>
                        <a:t>Develop strategies to absorb graduates</a:t>
                      </a:r>
                      <a:r>
                        <a:rPr lang="en-ZA" sz="1400" baseline="0" dirty="0"/>
                        <a:t> and </a:t>
                      </a:r>
                      <a:r>
                        <a:rPr lang="en-ZA" sz="1400" dirty="0"/>
                        <a:t>trained people</a:t>
                      </a:r>
                      <a:endParaRPr lang="en-ZA" sz="1400" dirty="0">
                        <a:solidFill>
                          <a:srgbClr val="333333"/>
                        </a:solidFill>
                        <a:latin typeface="+mn-lt"/>
                      </a:endParaRPr>
                    </a:p>
                  </a:txBody>
                  <a:tcPr marL="31000" marR="31000" marT="0" marB="0"/>
                </a:tc>
                <a:tc vMerge="1">
                  <a:txBody>
                    <a:bodyPr/>
                    <a:lstStyle/>
                    <a:p>
                      <a:pPr algn="ctr"/>
                      <a:endParaRPr lang="en-ZA" sz="1400" dirty="0"/>
                    </a:p>
                  </a:txBody>
                  <a:tcPr/>
                </a:tc>
                <a:tc vMerge="1">
                  <a:txBody>
                    <a:bodyPr/>
                    <a:lstStyle/>
                    <a:p>
                      <a:pPr algn="ctr"/>
                      <a:endParaRPr lang="en-ZA" sz="1400" dirty="0"/>
                    </a:p>
                  </a:txBody>
                  <a:tcPr marL="14189" marR="14189" marT="7095" marB="7095"/>
                </a:tc>
                <a:tc vMerge="1">
                  <a:txBody>
                    <a:bodyPr/>
                    <a:lstStyle/>
                    <a:p>
                      <a:pPr algn="ctr"/>
                      <a:endParaRPr lang="en-ZA" sz="1400" dirty="0"/>
                    </a:p>
                  </a:txBody>
                  <a:tcPr marL="14189" marR="14189" marT="7095" marB="7095"/>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5"/>
                  </a:ext>
                </a:extLst>
              </a:tr>
              <a:tr h="610604">
                <a:tc vMerge="1">
                  <a:txBody>
                    <a:bodyPr/>
                    <a:lstStyle/>
                    <a:p>
                      <a:pPr marL="88900" indent="0" algn="just">
                        <a:spcAft>
                          <a:spcPts val="0"/>
                        </a:spcAft>
                      </a:pPr>
                      <a:endParaRPr lang="en-ZA" sz="1400" dirty="0">
                        <a:effectLst/>
                        <a:latin typeface="+mn-lt"/>
                        <a:ea typeface="Times New Roman"/>
                        <a:cs typeface="Arial" panose="020B0604020202020204" pitchFamily="34" charset="0"/>
                      </a:endParaRPr>
                    </a:p>
                  </a:txBody>
                  <a:tcPr marL="10642" marR="10642" marT="0" marB="0"/>
                </a:tc>
                <a:tc>
                  <a:txBody>
                    <a:bodyPr/>
                    <a:lstStyle/>
                    <a:p>
                      <a:r>
                        <a:rPr lang="en-ZA" sz="1400" dirty="0"/>
                        <a:t>Partner</a:t>
                      </a:r>
                      <a:r>
                        <a:rPr lang="en-ZA" sz="1400" baseline="0" dirty="0"/>
                        <a:t> with SETAs to respond to the skills needs of the province</a:t>
                      </a:r>
                      <a:endParaRPr lang="en-ZA" sz="1400" dirty="0">
                        <a:solidFill>
                          <a:srgbClr val="333333"/>
                        </a:solidFill>
                        <a:latin typeface="+mn-lt"/>
                      </a:endParaRPr>
                    </a:p>
                  </a:txBody>
                  <a:tcPr marL="31000" marR="31000" marT="0" marB="0"/>
                </a:tc>
                <a:tc vMerge="1">
                  <a:txBody>
                    <a:bodyPr/>
                    <a:lstStyle/>
                    <a:p>
                      <a:pPr algn="ctr"/>
                      <a:endParaRPr lang="en-ZA" sz="1400" dirty="0"/>
                    </a:p>
                  </a:txBody>
                  <a:tcPr/>
                </a:tc>
                <a:tc vMerge="1">
                  <a:txBody>
                    <a:bodyPr/>
                    <a:lstStyle/>
                    <a:p>
                      <a:pPr algn="ctr"/>
                      <a:endParaRPr lang="en-ZA" sz="1400" dirty="0"/>
                    </a:p>
                  </a:txBody>
                  <a:tcPr marL="10642" marR="10642" marT="0" marB="0"/>
                </a:tc>
                <a:tc vMerge="1">
                  <a:txBody>
                    <a:bodyPr/>
                    <a:lstStyle/>
                    <a:p>
                      <a:pPr algn="ctr"/>
                      <a:endParaRPr lang="en-ZA" sz="1400"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6"/>
                  </a:ext>
                </a:extLst>
              </a:tr>
              <a:tr h="915905">
                <a:tc vMerge="1">
                  <a:txBody>
                    <a:bodyPr/>
                    <a:lstStyle/>
                    <a:p>
                      <a:endParaRPr lang="en-ZA"/>
                    </a:p>
                  </a:txBody>
                  <a:tcPr/>
                </a:tc>
                <a:tc>
                  <a:txBody>
                    <a:bodyPr/>
                    <a:lstStyle/>
                    <a:p>
                      <a:r>
                        <a:rPr lang="en-ZA" sz="1400" dirty="0"/>
                        <a:t>Work closely with TVET colleges and Universities to offer</a:t>
                      </a:r>
                      <a:r>
                        <a:rPr lang="en-ZA" sz="1400" baseline="0" dirty="0"/>
                        <a:t> curriculum/qualifications that respond to the scarce and critical skills</a:t>
                      </a:r>
                      <a:endParaRPr lang="en-ZA" sz="1400" dirty="0">
                        <a:solidFill>
                          <a:srgbClr val="333333"/>
                        </a:solidFill>
                        <a:latin typeface="+mn-lt"/>
                      </a:endParaRPr>
                    </a:p>
                  </a:txBody>
                  <a:tcPr marL="31000" marR="31000" marT="0" marB="0"/>
                </a:tc>
                <a:tc vMerge="1">
                  <a:txBody>
                    <a:bodyPr/>
                    <a:lstStyle/>
                    <a:p>
                      <a:pPr algn="ctr"/>
                      <a:endParaRPr lang="en-ZA" sz="1400" dirty="0"/>
                    </a:p>
                  </a:txBody>
                  <a:tcPr/>
                </a:tc>
                <a:tc vMerge="1">
                  <a:txBody>
                    <a:bodyPr/>
                    <a:lstStyle/>
                    <a:p>
                      <a:pPr algn="ctr"/>
                      <a:endParaRPr lang="en-ZA" sz="1400" dirty="0"/>
                    </a:p>
                  </a:txBody>
                  <a:tcPr marL="10642" marR="10642" marT="0" marB="0"/>
                </a:tc>
                <a:tc vMerge="1">
                  <a:txBody>
                    <a:bodyPr/>
                    <a:lstStyle/>
                    <a:p>
                      <a:pPr algn="ctr"/>
                      <a:endParaRPr lang="en-ZA" sz="1400" dirty="0"/>
                    </a:p>
                  </a:txBody>
                  <a:tcPr marL="10642" marR="10642"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0007"/>
                  </a:ext>
                </a:extLst>
              </a:tr>
              <a:tr h="915905">
                <a:tc vMerge="1">
                  <a:txBody>
                    <a:bodyPr/>
                    <a:lstStyle/>
                    <a:p>
                      <a:endParaRPr lang="en-ZA"/>
                    </a:p>
                  </a:txBody>
                  <a:tcPr/>
                </a:tc>
                <a:tc>
                  <a:txBody>
                    <a:bodyPr/>
                    <a:lstStyle/>
                    <a:p>
                      <a:r>
                        <a:rPr lang="en-ZA" sz="1400" dirty="0"/>
                        <a:t>Establish</a:t>
                      </a:r>
                      <a:r>
                        <a:rPr lang="en-ZA" sz="1400" baseline="0" dirty="0"/>
                        <a:t> partnerships with private sector, NGOs, trade and professional bodies in addressing the scarce and critical skills of the future. </a:t>
                      </a:r>
                      <a:endParaRPr lang="en-ZA" sz="1400" dirty="0">
                        <a:solidFill>
                          <a:srgbClr val="333333"/>
                        </a:solidFill>
                        <a:latin typeface="+mn-lt"/>
                      </a:endParaRPr>
                    </a:p>
                  </a:txBody>
                  <a:tcPr marL="31000" marR="31000" marT="0" marB="0"/>
                </a:tc>
                <a:tc vMerge="1">
                  <a:txBody>
                    <a:bodyPr/>
                    <a:lstStyle/>
                    <a:p>
                      <a:pPr algn="ctr"/>
                      <a:endParaRPr lang="en-ZA" sz="1400" dirty="0">
                        <a:latin typeface="Arial" panose="020B0604020202020204" pitchFamily="34" charset="0"/>
                        <a:cs typeface="Arial" panose="020B0604020202020204" pitchFamily="34" charset="0"/>
                      </a:endParaRPr>
                    </a:p>
                  </a:txBody>
                  <a:tcPr marL="14189" marR="14189" marT="7095" marB="7095"/>
                </a:tc>
                <a:tc vMerge="1">
                  <a:txBody>
                    <a:bodyPr/>
                    <a:lstStyle/>
                    <a:p>
                      <a:pPr algn="ctr"/>
                      <a:endParaRPr lang="en-ZA" sz="1400" dirty="0"/>
                    </a:p>
                  </a:txBody>
                  <a:tcPr marL="10642" marR="10642" marT="0" marB="0"/>
                </a:tc>
                <a:tc vMerge="1">
                  <a:txBody>
                    <a:bodyPr/>
                    <a:lstStyle/>
                    <a:p>
                      <a:pPr algn="ctr"/>
                      <a:endParaRPr lang="en-ZA" sz="1400" dirty="0"/>
                    </a:p>
                  </a:txBody>
                  <a:tcPr marL="10642" marR="10642" marT="0" marB="0"/>
                </a:tc>
                <a:tc vMerge="1">
                  <a:txBody>
                    <a:bodyPr/>
                    <a:lstStyle/>
                    <a:p>
                      <a:endParaRPr lang="en-ZA"/>
                    </a:p>
                  </a:txBody>
                  <a:tcPr/>
                </a:tc>
                <a:tc vMerge="1">
                  <a:txBody>
                    <a:bodyPr/>
                    <a:lstStyle/>
                    <a:p>
                      <a:endParaRPr lang="en-ZA" sz="1200" dirty="0">
                        <a:latin typeface="Arial" panose="020B0604020202020204" pitchFamily="34" charset="0"/>
                        <a:cs typeface="Arial" panose="020B0604020202020204" pitchFamily="34" charset="0"/>
                      </a:endParaRPr>
                    </a:p>
                  </a:txBody>
                  <a:tcPr marL="14189" marR="14189" marT="7095" marB="7095"/>
                </a:tc>
                <a:extLst>
                  <a:ext uri="{0D108BD9-81ED-4DB2-BD59-A6C34878D82A}">
                    <a16:rowId xmlns:a16="http://schemas.microsoft.com/office/drawing/2014/main" val="10008"/>
                  </a:ext>
                </a:extLst>
              </a:tr>
            </a:tbl>
          </a:graphicData>
        </a:graphic>
      </p:graphicFrame>
      <p:sp>
        <p:nvSpPr>
          <p:cNvPr id="9" name="Slide Number Placeholder 8"/>
          <p:cNvSpPr>
            <a:spLocks noGrp="1"/>
          </p:cNvSpPr>
          <p:nvPr>
            <p:ph type="sldNum" sz="quarter" idx="12"/>
          </p:nvPr>
        </p:nvSpPr>
        <p:spPr/>
        <p:txBody>
          <a:bodyPr/>
          <a:lstStyle/>
          <a:p>
            <a:fld id="{E0B882C1-BB10-4735-B522-4F4E71A5F0A4}" type="slidenum">
              <a:rPr lang="en-US" smtClean="0"/>
              <a:t>35</a:t>
            </a:fld>
            <a:endParaRPr lang="en-US" dirty="0"/>
          </a:p>
        </p:txBody>
      </p:sp>
    </p:spTree>
    <p:extLst>
      <p:ext uri="{BB962C8B-B14F-4D97-AF65-F5344CB8AC3E}">
        <p14:creationId xmlns:p14="http://schemas.microsoft.com/office/powerpoint/2010/main" val="2354033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55600" y="99221"/>
            <a:ext cx="11460480" cy="439840"/>
          </a:xfrm>
          <a:solidFill>
            <a:srgbClr val="FFC000"/>
          </a:solidFill>
        </p:spPr>
        <p:style>
          <a:lnRef idx="2">
            <a:schemeClr val="dk1"/>
          </a:lnRef>
          <a:fillRef idx="1">
            <a:schemeClr val="lt1"/>
          </a:fillRef>
          <a:effectRef idx="0">
            <a:schemeClr val="dk1"/>
          </a:effectRef>
          <a:fontRef idx="minor">
            <a:schemeClr val="dk1"/>
          </a:fontRef>
        </p:style>
        <p:txBody>
          <a:bodyPr>
            <a:noAutofit/>
          </a:bodyPr>
          <a:lstStyle/>
          <a:p>
            <a:r>
              <a:rPr lang="en-US" sz="2000" b="1" dirty="0">
                <a:solidFill>
                  <a:prstClr val="black"/>
                </a:solidFill>
                <a:latin typeface="Century Gothic" panose="020B0502020202020204" pitchFamily="34" charset="0"/>
                <a:cs typeface="Arial" panose="020B0604020202020204" pitchFamily="34" charset="0"/>
              </a:rPr>
              <a:t>Conclusion</a:t>
            </a:r>
            <a:endParaRPr lang="en-US" sz="2000" b="1" u="sng" dirty="0">
              <a:latin typeface="Century Gothic" panose="020B0502020202020204" pitchFamily="34" charset="0"/>
              <a:ea typeface="Tahoma" panose="020B0604030504040204" pitchFamily="34" charset="0"/>
              <a:cs typeface="Tahoma" panose="020B0604030504040204" pitchFamily="34" charset="0"/>
            </a:endParaRPr>
          </a:p>
        </p:txBody>
      </p:sp>
      <p:pic>
        <p:nvPicPr>
          <p:cNvPr id="19" name="Picture 18"/>
          <p:cNvPicPr>
            <a:picLocks noChangeAspect="1"/>
          </p:cNvPicPr>
          <p:nvPr/>
        </p:nvPicPr>
        <p:blipFill>
          <a:blip r:embed="rId3"/>
          <a:stretch>
            <a:fillRect/>
          </a:stretch>
        </p:blipFill>
        <p:spPr>
          <a:xfrm>
            <a:off x="9204431" y="6184199"/>
            <a:ext cx="1555537" cy="548582"/>
          </a:xfrm>
          <a:prstGeom prst="rect">
            <a:avLst/>
          </a:prstGeom>
        </p:spPr>
      </p:pic>
      <p:sp>
        <p:nvSpPr>
          <p:cNvPr id="3" name="TextBox 2"/>
          <p:cNvSpPr txBox="1"/>
          <p:nvPr/>
        </p:nvSpPr>
        <p:spPr>
          <a:xfrm>
            <a:off x="355600" y="832207"/>
            <a:ext cx="11460479" cy="1200329"/>
          </a:xfrm>
          <a:prstGeom prst="rect">
            <a:avLst/>
          </a:prstGeom>
          <a:noFill/>
          <a:ln>
            <a:solidFill>
              <a:srgbClr val="FFC000"/>
            </a:solidFill>
          </a:ln>
        </p:spPr>
        <p:txBody>
          <a:bodyPr wrap="square" rtlCol="0">
            <a:spAutoFit/>
          </a:bodyPr>
          <a:lstStyle/>
          <a:p>
            <a:pPr marR="0" lvl="0" algn="just" defTabSz="914400" rtl="0" eaLnBrk="1" fontAlgn="auto" latinLnBrk="0" hangingPunct="1">
              <a:lnSpc>
                <a:spcPct val="150000"/>
              </a:lnSpc>
              <a:spcBef>
                <a:spcPts val="0"/>
              </a:spcBef>
              <a:spcAft>
                <a:spcPts val="0"/>
              </a:spcAft>
              <a:buClrTx/>
              <a:buSzTx/>
              <a:tabLst/>
              <a:defRPr/>
            </a:pPr>
            <a:r>
              <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That the</a:t>
            </a:r>
            <a:r>
              <a:rPr kumimoji="0" lang="en-ZA" sz="1600" b="0" i="0" u="none" strike="noStrike" kern="1200" cap="none" spc="0" normalizeH="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rPr>
              <a:t> Committee  note and make inputs to the presented reports</a:t>
            </a: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endParaRPr>
          </a:p>
          <a:p>
            <a:pPr marL="457200" marR="0" lvl="0" indent="-457200" algn="just" defTabSz="914400" rtl="0" eaLnBrk="1" fontAlgn="auto" latinLnBrk="0" hangingPunct="1">
              <a:lnSpc>
                <a:spcPct val="150000"/>
              </a:lnSpc>
              <a:spcBef>
                <a:spcPts val="0"/>
              </a:spcBef>
              <a:spcAft>
                <a:spcPts val="0"/>
              </a:spcAft>
              <a:buClrTx/>
              <a:buSzTx/>
              <a:buFont typeface="Wingdings" panose="05000000000000000000" pitchFamily="2" charset="2"/>
              <a:buChar char="q"/>
              <a:tabLst/>
              <a:defRPr/>
            </a:pPr>
            <a:endParaRPr lang="en-ZA" sz="1600" dirty="0">
              <a:solidFill>
                <a:prstClr val="black"/>
              </a:solidFill>
              <a:latin typeface="Century Gothic" panose="020B0502020202020204" pitchFamily="34" charset="0"/>
              <a:ea typeface="Tahoma" panose="020B0604030504040204" pitchFamily="34" charset="0"/>
              <a:cs typeface="Tahoma" panose="020B0604030504040204" pitchFamily="34" charset="0"/>
            </a:endParaRPr>
          </a:p>
          <a:p>
            <a:pPr marR="0" lvl="0" algn="just" defTabSz="914400" rtl="0" eaLnBrk="1" fontAlgn="auto" latinLnBrk="0" hangingPunct="1">
              <a:lnSpc>
                <a:spcPct val="150000"/>
              </a:lnSpc>
              <a:spcBef>
                <a:spcPts val="0"/>
              </a:spcBef>
              <a:spcAft>
                <a:spcPts val="0"/>
              </a:spcAft>
              <a:buClrTx/>
              <a:buSzTx/>
              <a:tabLst/>
              <a:defRPr/>
            </a:pPr>
            <a:endParaRPr kumimoji="0" lang="en-ZA" sz="1600" b="0" i="0" u="none" strike="noStrike" kern="1200" cap="none" spc="0" normalizeH="0" baseline="0" noProof="0" dirty="0">
              <a:ln>
                <a:noFill/>
              </a:ln>
              <a:solidFill>
                <a:prstClr val="black"/>
              </a:solidFill>
              <a:effectLst/>
              <a:uLnTx/>
              <a:uFillTx/>
              <a:latin typeface="Century Gothic" panose="020B050202020202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6" name="Slide Number Placeholder 5"/>
          <p:cNvSpPr>
            <a:spLocks noGrp="1"/>
          </p:cNvSpPr>
          <p:nvPr>
            <p:ph type="sldNum" sz="quarter" idx="12"/>
          </p:nvPr>
        </p:nvSpPr>
        <p:spPr/>
        <p:txBody>
          <a:bodyPr/>
          <a:lstStyle/>
          <a:p>
            <a:fld id="{B0BD06D6-3E89-40BC-8BA4-56C7076C5FAA}" type="slidenum">
              <a:rPr lang="en-ZA" smtClean="0"/>
              <a:t>36</a:t>
            </a:fld>
            <a:endParaRPr lang="en-ZA" dirty="0"/>
          </a:p>
        </p:txBody>
      </p:sp>
    </p:spTree>
    <p:extLst>
      <p:ext uri="{BB962C8B-B14F-4D97-AF65-F5344CB8AC3E}">
        <p14:creationId xmlns:p14="http://schemas.microsoft.com/office/powerpoint/2010/main" val="3247641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50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85143"/>
            <a:ext cx="1793875"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P:\Communication\Misc\Illustrator\Logos\2014_rising_sun.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6454" y="6300749"/>
            <a:ext cx="1098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3"/>
          <p:cNvSpPr>
            <a:spLocks noChangeArrowheads="1"/>
          </p:cNvSpPr>
          <p:nvPr/>
        </p:nvSpPr>
        <p:spPr bwMode="auto">
          <a:xfrm>
            <a:off x="1854200" y="989136"/>
            <a:ext cx="7596188" cy="432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6531" indent="-316531" eaLnBrk="0" hangingPunct="0">
              <a:spcBef>
                <a:spcPct val="20000"/>
              </a:spcBef>
            </a:pPr>
            <a:endParaRPr lang="en-GB" sz="2215" b="1" u="sng" dirty="0"/>
          </a:p>
          <a:p>
            <a:pPr marL="316531" indent="-316531" eaLnBrk="0" hangingPunct="0">
              <a:spcBef>
                <a:spcPct val="20000"/>
              </a:spcBef>
            </a:pPr>
            <a:endParaRPr lang="en-GB" sz="2215" u="sng" dirty="0"/>
          </a:p>
          <a:p>
            <a:pPr marL="316531" indent="-316531" eaLnBrk="0" hangingPunct="0">
              <a:spcBef>
                <a:spcPct val="20000"/>
              </a:spcBef>
            </a:pPr>
            <a:endParaRPr lang="en-GB" sz="2215" b="1" dirty="0"/>
          </a:p>
          <a:p>
            <a:pPr marL="316531" indent="-316531"/>
            <a:endParaRPr lang="en-GB" sz="1292" b="1" dirty="0"/>
          </a:p>
        </p:txBody>
      </p:sp>
      <p:sp>
        <p:nvSpPr>
          <p:cNvPr id="8" name="Rectangle 7"/>
          <p:cNvSpPr/>
          <p:nvPr/>
        </p:nvSpPr>
        <p:spPr>
          <a:xfrm>
            <a:off x="1538286" y="2655469"/>
            <a:ext cx="9129714" cy="1323439"/>
          </a:xfrm>
          <a:prstGeom prst="rect">
            <a:avLst/>
          </a:prstGeom>
        </p:spPr>
        <p:txBody>
          <a:bodyPr wrap="square">
            <a:spAutoFit/>
          </a:bodyPr>
          <a:lstStyle/>
          <a:p>
            <a:pPr algn="ctr"/>
            <a:r>
              <a:rPr lang="en-US" sz="4000" b="1" dirty="0"/>
              <a:t>ANNEXURE A</a:t>
            </a:r>
            <a:endParaRPr lang="en-ZA" sz="4000" b="1" dirty="0"/>
          </a:p>
          <a:p>
            <a:pPr algn="ctr"/>
            <a:r>
              <a:rPr lang="en-ZA" sz="4000" b="1" dirty="0"/>
              <a:t>COLLABORATIONS</a:t>
            </a:r>
            <a:endParaRPr lang="en-US" sz="4000" dirty="0"/>
          </a:p>
        </p:txBody>
      </p:sp>
      <p:sp>
        <p:nvSpPr>
          <p:cNvPr id="3" name="Rectangle 2"/>
          <p:cNvSpPr/>
          <p:nvPr/>
        </p:nvSpPr>
        <p:spPr>
          <a:xfrm>
            <a:off x="1538286" y="777803"/>
            <a:ext cx="9129714" cy="660437"/>
          </a:xfrm>
          <a:prstGeom prst="rect">
            <a:avLst/>
          </a:prstGeom>
        </p:spPr>
        <p:txBody>
          <a:bodyPr wrap="square">
            <a:spAutoFit/>
          </a:bodyPr>
          <a:lstStyle/>
          <a:p>
            <a:pPr marL="738572" lvl="1" indent="-316531" algn="just">
              <a:buFont typeface="Arial" pitchFamily="34" charset="0"/>
              <a:buChar char="•"/>
              <a:defRPr/>
            </a:pPr>
            <a:endParaRPr lang="en-US" sz="1846" dirty="0"/>
          </a:p>
          <a:p>
            <a:pPr algn="just">
              <a:defRPr/>
            </a:pPr>
            <a:endParaRPr lang="en-US" sz="1846" dirty="0">
              <a:solidFill>
                <a:srgbClr val="FF0000"/>
              </a:solidFill>
            </a:endParaRPr>
          </a:p>
        </p:txBody>
      </p:sp>
      <p:sp>
        <p:nvSpPr>
          <p:cNvPr id="6" name="Slide Number Placeholder 5"/>
          <p:cNvSpPr>
            <a:spLocks noGrp="1"/>
          </p:cNvSpPr>
          <p:nvPr>
            <p:ph type="sldNum" sz="quarter" idx="12"/>
          </p:nvPr>
        </p:nvSpPr>
        <p:spPr/>
        <p:txBody>
          <a:bodyPr/>
          <a:lstStyle/>
          <a:p>
            <a:fld id="{B0BD06D6-3E89-40BC-8BA4-56C7076C5FAA}" type="slidenum">
              <a:rPr lang="en-ZA" smtClean="0"/>
              <a:t>37</a:t>
            </a:fld>
            <a:endParaRPr lang="en-ZA" dirty="0"/>
          </a:p>
        </p:txBody>
      </p:sp>
    </p:spTree>
    <p:extLst>
      <p:ext uri="{BB962C8B-B14F-4D97-AF65-F5344CB8AC3E}">
        <p14:creationId xmlns:p14="http://schemas.microsoft.com/office/powerpoint/2010/main" val="2863378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302376"/>
            <a:ext cx="1529125" cy="5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816" y="6220022"/>
            <a:ext cx="1098550" cy="50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1" y="1"/>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US" sz="2400" b="1" dirty="0"/>
              <a:t>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975353530"/>
              </p:ext>
            </p:extLst>
          </p:nvPr>
        </p:nvGraphicFramePr>
        <p:xfrm>
          <a:off x="119336" y="461666"/>
          <a:ext cx="11953327" cy="5116468"/>
        </p:xfrm>
        <a:graphic>
          <a:graphicData uri="http://schemas.openxmlformats.org/drawingml/2006/table">
            <a:tbl>
              <a:tblPr firstRow="1" firstCol="1" bandRow="1">
                <a:tableStyleId>{5940675A-B579-460E-94D1-54222C63F5DA}</a:tableStyleId>
              </a:tblPr>
              <a:tblGrid>
                <a:gridCol w="1977898">
                  <a:extLst>
                    <a:ext uri="{9D8B030D-6E8A-4147-A177-3AD203B41FA5}">
                      <a16:colId xmlns:a16="http://schemas.microsoft.com/office/drawing/2014/main" val="20002"/>
                    </a:ext>
                  </a:extLst>
                </a:gridCol>
                <a:gridCol w="4175561">
                  <a:extLst>
                    <a:ext uri="{9D8B030D-6E8A-4147-A177-3AD203B41FA5}">
                      <a16:colId xmlns:a16="http://schemas.microsoft.com/office/drawing/2014/main" val="20003"/>
                    </a:ext>
                  </a:extLst>
                </a:gridCol>
                <a:gridCol w="2899934">
                  <a:extLst>
                    <a:ext uri="{9D8B030D-6E8A-4147-A177-3AD203B41FA5}">
                      <a16:colId xmlns:a16="http://schemas.microsoft.com/office/drawing/2014/main" val="112406891"/>
                    </a:ext>
                  </a:extLst>
                </a:gridCol>
                <a:gridCol w="2899934">
                  <a:extLst>
                    <a:ext uri="{9D8B030D-6E8A-4147-A177-3AD203B41FA5}">
                      <a16:colId xmlns:a16="http://schemas.microsoft.com/office/drawing/2014/main" val="3712118560"/>
                    </a:ext>
                  </a:extLst>
                </a:gridCol>
              </a:tblGrid>
              <a:tr h="331971">
                <a:tc gridSpan="3">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ZA" sz="1600" b="1" kern="1200" dirty="0">
                          <a:effectLst/>
                        </a:rPr>
                        <a:t>Improved the quality of teaching and learning through provision of Infrastructure </a:t>
                      </a:r>
                      <a:endParaRPr lang="en-ZA" sz="1600" b="1" kern="1200" dirty="0">
                        <a:solidFill>
                          <a:schemeClr val="tx1"/>
                        </a:solidFill>
                        <a:effectLst/>
                        <a:latin typeface="+mn-lt"/>
                        <a:ea typeface="+mn-ea"/>
                        <a:cs typeface="+mn-cs"/>
                      </a:endParaRPr>
                    </a:p>
                  </a:txBody>
                  <a:tcPr marL="62228" marR="62228"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endParaRPr lang="en-ZA" sz="1600" b="1" kern="1200" dirty="0">
                        <a:solidFill>
                          <a:schemeClr val="tx1"/>
                        </a:solidFill>
                        <a:effectLst/>
                        <a:latin typeface="+mn-lt"/>
                        <a:ea typeface="+mn-ea"/>
                        <a:cs typeface="+mn-cs"/>
                      </a:endParaRPr>
                    </a:p>
                  </a:txBody>
                  <a:tcPr marL="62228" marR="62228" marT="0" marB="0"/>
                </a:tc>
                <a:extLst>
                  <a:ext uri="{0D108BD9-81ED-4DB2-BD59-A6C34878D82A}">
                    <a16:rowId xmlns:a16="http://schemas.microsoft.com/office/drawing/2014/main" val="10000"/>
                  </a:ext>
                </a:extLst>
              </a:tr>
              <a:tr h="593472">
                <a:tc>
                  <a:txBody>
                    <a:bodyPr/>
                    <a:lstStyle/>
                    <a:p>
                      <a:pPr algn="ctr">
                        <a:spcBef>
                          <a:spcPts val="600"/>
                        </a:spcBef>
                        <a:spcAft>
                          <a:spcPts val="600"/>
                        </a:spcAft>
                        <a:tabLst>
                          <a:tab pos="990600" algn="l"/>
                          <a:tab pos="7831455" algn="l"/>
                        </a:tabLst>
                      </a:pPr>
                      <a:r>
                        <a:rPr lang="en-ZA" sz="1400" b="1" dirty="0">
                          <a:effectLst/>
                        </a:rPr>
                        <a:t>2023/24</a:t>
                      </a:r>
                      <a:r>
                        <a:rPr lang="en-ZA" sz="1400" b="1" baseline="0" dirty="0">
                          <a:effectLst/>
                        </a:rPr>
                        <a:t> ANNUAL</a:t>
                      </a:r>
                      <a:r>
                        <a:rPr lang="en-ZA" sz="1400" b="1" dirty="0">
                          <a:effectLst/>
                        </a:rPr>
                        <a:t> TARGET</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KEY ACTIVITIES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STAKEHOLDERS</a:t>
                      </a:r>
                      <a:r>
                        <a:rPr lang="en-ZA" sz="1400" b="1" baseline="0" dirty="0">
                          <a:effectLst/>
                        </a:rPr>
                        <a:t> (PARTNERS)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31000" marR="31000" marT="0" marB="0" anchor="ctr">
                    <a:solidFill>
                      <a:srgbClr val="FFC000"/>
                    </a:solidFill>
                  </a:tcPr>
                </a:tc>
                <a:extLst>
                  <a:ext uri="{0D108BD9-81ED-4DB2-BD59-A6C34878D82A}">
                    <a16:rowId xmlns:a16="http://schemas.microsoft.com/office/drawing/2014/main" val="10001"/>
                  </a:ext>
                </a:extLst>
              </a:tr>
              <a:tr h="11057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prstClr val="black"/>
                          </a:solidFill>
                          <a:effectLst/>
                          <a:uLnTx/>
                          <a:uFillTx/>
                          <a:latin typeface="Calibri" panose="020F0502020204030204"/>
                          <a:ea typeface="+mn-ea"/>
                          <a:cs typeface="+mn-cs"/>
                        </a:rPr>
                        <a:t>Building of school hall at Elukhanyisweni Secondary in Witbank</a:t>
                      </a:r>
                    </a:p>
                  </a:txBody>
                  <a:tcPr marL="68580" marR="68580" marT="34290" marB="34290"/>
                </a:tc>
                <a:tc>
                  <a:txBody>
                    <a:bodyPr/>
                    <a:lstStyle/>
                    <a:p>
                      <a:pPr marL="171450" lvl="0" indent="-171450" algn="just">
                        <a:spcAft>
                          <a:spcPts val="0"/>
                        </a:spcAft>
                        <a:buFont typeface="Arial" pitchFamily="34" charset="0"/>
                        <a:buChar char="•"/>
                        <a:tabLst>
                          <a:tab pos="990600" algn="l"/>
                          <a:tab pos="7831455" algn="l"/>
                        </a:tabLst>
                      </a:pPr>
                      <a:r>
                        <a:rPr lang="en-ZA" sz="1400" dirty="0">
                          <a:effectLst/>
                        </a:rPr>
                        <a:t>complete Assessments, Planning &amp; Design</a:t>
                      </a:r>
                    </a:p>
                    <a:p>
                      <a:pPr marL="171450" lvl="0" indent="-171450" algn="just">
                        <a:spcAft>
                          <a:spcPts val="0"/>
                        </a:spcAft>
                        <a:buFont typeface="Arial" pitchFamily="34" charset="0"/>
                        <a:buChar char="•"/>
                        <a:tabLst>
                          <a:tab pos="990600" algn="l"/>
                          <a:tab pos="7831455" algn="l"/>
                        </a:tabLst>
                      </a:pPr>
                      <a:r>
                        <a:rPr lang="en-ZA" sz="1400" dirty="0">
                          <a:effectLst/>
                        </a:rPr>
                        <a:t>Budget confirmations and appoint contractors </a:t>
                      </a:r>
                    </a:p>
                    <a:p>
                      <a:pPr marL="171450" lvl="0" indent="-171450" algn="just">
                        <a:spcAft>
                          <a:spcPts val="0"/>
                        </a:spcAft>
                        <a:buFont typeface="Arial" pitchFamily="34" charset="0"/>
                        <a:buChar char="•"/>
                        <a:tabLst>
                          <a:tab pos="990600" algn="l"/>
                          <a:tab pos="7831455" algn="l"/>
                        </a:tabLst>
                      </a:pPr>
                      <a:r>
                        <a:rPr lang="en-ZA" sz="1400" dirty="0">
                          <a:effectLst/>
                        </a:rPr>
                        <a:t>Hand over project to contractors for construction</a:t>
                      </a:r>
                    </a:p>
                    <a:p>
                      <a:pPr marL="171450" lvl="0" indent="-171450" algn="just">
                        <a:spcAft>
                          <a:spcPts val="0"/>
                        </a:spcAft>
                        <a:buFont typeface="Arial" pitchFamily="34" charset="0"/>
                        <a:buChar char="•"/>
                        <a:tabLst>
                          <a:tab pos="990600" algn="l"/>
                          <a:tab pos="7831455" algn="l"/>
                        </a:tabLst>
                      </a:pPr>
                      <a:r>
                        <a:rPr lang="en-ZA" sz="1400" dirty="0">
                          <a:effectLst/>
                        </a:rPr>
                        <a:t>Practical</a:t>
                      </a:r>
                      <a:r>
                        <a:rPr lang="en-ZA" sz="1400" baseline="0" dirty="0">
                          <a:effectLst/>
                        </a:rPr>
                        <a:t> completion of projects</a:t>
                      </a:r>
                      <a:endParaRPr lang="en-ZA" sz="1400" dirty="0">
                        <a:effectLst/>
                        <a:latin typeface="+mn-lt"/>
                        <a:ea typeface="Calibri"/>
                        <a:cs typeface="Arial" panose="020B0604020202020204" pitchFamily="34" charset="0"/>
                      </a:endParaRPr>
                    </a:p>
                  </a:txBody>
                  <a:tcPr horzOverflow="overflow"/>
                </a:tc>
                <a:tc>
                  <a:txBody>
                    <a:bodyPr/>
                    <a:lstStyle/>
                    <a:p>
                      <a:r>
                        <a:rPr lang="en-ZA" sz="1500" dirty="0"/>
                        <a:t>AMRO</a:t>
                      </a:r>
                      <a:r>
                        <a:rPr lang="en-ZA" sz="1500" baseline="0" dirty="0"/>
                        <a:t> Carries</a:t>
                      </a:r>
                      <a:endParaRPr lang="en-ZA" sz="1500" dirty="0"/>
                    </a:p>
                  </a:txBody>
                  <a:tcPr marL="68580" marR="68580" marT="34290" marB="34290"/>
                </a:tc>
                <a:tc>
                  <a:txBody>
                    <a:bodyPr/>
                    <a:lstStyle/>
                    <a:p>
                      <a:pPr algn="l">
                        <a:spcBef>
                          <a:spcPts val="600"/>
                        </a:spcBef>
                        <a:spcAft>
                          <a:spcPts val="600"/>
                        </a:spcAft>
                      </a:pPr>
                      <a:r>
                        <a:rPr lang="en-GB" sz="1400" i="0" dirty="0">
                          <a:effectLst/>
                          <a:latin typeface="Arial" charset="0"/>
                          <a:ea typeface="Arial" charset="0"/>
                          <a:cs typeface="Arial" charset="0"/>
                        </a:rPr>
                        <a:t>eMalahleni</a:t>
                      </a:r>
                    </a:p>
                  </a:txBody>
                  <a:tcPr marL="54338" marR="54338" marT="0" marB="0"/>
                </a:tc>
                <a:extLst>
                  <a:ext uri="{0D108BD9-81ED-4DB2-BD59-A6C34878D82A}">
                    <a16:rowId xmlns:a16="http://schemas.microsoft.com/office/drawing/2014/main" val="10002"/>
                  </a:ext>
                </a:extLst>
              </a:tr>
              <a:tr h="835727">
                <a:tc>
                  <a:txBody>
                    <a:bodyPr/>
                    <a:lstStyle/>
                    <a:p>
                      <a:r>
                        <a:rPr lang="en-ZA" sz="1500" dirty="0"/>
                        <a:t>Building of classroom blocks  at Sibongile</a:t>
                      </a:r>
                      <a:r>
                        <a:rPr lang="en-ZA" sz="1500" baseline="0" dirty="0"/>
                        <a:t> P</a:t>
                      </a:r>
                      <a:r>
                        <a:rPr lang="en-ZA" sz="1500" dirty="0"/>
                        <a:t>rimary School in Matsulu </a:t>
                      </a:r>
                    </a:p>
                  </a:txBody>
                  <a:tcPr marL="68580" marR="68580" marT="34290" marB="34290"/>
                </a:tc>
                <a:tc>
                  <a:txBody>
                    <a:bodyPr/>
                    <a:lstStyle/>
                    <a:p>
                      <a:pPr marL="171450" lvl="0" indent="-171450" algn="just">
                        <a:spcAft>
                          <a:spcPts val="0"/>
                        </a:spcAft>
                        <a:buFont typeface="Arial" pitchFamily="34" charset="0"/>
                        <a:buChar char="•"/>
                        <a:tabLst>
                          <a:tab pos="990600" algn="l"/>
                          <a:tab pos="7831455" algn="l"/>
                        </a:tabLst>
                      </a:pPr>
                      <a:r>
                        <a:rPr lang="en-ZA" sz="1400" dirty="0">
                          <a:effectLst/>
                        </a:rPr>
                        <a:t>complete Assessments, Planning &amp; Design</a:t>
                      </a:r>
                    </a:p>
                    <a:p>
                      <a:pPr marL="171450" lvl="0" indent="-171450" algn="just">
                        <a:spcAft>
                          <a:spcPts val="0"/>
                        </a:spcAft>
                        <a:buFont typeface="Arial" pitchFamily="34" charset="0"/>
                        <a:buChar char="•"/>
                        <a:tabLst>
                          <a:tab pos="990600" algn="l"/>
                          <a:tab pos="7831455" algn="l"/>
                        </a:tabLst>
                      </a:pPr>
                      <a:r>
                        <a:rPr lang="en-ZA" sz="1400" dirty="0">
                          <a:effectLst/>
                        </a:rPr>
                        <a:t>Budget confirmations and appoint contractors </a:t>
                      </a:r>
                    </a:p>
                    <a:p>
                      <a:pPr marL="171450" lvl="0" indent="-171450" algn="just">
                        <a:spcAft>
                          <a:spcPts val="0"/>
                        </a:spcAft>
                        <a:buFont typeface="Arial" pitchFamily="34" charset="0"/>
                        <a:buChar char="•"/>
                        <a:tabLst>
                          <a:tab pos="990600" algn="l"/>
                          <a:tab pos="7831455" algn="l"/>
                        </a:tabLst>
                      </a:pPr>
                      <a:r>
                        <a:rPr lang="en-ZA" sz="1400" dirty="0">
                          <a:effectLst/>
                        </a:rPr>
                        <a:t>Hand over project to contractors for construction</a:t>
                      </a:r>
                    </a:p>
                    <a:p>
                      <a:pPr marL="171450" lvl="0" indent="-171450" algn="just">
                        <a:spcAft>
                          <a:spcPts val="0"/>
                        </a:spcAft>
                        <a:buFont typeface="Arial" pitchFamily="34" charset="0"/>
                        <a:buChar char="•"/>
                        <a:tabLst>
                          <a:tab pos="990600" algn="l"/>
                          <a:tab pos="7831455" algn="l"/>
                        </a:tabLst>
                      </a:pPr>
                      <a:r>
                        <a:rPr lang="en-ZA" sz="1400" dirty="0">
                          <a:effectLst/>
                        </a:rPr>
                        <a:t>Practical</a:t>
                      </a:r>
                      <a:r>
                        <a:rPr lang="en-ZA" sz="1400" baseline="0" dirty="0">
                          <a:effectLst/>
                        </a:rPr>
                        <a:t> completion of projects</a:t>
                      </a:r>
                      <a:endParaRPr lang="en-ZA" sz="1400" dirty="0">
                        <a:effectLst/>
                        <a:latin typeface="+mn-lt"/>
                        <a:ea typeface="Calibri"/>
                        <a:cs typeface="Arial" panose="020B0604020202020204" pitchFamily="34" charset="0"/>
                      </a:endParaRPr>
                    </a:p>
                  </a:txBody>
                  <a:tcPr marL="31000" marR="31000" marT="0" marB="0"/>
                </a:tc>
                <a:tc>
                  <a:txBody>
                    <a:bodyPr/>
                    <a:lstStyle/>
                    <a:p>
                      <a:r>
                        <a:rPr lang="en-ZA" sz="1500" dirty="0"/>
                        <a:t>General Electrical Company</a:t>
                      </a:r>
                    </a:p>
                  </a:txBody>
                  <a:tcPr marL="68580" marR="68580" marT="34290" marB="34290"/>
                </a:tc>
                <a:tc>
                  <a:txBody>
                    <a:bodyPr/>
                    <a:lstStyle/>
                    <a:p>
                      <a:pPr algn="l">
                        <a:spcBef>
                          <a:spcPts val="600"/>
                        </a:spcBef>
                        <a:spcAft>
                          <a:spcPts val="600"/>
                        </a:spcAft>
                      </a:pPr>
                      <a:r>
                        <a:rPr lang="en-GB" sz="1400" i="0" dirty="0">
                          <a:effectLst/>
                          <a:latin typeface="Arial" charset="0"/>
                          <a:ea typeface="Arial" charset="0"/>
                          <a:cs typeface="Arial" charset="0"/>
                        </a:rPr>
                        <a:t>Mbombela</a:t>
                      </a:r>
                    </a:p>
                  </a:txBody>
                  <a:tcPr marL="54338" marR="54338" marT="0" marB="0"/>
                </a:tc>
                <a:extLst>
                  <a:ext uri="{0D108BD9-81ED-4DB2-BD59-A6C34878D82A}">
                    <a16:rowId xmlns:a16="http://schemas.microsoft.com/office/drawing/2014/main" val="10004"/>
                  </a:ext>
                </a:extLst>
              </a:tr>
              <a:tr h="417864">
                <a:tc>
                  <a:txBody>
                    <a:bodyPr/>
                    <a:lstStyle/>
                    <a:p>
                      <a:r>
                        <a:rPr lang="en-ZA" sz="1500" dirty="0"/>
                        <a:t>Building classroom</a:t>
                      </a:r>
                      <a:r>
                        <a:rPr lang="en-ZA" sz="1500" baseline="0" dirty="0"/>
                        <a:t> blocks and toilets at Dunbar Secondary school in Witbank</a:t>
                      </a:r>
                      <a:endParaRPr lang="en-ZA" sz="1500" dirty="0"/>
                    </a:p>
                  </a:txBody>
                  <a:tcPr marL="68580" marR="68580" marT="34290" marB="34290"/>
                </a:tc>
                <a:tc>
                  <a:txBody>
                    <a:bodyPr/>
                    <a:lstStyle/>
                    <a:p>
                      <a:pPr marL="171450" lvl="0" indent="-171450" algn="just">
                        <a:spcAft>
                          <a:spcPts val="0"/>
                        </a:spcAft>
                        <a:buFont typeface="Arial" pitchFamily="34" charset="0"/>
                        <a:buChar char="•"/>
                        <a:tabLst>
                          <a:tab pos="990600" algn="l"/>
                          <a:tab pos="7831455" algn="l"/>
                        </a:tabLst>
                      </a:pPr>
                      <a:r>
                        <a:rPr lang="en-ZA" sz="1400" dirty="0">
                          <a:effectLst/>
                        </a:rPr>
                        <a:t>complete Assessments, Planning &amp; Design</a:t>
                      </a:r>
                    </a:p>
                    <a:p>
                      <a:pPr marL="171450" lvl="0" indent="-171450" algn="just">
                        <a:spcAft>
                          <a:spcPts val="0"/>
                        </a:spcAft>
                        <a:buFont typeface="Arial" pitchFamily="34" charset="0"/>
                        <a:buChar char="•"/>
                        <a:tabLst>
                          <a:tab pos="990600" algn="l"/>
                          <a:tab pos="7831455" algn="l"/>
                        </a:tabLst>
                      </a:pPr>
                      <a:r>
                        <a:rPr lang="en-ZA" sz="1400" dirty="0">
                          <a:effectLst/>
                        </a:rPr>
                        <a:t>Budget confirmations and appoint contractors </a:t>
                      </a:r>
                    </a:p>
                    <a:p>
                      <a:pPr marL="171450" lvl="0" indent="-171450" algn="just">
                        <a:spcAft>
                          <a:spcPts val="0"/>
                        </a:spcAft>
                        <a:buFont typeface="Arial" pitchFamily="34" charset="0"/>
                        <a:buChar char="•"/>
                        <a:tabLst>
                          <a:tab pos="990600" algn="l"/>
                          <a:tab pos="7831455" algn="l"/>
                        </a:tabLst>
                      </a:pPr>
                      <a:r>
                        <a:rPr lang="en-ZA" sz="1400" dirty="0">
                          <a:effectLst/>
                        </a:rPr>
                        <a:t>Hand over project to contractors for construction</a:t>
                      </a:r>
                    </a:p>
                    <a:p>
                      <a:pPr marL="171450" lvl="0" indent="-171450" algn="just">
                        <a:spcAft>
                          <a:spcPts val="0"/>
                        </a:spcAft>
                        <a:buFont typeface="Arial" pitchFamily="34" charset="0"/>
                        <a:buChar char="•"/>
                        <a:tabLst>
                          <a:tab pos="990600" algn="l"/>
                          <a:tab pos="7831455" algn="l"/>
                        </a:tabLst>
                      </a:pPr>
                      <a:r>
                        <a:rPr lang="en-ZA" sz="1400" dirty="0">
                          <a:effectLst/>
                        </a:rPr>
                        <a:t>Practical</a:t>
                      </a:r>
                      <a:r>
                        <a:rPr lang="en-ZA" sz="1400" baseline="0" dirty="0">
                          <a:effectLst/>
                        </a:rPr>
                        <a:t> completion of projects</a:t>
                      </a:r>
                      <a:endParaRPr lang="en-ZA" sz="1400" dirty="0">
                        <a:effectLst/>
                        <a:latin typeface="+mn-lt"/>
                        <a:ea typeface="Calibri"/>
                        <a:cs typeface="Arial" panose="020B0604020202020204" pitchFamily="34" charset="0"/>
                      </a:endParaRPr>
                    </a:p>
                  </a:txBody>
                  <a:tcPr marL="31000" marR="31000" marT="0" marB="0"/>
                </a:tc>
                <a:tc>
                  <a:txBody>
                    <a:bodyPr/>
                    <a:lstStyle/>
                    <a:p>
                      <a:r>
                        <a:rPr lang="en-ZA" sz="1500" dirty="0"/>
                        <a:t>General Electrical Company</a:t>
                      </a:r>
                    </a:p>
                  </a:txBody>
                  <a:tcPr marL="68580" marR="68580" marT="34290" marB="34290"/>
                </a:tc>
                <a:tc>
                  <a:txBody>
                    <a:bodyPr/>
                    <a:lstStyle/>
                    <a:p>
                      <a:pPr algn="l">
                        <a:spcBef>
                          <a:spcPts val="600"/>
                        </a:spcBef>
                        <a:spcAft>
                          <a:spcPts val="600"/>
                        </a:spcAft>
                      </a:pPr>
                      <a:r>
                        <a:rPr lang="en-GB" sz="1400" i="0" dirty="0">
                          <a:effectLst/>
                          <a:latin typeface="Arial" charset="0"/>
                          <a:ea typeface="Arial" charset="0"/>
                          <a:cs typeface="Arial" charset="0"/>
                        </a:rPr>
                        <a:t>eMalahleni</a:t>
                      </a:r>
                    </a:p>
                  </a:txBody>
                  <a:tcPr marL="54338" marR="54338" marT="0" marB="0"/>
                </a:tc>
                <a:extLst>
                  <a:ext uri="{0D108BD9-81ED-4DB2-BD59-A6C34878D82A}">
                    <a16:rowId xmlns:a16="http://schemas.microsoft.com/office/drawing/2014/main" val="2204486269"/>
                  </a:ext>
                </a:extLst>
              </a:tr>
              <a:tr h="1119278">
                <a:tc>
                  <a:txBody>
                    <a:bodyPr/>
                    <a:lstStyle/>
                    <a:p>
                      <a:r>
                        <a:rPr lang="en-ZA" sz="1500" dirty="0"/>
                        <a:t>Building Morelig</a:t>
                      </a:r>
                      <a:r>
                        <a:rPr lang="en-ZA" sz="1500" baseline="0" dirty="0"/>
                        <a:t> Primary school at Emakhazeni Municipality</a:t>
                      </a:r>
                      <a:endParaRPr lang="en-ZA" sz="1500" dirty="0"/>
                    </a:p>
                  </a:txBody>
                  <a:tcPr marL="68580" marR="68580" marT="34290" marB="34290"/>
                </a:tc>
                <a:tc>
                  <a:txBody>
                    <a:bodyPr/>
                    <a:lstStyle/>
                    <a:p>
                      <a:pPr marL="171450" lvl="0" indent="-171450" algn="just">
                        <a:spcAft>
                          <a:spcPts val="0"/>
                        </a:spcAft>
                        <a:buFont typeface="Arial" pitchFamily="34" charset="0"/>
                        <a:buChar char="•"/>
                        <a:tabLst>
                          <a:tab pos="990600" algn="l"/>
                          <a:tab pos="7831455" algn="l"/>
                        </a:tabLst>
                      </a:pPr>
                      <a:r>
                        <a:rPr lang="en-ZA" sz="1400" dirty="0">
                          <a:effectLst/>
                        </a:rPr>
                        <a:t>complete Assessments, Planning &amp; Design</a:t>
                      </a:r>
                    </a:p>
                    <a:p>
                      <a:pPr marL="171450" lvl="0" indent="-171450" algn="just">
                        <a:spcAft>
                          <a:spcPts val="0"/>
                        </a:spcAft>
                        <a:buFont typeface="Arial" pitchFamily="34" charset="0"/>
                        <a:buChar char="•"/>
                        <a:tabLst>
                          <a:tab pos="990600" algn="l"/>
                          <a:tab pos="7831455" algn="l"/>
                        </a:tabLst>
                      </a:pPr>
                      <a:r>
                        <a:rPr lang="en-ZA" sz="1400" dirty="0">
                          <a:effectLst/>
                        </a:rPr>
                        <a:t>Budget confirmations and appoint contractors </a:t>
                      </a:r>
                    </a:p>
                    <a:p>
                      <a:pPr marL="171450" lvl="0" indent="-171450" algn="just">
                        <a:spcAft>
                          <a:spcPts val="0"/>
                        </a:spcAft>
                        <a:buFont typeface="Arial" pitchFamily="34" charset="0"/>
                        <a:buChar char="•"/>
                        <a:tabLst>
                          <a:tab pos="990600" algn="l"/>
                          <a:tab pos="7831455" algn="l"/>
                        </a:tabLst>
                      </a:pPr>
                      <a:r>
                        <a:rPr lang="en-ZA" sz="1400" dirty="0">
                          <a:effectLst/>
                        </a:rPr>
                        <a:t>Hand over project to contractors for construction</a:t>
                      </a:r>
                    </a:p>
                    <a:p>
                      <a:pPr marL="171450" lvl="0" indent="-171450" algn="just">
                        <a:spcAft>
                          <a:spcPts val="0"/>
                        </a:spcAft>
                        <a:buFont typeface="Arial" pitchFamily="34" charset="0"/>
                        <a:buChar char="•"/>
                        <a:tabLst>
                          <a:tab pos="990600" algn="l"/>
                          <a:tab pos="7831455" algn="l"/>
                        </a:tabLst>
                      </a:pPr>
                      <a:r>
                        <a:rPr lang="en-ZA" sz="1400" dirty="0">
                          <a:effectLst/>
                        </a:rPr>
                        <a:t>Practical</a:t>
                      </a:r>
                      <a:r>
                        <a:rPr lang="en-ZA" sz="1400" baseline="0" dirty="0">
                          <a:effectLst/>
                        </a:rPr>
                        <a:t> completion of projects</a:t>
                      </a:r>
                      <a:endParaRPr lang="en-ZA" sz="1400" dirty="0">
                        <a:effectLst/>
                        <a:latin typeface="+mn-lt"/>
                        <a:ea typeface="Calibri"/>
                        <a:cs typeface="Arial" panose="020B0604020202020204" pitchFamily="34" charset="0"/>
                      </a:endParaRPr>
                    </a:p>
                  </a:txBody>
                  <a:tcPr marL="31000" marR="31000" marT="0" marB="0"/>
                </a:tc>
                <a:tc>
                  <a:txBody>
                    <a:bodyPr/>
                    <a:lstStyle/>
                    <a:p>
                      <a:r>
                        <a:rPr lang="en-ZA" sz="1500" dirty="0"/>
                        <a:t>Glencor Mining</a:t>
                      </a:r>
                    </a:p>
                  </a:txBody>
                  <a:tcPr marL="68580" marR="68580" marT="34290" marB="34290"/>
                </a:tc>
                <a:tc>
                  <a:txBody>
                    <a:bodyPr/>
                    <a:lstStyle/>
                    <a:p>
                      <a:pPr algn="l">
                        <a:spcBef>
                          <a:spcPts val="600"/>
                        </a:spcBef>
                        <a:spcAft>
                          <a:spcPts val="600"/>
                        </a:spcAft>
                      </a:pPr>
                      <a:r>
                        <a:rPr lang="en-GB" sz="1400" i="0" dirty="0">
                          <a:effectLst/>
                          <a:latin typeface="Arial" charset="0"/>
                          <a:ea typeface="Arial" charset="0"/>
                          <a:cs typeface="Arial" charset="0"/>
                        </a:rPr>
                        <a:t>eMakhazeni</a:t>
                      </a:r>
                    </a:p>
                  </a:txBody>
                  <a:tcPr marL="54338" marR="54338" marT="0" marB="0"/>
                </a:tc>
                <a:extLst>
                  <a:ext uri="{0D108BD9-81ED-4DB2-BD59-A6C34878D82A}">
                    <a16:rowId xmlns:a16="http://schemas.microsoft.com/office/drawing/2014/main" val="4163930181"/>
                  </a:ext>
                </a:extLst>
              </a:tr>
            </a:tbl>
          </a:graphicData>
        </a:graphic>
      </p:graphicFrame>
      <p:sp>
        <p:nvSpPr>
          <p:cNvPr id="8" name="Slide Number Placeholder 7"/>
          <p:cNvSpPr>
            <a:spLocks noGrp="1"/>
          </p:cNvSpPr>
          <p:nvPr>
            <p:ph type="sldNum" sz="quarter" idx="12"/>
          </p:nvPr>
        </p:nvSpPr>
        <p:spPr/>
        <p:txBody>
          <a:bodyPr/>
          <a:lstStyle/>
          <a:p>
            <a:fld id="{B0BD06D6-3E89-40BC-8BA4-56C7076C5FAA}" type="slidenum">
              <a:rPr lang="en-ZA" smtClean="0"/>
              <a:t>38</a:t>
            </a:fld>
            <a:endParaRPr lang="en-ZA" dirty="0"/>
          </a:p>
        </p:txBody>
      </p:sp>
    </p:spTree>
    <p:extLst>
      <p:ext uri="{BB962C8B-B14F-4D97-AF65-F5344CB8AC3E}">
        <p14:creationId xmlns:p14="http://schemas.microsoft.com/office/powerpoint/2010/main" val="587712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1" y="1"/>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ZA" sz="2400" b="1" dirty="0"/>
              <a:t>EARLY CHILDHOOD DEVELOPMENT</a:t>
            </a:r>
          </a:p>
        </p:txBody>
      </p:sp>
      <p:pic>
        <p:nvPicPr>
          <p:cNvPr id="5" name="Picture 8" descr="P:\Communication\Misc\Illustrator\Logos\2014_rising_sun.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9297" y="6264571"/>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19" y="6274342"/>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0" y="449090"/>
            <a:ext cx="12191999" cy="5724596"/>
            <a:chOff x="0" y="714356"/>
            <a:chExt cx="9144000" cy="5500726"/>
          </a:xfrm>
        </p:grpSpPr>
        <p:pic>
          <p:nvPicPr>
            <p:cNvPr id="8" name="Picture 2" descr="C:\Users\gmashiteng\Desktop\pictures\ecd4.jpg"/>
            <p:cNvPicPr>
              <a:picLocks noChangeAspect="1" noChangeArrowheads="1"/>
            </p:cNvPicPr>
            <p:nvPr/>
          </p:nvPicPr>
          <p:blipFill>
            <a:blip r:embed="rId5" cstate="print"/>
            <a:srcRect/>
            <a:stretch>
              <a:fillRect/>
            </a:stretch>
          </p:blipFill>
          <p:spPr bwMode="auto">
            <a:xfrm>
              <a:off x="0" y="714356"/>
              <a:ext cx="4402667" cy="2747543"/>
            </a:xfrm>
            <a:prstGeom prst="rect">
              <a:avLst/>
            </a:prstGeom>
            <a:noFill/>
          </p:spPr>
        </p:pic>
        <p:pic>
          <p:nvPicPr>
            <p:cNvPr id="10" name="Picture 4" descr="C:\Users\gmashiteng\Desktop\pictures\ecd6.jpg"/>
            <p:cNvPicPr>
              <a:picLocks noChangeAspect="1" noChangeArrowheads="1"/>
            </p:cNvPicPr>
            <p:nvPr/>
          </p:nvPicPr>
          <p:blipFill>
            <a:blip r:embed="rId6" cstate="print"/>
            <a:srcRect/>
            <a:stretch>
              <a:fillRect/>
            </a:stretch>
          </p:blipFill>
          <p:spPr bwMode="auto">
            <a:xfrm>
              <a:off x="4402667" y="714356"/>
              <a:ext cx="4741333" cy="2747543"/>
            </a:xfrm>
            <a:prstGeom prst="rect">
              <a:avLst/>
            </a:prstGeom>
            <a:noFill/>
          </p:spPr>
        </p:pic>
        <p:pic>
          <p:nvPicPr>
            <p:cNvPr id="11" name="Picture 5" descr="C:\Users\gmashiteng\Desktop\pictures\ecd2.jpg"/>
            <p:cNvPicPr>
              <a:picLocks noChangeAspect="1" noChangeArrowheads="1"/>
            </p:cNvPicPr>
            <p:nvPr/>
          </p:nvPicPr>
          <p:blipFill>
            <a:blip r:embed="rId7" cstate="print"/>
            <a:srcRect/>
            <a:stretch>
              <a:fillRect/>
            </a:stretch>
          </p:blipFill>
          <p:spPr bwMode="auto">
            <a:xfrm>
              <a:off x="1" y="3461899"/>
              <a:ext cx="4487334" cy="2753183"/>
            </a:xfrm>
            <a:prstGeom prst="rect">
              <a:avLst/>
            </a:prstGeom>
            <a:noFill/>
          </p:spPr>
        </p:pic>
        <p:pic>
          <p:nvPicPr>
            <p:cNvPr id="12" name="Picture 6" descr="C:\Users\gmashiteng\Desktop\pictures\ecd8.png"/>
            <p:cNvPicPr>
              <a:picLocks noChangeAspect="1" noChangeArrowheads="1"/>
            </p:cNvPicPr>
            <p:nvPr/>
          </p:nvPicPr>
          <p:blipFill>
            <a:blip r:embed="rId8" cstate="print"/>
            <a:srcRect/>
            <a:stretch>
              <a:fillRect/>
            </a:stretch>
          </p:blipFill>
          <p:spPr bwMode="auto">
            <a:xfrm>
              <a:off x="4487332" y="3461899"/>
              <a:ext cx="4656668" cy="2753183"/>
            </a:xfrm>
            <a:prstGeom prst="rect">
              <a:avLst/>
            </a:prstGeom>
            <a:noFill/>
          </p:spPr>
        </p:pic>
      </p:grpSp>
      <p:sp>
        <p:nvSpPr>
          <p:cNvPr id="4" name="Slide Number Placeholder 3"/>
          <p:cNvSpPr>
            <a:spLocks noGrp="1"/>
          </p:cNvSpPr>
          <p:nvPr>
            <p:ph type="sldNum" sz="quarter" idx="12"/>
          </p:nvPr>
        </p:nvSpPr>
        <p:spPr/>
        <p:txBody>
          <a:bodyPr/>
          <a:lstStyle/>
          <a:p>
            <a:fld id="{B0BD06D6-3E89-40BC-8BA4-56C7076C5FAA}" type="slidenum">
              <a:rPr lang="en-ZA" smtClean="0"/>
              <a:t>39</a:t>
            </a:fld>
            <a:endParaRPr lang="en-ZA" dirty="0"/>
          </a:p>
        </p:txBody>
      </p:sp>
    </p:spTree>
    <p:extLst>
      <p:ext uri="{BB962C8B-B14F-4D97-AF65-F5344CB8AC3E}">
        <p14:creationId xmlns:p14="http://schemas.microsoft.com/office/powerpoint/2010/main" val="3850845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4605"/>
            <a:ext cx="12191999" cy="504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65986"/>
            <a:ext cx="1793875"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24413" y="6332251"/>
            <a:ext cx="10985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ChangeArrowheads="1"/>
          </p:cNvSpPr>
          <p:nvPr/>
        </p:nvSpPr>
        <p:spPr bwMode="auto">
          <a:xfrm>
            <a:off x="1840762" y="989136"/>
            <a:ext cx="7596188" cy="432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6531" indent="-316531" eaLnBrk="0" hangingPunct="0">
              <a:spcBef>
                <a:spcPct val="20000"/>
              </a:spcBef>
            </a:pPr>
            <a:endParaRPr lang="en-GB" sz="2215" b="1" u="sng" dirty="0"/>
          </a:p>
          <a:p>
            <a:pPr marL="316531" indent="-316531" eaLnBrk="0" hangingPunct="0">
              <a:spcBef>
                <a:spcPct val="20000"/>
              </a:spcBef>
            </a:pPr>
            <a:endParaRPr lang="en-GB" sz="2215" u="sng" dirty="0"/>
          </a:p>
          <a:p>
            <a:pPr marL="316531" indent="-316531" eaLnBrk="0" hangingPunct="0">
              <a:spcBef>
                <a:spcPct val="20000"/>
              </a:spcBef>
            </a:pPr>
            <a:endParaRPr lang="en-GB" sz="2215" b="1" dirty="0"/>
          </a:p>
          <a:p>
            <a:pPr marL="316531" indent="-316531"/>
            <a:endParaRPr lang="en-GB" sz="1292" b="1" dirty="0"/>
          </a:p>
        </p:txBody>
      </p:sp>
      <p:sp>
        <p:nvSpPr>
          <p:cNvPr id="3" name="TextBox 2"/>
          <p:cNvSpPr txBox="1"/>
          <p:nvPr/>
        </p:nvSpPr>
        <p:spPr>
          <a:xfrm>
            <a:off x="119336" y="-61535"/>
            <a:ext cx="11280576" cy="603691"/>
          </a:xfrm>
          <a:prstGeom prst="rect">
            <a:avLst/>
          </a:prstGeom>
          <a:noFill/>
        </p:spPr>
        <p:txBody>
          <a:bodyPr wrap="square">
            <a:spAutoFit/>
          </a:bodyPr>
          <a:lstStyle/>
          <a:p>
            <a:pPr algn="ctr"/>
            <a:r>
              <a:rPr lang="en-US" sz="3323" b="1" dirty="0"/>
              <a:t>MANDATE</a:t>
            </a:r>
          </a:p>
        </p:txBody>
      </p:sp>
      <p:graphicFrame>
        <p:nvGraphicFramePr>
          <p:cNvPr id="4" name="Table 3"/>
          <p:cNvGraphicFramePr>
            <a:graphicFrameLocks noGrp="1"/>
          </p:cNvGraphicFramePr>
          <p:nvPr/>
        </p:nvGraphicFramePr>
        <p:xfrm>
          <a:off x="0" y="476672"/>
          <a:ext cx="12192000" cy="5735284"/>
        </p:xfrm>
        <a:graphic>
          <a:graphicData uri="http://schemas.openxmlformats.org/drawingml/2006/table">
            <a:tbl>
              <a:tblPr firstRow="1" firstCol="1" bandRow="1">
                <a:tableStyleId>{5940675A-B579-460E-94D1-54222C63F5DA}</a:tableStyleId>
              </a:tblPr>
              <a:tblGrid>
                <a:gridCol w="3703901">
                  <a:extLst>
                    <a:ext uri="{9D8B030D-6E8A-4147-A177-3AD203B41FA5}">
                      <a16:colId xmlns:a16="http://schemas.microsoft.com/office/drawing/2014/main" val="2987425562"/>
                    </a:ext>
                  </a:extLst>
                </a:gridCol>
                <a:gridCol w="8488099">
                  <a:extLst>
                    <a:ext uri="{9D8B030D-6E8A-4147-A177-3AD203B41FA5}">
                      <a16:colId xmlns:a16="http://schemas.microsoft.com/office/drawing/2014/main" val="2696196339"/>
                    </a:ext>
                  </a:extLst>
                </a:gridCol>
              </a:tblGrid>
              <a:tr h="216024">
                <a:tc>
                  <a:txBody>
                    <a:bodyPr/>
                    <a:lstStyle/>
                    <a:p>
                      <a:pPr algn="just" fontAlgn="base">
                        <a:lnSpc>
                          <a:spcPct val="115000"/>
                        </a:lnSpc>
                        <a:spcAft>
                          <a:spcPts val="0"/>
                        </a:spcAft>
                      </a:pPr>
                      <a:r>
                        <a:rPr lang="en-ZA" sz="1300" b="1" kern="1200" dirty="0">
                          <a:effectLst/>
                        </a:rPr>
                        <a:t>SUB-OUTCOME </a:t>
                      </a:r>
                      <a:endParaRPr lang="en-ZA"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solidFill>
                      <a:srgbClr val="FFC000"/>
                    </a:solidFill>
                  </a:tcPr>
                </a:tc>
                <a:tc>
                  <a:txBody>
                    <a:bodyPr/>
                    <a:lstStyle/>
                    <a:p>
                      <a:pPr algn="just" eaLnBrk="0" fontAlgn="base" hangingPunct="0">
                        <a:lnSpc>
                          <a:spcPct val="115000"/>
                        </a:lnSpc>
                        <a:spcAft>
                          <a:spcPts val="0"/>
                        </a:spcAft>
                      </a:pPr>
                      <a:r>
                        <a:rPr lang="en-ZA" sz="1300" b="1" kern="1200" dirty="0">
                          <a:effectLst/>
                        </a:rPr>
                        <a:t>2024 MTSF (NDP Implementation Framework towards vision 2030</a:t>
                      </a:r>
                      <a:endParaRPr lang="en-ZA" sz="13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solidFill>
                      <a:srgbClr val="FFC000"/>
                    </a:solidFill>
                  </a:tcPr>
                </a:tc>
                <a:extLst>
                  <a:ext uri="{0D108BD9-81ED-4DB2-BD59-A6C34878D82A}">
                    <a16:rowId xmlns:a16="http://schemas.microsoft.com/office/drawing/2014/main" val="1577047378"/>
                  </a:ext>
                </a:extLst>
              </a:tr>
              <a:tr h="308499">
                <a:tc rowSpan="6">
                  <a:txBody>
                    <a:bodyPr/>
                    <a:lstStyle/>
                    <a:p>
                      <a:pPr marL="0" indent="0" algn="just" fontAlgn="base">
                        <a:lnSpc>
                          <a:spcPct val="120000"/>
                        </a:lnSpc>
                        <a:spcAft>
                          <a:spcPts val="0"/>
                        </a:spcAft>
                      </a:pPr>
                      <a:r>
                        <a:rPr lang="en-GB" sz="1300" kern="1200" dirty="0">
                          <a:effectLst/>
                        </a:rPr>
                        <a:t>Improved school-readiness (Access/Quality for ECD)</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tc>
                  <a:txBody>
                    <a:bodyPr/>
                    <a:lstStyle/>
                    <a:p>
                      <a:pPr algn="just" fontAlgn="base">
                        <a:lnSpc>
                          <a:spcPct val="115000"/>
                        </a:lnSpc>
                        <a:spcAft>
                          <a:spcPts val="0"/>
                        </a:spcAft>
                      </a:pPr>
                      <a:r>
                        <a:rPr lang="en-ZA" sz="1300" kern="1200" dirty="0">
                          <a:effectLst/>
                        </a:rPr>
                        <a:t>Implementation of Migration of ECD Strategy (from DSD to MDoE)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2235960532"/>
                  </a:ext>
                </a:extLst>
              </a:tr>
              <a:tr h="165630">
                <a:tc vMerge="1">
                  <a:txBody>
                    <a:bodyPr/>
                    <a:lstStyle/>
                    <a:p>
                      <a:endParaRPr lang="en-ZA"/>
                    </a:p>
                  </a:txBody>
                  <a:tcPr/>
                </a:tc>
                <a:tc>
                  <a:txBody>
                    <a:bodyPr/>
                    <a:lstStyle/>
                    <a:p>
                      <a:pPr algn="just" fontAlgn="base">
                        <a:lnSpc>
                          <a:spcPct val="115000"/>
                        </a:lnSpc>
                        <a:spcAft>
                          <a:spcPts val="0"/>
                        </a:spcAft>
                      </a:pPr>
                      <a:r>
                        <a:rPr lang="en-ZA" sz="1300" kern="1200" dirty="0">
                          <a:effectLst/>
                        </a:rPr>
                        <a:t>Finalise the two years of compulsory pre-school education</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4047016819"/>
                  </a:ext>
                </a:extLst>
              </a:tr>
              <a:tr h="308499">
                <a:tc vMerge="1">
                  <a:txBody>
                    <a:bodyPr/>
                    <a:lstStyle/>
                    <a:p>
                      <a:endParaRPr lang="en-ZA"/>
                    </a:p>
                  </a:txBody>
                  <a:tcPr/>
                </a:tc>
                <a:tc>
                  <a:txBody>
                    <a:bodyPr/>
                    <a:lstStyle/>
                    <a:p>
                      <a:pPr algn="just" fontAlgn="base">
                        <a:lnSpc>
                          <a:spcPct val="115000"/>
                        </a:lnSpc>
                        <a:spcAft>
                          <a:spcPts val="0"/>
                        </a:spcAft>
                      </a:pPr>
                      <a:r>
                        <a:rPr lang="en-ZA" sz="1300" kern="1200" dirty="0">
                          <a:effectLst/>
                        </a:rPr>
                        <a:t>Ensure each learner attends Grade R and has access to Grade R LTSM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4105101353"/>
                  </a:ext>
                </a:extLst>
              </a:tr>
              <a:tr h="165630">
                <a:tc vMerge="1">
                  <a:txBody>
                    <a:bodyPr/>
                    <a:lstStyle/>
                    <a:p>
                      <a:endParaRPr lang="en-ZA"/>
                    </a:p>
                  </a:txBody>
                  <a:tcPr/>
                </a:tc>
                <a:tc>
                  <a:txBody>
                    <a:bodyPr/>
                    <a:lstStyle/>
                    <a:p>
                      <a:pPr algn="just" fontAlgn="base">
                        <a:lnSpc>
                          <a:spcPct val="115000"/>
                        </a:lnSpc>
                        <a:spcAft>
                          <a:spcPts val="0"/>
                        </a:spcAft>
                      </a:pPr>
                      <a:r>
                        <a:rPr lang="en-ZA" sz="1300" kern="1200" dirty="0">
                          <a:effectLst/>
                        </a:rPr>
                        <a:t>Professional development of ECD practitioners</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329977149"/>
                  </a:ext>
                </a:extLst>
              </a:tr>
              <a:tr h="165630">
                <a:tc vMerge="1">
                  <a:txBody>
                    <a:bodyPr/>
                    <a:lstStyle/>
                    <a:p>
                      <a:endParaRPr lang="en-ZA"/>
                    </a:p>
                  </a:txBody>
                  <a:tcPr/>
                </a:tc>
                <a:tc>
                  <a:txBody>
                    <a:bodyPr/>
                    <a:lstStyle/>
                    <a:p>
                      <a:pPr algn="just" fontAlgn="base">
                        <a:lnSpc>
                          <a:spcPct val="115000"/>
                        </a:lnSpc>
                        <a:spcAft>
                          <a:spcPts val="0"/>
                        </a:spcAft>
                      </a:pPr>
                      <a:r>
                        <a:rPr lang="en-ZA" sz="1300" kern="1200" dirty="0">
                          <a:effectLst/>
                        </a:rPr>
                        <a:t>Auditing and registration of ECD centres</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3317813497"/>
                  </a:ext>
                </a:extLst>
              </a:tr>
              <a:tr h="308499">
                <a:tc vMerge="1">
                  <a:txBody>
                    <a:bodyPr/>
                    <a:lstStyle/>
                    <a:p>
                      <a:endParaRPr lang="en-ZA"/>
                    </a:p>
                  </a:txBody>
                  <a:tcPr/>
                </a:tc>
                <a:tc>
                  <a:txBody>
                    <a:bodyPr/>
                    <a:lstStyle/>
                    <a:p>
                      <a:pPr algn="just" fontAlgn="base">
                        <a:lnSpc>
                          <a:spcPct val="115000"/>
                        </a:lnSpc>
                        <a:spcAft>
                          <a:spcPts val="0"/>
                        </a:spcAft>
                      </a:pPr>
                      <a:r>
                        <a:rPr lang="en-ZA" sz="1300" kern="1200" dirty="0">
                          <a:effectLst/>
                        </a:rPr>
                        <a:t>ECD Institute fully functional, conducting training &amp; material development</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1855372139"/>
                  </a:ext>
                </a:extLst>
              </a:tr>
              <a:tr h="193574">
                <a:tc rowSpan="4">
                  <a:txBody>
                    <a:bodyPr/>
                    <a:lstStyle/>
                    <a:p>
                      <a:pPr marL="0" indent="0" algn="just" fontAlgn="base">
                        <a:lnSpc>
                          <a:spcPct val="120000"/>
                        </a:lnSpc>
                        <a:spcAft>
                          <a:spcPts val="1000"/>
                        </a:spcAft>
                      </a:pPr>
                      <a:r>
                        <a:rPr lang="en-ZA" sz="1300" kern="1200" dirty="0">
                          <a:effectLst/>
                        </a:rPr>
                        <a:t>Every 10-year old able to read for meaning (Reading standard in Systemic Evaluation and PIRLs)</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tc>
                  <a:txBody>
                    <a:bodyPr/>
                    <a:lstStyle/>
                    <a:p>
                      <a:pPr algn="just" fontAlgn="base">
                        <a:lnSpc>
                          <a:spcPct val="115000"/>
                        </a:lnSpc>
                        <a:spcAft>
                          <a:spcPts val="0"/>
                        </a:spcAft>
                      </a:pPr>
                      <a:r>
                        <a:rPr lang="en-ZA" sz="1300" kern="1200" dirty="0">
                          <a:effectLst/>
                        </a:rPr>
                        <a:t>Expand the Early Grade Reading Strategy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1222023028"/>
                  </a:ext>
                </a:extLst>
              </a:tr>
              <a:tr h="308499">
                <a:tc vMerge="1">
                  <a:txBody>
                    <a:bodyPr/>
                    <a:lstStyle/>
                    <a:p>
                      <a:endParaRPr lang="en-ZA"/>
                    </a:p>
                  </a:txBody>
                  <a:tcPr/>
                </a:tc>
                <a:tc>
                  <a:txBody>
                    <a:bodyPr/>
                    <a:lstStyle/>
                    <a:p>
                      <a:pPr algn="just" fontAlgn="base">
                        <a:lnSpc>
                          <a:spcPct val="115000"/>
                        </a:lnSpc>
                        <a:spcAft>
                          <a:spcPts val="0"/>
                        </a:spcAft>
                      </a:pPr>
                      <a:r>
                        <a:rPr lang="en-ZA" sz="1300" kern="1200" dirty="0">
                          <a:effectLst/>
                        </a:rPr>
                        <a:t>Building capacity of teachers in content knowledge and methodology</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3183108635"/>
                  </a:ext>
                </a:extLst>
              </a:tr>
              <a:tr h="173251">
                <a:tc vMerge="1">
                  <a:txBody>
                    <a:bodyPr/>
                    <a:lstStyle/>
                    <a:p>
                      <a:endParaRPr lang="en-ZA"/>
                    </a:p>
                  </a:txBody>
                  <a:tcPr/>
                </a:tc>
                <a:tc>
                  <a:txBody>
                    <a:bodyPr/>
                    <a:lstStyle/>
                    <a:p>
                      <a:pPr algn="just" fontAlgn="base">
                        <a:lnSpc>
                          <a:spcPct val="115000"/>
                        </a:lnSpc>
                        <a:spcAft>
                          <a:spcPts val="0"/>
                        </a:spcAft>
                      </a:pPr>
                      <a:r>
                        <a:rPr lang="en-ZA" sz="1300" kern="1200" dirty="0">
                          <a:effectLst/>
                        </a:rPr>
                        <a:t>Implementation of new assessment for Gr. 3, 6 &amp; 9</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2322228147"/>
                  </a:ext>
                </a:extLst>
              </a:tr>
              <a:tr h="308499">
                <a:tc vMerge="1">
                  <a:txBody>
                    <a:bodyPr/>
                    <a:lstStyle/>
                    <a:p>
                      <a:endParaRPr lang="en-ZA"/>
                    </a:p>
                  </a:txBody>
                  <a:tcPr/>
                </a:tc>
                <a:tc>
                  <a:txBody>
                    <a:bodyPr/>
                    <a:lstStyle/>
                    <a:p>
                      <a:pPr algn="just" fontAlgn="base">
                        <a:lnSpc>
                          <a:spcPct val="115000"/>
                        </a:lnSpc>
                        <a:spcAft>
                          <a:spcPts val="0"/>
                        </a:spcAft>
                      </a:pPr>
                      <a:r>
                        <a:rPr lang="en-ZA" sz="1300" kern="1200" dirty="0">
                          <a:effectLst/>
                        </a:rPr>
                        <a:t>Provision of reading materials and workbooks (incl. digitisation of the workbooks and textbooks)</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677395467"/>
                  </a:ext>
                </a:extLst>
              </a:tr>
              <a:tr h="175283">
                <a:tc rowSpan="5">
                  <a:txBody>
                    <a:bodyPr/>
                    <a:lstStyle/>
                    <a:p>
                      <a:pPr marL="0" indent="0" algn="just" fontAlgn="base">
                        <a:lnSpc>
                          <a:spcPct val="120000"/>
                        </a:lnSpc>
                        <a:spcAft>
                          <a:spcPts val="1000"/>
                        </a:spcAft>
                      </a:pPr>
                      <a:r>
                        <a:rPr lang="en-US" sz="1300" kern="1200" dirty="0">
                          <a:effectLst/>
                        </a:rPr>
                        <a:t>Youth better prepared for further learning and world of work (TIMMS performance and Gr 3, 6, 9 systemic evaluation)</a:t>
                      </a:r>
                      <a:endParaRPr lang="en-ZA" sz="1300" b="1" kern="1200" dirty="0">
                        <a:solidFill>
                          <a:schemeClr val="lt1"/>
                        </a:solidFill>
                        <a:effectLst/>
                        <a:latin typeface="+mn-lt"/>
                        <a:ea typeface="+mn-ea"/>
                        <a:cs typeface="+mn-cs"/>
                      </a:endParaRPr>
                    </a:p>
                  </a:txBody>
                  <a:tcPr marL="45089" marR="45089" marT="0" marB="0"/>
                </a:tc>
                <a:tc>
                  <a:txBody>
                    <a:bodyPr/>
                    <a:lstStyle/>
                    <a:p>
                      <a:pPr algn="just" fontAlgn="base">
                        <a:lnSpc>
                          <a:spcPct val="115000"/>
                        </a:lnSpc>
                        <a:spcAft>
                          <a:spcPts val="0"/>
                        </a:spcAft>
                      </a:pPr>
                      <a:r>
                        <a:rPr lang="en-ZA" sz="1300" kern="1200" dirty="0">
                          <a:effectLst/>
                        </a:rPr>
                        <a:t>Increased accountability for performance in schools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756731794"/>
                  </a:ext>
                </a:extLst>
              </a:tr>
              <a:tr h="211356">
                <a:tc vMerge="1">
                  <a:txBody>
                    <a:bodyPr/>
                    <a:lstStyle/>
                    <a:p>
                      <a:endParaRPr lang="en-ZA"/>
                    </a:p>
                  </a:txBody>
                  <a:tcPr/>
                </a:tc>
                <a:tc>
                  <a:txBody>
                    <a:bodyPr/>
                    <a:lstStyle/>
                    <a:p>
                      <a:pPr algn="just" fontAlgn="base">
                        <a:lnSpc>
                          <a:spcPct val="115000"/>
                        </a:lnSpc>
                        <a:spcAft>
                          <a:spcPts val="0"/>
                        </a:spcAft>
                      </a:pPr>
                      <a:r>
                        <a:rPr lang="en-ZA" sz="1300" kern="1200" dirty="0">
                          <a:effectLst/>
                        </a:rPr>
                        <a:t>Strengthen monitoring system and capacity of districts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979481933"/>
                  </a:ext>
                </a:extLst>
              </a:tr>
              <a:tr h="462749">
                <a:tc vMerge="1">
                  <a:txBody>
                    <a:bodyPr/>
                    <a:lstStyle/>
                    <a:p>
                      <a:endParaRPr lang="en-ZA"/>
                    </a:p>
                  </a:txBody>
                  <a:tcPr/>
                </a:tc>
                <a:tc>
                  <a:txBody>
                    <a:bodyPr/>
                    <a:lstStyle/>
                    <a:p>
                      <a:pPr algn="just" fontAlgn="base">
                        <a:lnSpc>
                          <a:spcPct val="115000"/>
                        </a:lnSpc>
                        <a:spcAft>
                          <a:spcPts val="0"/>
                        </a:spcAft>
                      </a:pPr>
                      <a:r>
                        <a:rPr lang="en-ZA" sz="1300" kern="1200" dirty="0">
                          <a:effectLst/>
                        </a:rPr>
                        <a:t>Promote more effective approaches to teacher development, such as professional communities of learning (PLCs) and technology-enhanced in-service training</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2237713672"/>
                  </a:ext>
                </a:extLst>
              </a:tr>
              <a:tr h="308499">
                <a:tc vMerge="1">
                  <a:txBody>
                    <a:bodyPr/>
                    <a:lstStyle/>
                    <a:p>
                      <a:endParaRPr lang="en-ZA"/>
                    </a:p>
                  </a:txBody>
                  <a:tcPr/>
                </a:tc>
                <a:tc>
                  <a:txBody>
                    <a:bodyPr/>
                    <a:lstStyle/>
                    <a:p>
                      <a:pPr algn="just" fontAlgn="base">
                        <a:lnSpc>
                          <a:spcPct val="115000"/>
                        </a:lnSpc>
                        <a:spcAft>
                          <a:spcPts val="0"/>
                        </a:spcAft>
                      </a:pPr>
                      <a:r>
                        <a:rPr lang="en-ZA" sz="1300" kern="1200" dirty="0">
                          <a:effectLst/>
                        </a:rPr>
                        <a:t>Recruiting of young teachers to enter the system through Funza Lushaka bursaries</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500687207"/>
                  </a:ext>
                </a:extLst>
              </a:tr>
              <a:tr h="308499">
                <a:tc vMerge="1">
                  <a:txBody>
                    <a:bodyPr/>
                    <a:lstStyle/>
                    <a:p>
                      <a:endParaRPr lang="en-ZA"/>
                    </a:p>
                  </a:txBody>
                  <a:tcPr/>
                </a:tc>
                <a:tc>
                  <a:txBody>
                    <a:bodyPr/>
                    <a:lstStyle/>
                    <a:p>
                      <a:pPr algn="just" fontAlgn="base">
                        <a:lnSpc>
                          <a:spcPct val="115000"/>
                        </a:lnSpc>
                        <a:spcAft>
                          <a:spcPts val="0"/>
                        </a:spcAft>
                      </a:pPr>
                      <a:r>
                        <a:rPr lang="en-ZA" sz="1300" kern="1200" dirty="0">
                          <a:effectLst/>
                        </a:rPr>
                        <a:t>Improve monitoring and evaluation of the schooling system through whole school evaluation</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754713058"/>
                  </a:ext>
                </a:extLst>
              </a:tr>
              <a:tr h="308499">
                <a:tc rowSpan="3">
                  <a:txBody>
                    <a:bodyPr/>
                    <a:lstStyle/>
                    <a:p>
                      <a:pPr marL="0" indent="0" algn="just" fontAlgn="base">
                        <a:lnSpc>
                          <a:spcPct val="120000"/>
                        </a:lnSpc>
                        <a:spcAft>
                          <a:spcPts val="0"/>
                        </a:spcAft>
                      </a:pPr>
                      <a:r>
                        <a:rPr lang="en-US" sz="1300" kern="1200" dirty="0">
                          <a:effectLst/>
                        </a:rPr>
                        <a:t>School-leavers prepared to contribute to prosperous and equitable South Africa</a:t>
                      </a:r>
                      <a:endParaRPr lang="en-ZA" sz="1300" b="1" kern="1200" dirty="0">
                        <a:solidFill>
                          <a:schemeClr val="lt1"/>
                        </a:solidFill>
                        <a:effectLst/>
                        <a:latin typeface="+mn-lt"/>
                        <a:ea typeface="+mn-ea"/>
                        <a:cs typeface="+mn-cs"/>
                      </a:endParaRPr>
                    </a:p>
                  </a:txBody>
                  <a:tcPr marL="45089" marR="45089" marT="0" marB="0"/>
                </a:tc>
                <a:tc>
                  <a:txBody>
                    <a:bodyPr/>
                    <a:lstStyle/>
                    <a:p>
                      <a:pPr algn="just" fontAlgn="base">
                        <a:lnSpc>
                          <a:spcPct val="115000"/>
                        </a:lnSpc>
                        <a:spcAft>
                          <a:spcPts val="0"/>
                        </a:spcAft>
                      </a:pPr>
                      <a:r>
                        <a:rPr lang="en-ZA" sz="1300" kern="1200" dirty="0">
                          <a:effectLst/>
                        </a:rPr>
                        <a:t>Establish effective schools accountability linked to learner performance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879940045"/>
                  </a:ext>
                </a:extLst>
              </a:tr>
              <a:tr h="200179">
                <a:tc vMerge="1">
                  <a:txBody>
                    <a:bodyPr/>
                    <a:lstStyle/>
                    <a:p>
                      <a:endParaRPr lang="en-ZA"/>
                    </a:p>
                  </a:txBody>
                  <a:tcPr/>
                </a:tc>
                <a:tc>
                  <a:txBody>
                    <a:bodyPr/>
                    <a:lstStyle/>
                    <a:p>
                      <a:pPr algn="just" fontAlgn="base">
                        <a:lnSpc>
                          <a:spcPct val="115000"/>
                        </a:lnSpc>
                        <a:spcAft>
                          <a:spcPts val="0"/>
                        </a:spcAft>
                      </a:pPr>
                      <a:r>
                        <a:rPr lang="en-ZA" sz="1300" kern="1200" dirty="0">
                          <a:effectLst/>
                        </a:rPr>
                        <a:t>Improve teachers’ subject content knowledge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3691133436"/>
                  </a:ext>
                </a:extLst>
              </a:tr>
              <a:tr h="308499">
                <a:tc vMerge="1">
                  <a:txBody>
                    <a:bodyPr/>
                    <a:lstStyle/>
                    <a:p>
                      <a:endParaRPr lang="en-ZA"/>
                    </a:p>
                  </a:txBody>
                  <a:tcPr/>
                </a:tc>
                <a:tc>
                  <a:txBody>
                    <a:bodyPr/>
                    <a:lstStyle/>
                    <a:p>
                      <a:pPr algn="just" fontAlgn="base">
                        <a:lnSpc>
                          <a:spcPct val="115000"/>
                        </a:lnSpc>
                        <a:spcAft>
                          <a:spcPts val="0"/>
                        </a:spcAft>
                      </a:pPr>
                      <a:r>
                        <a:rPr lang="en-ZA" sz="1300" kern="1200" dirty="0">
                          <a:effectLst/>
                        </a:rPr>
                        <a:t>Establish functioning district offices, that are able to support schools </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4215187927"/>
                  </a:ext>
                </a:extLst>
              </a:tr>
              <a:tr h="350060">
                <a:tc rowSpan="2">
                  <a:txBody>
                    <a:bodyPr/>
                    <a:lstStyle/>
                    <a:p>
                      <a:pPr marL="0" indent="0" algn="just" fontAlgn="base">
                        <a:lnSpc>
                          <a:spcPct val="120000"/>
                        </a:lnSpc>
                        <a:spcAft>
                          <a:spcPts val="1000"/>
                        </a:spcAft>
                      </a:pPr>
                      <a:r>
                        <a:rPr lang="en-US" sz="1300" kern="1200" dirty="0">
                          <a:effectLst/>
                        </a:rPr>
                        <a:t>Every learner enrolled in schools that support learning and decency</a:t>
                      </a:r>
                      <a:endParaRPr lang="en-ZA" sz="1300" b="1" kern="1200" dirty="0">
                        <a:solidFill>
                          <a:schemeClr val="lt1"/>
                        </a:solidFill>
                        <a:effectLst/>
                        <a:latin typeface="+mn-lt"/>
                        <a:ea typeface="+mn-ea"/>
                        <a:cs typeface="+mn-cs"/>
                      </a:endParaRPr>
                    </a:p>
                  </a:txBody>
                  <a:tcPr marL="45089" marR="45089" marT="0" marB="0"/>
                </a:tc>
                <a:tc>
                  <a:txBody>
                    <a:bodyPr/>
                    <a:lstStyle/>
                    <a:p>
                      <a:pPr algn="just" fontAlgn="base">
                        <a:lnSpc>
                          <a:spcPct val="115000"/>
                        </a:lnSpc>
                        <a:spcAft>
                          <a:spcPts val="0"/>
                        </a:spcAft>
                      </a:pPr>
                      <a:r>
                        <a:rPr lang="en-ZA" sz="1300" kern="1200" dirty="0">
                          <a:effectLst/>
                        </a:rPr>
                        <a:t>Infrastructure complying with minimum norms and standards</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2748149118"/>
                  </a:ext>
                </a:extLst>
              </a:tr>
              <a:tr h="159534">
                <a:tc vMerge="1">
                  <a:txBody>
                    <a:bodyPr/>
                    <a:lstStyle/>
                    <a:p>
                      <a:endParaRPr lang="en-ZA"/>
                    </a:p>
                  </a:txBody>
                  <a:tcPr/>
                </a:tc>
                <a:tc>
                  <a:txBody>
                    <a:bodyPr/>
                    <a:lstStyle/>
                    <a:p>
                      <a:pPr algn="just" fontAlgn="base">
                        <a:lnSpc>
                          <a:spcPct val="115000"/>
                        </a:lnSpc>
                        <a:spcAft>
                          <a:spcPts val="0"/>
                        </a:spcAft>
                      </a:pPr>
                      <a:r>
                        <a:rPr lang="en-ZA" sz="1300" kern="1200" dirty="0">
                          <a:effectLst/>
                        </a:rPr>
                        <a:t>Connectivity of all schools</a:t>
                      </a:r>
                      <a:endParaRPr lang="en-ZA"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5089" marR="45089" marT="0" marB="0"/>
                </a:tc>
                <a:extLst>
                  <a:ext uri="{0D108BD9-81ED-4DB2-BD59-A6C34878D82A}">
                    <a16:rowId xmlns:a16="http://schemas.microsoft.com/office/drawing/2014/main" val="2215597150"/>
                  </a:ext>
                </a:extLst>
              </a:tr>
            </a:tbl>
          </a:graphicData>
        </a:graphic>
      </p:graphicFrame>
      <p:sp>
        <p:nvSpPr>
          <p:cNvPr id="7" name="Slide Number Placeholder 6"/>
          <p:cNvSpPr>
            <a:spLocks noGrp="1"/>
          </p:cNvSpPr>
          <p:nvPr>
            <p:ph type="sldNum" sz="quarter" idx="12"/>
          </p:nvPr>
        </p:nvSpPr>
        <p:spPr/>
        <p:txBody>
          <a:bodyPr/>
          <a:lstStyle/>
          <a:p>
            <a:fld id="{B0BD06D6-3E89-40BC-8BA4-56C7076C5FAA}" type="slidenum">
              <a:rPr lang="en-ZA" smtClean="0"/>
              <a:t>4</a:t>
            </a:fld>
            <a:endParaRPr lang="en-ZA" dirty="0"/>
          </a:p>
        </p:txBody>
      </p:sp>
    </p:spTree>
    <p:extLst>
      <p:ext uri="{BB962C8B-B14F-4D97-AF65-F5344CB8AC3E}">
        <p14:creationId xmlns:p14="http://schemas.microsoft.com/office/powerpoint/2010/main" val="21671860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336" y="6356548"/>
            <a:ext cx="1529125" cy="5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204" y="6243799"/>
            <a:ext cx="1098550" cy="50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1" y="1"/>
            <a:ext cx="12191998"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US" sz="2400" b="1" dirty="0"/>
              <a:t>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3385730982"/>
              </p:ext>
            </p:extLst>
          </p:nvPr>
        </p:nvGraphicFramePr>
        <p:xfrm>
          <a:off x="0" y="461666"/>
          <a:ext cx="12191999" cy="5571195"/>
        </p:xfrm>
        <a:graphic>
          <a:graphicData uri="http://schemas.openxmlformats.org/drawingml/2006/table">
            <a:tbl>
              <a:tblPr firstRow="1" firstCol="1" bandRow="1">
                <a:tableStyleId>{5940675A-B579-460E-94D1-54222C63F5DA}</a:tableStyleId>
              </a:tblPr>
              <a:tblGrid>
                <a:gridCol w="2017392">
                  <a:extLst>
                    <a:ext uri="{9D8B030D-6E8A-4147-A177-3AD203B41FA5}">
                      <a16:colId xmlns:a16="http://schemas.microsoft.com/office/drawing/2014/main" val="20002"/>
                    </a:ext>
                  </a:extLst>
                </a:gridCol>
                <a:gridCol w="4258935">
                  <a:extLst>
                    <a:ext uri="{9D8B030D-6E8A-4147-A177-3AD203B41FA5}">
                      <a16:colId xmlns:a16="http://schemas.microsoft.com/office/drawing/2014/main" val="20003"/>
                    </a:ext>
                  </a:extLst>
                </a:gridCol>
                <a:gridCol w="2957836">
                  <a:extLst>
                    <a:ext uri="{9D8B030D-6E8A-4147-A177-3AD203B41FA5}">
                      <a16:colId xmlns:a16="http://schemas.microsoft.com/office/drawing/2014/main" val="112406891"/>
                    </a:ext>
                  </a:extLst>
                </a:gridCol>
                <a:gridCol w="2957836">
                  <a:extLst>
                    <a:ext uri="{9D8B030D-6E8A-4147-A177-3AD203B41FA5}">
                      <a16:colId xmlns:a16="http://schemas.microsoft.com/office/drawing/2014/main" val="3712118560"/>
                    </a:ext>
                  </a:extLst>
                </a:gridCol>
              </a:tblGrid>
              <a:tr h="331971">
                <a:tc gridSpan="3">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ZA" sz="1600" b="1" kern="1200" dirty="0">
                          <a:effectLst/>
                        </a:rPr>
                        <a:t>Improved Grade R and planning for extension of ECD</a:t>
                      </a:r>
                      <a:endParaRPr lang="en-ZA" sz="1600" b="1" kern="1200" dirty="0">
                        <a:solidFill>
                          <a:schemeClr val="tx1"/>
                        </a:solidFill>
                        <a:effectLst/>
                        <a:latin typeface="+mn-lt"/>
                        <a:ea typeface="+mn-ea"/>
                        <a:cs typeface="+mn-cs"/>
                      </a:endParaRPr>
                    </a:p>
                  </a:txBody>
                  <a:tcPr marL="62228" marR="62228"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endParaRPr lang="en-ZA" sz="1600" b="1" kern="1200" dirty="0">
                        <a:solidFill>
                          <a:schemeClr val="tx1"/>
                        </a:solidFill>
                        <a:effectLst/>
                        <a:latin typeface="+mn-lt"/>
                        <a:ea typeface="+mn-ea"/>
                        <a:cs typeface="+mn-cs"/>
                      </a:endParaRPr>
                    </a:p>
                  </a:txBody>
                  <a:tcPr marL="62228" marR="62228" marT="0" marB="0"/>
                </a:tc>
                <a:extLst>
                  <a:ext uri="{0D108BD9-81ED-4DB2-BD59-A6C34878D82A}">
                    <a16:rowId xmlns:a16="http://schemas.microsoft.com/office/drawing/2014/main" val="10000"/>
                  </a:ext>
                </a:extLst>
              </a:tr>
              <a:tr h="593472">
                <a:tc>
                  <a:txBody>
                    <a:bodyPr/>
                    <a:lstStyle/>
                    <a:p>
                      <a:pPr algn="ctr">
                        <a:spcBef>
                          <a:spcPts val="600"/>
                        </a:spcBef>
                        <a:spcAft>
                          <a:spcPts val="600"/>
                        </a:spcAft>
                        <a:tabLst>
                          <a:tab pos="990600" algn="l"/>
                          <a:tab pos="7831455" algn="l"/>
                        </a:tabLst>
                      </a:pPr>
                      <a:r>
                        <a:rPr lang="en-ZA" sz="1400" b="1" dirty="0">
                          <a:effectLst/>
                        </a:rPr>
                        <a:t>2023/24</a:t>
                      </a:r>
                      <a:r>
                        <a:rPr lang="en-ZA" sz="1400" b="1" baseline="0" dirty="0">
                          <a:effectLst/>
                        </a:rPr>
                        <a:t> ANNUAL</a:t>
                      </a:r>
                      <a:r>
                        <a:rPr lang="en-ZA" sz="1400" b="1" dirty="0">
                          <a:effectLst/>
                        </a:rPr>
                        <a:t> TARGET</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KEY ACTIVITIES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STAKEHOLDERS</a:t>
                      </a:r>
                      <a:r>
                        <a:rPr lang="en-ZA" sz="1400" b="1" baseline="0" dirty="0">
                          <a:effectLst/>
                        </a:rPr>
                        <a:t> (PARTNERS)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31000" marR="31000" marT="0" marB="0" anchor="ctr">
                    <a:solidFill>
                      <a:srgbClr val="FFC000"/>
                    </a:solidFill>
                  </a:tcPr>
                </a:tc>
                <a:extLst>
                  <a:ext uri="{0D108BD9-81ED-4DB2-BD59-A6C34878D82A}">
                    <a16:rowId xmlns:a16="http://schemas.microsoft.com/office/drawing/2014/main" val="10001"/>
                  </a:ext>
                </a:extLst>
              </a:tr>
              <a:tr h="1105787">
                <a:tc>
                  <a:txBody>
                    <a:bodyPr/>
                    <a:lstStyle/>
                    <a:p>
                      <a:pPr marL="88900" indent="0" algn="l" fontAlgn="t"/>
                      <a:r>
                        <a:rPr lang="en-ZA" sz="1400" u="none" strike="noStrike" dirty="0"/>
                        <a:t> 4 00</a:t>
                      </a:r>
                      <a:r>
                        <a:rPr lang="en-ZA" sz="1400" u="none" strike="noStrike" baseline="0" dirty="0"/>
                        <a:t> childminders trained</a:t>
                      </a:r>
                      <a:r>
                        <a:rPr lang="en-ZA" sz="1400" u="none" strike="noStrike" dirty="0"/>
                        <a:t> </a:t>
                      </a:r>
                      <a:endParaRPr lang="en-ZA" sz="1400" b="0" i="0" u="none" strike="noStrike" dirty="0">
                        <a:solidFill>
                          <a:schemeClr val="tx1"/>
                        </a:solidFill>
                        <a:latin typeface="+mn-lt"/>
                      </a:endParaRPr>
                    </a:p>
                  </a:txBody>
                  <a:tcPr marL="7620" marR="7620" marT="7620" marB="0"/>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defRPr/>
                      </a:pPr>
                      <a:r>
                        <a:rPr lang="en-ZA" sz="1400" u="none" strike="noStrike" dirty="0"/>
                        <a:t>child minders trained on specific age categories within Pre-Grade R cohort on educational stimulation and care giving /parental support (NQF</a:t>
                      </a:r>
                      <a:r>
                        <a:rPr lang="en-ZA" sz="1400" u="none" strike="noStrike" baseline="0" dirty="0"/>
                        <a:t> level 4 and 5)</a:t>
                      </a:r>
                      <a:endParaRPr lang="en-ZA" sz="1400" b="0" i="0" u="none" strike="noStrike" dirty="0">
                        <a:solidFill>
                          <a:schemeClr val="tx1"/>
                        </a:solidFill>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MDoE to develop curriculum and train</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DSD to identify trainees</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DoH to assist on curriculum</a:t>
                      </a: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tc rowSpan="5">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US" sz="1400" b="0" i="0" u="none" strike="noStrike" cap="none" normalizeH="0" baseline="0" dirty="0">
                          <a:ln>
                            <a:noFill/>
                          </a:ln>
                          <a:solidFill>
                            <a:schemeClr val="tx1"/>
                          </a:solidFill>
                          <a:effectLst/>
                          <a:latin typeface="+mn-lt"/>
                          <a:cs typeface="Times New Roman" pitchFamily="18" charset="0"/>
                        </a:rPr>
                        <a:t>All municipalities</a:t>
                      </a: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1134202">
                <a:tc>
                  <a:txBody>
                    <a:bodyPr/>
                    <a:lstStyle/>
                    <a:p>
                      <a:pPr marL="88900" indent="0" algn="l" fontAlgn="t"/>
                      <a:r>
                        <a:rPr lang="en-ZA" sz="1400" u="none" strike="noStrike" dirty="0"/>
                        <a:t>Conduct</a:t>
                      </a:r>
                      <a:r>
                        <a:rPr lang="en-ZA" sz="1400" u="none" strike="noStrike" baseline="0" dirty="0"/>
                        <a:t> awareness campaigns in the </a:t>
                      </a:r>
                      <a:endParaRPr lang="en-ZA" sz="1400" b="0" i="0" u="none" strike="noStrike" dirty="0">
                        <a:solidFill>
                          <a:schemeClr val="tx1"/>
                        </a:solidFill>
                        <a:latin typeface="+mn-lt"/>
                      </a:endParaRPr>
                    </a:p>
                  </a:txBody>
                  <a:tcPr marL="7620" marR="7620" marT="7620" marB="0"/>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defRPr/>
                      </a:pPr>
                      <a:r>
                        <a:rPr lang="en-ZA" sz="1400" u="none" strike="noStrike" dirty="0"/>
                        <a:t>Conducting ECD awareness campaigns on access, registration requirements, parental capacitation sessions and breastfeeding</a:t>
                      </a:r>
                      <a:endParaRPr lang="en-ZA" sz="1400" b="0" i="0" u="none" strike="noStrike" dirty="0">
                        <a:solidFill>
                          <a:schemeClr val="tx1"/>
                        </a:solidFill>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DSD to lead</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DoE</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DoH</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ORC</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Municipalities</a:t>
                      </a: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3"/>
                  </a:ext>
                </a:extLst>
              </a:tr>
              <a:tr h="835727">
                <a:tc>
                  <a:txBody>
                    <a:bodyPr/>
                    <a:lstStyle/>
                    <a:p>
                      <a:pPr algn="l">
                        <a:spcBef>
                          <a:spcPts val="600"/>
                        </a:spcBef>
                        <a:spcAft>
                          <a:spcPts val="0"/>
                        </a:spcAft>
                      </a:pPr>
                      <a:r>
                        <a:rPr lang="en-ZA" sz="1400" dirty="0">
                          <a:effectLst/>
                        </a:rPr>
                        <a:t> 1 060 Schools</a:t>
                      </a:r>
                      <a:endParaRPr lang="en-ZA" sz="1400" dirty="0">
                        <a:effectLst/>
                        <a:latin typeface="+mn-lt"/>
                        <a:ea typeface="Calibri"/>
                      </a:endParaRPr>
                    </a:p>
                  </a:txBody>
                  <a:tcPr marL="31000" marR="31000" marT="0" marB="0"/>
                </a:tc>
                <a:tc>
                  <a:txBody>
                    <a:bodyPr/>
                    <a:lstStyle/>
                    <a:p>
                      <a:pPr algn="l" fontAlgn="t"/>
                      <a:r>
                        <a:rPr lang="en-ZA" sz="1400" u="none" strike="noStrike" dirty="0"/>
                        <a:t>Provisioning of  LTSM (ECD readers and play equipment)</a:t>
                      </a:r>
                      <a:r>
                        <a:rPr lang="en-ZA" sz="1400" u="none" strike="noStrike" baseline="0" dirty="0"/>
                        <a:t> to com</a:t>
                      </a:r>
                      <a:r>
                        <a:rPr lang="en-ZA" sz="1400" u="none" strike="noStrike" dirty="0"/>
                        <a:t>munity based centres &amp; public schools</a:t>
                      </a:r>
                      <a:endParaRPr lang="en-ZA" sz="1400" b="0" i="0" u="none" strike="noStrike" dirty="0">
                        <a:solidFill>
                          <a:schemeClr val="tx1"/>
                        </a:solidFill>
                        <a:latin typeface="+mn-lt"/>
                      </a:endParaRPr>
                    </a:p>
                  </a:txBody>
                  <a:tcPr marL="31000" marR="31000" marT="0" marB="0"/>
                </a:tc>
                <a:tc rowSpan="2">
                  <a:txBody>
                    <a:bodyPr/>
                    <a:lstStyle/>
                    <a:p>
                      <a:pPr marL="93663"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DoE</a:t>
                      </a:r>
                    </a:p>
                    <a:p>
                      <a:pPr marL="93663"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DSD</a:t>
                      </a:r>
                    </a:p>
                    <a:p>
                      <a:pPr algn="l">
                        <a:spcBef>
                          <a:spcPts val="600"/>
                        </a:spcBef>
                        <a:spcAft>
                          <a:spcPts val="0"/>
                        </a:spcAft>
                      </a:pPr>
                      <a:endParaRPr lang="en-ZA" sz="1400" dirty="0">
                        <a:effectLst/>
                        <a:latin typeface="+mn-lt"/>
                        <a:ea typeface="Calibri"/>
                      </a:endParaRPr>
                    </a:p>
                  </a:txBody>
                  <a:tcPr marL="31000" marR="31000" marT="0" marB="0"/>
                </a:tc>
                <a:tc vMerge="1">
                  <a:txBody>
                    <a:bodyPr/>
                    <a:lstStyle/>
                    <a:p>
                      <a:pPr algn="l">
                        <a:spcBef>
                          <a:spcPts val="600"/>
                        </a:spcBef>
                        <a:spcAft>
                          <a:spcPts val="0"/>
                        </a:spcAft>
                      </a:pPr>
                      <a:endParaRPr lang="en-ZA" sz="1400" dirty="0">
                        <a:effectLst/>
                        <a:latin typeface="+mn-lt"/>
                        <a:ea typeface="Calibri"/>
                      </a:endParaRPr>
                    </a:p>
                  </a:txBody>
                  <a:tcPr marL="31000" marR="31000" marT="0" marB="0"/>
                </a:tc>
                <a:extLst>
                  <a:ext uri="{0D108BD9-81ED-4DB2-BD59-A6C34878D82A}">
                    <a16:rowId xmlns:a16="http://schemas.microsoft.com/office/drawing/2014/main" val="10004"/>
                  </a:ext>
                </a:extLst>
              </a:tr>
              <a:tr h="417864">
                <a:tc>
                  <a:txBody>
                    <a:bodyPr/>
                    <a:lstStyle/>
                    <a:p>
                      <a:r>
                        <a:rPr lang="en-ZA" sz="1400" kern="1200" dirty="0">
                          <a:effectLst/>
                        </a:rPr>
                        <a:t>300 centres</a:t>
                      </a:r>
                      <a:endParaRPr lang="en-ZA" sz="1400" kern="1200" dirty="0">
                        <a:solidFill>
                          <a:schemeClr val="dk1"/>
                        </a:solidFill>
                        <a:effectLst/>
                        <a:latin typeface="+mn-lt"/>
                        <a:ea typeface="Calibri"/>
                        <a:cs typeface="+mn-cs"/>
                      </a:endParaRPr>
                    </a:p>
                  </a:txBody>
                  <a:tcPr marL="31000" marR="31000" marT="0" marB="0"/>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ZA" sz="1400" u="none" strike="noStrike" dirty="0"/>
                        <a:t>Provision</a:t>
                      </a:r>
                      <a:r>
                        <a:rPr lang="en-ZA" sz="1400" u="none" strike="noStrike" baseline="0" dirty="0"/>
                        <a:t> of </a:t>
                      </a:r>
                      <a:r>
                        <a:rPr lang="en-ZA" sz="1400" u="none" strike="noStrike" dirty="0"/>
                        <a:t>Play equipment to community base centres</a:t>
                      </a:r>
                    </a:p>
                    <a:p>
                      <a:pPr algn="l" fontAlgn="t"/>
                      <a:endParaRPr lang="en-ZA" sz="1400" b="0" i="0" u="none" strike="noStrike" dirty="0">
                        <a:solidFill>
                          <a:schemeClr val="tx1"/>
                        </a:solidFill>
                        <a:latin typeface="+mn-lt"/>
                      </a:endParaRPr>
                    </a:p>
                  </a:txBody>
                  <a:tcPr marL="31000" marR="31000"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204486269"/>
                  </a:ext>
                </a:extLst>
              </a:tr>
              <a:tr h="1119278">
                <a:tc>
                  <a:txBody>
                    <a:bodyPr/>
                    <a:lstStyle/>
                    <a:p>
                      <a:pPr marL="88900" indent="0"/>
                      <a:r>
                        <a:rPr lang="en-ZA" sz="1400" kern="1200" dirty="0">
                          <a:effectLst/>
                        </a:rPr>
                        <a:t>80% of children attending</a:t>
                      </a:r>
                      <a:r>
                        <a:rPr lang="en-ZA" sz="1400" kern="1200" baseline="0" dirty="0">
                          <a:effectLst/>
                        </a:rPr>
                        <a:t> Gr. R immunised</a:t>
                      </a:r>
                      <a:endParaRPr lang="en-ZA" sz="1400" kern="1200" dirty="0">
                        <a:solidFill>
                          <a:schemeClr val="tx1"/>
                        </a:solidFill>
                        <a:effectLst/>
                        <a:latin typeface="+mn-lt"/>
                        <a:ea typeface="+mn-ea"/>
                        <a:cs typeface="+mn-cs"/>
                      </a:endParaRPr>
                    </a:p>
                  </a:txBody>
                  <a:tcPr marL="31000" marR="31000"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400" u="none" strike="noStrike" kern="1200" dirty="0"/>
                        <a:t>Children under 1 year of age fully immunized against vaccine preventable diseases quarterly</a:t>
                      </a:r>
                    </a:p>
                    <a:p>
                      <a:pPr marL="0" marR="0" indent="0" algn="l" defTabSz="914400" rtl="0" eaLnBrk="1" fontAlgn="auto" latinLnBrk="0" hangingPunct="1">
                        <a:lnSpc>
                          <a:spcPct val="100000"/>
                        </a:lnSpc>
                        <a:spcBef>
                          <a:spcPts val="600"/>
                        </a:spcBef>
                        <a:spcAft>
                          <a:spcPts val="0"/>
                        </a:spcAft>
                        <a:buClrTx/>
                        <a:buSzTx/>
                        <a:buFontTx/>
                        <a:buNone/>
                        <a:tabLst/>
                        <a:defRPr/>
                      </a:pPr>
                      <a:r>
                        <a:rPr lang="en-US" sz="1400" baseline="0" dirty="0">
                          <a:effectLst/>
                        </a:rPr>
                        <a:t>Immunize  and do catchups of all eligible learners in 0-4 and grade R</a:t>
                      </a:r>
                      <a:endParaRPr lang="en-US" sz="1400" b="0" baseline="0" dirty="0">
                        <a:effectLst/>
                        <a:latin typeface="+mn-lt"/>
                        <a:ea typeface="Calibri" panose="020F0502020204030204" pitchFamily="34" charset="0"/>
                      </a:endParaRPr>
                    </a:p>
                  </a:txBody>
                  <a:tcPr marL="31000" marR="31000" marT="0" marB="0"/>
                </a:tc>
                <a:tc>
                  <a:txBody>
                    <a:bodyPr/>
                    <a:lstStyle/>
                    <a:p>
                      <a:pPr algn="l">
                        <a:spcBef>
                          <a:spcPts val="600"/>
                        </a:spcBef>
                        <a:spcAft>
                          <a:spcPts val="0"/>
                        </a:spcAft>
                      </a:pPr>
                      <a:r>
                        <a:rPr lang="en-ZA" sz="1400" dirty="0">
                          <a:effectLst/>
                        </a:rPr>
                        <a:t>DoH</a:t>
                      </a:r>
                    </a:p>
                    <a:p>
                      <a:pPr algn="l">
                        <a:spcBef>
                          <a:spcPts val="600"/>
                        </a:spcBef>
                        <a:spcAft>
                          <a:spcPts val="0"/>
                        </a:spcAft>
                      </a:pPr>
                      <a:r>
                        <a:rPr lang="en-ZA" sz="1400" dirty="0">
                          <a:effectLst/>
                        </a:rPr>
                        <a:t>DoE</a:t>
                      </a:r>
                      <a:endParaRPr lang="en-ZA" sz="1400" dirty="0">
                        <a:effectLst/>
                        <a:latin typeface="+mn-lt"/>
                        <a:ea typeface="Calibri"/>
                      </a:endParaRPr>
                    </a:p>
                  </a:txBody>
                  <a:tcPr marL="31000" marR="31000" marT="0" marB="0"/>
                </a:tc>
                <a:tc vMerge="1">
                  <a:txBody>
                    <a:bodyPr/>
                    <a:lstStyle/>
                    <a:p>
                      <a:pPr algn="l">
                        <a:spcBef>
                          <a:spcPts val="600"/>
                        </a:spcBef>
                        <a:spcAft>
                          <a:spcPts val="0"/>
                        </a:spcAft>
                      </a:pPr>
                      <a:endParaRPr lang="en-ZA" sz="1400" dirty="0">
                        <a:effectLst/>
                        <a:latin typeface="+mn-lt"/>
                        <a:ea typeface="Calibri"/>
                      </a:endParaRPr>
                    </a:p>
                  </a:txBody>
                  <a:tcPr marL="31000" marR="31000" marT="0" marB="0"/>
                </a:tc>
                <a:extLst>
                  <a:ext uri="{0D108BD9-81ED-4DB2-BD59-A6C34878D82A}">
                    <a16:rowId xmlns:a16="http://schemas.microsoft.com/office/drawing/2014/main" val="4163930181"/>
                  </a:ext>
                </a:extLst>
              </a:tr>
            </a:tbl>
          </a:graphicData>
        </a:graphic>
      </p:graphicFrame>
      <p:sp>
        <p:nvSpPr>
          <p:cNvPr id="8" name="Slide Number Placeholder 7"/>
          <p:cNvSpPr>
            <a:spLocks noGrp="1"/>
          </p:cNvSpPr>
          <p:nvPr>
            <p:ph type="sldNum" sz="quarter" idx="12"/>
          </p:nvPr>
        </p:nvSpPr>
        <p:spPr/>
        <p:txBody>
          <a:bodyPr/>
          <a:lstStyle/>
          <a:p>
            <a:fld id="{B0BD06D6-3E89-40BC-8BA4-56C7076C5FAA}" type="slidenum">
              <a:rPr lang="en-ZA" smtClean="0"/>
              <a:t>40</a:t>
            </a:fld>
            <a:endParaRPr lang="en-ZA" dirty="0"/>
          </a:p>
        </p:txBody>
      </p:sp>
    </p:spTree>
    <p:extLst>
      <p:ext uri="{BB962C8B-B14F-4D97-AF65-F5344CB8AC3E}">
        <p14:creationId xmlns:p14="http://schemas.microsoft.com/office/powerpoint/2010/main" val="3135127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549"/>
            <a:ext cx="1529125" cy="5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83111" y="6220022"/>
            <a:ext cx="1098550" cy="50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0" y="1"/>
            <a:ext cx="12191999"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US" sz="2400" b="1" dirty="0"/>
              <a:t>PRIORITY 2: EDUCATION, SKILLS AND HEALTH</a:t>
            </a:r>
            <a:endParaRPr lang="en-ZA" sz="2400" b="1" dirty="0"/>
          </a:p>
        </p:txBody>
      </p:sp>
      <p:graphicFrame>
        <p:nvGraphicFramePr>
          <p:cNvPr id="2" name="Table 1"/>
          <p:cNvGraphicFramePr>
            <a:graphicFrameLocks noGrp="1"/>
          </p:cNvGraphicFramePr>
          <p:nvPr>
            <p:extLst>
              <p:ext uri="{D42A27DB-BD31-4B8C-83A1-F6EECF244321}">
                <p14:modId xmlns:p14="http://schemas.microsoft.com/office/powerpoint/2010/main" val="2707730949"/>
              </p:ext>
            </p:extLst>
          </p:nvPr>
        </p:nvGraphicFramePr>
        <p:xfrm>
          <a:off x="1" y="461665"/>
          <a:ext cx="12191998" cy="5648304"/>
        </p:xfrm>
        <a:graphic>
          <a:graphicData uri="http://schemas.openxmlformats.org/drawingml/2006/table">
            <a:tbl>
              <a:tblPr firstRow="1" firstCol="1" bandRow="1">
                <a:tableStyleId>{5940675A-B579-460E-94D1-54222C63F5DA}</a:tableStyleId>
              </a:tblPr>
              <a:tblGrid>
                <a:gridCol w="2784093">
                  <a:extLst>
                    <a:ext uri="{9D8B030D-6E8A-4147-A177-3AD203B41FA5}">
                      <a16:colId xmlns:a16="http://schemas.microsoft.com/office/drawing/2014/main" val="20001"/>
                    </a:ext>
                  </a:extLst>
                </a:gridCol>
                <a:gridCol w="3390917">
                  <a:extLst>
                    <a:ext uri="{9D8B030D-6E8A-4147-A177-3AD203B41FA5}">
                      <a16:colId xmlns:a16="http://schemas.microsoft.com/office/drawing/2014/main" val="20003"/>
                    </a:ext>
                  </a:extLst>
                </a:gridCol>
                <a:gridCol w="3008494">
                  <a:extLst>
                    <a:ext uri="{9D8B030D-6E8A-4147-A177-3AD203B41FA5}">
                      <a16:colId xmlns:a16="http://schemas.microsoft.com/office/drawing/2014/main" val="112406891"/>
                    </a:ext>
                  </a:extLst>
                </a:gridCol>
                <a:gridCol w="3008494">
                  <a:extLst>
                    <a:ext uri="{9D8B030D-6E8A-4147-A177-3AD203B41FA5}">
                      <a16:colId xmlns:a16="http://schemas.microsoft.com/office/drawing/2014/main" val="2386060342"/>
                    </a:ext>
                  </a:extLst>
                </a:gridCol>
              </a:tblGrid>
              <a:tr h="464350">
                <a:tc gridSpan="3">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ZA" sz="1400" b="1" kern="1200" dirty="0">
                          <a:effectLst/>
                        </a:rPr>
                        <a:t>Improved Grade R and planning for extension of ECD</a:t>
                      </a:r>
                      <a:endParaRPr lang="en-ZA" sz="1400" b="1" kern="1200" dirty="0">
                        <a:solidFill>
                          <a:schemeClr val="tx1"/>
                        </a:solidFill>
                        <a:effectLst/>
                        <a:latin typeface="+mn-lt"/>
                        <a:ea typeface="+mn-ea"/>
                        <a:cs typeface="+mn-cs"/>
                      </a:endParaRPr>
                    </a:p>
                  </a:txBody>
                  <a:tcPr marL="62228" marR="62228"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endParaRPr lang="en-ZA" sz="1400" b="1" kern="1200" dirty="0">
                        <a:solidFill>
                          <a:schemeClr val="tx1"/>
                        </a:solidFill>
                        <a:effectLst/>
                        <a:latin typeface="+mn-lt"/>
                        <a:ea typeface="+mn-ea"/>
                        <a:cs typeface="+mn-cs"/>
                      </a:endParaRPr>
                    </a:p>
                  </a:txBody>
                  <a:tcPr marL="62228" marR="62228" marT="0" marB="0"/>
                </a:tc>
                <a:extLst>
                  <a:ext uri="{0D108BD9-81ED-4DB2-BD59-A6C34878D82A}">
                    <a16:rowId xmlns:a16="http://schemas.microsoft.com/office/drawing/2014/main" val="10000"/>
                  </a:ext>
                </a:extLst>
              </a:tr>
              <a:tr h="846801">
                <a:tc>
                  <a:txBody>
                    <a:bodyPr/>
                    <a:lstStyle/>
                    <a:p>
                      <a:pPr algn="ctr">
                        <a:spcBef>
                          <a:spcPts val="600"/>
                        </a:spcBef>
                        <a:spcAft>
                          <a:spcPts val="600"/>
                        </a:spcAft>
                        <a:tabLst>
                          <a:tab pos="990600" algn="l"/>
                          <a:tab pos="7831455" algn="l"/>
                        </a:tabLst>
                      </a:pPr>
                      <a:r>
                        <a:rPr lang="en-ZA" sz="1400" b="1" dirty="0">
                          <a:effectLst/>
                        </a:rPr>
                        <a:t>2023/24 ANNIUAL TARGET</a:t>
                      </a:r>
                      <a:r>
                        <a:rPr lang="en-ZA" sz="1400" b="1" baseline="0" dirty="0">
                          <a:effectLst/>
                        </a:rPr>
                        <a:t> </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KEY ACTIVITIES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STAKEHOLDERS</a:t>
                      </a:r>
                      <a:r>
                        <a:rPr lang="en-ZA" sz="1400" b="1" baseline="0" dirty="0">
                          <a:effectLst/>
                        </a:rPr>
                        <a:t> (PARTNERS)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31000" marR="31000" marT="0" marB="0" anchor="ctr">
                    <a:solidFill>
                      <a:srgbClr val="FFC000"/>
                    </a:solidFill>
                  </a:tcPr>
                </a:tc>
                <a:extLst>
                  <a:ext uri="{0D108BD9-81ED-4DB2-BD59-A6C34878D82A}">
                    <a16:rowId xmlns:a16="http://schemas.microsoft.com/office/drawing/2014/main" val="10001"/>
                  </a:ext>
                </a:extLst>
              </a:tr>
              <a:tr h="797348">
                <a:tc>
                  <a:txBody>
                    <a:bodyPr/>
                    <a:lstStyle/>
                    <a:p>
                      <a:pPr marL="88900" indent="0" algn="l" fontAlgn="t"/>
                      <a:r>
                        <a:rPr lang="en-ZA" sz="1400" u="none" strike="noStrike" dirty="0"/>
                        <a:t>168 000 children accessing ECD services</a:t>
                      </a:r>
                      <a:endParaRPr lang="en-ZA" sz="1400" b="0" i="0" u="none" strike="noStrike" dirty="0">
                        <a:solidFill>
                          <a:schemeClr val="tx1"/>
                        </a:solidFill>
                        <a:latin typeface="+mn-lt"/>
                      </a:endParaRPr>
                    </a:p>
                  </a:txBody>
                  <a:tcPr marL="7620" marR="7620" marT="7620" marB="0"/>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defRPr/>
                      </a:pPr>
                      <a:r>
                        <a:rPr lang="en-ZA" sz="1400" u="none" strike="noStrike" baseline="0" dirty="0"/>
                        <a:t>Provide care &amp; support to learners</a:t>
                      </a:r>
                      <a:endParaRPr lang="en-ZA" sz="1400" b="0" i="0" u="none" strike="noStrike" baseline="0" dirty="0">
                        <a:solidFill>
                          <a:schemeClr val="tx1"/>
                        </a:solidFill>
                        <a:latin typeface="+mn-lt"/>
                      </a:endParaRPr>
                    </a:p>
                  </a:txBody>
                  <a:tcPr horzOverflow="overflow"/>
                </a:tc>
                <a:tc rowSpan="5">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DSD </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ECD private providers</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Municipalities</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Parents</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DHA</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400" u="none" strike="noStrike" cap="none" normalizeH="0" baseline="0" dirty="0">
                          <a:ln>
                            <a:noFill/>
                          </a:ln>
                          <a:effectLst/>
                        </a:rPr>
                        <a:t>DOE</a:t>
                      </a: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tc rowSpan="5">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US" sz="1400" b="0" i="0" u="none" strike="noStrike" cap="none" normalizeH="0" baseline="0" dirty="0">
                          <a:ln>
                            <a:noFill/>
                          </a:ln>
                          <a:solidFill>
                            <a:schemeClr val="tx1"/>
                          </a:solidFill>
                          <a:effectLst/>
                          <a:latin typeface="+mn-lt"/>
                          <a:cs typeface="Times New Roman" pitchFamily="18" charset="0"/>
                        </a:rPr>
                        <a:t>All municipalities</a:t>
                      </a: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r h="1168988">
                <a:tc rowSpan="2">
                  <a:txBody>
                    <a:bodyPr/>
                    <a:lstStyle/>
                    <a:p>
                      <a:pPr algn="l">
                        <a:spcBef>
                          <a:spcPts val="600"/>
                        </a:spcBef>
                        <a:spcAft>
                          <a:spcPts val="0"/>
                        </a:spcAft>
                      </a:pPr>
                      <a:r>
                        <a:rPr lang="en-ZA" sz="1400" dirty="0">
                          <a:effectLst/>
                        </a:rPr>
                        <a:t>1069</a:t>
                      </a:r>
                      <a:r>
                        <a:rPr lang="en-ZA" sz="1400" baseline="0" dirty="0">
                          <a:effectLst/>
                        </a:rPr>
                        <a:t> schools and 300 centres</a:t>
                      </a:r>
                      <a:endParaRPr lang="en-ZA" sz="1400" dirty="0">
                        <a:effectLst/>
                        <a:latin typeface="+mn-lt"/>
                      </a:endParaRPr>
                    </a:p>
                  </a:txBody>
                  <a:tcPr marL="31000" marR="31000" marT="0" marB="0"/>
                </a:tc>
                <a:tc>
                  <a:txBody>
                    <a:bodyPr/>
                    <a:lstStyle/>
                    <a:p>
                      <a:pPr algn="l" fontAlgn="t"/>
                      <a:r>
                        <a:rPr lang="en-ZA" sz="1400" u="none" strike="noStrike" baseline="0" dirty="0"/>
                        <a:t>Provide educations stimulation programmes (playing with learners, reading to learners, creative writing)</a:t>
                      </a:r>
                      <a:endParaRPr lang="en-ZA" sz="1400" b="0" i="0" u="none" strike="noStrike" baseline="0" dirty="0">
                        <a:solidFill>
                          <a:schemeClr val="tx1"/>
                        </a:solidFill>
                        <a:latin typeface="+mn-lt"/>
                      </a:endParaRPr>
                    </a:p>
                  </a:txBody>
                  <a:tcPr marL="31000" marR="31000" marT="0" marB="0"/>
                </a:tc>
                <a:tc vMerge="1">
                  <a:txBody>
                    <a:bodyPr/>
                    <a:lstStyle/>
                    <a:p>
                      <a:pPr algn="l">
                        <a:spcBef>
                          <a:spcPts val="600"/>
                        </a:spcBef>
                        <a:spcAft>
                          <a:spcPts val="0"/>
                        </a:spcAft>
                      </a:pPr>
                      <a:endParaRPr lang="en-ZA" sz="1400" dirty="0">
                        <a:effectLst/>
                        <a:latin typeface="+mn-lt"/>
                        <a:ea typeface="Calibri"/>
                      </a:endParaRPr>
                    </a:p>
                  </a:txBody>
                  <a:tcPr marL="31000" marR="31000" marT="0" marB="0"/>
                </a:tc>
                <a:tc vMerge="1">
                  <a:txBody>
                    <a:bodyPr/>
                    <a:lstStyle/>
                    <a:p>
                      <a:endParaRPr lang="en-ZA"/>
                    </a:p>
                  </a:txBody>
                  <a:tcPr/>
                </a:tc>
                <a:extLst>
                  <a:ext uri="{0D108BD9-81ED-4DB2-BD59-A6C34878D82A}">
                    <a16:rowId xmlns:a16="http://schemas.microsoft.com/office/drawing/2014/main" val="10004"/>
                  </a:ext>
                </a:extLst>
              </a:tr>
              <a:tr h="876741">
                <a:tc vMerge="1">
                  <a:txBody>
                    <a:bodyPr/>
                    <a:lstStyle/>
                    <a:p>
                      <a:endParaRPr lang="en-ZA"/>
                    </a:p>
                  </a:txBody>
                  <a:tcPr/>
                </a:tc>
                <a:tc>
                  <a:txBody>
                    <a:bodyPr/>
                    <a:lstStyle/>
                    <a:p>
                      <a:pPr algn="l" fontAlgn="t"/>
                      <a:r>
                        <a:rPr lang="en-ZA" sz="1400" u="none" strike="noStrike" baseline="0" dirty="0"/>
                        <a:t>Registration of learners for grants, birth certificates etc.</a:t>
                      </a:r>
                      <a:endParaRPr lang="en-ZA" sz="1400" b="0" i="0" u="none" strike="noStrike" dirty="0">
                        <a:solidFill>
                          <a:schemeClr val="tx1"/>
                        </a:solidFill>
                        <a:latin typeface="+mn-lt"/>
                      </a:endParaRPr>
                    </a:p>
                  </a:txBody>
                  <a:tcPr marL="31000" marR="31000" marT="0" marB="0"/>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204486269"/>
                  </a:ext>
                </a:extLst>
              </a:tr>
              <a:tr h="617335">
                <a:tc>
                  <a:txBody>
                    <a:bodyPr/>
                    <a:lstStyle/>
                    <a:p>
                      <a:pPr algn="l">
                        <a:spcBef>
                          <a:spcPts val="600"/>
                        </a:spcBef>
                        <a:spcAft>
                          <a:spcPts val="0"/>
                        </a:spcAft>
                      </a:pPr>
                      <a:r>
                        <a:rPr lang="en-ZA" sz="1400" dirty="0">
                          <a:effectLst/>
                        </a:rPr>
                        <a:t>30 250 children assessed</a:t>
                      </a:r>
                      <a:endParaRPr lang="en-ZA" sz="1400" dirty="0">
                        <a:solidFill>
                          <a:schemeClr val="tx1"/>
                        </a:solidFill>
                        <a:effectLst/>
                        <a:latin typeface="+mn-lt"/>
                      </a:endParaRPr>
                    </a:p>
                  </a:txBody>
                  <a:tcPr marL="31000" marR="31000"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400" u="none" strike="noStrike" kern="1200" dirty="0"/>
                        <a:t>Assessing of children</a:t>
                      </a:r>
                      <a:r>
                        <a:rPr lang="en-ZA" sz="1400" u="none" strike="noStrike" kern="1200" baseline="0" dirty="0"/>
                        <a:t> for learning barriers</a:t>
                      </a:r>
                      <a:endParaRPr lang="en-ZA" sz="1400" b="0" i="0" u="none" strike="noStrike" kern="1200" dirty="0">
                        <a:solidFill>
                          <a:schemeClr val="tx1"/>
                        </a:solidFill>
                        <a:latin typeface="+mn-lt"/>
                        <a:ea typeface="+mn-ea"/>
                        <a:cs typeface="+mn-cs"/>
                      </a:endParaRPr>
                    </a:p>
                  </a:txBody>
                  <a:tcPr marL="31000" marR="31000" marT="0" marB="0"/>
                </a:tc>
                <a:tc vMerge="1">
                  <a:txBody>
                    <a:bodyPr/>
                    <a:lstStyle/>
                    <a:p>
                      <a:pPr algn="l">
                        <a:spcBef>
                          <a:spcPts val="600"/>
                        </a:spcBef>
                        <a:spcAft>
                          <a:spcPts val="0"/>
                        </a:spcAft>
                      </a:pPr>
                      <a:endParaRPr lang="en-ZA" sz="1400" dirty="0">
                        <a:effectLst/>
                        <a:latin typeface="+mn-lt"/>
                        <a:ea typeface="Calibri"/>
                      </a:endParaRPr>
                    </a:p>
                  </a:txBody>
                  <a:tcPr marL="31000" marR="31000" marT="0" marB="0"/>
                </a:tc>
                <a:tc vMerge="1">
                  <a:txBody>
                    <a:bodyPr/>
                    <a:lstStyle/>
                    <a:p>
                      <a:endParaRPr lang="en-ZA"/>
                    </a:p>
                  </a:txBody>
                  <a:tcPr/>
                </a:tc>
                <a:extLst>
                  <a:ext uri="{0D108BD9-81ED-4DB2-BD59-A6C34878D82A}">
                    <a16:rowId xmlns:a16="http://schemas.microsoft.com/office/drawing/2014/main" val="4163930181"/>
                  </a:ext>
                </a:extLst>
              </a:tr>
              <a:tr h="876741">
                <a:tc>
                  <a:txBody>
                    <a:bodyPr/>
                    <a:lstStyle/>
                    <a:p>
                      <a:pPr algn="l">
                        <a:spcBef>
                          <a:spcPts val="600"/>
                        </a:spcBef>
                        <a:spcAft>
                          <a:spcPts val="0"/>
                        </a:spcAft>
                      </a:pPr>
                      <a:r>
                        <a:rPr lang="en-ZA" sz="1400" dirty="0">
                          <a:effectLst/>
                        </a:rPr>
                        <a:t>1069 schools and 500 ECD</a:t>
                      </a:r>
                      <a:r>
                        <a:rPr lang="en-ZA" sz="1400" baseline="0" dirty="0">
                          <a:effectLst/>
                        </a:rPr>
                        <a:t> centres</a:t>
                      </a:r>
                      <a:endParaRPr lang="en-ZA" sz="1400" dirty="0">
                        <a:effectLst/>
                        <a:latin typeface="+mn-lt"/>
                      </a:endParaRPr>
                    </a:p>
                  </a:txBody>
                  <a:tcPr marL="31000" marR="31000" marT="0" marB="0"/>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ZA" sz="1400" dirty="0">
                          <a:effectLst/>
                        </a:rPr>
                        <a:t>Monitor and support</a:t>
                      </a:r>
                      <a:r>
                        <a:rPr lang="en-ZA" sz="1400" baseline="0" dirty="0">
                          <a:effectLst/>
                        </a:rPr>
                        <a:t> NCF implementation in registered ECD centres</a:t>
                      </a:r>
                      <a:endParaRPr lang="en-ZA" sz="1400" dirty="0">
                        <a:effectLst/>
                        <a:latin typeface="+mn-lt"/>
                        <a:ea typeface="Calibri"/>
                      </a:endParaRPr>
                    </a:p>
                  </a:txBody>
                  <a:tcPr marL="31000" marR="31000" marT="0" marB="0"/>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tc vMerge="1">
                  <a:txBody>
                    <a:bodyPr/>
                    <a:lstStyle/>
                    <a:p>
                      <a:endParaRPr lang="en-ZA"/>
                    </a:p>
                  </a:txBody>
                  <a:tcPr/>
                </a:tc>
                <a:extLst>
                  <a:ext uri="{0D108BD9-81ED-4DB2-BD59-A6C34878D82A}">
                    <a16:rowId xmlns:a16="http://schemas.microsoft.com/office/drawing/2014/main" val="1703925820"/>
                  </a:ext>
                </a:extLst>
              </a:tr>
            </a:tbl>
          </a:graphicData>
        </a:graphic>
      </p:graphicFrame>
      <p:sp>
        <p:nvSpPr>
          <p:cNvPr id="8" name="Slide Number Placeholder 7"/>
          <p:cNvSpPr>
            <a:spLocks noGrp="1"/>
          </p:cNvSpPr>
          <p:nvPr>
            <p:ph type="sldNum" sz="quarter" idx="12"/>
          </p:nvPr>
        </p:nvSpPr>
        <p:spPr/>
        <p:txBody>
          <a:bodyPr/>
          <a:lstStyle/>
          <a:p>
            <a:fld id="{B0BD06D6-3E89-40BC-8BA4-56C7076C5FAA}" type="slidenum">
              <a:rPr lang="en-ZA" smtClean="0"/>
              <a:t>41</a:t>
            </a:fld>
            <a:endParaRPr lang="en-ZA" dirty="0"/>
          </a:p>
        </p:txBody>
      </p:sp>
    </p:spTree>
    <p:extLst>
      <p:ext uri="{BB962C8B-B14F-4D97-AF65-F5344CB8AC3E}">
        <p14:creationId xmlns:p14="http://schemas.microsoft.com/office/powerpoint/2010/main" val="17773783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0" y="-4816"/>
            <a:ext cx="12192000"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ZA" sz="2400" b="1" dirty="0"/>
              <a:t>SCHOOL SAFETY</a:t>
            </a:r>
          </a:p>
        </p:txBody>
      </p:sp>
      <p:pic>
        <p:nvPicPr>
          <p:cNvPr id="5" name="Picture 8" descr="P:\Communication\Misc\Illustrator\Logos\2014_rising_sun.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655" y="6237916"/>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309321"/>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2019069" y="456849"/>
            <a:ext cx="8153861" cy="5636448"/>
            <a:chOff x="0" y="0"/>
            <a:chExt cx="9144000" cy="6500834"/>
          </a:xfrm>
        </p:grpSpPr>
        <p:pic>
          <p:nvPicPr>
            <p:cNvPr id="8" name="Picture 4" descr="C:\Users\gmashiteng\Desktop\pictures\bullying.png"/>
            <p:cNvPicPr>
              <a:picLocks noChangeAspect="1" noChangeArrowheads="1"/>
            </p:cNvPicPr>
            <p:nvPr/>
          </p:nvPicPr>
          <p:blipFill>
            <a:blip r:embed="rId5" cstate="print"/>
            <a:srcRect/>
            <a:stretch>
              <a:fillRect/>
            </a:stretch>
          </p:blipFill>
          <p:spPr bwMode="auto">
            <a:xfrm>
              <a:off x="0" y="1285860"/>
              <a:ext cx="4357686" cy="5214974"/>
            </a:xfrm>
            <a:prstGeom prst="rect">
              <a:avLst/>
            </a:prstGeom>
            <a:noFill/>
          </p:spPr>
        </p:pic>
        <p:pic>
          <p:nvPicPr>
            <p:cNvPr id="10" name="Picture 2" descr="C:\Users\gmashiteng\Desktop\pictures\images.jpg"/>
            <p:cNvPicPr>
              <a:picLocks noChangeAspect="1" noChangeArrowheads="1"/>
            </p:cNvPicPr>
            <p:nvPr/>
          </p:nvPicPr>
          <p:blipFill>
            <a:blip r:embed="rId6" cstate="print"/>
            <a:srcRect/>
            <a:stretch>
              <a:fillRect/>
            </a:stretch>
          </p:blipFill>
          <p:spPr bwMode="auto">
            <a:xfrm>
              <a:off x="4357686" y="1500174"/>
              <a:ext cx="4786314" cy="2983540"/>
            </a:xfrm>
            <a:prstGeom prst="rect">
              <a:avLst/>
            </a:prstGeom>
            <a:noFill/>
          </p:spPr>
        </p:pic>
        <p:pic>
          <p:nvPicPr>
            <p:cNvPr id="11" name="Picture 3" descr="C:\Users\gmashiteng\Desktop\pictures\imagesCA322GQV.jpg"/>
            <p:cNvPicPr>
              <a:picLocks noChangeAspect="1" noChangeArrowheads="1"/>
            </p:cNvPicPr>
            <p:nvPr/>
          </p:nvPicPr>
          <p:blipFill>
            <a:blip r:embed="rId7" cstate="print"/>
            <a:srcRect/>
            <a:stretch>
              <a:fillRect/>
            </a:stretch>
          </p:blipFill>
          <p:spPr bwMode="auto">
            <a:xfrm>
              <a:off x="4357686" y="4214818"/>
              <a:ext cx="4786314" cy="2286016"/>
            </a:xfrm>
            <a:prstGeom prst="rect">
              <a:avLst/>
            </a:prstGeom>
            <a:noFill/>
          </p:spPr>
        </p:pic>
        <p:pic>
          <p:nvPicPr>
            <p:cNvPr id="12" name="Picture 4" descr="C:\Users\gmashiteng\Desktop\pictures\safety matters.jpg"/>
            <p:cNvPicPr>
              <a:picLocks noChangeAspect="1" noChangeArrowheads="1"/>
            </p:cNvPicPr>
            <p:nvPr/>
          </p:nvPicPr>
          <p:blipFill>
            <a:blip r:embed="rId8" cstate="print"/>
            <a:srcRect/>
            <a:stretch>
              <a:fillRect/>
            </a:stretch>
          </p:blipFill>
          <p:spPr bwMode="auto">
            <a:xfrm>
              <a:off x="0" y="0"/>
              <a:ext cx="9144000" cy="1714488"/>
            </a:xfrm>
            <a:prstGeom prst="rect">
              <a:avLst/>
            </a:prstGeom>
            <a:noFill/>
          </p:spPr>
        </p:pic>
      </p:grpSp>
      <p:sp>
        <p:nvSpPr>
          <p:cNvPr id="13" name="Slide Number Placeholder 12"/>
          <p:cNvSpPr>
            <a:spLocks noGrp="1"/>
          </p:cNvSpPr>
          <p:nvPr>
            <p:ph type="sldNum" sz="quarter" idx="12"/>
          </p:nvPr>
        </p:nvSpPr>
        <p:spPr/>
        <p:txBody>
          <a:bodyPr/>
          <a:lstStyle/>
          <a:p>
            <a:fld id="{B0BD06D6-3E89-40BC-8BA4-56C7076C5FAA}" type="slidenum">
              <a:rPr lang="en-ZA" smtClean="0"/>
              <a:t>42</a:t>
            </a:fld>
            <a:endParaRPr lang="en-ZA" dirty="0"/>
          </a:p>
        </p:txBody>
      </p:sp>
    </p:spTree>
    <p:extLst>
      <p:ext uri="{BB962C8B-B14F-4D97-AF65-F5344CB8AC3E}">
        <p14:creationId xmlns:p14="http://schemas.microsoft.com/office/powerpoint/2010/main" val="5973226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4974"/>
            <a:ext cx="1529125" cy="5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11058" y="6298108"/>
            <a:ext cx="1098550" cy="50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0" y="1"/>
            <a:ext cx="12191999"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ZA" sz="2400" b="1" dirty="0"/>
              <a:t>PRIORITY 2: EDUCATION, SKILLS AND HEALTH</a:t>
            </a:r>
          </a:p>
        </p:txBody>
      </p:sp>
      <p:graphicFrame>
        <p:nvGraphicFramePr>
          <p:cNvPr id="2" name="Table 1"/>
          <p:cNvGraphicFramePr>
            <a:graphicFrameLocks noGrp="1"/>
          </p:cNvGraphicFramePr>
          <p:nvPr>
            <p:extLst>
              <p:ext uri="{D42A27DB-BD31-4B8C-83A1-F6EECF244321}">
                <p14:modId xmlns:p14="http://schemas.microsoft.com/office/powerpoint/2010/main" val="4283204829"/>
              </p:ext>
            </p:extLst>
          </p:nvPr>
        </p:nvGraphicFramePr>
        <p:xfrm>
          <a:off x="0" y="461665"/>
          <a:ext cx="12191998" cy="5836443"/>
        </p:xfrm>
        <a:graphic>
          <a:graphicData uri="http://schemas.openxmlformats.org/drawingml/2006/table">
            <a:tbl>
              <a:tblPr firstRow="1" firstCol="1" bandRow="1">
                <a:tableStyleId>{5940675A-B579-460E-94D1-54222C63F5DA}</a:tableStyleId>
              </a:tblPr>
              <a:tblGrid>
                <a:gridCol w="1694044">
                  <a:extLst>
                    <a:ext uri="{9D8B030D-6E8A-4147-A177-3AD203B41FA5}">
                      <a16:colId xmlns:a16="http://schemas.microsoft.com/office/drawing/2014/main" val="20000"/>
                    </a:ext>
                  </a:extLst>
                </a:gridCol>
                <a:gridCol w="1479611">
                  <a:extLst>
                    <a:ext uri="{9D8B030D-6E8A-4147-A177-3AD203B41FA5}">
                      <a16:colId xmlns:a16="http://schemas.microsoft.com/office/drawing/2014/main" val="20002"/>
                    </a:ext>
                  </a:extLst>
                </a:gridCol>
                <a:gridCol w="4993687">
                  <a:extLst>
                    <a:ext uri="{9D8B030D-6E8A-4147-A177-3AD203B41FA5}">
                      <a16:colId xmlns:a16="http://schemas.microsoft.com/office/drawing/2014/main" val="20003"/>
                    </a:ext>
                  </a:extLst>
                </a:gridCol>
                <a:gridCol w="1895098">
                  <a:extLst>
                    <a:ext uri="{9D8B030D-6E8A-4147-A177-3AD203B41FA5}">
                      <a16:colId xmlns:a16="http://schemas.microsoft.com/office/drawing/2014/main" val="112406891"/>
                    </a:ext>
                  </a:extLst>
                </a:gridCol>
                <a:gridCol w="2129558">
                  <a:extLst>
                    <a:ext uri="{9D8B030D-6E8A-4147-A177-3AD203B41FA5}">
                      <a16:colId xmlns:a16="http://schemas.microsoft.com/office/drawing/2014/main" val="3585803381"/>
                    </a:ext>
                  </a:extLst>
                </a:gridCol>
              </a:tblGrid>
              <a:tr h="263049">
                <a:tc gridSpan="4">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ZA" sz="1800" b="1" kern="1200" dirty="0">
                          <a:effectLst/>
                        </a:rPr>
                        <a:t>School</a:t>
                      </a:r>
                      <a:r>
                        <a:rPr lang="en-ZA" sz="1800" b="1" kern="1200" baseline="0" dirty="0">
                          <a:effectLst/>
                        </a:rPr>
                        <a:t> Safety</a:t>
                      </a:r>
                      <a:endParaRPr lang="en-ZA" sz="1800" b="1" kern="1200" dirty="0">
                        <a:solidFill>
                          <a:schemeClr val="tx1"/>
                        </a:solidFill>
                        <a:effectLst/>
                        <a:latin typeface="+mn-lt"/>
                        <a:ea typeface="+mn-ea"/>
                        <a:cs typeface="+mn-cs"/>
                      </a:endParaRPr>
                    </a:p>
                  </a:txBody>
                  <a:tcPr marL="62228" marR="62228" marT="0" marB="0"/>
                </a:tc>
                <a:tc hMerge="1">
                  <a:txBody>
                    <a:bodyPr/>
                    <a:lstStyle/>
                    <a:p>
                      <a:pPr algn="just">
                        <a:spcBef>
                          <a:spcPts val="600"/>
                        </a:spcBef>
                        <a:spcAft>
                          <a:spcPts val="0"/>
                        </a:spcAft>
                        <a:tabLst>
                          <a:tab pos="990600" algn="l"/>
                          <a:tab pos="7831455" algn="l"/>
                        </a:tabLst>
                      </a:pPr>
                      <a:endParaRPr lang="en-ZA" sz="1000" dirty="0">
                        <a:effectLst/>
                        <a:latin typeface="Arial"/>
                        <a:ea typeface="Calibri"/>
                      </a:endParaRPr>
                    </a:p>
                  </a:txBody>
                  <a:tcPr marL="62228" marR="62228"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endParaRPr lang="en-ZA" sz="1800" b="1" kern="1200" dirty="0">
                        <a:solidFill>
                          <a:schemeClr val="tx1"/>
                        </a:solidFill>
                        <a:effectLst/>
                        <a:latin typeface="+mn-lt"/>
                        <a:ea typeface="+mn-ea"/>
                        <a:cs typeface="+mn-cs"/>
                      </a:endParaRPr>
                    </a:p>
                  </a:txBody>
                  <a:tcPr marL="62228" marR="62228" marT="0" marB="0"/>
                </a:tc>
                <a:extLst>
                  <a:ext uri="{0D108BD9-81ED-4DB2-BD59-A6C34878D82A}">
                    <a16:rowId xmlns:a16="http://schemas.microsoft.com/office/drawing/2014/main" val="10000"/>
                  </a:ext>
                </a:extLst>
              </a:tr>
              <a:tr h="482257">
                <a:tc>
                  <a:txBody>
                    <a:bodyPr/>
                    <a:lstStyle/>
                    <a:p>
                      <a:pPr algn="ctr">
                        <a:spcBef>
                          <a:spcPts val="600"/>
                        </a:spcBef>
                        <a:spcAft>
                          <a:spcPts val="600"/>
                        </a:spcAft>
                        <a:tabLst>
                          <a:tab pos="990600" algn="l"/>
                          <a:tab pos="7831455" algn="l"/>
                        </a:tabLst>
                      </a:pPr>
                      <a:r>
                        <a:rPr lang="en-ZA" sz="1400" b="1" dirty="0">
                          <a:effectLst/>
                        </a:rPr>
                        <a:t>INDICATORS (OUTPUT LEVEL)</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marL="88900" indent="0" algn="ctr"/>
                      <a:r>
                        <a:rPr lang="en-ZA" sz="1400" b="1" kern="1200" baseline="0" dirty="0">
                          <a:effectLst/>
                        </a:rPr>
                        <a:t>2023/24 TARGET</a:t>
                      </a:r>
                      <a:endParaRPr lang="en-ZA" sz="1400" b="1" kern="1200" baseline="0" dirty="0">
                        <a:solidFill>
                          <a:schemeClr val="tx1"/>
                        </a:solidFill>
                        <a:effectLst/>
                        <a:latin typeface="+mn-lt"/>
                        <a:ea typeface="+mn-ea"/>
                        <a:cs typeface="+mn-cs"/>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KEY ACTIVITIES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STAKEHOLDERS</a:t>
                      </a:r>
                      <a:r>
                        <a:rPr lang="en-ZA" sz="1400" b="1" baseline="0" dirty="0">
                          <a:effectLst/>
                        </a:rPr>
                        <a:t> (PARTNERS)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31000" marR="31000" marT="0" marB="0" anchor="ctr">
                    <a:solidFill>
                      <a:srgbClr val="FFC000"/>
                    </a:solidFill>
                  </a:tcPr>
                </a:tc>
                <a:extLst>
                  <a:ext uri="{0D108BD9-81ED-4DB2-BD59-A6C34878D82A}">
                    <a16:rowId xmlns:a16="http://schemas.microsoft.com/office/drawing/2014/main" val="10001"/>
                  </a:ext>
                </a:extLst>
              </a:tr>
              <a:tr h="482566">
                <a:tc rowSpan="4">
                  <a:txBody>
                    <a:bodyPr/>
                    <a:lstStyle/>
                    <a:p>
                      <a:pPr marL="88900" indent="0" algn="l" fontAlgn="t"/>
                      <a:r>
                        <a:rPr lang="en-ZA" sz="1400" b="1" kern="1200" dirty="0">
                          <a:effectLst/>
                        </a:rPr>
                        <a:t>Number of schools provided with safety</a:t>
                      </a:r>
                      <a:r>
                        <a:rPr lang="en-ZA" sz="1400" b="1" kern="1200" baseline="0" dirty="0">
                          <a:effectLst/>
                        </a:rPr>
                        <a:t> resources</a:t>
                      </a:r>
                      <a:endParaRPr lang="en-ZA" sz="1400" b="1" kern="1200" dirty="0">
                        <a:solidFill>
                          <a:schemeClr val="lt1"/>
                        </a:solidFill>
                        <a:effectLst/>
                        <a:latin typeface="+mn-lt"/>
                        <a:ea typeface="Calibri"/>
                        <a:cs typeface="+mn-cs"/>
                      </a:endParaRPr>
                    </a:p>
                  </a:txBody>
                  <a:tcPr marL="7620" marR="7620" marT="7620" marB="0"/>
                </a:tc>
                <a:tc>
                  <a:txBody>
                    <a:bodyPr/>
                    <a:lstStyle/>
                    <a:p>
                      <a:pPr algn="l"/>
                      <a:r>
                        <a:rPr lang="en-ZA" sz="1250" b="1" dirty="0"/>
                        <a:t>10 schools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50" b="1" u="none" strike="noStrike" cap="none" normalizeH="0" baseline="0" dirty="0">
                          <a:ln>
                            <a:noFill/>
                          </a:ln>
                          <a:effectLst/>
                        </a:rPr>
                        <a:t>Procure, install and maintain alarm systems</a:t>
                      </a:r>
                      <a:endParaRPr kumimoji="0" lang="en-GB" sz="1250" b="1" i="0"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DoE, SGBs, Schools safety committees</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rowSpan="10">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US" sz="1250" b="1" i="0" u="none" strike="noStrike" cap="none" normalizeH="0" baseline="0" dirty="0">
                          <a:ln>
                            <a:noFill/>
                          </a:ln>
                          <a:solidFill>
                            <a:schemeClr val="tx1"/>
                          </a:solidFill>
                          <a:effectLst/>
                          <a:latin typeface="Calibri" pitchFamily="34" charset="0"/>
                          <a:cs typeface="Times New Roman" pitchFamily="18" charset="0"/>
                        </a:rPr>
                        <a:t>All municipalities</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10002"/>
                  </a:ext>
                </a:extLst>
              </a:tr>
              <a:tr h="277663">
                <a:tc vMerge="1">
                  <a:txBody>
                    <a:bodyPr/>
                    <a:lstStyle/>
                    <a:p>
                      <a:endParaRPr lang="en-ZA"/>
                    </a:p>
                  </a:txBody>
                  <a:tcPr/>
                </a:tc>
                <a:tc>
                  <a:txBody>
                    <a:bodyPr/>
                    <a:lstStyle/>
                    <a:p>
                      <a:r>
                        <a:rPr lang="en-ZA" sz="1250" b="1" dirty="0"/>
                        <a:t>200 schools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cap="none" normalizeH="0" baseline="0" dirty="0">
                          <a:ln>
                            <a:noFill/>
                          </a:ln>
                          <a:effectLst/>
                        </a:rPr>
                        <a:t>Procure drug-testing devices and metal detectors</a:t>
                      </a:r>
                      <a:endParaRPr kumimoji="0" lang="en-GB" sz="1250" b="1" i="0"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DoE, SGBs</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295438785"/>
                  </a:ext>
                </a:extLst>
              </a:tr>
              <a:tr h="467643">
                <a:tc vMerge="1">
                  <a:txBody>
                    <a:bodyPr/>
                    <a:lstStyle/>
                    <a:p>
                      <a:pPr algn="l">
                        <a:spcBef>
                          <a:spcPts val="600"/>
                        </a:spcBef>
                        <a:spcAft>
                          <a:spcPts val="0"/>
                        </a:spcAft>
                      </a:pPr>
                      <a:endParaRPr lang="en-ZA" sz="1400" dirty="0">
                        <a:effectLst/>
                        <a:latin typeface="+mn-lt"/>
                        <a:ea typeface="Calibri"/>
                      </a:endParaRPr>
                    </a:p>
                  </a:txBody>
                  <a:tcPr marL="31000" marR="31000" marT="0" marB="0"/>
                </a:tc>
                <a:tc>
                  <a:txBody>
                    <a:bodyPr/>
                    <a:lstStyle/>
                    <a:p>
                      <a:r>
                        <a:rPr lang="en-ZA" sz="1250" b="1" dirty="0"/>
                        <a:t>300 schools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50" b="1" u="none" strike="noStrike" cap="none" normalizeH="0" baseline="0" dirty="0">
                          <a:ln>
                            <a:noFill/>
                          </a:ln>
                          <a:effectLst/>
                        </a:rPr>
                        <a:t>Conduct searches and seizures in schools</a:t>
                      </a:r>
                      <a:endParaRPr kumimoji="0" lang="en-GB" sz="1250" b="1" i="0"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DoE, DSD, DCSSL, SAPS</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10004"/>
                  </a:ext>
                </a:extLst>
              </a:tr>
              <a:tr h="467643">
                <a:tc vMerge="1">
                  <a:txBody>
                    <a:bodyPr/>
                    <a:lstStyle/>
                    <a:p>
                      <a:endParaRPr lang="en-ZA"/>
                    </a:p>
                  </a:txBody>
                  <a:tcPr/>
                </a:tc>
                <a:tc>
                  <a:txBody>
                    <a:bodyPr/>
                    <a:lstStyle/>
                    <a:p>
                      <a:r>
                        <a:rPr lang="en-ZA" sz="1250" b="1" dirty="0"/>
                        <a:t>100 schools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250" b="1" u="none" strike="noStrike" cap="none" normalizeH="0" baseline="0" dirty="0">
                          <a:ln>
                            <a:noFill/>
                          </a:ln>
                          <a:effectLst/>
                        </a:rPr>
                        <a:t>Conduct environmental health assessments to schools</a:t>
                      </a:r>
                      <a:endParaRPr kumimoji="0" lang="en-GB" sz="1250" b="1" i="0"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DoH, DOE</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2204486269"/>
                  </a:ext>
                </a:extLst>
              </a:tr>
              <a:tr h="657623">
                <a:tc rowSpan="6">
                  <a:txBody>
                    <a:bodyPr/>
                    <a:lstStyle/>
                    <a:p>
                      <a:pPr marL="88900" indent="0" algn="l" fontAlgn="t"/>
                      <a:r>
                        <a:rPr lang="en-ZA" sz="1400" b="1" kern="1200" dirty="0">
                          <a:effectLst/>
                        </a:rPr>
                        <a:t>Number of schools</a:t>
                      </a:r>
                      <a:r>
                        <a:rPr lang="en-ZA" sz="1400" b="1" kern="1200" baseline="0" dirty="0">
                          <a:effectLst/>
                        </a:rPr>
                        <a:t> capacitated on schools safety programmes</a:t>
                      </a:r>
                      <a:endParaRPr lang="en-ZA" sz="1400" b="1" kern="1200" dirty="0">
                        <a:solidFill>
                          <a:schemeClr val="lt1"/>
                        </a:solidFill>
                        <a:effectLst/>
                        <a:latin typeface="+mn-lt"/>
                        <a:ea typeface="Calibri"/>
                        <a:cs typeface="+mn-cs"/>
                      </a:endParaRPr>
                    </a:p>
                  </a:txBody>
                  <a:tcPr marL="7620" marR="7620" marT="7620" marB="0"/>
                </a:tc>
                <a:tc>
                  <a:txBody>
                    <a:bodyPr/>
                    <a:lstStyle/>
                    <a:p>
                      <a:r>
                        <a:rPr lang="en-ZA" sz="1250" b="1" dirty="0"/>
                        <a:t>3 262 committee</a:t>
                      </a:r>
                      <a:r>
                        <a:rPr lang="en-ZA" sz="1250" b="1" baseline="0" dirty="0"/>
                        <a:t> members</a:t>
                      </a:r>
                      <a:endParaRPr lang="en-ZA" sz="1250" b="1" dirty="0"/>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cap="none" normalizeH="0" baseline="0" dirty="0">
                          <a:ln>
                            <a:noFill/>
                          </a:ln>
                          <a:effectLst/>
                        </a:rPr>
                        <a:t>Capacitate school safety committees members on positive discipline and management of bullying</a:t>
                      </a:r>
                      <a:endParaRPr kumimoji="0" lang="en-GB" sz="1250" b="1" i="0" u="none" strike="noStrike" cap="none" normalizeH="0" baseline="0" dirty="0">
                        <a:ln>
                          <a:noFill/>
                        </a:ln>
                        <a:solidFill>
                          <a:schemeClr val="tx1"/>
                        </a:solidFill>
                        <a:effectLst/>
                        <a:latin typeface="Calibri" pitchFamily="34" charset="0"/>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DoE, DSD, SAPS</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1587575259"/>
                  </a:ext>
                </a:extLst>
              </a:tr>
              <a:tr h="847602">
                <a:tc vMerge="1">
                  <a:txBody>
                    <a:bodyPr/>
                    <a:lstStyle/>
                    <a:p>
                      <a:pPr marL="88900" indent="0" algn="l" fontAlgn="t"/>
                      <a:endParaRPr lang="en-ZA" sz="1400" b="1" kern="1200" dirty="0">
                        <a:solidFill>
                          <a:schemeClr val="lt1"/>
                        </a:solidFill>
                        <a:effectLst/>
                        <a:latin typeface="+mn-lt"/>
                        <a:ea typeface="Calibri"/>
                        <a:cs typeface="+mn-cs"/>
                      </a:endParaRPr>
                    </a:p>
                  </a:txBody>
                  <a:tcPr marL="7620" marR="7620" marT="7620" marB="0"/>
                </a:tc>
                <a:tc>
                  <a:txBody>
                    <a:bodyPr/>
                    <a:lstStyle/>
                    <a:p>
                      <a:r>
                        <a:rPr lang="en-ZA" sz="1250" b="1" dirty="0"/>
                        <a:t>600 schools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kern="1200" cap="none" normalizeH="0" baseline="0" dirty="0">
                          <a:ln>
                            <a:noFill/>
                          </a:ln>
                          <a:effectLst/>
                        </a:rPr>
                        <a:t>Conduct social crime prevention campaign programmes that focus on substance abuse, bullying, violence prevention, sexual offences and cyber-related matters.</a:t>
                      </a:r>
                      <a:endParaRPr kumimoji="0" lang="en-GB" sz="1250" b="1" i="0" u="none" strike="noStrike" kern="1200" cap="none" normalizeH="0" baseline="0" dirty="0">
                        <a:ln>
                          <a:noFill/>
                        </a:ln>
                        <a:solidFill>
                          <a:schemeClr val="tx1"/>
                        </a:solidFill>
                        <a:effectLst/>
                        <a:latin typeface="Calibri" pitchFamily="34" charset="0"/>
                        <a:ea typeface="+mn-ea"/>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DoE, DSD, SAPS</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2957028223"/>
                  </a:ext>
                </a:extLst>
              </a:tr>
              <a:tr h="467643">
                <a:tc vMerge="1">
                  <a:txBody>
                    <a:bodyPr/>
                    <a:lstStyle/>
                    <a:p>
                      <a:pPr marL="88900" indent="0" algn="l" fontAlgn="t"/>
                      <a:endParaRPr lang="en-ZA" sz="1400" b="1" kern="1200" dirty="0">
                        <a:solidFill>
                          <a:schemeClr val="lt1"/>
                        </a:solidFill>
                        <a:effectLst/>
                        <a:latin typeface="+mn-lt"/>
                        <a:ea typeface="Calibri"/>
                        <a:cs typeface="+mn-cs"/>
                      </a:endParaRPr>
                    </a:p>
                  </a:txBody>
                  <a:tcPr marL="7620" marR="7620" marT="7620" marB="0"/>
                </a:tc>
                <a:tc>
                  <a:txBody>
                    <a:bodyPr/>
                    <a:lstStyle/>
                    <a:p>
                      <a:r>
                        <a:rPr lang="en-ZA" sz="1250" b="1" dirty="0"/>
                        <a:t>1500 schools</a:t>
                      </a: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cap="none" normalizeH="0" baseline="0" dirty="0">
                          <a:ln>
                            <a:noFill/>
                          </a:ln>
                          <a:effectLst/>
                        </a:rPr>
                        <a:t>Conduct anti-crime campaigns – school debates &amp; prison visits, </a:t>
                      </a:r>
                      <a:endParaRPr kumimoji="0" lang="en-GB" sz="1250" b="1" i="0" u="none" strike="noStrike" cap="none" normalizeH="0" baseline="0" dirty="0">
                        <a:ln>
                          <a:noFill/>
                        </a:ln>
                        <a:solidFill>
                          <a:schemeClr val="tx1"/>
                        </a:solidFill>
                        <a:effectLst/>
                        <a:latin typeface="Calibri" pitchFamily="34" charset="0"/>
                        <a:cs typeface="Arial" charset="0"/>
                      </a:endParaRPr>
                    </a:p>
                  </a:txBody>
                  <a:tcPr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DCSSL, DOE, SAPS Municipalities</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2519663230"/>
                  </a:ext>
                </a:extLst>
              </a:tr>
              <a:tr h="277663">
                <a:tc vMerge="1">
                  <a:txBody>
                    <a:bodyPr/>
                    <a:lstStyle/>
                    <a:p>
                      <a:pPr marL="88900" indent="0" algn="l" fontAlgn="t"/>
                      <a:endParaRPr lang="en-ZA" sz="1400" b="1" kern="1200" dirty="0">
                        <a:solidFill>
                          <a:schemeClr val="lt1"/>
                        </a:solidFill>
                        <a:effectLst/>
                        <a:latin typeface="+mn-lt"/>
                        <a:ea typeface="Calibri"/>
                        <a:cs typeface="+mn-cs"/>
                      </a:endParaRPr>
                    </a:p>
                  </a:txBody>
                  <a:tcPr marL="7620" marR="7620" marT="762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kern="1200" cap="none" normalizeH="0" baseline="0" dirty="0">
                          <a:ln>
                            <a:noFill/>
                          </a:ln>
                          <a:effectLst/>
                        </a:rPr>
                        <a:t>500 schools</a:t>
                      </a:r>
                      <a:endParaRPr kumimoji="0" lang="en-ZA" sz="1250" b="1" i="0" u="none" strike="noStrike" kern="1200" cap="none" normalizeH="0" baseline="0" dirty="0">
                        <a:ln>
                          <a:noFill/>
                        </a:ln>
                        <a:solidFill>
                          <a:schemeClr val="tx1"/>
                        </a:solidFill>
                        <a:effectLst/>
                        <a:latin typeface="Calibri" pitchFamily="34" charset="0"/>
                        <a:ea typeface="+mn-ea"/>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kern="1200" cap="none" normalizeH="0" baseline="0" dirty="0">
                          <a:ln>
                            <a:noFill/>
                          </a:ln>
                          <a:effectLst/>
                        </a:rPr>
                        <a:t>Conduct an audit of service providers in the area.</a:t>
                      </a:r>
                      <a:endParaRPr kumimoji="0" lang="en-GB" sz="1250" b="1" i="0" u="none" strike="noStrike" kern="1200" cap="none" normalizeH="0" baseline="0" dirty="0">
                        <a:ln>
                          <a:noFill/>
                        </a:ln>
                        <a:solidFill>
                          <a:schemeClr val="tx1"/>
                        </a:solidFill>
                        <a:effectLst/>
                        <a:latin typeface="Calibri" pitchFamily="34" charset="0"/>
                        <a:ea typeface="+mn-ea"/>
                        <a:cs typeface="Arial"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00" b="0"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endParaRPr lang="en-ZA"/>
                    </a:p>
                  </a:txBody>
                  <a:tcPr/>
                </a:tc>
                <a:extLst>
                  <a:ext uri="{0D108BD9-81ED-4DB2-BD59-A6C34878D82A}">
                    <a16:rowId xmlns:a16="http://schemas.microsoft.com/office/drawing/2014/main" val="1585811708"/>
                  </a:ext>
                </a:extLst>
              </a:tr>
              <a:tr h="657623">
                <a:tc vMerge="1">
                  <a:txBody>
                    <a:bodyPr/>
                    <a:lstStyle/>
                    <a:p>
                      <a:pPr marL="88900" indent="0" algn="l" fontAlgn="t"/>
                      <a:endParaRPr lang="en-ZA" sz="1400" b="1" kern="1200" dirty="0">
                        <a:solidFill>
                          <a:schemeClr val="lt1"/>
                        </a:solidFill>
                        <a:effectLst/>
                        <a:latin typeface="+mn-lt"/>
                        <a:ea typeface="Calibri"/>
                        <a:cs typeface="+mn-cs"/>
                      </a:endParaRPr>
                    </a:p>
                  </a:txBody>
                  <a:tcPr marL="7620" marR="7620" marT="762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kern="1200" cap="none" normalizeH="0" baseline="0" dirty="0">
                          <a:ln>
                            <a:noFill/>
                          </a:ln>
                          <a:effectLst/>
                        </a:rPr>
                        <a:t>Biannually </a:t>
                      </a:r>
                      <a:endParaRPr kumimoji="0" lang="en-ZA" sz="1250" b="1" i="0" u="none" strike="noStrike" kern="1200" cap="none" normalizeH="0" baseline="0" dirty="0">
                        <a:ln>
                          <a:noFill/>
                        </a:ln>
                        <a:solidFill>
                          <a:schemeClr val="tx1"/>
                        </a:solidFill>
                        <a:effectLst/>
                        <a:latin typeface="Calibri" pitchFamily="34" charset="0"/>
                        <a:ea typeface="+mn-ea"/>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250" b="1" kern="1200" dirty="0">
                          <a:effectLst/>
                        </a:rPr>
                        <a:t>Evaluate and assess progress periodically as determined by the School Safety Committees and cluster structures</a:t>
                      </a:r>
                      <a:endParaRPr kumimoji="0" lang="en-GB" sz="1250" b="1" i="0" u="none" strike="noStrike" kern="1200" cap="none" normalizeH="0" baseline="0" dirty="0">
                        <a:ln>
                          <a:noFill/>
                        </a:ln>
                        <a:solidFill>
                          <a:schemeClr val="tx1"/>
                        </a:solidFill>
                        <a:effectLst/>
                        <a:latin typeface="Calibri" pitchFamily="34" charset="0"/>
                        <a:ea typeface="+mn-ea"/>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DoE, SGB</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3909701246"/>
                  </a:ext>
                </a:extLst>
              </a:tr>
              <a:tr h="467643">
                <a:tc vMerge="1">
                  <a:txBody>
                    <a:bodyPr/>
                    <a:lstStyle/>
                    <a:p>
                      <a:pPr marL="88900" indent="0" algn="l" fontAlgn="t"/>
                      <a:endParaRPr lang="en-ZA" sz="1400" b="1" kern="1200" dirty="0">
                        <a:solidFill>
                          <a:schemeClr val="lt1"/>
                        </a:solidFill>
                        <a:effectLst/>
                        <a:latin typeface="+mn-lt"/>
                        <a:ea typeface="Calibri"/>
                        <a:cs typeface="+mn-cs"/>
                      </a:endParaRPr>
                    </a:p>
                  </a:txBody>
                  <a:tcPr marL="7620" marR="7620" marT="762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sz="1250" b="1" u="none" strike="noStrike" kern="1200" cap="none" normalizeH="0" baseline="0" dirty="0">
                          <a:ln>
                            <a:noFill/>
                          </a:ln>
                          <a:effectLst/>
                        </a:rPr>
                        <a:t>11 schools </a:t>
                      </a:r>
                      <a:endParaRPr kumimoji="0" lang="en-ZA" sz="1250" b="1" i="0" u="none" strike="noStrike" kern="1200" cap="none" normalizeH="0" baseline="0" dirty="0">
                        <a:ln>
                          <a:noFill/>
                        </a:ln>
                        <a:solidFill>
                          <a:schemeClr val="tx1"/>
                        </a:solidFill>
                        <a:effectLst/>
                        <a:latin typeface="Calibri" pitchFamily="34" charset="0"/>
                        <a:ea typeface="+mn-ea"/>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50" b="1" u="none" strike="noStrike" kern="1200" cap="none" normalizeH="0" baseline="0" dirty="0">
                          <a:ln>
                            <a:noFill/>
                          </a:ln>
                          <a:effectLst/>
                        </a:rPr>
                        <a:t>Erect clear vu fencing facilities in identified hot spot schools</a:t>
                      </a:r>
                      <a:endParaRPr kumimoji="0" lang="en-GB" sz="1250" b="1" i="0" u="none" strike="noStrike" kern="1200" cap="none" normalizeH="0" baseline="0" dirty="0">
                        <a:ln>
                          <a:noFill/>
                        </a:ln>
                        <a:solidFill>
                          <a:schemeClr val="tx1"/>
                        </a:solidFill>
                        <a:effectLst/>
                        <a:latin typeface="Calibri" pitchFamily="34" charset="0"/>
                        <a:ea typeface="+mn-ea"/>
                        <a:cs typeface="Arial"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ZA" sz="1250" b="1" u="none" strike="noStrike" cap="none" normalizeH="0" baseline="0" dirty="0">
                          <a:ln>
                            <a:noFill/>
                          </a:ln>
                          <a:effectLst/>
                        </a:rPr>
                        <a:t>DoE, DPWRT</a:t>
                      </a: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tc vMerge="1">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250" b="1" i="0" u="none" strike="noStrike" cap="none" normalizeH="0" baseline="0" dirty="0">
                        <a:ln>
                          <a:noFill/>
                        </a:ln>
                        <a:solidFill>
                          <a:schemeClr val="tx1"/>
                        </a:solidFill>
                        <a:effectLst/>
                        <a:latin typeface="Calibri" pitchFamily="34" charset="0"/>
                        <a:cs typeface="Times New Roman" pitchFamily="18" charset="0"/>
                      </a:endParaRPr>
                    </a:p>
                  </a:txBody>
                  <a:tcPr horzOverflow="overflow"/>
                </a:tc>
                <a:extLst>
                  <a:ext uri="{0D108BD9-81ED-4DB2-BD59-A6C34878D82A}">
                    <a16:rowId xmlns:a16="http://schemas.microsoft.com/office/drawing/2014/main" val="712992557"/>
                  </a:ext>
                </a:extLst>
              </a:tr>
            </a:tbl>
          </a:graphicData>
        </a:graphic>
      </p:graphicFrame>
      <p:sp>
        <p:nvSpPr>
          <p:cNvPr id="8" name="Slide Number Placeholder 7"/>
          <p:cNvSpPr>
            <a:spLocks noGrp="1"/>
          </p:cNvSpPr>
          <p:nvPr>
            <p:ph type="sldNum" sz="quarter" idx="12"/>
          </p:nvPr>
        </p:nvSpPr>
        <p:spPr/>
        <p:txBody>
          <a:bodyPr/>
          <a:lstStyle/>
          <a:p>
            <a:fld id="{B0BD06D6-3E89-40BC-8BA4-56C7076C5FAA}" type="slidenum">
              <a:rPr lang="en-ZA" smtClean="0"/>
              <a:t>43</a:t>
            </a:fld>
            <a:endParaRPr lang="en-ZA" dirty="0"/>
          </a:p>
        </p:txBody>
      </p:sp>
    </p:spTree>
    <p:extLst>
      <p:ext uri="{BB962C8B-B14F-4D97-AF65-F5344CB8AC3E}">
        <p14:creationId xmlns:p14="http://schemas.microsoft.com/office/powerpoint/2010/main" val="3414774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0" y="1"/>
            <a:ext cx="12192000"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ZA" sz="2400" b="1" dirty="0"/>
              <a:t>IN-SCHOOL SPORT</a:t>
            </a:r>
          </a:p>
        </p:txBody>
      </p:sp>
      <p:pic>
        <p:nvPicPr>
          <p:cNvPr id="5" name="Picture 8" descr="P:\Communication\Misc\Illustrator\Logos\2014_rising_sun.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9124" y="6264571"/>
            <a:ext cx="1098550" cy="548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94942"/>
            <a:ext cx="1673142" cy="548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p:nvGrpSpPr>
        <p:grpSpPr>
          <a:xfrm>
            <a:off x="1524001" y="461666"/>
            <a:ext cx="9144000" cy="5681979"/>
            <a:chOff x="0" y="785794"/>
            <a:chExt cx="9144001" cy="5357850"/>
          </a:xfrm>
        </p:grpSpPr>
        <p:pic>
          <p:nvPicPr>
            <p:cNvPr id="14" name="Picture 5" descr="C:\Users\gmashiteng\Desktop\pictures\boys.jpg"/>
            <p:cNvPicPr>
              <a:picLocks noChangeAspect="1" noChangeArrowheads="1"/>
            </p:cNvPicPr>
            <p:nvPr/>
          </p:nvPicPr>
          <p:blipFill>
            <a:blip r:embed="rId5" cstate="print"/>
            <a:srcRect/>
            <a:stretch>
              <a:fillRect/>
            </a:stretch>
          </p:blipFill>
          <p:spPr bwMode="auto">
            <a:xfrm>
              <a:off x="4234982" y="3429000"/>
              <a:ext cx="4909018" cy="2714644"/>
            </a:xfrm>
            <a:prstGeom prst="rect">
              <a:avLst/>
            </a:prstGeom>
            <a:noFill/>
          </p:spPr>
        </p:pic>
        <p:pic>
          <p:nvPicPr>
            <p:cNvPr id="15" name="Picture 6" descr="C:\Users\gmashiteng\Desktop\pictures\schoolsports.jpg"/>
            <p:cNvPicPr>
              <a:picLocks noChangeAspect="1" noChangeArrowheads="1"/>
            </p:cNvPicPr>
            <p:nvPr/>
          </p:nvPicPr>
          <p:blipFill>
            <a:blip r:embed="rId6" cstate="print"/>
            <a:srcRect/>
            <a:stretch>
              <a:fillRect/>
            </a:stretch>
          </p:blipFill>
          <p:spPr bwMode="auto">
            <a:xfrm>
              <a:off x="0" y="3357562"/>
              <a:ext cx="4357686" cy="2786082"/>
            </a:xfrm>
            <a:prstGeom prst="rect">
              <a:avLst/>
            </a:prstGeom>
            <a:noFill/>
          </p:spPr>
        </p:pic>
        <p:pic>
          <p:nvPicPr>
            <p:cNvPr id="16" name="Picture 7" descr="C:\Users\gmashiteng\Desktop\pictures\sports.jpg"/>
            <p:cNvPicPr>
              <a:picLocks noChangeAspect="1" noChangeArrowheads="1"/>
            </p:cNvPicPr>
            <p:nvPr/>
          </p:nvPicPr>
          <p:blipFill>
            <a:blip r:embed="rId7" cstate="print"/>
            <a:srcRect/>
            <a:stretch>
              <a:fillRect/>
            </a:stretch>
          </p:blipFill>
          <p:spPr bwMode="auto">
            <a:xfrm>
              <a:off x="4214810" y="785794"/>
              <a:ext cx="4929191" cy="2643206"/>
            </a:xfrm>
            <a:prstGeom prst="rect">
              <a:avLst/>
            </a:prstGeom>
            <a:noFill/>
          </p:spPr>
        </p:pic>
        <p:pic>
          <p:nvPicPr>
            <p:cNvPr id="17" name="Picture 8" descr="C:\Users\gmashiteng\Desktop\pictures\redgirls.jpg"/>
            <p:cNvPicPr>
              <a:picLocks noChangeAspect="1" noChangeArrowheads="1"/>
            </p:cNvPicPr>
            <p:nvPr/>
          </p:nvPicPr>
          <p:blipFill>
            <a:blip r:embed="rId8" cstate="print"/>
            <a:srcRect/>
            <a:stretch>
              <a:fillRect/>
            </a:stretch>
          </p:blipFill>
          <p:spPr bwMode="auto">
            <a:xfrm>
              <a:off x="0" y="785794"/>
              <a:ext cx="4314887" cy="2643206"/>
            </a:xfrm>
            <a:prstGeom prst="rect">
              <a:avLst/>
            </a:prstGeom>
            <a:noFill/>
          </p:spPr>
        </p:pic>
      </p:grpSp>
      <p:sp>
        <p:nvSpPr>
          <p:cNvPr id="4" name="Slide Number Placeholder 3"/>
          <p:cNvSpPr>
            <a:spLocks noGrp="1"/>
          </p:cNvSpPr>
          <p:nvPr>
            <p:ph type="sldNum" sz="quarter" idx="12"/>
          </p:nvPr>
        </p:nvSpPr>
        <p:spPr/>
        <p:txBody>
          <a:bodyPr/>
          <a:lstStyle/>
          <a:p>
            <a:fld id="{B0BD06D6-3E89-40BC-8BA4-56C7076C5FAA}" type="slidenum">
              <a:rPr lang="en-ZA" smtClean="0"/>
              <a:t>44</a:t>
            </a:fld>
            <a:endParaRPr lang="en-ZA" dirty="0"/>
          </a:p>
        </p:txBody>
      </p:sp>
    </p:spTree>
    <p:extLst>
      <p:ext uri="{BB962C8B-B14F-4D97-AF65-F5344CB8AC3E}">
        <p14:creationId xmlns:p14="http://schemas.microsoft.com/office/powerpoint/2010/main" val="3948752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548"/>
            <a:ext cx="1529125" cy="5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96827" y="6220022"/>
            <a:ext cx="1098550" cy="50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
          <p:cNvSpPr>
            <a:spLocks noChangeArrowheads="1"/>
          </p:cNvSpPr>
          <p:nvPr/>
        </p:nvSpPr>
        <p:spPr bwMode="auto">
          <a:xfrm>
            <a:off x="0" y="1"/>
            <a:ext cx="12191999" cy="461665"/>
          </a:xfrm>
          <a:prstGeom prst="rect">
            <a:avLst/>
          </a:prstGeom>
          <a:solidFill>
            <a:srgbClr val="FFC000"/>
          </a:solidFill>
          <a:ln>
            <a:noFill/>
          </a:ln>
          <a:effectLst/>
        </p:spPr>
        <p:txBody>
          <a:bodyPr vert="horz" wrap="square" lIns="91440" tIns="45720" rIns="91440" bIns="45720" numCol="1" anchor="ctr" anchorCtr="0" compatLnSpc="1">
            <a:prstTxWarp prst="textNoShape">
              <a:avLst/>
            </a:prstTxWarp>
            <a:spAutoFit/>
          </a:bodyPr>
          <a:lstStyle/>
          <a:p>
            <a:pPr algn="ctr"/>
            <a:r>
              <a:rPr lang="en-US" sz="2400" b="1" dirty="0"/>
              <a:t>PRIORITY 2: EDUCATION, SKILLS AND HEALTH</a:t>
            </a:r>
            <a:endParaRPr lang="en-ZA" sz="2400" b="1" dirty="0"/>
          </a:p>
        </p:txBody>
      </p:sp>
      <p:graphicFrame>
        <p:nvGraphicFramePr>
          <p:cNvPr id="2" name="Table 1"/>
          <p:cNvGraphicFramePr>
            <a:graphicFrameLocks noGrp="1"/>
          </p:cNvGraphicFramePr>
          <p:nvPr/>
        </p:nvGraphicFramePr>
        <p:xfrm>
          <a:off x="1" y="461665"/>
          <a:ext cx="12191998" cy="5703638"/>
        </p:xfrm>
        <a:graphic>
          <a:graphicData uri="http://schemas.openxmlformats.org/drawingml/2006/table">
            <a:tbl>
              <a:tblPr firstRow="1" firstCol="1" bandRow="1">
                <a:tableStyleId>{5940675A-B579-460E-94D1-54222C63F5DA}</a:tableStyleId>
              </a:tblPr>
              <a:tblGrid>
                <a:gridCol w="2428276">
                  <a:extLst>
                    <a:ext uri="{9D8B030D-6E8A-4147-A177-3AD203B41FA5}">
                      <a16:colId xmlns:a16="http://schemas.microsoft.com/office/drawing/2014/main" val="20000"/>
                    </a:ext>
                  </a:extLst>
                </a:gridCol>
                <a:gridCol w="2396444">
                  <a:extLst>
                    <a:ext uri="{9D8B030D-6E8A-4147-A177-3AD203B41FA5}">
                      <a16:colId xmlns:a16="http://schemas.microsoft.com/office/drawing/2014/main" val="20002"/>
                    </a:ext>
                  </a:extLst>
                </a:gridCol>
                <a:gridCol w="2696000">
                  <a:extLst>
                    <a:ext uri="{9D8B030D-6E8A-4147-A177-3AD203B41FA5}">
                      <a16:colId xmlns:a16="http://schemas.microsoft.com/office/drawing/2014/main" val="20003"/>
                    </a:ext>
                  </a:extLst>
                </a:gridCol>
                <a:gridCol w="2335639">
                  <a:extLst>
                    <a:ext uri="{9D8B030D-6E8A-4147-A177-3AD203B41FA5}">
                      <a16:colId xmlns:a16="http://schemas.microsoft.com/office/drawing/2014/main" val="112406891"/>
                    </a:ext>
                  </a:extLst>
                </a:gridCol>
                <a:gridCol w="2335639">
                  <a:extLst>
                    <a:ext uri="{9D8B030D-6E8A-4147-A177-3AD203B41FA5}">
                      <a16:colId xmlns:a16="http://schemas.microsoft.com/office/drawing/2014/main" val="3877133649"/>
                    </a:ext>
                  </a:extLst>
                </a:gridCol>
              </a:tblGrid>
              <a:tr h="357886">
                <a:tc gridSpan="4">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r>
                        <a:rPr lang="en-US" sz="1800" kern="1200" dirty="0">
                          <a:effectLst/>
                        </a:rPr>
                        <a:t>Mas</a:t>
                      </a:r>
                      <a:r>
                        <a:rPr lang="en-US" sz="1800" kern="1200" baseline="0" dirty="0">
                          <a:effectLst/>
                        </a:rPr>
                        <a:t>s Participation in Sport</a:t>
                      </a:r>
                      <a:endParaRPr lang="en-ZA" sz="1800" b="1" kern="1200" dirty="0">
                        <a:solidFill>
                          <a:schemeClr val="bg1"/>
                        </a:solidFill>
                        <a:effectLst/>
                        <a:latin typeface="+mn-lt"/>
                        <a:ea typeface="+mn-ea"/>
                        <a:cs typeface="+mn-cs"/>
                      </a:endParaRPr>
                    </a:p>
                  </a:txBody>
                  <a:tcPr marL="62228" marR="62228" marT="0" marB="0"/>
                </a:tc>
                <a:tc hMerge="1">
                  <a:txBody>
                    <a:bodyPr/>
                    <a:lstStyle/>
                    <a:p>
                      <a:pPr algn="just">
                        <a:spcBef>
                          <a:spcPts val="600"/>
                        </a:spcBef>
                        <a:spcAft>
                          <a:spcPts val="0"/>
                        </a:spcAft>
                        <a:tabLst>
                          <a:tab pos="990600" algn="l"/>
                          <a:tab pos="7831455" algn="l"/>
                        </a:tabLst>
                      </a:pPr>
                      <a:endParaRPr lang="en-ZA" sz="1000" dirty="0">
                        <a:effectLst/>
                        <a:latin typeface="Arial"/>
                        <a:ea typeface="Calibri"/>
                      </a:endParaRPr>
                    </a:p>
                  </a:txBody>
                  <a:tcPr marL="62228" marR="62228"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hMerge="1">
                  <a:txBody>
                    <a:bodyPr/>
                    <a:lstStyle/>
                    <a:p>
                      <a:pPr algn="l">
                        <a:spcBef>
                          <a:spcPts val="600"/>
                        </a:spcBef>
                        <a:spcAft>
                          <a:spcPts val="0"/>
                        </a:spcAft>
                        <a:tabLst>
                          <a:tab pos="990600" algn="l"/>
                          <a:tab pos="7831455" algn="l"/>
                        </a:tabLst>
                      </a:pPr>
                      <a:endParaRPr lang="en-ZA" sz="1400" dirty="0">
                        <a:effectLst/>
                        <a:latin typeface="+mn-lt"/>
                        <a:ea typeface="Calibri"/>
                      </a:endParaRPr>
                    </a:p>
                  </a:txBody>
                  <a:tcPr marL="31000" marR="31000" marT="0" marB="0"/>
                </a:tc>
                <a:tc>
                  <a:txBody>
                    <a:bodyPr/>
                    <a:lstStyle/>
                    <a:p>
                      <a:pPr marL="0" marR="0" lvl="0" indent="0" algn="l" defTabSz="914400" rtl="0" eaLnBrk="1" fontAlgn="auto" latinLnBrk="0" hangingPunct="1">
                        <a:lnSpc>
                          <a:spcPct val="100000"/>
                        </a:lnSpc>
                        <a:spcBef>
                          <a:spcPts val="600"/>
                        </a:spcBef>
                        <a:spcAft>
                          <a:spcPts val="0"/>
                        </a:spcAft>
                        <a:buClrTx/>
                        <a:buSzTx/>
                        <a:buFontTx/>
                        <a:buNone/>
                        <a:tabLst>
                          <a:tab pos="990600" algn="l"/>
                          <a:tab pos="7831455" algn="l"/>
                        </a:tabLst>
                        <a:defRPr/>
                      </a:pPr>
                      <a:endParaRPr lang="en-ZA" sz="1800" b="1" kern="1200" dirty="0">
                        <a:solidFill>
                          <a:schemeClr val="bg1"/>
                        </a:solidFill>
                        <a:effectLst/>
                        <a:latin typeface="+mn-lt"/>
                        <a:ea typeface="+mn-ea"/>
                        <a:cs typeface="+mn-cs"/>
                      </a:endParaRPr>
                    </a:p>
                  </a:txBody>
                  <a:tcPr marL="62228" marR="62228" marT="0" marB="0"/>
                </a:tc>
                <a:extLst>
                  <a:ext uri="{0D108BD9-81ED-4DB2-BD59-A6C34878D82A}">
                    <a16:rowId xmlns:a16="http://schemas.microsoft.com/office/drawing/2014/main" val="10000"/>
                  </a:ext>
                </a:extLst>
              </a:tr>
              <a:tr h="639801">
                <a:tc>
                  <a:txBody>
                    <a:bodyPr/>
                    <a:lstStyle/>
                    <a:p>
                      <a:pPr algn="ctr">
                        <a:spcBef>
                          <a:spcPts val="600"/>
                        </a:spcBef>
                        <a:spcAft>
                          <a:spcPts val="600"/>
                        </a:spcAft>
                        <a:tabLst>
                          <a:tab pos="990600" algn="l"/>
                          <a:tab pos="7831455" algn="l"/>
                        </a:tabLst>
                      </a:pPr>
                      <a:r>
                        <a:rPr lang="en-ZA" sz="1400" b="1" dirty="0">
                          <a:effectLst/>
                        </a:rPr>
                        <a:t>INDICATORS (OUTPUT LEVEL)</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marL="88900" indent="0" algn="ctr"/>
                      <a:r>
                        <a:rPr lang="en-ZA" sz="1400" b="1" kern="1200" baseline="0" dirty="0">
                          <a:effectLst/>
                        </a:rPr>
                        <a:t>2020/21 TARGET</a:t>
                      </a:r>
                      <a:endParaRPr lang="en-ZA" sz="1400" b="1" kern="1200" baseline="0" dirty="0">
                        <a:solidFill>
                          <a:schemeClr val="tx1"/>
                        </a:solidFill>
                        <a:effectLst/>
                        <a:latin typeface="+mn-lt"/>
                        <a:ea typeface="+mn-ea"/>
                        <a:cs typeface="+mn-cs"/>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KEY ACTIVITIES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ZA" sz="1400" b="1" dirty="0">
                          <a:effectLst/>
                        </a:rPr>
                        <a:t>STAKEHOLDERS</a:t>
                      </a:r>
                      <a:r>
                        <a:rPr lang="en-ZA" sz="1400" b="1" baseline="0" dirty="0">
                          <a:effectLst/>
                        </a:rPr>
                        <a:t> (PARTNERS)</a:t>
                      </a:r>
                      <a:endParaRPr lang="en-ZA" sz="1400" b="1" dirty="0">
                        <a:solidFill>
                          <a:schemeClr val="tx1"/>
                        </a:solidFill>
                        <a:effectLst/>
                        <a:latin typeface="+mn-lt"/>
                        <a:ea typeface="Calibri"/>
                      </a:endParaRPr>
                    </a:p>
                  </a:txBody>
                  <a:tcPr marL="31000" marR="31000" marT="0" marB="0" anchor="ctr">
                    <a:solidFill>
                      <a:srgbClr val="FFC000"/>
                    </a:solidFill>
                  </a:tcPr>
                </a:tc>
                <a:tc>
                  <a:txBody>
                    <a:bodyPr/>
                    <a:lstStyle/>
                    <a:p>
                      <a:pPr algn="ctr">
                        <a:spcBef>
                          <a:spcPts val="600"/>
                        </a:spcBef>
                        <a:spcAft>
                          <a:spcPts val="0"/>
                        </a:spcAft>
                        <a:tabLst>
                          <a:tab pos="990600" algn="l"/>
                          <a:tab pos="7831455" algn="l"/>
                        </a:tabLst>
                      </a:pPr>
                      <a:r>
                        <a:rPr lang="en-US" sz="1400" b="1" dirty="0">
                          <a:solidFill>
                            <a:schemeClr val="tx1"/>
                          </a:solidFill>
                          <a:effectLst/>
                          <a:latin typeface="+mn-lt"/>
                          <a:ea typeface="Calibri"/>
                        </a:rPr>
                        <a:t>LOCATION</a:t>
                      </a:r>
                      <a:endParaRPr lang="en-ZA" sz="1400" b="1" dirty="0">
                        <a:solidFill>
                          <a:schemeClr val="tx1"/>
                        </a:solidFill>
                        <a:effectLst/>
                        <a:latin typeface="+mn-lt"/>
                        <a:ea typeface="Calibri"/>
                      </a:endParaRPr>
                    </a:p>
                  </a:txBody>
                  <a:tcPr marL="31000" marR="31000" marT="0" marB="0" anchor="ctr">
                    <a:solidFill>
                      <a:srgbClr val="FFC000"/>
                    </a:solidFill>
                  </a:tcPr>
                </a:tc>
                <a:extLst>
                  <a:ext uri="{0D108BD9-81ED-4DB2-BD59-A6C34878D82A}">
                    <a16:rowId xmlns:a16="http://schemas.microsoft.com/office/drawing/2014/main" val="10001"/>
                  </a:ext>
                </a:extLst>
              </a:tr>
              <a:tr h="4705951">
                <a:tc>
                  <a:txBody>
                    <a:bodyPr/>
                    <a:lstStyle/>
                    <a:p>
                      <a:pPr algn="l" fontAlgn="t"/>
                      <a:r>
                        <a:rPr lang="en-ZA" sz="1400" dirty="0"/>
                        <a:t>Increase number of learners taking part in  physical activities</a:t>
                      </a:r>
                      <a:endParaRPr lang="en-ZA" sz="1400" b="1" kern="1200" dirty="0">
                        <a:solidFill>
                          <a:schemeClr val="lt1"/>
                        </a:solidFill>
                        <a:effectLst/>
                        <a:latin typeface="+mn-lt"/>
                        <a:ea typeface="Calibri"/>
                        <a:cs typeface="+mn-cs"/>
                      </a:endParaRPr>
                    </a:p>
                  </a:txBody>
                  <a:tcPr marL="7620" marR="7620" marT="7620" marB="0"/>
                </a:tc>
                <a:tc>
                  <a:txBody>
                    <a:bodyPr/>
                    <a:lstStyle/>
                    <a:p>
                      <a:pPr marL="88900" marR="0" lvl="0" indent="0" algn="l" defTabSz="914400" rtl="0" eaLnBrk="1" fontAlgn="t" latinLnBrk="0" hangingPunct="1">
                        <a:lnSpc>
                          <a:spcPct val="100000"/>
                        </a:lnSpc>
                        <a:spcBef>
                          <a:spcPts val="0"/>
                        </a:spcBef>
                        <a:spcAft>
                          <a:spcPts val="0"/>
                        </a:spcAft>
                        <a:buClrTx/>
                        <a:buSzTx/>
                        <a:buFontTx/>
                        <a:buNone/>
                        <a:tabLst/>
                        <a:defRPr/>
                      </a:pPr>
                      <a:r>
                        <a:rPr kumimoji="0" lang="en-ZA" sz="1400" u="none" strike="noStrike" kern="1200" cap="none" normalizeH="0" baseline="0" dirty="0">
                          <a:ln>
                            <a:noFill/>
                          </a:ln>
                          <a:effectLst/>
                        </a:rPr>
                        <a:t>Coordinate sporting 12 sporting code competitions from circuit up to national level</a:t>
                      </a:r>
                      <a:endParaRPr kumimoji="0" lang="en-US" sz="1400" u="none" strike="noStrike" kern="1200" cap="none" normalizeH="0" baseline="0" dirty="0">
                        <a:ln>
                          <a:noFill/>
                        </a:ln>
                        <a:effectLst/>
                      </a:endParaRPr>
                    </a:p>
                    <a:p>
                      <a:pPr marL="0" indent="114300" algn="l" fontAlgn="t"/>
                      <a:endParaRPr lang="en-ZA" sz="1400" b="0" i="0" u="none" strike="noStrike" dirty="0">
                        <a:solidFill>
                          <a:schemeClr val="tx1"/>
                        </a:solidFill>
                        <a:latin typeface="+mn-lt"/>
                      </a:endParaRPr>
                    </a:p>
                  </a:txBody>
                  <a:tcPr marL="7620" marR="7620" marT="7620" marB="0"/>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kern="1200" cap="none" normalizeH="0" baseline="0" dirty="0">
                          <a:ln>
                            <a:noFill/>
                          </a:ln>
                          <a:effectLst/>
                        </a:rPr>
                        <a:t>Conduct School League events from Circuit to National levels for </a:t>
                      </a:r>
                      <a:r>
                        <a:rPr kumimoji="0" lang="en-ZA" sz="1400" u="none" strike="noStrike" kern="1200" cap="none" normalizeH="0" baseline="0" dirty="0">
                          <a:ln>
                            <a:noFill/>
                          </a:ln>
                          <a:effectLst/>
                        </a:rPr>
                        <a:t>public ordinary &amp; special schools: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Basketball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Netball</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Athletics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Chess</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Cricket</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Football</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Gymnastics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Volleyball</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Table-tennis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Tennis</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Hockey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Jukskei</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Morabaraba and </a:t>
                      </a:r>
                    </a:p>
                    <a:p>
                      <a:pPr marL="176213" marR="0" lvl="0" indent="-176213"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ZA" sz="1400" u="none" strike="noStrike" kern="1200" cap="none" normalizeH="0" baseline="0" dirty="0">
                          <a:ln>
                            <a:noFill/>
                          </a:ln>
                          <a:effectLst/>
                        </a:rPr>
                        <a:t>Rugby including LSEN</a:t>
                      </a:r>
                      <a:endParaRPr lang="en-ZA" sz="1400" b="0" i="0" u="none" strike="noStrike" baseline="0" dirty="0">
                        <a:solidFill>
                          <a:schemeClr val="tx1"/>
                        </a:solidFill>
                        <a:latin typeface="+mn-lt"/>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u="none" strike="noStrike" kern="1200" cap="none" normalizeH="0" baseline="0" dirty="0">
                          <a:ln>
                            <a:noFill/>
                          </a:ln>
                          <a:effectLst/>
                        </a:rPr>
                        <a:t>DOE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u="none" strike="noStrike" kern="1200" cap="none" normalizeH="0" baseline="0" dirty="0">
                          <a:ln>
                            <a:noFill/>
                          </a:ln>
                          <a:effectLst/>
                        </a:rPr>
                        <a:t>DCSR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u="none" strike="noStrike" kern="1200" cap="none" normalizeH="0" baseline="0" dirty="0">
                          <a:ln>
                            <a:noFill/>
                          </a:ln>
                          <a:effectLst/>
                        </a:rPr>
                        <a:t>DBE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1400" u="none" strike="noStrike" kern="1200" cap="none" normalizeH="0" baseline="0" dirty="0">
                          <a:ln>
                            <a:noFill/>
                          </a:ln>
                          <a:effectLst/>
                        </a:rPr>
                        <a:t>Sport Codes &amp; Sport Federations</a:t>
                      </a:r>
                    </a:p>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Tx/>
                        <a:buSzTx/>
                        <a:buFont typeface="Courier New" pitchFamily="49" charset="0"/>
                        <a:buNone/>
                        <a:tabLst/>
                      </a:pPr>
                      <a:r>
                        <a:rPr kumimoji="0" lang="en-US" sz="1400" b="0" i="0" u="none" strike="noStrike" cap="none" normalizeH="0" baseline="0" dirty="0">
                          <a:ln>
                            <a:noFill/>
                          </a:ln>
                          <a:solidFill>
                            <a:schemeClr val="tx1"/>
                          </a:solidFill>
                          <a:effectLst/>
                          <a:latin typeface="+mn-lt"/>
                          <a:cs typeface="Times New Roman" pitchFamily="18" charset="0"/>
                        </a:rPr>
                        <a:t>All municipalities</a:t>
                      </a:r>
                      <a:endParaRPr kumimoji="0" lang="en-ZA" sz="1400" b="0" i="0" u="none" strike="noStrike" cap="none" normalizeH="0" baseline="0" dirty="0">
                        <a:ln>
                          <a:noFill/>
                        </a:ln>
                        <a:solidFill>
                          <a:schemeClr val="tx1"/>
                        </a:solidFill>
                        <a:effectLst/>
                        <a:latin typeface="+mn-lt"/>
                        <a:cs typeface="Times New Roman" pitchFamily="18" charset="0"/>
                      </a:endParaRPr>
                    </a:p>
                  </a:txBody>
                  <a:tcPr horzOverflow="overflow"/>
                </a:tc>
                <a:extLst>
                  <a:ext uri="{0D108BD9-81ED-4DB2-BD59-A6C34878D82A}">
                    <a16:rowId xmlns:a16="http://schemas.microsoft.com/office/drawing/2014/main" val="10002"/>
                  </a:ext>
                </a:extLst>
              </a:tr>
            </a:tbl>
          </a:graphicData>
        </a:graphic>
      </p:graphicFrame>
      <p:sp>
        <p:nvSpPr>
          <p:cNvPr id="8" name="Slide Number Placeholder 7"/>
          <p:cNvSpPr>
            <a:spLocks noGrp="1"/>
          </p:cNvSpPr>
          <p:nvPr>
            <p:ph type="sldNum" sz="quarter" idx="12"/>
          </p:nvPr>
        </p:nvSpPr>
        <p:spPr/>
        <p:txBody>
          <a:bodyPr/>
          <a:lstStyle/>
          <a:p>
            <a:fld id="{B0BD06D6-3E89-40BC-8BA4-56C7076C5FAA}" type="slidenum">
              <a:rPr lang="en-ZA" smtClean="0"/>
              <a:t>45</a:t>
            </a:fld>
            <a:endParaRPr lang="en-ZA" dirty="0"/>
          </a:p>
        </p:txBody>
      </p:sp>
    </p:spTree>
    <p:extLst>
      <p:ext uri="{BB962C8B-B14F-4D97-AF65-F5344CB8AC3E}">
        <p14:creationId xmlns:p14="http://schemas.microsoft.com/office/powerpoint/2010/main" val="259654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429763" y="6040017"/>
            <a:ext cx="1348575" cy="632665"/>
          </a:xfrm>
          <a:prstGeom prst="rect">
            <a:avLst/>
          </a:prstGeom>
        </p:spPr>
      </p:pic>
      <p:sp>
        <p:nvSpPr>
          <p:cNvPr id="8" name="object 5"/>
          <p:cNvSpPr txBox="1"/>
          <p:nvPr/>
        </p:nvSpPr>
        <p:spPr>
          <a:xfrm>
            <a:off x="2514600" y="2580972"/>
            <a:ext cx="7219950" cy="437299"/>
          </a:xfrm>
          <a:prstGeom prst="rect">
            <a:avLst/>
          </a:prstGeom>
          <a:solidFill>
            <a:schemeClr val="accent6">
              <a:lumMod val="75000"/>
            </a:schemeClr>
          </a:solidFill>
        </p:spPr>
        <p:txBody>
          <a:bodyPr vert="horz" wrap="square" lIns="0" tIns="6350" rIns="0" bIns="0" rtlCol="0" anchor="ctr">
            <a:spAutoFit/>
          </a:bodyPr>
          <a:lstStyle/>
          <a:p>
            <a:pPr marL="6350" marR="0" lvl="0" indent="0" algn="ctr" defTabSz="914400" rtl="0" eaLnBrk="1" fontAlgn="auto" latinLnBrk="0" hangingPunct="1">
              <a:lnSpc>
                <a:spcPct val="100000"/>
              </a:lnSpc>
              <a:spcBef>
                <a:spcPts val="0"/>
              </a:spcBef>
              <a:spcAft>
                <a:spcPts val="0"/>
              </a:spcAft>
              <a:buClrTx/>
              <a:buSzTx/>
              <a:buFontTx/>
              <a:buNone/>
              <a:tabLst/>
              <a:defRPr/>
            </a:pPr>
            <a:r>
              <a:rPr lang="en-ZA" sz="2800" b="1" spc="-10" dirty="0">
                <a:solidFill>
                  <a:srgbClr val="FFFFFF"/>
                </a:solidFill>
                <a:latin typeface="Century Gothic" panose="020B0502020202020204" pitchFamily="34" charset="0"/>
                <a:cs typeface="Arial"/>
              </a:rPr>
              <a:t>Gallery</a:t>
            </a:r>
            <a:endParaRPr kumimoji="0"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4" name="Slide Number Placeholder 3"/>
          <p:cNvSpPr>
            <a:spLocks noGrp="1"/>
          </p:cNvSpPr>
          <p:nvPr>
            <p:ph type="sldNum" sz="quarter" idx="12"/>
          </p:nvPr>
        </p:nvSpPr>
        <p:spPr/>
        <p:txBody>
          <a:bodyPr/>
          <a:lstStyle/>
          <a:p>
            <a:fld id="{B0BD06D6-3E89-40BC-8BA4-56C7076C5FAA}" type="slidenum">
              <a:rPr lang="en-ZA" smtClean="0"/>
              <a:t>46</a:t>
            </a:fld>
            <a:endParaRPr lang="en-ZA" dirty="0"/>
          </a:p>
        </p:txBody>
      </p:sp>
    </p:spTree>
    <p:extLst>
      <p:ext uri="{BB962C8B-B14F-4D97-AF65-F5344CB8AC3E}">
        <p14:creationId xmlns:p14="http://schemas.microsoft.com/office/powerpoint/2010/main" val="55043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307912" y="6088810"/>
            <a:ext cx="1348575" cy="632665"/>
          </a:xfrm>
          <a:prstGeom prst="rect">
            <a:avLst/>
          </a:prstGeom>
        </p:spPr>
      </p:pic>
      <p:sp>
        <p:nvSpPr>
          <p:cNvPr id="8" name="object 5"/>
          <p:cNvSpPr txBox="1"/>
          <p:nvPr/>
        </p:nvSpPr>
        <p:spPr>
          <a:xfrm>
            <a:off x="2514600" y="2071331"/>
            <a:ext cx="7219950" cy="868186"/>
          </a:xfrm>
          <a:prstGeom prst="rect">
            <a:avLst/>
          </a:prstGeom>
          <a:solidFill>
            <a:schemeClr val="accent6">
              <a:lumMod val="75000"/>
            </a:schemeClr>
          </a:solidFill>
        </p:spPr>
        <p:txBody>
          <a:bodyPr vert="horz" wrap="square" lIns="0" tIns="6350" rIns="0" bIns="0" rtlCol="0" anchor="ctr">
            <a:spAutoFit/>
          </a:bodyPr>
          <a:lstStyle/>
          <a:p>
            <a:pPr marL="6350" marR="0" lvl="0" indent="0" algn="ctr" defTabSz="914400" rtl="0" eaLnBrk="1" fontAlgn="auto" latinLnBrk="0" hangingPunct="1">
              <a:lnSpc>
                <a:spcPct val="100000"/>
              </a:lnSpc>
              <a:spcBef>
                <a:spcPts val="0"/>
              </a:spcBef>
              <a:spcAft>
                <a:spcPts val="0"/>
              </a:spcAft>
              <a:buClrTx/>
              <a:buSzTx/>
              <a:buFontTx/>
              <a:buNone/>
              <a:tabLst/>
              <a:defRPr/>
            </a:pPr>
            <a:r>
              <a:rPr kumimoji="0" lang="en-ZA" sz="2800" b="1" i="0" u="none" strike="noStrike" kern="1200" cap="none" spc="-10" normalizeH="0" baseline="0" noProof="0" dirty="0">
                <a:ln>
                  <a:noFill/>
                </a:ln>
                <a:solidFill>
                  <a:srgbClr val="FFFFFF"/>
                </a:solidFill>
                <a:effectLst/>
                <a:uLnTx/>
                <a:uFillTx/>
                <a:latin typeface="Century Gothic" panose="020B0502020202020204" pitchFamily="34" charset="0"/>
                <a:ea typeface="+mn-ea"/>
                <a:cs typeface="Arial"/>
              </a:rPr>
              <a:t>9. Recommendations</a:t>
            </a:r>
          </a:p>
          <a:p>
            <a:pPr marL="635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3" y="22880"/>
            <a:ext cx="5574527" cy="290868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 y="2971322"/>
            <a:ext cx="4111091" cy="2800713"/>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6892" y="0"/>
            <a:ext cx="7525108" cy="359475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55889" y="2958436"/>
            <a:ext cx="4336111" cy="279468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10824" y="2955420"/>
            <a:ext cx="3864334" cy="283251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520" y="5918200"/>
            <a:ext cx="1174750" cy="939800"/>
          </a:xfrm>
          <a:prstGeom prst="rect">
            <a:avLst/>
          </a:prstGeom>
        </p:spPr>
      </p:pic>
      <p:sp>
        <p:nvSpPr>
          <p:cNvPr id="13" name="Slide Number Placeholder 12"/>
          <p:cNvSpPr>
            <a:spLocks noGrp="1"/>
          </p:cNvSpPr>
          <p:nvPr>
            <p:ph type="sldNum" sz="quarter" idx="12"/>
          </p:nvPr>
        </p:nvSpPr>
        <p:spPr/>
        <p:txBody>
          <a:bodyPr/>
          <a:lstStyle/>
          <a:p>
            <a:fld id="{B0BD06D6-3E89-40BC-8BA4-56C7076C5FAA}" type="slidenum">
              <a:rPr lang="en-ZA" smtClean="0"/>
              <a:t>47</a:t>
            </a:fld>
            <a:endParaRPr lang="en-ZA" dirty="0"/>
          </a:p>
        </p:txBody>
      </p:sp>
    </p:spTree>
    <p:extLst>
      <p:ext uri="{BB962C8B-B14F-4D97-AF65-F5344CB8AC3E}">
        <p14:creationId xmlns:p14="http://schemas.microsoft.com/office/powerpoint/2010/main" val="34205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31805"/>
            <a:ext cx="12192000" cy="6277970"/>
            <a:chOff x="0" y="-387220"/>
            <a:chExt cx="9144000" cy="7540048"/>
          </a:xfrm>
        </p:grpSpPr>
        <p:pic>
          <p:nvPicPr>
            <p:cNvPr id="6" name="Picture 2" descr="C:\Users\gmashiteng\Desktop\pictures\ecd4.jpg"/>
            <p:cNvPicPr>
              <a:picLocks noChangeAspect="1" noChangeArrowheads="1"/>
            </p:cNvPicPr>
            <p:nvPr/>
          </p:nvPicPr>
          <p:blipFill>
            <a:blip r:embed="rId2" cstate="print"/>
            <a:srcRect/>
            <a:stretch>
              <a:fillRect/>
            </a:stretch>
          </p:blipFill>
          <p:spPr bwMode="auto">
            <a:xfrm>
              <a:off x="0" y="-387220"/>
              <a:ext cx="4402667" cy="3849119"/>
            </a:xfrm>
            <a:prstGeom prst="rect">
              <a:avLst/>
            </a:prstGeom>
            <a:noFill/>
          </p:spPr>
        </p:pic>
        <p:pic>
          <p:nvPicPr>
            <p:cNvPr id="7" name="Picture 4" descr="C:\Users\gmashiteng\Desktop\pictures\ecd6.jpg"/>
            <p:cNvPicPr>
              <a:picLocks noChangeAspect="1" noChangeArrowheads="1"/>
            </p:cNvPicPr>
            <p:nvPr/>
          </p:nvPicPr>
          <p:blipFill>
            <a:blip r:embed="rId3" cstate="print"/>
            <a:srcRect/>
            <a:stretch>
              <a:fillRect/>
            </a:stretch>
          </p:blipFill>
          <p:spPr bwMode="auto">
            <a:xfrm>
              <a:off x="4402667" y="-387220"/>
              <a:ext cx="4741333" cy="3849119"/>
            </a:xfrm>
            <a:prstGeom prst="rect">
              <a:avLst/>
            </a:prstGeom>
            <a:noFill/>
          </p:spPr>
        </p:pic>
        <p:pic>
          <p:nvPicPr>
            <p:cNvPr id="8" name="Picture 5" descr="C:\Users\gmashiteng\Desktop\pictures\ecd2.jpg"/>
            <p:cNvPicPr>
              <a:picLocks noChangeAspect="1" noChangeArrowheads="1"/>
            </p:cNvPicPr>
            <p:nvPr/>
          </p:nvPicPr>
          <p:blipFill>
            <a:blip r:embed="rId4" cstate="print"/>
            <a:srcRect/>
            <a:stretch>
              <a:fillRect/>
            </a:stretch>
          </p:blipFill>
          <p:spPr bwMode="auto">
            <a:xfrm>
              <a:off x="1" y="3461899"/>
              <a:ext cx="4402666" cy="3690929"/>
            </a:xfrm>
            <a:prstGeom prst="rect">
              <a:avLst/>
            </a:prstGeom>
            <a:noFill/>
          </p:spPr>
        </p:pic>
        <p:pic>
          <p:nvPicPr>
            <p:cNvPr id="9" name="Picture 6" descr="C:\Users\gmashiteng\Desktop\pictures\ecd8.png"/>
            <p:cNvPicPr>
              <a:picLocks noChangeAspect="1" noChangeArrowheads="1"/>
            </p:cNvPicPr>
            <p:nvPr/>
          </p:nvPicPr>
          <p:blipFill>
            <a:blip r:embed="rId5" cstate="print"/>
            <a:srcRect/>
            <a:stretch>
              <a:fillRect/>
            </a:stretch>
          </p:blipFill>
          <p:spPr bwMode="auto">
            <a:xfrm>
              <a:off x="4402667" y="3461899"/>
              <a:ext cx="4741333" cy="3690929"/>
            </a:xfrm>
            <a:prstGeom prst="rect">
              <a:avLst/>
            </a:prstGeom>
            <a:noFill/>
          </p:spPr>
        </p:pic>
      </p:grpSp>
      <p:pic>
        <p:nvPicPr>
          <p:cNvPr id="12" name="Picture 10"/>
          <p:cNvPicPr>
            <a:picLocks noChangeAspect="1"/>
          </p:cNvPicPr>
          <p:nvPr/>
        </p:nvPicPr>
        <p:blipFill>
          <a:blip r:embed="rId6"/>
          <a:srcRect/>
          <a:stretch>
            <a:fillRect/>
          </a:stretch>
        </p:blipFill>
        <p:spPr bwMode="auto">
          <a:xfrm>
            <a:off x="9666941" y="6213787"/>
            <a:ext cx="1122295" cy="507688"/>
          </a:xfrm>
          <a:prstGeom prst="rect">
            <a:avLst/>
          </a:prstGeom>
          <a:noFill/>
          <a:ln w="9525">
            <a:noFill/>
            <a:miter lim="800000"/>
            <a:headEnd/>
            <a:tailEnd/>
          </a:ln>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6329580"/>
            <a:ext cx="1025718" cy="507688"/>
          </a:xfrm>
          <a:prstGeom prst="rect">
            <a:avLst/>
          </a:prstGeom>
        </p:spPr>
      </p:pic>
      <p:sp>
        <p:nvSpPr>
          <p:cNvPr id="10" name="Slide Number Placeholder 9"/>
          <p:cNvSpPr>
            <a:spLocks noGrp="1"/>
          </p:cNvSpPr>
          <p:nvPr>
            <p:ph type="sldNum" sz="quarter" idx="12"/>
          </p:nvPr>
        </p:nvSpPr>
        <p:spPr/>
        <p:txBody>
          <a:bodyPr/>
          <a:lstStyle/>
          <a:p>
            <a:fld id="{B0BD06D6-3E89-40BC-8BA4-56C7076C5FAA}" type="slidenum">
              <a:rPr lang="en-ZA" smtClean="0"/>
              <a:t>48</a:t>
            </a:fld>
            <a:endParaRPr lang="en-ZA" dirty="0"/>
          </a:p>
        </p:txBody>
      </p:sp>
    </p:spTree>
    <p:extLst>
      <p:ext uri="{BB962C8B-B14F-4D97-AF65-F5344CB8AC3E}">
        <p14:creationId xmlns:p14="http://schemas.microsoft.com/office/powerpoint/2010/main" val="2657848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PG POWERPOINT L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690263"/>
          </a:xfrm>
          <a:prstGeom prst="rect">
            <a:avLst/>
          </a:prstGeom>
        </p:spPr>
      </p:pic>
      <p:grpSp>
        <p:nvGrpSpPr>
          <p:cNvPr id="11" name="Group 10"/>
          <p:cNvGrpSpPr/>
          <p:nvPr/>
        </p:nvGrpSpPr>
        <p:grpSpPr>
          <a:xfrm>
            <a:off x="6861912" y="2156784"/>
            <a:ext cx="3338473" cy="863755"/>
            <a:chOff x="5782732" y="2055173"/>
            <a:chExt cx="3894668" cy="930146"/>
          </a:xfrm>
        </p:grpSpPr>
        <p:sp>
          <p:nvSpPr>
            <p:cNvPr id="9" name="TextBox 8"/>
            <p:cNvSpPr txBox="1"/>
            <p:nvPr/>
          </p:nvSpPr>
          <p:spPr>
            <a:xfrm>
              <a:off x="6779713" y="2055173"/>
              <a:ext cx="2197730" cy="5744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all" spc="0" normalizeH="0" baseline="30000" noProof="0" dirty="0">
                  <a:ln>
                    <a:noFill/>
                  </a:ln>
                  <a:solidFill>
                    <a:srgbClr val="F2B01E"/>
                  </a:solidFill>
                  <a:effectLst/>
                  <a:uLnTx/>
                  <a:uFillTx/>
                  <a:latin typeface="Calibri" panose="020F0502020204030204"/>
                  <a:ea typeface="+mn-ea"/>
                  <a:cs typeface="Arial"/>
                </a:rPr>
                <a:t>when the sun rises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2B01E"/>
                </a:solidFill>
                <a:effectLst/>
                <a:uLnTx/>
                <a:uFillTx/>
                <a:latin typeface="Calibri" panose="020F0502020204030204"/>
                <a:ea typeface="+mn-ea"/>
                <a:cs typeface="+mn-cs"/>
              </a:endParaRPr>
            </a:p>
          </p:txBody>
        </p:sp>
        <p:sp>
          <p:nvSpPr>
            <p:cNvPr id="10" name="TextBox 9"/>
            <p:cNvSpPr txBox="1"/>
            <p:nvPr/>
          </p:nvSpPr>
          <p:spPr>
            <a:xfrm>
              <a:off x="5782732" y="2308211"/>
              <a:ext cx="3894668"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all" spc="0" normalizeH="0" baseline="30000" noProof="0" dirty="0">
                  <a:ln>
                    <a:noFill/>
                  </a:ln>
                  <a:solidFill>
                    <a:prstClr val="white"/>
                  </a:solidFill>
                  <a:effectLst/>
                  <a:uLnTx/>
                  <a:uFillTx/>
                  <a:latin typeface="Calibri" panose="020F0502020204030204"/>
                  <a:ea typeface="+mn-ea"/>
                  <a:cs typeface="Arial"/>
                </a:rPr>
                <a:t>we work hard to deliver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4" name="DPME_Induction_Slides_THANK YOU11.jpg" descr="DPME_Induction_Slides_THANK YOU11.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690263"/>
            <a:ext cx="12192000" cy="3583486"/>
          </a:xfrm>
          <a:prstGeom prst="rect">
            <a:avLst/>
          </a:prstGeom>
          <a:ln w="12700">
            <a:miter lim="400000"/>
          </a:ln>
        </p:spPr>
      </p:pic>
      <p:sp>
        <p:nvSpPr>
          <p:cNvPr id="5" name="Slide Number Placeholder 4"/>
          <p:cNvSpPr>
            <a:spLocks noGrp="1"/>
          </p:cNvSpPr>
          <p:nvPr>
            <p:ph type="sldNum" sz="quarter" idx="12"/>
          </p:nvPr>
        </p:nvSpPr>
        <p:spPr/>
        <p:txBody>
          <a:bodyPr/>
          <a:lstStyle/>
          <a:p>
            <a:fld id="{B0BD06D6-3E89-40BC-8BA4-56C7076C5FAA}" type="slidenum">
              <a:rPr lang="en-ZA" smtClean="0"/>
              <a:t>49</a:t>
            </a:fld>
            <a:endParaRPr lang="en-ZA" dirty="0"/>
          </a:p>
        </p:txBody>
      </p:sp>
    </p:spTree>
    <p:extLst>
      <p:ext uri="{BB962C8B-B14F-4D97-AF65-F5344CB8AC3E}">
        <p14:creationId xmlns:p14="http://schemas.microsoft.com/office/powerpoint/2010/main" val="220915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6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896" y="6197425"/>
            <a:ext cx="1793875"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9216" y="6183270"/>
            <a:ext cx="1315502" cy="61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Rectangle 3"/>
          <p:cNvSpPr>
            <a:spLocks noChangeArrowheads="1"/>
          </p:cNvSpPr>
          <p:nvPr/>
        </p:nvSpPr>
        <p:spPr bwMode="auto">
          <a:xfrm>
            <a:off x="1840762" y="989136"/>
            <a:ext cx="7596188" cy="432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6531" indent="-316531" eaLnBrk="0" hangingPunct="0">
              <a:spcBef>
                <a:spcPct val="20000"/>
              </a:spcBef>
            </a:pPr>
            <a:endParaRPr lang="en-GB" sz="2215" b="1" u="sng" dirty="0"/>
          </a:p>
          <a:p>
            <a:pPr marL="316531" indent="-316531" eaLnBrk="0" hangingPunct="0">
              <a:spcBef>
                <a:spcPct val="20000"/>
              </a:spcBef>
            </a:pPr>
            <a:endParaRPr lang="en-GB" sz="2215" u="sng" dirty="0"/>
          </a:p>
          <a:p>
            <a:pPr marL="316531" indent="-316531" eaLnBrk="0" hangingPunct="0">
              <a:spcBef>
                <a:spcPct val="20000"/>
              </a:spcBef>
            </a:pPr>
            <a:endParaRPr lang="en-GB" sz="2215" b="1" dirty="0"/>
          </a:p>
          <a:p>
            <a:pPr marL="316531" indent="-316531"/>
            <a:endParaRPr lang="en-GB" sz="1292" b="1" dirty="0"/>
          </a:p>
        </p:txBody>
      </p:sp>
      <p:sp>
        <p:nvSpPr>
          <p:cNvPr id="3" name="TextBox 2"/>
          <p:cNvSpPr txBox="1"/>
          <p:nvPr/>
        </p:nvSpPr>
        <p:spPr>
          <a:xfrm>
            <a:off x="1611823" y="51731"/>
            <a:ext cx="9141600" cy="603691"/>
          </a:xfrm>
          <a:prstGeom prst="rect">
            <a:avLst/>
          </a:prstGeom>
          <a:noFill/>
        </p:spPr>
        <p:txBody>
          <a:bodyPr wrap="square">
            <a:spAutoFit/>
          </a:bodyPr>
          <a:lstStyle/>
          <a:p>
            <a:pPr algn="ctr"/>
            <a:r>
              <a:rPr lang="en-US" sz="3323" b="1" dirty="0"/>
              <a:t>POLICY LINKAGE: MTSF IMPACT INDICATORS</a:t>
            </a:r>
          </a:p>
        </p:txBody>
      </p:sp>
      <p:graphicFrame>
        <p:nvGraphicFramePr>
          <p:cNvPr id="9" name="Content Placeholder 4"/>
          <p:cNvGraphicFramePr>
            <a:graphicFrameLocks/>
          </p:cNvGraphicFramePr>
          <p:nvPr/>
        </p:nvGraphicFramePr>
        <p:xfrm>
          <a:off x="0" y="603739"/>
          <a:ext cx="12191998" cy="5543502"/>
        </p:xfrm>
        <a:graphic>
          <a:graphicData uri="http://schemas.openxmlformats.org/drawingml/2006/table">
            <a:tbl>
              <a:tblPr firstRow="1" bandRow="1">
                <a:tableStyleId>{5940675A-B579-460E-94D1-54222C63F5DA}</a:tableStyleId>
              </a:tblPr>
              <a:tblGrid>
                <a:gridCol w="3518528">
                  <a:extLst>
                    <a:ext uri="{9D8B030D-6E8A-4147-A177-3AD203B41FA5}">
                      <a16:colId xmlns:a16="http://schemas.microsoft.com/office/drawing/2014/main" val="20000"/>
                    </a:ext>
                  </a:extLst>
                </a:gridCol>
                <a:gridCol w="4101471">
                  <a:extLst>
                    <a:ext uri="{9D8B030D-6E8A-4147-A177-3AD203B41FA5}">
                      <a16:colId xmlns:a16="http://schemas.microsoft.com/office/drawing/2014/main" val="20001"/>
                    </a:ext>
                  </a:extLst>
                </a:gridCol>
                <a:gridCol w="4571999">
                  <a:extLst>
                    <a:ext uri="{9D8B030D-6E8A-4147-A177-3AD203B41FA5}">
                      <a16:colId xmlns:a16="http://schemas.microsoft.com/office/drawing/2014/main" val="20002"/>
                    </a:ext>
                  </a:extLst>
                </a:gridCol>
              </a:tblGrid>
              <a:tr h="378229">
                <a:tc gridSpan="3">
                  <a:txBody>
                    <a:bodyPr/>
                    <a:lstStyle/>
                    <a:p>
                      <a:pPr marL="228600" indent="-228600">
                        <a:lnSpc>
                          <a:spcPct val="115000"/>
                        </a:lnSpc>
                        <a:spcAft>
                          <a:spcPts val="0"/>
                        </a:spcAft>
                      </a:pPr>
                      <a:r>
                        <a:rPr lang="en-GB" sz="1600" b="1" dirty="0">
                          <a:effectLst/>
                          <a:latin typeface="Arial" panose="020B0604020202020204" pitchFamily="34" charset="0"/>
                          <a:ea typeface="Calibri" panose="020F0502020204030204" pitchFamily="34" charset="0"/>
                          <a:cs typeface="Arial" panose="020B0604020202020204" pitchFamily="34" charset="0"/>
                        </a:rPr>
                        <a:t>Outcome:</a:t>
                      </a:r>
                      <a:r>
                        <a:rPr lang="en-GB" sz="1600" b="1" baseline="0" dirty="0">
                          <a:effectLst/>
                          <a:latin typeface="Arial" panose="020B0604020202020204" pitchFamily="34" charset="0"/>
                          <a:ea typeface="Calibri" panose="020F0502020204030204" pitchFamily="34" charset="0"/>
                          <a:cs typeface="Arial" panose="020B0604020202020204" pitchFamily="34" charset="0"/>
                        </a:rPr>
                        <a:t> </a:t>
                      </a:r>
                      <a:r>
                        <a:rPr lang="en-GB" sz="1600" b="1" dirty="0">
                          <a:effectLst/>
                          <a:latin typeface="Arial" panose="020B0604020202020204" pitchFamily="34" charset="0"/>
                          <a:ea typeface="Calibri" panose="020F0502020204030204" pitchFamily="34" charset="0"/>
                          <a:cs typeface="Arial" panose="020B0604020202020204" pitchFamily="34" charset="0"/>
                        </a:rPr>
                        <a:t>Improved education, training and innovation</a:t>
                      </a:r>
                      <a:endParaRPr lang="en-ZA" sz="1600" dirty="0">
                        <a:effectLst/>
                        <a:latin typeface="Arial" panose="020B0604020202020204" pitchFamily="34" charset="0"/>
                        <a:cs typeface="Times New Roman" panose="02020603050405020304" pitchFamily="18" charset="0"/>
                      </a:endParaRPr>
                    </a:p>
                  </a:txBody>
                  <a:tcPr marL="0" marR="0" marT="0" marB="0">
                    <a:solidFill>
                      <a:schemeClr val="bg1"/>
                    </a:solidFill>
                  </a:tcPr>
                </a:tc>
                <a:tc hMerge="1">
                  <a:txBody>
                    <a:bodyPr/>
                    <a:lstStyle/>
                    <a:p>
                      <a:pPr marL="228600" indent="-228600">
                        <a:lnSpc>
                          <a:spcPct val="115000"/>
                        </a:lnSpc>
                        <a:spcAft>
                          <a:spcPts val="0"/>
                        </a:spcAft>
                      </a:pPr>
                      <a:endParaRPr lang="en-ZA" sz="1200" dirty="0">
                        <a:effectLst/>
                        <a:latin typeface="Arial" panose="020B0604020202020204" pitchFamily="34" charset="0"/>
                        <a:cs typeface="Times New Roman" panose="02020603050405020304" pitchFamily="18" charset="0"/>
                      </a:endParaRPr>
                    </a:p>
                  </a:txBody>
                  <a:tcPr marL="0" marR="0" marT="0" marB="0">
                    <a:solidFill>
                      <a:srgbClr val="FFC000"/>
                    </a:solidFill>
                  </a:tcPr>
                </a:tc>
                <a:tc hMerge="1">
                  <a:txBody>
                    <a:bodyPr/>
                    <a:lstStyle/>
                    <a:p>
                      <a:pPr marL="228600" indent="-228600">
                        <a:lnSpc>
                          <a:spcPct val="115000"/>
                        </a:lnSpc>
                        <a:spcAft>
                          <a:spcPts val="0"/>
                        </a:spcAft>
                      </a:pPr>
                      <a:endParaRPr lang="en-ZA" sz="1200" dirty="0">
                        <a:effectLst/>
                        <a:latin typeface="Arial" panose="020B0604020202020204" pitchFamily="34" charset="0"/>
                        <a:cs typeface="Times New Roman" panose="02020603050405020304" pitchFamily="18" charset="0"/>
                      </a:endParaRPr>
                    </a:p>
                  </a:txBody>
                  <a:tcPr marL="0" marR="0" marT="0" marB="0">
                    <a:solidFill>
                      <a:srgbClr val="FFC000"/>
                    </a:solidFill>
                  </a:tcPr>
                </a:tc>
                <a:extLst>
                  <a:ext uri="{0D108BD9-81ED-4DB2-BD59-A6C34878D82A}">
                    <a16:rowId xmlns:a16="http://schemas.microsoft.com/office/drawing/2014/main" val="1860866008"/>
                  </a:ext>
                </a:extLst>
              </a:tr>
              <a:tr h="378229">
                <a:tc>
                  <a:txBody>
                    <a:bodyPr/>
                    <a:lstStyle/>
                    <a:p>
                      <a:pPr marL="0" marR="0">
                        <a:spcBef>
                          <a:spcPts val="400"/>
                        </a:spcBef>
                        <a:spcAft>
                          <a:spcPts val="400"/>
                        </a:spcAft>
                      </a:pPr>
                      <a:r>
                        <a:rPr lang="en-US" sz="1800" b="1" dirty="0"/>
                        <a:t>Indicator</a:t>
                      </a:r>
                      <a:endParaRPr lang="en-US" sz="1800" b="1" dirty="0">
                        <a:latin typeface="+mn-lt"/>
                        <a:cs typeface="Arial" panose="020B0604020202020204" pitchFamily="34" charset="0"/>
                      </a:endParaRPr>
                    </a:p>
                  </a:txBody>
                  <a:tcPr marL="68580" marR="68580" marT="0" marB="0">
                    <a:solidFill>
                      <a:srgbClr val="FFC000"/>
                    </a:solidFill>
                  </a:tcPr>
                </a:tc>
                <a:tc>
                  <a:txBody>
                    <a:bodyPr/>
                    <a:lstStyle/>
                    <a:p>
                      <a:pPr marL="0" marR="0">
                        <a:spcBef>
                          <a:spcPts val="400"/>
                        </a:spcBef>
                        <a:spcAft>
                          <a:spcPts val="400"/>
                        </a:spcAft>
                      </a:pPr>
                      <a:r>
                        <a:rPr lang="en-US" sz="1800" b="1" dirty="0"/>
                        <a:t>NDP Target</a:t>
                      </a:r>
                      <a:endParaRPr lang="en-US" sz="1800" b="1" dirty="0">
                        <a:latin typeface="+mn-lt"/>
                        <a:cs typeface="Arial" panose="020B0604020202020204" pitchFamily="34" charset="0"/>
                      </a:endParaRPr>
                    </a:p>
                  </a:txBody>
                  <a:tcPr marL="68580" marR="68580" marT="0" marB="0">
                    <a:solidFill>
                      <a:srgbClr val="FFC000"/>
                    </a:solidFill>
                  </a:tcPr>
                </a:tc>
                <a:tc>
                  <a:txBody>
                    <a:bodyPr/>
                    <a:lstStyle/>
                    <a:p>
                      <a:pPr marL="0" marR="0">
                        <a:spcBef>
                          <a:spcPts val="400"/>
                        </a:spcBef>
                        <a:spcAft>
                          <a:spcPts val="400"/>
                        </a:spcAft>
                      </a:pPr>
                      <a:r>
                        <a:rPr lang="en-US" sz="1800" b="1" dirty="0"/>
                        <a:t>Mpumalanga V2030 Target</a:t>
                      </a:r>
                      <a:endParaRPr lang="en-US" sz="1800" b="1" dirty="0">
                        <a:latin typeface="+mn-lt"/>
                        <a:cs typeface="Arial" panose="020B0604020202020204" pitchFamily="34" charset="0"/>
                      </a:endParaRPr>
                    </a:p>
                  </a:txBody>
                  <a:tcPr marL="68580" marR="68580" marT="0" marB="0">
                    <a:solidFill>
                      <a:srgbClr val="FFC000"/>
                    </a:solidFill>
                  </a:tcPr>
                </a:tc>
                <a:extLst>
                  <a:ext uri="{0D108BD9-81ED-4DB2-BD59-A6C34878D82A}">
                    <a16:rowId xmlns:a16="http://schemas.microsoft.com/office/drawing/2014/main" val="10000"/>
                  </a:ext>
                </a:extLst>
              </a:tr>
              <a:tr h="762677">
                <a:tc>
                  <a:txBody>
                    <a:bodyPr/>
                    <a:lstStyle/>
                    <a:p>
                      <a:pPr marL="0" marR="0">
                        <a:spcBef>
                          <a:spcPts val="400"/>
                        </a:spcBef>
                        <a:spcAft>
                          <a:spcPts val="400"/>
                        </a:spcAft>
                      </a:pPr>
                      <a:r>
                        <a:rPr lang="en-US" sz="1700" dirty="0"/>
                        <a:t>Pre -school education</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All children should have at least 2 years of pre-school education by 2030</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All children should have at least 2 years of pre-school education by 2030</a:t>
                      </a:r>
                      <a:endParaRPr lang="en-US" sz="17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1"/>
                  </a:ext>
                </a:extLst>
              </a:tr>
              <a:tr h="1116598">
                <a:tc>
                  <a:txBody>
                    <a:bodyPr/>
                    <a:lstStyle/>
                    <a:p>
                      <a:pPr marL="0" marR="0">
                        <a:spcBef>
                          <a:spcPts val="400"/>
                        </a:spcBef>
                        <a:spcAft>
                          <a:spcPts val="400"/>
                        </a:spcAft>
                      </a:pPr>
                      <a:r>
                        <a:rPr lang="en-US" sz="1700" dirty="0"/>
                        <a:t>Annual</a:t>
                      </a:r>
                      <a:r>
                        <a:rPr lang="en-US" sz="1700" baseline="0" dirty="0"/>
                        <a:t> assessment</a:t>
                      </a:r>
                      <a:r>
                        <a:rPr lang="en-US" sz="1700" dirty="0"/>
                        <a:t> average mark</a:t>
                      </a:r>
                    </a:p>
                    <a:p>
                      <a:pPr marL="0" marR="0">
                        <a:spcBef>
                          <a:spcPts val="400"/>
                        </a:spcBef>
                        <a:spcAft>
                          <a:spcPts val="400"/>
                        </a:spcAft>
                      </a:pPr>
                      <a:r>
                        <a:rPr lang="en-US" sz="1700" dirty="0"/>
                        <a:t>(Mathematics and Languages)</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90% of learners in grades 3, 6 &amp;9 must achieve 50% or more in Annual</a:t>
                      </a:r>
                      <a:r>
                        <a:rPr lang="en-US" sz="1700" baseline="0" dirty="0"/>
                        <a:t> assessment by 2030</a:t>
                      </a:r>
                      <a:endParaRPr lang="en-US" sz="1700" dirty="0"/>
                    </a:p>
                    <a:p>
                      <a:pPr marL="0" marR="0" indent="0" algn="l" defTabSz="742950" rtl="0" eaLnBrk="1" fontAlgn="auto" latinLnBrk="0" hangingPunct="1">
                        <a:lnSpc>
                          <a:spcPct val="100000"/>
                        </a:lnSpc>
                        <a:spcBef>
                          <a:spcPts val="400"/>
                        </a:spcBef>
                        <a:spcAft>
                          <a:spcPts val="400"/>
                        </a:spcAft>
                        <a:buClrTx/>
                        <a:buSzTx/>
                        <a:buFontTx/>
                        <a:buNone/>
                        <a:tabLst/>
                        <a:defRPr/>
                      </a:pPr>
                      <a:r>
                        <a:rPr lang="en-US" sz="1700" dirty="0"/>
                        <a:t>(Mathematics and Languages)</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90% of learners in grades 3, 6 &amp;9 must achieve 50% or more in Annual</a:t>
                      </a:r>
                      <a:r>
                        <a:rPr lang="en-US" sz="1700" baseline="0" dirty="0"/>
                        <a:t> assessment by 2030</a:t>
                      </a:r>
                      <a:endParaRPr lang="en-US" sz="1700" dirty="0"/>
                    </a:p>
                    <a:p>
                      <a:pPr marL="0" marR="0" indent="0" algn="l" defTabSz="742950" rtl="0" eaLnBrk="1" fontAlgn="auto" latinLnBrk="0" hangingPunct="1">
                        <a:lnSpc>
                          <a:spcPct val="100000"/>
                        </a:lnSpc>
                        <a:spcBef>
                          <a:spcPts val="400"/>
                        </a:spcBef>
                        <a:spcAft>
                          <a:spcPts val="400"/>
                        </a:spcAft>
                        <a:buClrTx/>
                        <a:buSzTx/>
                        <a:buFontTx/>
                        <a:buNone/>
                        <a:tabLst/>
                        <a:defRPr/>
                      </a:pPr>
                      <a:r>
                        <a:rPr lang="en-US" sz="1700" dirty="0"/>
                        <a:t>(Mathematics and Languages)</a:t>
                      </a:r>
                      <a:endParaRPr lang="en-US" sz="17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2"/>
                  </a:ext>
                </a:extLst>
              </a:tr>
              <a:tr h="1016902">
                <a:tc>
                  <a:txBody>
                    <a:bodyPr/>
                    <a:lstStyle/>
                    <a:p>
                      <a:pPr marL="0" marR="0">
                        <a:spcBef>
                          <a:spcPts val="400"/>
                        </a:spcBef>
                        <a:spcAft>
                          <a:spcPts val="400"/>
                        </a:spcAft>
                      </a:pPr>
                      <a:r>
                        <a:rPr lang="en-US" sz="1700" dirty="0"/>
                        <a:t>Throughput rate</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Between 80% &amp; 90% of learners should complete 12 years of schooling or vocational training by 2030</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Improve throughput rate of learners to at least 80%  by 2030</a:t>
                      </a:r>
                      <a:endParaRPr lang="en-US" sz="17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3"/>
                  </a:ext>
                </a:extLst>
              </a:tr>
              <a:tr h="508451">
                <a:tc>
                  <a:txBody>
                    <a:bodyPr/>
                    <a:lstStyle/>
                    <a:p>
                      <a:pPr marL="0" marR="0">
                        <a:spcBef>
                          <a:spcPts val="400"/>
                        </a:spcBef>
                        <a:spcAft>
                          <a:spcPts val="400"/>
                        </a:spcAft>
                      </a:pPr>
                      <a:r>
                        <a:rPr lang="en-US" sz="1700" dirty="0"/>
                        <a:t>Matric pass rate</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80% of abovementioned learners should pass exit exams</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80% of abovementioned learners should pass exit exams</a:t>
                      </a:r>
                      <a:endParaRPr lang="en-US" sz="17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4"/>
                  </a:ext>
                </a:extLst>
              </a:tr>
              <a:tr h="1351385">
                <a:tc>
                  <a:txBody>
                    <a:bodyPr/>
                    <a:lstStyle/>
                    <a:p>
                      <a:pPr marL="0" marR="0">
                        <a:spcBef>
                          <a:spcPts val="400"/>
                        </a:spcBef>
                        <a:spcAft>
                          <a:spcPts val="400"/>
                        </a:spcAft>
                      </a:pPr>
                      <a:r>
                        <a:rPr lang="en-US" sz="1700" dirty="0"/>
                        <a:t>Innovation</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Expand science, technology &amp; innovation outputs by increasing spending by government &amp; encouraging industry to do so</a:t>
                      </a:r>
                      <a:endParaRPr lang="en-US" sz="1700" dirty="0">
                        <a:latin typeface="+mn-lt"/>
                        <a:cs typeface="Arial" panose="020B0604020202020204" pitchFamily="34" charset="0"/>
                      </a:endParaRPr>
                    </a:p>
                  </a:txBody>
                  <a:tcPr marL="68580" marR="68580" marT="0" marB="0"/>
                </a:tc>
                <a:tc>
                  <a:txBody>
                    <a:bodyPr/>
                    <a:lstStyle/>
                    <a:p>
                      <a:pPr marL="0" marR="0">
                        <a:spcBef>
                          <a:spcPts val="400"/>
                        </a:spcBef>
                        <a:spcAft>
                          <a:spcPts val="400"/>
                        </a:spcAft>
                      </a:pPr>
                      <a:r>
                        <a:rPr lang="en-US" sz="1700" dirty="0"/>
                        <a:t>Gross expenditure of research &amp; development (GERD) in MP as a percentage of provincial GDP to increase to at least 2%</a:t>
                      </a:r>
                      <a:endParaRPr lang="en-US" sz="1700" dirty="0">
                        <a:latin typeface="+mn-lt"/>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6" name="Slide Number Placeholder 5"/>
          <p:cNvSpPr>
            <a:spLocks noGrp="1"/>
          </p:cNvSpPr>
          <p:nvPr>
            <p:ph type="sldNum" sz="quarter" idx="12"/>
          </p:nvPr>
        </p:nvSpPr>
        <p:spPr/>
        <p:txBody>
          <a:bodyPr/>
          <a:lstStyle/>
          <a:p>
            <a:fld id="{B0BD06D6-3E89-40BC-8BA4-56C7076C5FAA}" type="slidenum">
              <a:rPr lang="en-ZA" smtClean="0"/>
              <a:t>5</a:t>
            </a:fld>
            <a:endParaRPr lang="en-ZA" dirty="0"/>
          </a:p>
        </p:txBody>
      </p:sp>
    </p:spTree>
    <p:extLst>
      <p:ext uri="{BB962C8B-B14F-4D97-AF65-F5344CB8AC3E}">
        <p14:creationId xmlns:p14="http://schemas.microsoft.com/office/powerpoint/2010/main" val="420628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44" y="6221412"/>
            <a:ext cx="17938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8" descr="P:\Communication\Misc\Illustrator\Logos\2014_rising_sun.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36741" y="6075646"/>
            <a:ext cx="1290918" cy="65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770313" y="-70736"/>
            <a:ext cx="4968875" cy="646331"/>
          </a:xfrm>
          <a:prstGeom prst="rect">
            <a:avLst/>
          </a:prstGeom>
          <a:noFill/>
        </p:spPr>
        <p:txBody>
          <a:bodyPr>
            <a:spAutoFit/>
          </a:bodyPr>
          <a:lstStyle/>
          <a:p>
            <a:pPr algn="ctr"/>
            <a:r>
              <a:rPr lang="en-US" sz="3600" b="1" dirty="0"/>
              <a:t>POLICY CONTEXT</a:t>
            </a:r>
          </a:p>
        </p:txBody>
      </p:sp>
      <p:sp>
        <p:nvSpPr>
          <p:cNvPr id="13" name="TextBox 14"/>
          <p:cNvSpPr txBox="1">
            <a:spLocks noChangeArrowheads="1"/>
          </p:cNvSpPr>
          <p:nvPr/>
        </p:nvSpPr>
        <p:spPr bwMode="auto">
          <a:xfrm>
            <a:off x="0" y="600961"/>
            <a:ext cx="12072664" cy="1107984"/>
          </a:xfrm>
          <a:prstGeom prst="rect">
            <a:avLst/>
          </a:prstGeom>
          <a:noFill/>
          <a:ln>
            <a:noFill/>
          </a:ln>
        </p:spPr>
        <p:txBody>
          <a:bodyPr wrap="square" lIns="91428" tIns="45714" rIns="91428" bIns="45714">
            <a:spAutoFit/>
          </a:bodyPr>
          <a:lstStyle>
            <a:lvl1pPr marL="455613" indent="-4556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57150" indent="0" eaLnBrk="1" hangingPunct="1">
              <a:defRPr/>
            </a:pPr>
            <a:r>
              <a:rPr lang="en-GB" sz="2200" b="1" dirty="0">
                <a:latin typeface="+mn-lt"/>
              </a:rPr>
              <a:t>Mandate</a:t>
            </a:r>
          </a:p>
          <a:p>
            <a:pPr marL="57150" indent="0" eaLnBrk="1" hangingPunct="1">
              <a:defRPr/>
            </a:pPr>
            <a:r>
              <a:rPr lang="en-ZA" sz="2200" dirty="0">
                <a:latin typeface="+mn-lt"/>
              </a:rPr>
              <a:t>The Department derives its Core mandate from the Constitution.</a:t>
            </a:r>
          </a:p>
          <a:p>
            <a:pPr marL="57150" indent="0" eaLnBrk="1" hangingPunct="1">
              <a:defRPr/>
            </a:pPr>
            <a:r>
              <a:rPr lang="en-ZA" sz="2200" b="1" dirty="0">
                <a:latin typeface="+mn-lt"/>
              </a:rPr>
              <a:t>Sections of the Constitution that are particularly applicable to education:</a:t>
            </a:r>
            <a:endParaRPr lang="en-GB" sz="2200" b="1" dirty="0">
              <a:latin typeface="+mn-lt"/>
            </a:endParaRPr>
          </a:p>
        </p:txBody>
      </p:sp>
      <p:grpSp>
        <p:nvGrpSpPr>
          <p:cNvPr id="28" name="Group 27"/>
          <p:cNvGrpSpPr/>
          <p:nvPr/>
        </p:nvGrpSpPr>
        <p:grpSpPr>
          <a:xfrm>
            <a:off x="479377" y="1609312"/>
            <a:ext cx="11449272" cy="3115088"/>
            <a:chOff x="252893" y="2438399"/>
            <a:chExt cx="8876931" cy="3955564"/>
          </a:xfrm>
        </p:grpSpPr>
        <p:sp>
          <p:nvSpPr>
            <p:cNvPr id="4" name="Rectangle 3"/>
            <p:cNvSpPr/>
            <p:nvPr/>
          </p:nvSpPr>
          <p:spPr>
            <a:xfrm>
              <a:off x="252893" y="3778354"/>
              <a:ext cx="2045438" cy="748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a:t>Equality</a:t>
              </a:r>
            </a:p>
          </p:txBody>
        </p:sp>
        <p:sp>
          <p:nvSpPr>
            <p:cNvPr id="12" name="Rectangle 11"/>
            <p:cNvSpPr/>
            <p:nvPr/>
          </p:nvSpPr>
          <p:spPr>
            <a:xfrm>
              <a:off x="260683" y="4756358"/>
              <a:ext cx="2041894" cy="1250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No unfair discrimination on any grounds</a:t>
              </a:r>
            </a:p>
          </p:txBody>
        </p:sp>
        <p:sp>
          <p:nvSpPr>
            <p:cNvPr id="5" name="Rectangle 4"/>
            <p:cNvSpPr/>
            <p:nvPr/>
          </p:nvSpPr>
          <p:spPr>
            <a:xfrm>
              <a:off x="2612065" y="3803163"/>
              <a:ext cx="1740695" cy="2590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Rights of the child:</a:t>
              </a:r>
            </a:p>
            <a:p>
              <a:pPr algn="ctr"/>
              <a:r>
                <a:rPr lang="en-ZA" sz="1600" dirty="0"/>
                <a:t>A child’s best interests are of paramount importance in every matter concerning a child</a:t>
              </a:r>
            </a:p>
          </p:txBody>
        </p:sp>
        <p:sp>
          <p:nvSpPr>
            <p:cNvPr id="14" name="Rectangle 13"/>
            <p:cNvSpPr/>
            <p:nvPr/>
          </p:nvSpPr>
          <p:spPr>
            <a:xfrm>
              <a:off x="4471546" y="3816071"/>
              <a:ext cx="1600200" cy="5404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Access</a:t>
              </a:r>
            </a:p>
          </p:txBody>
        </p:sp>
        <p:sp>
          <p:nvSpPr>
            <p:cNvPr id="15" name="Rectangle 14"/>
            <p:cNvSpPr/>
            <p:nvPr/>
          </p:nvSpPr>
          <p:spPr>
            <a:xfrm>
              <a:off x="4511750" y="4746138"/>
              <a:ext cx="1600200" cy="126078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The right to education</a:t>
              </a:r>
            </a:p>
          </p:txBody>
        </p:sp>
        <p:sp>
          <p:nvSpPr>
            <p:cNvPr id="16" name="Rectangle 15"/>
            <p:cNvSpPr/>
            <p:nvPr/>
          </p:nvSpPr>
          <p:spPr>
            <a:xfrm>
              <a:off x="6071746" y="3823159"/>
              <a:ext cx="1515140" cy="5334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Equity</a:t>
              </a:r>
            </a:p>
          </p:txBody>
        </p:sp>
        <p:sp>
          <p:nvSpPr>
            <p:cNvPr id="17" name="Rectangle 16"/>
            <p:cNvSpPr/>
            <p:nvPr/>
          </p:nvSpPr>
          <p:spPr>
            <a:xfrm>
              <a:off x="6104862" y="4756358"/>
              <a:ext cx="1505061" cy="766771"/>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Right to fairness</a:t>
              </a:r>
            </a:p>
          </p:txBody>
        </p:sp>
        <p:sp>
          <p:nvSpPr>
            <p:cNvPr id="18" name="Rectangle 17"/>
            <p:cNvSpPr/>
            <p:nvPr/>
          </p:nvSpPr>
          <p:spPr>
            <a:xfrm>
              <a:off x="7595746" y="3816071"/>
              <a:ext cx="151514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t>Redress</a:t>
              </a:r>
            </a:p>
          </p:txBody>
        </p:sp>
        <p:sp>
          <p:nvSpPr>
            <p:cNvPr id="19" name="Rectangle 18"/>
            <p:cNvSpPr/>
            <p:nvPr/>
          </p:nvSpPr>
          <p:spPr>
            <a:xfrm>
              <a:off x="7595746" y="4746138"/>
              <a:ext cx="1534078" cy="126078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200" dirty="0"/>
                <a:t>Correct previous wrongs</a:t>
              </a:r>
            </a:p>
          </p:txBody>
        </p:sp>
        <p:cxnSp>
          <p:nvCxnSpPr>
            <p:cNvPr id="7" name="Straight Arrow Connector 6"/>
            <p:cNvCxnSpPr/>
            <p:nvPr/>
          </p:nvCxnSpPr>
          <p:spPr>
            <a:xfrm>
              <a:off x="3482412" y="2438400"/>
              <a:ext cx="4903410" cy="1339954"/>
            </a:xfrm>
            <a:prstGeom prst="straightConnector1">
              <a:avLst/>
            </a:prstGeom>
            <a:ln w="7302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1143000" y="2438400"/>
              <a:ext cx="2339412" cy="1339954"/>
            </a:xfrm>
            <a:prstGeom prst="straightConnector1">
              <a:avLst/>
            </a:prstGeom>
            <a:ln w="698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endCxn id="5" idx="0"/>
            </p:cNvCxnSpPr>
            <p:nvPr/>
          </p:nvCxnSpPr>
          <p:spPr>
            <a:xfrm rot="16200000" flipH="1">
              <a:off x="2800031" y="3120780"/>
              <a:ext cx="1364763" cy="1"/>
            </a:xfrm>
            <a:prstGeom prst="bentConnector3">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482411" y="2438400"/>
              <a:ext cx="3451789" cy="1339954"/>
            </a:xfrm>
            <a:prstGeom prst="straightConnector1">
              <a:avLst/>
            </a:prstGeom>
            <a:ln w="698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482413" y="2438400"/>
              <a:ext cx="1546787" cy="1339954"/>
            </a:xfrm>
            <a:prstGeom prst="straightConnector1">
              <a:avLst/>
            </a:prstGeom>
            <a:ln w="7620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29" name="Rectangle 28"/>
          <p:cNvSpPr/>
          <p:nvPr/>
        </p:nvSpPr>
        <p:spPr>
          <a:xfrm>
            <a:off x="119336" y="4724403"/>
            <a:ext cx="11784888" cy="1046440"/>
          </a:xfrm>
          <a:prstGeom prst="rect">
            <a:avLst/>
          </a:prstGeom>
        </p:spPr>
        <p:txBody>
          <a:bodyPr wrap="square">
            <a:spAutoFit/>
          </a:bodyPr>
          <a:lstStyle/>
          <a:p>
            <a:r>
              <a:rPr lang="en-ZA" sz="2200" b="1" dirty="0"/>
              <a:t>Core Business</a:t>
            </a:r>
          </a:p>
          <a:p>
            <a:pPr algn="just"/>
            <a:r>
              <a:rPr lang="en-ZA" sz="2000" dirty="0"/>
              <a:t>To provide an education of progressively high quality for all learners and so doing lay a strong foundation for the development of all our people talents and capabilities and advance the democratic transformation of society.</a:t>
            </a:r>
          </a:p>
        </p:txBody>
      </p:sp>
      <p:sp>
        <p:nvSpPr>
          <p:cNvPr id="9" name="Slide Number Placeholder 8"/>
          <p:cNvSpPr>
            <a:spLocks noGrp="1"/>
          </p:cNvSpPr>
          <p:nvPr>
            <p:ph type="sldNum" sz="quarter" idx="12"/>
          </p:nvPr>
        </p:nvSpPr>
        <p:spPr/>
        <p:txBody>
          <a:bodyPr/>
          <a:lstStyle/>
          <a:p>
            <a:fld id="{B0BD06D6-3E89-40BC-8BA4-56C7076C5FAA}" type="slidenum">
              <a:rPr lang="en-ZA" smtClean="0"/>
              <a:t>6</a:t>
            </a:fld>
            <a:endParaRPr lang="en-ZA" dirty="0"/>
          </a:p>
        </p:txBody>
      </p:sp>
    </p:spTree>
    <p:extLst>
      <p:ext uri="{BB962C8B-B14F-4D97-AF65-F5344CB8AC3E}">
        <p14:creationId xmlns:p14="http://schemas.microsoft.com/office/powerpoint/2010/main" val="383435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2223" y="0"/>
            <a:ext cx="7438529"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12192000" cy="523220"/>
          </a:xfrm>
          <a:prstGeom prst="rect">
            <a:avLst/>
          </a:prstGeom>
          <a:solidFill>
            <a:srgbClr val="FFC000"/>
          </a:solidFill>
        </p:spPr>
        <p:txBody>
          <a:bodyPr wrap="square">
            <a:spAutoFit/>
          </a:bodyPr>
          <a:lstStyle/>
          <a:p>
            <a:pPr algn="ctr"/>
            <a:r>
              <a:rPr lang="en-US" sz="2800" b="1" dirty="0"/>
              <a:t>THEORY OF CHANGE FOR QUALITY BASIC EDUCATION</a:t>
            </a:r>
          </a:p>
        </p:txBody>
      </p:sp>
      <p:pic>
        <p:nvPicPr>
          <p:cNvPr id="1026" name="Picture 2" descr="E:\Theory of Chan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674"/>
            <a:ext cx="12192000" cy="5856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17" descr="P:\Communication\Misc\Illustrator\Logos\2014_mpu_logos.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10676"/>
            <a:ext cx="2084645" cy="64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Communication\Misc\Illustrator\Logos\2014_rising_sun.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10752" y="6143382"/>
            <a:ext cx="1261955" cy="56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B0BD06D6-3E89-40BC-8BA4-56C7076C5FAA}" type="slidenum">
              <a:rPr lang="en-ZA" smtClean="0"/>
              <a:t>7</a:t>
            </a:fld>
            <a:endParaRPr lang="en-ZA" dirty="0"/>
          </a:p>
        </p:txBody>
      </p:sp>
    </p:spTree>
    <p:extLst>
      <p:ext uri="{BB962C8B-B14F-4D97-AF65-F5344CB8AC3E}">
        <p14:creationId xmlns:p14="http://schemas.microsoft.com/office/powerpoint/2010/main" val="167684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580672" y="6144073"/>
            <a:ext cx="1366198" cy="639497"/>
          </a:xfrm>
          <a:prstGeom prst="rect">
            <a:avLst/>
          </a:prstGeom>
        </p:spPr>
      </p:pic>
      <p:graphicFrame>
        <p:nvGraphicFramePr>
          <p:cNvPr id="4" name="Diagram 3">
            <a:extLst>
              <a:ext uri="{FF2B5EF4-FFF2-40B4-BE49-F238E27FC236}">
                <a16:creationId xmlns:a16="http://schemas.microsoft.com/office/drawing/2014/main" id="{20A1B24F-A03B-9C42-9B5C-61B8834BD777}"/>
              </a:ext>
            </a:extLst>
          </p:cNvPr>
          <p:cNvGraphicFramePr/>
          <p:nvPr>
            <p:extLst>
              <p:ext uri="{D42A27DB-BD31-4B8C-83A1-F6EECF244321}">
                <p14:modId xmlns:p14="http://schemas.microsoft.com/office/powerpoint/2010/main" val="3130682178"/>
              </p:ext>
            </p:extLst>
          </p:nvPr>
        </p:nvGraphicFramePr>
        <p:xfrm>
          <a:off x="3581400" y="914401"/>
          <a:ext cx="8128819" cy="5201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A7778F4-C51E-FE4F-91D2-C9B213DA8107}"/>
              </a:ext>
            </a:extLst>
          </p:cNvPr>
          <p:cNvGraphicFramePr/>
          <p:nvPr/>
        </p:nvGraphicFramePr>
        <p:xfrm>
          <a:off x="736602" y="1274620"/>
          <a:ext cx="1996766" cy="484104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1"/>
          <p:cNvSpPr>
            <a:spLocks noGrp="1"/>
          </p:cNvSpPr>
          <p:nvPr>
            <p:ph type="title"/>
          </p:nvPr>
        </p:nvSpPr>
        <p:spPr>
          <a:xfrm>
            <a:off x="347649" y="212712"/>
            <a:ext cx="11460480" cy="439840"/>
          </a:xfrm>
          <a:solidFill>
            <a:srgbClr val="FFC000"/>
          </a:solidFill>
        </p:spPr>
        <p:style>
          <a:lnRef idx="2">
            <a:schemeClr val="dk1"/>
          </a:lnRef>
          <a:fillRef idx="1">
            <a:schemeClr val="lt1"/>
          </a:fillRef>
          <a:effectRef idx="0">
            <a:schemeClr val="dk1"/>
          </a:effectRef>
          <a:fontRef idx="minor">
            <a:schemeClr val="dk1"/>
          </a:fontRef>
        </p:style>
        <p:txBody>
          <a:bodyPr>
            <a:noAutofit/>
          </a:bodyPr>
          <a:lstStyle/>
          <a:p>
            <a:pPr algn="ctr"/>
            <a:r>
              <a:rPr lang="en-US" sz="2000" b="1" dirty="0">
                <a:latin typeface="Century Gothic" panose="020B0502020202020204" pitchFamily="34" charset="0"/>
                <a:ea typeface="Tahoma" panose="020B0604030504040204" pitchFamily="34" charset="0"/>
                <a:cs typeface="Tahoma" panose="020B0604030504040204" pitchFamily="34" charset="0"/>
              </a:rPr>
              <a:t>Priorities for 2019-2024</a:t>
            </a:r>
          </a:p>
        </p:txBody>
      </p:sp>
      <p:pic>
        <p:nvPicPr>
          <p:cNvPr id="11" name="Picture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27520" y="5974054"/>
            <a:ext cx="1104932" cy="883946"/>
          </a:xfrm>
          <a:prstGeom prst="rect">
            <a:avLst/>
          </a:prstGeom>
        </p:spPr>
      </p:pic>
      <p:sp>
        <p:nvSpPr>
          <p:cNvPr id="6" name="Slide Number Placeholder 5"/>
          <p:cNvSpPr>
            <a:spLocks noGrp="1"/>
          </p:cNvSpPr>
          <p:nvPr>
            <p:ph type="sldNum" sz="quarter" idx="12"/>
          </p:nvPr>
        </p:nvSpPr>
        <p:spPr/>
        <p:txBody>
          <a:bodyPr/>
          <a:lstStyle/>
          <a:p>
            <a:fld id="{C0BC869A-91E2-43F4-8242-6C20DDE1B601}" type="slidenum">
              <a:rPr lang="en-ZA" smtClean="0"/>
              <a:t>8</a:t>
            </a:fld>
            <a:endParaRPr lang="en-ZA" dirty="0"/>
          </a:p>
        </p:txBody>
      </p:sp>
    </p:spTree>
    <p:extLst>
      <p:ext uri="{BB962C8B-B14F-4D97-AF65-F5344CB8AC3E}">
        <p14:creationId xmlns:p14="http://schemas.microsoft.com/office/powerpoint/2010/main" val="2202542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17" descr="P:\Communication\Misc\Illustrator\Logos\2014_mpu_logos.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360" y="6213221"/>
            <a:ext cx="17938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P:\Communication\Misc\Illustrator\Logos\2014_rising_sun.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61528" y="6252908"/>
            <a:ext cx="10985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 y="-38674"/>
            <a:ext cx="10210802" cy="584775"/>
          </a:xfrm>
          <a:prstGeom prst="rect">
            <a:avLst/>
          </a:prstGeom>
          <a:noFill/>
        </p:spPr>
        <p:txBody>
          <a:bodyPr wrap="square">
            <a:spAutoFit/>
          </a:bodyPr>
          <a:lstStyle/>
          <a:p>
            <a:pPr algn="ctr">
              <a:defRPr/>
            </a:pPr>
            <a:r>
              <a:rPr lang="en-ZA" sz="3200" b="1" dirty="0">
                <a:latin typeface="Calibri" panose="020F0502020204030204" pitchFamily="34" charset="0"/>
                <a:cs typeface="Calibri" panose="020F0502020204030204" pitchFamily="34" charset="0"/>
              </a:rPr>
              <a:t>BASIC EDUCATION: PRIORITIES</a:t>
            </a:r>
          </a:p>
        </p:txBody>
      </p:sp>
      <p:sp>
        <p:nvSpPr>
          <p:cNvPr id="3" name="Rectangle 2"/>
          <p:cNvSpPr/>
          <p:nvPr/>
        </p:nvSpPr>
        <p:spPr>
          <a:xfrm>
            <a:off x="1512888" y="546103"/>
            <a:ext cx="9155113" cy="1908215"/>
          </a:xfrm>
          <a:prstGeom prst="rect">
            <a:avLst/>
          </a:prstGeom>
        </p:spPr>
        <p:txBody>
          <a:bodyPr wrap="square">
            <a:spAutoFit/>
          </a:bodyPr>
          <a:lstStyle/>
          <a:p>
            <a:pPr algn="just">
              <a:defRPr/>
            </a:pPr>
            <a:endParaRPr lang="en-ZA" sz="2000" dirty="0"/>
          </a:p>
          <a:p>
            <a:pPr algn="just">
              <a:defRPr/>
            </a:pPr>
            <a:endParaRPr lang="en-ZA" sz="2000" dirty="0"/>
          </a:p>
          <a:p>
            <a:pPr algn="just">
              <a:defRPr/>
            </a:pPr>
            <a:endParaRPr lang="en-ZA" sz="2000" dirty="0"/>
          </a:p>
          <a:p>
            <a:pPr algn="just">
              <a:defRPr/>
            </a:pPr>
            <a:endParaRPr lang="en-ZA" sz="2000" dirty="0"/>
          </a:p>
          <a:p>
            <a:pPr algn="just">
              <a:defRPr/>
            </a:pPr>
            <a:endParaRPr lang="en-ZA" sz="2000" dirty="0"/>
          </a:p>
          <a:p>
            <a:pPr algn="just"/>
            <a:endParaRPr lang="en-ZA" dirty="0"/>
          </a:p>
        </p:txBody>
      </p:sp>
      <p:sp>
        <p:nvSpPr>
          <p:cNvPr id="2" name="Rectangle 1"/>
          <p:cNvSpPr/>
          <p:nvPr/>
        </p:nvSpPr>
        <p:spPr>
          <a:xfrm>
            <a:off x="0" y="546101"/>
            <a:ext cx="12192000" cy="5626027"/>
          </a:xfrm>
          <a:prstGeom prst="rect">
            <a:avLst/>
          </a:prstGeom>
        </p:spPr>
        <p:txBody>
          <a:bodyPr wrap="square">
            <a:spAutoFit/>
          </a:bodyPr>
          <a:lstStyle/>
          <a:p>
            <a:pPr>
              <a:lnSpc>
                <a:spcPct val="150000"/>
              </a:lnSpc>
            </a:pPr>
            <a:r>
              <a:rPr lang="en-ZA" sz="2200" dirty="0">
                <a:solidFill>
                  <a:srgbClr val="000000"/>
                </a:solidFill>
                <a:latin typeface="Calibri" panose="020F0502020204030204" pitchFamily="34" charset="0"/>
              </a:rPr>
              <a:t>1. Reading for Meaning	</a:t>
            </a:r>
          </a:p>
          <a:p>
            <a:pPr>
              <a:lnSpc>
                <a:spcPct val="150000"/>
              </a:lnSpc>
            </a:pPr>
            <a:r>
              <a:rPr lang="en-US" sz="2200" dirty="0">
                <a:solidFill>
                  <a:srgbClr val="000000"/>
                </a:solidFill>
                <a:latin typeface="Calibri" panose="020F0502020204030204" pitchFamily="34" charset="0"/>
              </a:rPr>
              <a:t>2. Skills for a Changing World	</a:t>
            </a:r>
          </a:p>
          <a:p>
            <a:pPr>
              <a:lnSpc>
                <a:spcPct val="150000"/>
              </a:lnSpc>
            </a:pPr>
            <a:r>
              <a:rPr lang="en-US" sz="2200" dirty="0">
                <a:solidFill>
                  <a:srgbClr val="000000"/>
                </a:solidFill>
                <a:latin typeface="Calibri" panose="020F0502020204030204" pitchFamily="34" charset="0"/>
              </a:rPr>
              <a:t>3. Teacher Development (for teaching Learning &amp; Numeracy)</a:t>
            </a:r>
          </a:p>
          <a:p>
            <a:pPr>
              <a:lnSpc>
                <a:spcPct val="150000"/>
              </a:lnSpc>
            </a:pPr>
            <a:r>
              <a:rPr lang="en-ZA" sz="2200" dirty="0">
                <a:solidFill>
                  <a:srgbClr val="000000"/>
                </a:solidFill>
                <a:latin typeface="Calibri" panose="020F0502020204030204" pitchFamily="34" charset="0"/>
              </a:rPr>
              <a:t>4. Assessment and Accountability	</a:t>
            </a:r>
          </a:p>
          <a:p>
            <a:pPr>
              <a:lnSpc>
                <a:spcPct val="150000"/>
              </a:lnSpc>
            </a:pPr>
            <a:r>
              <a:rPr lang="en-ZA" sz="2200" dirty="0">
                <a:solidFill>
                  <a:srgbClr val="000000"/>
                </a:solidFill>
                <a:latin typeface="Calibri" panose="020F0502020204030204" pitchFamily="34" charset="0"/>
              </a:rPr>
              <a:t>5. Digital (School) Connectivity	</a:t>
            </a:r>
          </a:p>
          <a:p>
            <a:pPr>
              <a:lnSpc>
                <a:spcPct val="150000"/>
              </a:lnSpc>
            </a:pPr>
            <a:r>
              <a:rPr lang="en-ZA" sz="2200" dirty="0">
                <a:solidFill>
                  <a:srgbClr val="000000"/>
                </a:solidFill>
                <a:latin typeface="Calibri" panose="020F0502020204030204" pitchFamily="34" charset="0"/>
              </a:rPr>
              <a:t>6. Early Childhood Development	</a:t>
            </a:r>
          </a:p>
          <a:p>
            <a:pPr>
              <a:lnSpc>
                <a:spcPct val="150000"/>
              </a:lnSpc>
            </a:pPr>
            <a:r>
              <a:rPr lang="en-US" sz="2200" dirty="0">
                <a:solidFill>
                  <a:srgbClr val="000000"/>
                </a:solidFill>
                <a:latin typeface="Calibri" panose="020F0502020204030204" pitchFamily="34" charset="0"/>
              </a:rPr>
              <a:t>7. Decolonization of Basic Education	</a:t>
            </a:r>
          </a:p>
          <a:p>
            <a:pPr>
              <a:lnSpc>
                <a:spcPct val="150000"/>
              </a:lnSpc>
            </a:pPr>
            <a:r>
              <a:rPr lang="en-US" sz="2200" dirty="0">
                <a:solidFill>
                  <a:srgbClr val="000000"/>
                </a:solidFill>
                <a:latin typeface="Calibri" panose="020F0502020204030204" pitchFamily="34" charset="0"/>
              </a:rPr>
              <a:t>8. School Safety, Health and Social Cohesion 	</a:t>
            </a:r>
          </a:p>
          <a:p>
            <a:pPr>
              <a:lnSpc>
                <a:spcPct val="150000"/>
              </a:lnSpc>
            </a:pPr>
            <a:r>
              <a:rPr lang="en-ZA" sz="2200" dirty="0">
                <a:solidFill>
                  <a:srgbClr val="000000"/>
                </a:solidFill>
                <a:latin typeface="Calibri" panose="020F0502020204030204" pitchFamily="34" charset="0"/>
              </a:rPr>
              <a:t>9. Integrated Infrastructure Development	</a:t>
            </a:r>
          </a:p>
          <a:p>
            <a:pPr>
              <a:lnSpc>
                <a:spcPct val="150000"/>
              </a:lnSpc>
            </a:pPr>
            <a:r>
              <a:rPr lang="en-US" sz="2200" dirty="0">
                <a:solidFill>
                  <a:srgbClr val="000000"/>
                </a:solidFill>
                <a:latin typeface="Calibri" panose="020F0502020204030204" pitchFamily="34" charset="0"/>
              </a:rPr>
              <a:t>10. School Nutrition (and other pro-poor policy initiatives)</a:t>
            </a:r>
          </a:p>
          <a:p>
            <a:pPr>
              <a:lnSpc>
                <a:spcPct val="150000"/>
              </a:lnSpc>
            </a:pPr>
            <a:r>
              <a:rPr lang="en-US" sz="2200" dirty="0">
                <a:solidFill>
                  <a:srgbClr val="000000"/>
                </a:solidFill>
                <a:latin typeface="Calibri" panose="020F0502020204030204" pitchFamily="34" charset="0"/>
              </a:rPr>
              <a:t>11. Integrated Governance, IGR and </a:t>
            </a:r>
            <a:r>
              <a:rPr lang="en-US" sz="2200" dirty="0" err="1">
                <a:solidFill>
                  <a:srgbClr val="000000"/>
                </a:solidFill>
                <a:latin typeface="Calibri" panose="020F0502020204030204" pitchFamily="34" charset="0"/>
              </a:rPr>
              <a:t>Labour</a:t>
            </a:r>
            <a:r>
              <a:rPr lang="en-US" sz="2200" dirty="0">
                <a:solidFill>
                  <a:srgbClr val="000000"/>
                </a:solidFill>
                <a:latin typeface="Calibri" panose="020F0502020204030204" pitchFamily="34" charset="0"/>
              </a:rPr>
              <a:t> Peace	</a:t>
            </a:r>
          </a:p>
        </p:txBody>
      </p:sp>
      <p:sp>
        <p:nvSpPr>
          <p:cNvPr id="7" name="Slide Number Placeholder 6"/>
          <p:cNvSpPr>
            <a:spLocks noGrp="1"/>
          </p:cNvSpPr>
          <p:nvPr>
            <p:ph type="sldNum" sz="quarter" idx="12"/>
          </p:nvPr>
        </p:nvSpPr>
        <p:spPr/>
        <p:txBody>
          <a:bodyPr/>
          <a:lstStyle/>
          <a:p>
            <a:fld id="{C0BC869A-91E2-43F4-8242-6C20DDE1B601}" type="slidenum">
              <a:rPr lang="en-ZA" smtClean="0"/>
              <a:t>9</a:t>
            </a:fld>
            <a:endParaRPr lang="en-ZA" dirty="0"/>
          </a:p>
        </p:txBody>
      </p:sp>
    </p:spTree>
    <p:extLst>
      <p:ext uri="{BB962C8B-B14F-4D97-AF65-F5344CB8AC3E}">
        <p14:creationId xmlns:p14="http://schemas.microsoft.com/office/powerpoint/2010/main" val="1081176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935269987">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14223</TotalTime>
  <Words>6058</Words>
  <Application>Microsoft Office PowerPoint</Application>
  <PresentationFormat>Widescreen</PresentationFormat>
  <Paragraphs>950</Paragraphs>
  <Slides>49</Slides>
  <Notes>34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49</vt:i4>
      </vt:variant>
    </vt:vector>
  </HeadingPairs>
  <TitlesOfParts>
    <vt:vector size="63" baseType="lpstr">
      <vt:lpstr>Arial</vt:lpstr>
      <vt:lpstr>Arial Narrow</vt:lpstr>
      <vt:lpstr>Calibri</vt:lpstr>
      <vt:lpstr>Calibri Light</vt:lpstr>
      <vt:lpstr>Century Gothic</vt:lpstr>
      <vt:lpstr>Courier New</vt:lpstr>
      <vt:lpstr>Symbol</vt:lpstr>
      <vt:lpstr>Tahoma</vt:lpstr>
      <vt:lpstr>Times New Roman</vt:lpstr>
      <vt:lpstr>Wingdings</vt:lpstr>
      <vt:lpstr>Office Theme</vt:lpstr>
      <vt:lpstr>1_Office Theme</vt:lpstr>
      <vt:lpstr>5_Office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Priorities for 2019-2024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ANNEXURE A DETAILED 2023/24 APP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Noluthando Skaka</cp:lastModifiedBy>
  <cp:revision>998</cp:revision>
  <dcterms:created xsi:type="dcterms:W3CDTF">2020-11-26T08:22:50Z</dcterms:created>
  <dcterms:modified xsi:type="dcterms:W3CDTF">2023-04-20T13:06:56Z</dcterms:modified>
</cp:coreProperties>
</file>