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65" r:id="rId2"/>
    <p:sldId id="318" r:id="rId3"/>
    <p:sldId id="317" r:id="rId4"/>
    <p:sldId id="289" r:id="rId5"/>
    <p:sldId id="330" r:id="rId6"/>
    <p:sldId id="294" r:id="rId7"/>
    <p:sldId id="283" r:id="rId8"/>
    <p:sldId id="331" r:id="rId9"/>
    <p:sldId id="340" r:id="rId10"/>
    <p:sldId id="299" r:id="rId11"/>
    <p:sldId id="300" r:id="rId12"/>
    <p:sldId id="301" r:id="rId13"/>
    <p:sldId id="302" r:id="rId14"/>
    <p:sldId id="332" r:id="rId15"/>
    <p:sldId id="333" r:id="rId16"/>
    <p:sldId id="342" r:id="rId17"/>
    <p:sldId id="296" r:id="rId18"/>
    <p:sldId id="343" r:id="rId19"/>
    <p:sldId id="303" r:id="rId20"/>
    <p:sldId id="344" r:id="rId21"/>
    <p:sldId id="334" r:id="rId22"/>
    <p:sldId id="335" r:id="rId23"/>
    <p:sldId id="345" r:id="rId24"/>
    <p:sldId id="305" r:id="rId25"/>
    <p:sldId id="336" r:id="rId26"/>
    <p:sldId id="306" r:id="rId27"/>
    <p:sldId id="346" r:id="rId28"/>
    <p:sldId id="308" r:id="rId29"/>
    <p:sldId id="337" r:id="rId30"/>
    <p:sldId id="338" r:id="rId31"/>
    <p:sldId id="347" r:id="rId32"/>
    <p:sldId id="312" r:id="rId33"/>
    <p:sldId id="33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44" autoAdjust="0"/>
    <p:restoredTop sz="94660"/>
  </p:normalViewPr>
  <p:slideViewPr>
    <p:cSldViewPr snapToGrid="0">
      <p:cViewPr>
        <p:scale>
          <a:sx n="70" d="100"/>
          <a:sy n="70" d="100"/>
        </p:scale>
        <p:origin x="10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37C44-3461-4DDF-A839-0A5BDA414E37}" type="datetimeFigureOut">
              <a:rPr lang="en-US" smtClean="0"/>
              <a:t>4/20/2023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B9ADC7-C06B-441F-BE99-955A26223D70}" type="slidenum">
              <a:rPr lang="en-US" smtClean="0"/>
              <a:t>‹#›</a:t>
            </a:fld>
            <a:endParaRPr lang="en-US"/>
          </a:p>
        </p:txBody>
      </p:sp>
    </p:spTree>
    <p:extLst>
      <p:ext uri="{BB962C8B-B14F-4D97-AF65-F5344CB8AC3E}">
        <p14:creationId xmlns:p14="http://schemas.microsoft.com/office/powerpoint/2010/main" val="103961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BBCC314-6D45-4380-91A7-649B658B0A46}" type="slidenum">
              <a:rPr lang="en-ZA" smtClean="0">
                <a:solidFill>
                  <a:srgbClr val="000000"/>
                </a:solidFill>
              </a:rPr>
              <a:pPr/>
              <a:t>1</a:t>
            </a:fld>
            <a:endParaRPr lang="en-ZA" dirty="0">
              <a:solidFill>
                <a:srgbClr val="000000"/>
              </a:solidFill>
            </a:endParaRPr>
          </a:p>
        </p:txBody>
      </p:sp>
      <p:sp>
        <p:nvSpPr>
          <p:cNvPr id="17411" name="Slide Image Placeholder 1"/>
          <p:cNvSpPr>
            <a:spLocks noGrp="1" noRot="1" noChangeAspect="1" noTextEdit="1"/>
          </p:cNvSpPr>
          <p:nvPr>
            <p:ph type="sldImg"/>
          </p:nvPr>
        </p:nvSpPr>
        <p:spPr>
          <a:ln/>
        </p:spPr>
      </p:sp>
      <p:sp>
        <p:nvSpPr>
          <p:cNvPr id="17412" name="Notes Placeholder 2"/>
          <p:cNvSpPr>
            <a:spLocks noGrp="1"/>
          </p:cNvSpPr>
          <p:nvPr>
            <p:ph type="body" idx="1"/>
          </p:nvPr>
        </p:nvSpPr>
        <p:spPr>
          <a:noFill/>
          <a:ln/>
        </p:spPr>
        <p:txBody>
          <a:bodyPr lIns="93176" tIns="46588" rIns="93176" bIns="46588"/>
          <a:lstStyle/>
          <a:p>
            <a:pPr eaLnBrk="1" hangingPunct="1"/>
            <a:endParaRPr lang="en-US" dirty="0"/>
          </a:p>
        </p:txBody>
      </p:sp>
      <p:sp>
        <p:nvSpPr>
          <p:cNvPr id="17413"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6" tIns="46588" rIns="93176" bIns="46588" anchor="b"/>
          <a:lstStyle/>
          <a:p>
            <a:pPr algn="r" fontAlgn="base">
              <a:spcBef>
                <a:spcPct val="0"/>
              </a:spcBef>
              <a:spcAft>
                <a:spcPct val="0"/>
              </a:spcAft>
            </a:pPr>
            <a:fld id="{F0F37142-53B8-4298-9554-7FC4C5B75307}" type="slidenum">
              <a:rPr lang="en-US" sz="1200">
                <a:solidFill>
                  <a:srgbClr val="000000"/>
                </a:solidFill>
                <a:latin typeface="Arial" charset="0"/>
              </a:rPr>
              <a:pPr algn="r" fontAlgn="base">
                <a:spcBef>
                  <a:spcPct val="0"/>
                </a:spcBef>
                <a:spcAft>
                  <a:spcPct val="0"/>
                </a:spcAft>
              </a:pPr>
              <a:t>1</a:t>
            </a:fld>
            <a:endParaRPr lang="en-US" sz="1200" dirty="0">
              <a:solidFill>
                <a:srgbClr val="000000"/>
              </a:solidFill>
              <a:latin typeface="Arial" charset="0"/>
            </a:endParaRPr>
          </a:p>
        </p:txBody>
      </p:sp>
    </p:spTree>
    <p:extLst>
      <p:ext uri="{BB962C8B-B14F-4D97-AF65-F5344CB8AC3E}">
        <p14:creationId xmlns:p14="http://schemas.microsoft.com/office/powerpoint/2010/main" val="3921742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2C59-4C61-1F2D-E637-A8B4CCD672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3C33D30B-7A65-BBC4-BE28-2B4369289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F5271440-7ADE-6606-DDFA-501573CA83EC}"/>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a:extLst>
              <a:ext uri="{FF2B5EF4-FFF2-40B4-BE49-F238E27FC236}">
                <a16:creationId xmlns:a16="http://schemas.microsoft.com/office/drawing/2014/main" id="{44D067FD-1BAA-68B9-B8F6-ED0F0F8A56B3}"/>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4CCDC4A4-606A-2633-C8F3-D1D21D3BC27B}"/>
              </a:ext>
            </a:extLst>
          </p:cNvPr>
          <p:cNvSpPr>
            <a:spLocks noGrp="1"/>
          </p:cNvSpPr>
          <p:nvPr>
            <p:ph type="sldNum" sz="quarter" idx="12"/>
          </p:nvPr>
        </p:nvSpPr>
        <p:spPr/>
        <p:txBody>
          <a:bodyPr/>
          <a:lstStyle/>
          <a:p>
            <a:pPr>
              <a:defRPr/>
            </a:pPr>
            <a:fld id="{71F1E9B2-155B-4541-8F6C-9876A9E991FB}" type="slidenum">
              <a:rPr lang="en-US" smtClean="0">
                <a:solidFill>
                  <a:prstClr val="black">
                    <a:tint val="75000"/>
                  </a:prstClr>
                </a:solidFill>
              </a:rPr>
              <a:pPr>
                <a:defRPr/>
              </a:pPr>
              <a:t>‹#›</a:t>
            </a:fld>
            <a:endParaRPr lang="en-US">
              <a:solidFill>
                <a:prstClr val="black">
                  <a:tint val="75000"/>
                </a:prstClr>
              </a:solidFill>
            </a:endParaRPr>
          </a:p>
        </p:txBody>
      </p:sp>
      <p:pic>
        <p:nvPicPr>
          <p:cNvPr id="7" name="Picture 5" descr="HEAT">
            <a:extLst>
              <a:ext uri="{FF2B5EF4-FFF2-40B4-BE49-F238E27FC236}">
                <a16:creationId xmlns:a16="http://schemas.microsoft.com/office/drawing/2014/main" id="{031CB3E7-9C48-9BC9-7C58-CF078C0ED5C3}"/>
              </a:ext>
            </a:extLst>
          </p:cNvPr>
          <p:cNvPicPr>
            <a:picLocks noChangeAspect="1" noChangeArrowheads="1"/>
          </p:cNvPicPr>
          <p:nvPr userDrawn="1"/>
        </p:nvPicPr>
        <p:blipFill>
          <a:blip r:embed="rId2" cstate="print"/>
          <a:srcRect/>
          <a:stretch>
            <a:fillRect/>
          </a:stretch>
        </p:blipFill>
        <p:spPr bwMode="auto">
          <a:xfrm>
            <a:off x="0" y="6408738"/>
            <a:ext cx="12219517" cy="449262"/>
          </a:xfrm>
          <a:prstGeom prst="rect">
            <a:avLst/>
          </a:prstGeom>
          <a:noFill/>
          <a:ln w="9525">
            <a:noFill/>
            <a:miter lim="800000"/>
            <a:headEnd/>
            <a:tailEnd/>
          </a:ln>
        </p:spPr>
      </p:pic>
      <p:pic>
        <p:nvPicPr>
          <p:cNvPr id="8" name="Picture 6" descr="Picture1">
            <a:extLst>
              <a:ext uri="{FF2B5EF4-FFF2-40B4-BE49-F238E27FC236}">
                <a16:creationId xmlns:a16="http://schemas.microsoft.com/office/drawing/2014/main" id="{41129756-78F5-23DD-0931-CD5B57D55C8E}"/>
              </a:ext>
            </a:extLst>
          </p:cNvPr>
          <p:cNvPicPr>
            <a:picLocks noChangeAspect="1" noChangeArrowheads="1"/>
          </p:cNvPicPr>
          <p:nvPr userDrawn="1"/>
        </p:nvPicPr>
        <p:blipFill>
          <a:blip r:embed="rId3" cstate="print"/>
          <a:srcRect/>
          <a:stretch>
            <a:fillRect/>
          </a:stretch>
        </p:blipFill>
        <p:spPr bwMode="auto">
          <a:xfrm>
            <a:off x="0" y="106364"/>
            <a:ext cx="1727200" cy="1036637"/>
          </a:xfrm>
          <a:prstGeom prst="rect">
            <a:avLst/>
          </a:prstGeom>
          <a:noFill/>
          <a:ln w="9525">
            <a:noFill/>
            <a:miter lim="800000"/>
            <a:headEnd/>
            <a:tailEnd/>
          </a:ln>
        </p:spPr>
      </p:pic>
      <p:sp>
        <p:nvSpPr>
          <p:cNvPr id="9" name="Text Box 8">
            <a:extLst>
              <a:ext uri="{FF2B5EF4-FFF2-40B4-BE49-F238E27FC236}">
                <a16:creationId xmlns:a16="http://schemas.microsoft.com/office/drawing/2014/main" id="{CDD93FE7-9884-08D4-95D8-D75FE1A717AA}"/>
              </a:ext>
            </a:extLst>
          </p:cNvPr>
          <p:cNvSpPr txBox="1">
            <a:spLocks noChangeArrowheads="1"/>
          </p:cNvSpPr>
          <p:nvPr userDrawn="1"/>
        </p:nvSpPr>
        <p:spPr bwMode="auto">
          <a:xfrm>
            <a:off x="2032000" y="304801"/>
            <a:ext cx="9652000" cy="366713"/>
          </a:xfrm>
          <a:prstGeom prst="rect">
            <a:avLst/>
          </a:prstGeom>
          <a:noFill/>
          <a:ln w="9525">
            <a:noFill/>
            <a:miter lim="800000"/>
            <a:headEnd/>
            <a:tailEnd/>
          </a:ln>
          <a:effectLst/>
        </p:spPr>
        <p:txBody>
          <a:bodyPr>
            <a:spAutoFit/>
          </a:bodyPr>
          <a:lstStyle/>
          <a:p>
            <a:pPr fontAlgn="base">
              <a:spcBef>
                <a:spcPct val="50000"/>
              </a:spcBef>
              <a:spcAft>
                <a:spcPct val="0"/>
              </a:spcAft>
              <a:defRPr/>
            </a:pPr>
            <a:endParaRPr lang="en-ZA" sz="1800">
              <a:solidFill>
                <a:prstClr val="black"/>
              </a:solidFill>
              <a:latin typeface="Arial" charset="0"/>
            </a:endParaRPr>
          </a:p>
        </p:txBody>
      </p:sp>
      <p:pic>
        <p:nvPicPr>
          <p:cNvPr id="10" name="Picture 10" descr="Picture5">
            <a:extLst>
              <a:ext uri="{FF2B5EF4-FFF2-40B4-BE49-F238E27FC236}">
                <a16:creationId xmlns:a16="http://schemas.microsoft.com/office/drawing/2014/main" id="{C0EA0C60-2B64-A175-8BC0-C726EED90E3E}"/>
              </a:ext>
            </a:extLst>
          </p:cNvPr>
          <p:cNvPicPr>
            <a:picLocks noChangeAspect="1" noChangeArrowheads="1"/>
          </p:cNvPicPr>
          <p:nvPr userDrawn="1"/>
        </p:nvPicPr>
        <p:blipFill>
          <a:blip r:embed="rId4" cstate="print"/>
          <a:srcRect/>
          <a:stretch>
            <a:fillRect/>
          </a:stretch>
        </p:blipFill>
        <p:spPr bwMode="auto">
          <a:xfrm>
            <a:off x="101601" y="1219200"/>
            <a:ext cx="960967" cy="5181600"/>
          </a:xfrm>
          <a:prstGeom prst="rect">
            <a:avLst/>
          </a:prstGeom>
          <a:noFill/>
          <a:ln w="9525">
            <a:noFill/>
            <a:miter lim="800000"/>
            <a:headEnd/>
            <a:tailEnd/>
          </a:ln>
        </p:spPr>
      </p:pic>
    </p:spTree>
    <p:extLst>
      <p:ext uri="{BB962C8B-B14F-4D97-AF65-F5344CB8AC3E}">
        <p14:creationId xmlns:p14="http://schemas.microsoft.com/office/powerpoint/2010/main" val="1782165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01C71-E5C4-11DF-B919-69D7CB1B0639}"/>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050C0AD3-DFCE-8448-794B-02FFA56C7C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BDE850D-B9AA-2869-AAFE-B8C96B7D7993}"/>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A2C9584-DD8E-15CD-F3F1-4DE2F4865831}"/>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7242A038-4194-77F0-F477-F4AF73C744C6}"/>
              </a:ext>
            </a:extLst>
          </p:cNvPr>
          <p:cNvSpPr>
            <a:spLocks noGrp="1"/>
          </p:cNvSpPr>
          <p:nvPr>
            <p:ph type="sldNum" sz="quarter" idx="12"/>
          </p:nvPr>
        </p:nvSpPr>
        <p:spPr/>
        <p:txBody>
          <a:bodyPr/>
          <a:lstStyle/>
          <a:p>
            <a:pPr>
              <a:defRPr/>
            </a:pPr>
            <a:fld id="{88C24130-F902-4F55-B04B-4860A5D3D67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631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D4D23-208F-DAA4-26CE-A0ECAE0253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67F6B31-B711-8583-4605-D6BBBE96ED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7CDEF22-3D49-1630-E779-257F8F45281F}"/>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9EC6860-2E4A-579B-EC13-5E895D8DD81E}"/>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0AC55D3-2202-C455-5DC5-D6928ED7CFEF}"/>
              </a:ext>
            </a:extLst>
          </p:cNvPr>
          <p:cNvSpPr>
            <a:spLocks noGrp="1"/>
          </p:cNvSpPr>
          <p:nvPr>
            <p:ph type="sldNum" sz="quarter" idx="12"/>
          </p:nvPr>
        </p:nvSpPr>
        <p:spPr/>
        <p:txBody>
          <a:bodyPr/>
          <a:lstStyle/>
          <a:p>
            <a:pPr>
              <a:defRPr/>
            </a:pPr>
            <a:fld id="{CE113078-7719-4E48-A160-CBE0E813B88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080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FA8A-3A55-E422-E888-059036050B88}"/>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551D6BA-DF58-0B0B-1324-493D672B37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7F8E03E-329A-9FFF-B005-7888656352E8}"/>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350767B-171D-B928-5D39-8CB8497493BB}"/>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3999BD4-7E6C-84E2-E14A-682DE7A7478A}"/>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2761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25B35-0D11-CAF7-AA46-E60395272D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D0D93702-B611-FAE5-1BA4-DA511D792D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81FA57-3019-7006-29FD-A6EC45478B6E}"/>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EFB1363-BA90-2918-1B9B-2B63A3DEA7E7}"/>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90F43402-8BDF-78B6-D988-6C077AA681B6}"/>
              </a:ext>
            </a:extLst>
          </p:cNvPr>
          <p:cNvSpPr>
            <a:spLocks noGrp="1"/>
          </p:cNvSpPr>
          <p:nvPr>
            <p:ph type="sldNum" sz="quarter" idx="12"/>
          </p:nvPr>
        </p:nvSpPr>
        <p:spPr/>
        <p:txBody>
          <a:bodyPr/>
          <a:lstStyle/>
          <a:p>
            <a:pPr>
              <a:defRPr/>
            </a:pPr>
            <a:fld id="{F280D192-99A3-479D-8DFF-B7A92B6C0C7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8724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68CFE-D42F-90A6-EC66-13620262C1D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4E90A148-4C4C-5518-13FA-840543CE15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3FAF6988-9A04-4B0F-8E57-0EF6F4AAFA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1835B683-8F8F-1736-8ACF-BBDCA461FBD9}"/>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a:extLst>
              <a:ext uri="{FF2B5EF4-FFF2-40B4-BE49-F238E27FC236}">
                <a16:creationId xmlns:a16="http://schemas.microsoft.com/office/drawing/2014/main" id="{93766DA0-CC39-A4A9-EBB7-9FB55527724E}"/>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14BDC56-D1B8-E677-E586-A7A6BCC7A80C}"/>
              </a:ext>
            </a:extLst>
          </p:cNvPr>
          <p:cNvSpPr>
            <a:spLocks noGrp="1"/>
          </p:cNvSpPr>
          <p:nvPr>
            <p:ph type="sldNum" sz="quarter" idx="12"/>
          </p:nvPr>
        </p:nvSpPr>
        <p:spPr/>
        <p:txBody>
          <a:bodyPr/>
          <a:lstStyle/>
          <a:p>
            <a:pPr>
              <a:defRPr/>
            </a:pPr>
            <a:fld id="{81D6100A-6FB0-4AFC-BF5A-5B0338F3142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0911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8A54-F1A5-422F-4DFD-14F5112F23BC}"/>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01F5A029-DCA8-9000-4A86-F5220EA84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F749FB-0729-9348-CDF3-B20CDFD0B2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8A4E0439-329D-8B18-F823-D4D2D6CEE9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74233B-FD64-F0B7-FF3A-110987BA72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EC48BF3A-864B-2797-892B-A18A2573A114}"/>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a:extLst>
              <a:ext uri="{FF2B5EF4-FFF2-40B4-BE49-F238E27FC236}">
                <a16:creationId xmlns:a16="http://schemas.microsoft.com/office/drawing/2014/main" id="{4DCC7A79-69F5-F31A-0EE4-4BC6CD0B071A}"/>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2F140FC2-C274-C4C4-B0F4-0F3831A19F62}"/>
              </a:ext>
            </a:extLst>
          </p:cNvPr>
          <p:cNvSpPr>
            <a:spLocks noGrp="1"/>
          </p:cNvSpPr>
          <p:nvPr>
            <p:ph type="sldNum" sz="quarter" idx="12"/>
          </p:nvPr>
        </p:nvSpPr>
        <p:spPr/>
        <p:txBody>
          <a:bodyPr/>
          <a:lstStyle/>
          <a:p>
            <a:pPr>
              <a:defRPr/>
            </a:pPr>
            <a:fld id="{70437404-7FFF-41B1-8F1F-7F7500B16A1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4178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4B012-8B3C-C8FB-5FDD-50824D80E5F6}"/>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B2B72544-348C-89D2-F53C-6C2458824582}"/>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a:extLst>
              <a:ext uri="{FF2B5EF4-FFF2-40B4-BE49-F238E27FC236}">
                <a16:creationId xmlns:a16="http://schemas.microsoft.com/office/drawing/2014/main" id="{401ED1E5-D804-C7D8-EFFB-69DFB51E4221}"/>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92878970-BA6E-84FA-4D33-2B04B23B4348}"/>
              </a:ext>
            </a:extLst>
          </p:cNvPr>
          <p:cNvSpPr>
            <a:spLocks noGrp="1"/>
          </p:cNvSpPr>
          <p:nvPr>
            <p:ph type="sldNum" sz="quarter" idx="12"/>
          </p:nvPr>
        </p:nvSpPr>
        <p:spPr/>
        <p:txBody>
          <a:bodyPr/>
          <a:lstStyle/>
          <a:p>
            <a:pPr>
              <a:defRPr/>
            </a:pPr>
            <a:fld id="{6C308769-088B-42CC-A61E-BC4011AF2EA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8055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FE3AC2-1CAC-35FC-E024-3837A1205450}"/>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a:extLst>
              <a:ext uri="{FF2B5EF4-FFF2-40B4-BE49-F238E27FC236}">
                <a16:creationId xmlns:a16="http://schemas.microsoft.com/office/drawing/2014/main" id="{1B11D331-EC3E-7E59-25C1-1ADD09E29027}"/>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BC7D17EC-9756-4D64-8BA1-76DCA71BB631}"/>
              </a:ext>
            </a:extLst>
          </p:cNvPr>
          <p:cNvSpPr>
            <a:spLocks noGrp="1"/>
          </p:cNvSpPr>
          <p:nvPr>
            <p:ph type="sldNum" sz="quarter" idx="12"/>
          </p:nvPr>
        </p:nvSpPr>
        <p:spPr/>
        <p:txBody>
          <a:bodyPr/>
          <a:lstStyle/>
          <a:p>
            <a:pPr>
              <a:defRPr/>
            </a:pPr>
            <a:fld id="{3B5D0BDE-8979-4DDD-9EAA-4EB7495C5FA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7884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E291-6A7A-91EA-9288-66E741B828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ED87B1AE-56E0-9655-D2AD-F237E99CF2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BC7738F-5EED-C818-52E0-892559169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D845CB-0F36-FF04-2D13-FB49A365805D}"/>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a:extLst>
              <a:ext uri="{FF2B5EF4-FFF2-40B4-BE49-F238E27FC236}">
                <a16:creationId xmlns:a16="http://schemas.microsoft.com/office/drawing/2014/main" id="{575CE65D-CA1C-6200-72D2-3AB2B6D308D9}"/>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42C691E0-AD04-ED68-7EF7-D5E273E39A9E}"/>
              </a:ext>
            </a:extLst>
          </p:cNvPr>
          <p:cNvSpPr>
            <a:spLocks noGrp="1"/>
          </p:cNvSpPr>
          <p:nvPr>
            <p:ph type="sldNum" sz="quarter" idx="12"/>
          </p:nvPr>
        </p:nvSpPr>
        <p:spPr/>
        <p:txBody>
          <a:bodyPr/>
          <a:lstStyle/>
          <a:p>
            <a:pPr>
              <a:defRPr/>
            </a:pPr>
            <a:fld id="{4031554A-F65D-461E-8C2D-C90AFB9B5C9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51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BF3C7-F39D-1242-3384-2D78C71C6A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240DA080-914F-8A08-17F9-05DDAC7F23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C5394669-934E-8AE2-B63E-884544F03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C5A338-4006-5686-E079-5A52E1A5F6A4}"/>
              </a:ext>
            </a:extLst>
          </p:cNvPr>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a:extLst>
              <a:ext uri="{FF2B5EF4-FFF2-40B4-BE49-F238E27FC236}">
                <a16:creationId xmlns:a16="http://schemas.microsoft.com/office/drawing/2014/main" id="{B8073B03-CB91-FF7F-5F3E-7E19D93864EA}"/>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E839FF36-A81C-5F46-B784-BD782CA87911}"/>
              </a:ext>
            </a:extLst>
          </p:cNvPr>
          <p:cNvSpPr>
            <a:spLocks noGrp="1"/>
          </p:cNvSpPr>
          <p:nvPr>
            <p:ph type="sldNum" sz="quarter" idx="12"/>
          </p:nvPr>
        </p:nvSpPr>
        <p:spPr/>
        <p:txBody>
          <a:bodyPr/>
          <a:lstStyle/>
          <a:p>
            <a:pPr>
              <a:defRPr/>
            </a:pPr>
            <a:fld id="{950FB1BE-5347-4B14-A3B9-E22752664C9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1206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AB45CD-5B5F-3572-02F0-0583C3E3C8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81FF5AA-C9E3-8F46-A74A-8DEC5F980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EDE4B12-93AA-89D3-7737-09527DC31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solidFill>
                <a:prstClr val="black">
                  <a:tint val="75000"/>
                </a:prstClr>
              </a:solidFill>
              <a:latin typeface="Arial" charset="0"/>
            </a:endParaRPr>
          </a:p>
        </p:txBody>
      </p:sp>
      <p:sp>
        <p:nvSpPr>
          <p:cNvPr id="5" name="Footer Placeholder 4">
            <a:extLst>
              <a:ext uri="{FF2B5EF4-FFF2-40B4-BE49-F238E27FC236}">
                <a16:creationId xmlns:a16="http://schemas.microsoft.com/office/drawing/2014/main" id="{1D7A1F8B-A3D9-6031-F3B5-904708808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prstClr val="black">
                  <a:tint val="75000"/>
                </a:prstClr>
              </a:solidFill>
              <a:latin typeface="Arial" charset="0"/>
            </a:endParaRPr>
          </a:p>
        </p:txBody>
      </p:sp>
      <p:sp>
        <p:nvSpPr>
          <p:cNvPr id="6" name="Slide Number Placeholder 5">
            <a:extLst>
              <a:ext uri="{FF2B5EF4-FFF2-40B4-BE49-F238E27FC236}">
                <a16:creationId xmlns:a16="http://schemas.microsoft.com/office/drawing/2014/main" id="{19374CAA-638C-71F0-8D47-F2B7EBC216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1EFCC537-CCB8-4065-8F3E-DB6FA8B44EFE}" type="slidenum">
              <a:rPr lang="en-US" smtClean="0">
                <a:solidFill>
                  <a:prstClr val="black">
                    <a:tint val="75000"/>
                  </a:prstClr>
                </a:solidFill>
                <a:latin typeface="Arial" charset="0"/>
              </a:rPr>
              <a:pPr fontAlgn="base">
                <a:spcBef>
                  <a:spcPct val="0"/>
                </a:spcBef>
                <a:spcAft>
                  <a:spcPct val="0"/>
                </a:spcAft>
                <a:defRPr/>
              </a:pPr>
              <a:t>‹#›</a:t>
            </a:fld>
            <a:endParaRPr lang="en-US">
              <a:solidFill>
                <a:prstClr val="black">
                  <a:tint val="75000"/>
                </a:prstClr>
              </a:solidFill>
              <a:latin typeface="Arial" charset="0"/>
            </a:endParaRPr>
          </a:p>
        </p:txBody>
      </p:sp>
      <p:pic>
        <p:nvPicPr>
          <p:cNvPr id="7" name="Picture 6">
            <a:extLst>
              <a:ext uri="{FF2B5EF4-FFF2-40B4-BE49-F238E27FC236}">
                <a16:creationId xmlns:a16="http://schemas.microsoft.com/office/drawing/2014/main" id="{45CC7243-CE1B-A0D9-4AE6-EF4433C8FA2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9283" y="276134"/>
            <a:ext cx="1851117" cy="611248"/>
          </a:xfrm>
          <a:prstGeom prst="rect">
            <a:avLst/>
          </a:prstGeom>
        </p:spPr>
      </p:pic>
      <p:pic>
        <p:nvPicPr>
          <p:cNvPr id="8" name="Picture 7" descr="HEAT">
            <a:extLst>
              <a:ext uri="{FF2B5EF4-FFF2-40B4-BE49-F238E27FC236}">
                <a16:creationId xmlns:a16="http://schemas.microsoft.com/office/drawing/2014/main" id="{B426A001-4C71-1D71-6DC2-FC906314A5D6}"/>
              </a:ext>
            </a:extLst>
          </p:cNvPr>
          <p:cNvPicPr>
            <a:picLocks noChangeAspect="1" noChangeArrowheads="1"/>
          </p:cNvPicPr>
          <p:nvPr userDrawn="1"/>
        </p:nvPicPr>
        <p:blipFill>
          <a:blip r:embed="rId14" cstate="print"/>
          <a:srcRect/>
          <a:stretch>
            <a:fillRect/>
          </a:stretch>
        </p:blipFill>
        <p:spPr bwMode="auto">
          <a:xfrm>
            <a:off x="0" y="6408738"/>
            <a:ext cx="12219517" cy="449262"/>
          </a:xfrm>
          <a:prstGeom prst="rect">
            <a:avLst/>
          </a:prstGeom>
          <a:noFill/>
          <a:ln w="9525">
            <a:noFill/>
            <a:miter lim="800000"/>
            <a:headEnd/>
            <a:tailEnd/>
          </a:ln>
        </p:spPr>
      </p:pic>
      <p:sp>
        <p:nvSpPr>
          <p:cNvPr id="9" name="Text Box 11">
            <a:extLst>
              <a:ext uri="{FF2B5EF4-FFF2-40B4-BE49-F238E27FC236}">
                <a16:creationId xmlns:a16="http://schemas.microsoft.com/office/drawing/2014/main" id="{235906D7-FC72-FA15-A799-DC1B417DB440}"/>
              </a:ext>
            </a:extLst>
          </p:cNvPr>
          <p:cNvSpPr txBox="1">
            <a:spLocks noChangeArrowheads="1"/>
          </p:cNvSpPr>
          <p:nvPr userDrawn="1"/>
        </p:nvSpPr>
        <p:spPr bwMode="auto">
          <a:xfrm>
            <a:off x="2032000" y="304801"/>
            <a:ext cx="9652000" cy="366713"/>
          </a:xfrm>
          <a:prstGeom prst="rect">
            <a:avLst/>
          </a:prstGeom>
          <a:noFill/>
          <a:ln w="9525">
            <a:noFill/>
            <a:miter lim="800000"/>
            <a:headEnd/>
            <a:tailEnd/>
          </a:ln>
          <a:effectLst/>
        </p:spPr>
        <p:txBody>
          <a:bodyPr>
            <a:spAutoFit/>
          </a:bodyPr>
          <a:lstStyle/>
          <a:p>
            <a:pPr fontAlgn="base">
              <a:spcBef>
                <a:spcPct val="50000"/>
              </a:spcBef>
              <a:spcAft>
                <a:spcPct val="0"/>
              </a:spcAft>
              <a:defRPr/>
            </a:pPr>
            <a:endParaRPr lang="en-ZA" sz="1800">
              <a:solidFill>
                <a:prstClr val="black"/>
              </a:solidFill>
              <a:latin typeface="Arial" charset="0"/>
            </a:endParaRPr>
          </a:p>
        </p:txBody>
      </p:sp>
      <p:pic>
        <p:nvPicPr>
          <p:cNvPr id="10" name="Picture 13" descr="Picture5">
            <a:extLst>
              <a:ext uri="{FF2B5EF4-FFF2-40B4-BE49-F238E27FC236}">
                <a16:creationId xmlns:a16="http://schemas.microsoft.com/office/drawing/2014/main" id="{41997328-D826-1129-AD17-DEAFEC2FEB8D}"/>
              </a:ext>
            </a:extLst>
          </p:cNvPr>
          <p:cNvPicPr>
            <a:picLocks noChangeAspect="1" noChangeArrowheads="1"/>
          </p:cNvPicPr>
          <p:nvPr userDrawn="1"/>
        </p:nvPicPr>
        <p:blipFill>
          <a:blip r:embed="rId15" cstate="print"/>
          <a:srcRect/>
          <a:stretch>
            <a:fillRect/>
          </a:stretch>
        </p:blipFill>
        <p:spPr bwMode="auto">
          <a:xfrm>
            <a:off x="101601" y="1219200"/>
            <a:ext cx="960967" cy="5181600"/>
          </a:xfrm>
          <a:prstGeom prst="rect">
            <a:avLst/>
          </a:prstGeom>
          <a:noFill/>
          <a:ln w="9525">
            <a:noFill/>
            <a:miter lim="800000"/>
            <a:headEnd/>
            <a:tailEnd/>
          </a:ln>
        </p:spPr>
      </p:pic>
      <p:sp>
        <p:nvSpPr>
          <p:cNvPr id="11" name="Line 14">
            <a:extLst>
              <a:ext uri="{FF2B5EF4-FFF2-40B4-BE49-F238E27FC236}">
                <a16:creationId xmlns:a16="http://schemas.microsoft.com/office/drawing/2014/main" id="{C3255D11-5AA7-E44B-4A57-27B51D0539DC}"/>
              </a:ext>
            </a:extLst>
          </p:cNvPr>
          <p:cNvSpPr>
            <a:spLocks noChangeShapeType="1"/>
          </p:cNvSpPr>
          <p:nvPr userDrawn="1"/>
        </p:nvSpPr>
        <p:spPr bwMode="auto">
          <a:xfrm>
            <a:off x="3149600" y="1447800"/>
            <a:ext cx="7315200" cy="0"/>
          </a:xfrm>
          <a:prstGeom prst="line">
            <a:avLst/>
          </a:prstGeom>
          <a:noFill/>
          <a:ln w="57150">
            <a:solidFill>
              <a:srgbClr val="FFCC00"/>
            </a:solidFill>
            <a:round/>
            <a:headEnd/>
            <a:tailEnd/>
          </a:ln>
          <a:effectLst/>
        </p:spPr>
        <p:txBody>
          <a:bodyPr/>
          <a:lstStyle/>
          <a:p>
            <a:pPr fontAlgn="base">
              <a:spcBef>
                <a:spcPct val="0"/>
              </a:spcBef>
              <a:spcAft>
                <a:spcPct val="0"/>
              </a:spcAft>
              <a:defRPr/>
            </a:pPr>
            <a:endParaRPr lang="en-US" sz="1800">
              <a:solidFill>
                <a:prstClr val="black"/>
              </a:solidFill>
              <a:latin typeface="Arial" charset="0"/>
            </a:endParaRPr>
          </a:p>
        </p:txBody>
      </p:sp>
      <p:sp>
        <p:nvSpPr>
          <p:cNvPr id="12" name="TextBox 11">
            <a:extLst>
              <a:ext uri="{FF2B5EF4-FFF2-40B4-BE49-F238E27FC236}">
                <a16:creationId xmlns:a16="http://schemas.microsoft.com/office/drawing/2014/main" id="{D2DA9CEA-9028-CBE2-5E99-48028D2AA131}"/>
              </a:ext>
            </a:extLst>
          </p:cNvPr>
          <p:cNvSpPr txBox="1"/>
          <p:nvPr userDrawn="1">
            <p:extLst>
              <p:ext uri="{1162E1C5-73C7-4A58-AE30-91384D911F3F}">
                <p184:classification xmlns:p184="http://schemas.microsoft.com/office/powerpoint/2018/4/main" val="hdr"/>
              </p:ext>
            </p:extLst>
          </p:nvPr>
        </p:nvSpPr>
        <p:spPr>
          <a:xfrm>
            <a:off x="4630738" y="0"/>
            <a:ext cx="2959100" cy="152400"/>
          </a:xfrm>
          <a:prstGeom prst="rect">
            <a:avLst/>
          </a:prstGeom>
        </p:spPr>
        <p:txBody>
          <a:bodyPr horzOverflow="overflow" lIns="0" tIns="0" rIns="0" bIns="0">
            <a:spAutoFit/>
          </a:bodyPr>
          <a:lstStyle/>
          <a:p>
            <a:pPr algn="l"/>
            <a:r>
              <a:rPr lang="en-ZA" sz="1000">
                <a:solidFill>
                  <a:srgbClr val="FF0000"/>
                </a:solidFill>
                <a:latin typeface="Calibri" panose="020F0502020204030204" pitchFamily="34" charset="0"/>
                <a:cs typeface="Calibri" panose="020F0502020204030204" pitchFamily="34" charset="0"/>
              </a:rPr>
              <a:t>Confidential Information - This is for official consumption</a:t>
            </a:r>
          </a:p>
        </p:txBody>
      </p:sp>
    </p:spTree>
    <p:extLst>
      <p:ext uri="{BB962C8B-B14F-4D97-AF65-F5344CB8AC3E}">
        <p14:creationId xmlns:p14="http://schemas.microsoft.com/office/powerpoint/2010/main" val="40909369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p>
            <a:fld id="{4B624584-725F-45F2-AD39-77D24C1320DB}" type="slidenum">
              <a:rPr lang="en-US" smtClean="0">
                <a:solidFill>
                  <a:prstClr val="black">
                    <a:tint val="75000"/>
                  </a:prstClr>
                </a:solidFill>
              </a:rPr>
              <a:pPr/>
              <a:t>1</a:t>
            </a:fld>
            <a:endParaRPr lang="en-US" dirty="0">
              <a:solidFill>
                <a:prstClr val="black">
                  <a:tint val="75000"/>
                </a:prstClr>
              </a:solidFill>
            </a:endParaRPr>
          </a:p>
        </p:txBody>
      </p:sp>
      <p:sp>
        <p:nvSpPr>
          <p:cNvPr id="3076" name="Rectangle 5"/>
          <p:cNvSpPr>
            <a:spLocks noChangeArrowheads="1"/>
          </p:cNvSpPr>
          <p:nvPr/>
        </p:nvSpPr>
        <p:spPr bwMode="auto">
          <a:xfrm>
            <a:off x="2133600" y="429491"/>
            <a:ext cx="7391400" cy="4038600"/>
          </a:xfrm>
          <a:prstGeom prst="rect">
            <a:avLst/>
          </a:prstGeom>
          <a:noFill/>
          <a:ln w="9525">
            <a:noFill/>
            <a:miter lim="800000"/>
            <a:headEnd/>
            <a:tailEnd/>
          </a:ln>
        </p:spPr>
        <p:txBody>
          <a:bodyPr/>
          <a:lstStyle/>
          <a:p>
            <a:pPr marL="342900" indent="-342900" algn="ctr" fontAlgn="base">
              <a:lnSpc>
                <a:spcPct val="80000"/>
              </a:lnSpc>
              <a:spcBef>
                <a:spcPct val="20000"/>
              </a:spcBef>
              <a:spcAft>
                <a:spcPct val="0"/>
              </a:spcAft>
            </a:pPr>
            <a:endParaRPr lang="en-US" sz="3200" b="1" dirty="0">
              <a:solidFill>
                <a:prstClr val="black"/>
              </a:solidFill>
              <a:latin typeface="Arial" charset="0"/>
            </a:endParaRPr>
          </a:p>
          <a:p>
            <a:pPr marL="342900" indent="-342900" algn="ctr" fontAlgn="base">
              <a:lnSpc>
                <a:spcPct val="80000"/>
              </a:lnSpc>
              <a:spcBef>
                <a:spcPct val="20000"/>
              </a:spcBef>
              <a:spcAft>
                <a:spcPct val="0"/>
              </a:spcAft>
            </a:pPr>
            <a:endParaRPr lang="en-US" sz="3200" b="1" dirty="0">
              <a:solidFill>
                <a:prstClr val="black"/>
              </a:solidFill>
              <a:latin typeface="Arial" charset="0"/>
            </a:endParaRPr>
          </a:p>
          <a:p>
            <a:pPr marL="342900" indent="-342900" algn="ctr" fontAlgn="base">
              <a:lnSpc>
                <a:spcPct val="80000"/>
              </a:lnSpc>
              <a:spcBef>
                <a:spcPct val="20000"/>
              </a:spcBef>
              <a:spcAft>
                <a:spcPct val="0"/>
              </a:spcAft>
            </a:pPr>
            <a:endParaRPr lang="en-US" sz="2000" dirty="0">
              <a:solidFill>
                <a:prstClr val="black"/>
              </a:solidFill>
              <a:latin typeface="Arial" charset="0"/>
            </a:endParaRPr>
          </a:p>
          <a:p>
            <a:pPr marL="342900" indent="-342900" algn="ctr" fontAlgn="base">
              <a:lnSpc>
                <a:spcPct val="80000"/>
              </a:lnSpc>
              <a:spcBef>
                <a:spcPct val="20000"/>
              </a:spcBef>
              <a:spcAft>
                <a:spcPct val="0"/>
              </a:spcAft>
            </a:pPr>
            <a:endParaRPr lang="en-US" sz="2800" dirty="0">
              <a:solidFill>
                <a:prstClr val="black"/>
              </a:solidFill>
              <a:latin typeface="Arial" charset="0"/>
            </a:endParaRPr>
          </a:p>
        </p:txBody>
      </p:sp>
      <p:sp>
        <p:nvSpPr>
          <p:cNvPr id="3" name="TextBox 2"/>
          <p:cNvSpPr txBox="1"/>
          <p:nvPr/>
        </p:nvSpPr>
        <p:spPr>
          <a:xfrm>
            <a:off x="106017" y="1334568"/>
            <a:ext cx="12085983" cy="892552"/>
          </a:xfrm>
          <a:prstGeom prst="rect">
            <a:avLst/>
          </a:prstGeom>
          <a:noFill/>
        </p:spPr>
        <p:txBody>
          <a:bodyPr wrap="square" rtlCol="0">
            <a:spAutoFit/>
          </a:bodyPr>
          <a:lstStyle/>
          <a:p>
            <a:pPr algn="ctr" fontAlgn="base">
              <a:spcBef>
                <a:spcPct val="0"/>
              </a:spcBef>
              <a:spcAft>
                <a:spcPct val="0"/>
              </a:spcAft>
            </a:pPr>
            <a:endParaRPr lang="en-ZA" sz="2600" b="1" dirty="0">
              <a:solidFill>
                <a:srgbClr val="000000"/>
              </a:solidFill>
              <a:latin typeface="Arial Black" pitchFamily="34" charset="0"/>
              <a:cs typeface="Times New Roman" pitchFamily="18" charset="0"/>
            </a:endParaRPr>
          </a:p>
          <a:p>
            <a:pPr algn="ctr" fontAlgn="base">
              <a:spcBef>
                <a:spcPct val="0"/>
              </a:spcBef>
              <a:spcAft>
                <a:spcPct val="0"/>
              </a:spcAft>
            </a:pPr>
            <a:r>
              <a:rPr lang="en-ZA" sz="2600" b="1" dirty="0">
                <a:solidFill>
                  <a:schemeClr val="tx1"/>
                </a:solidFill>
                <a:latin typeface="Amasis MT Pro Black" panose="02040A04050005020304" pitchFamily="18" charset="0"/>
                <a:cs typeface="Arial" panose="020B0604020202020204" pitchFamily="34" charset="0"/>
              </a:rPr>
              <a:t>BRIEFING ON THE ANNUAL PERFORMANCE PLAN 2023/24 FY </a:t>
            </a:r>
            <a:endParaRPr lang="en-US" sz="2600" b="1" dirty="0">
              <a:solidFill>
                <a:schemeClr val="tx1"/>
              </a:solidFill>
              <a:latin typeface="Amasis MT Pro Black" panose="02040A04050005020304" pitchFamily="18" charset="0"/>
            </a:endParaRPr>
          </a:p>
        </p:txBody>
      </p:sp>
      <p:sp>
        <p:nvSpPr>
          <p:cNvPr id="4" name="TextBox 3"/>
          <p:cNvSpPr txBox="1"/>
          <p:nvPr/>
        </p:nvSpPr>
        <p:spPr>
          <a:xfrm>
            <a:off x="4876801" y="5170527"/>
            <a:ext cx="184731" cy="369332"/>
          </a:xfrm>
          <a:prstGeom prst="rect">
            <a:avLst/>
          </a:prstGeom>
          <a:noFill/>
        </p:spPr>
        <p:txBody>
          <a:bodyPr wrap="none" rtlCol="0">
            <a:spAutoFit/>
          </a:bodyPr>
          <a:lstStyle/>
          <a:p>
            <a:pPr fontAlgn="base">
              <a:spcBef>
                <a:spcPct val="0"/>
              </a:spcBef>
              <a:spcAft>
                <a:spcPct val="0"/>
              </a:spcAft>
            </a:pPr>
            <a:endParaRPr lang="en-ZA" b="1" dirty="0">
              <a:solidFill>
                <a:prstClr val="black"/>
              </a:solidFill>
              <a:latin typeface="Arial" charset="0"/>
            </a:endParaRPr>
          </a:p>
        </p:txBody>
      </p:sp>
      <p:sp>
        <p:nvSpPr>
          <p:cNvPr id="5" name="Rectangle 4"/>
          <p:cNvSpPr/>
          <p:nvPr/>
        </p:nvSpPr>
        <p:spPr>
          <a:xfrm>
            <a:off x="1524000" y="0"/>
            <a:ext cx="89154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ZA">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9018" y="1"/>
            <a:ext cx="3224383" cy="1419609"/>
          </a:xfrm>
          <a:prstGeom prst="rect">
            <a:avLst/>
          </a:prstGeom>
        </p:spPr>
      </p:pic>
      <p:sp>
        <p:nvSpPr>
          <p:cNvPr id="7" name="Rounded Rectangle 6"/>
          <p:cNvSpPr/>
          <p:nvPr/>
        </p:nvSpPr>
        <p:spPr>
          <a:xfrm>
            <a:off x="940905" y="2578197"/>
            <a:ext cx="10901173" cy="2052684"/>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lnSpc>
                <a:spcPct val="150000"/>
              </a:lnSpc>
              <a:spcBef>
                <a:spcPct val="0"/>
              </a:spcBef>
              <a:spcAft>
                <a:spcPct val="0"/>
              </a:spcAft>
            </a:pPr>
            <a:r>
              <a:rPr lang="en-US" sz="2800" b="1" dirty="0">
                <a:solidFill>
                  <a:schemeClr val="tx1"/>
                </a:solidFill>
                <a:latin typeface="Amasis MT Pro Black" panose="02040A04050005020304" pitchFamily="18" charset="0"/>
              </a:rPr>
              <a:t>SELECT COMMITTEE </a:t>
            </a:r>
          </a:p>
          <a:p>
            <a:pPr algn="ctr" fontAlgn="base">
              <a:lnSpc>
                <a:spcPct val="150000"/>
              </a:lnSpc>
              <a:spcBef>
                <a:spcPct val="0"/>
              </a:spcBef>
              <a:spcAft>
                <a:spcPct val="0"/>
              </a:spcAft>
            </a:pPr>
            <a:r>
              <a:rPr lang="en-US" sz="2800" b="1" dirty="0">
                <a:solidFill>
                  <a:schemeClr val="tx1"/>
                </a:solidFill>
                <a:latin typeface="Amasis MT Pro Black" panose="02040A04050005020304" pitchFamily="18" charset="0"/>
              </a:rPr>
              <a:t>ON </a:t>
            </a:r>
          </a:p>
          <a:p>
            <a:pPr algn="ctr" fontAlgn="base">
              <a:lnSpc>
                <a:spcPct val="150000"/>
              </a:lnSpc>
              <a:spcBef>
                <a:spcPct val="0"/>
              </a:spcBef>
              <a:spcAft>
                <a:spcPct val="0"/>
              </a:spcAft>
            </a:pPr>
            <a:r>
              <a:rPr lang="en-US" sz="2800" b="1" dirty="0">
                <a:solidFill>
                  <a:schemeClr val="tx1"/>
                </a:solidFill>
                <a:latin typeface="Amasis MT Pro Black" panose="02040A04050005020304" pitchFamily="18" charset="0"/>
              </a:rPr>
              <a:t>EDUCATION &amp; TECHNOLOGY, SPORT, ARTS &amp; CULTURE</a:t>
            </a:r>
          </a:p>
        </p:txBody>
      </p:sp>
      <p:sp>
        <p:nvSpPr>
          <p:cNvPr id="10" name="Rounded Rectangle 9"/>
          <p:cNvSpPr/>
          <p:nvPr/>
        </p:nvSpPr>
        <p:spPr>
          <a:xfrm>
            <a:off x="3657600" y="5049078"/>
            <a:ext cx="6228522" cy="1206025"/>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endParaRPr lang="en-US" sz="3200" b="1" dirty="0">
              <a:solidFill>
                <a:prstClr val="white"/>
              </a:solidFill>
              <a:latin typeface="Arial Black" panose="020B0A04020102020204" pitchFamily="34" charset="0"/>
            </a:endParaRPr>
          </a:p>
          <a:p>
            <a:pPr algn="ctr" fontAlgn="base">
              <a:spcBef>
                <a:spcPct val="0"/>
              </a:spcBef>
              <a:spcAft>
                <a:spcPct val="0"/>
              </a:spcAft>
            </a:pPr>
            <a:endParaRPr lang="en-US" sz="3200" b="1" dirty="0">
              <a:solidFill>
                <a:prstClr val="white"/>
              </a:solidFill>
              <a:latin typeface="Amasis MT Pro Black" panose="02040A04050005020304" pitchFamily="18" charset="0"/>
            </a:endParaRPr>
          </a:p>
          <a:p>
            <a:pPr algn="ctr" fontAlgn="base">
              <a:spcBef>
                <a:spcPct val="0"/>
              </a:spcBef>
              <a:spcAft>
                <a:spcPct val="0"/>
              </a:spcAft>
            </a:pPr>
            <a:r>
              <a:rPr lang="en-US" sz="3200" b="1" dirty="0">
                <a:solidFill>
                  <a:prstClr val="black"/>
                </a:solidFill>
                <a:latin typeface="Amasis MT Pro Black" panose="02040A04050005020304" pitchFamily="18" charset="0"/>
                <a:cs typeface="Arial" panose="020B0604020202020204" pitchFamily="34" charset="0"/>
              </a:rPr>
              <a:t>DATE: 26 APRIL 2023 </a:t>
            </a:r>
          </a:p>
          <a:p>
            <a:pPr algn="ctr" fontAlgn="base">
              <a:spcBef>
                <a:spcPct val="0"/>
              </a:spcBef>
              <a:spcAft>
                <a:spcPct val="0"/>
              </a:spcAft>
            </a:pPr>
            <a:endParaRPr lang="en-US" sz="3200" b="1" dirty="0">
              <a:solidFill>
                <a:prstClr val="white"/>
              </a:solidFill>
              <a:latin typeface="Arial Black" panose="020B0A04020102020204" pitchFamily="34" charset="0"/>
            </a:endParaRPr>
          </a:p>
          <a:p>
            <a:pPr algn="ctr" fontAlgn="base">
              <a:spcBef>
                <a:spcPct val="0"/>
              </a:spcBef>
              <a:spcAft>
                <a:spcPct val="0"/>
              </a:spcAft>
            </a:pPr>
            <a:endParaRPr lang="en-US" sz="3200" b="1" dirty="0">
              <a:solidFill>
                <a:prstClr val="white"/>
              </a:solidFill>
              <a:latin typeface="Arial Black" panose="020B0A04020102020204" pitchFamily="34" charset="0"/>
            </a:endParaRPr>
          </a:p>
        </p:txBody>
      </p:sp>
    </p:spTree>
    <p:extLst>
      <p:ext uri="{BB962C8B-B14F-4D97-AF65-F5344CB8AC3E}">
        <p14:creationId xmlns:p14="http://schemas.microsoft.com/office/powerpoint/2010/main" val="39407608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800" b="1" dirty="0">
                <a:latin typeface="Arial" panose="020B0604020202020204" pitchFamily="34" charset="0"/>
                <a:cs typeface="Arial" panose="020B0604020202020204" pitchFamily="34" charset="0"/>
              </a:rPr>
              <a:t>PROGRAMME 2: </a:t>
            </a:r>
            <a:r>
              <a:rPr lang="en-US" sz="2800" b="1" dirty="0">
                <a:effectLst/>
                <a:latin typeface="Arial" panose="020B0604020202020204" pitchFamily="34" charset="0"/>
                <a:ea typeface="Times New Roman" panose="02020603050405020304" pitchFamily="18" charset="0"/>
                <a:cs typeface="Arial" panose="020B0604020202020204" pitchFamily="34" charset="0"/>
              </a:rPr>
              <a:t>PUBLIC ORDINARY SCHOOL EDUCATION</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01089793"/>
              </p:ext>
            </p:extLst>
          </p:nvPr>
        </p:nvGraphicFramePr>
        <p:xfrm>
          <a:off x="81887" y="1050877"/>
          <a:ext cx="12019128" cy="5653768"/>
        </p:xfrm>
        <a:graphic>
          <a:graphicData uri="http://schemas.openxmlformats.org/drawingml/2006/table">
            <a:tbl>
              <a:tblPr firstRow="1" bandRow="1">
                <a:tableStyleId>{D113A9D2-9D6B-4929-AA2D-F23B5EE8CBE7}</a:tableStyleId>
              </a:tblPr>
              <a:tblGrid>
                <a:gridCol w="1241547">
                  <a:extLst>
                    <a:ext uri="{9D8B030D-6E8A-4147-A177-3AD203B41FA5}">
                      <a16:colId xmlns:a16="http://schemas.microsoft.com/office/drawing/2014/main" val="20000"/>
                    </a:ext>
                  </a:extLst>
                </a:gridCol>
                <a:gridCol w="1173255">
                  <a:extLst>
                    <a:ext uri="{9D8B030D-6E8A-4147-A177-3AD203B41FA5}">
                      <a16:colId xmlns:a16="http://schemas.microsoft.com/office/drawing/2014/main" val="20001"/>
                    </a:ext>
                  </a:extLst>
                </a:gridCol>
                <a:gridCol w="1529401">
                  <a:extLst>
                    <a:ext uri="{9D8B030D-6E8A-4147-A177-3AD203B41FA5}">
                      <a16:colId xmlns:a16="http://schemas.microsoft.com/office/drawing/2014/main" val="1538743314"/>
                    </a:ext>
                  </a:extLst>
                </a:gridCol>
                <a:gridCol w="1009934">
                  <a:extLst>
                    <a:ext uri="{9D8B030D-6E8A-4147-A177-3AD203B41FA5}">
                      <a16:colId xmlns:a16="http://schemas.microsoft.com/office/drawing/2014/main" val="20002"/>
                    </a:ext>
                  </a:extLst>
                </a:gridCol>
                <a:gridCol w="1132764">
                  <a:extLst>
                    <a:ext uri="{9D8B030D-6E8A-4147-A177-3AD203B41FA5}">
                      <a16:colId xmlns:a16="http://schemas.microsoft.com/office/drawing/2014/main" val="20003"/>
                    </a:ext>
                  </a:extLst>
                </a:gridCol>
                <a:gridCol w="1064525">
                  <a:extLst>
                    <a:ext uri="{9D8B030D-6E8A-4147-A177-3AD203B41FA5}">
                      <a16:colId xmlns:a16="http://schemas.microsoft.com/office/drawing/2014/main" val="20004"/>
                    </a:ext>
                  </a:extLst>
                </a:gridCol>
                <a:gridCol w="1610436">
                  <a:extLst>
                    <a:ext uri="{9D8B030D-6E8A-4147-A177-3AD203B41FA5}">
                      <a16:colId xmlns:a16="http://schemas.microsoft.com/office/drawing/2014/main" val="20005"/>
                    </a:ext>
                  </a:extLst>
                </a:gridCol>
                <a:gridCol w="1064526">
                  <a:extLst>
                    <a:ext uri="{9D8B030D-6E8A-4147-A177-3AD203B41FA5}">
                      <a16:colId xmlns:a16="http://schemas.microsoft.com/office/drawing/2014/main" val="20006"/>
                    </a:ext>
                  </a:extLst>
                </a:gridCol>
                <a:gridCol w="1201003">
                  <a:extLst>
                    <a:ext uri="{9D8B030D-6E8A-4147-A177-3AD203B41FA5}">
                      <a16:colId xmlns:a16="http://schemas.microsoft.com/office/drawing/2014/main" val="1296676237"/>
                    </a:ext>
                  </a:extLst>
                </a:gridCol>
                <a:gridCol w="991737">
                  <a:extLst>
                    <a:ext uri="{9D8B030D-6E8A-4147-A177-3AD203B41FA5}">
                      <a16:colId xmlns:a16="http://schemas.microsoft.com/office/drawing/2014/main" val="20007"/>
                    </a:ext>
                  </a:extLst>
                </a:gridCol>
              </a:tblGrid>
              <a:tr h="373125">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59586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chemeClr val="tx1"/>
                          </a:solidFill>
                          <a:latin typeface="Arial" panose="020B0604020202020204" pitchFamily="34" charset="0"/>
                          <a:cs typeface="Arial" panose="020B0604020202020204" pitchFamily="34" charset="0"/>
                        </a:rPr>
                        <a:t>AUDITED PERFORMANCE</a:t>
                      </a:r>
                    </a:p>
                    <a:p>
                      <a:pPr algn="ctr"/>
                      <a:endParaRPr lang="en-ZA" sz="15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146173">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538245">
                <a:tc rowSpan="2">
                  <a:txBody>
                    <a:bodyPr/>
                    <a:lstStyle/>
                    <a:p>
                      <a:pPr marL="0" marR="0" algn="l">
                        <a:lnSpc>
                          <a:spcPct val="107000"/>
                        </a:lnSpc>
                        <a:spcBef>
                          <a:spcPts val="0"/>
                        </a:spcBef>
                        <a:spcAft>
                          <a:spcPts val="0"/>
                        </a:spcAft>
                        <a:tabLst>
                          <a:tab pos="1828800" algn="l"/>
                        </a:tabLst>
                      </a:pPr>
                      <a:r>
                        <a:rPr lang="en-ZA" sz="1500" kern="1200" dirty="0">
                          <a:solidFill>
                            <a:schemeClr val="tx1"/>
                          </a:solidFill>
                          <a:effectLst/>
                          <a:latin typeface="Arial" panose="020B0604020202020204" pitchFamily="34" charset="0"/>
                          <a:ea typeface="+mn-ea"/>
                          <a:cs typeface="Arial" panose="020B0604020202020204" pitchFamily="34" charset="0"/>
                        </a:rPr>
                        <a:t>Improved learning outcomes across all grades</a:t>
                      </a:r>
                      <a:endParaRPr lang="en-US"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Schools provided with multi-media resources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b="1" kern="1200" dirty="0">
                          <a:solidFill>
                            <a:schemeClr val="tx1"/>
                          </a:solidFill>
                          <a:effectLst/>
                          <a:latin typeface="Arial" panose="020B0604020202020204" pitchFamily="34" charset="0"/>
                          <a:ea typeface="+mn-ea"/>
                          <a:cs typeface="Arial" panose="020B0604020202020204" pitchFamily="34" charset="0"/>
                        </a:rPr>
                        <a:t>SOI 201: </a:t>
                      </a: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schools provided with multi-media resources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15</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8</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649278">
                <a:tc vMerge="1">
                  <a:txBody>
                    <a:bodyPr/>
                    <a:lstStyle/>
                    <a:p>
                      <a:endParaRPr lang="en-ZA"/>
                    </a:p>
                  </a:txBody>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Learners exempted from paying school fees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b="1" kern="1200" dirty="0">
                          <a:solidFill>
                            <a:schemeClr val="tx1"/>
                          </a:solidFill>
                          <a:effectLst/>
                          <a:latin typeface="Arial" panose="020B0604020202020204" pitchFamily="34" charset="0"/>
                          <a:ea typeface="+mn-ea"/>
                          <a:cs typeface="Arial" panose="020B0604020202020204" pitchFamily="34" charset="0"/>
                        </a:rPr>
                        <a:t>SOI 202: </a:t>
                      </a: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learners in no fee public ordinary schools in line with the National Norms and Standards for School Funding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1 615 361</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1 614 072</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1 642 626</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1 642 626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1 637 141</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1 637 141</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1 637 141</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7231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400" b="1" dirty="0" err="1">
                <a:latin typeface="Arial" panose="020B0604020202020204" pitchFamily="34" charset="0"/>
                <a:cs typeface="Arial" panose="020B0604020202020204" pitchFamily="34" charset="0"/>
              </a:rPr>
              <a:t>Cont</a:t>
            </a:r>
            <a:r>
              <a:rPr lang="en-ZA" sz="2400" b="1" dirty="0">
                <a:latin typeface="Arial" panose="020B0604020202020204" pitchFamily="34" charset="0"/>
                <a:cs typeface="Arial" panose="020B0604020202020204" pitchFamily="34" charset="0"/>
              </a:rPr>
              <a:t>…PROGRAMME 2: </a:t>
            </a:r>
            <a:r>
              <a:rPr lang="en-US" sz="2400" b="1" dirty="0">
                <a:effectLst/>
                <a:latin typeface="Arial" panose="020B0604020202020204" pitchFamily="34" charset="0"/>
                <a:ea typeface="Times New Roman" panose="02020603050405020304" pitchFamily="18" charset="0"/>
                <a:cs typeface="Arial" panose="020B0604020202020204" pitchFamily="34" charset="0"/>
              </a:rPr>
              <a:t>PUBLIC ORDINARY SCHOOL EDUCATION</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54465378"/>
              </p:ext>
            </p:extLst>
          </p:nvPr>
        </p:nvGraphicFramePr>
        <p:xfrm>
          <a:off x="95534" y="982639"/>
          <a:ext cx="12005479" cy="5759353"/>
        </p:xfrm>
        <a:graphic>
          <a:graphicData uri="http://schemas.openxmlformats.org/drawingml/2006/table">
            <a:tbl>
              <a:tblPr firstRow="1" bandRow="1">
                <a:tableStyleId>{D113A9D2-9D6B-4929-AA2D-F23B5EE8CBE7}</a:tableStyleId>
              </a:tblPr>
              <a:tblGrid>
                <a:gridCol w="1091821">
                  <a:extLst>
                    <a:ext uri="{9D8B030D-6E8A-4147-A177-3AD203B41FA5}">
                      <a16:colId xmlns:a16="http://schemas.microsoft.com/office/drawing/2014/main" val="20000"/>
                    </a:ext>
                  </a:extLst>
                </a:gridCol>
                <a:gridCol w="1201003">
                  <a:extLst>
                    <a:ext uri="{9D8B030D-6E8A-4147-A177-3AD203B41FA5}">
                      <a16:colId xmlns:a16="http://schemas.microsoft.com/office/drawing/2014/main" val="20001"/>
                    </a:ext>
                  </a:extLst>
                </a:gridCol>
                <a:gridCol w="1542197">
                  <a:extLst>
                    <a:ext uri="{9D8B030D-6E8A-4147-A177-3AD203B41FA5}">
                      <a16:colId xmlns:a16="http://schemas.microsoft.com/office/drawing/2014/main" val="1538743314"/>
                    </a:ext>
                  </a:extLst>
                </a:gridCol>
                <a:gridCol w="981786">
                  <a:extLst>
                    <a:ext uri="{9D8B030D-6E8A-4147-A177-3AD203B41FA5}">
                      <a16:colId xmlns:a16="http://schemas.microsoft.com/office/drawing/2014/main" val="20002"/>
                    </a:ext>
                  </a:extLst>
                </a:gridCol>
                <a:gridCol w="1213233">
                  <a:extLst>
                    <a:ext uri="{9D8B030D-6E8A-4147-A177-3AD203B41FA5}">
                      <a16:colId xmlns:a16="http://schemas.microsoft.com/office/drawing/2014/main" val="20003"/>
                    </a:ext>
                  </a:extLst>
                </a:gridCol>
                <a:gridCol w="1184199">
                  <a:extLst>
                    <a:ext uri="{9D8B030D-6E8A-4147-A177-3AD203B41FA5}">
                      <a16:colId xmlns:a16="http://schemas.microsoft.com/office/drawing/2014/main" val="20004"/>
                    </a:ext>
                  </a:extLst>
                </a:gridCol>
                <a:gridCol w="1765988">
                  <a:extLst>
                    <a:ext uri="{9D8B030D-6E8A-4147-A177-3AD203B41FA5}">
                      <a16:colId xmlns:a16="http://schemas.microsoft.com/office/drawing/2014/main" val="20005"/>
                    </a:ext>
                  </a:extLst>
                </a:gridCol>
                <a:gridCol w="1023582">
                  <a:extLst>
                    <a:ext uri="{9D8B030D-6E8A-4147-A177-3AD203B41FA5}">
                      <a16:colId xmlns:a16="http://schemas.microsoft.com/office/drawing/2014/main" val="20006"/>
                    </a:ext>
                  </a:extLst>
                </a:gridCol>
                <a:gridCol w="996935">
                  <a:extLst>
                    <a:ext uri="{9D8B030D-6E8A-4147-A177-3AD203B41FA5}">
                      <a16:colId xmlns:a16="http://schemas.microsoft.com/office/drawing/2014/main" val="1296676237"/>
                    </a:ext>
                  </a:extLst>
                </a:gridCol>
                <a:gridCol w="1004735">
                  <a:extLst>
                    <a:ext uri="{9D8B030D-6E8A-4147-A177-3AD203B41FA5}">
                      <a16:colId xmlns:a16="http://schemas.microsoft.com/office/drawing/2014/main" val="20007"/>
                    </a:ext>
                  </a:extLst>
                </a:gridCol>
              </a:tblGrid>
              <a:tr h="235390">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0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56493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ysClr val="windowText" lastClr="000000"/>
                          </a:solidFill>
                          <a:latin typeface="Arial" panose="020B0604020202020204" pitchFamily="34" charset="0"/>
                          <a:cs typeface="Arial" panose="020B0604020202020204" pitchFamily="34" charset="0"/>
                        </a:rPr>
                        <a:t>AUDITED PERFORMANCE</a:t>
                      </a:r>
                    </a:p>
                    <a:p>
                      <a:pPr algn="ctr"/>
                      <a:endParaRPr lang="en-ZA" sz="1500" b="1"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ysClr val="windowText" lastClr="000000"/>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29546">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ysClr val="windowText" lastClr="000000"/>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ysClr val="windowText" lastClr="000000"/>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ysClr val="windowText" lastClr="000000"/>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ysClr val="windowText" lastClr="000000"/>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3171561">
                <a:tc rowSpan="2">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kern="1200" dirty="0">
                          <a:solidFill>
                            <a:schemeClr val="tx1"/>
                          </a:solidFill>
                          <a:effectLst/>
                          <a:latin typeface="Arial" panose="020B0604020202020204" pitchFamily="34" charset="0"/>
                          <a:ea typeface="+mn-ea"/>
                          <a:cs typeface="Arial" panose="020B0604020202020204" pitchFamily="34" charset="0"/>
                        </a:rPr>
                        <a:t>Improved learning outcomes across all grades</a:t>
                      </a:r>
                      <a:r>
                        <a:rPr lang="en-ZA" sz="1500" kern="1200" dirty="0">
                          <a:solidFill>
                            <a:schemeClr val="tx1"/>
                          </a:solidFill>
                          <a:effectLst/>
                          <a:latin typeface="Arial" panose="020B0604020202020204" pitchFamily="34" charset="0"/>
                          <a:cs typeface="Arial" panose="020B0604020202020204" pitchFamily="34" charset="0"/>
                        </a:rPr>
                        <a:t>.</a:t>
                      </a:r>
                    </a:p>
                    <a:p>
                      <a:pPr marL="0" marR="0" algn="l">
                        <a:lnSpc>
                          <a:spcPct val="107000"/>
                        </a:lnSpc>
                        <a:spcBef>
                          <a:spcPts val="0"/>
                        </a:spcBef>
                        <a:spcAft>
                          <a:spcPts val="0"/>
                        </a:spcAft>
                        <a:tabLst>
                          <a:tab pos="1828800" algn="l"/>
                        </a:tabLst>
                      </a:pP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Funza</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5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Lushaka</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graduates placed in schools timeously</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203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a:t>
                      </a:r>
                      <a:r>
                        <a:rPr lang="en-US" sz="15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Funza</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5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Lushaka</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bursary holders placed in schools within six months upon completion of studies or upon confirmation that the bursar has completed studies.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94%</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(385)</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77%</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(369 of 482)</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457200" algn="l"/>
                        </a:tabLs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50,6%</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60%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50%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50%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457919">
                <a:tc vMerge="1">
                  <a:txBody>
                    <a:bodyPr/>
                    <a:lstStyle/>
                    <a:p>
                      <a:endParaRPr lang="en-ZA"/>
                    </a:p>
                  </a:txBody>
                  <a:tcPr/>
                </a:tc>
                <a:tc>
                  <a:txBody>
                    <a:bodyPr/>
                    <a:lstStyle/>
                    <a:p>
                      <a:pP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Learners funded at a minimum level</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204 </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learners in schools that are funded at a minimum level</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99.1%</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202233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400" b="1" dirty="0" err="1">
                <a:latin typeface="Arial" panose="020B0604020202020204" pitchFamily="34" charset="0"/>
                <a:cs typeface="Arial" panose="020B0604020202020204" pitchFamily="34" charset="0"/>
              </a:rPr>
              <a:t>Cont</a:t>
            </a:r>
            <a:r>
              <a:rPr lang="en-ZA" sz="2400" b="1" dirty="0">
                <a:latin typeface="Arial" panose="020B0604020202020204" pitchFamily="34" charset="0"/>
                <a:cs typeface="Arial" panose="020B0604020202020204" pitchFamily="34" charset="0"/>
              </a:rPr>
              <a:t>…PROGRAMME 2: </a:t>
            </a:r>
            <a:r>
              <a:rPr lang="en-US" sz="2400" b="1" dirty="0">
                <a:effectLst/>
                <a:latin typeface="Arial" panose="020B0604020202020204" pitchFamily="34" charset="0"/>
                <a:ea typeface="Times New Roman" panose="02020603050405020304" pitchFamily="18" charset="0"/>
                <a:cs typeface="Arial" panose="020B0604020202020204" pitchFamily="34" charset="0"/>
              </a:rPr>
              <a:t>PUBLIC ORDINARY SCHOOL EDUCATION</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01725640"/>
              </p:ext>
            </p:extLst>
          </p:nvPr>
        </p:nvGraphicFramePr>
        <p:xfrm>
          <a:off x="109182" y="1064525"/>
          <a:ext cx="11859904" cy="5677469"/>
        </p:xfrm>
        <a:graphic>
          <a:graphicData uri="http://schemas.openxmlformats.org/drawingml/2006/table">
            <a:tbl>
              <a:tblPr firstRow="1" bandRow="1">
                <a:tableStyleId>{D113A9D2-9D6B-4929-AA2D-F23B5EE8CBE7}</a:tableStyleId>
              </a:tblPr>
              <a:tblGrid>
                <a:gridCol w="1296537">
                  <a:extLst>
                    <a:ext uri="{9D8B030D-6E8A-4147-A177-3AD203B41FA5}">
                      <a16:colId xmlns:a16="http://schemas.microsoft.com/office/drawing/2014/main" val="20000"/>
                    </a:ext>
                  </a:extLst>
                </a:gridCol>
                <a:gridCol w="1252824">
                  <a:extLst>
                    <a:ext uri="{9D8B030D-6E8A-4147-A177-3AD203B41FA5}">
                      <a16:colId xmlns:a16="http://schemas.microsoft.com/office/drawing/2014/main" val="20001"/>
                    </a:ext>
                  </a:extLst>
                </a:gridCol>
                <a:gridCol w="1339744">
                  <a:extLst>
                    <a:ext uri="{9D8B030D-6E8A-4147-A177-3AD203B41FA5}">
                      <a16:colId xmlns:a16="http://schemas.microsoft.com/office/drawing/2014/main" val="1538743314"/>
                    </a:ext>
                  </a:extLst>
                </a:gridCol>
                <a:gridCol w="1069088">
                  <a:extLst>
                    <a:ext uri="{9D8B030D-6E8A-4147-A177-3AD203B41FA5}">
                      <a16:colId xmlns:a16="http://schemas.microsoft.com/office/drawing/2014/main" val="20002"/>
                    </a:ext>
                  </a:extLst>
                </a:gridCol>
                <a:gridCol w="1163818">
                  <a:extLst>
                    <a:ext uri="{9D8B030D-6E8A-4147-A177-3AD203B41FA5}">
                      <a16:colId xmlns:a16="http://schemas.microsoft.com/office/drawing/2014/main" val="20003"/>
                    </a:ext>
                  </a:extLst>
                </a:gridCol>
                <a:gridCol w="1037430">
                  <a:extLst>
                    <a:ext uri="{9D8B030D-6E8A-4147-A177-3AD203B41FA5}">
                      <a16:colId xmlns:a16="http://schemas.microsoft.com/office/drawing/2014/main" val="20004"/>
                    </a:ext>
                  </a:extLst>
                </a:gridCol>
                <a:gridCol w="1736786">
                  <a:extLst>
                    <a:ext uri="{9D8B030D-6E8A-4147-A177-3AD203B41FA5}">
                      <a16:colId xmlns:a16="http://schemas.microsoft.com/office/drawing/2014/main" val="20005"/>
                    </a:ext>
                  </a:extLst>
                </a:gridCol>
                <a:gridCol w="880518">
                  <a:extLst>
                    <a:ext uri="{9D8B030D-6E8A-4147-A177-3AD203B41FA5}">
                      <a16:colId xmlns:a16="http://schemas.microsoft.com/office/drawing/2014/main" val="20006"/>
                    </a:ext>
                  </a:extLst>
                </a:gridCol>
                <a:gridCol w="1097460">
                  <a:extLst>
                    <a:ext uri="{9D8B030D-6E8A-4147-A177-3AD203B41FA5}">
                      <a16:colId xmlns:a16="http://schemas.microsoft.com/office/drawing/2014/main" val="1296676237"/>
                    </a:ext>
                  </a:extLst>
                </a:gridCol>
                <a:gridCol w="985699">
                  <a:extLst>
                    <a:ext uri="{9D8B030D-6E8A-4147-A177-3AD203B41FA5}">
                      <a16:colId xmlns:a16="http://schemas.microsoft.com/office/drawing/2014/main" val="20007"/>
                    </a:ext>
                  </a:extLst>
                </a:gridCol>
              </a:tblGrid>
              <a:tr h="265187">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0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652768">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chemeClr val="tx1"/>
                          </a:solidFill>
                          <a:latin typeface="Arial" panose="020B0604020202020204" pitchFamily="34" charset="0"/>
                          <a:cs typeface="Arial" panose="020B0604020202020204" pitchFamily="34" charset="0"/>
                        </a:rPr>
                        <a:t>AUDITED PERFORMANCE</a:t>
                      </a:r>
                    </a:p>
                    <a:p>
                      <a:pPr algn="ctr"/>
                      <a:endParaRPr lang="en-ZA" sz="15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87581">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2048060">
                <a:tc rowSpan="2">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kern="1200" dirty="0">
                          <a:solidFill>
                            <a:schemeClr val="tx1"/>
                          </a:solidFill>
                          <a:effectLst/>
                          <a:latin typeface="Arial" panose="020B0604020202020204" pitchFamily="34" charset="0"/>
                          <a:ea typeface="+mn-ea"/>
                          <a:cs typeface="Arial" panose="020B0604020202020204" pitchFamily="34" charset="0"/>
                        </a:rPr>
                        <a:t>Improved learning outcomes across all grades</a:t>
                      </a:r>
                      <a:r>
                        <a:rPr lang="en-ZA" sz="1500" kern="1200" dirty="0">
                          <a:solidFill>
                            <a:schemeClr val="tx1"/>
                          </a:solidFill>
                          <a:effectLst/>
                          <a:latin typeface="Arial" panose="020B0604020202020204" pitchFamily="34" charset="0"/>
                          <a:cs typeface="Arial" panose="020B0604020202020204" pitchFamily="34" charset="0"/>
                        </a:rPr>
                        <a:t>.</a:t>
                      </a:r>
                    </a:p>
                    <a:p>
                      <a:pPr marL="0" marR="0" algn="l">
                        <a:lnSpc>
                          <a:spcPct val="107000"/>
                        </a:lnSpc>
                        <a:spcBef>
                          <a:spcPts val="0"/>
                        </a:spcBef>
                        <a:spcAft>
                          <a:spcPts val="0"/>
                        </a:spcAft>
                        <a:tabLst>
                          <a:tab pos="1828800" algn="l"/>
                        </a:tabLst>
                      </a:pPr>
                      <a:endParaRPr lang="en-US"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Teachers trained in reading methodology</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205</a:t>
                      </a:r>
                    </a:p>
                    <a:p>
                      <a:pP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foundation phase teachers trained on reading methodology</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algn="ctr">
                        <a:lnSpc>
                          <a:spcPct val="104000"/>
                        </a:lnSpc>
                        <a:spcAft>
                          <a:spcPts val="800"/>
                        </a:spcAft>
                      </a:pP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algn="ct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500</a:t>
                      </a:r>
                    </a:p>
                    <a:p>
                      <a:pPr algn="ctr">
                        <a:lnSpc>
                          <a:spcPct val="104000"/>
                        </a:lnSpc>
                        <a:spcAft>
                          <a:spcPts val="800"/>
                        </a:spcAft>
                      </a:pP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4000"/>
                        </a:lnSpc>
                        <a:spcAft>
                          <a:spcPts val="800"/>
                        </a:spcAft>
                      </a:pP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700</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900</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2323873">
                <a:tc vMerge="1">
                  <a:txBody>
                    <a:bodyPr/>
                    <a:lstStyle/>
                    <a:p>
                      <a:endParaRPr lang="en-ZA"/>
                    </a:p>
                  </a:txBody>
                  <a:tcPr/>
                </a:tc>
                <a:tc>
                  <a:txBody>
                    <a:bodyPr/>
                    <a:lstStyle/>
                    <a:p>
                      <a:pPr>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Teachers trained in numeracy content and methology</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206</a:t>
                      </a:r>
                    </a:p>
                    <a:p>
                      <a:pPr>
                        <a:lnSpc>
                          <a:spcPct val="104000"/>
                        </a:lnSpc>
                        <a:spcAft>
                          <a:spcPts val="800"/>
                        </a:spcAft>
                      </a:pPr>
                      <a:r>
                        <a:rPr lang="en-US" sz="15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foundation phase teachers trained on numeracy content and methodology</a:t>
                      </a:r>
                      <a:endParaRPr lang="en-ZA"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algn="ctr">
                        <a:lnSpc>
                          <a:spcPct val="104000"/>
                        </a:lnSpc>
                        <a:spcAft>
                          <a:spcPts val="800"/>
                        </a:spcAft>
                      </a:pP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algn="ctr">
                        <a:lnSpc>
                          <a:spcPct val="104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500" b="0">
                          <a:solidFill>
                            <a:schemeClr val="tx1"/>
                          </a:solidFill>
                          <a:effectLst/>
                          <a:latin typeface="Arial" panose="020B0604020202020204" pitchFamily="34" charset="0"/>
                          <a:ea typeface="Times New Roman" panose="02020603050405020304" pitchFamily="18" charset="0"/>
                          <a:cs typeface="Arial" panose="020B0604020202020204" pitchFamily="34" charset="0"/>
                        </a:rPr>
                        <a:t>500</a:t>
                      </a:r>
                      <a:endParaRPr lang="en-ZA" sz="15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5000"/>
                        </a:lnSpc>
                      </a:pPr>
                      <a:r>
                        <a:rPr lang="en-ZA" sz="15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700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5000"/>
                        </a:lnSpc>
                      </a:pPr>
                      <a:r>
                        <a:rPr lang="en-ZA" sz="15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900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40430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400" b="1" dirty="0" err="1">
                <a:latin typeface="Arial" panose="020B0604020202020204" pitchFamily="34" charset="0"/>
                <a:cs typeface="Arial" panose="020B0604020202020204" pitchFamily="34" charset="0"/>
              </a:rPr>
              <a:t>Cont</a:t>
            </a:r>
            <a:r>
              <a:rPr lang="en-ZA" sz="2400" b="1" dirty="0">
                <a:latin typeface="Arial" panose="020B0604020202020204" pitchFamily="34" charset="0"/>
                <a:cs typeface="Arial" panose="020B0604020202020204" pitchFamily="34" charset="0"/>
              </a:rPr>
              <a:t>…PROGRAMME 2: </a:t>
            </a:r>
            <a:r>
              <a:rPr lang="en-US" sz="2400" b="1" dirty="0">
                <a:effectLst/>
                <a:latin typeface="Arial" panose="020B0604020202020204" pitchFamily="34" charset="0"/>
                <a:ea typeface="Times New Roman" panose="02020603050405020304" pitchFamily="18" charset="0"/>
                <a:cs typeface="Arial" panose="020B0604020202020204" pitchFamily="34" charset="0"/>
              </a:rPr>
              <a:t>PUBLIC ORDINARY SCHOOL EDUCATION</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92838057"/>
              </p:ext>
            </p:extLst>
          </p:nvPr>
        </p:nvGraphicFramePr>
        <p:xfrm>
          <a:off x="150124" y="996286"/>
          <a:ext cx="11950889" cy="5718849"/>
        </p:xfrm>
        <a:graphic>
          <a:graphicData uri="http://schemas.openxmlformats.org/drawingml/2006/table">
            <a:tbl>
              <a:tblPr firstRow="1" bandRow="1">
                <a:tableStyleId>{D113A9D2-9D6B-4929-AA2D-F23B5EE8CBE7}</a:tableStyleId>
              </a:tblPr>
              <a:tblGrid>
                <a:gridCol w="1234498">
                  <a:extLst>
                    <a:ext uri="{9D8B030D-6E8A-4147-A177-3AD203B41FA5}">
                      <a16:colId xmlns:a16="http://schemas.microsoft.com/office/drawing/2014/main" val="20000"/>
                    </a:ext>
                  </a:extLst>
                </a:gridCol>
                <a:gridCol w="1268852">
                  <a:extLst>
                    <a:ext uri="{9D8B030D-6E8A-4147-A177-3AD203B41FA5}">
                      <a16:colId xmlns:a16="http://schemas.microsoft.com/office/drawing/2014/main" val="20001"/>
                    </a:ext>
                  </a:extLst>
                </a:gridCol>
                <a:gridCol w="1330895">
                  <a:extLst>
                    <a:ext uri="{9D8B030D-6E8A-4147-A177-3AD203B41FA5}">
                      <a16:colId xmlns:a16="http://schemas.microsoft.com/office/drawing/2014/main" val="1538743314"/>
                    </a:ext>
                  </a:extLst>
                </a:gridCol>
                <a:gridCol w="960660">
                  <a:extLst>
                    <a:ext uri="{9D8B030D-6E8A-4147-A177-3AD203B41FA5}">
                      <a16:colId xmlns:a16="http://schemas.microsoft.com/office/drawing/2014/main" val="20002"/>
                    </a:ext>
                  </a:extLst>
                </a:gridCol>
                <a:gridCol w="1207716">
                  <a:extLst>
                    <a:ext uri="{9D8B030D-6E8A-4147-A177-3AD203B41FA5}">
                      <a16:colId xmlns:a16="http://schemas.microsoft.com/office/drawing/2014/main" val="20003"/>
                    </a:ext>
                  </a:extLst>
                </a:gridCol>
                <a:gridCol w="1178814">
                  <a:extLst>
                    <a:ext uri="{9D8B030D-6E8A-4147-A177-3AD203B41FA5}">
                      <a16:colId xmlns:a16="http://schemas.microsoft.com/office/drawing/2014/main" val="20004"/>
                    </a:ext>
                  </a:extLst>
                </a:gridCol>
                <a:gridCol w="1612400">
                  <a:extLst>
                    <a:ext uri="{9D8B030D-6E8A-4147-A177-3AD203B41FA5}">
                      <a16:colId xmlns:a16="http://schemas.microsoft.com/office/drawing/2014/main" val="20005"/>
                    </a:ext>
                  </a:extLst>
                </a:gridCol>
                <a:gridCol w="1043319">
                  <a:extLst>
                    <a:ext uri="{9D8B030D-6E8A-4147-A177-3AD203B41FA5}">
                      <a16:colId xmlns:a16="http://schemas.microsoft.com/office/drawing/2014/main" val="20006"/>
                    </a:ext>
                  </a:extLst>
                </a:gridCol>
                <a:gridCol w="1113568">
                  <a:extLst>
                    <a:ext uri="{9D8B030D-6E8A-4147-A177-3AD203B41FA5}">
                      <a16:colId xmlns:a16="http://schemas.microsoft.com/office/drawing/2014/main" val="1296676237"/>
                    </a:ext>
                  </a:extLst>
                </a:gridCol>
                <a:gridCol w="1000167">
                  <a:extLst>
                    <a:ext uri="{9D8B030D-6E8A-4147-A177-3AD203B41FA5}">
                      <a16:colId xmlns:a16="http://schemas.microsoft.com/office/drawing/2014/main" val="20007"/>
                    </a:ext>
                  </a:extLst>
                </a:gridCol>
              </a:tblGrid>
              <a:tr h="293850">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OUTCOMES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OUTPUTS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400" b="1" dirty="0">
                          <a:solidFill>
                            <a:schemeClr val="tx1"/>
                          </a:solidFill>
                          <a:effectLst/>
                          <a:latin typeface="Arial" panose="020B0604020202020204" pitchFamily="34" charset="0"/>
                          <a:cs typeface="Arial" panose="020B0604020202020204" pitchFamily="34" charset="0"/>
                        </a:rPr>
                        <a:t>OUTPUT INDICATORS</a:t>
                      </a:r>
                      <a:endParaRPr lang="en-US" sz="14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00000"/>
                        </a:lnSpc>
                        <a:spcBef>
                          <a:spcPts val="0"/>
                        </a:spcBef>
                        <a:spcAft>
                          <a:spcPts val="0"/>
                        </a:spcAft>
                        <a:tabLst>
                          <a:tab pos="1828800" algn="l"/>
                        </a:tabLst>
                      </a:pPr>
                      <a:r>
                        <a:rPr lang="en-US" sz="14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320300">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400" b="1" dirty="0">
                          <a:solidFill>
                            <a:schemeClr val="tx1"/>
                          </a:solidFill>
                          <a:latin typeface="Arial" panose="020B0604020202020204" pitchFamily="34" charset="0"/>
                          <a:cs typeface="Arial" panose="020B0604020202020204" pitchFamily="34" charset="0"/>
                        </a:rPr>
                        <a:t>AUDITED PERFORMANCE</a:t>
                      </a:r>
                    </a:p>
                    <a:p>
                      <a:pPr algn="ctr"/>
                      <a:endParaRPr lang="en-ZA" sz="14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242053">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4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692342">
                <a:tc rowSpan="3">
                  <a:txBody>
                    <a:bodyPr/>
                    <a:lstStyle/>
                    <a:p>
                      <a:pPr marL="0" marR="0" algn="l">
                        <a:lnSpc>
                          <a:spcPct val="107000"/>
                        </a:lnSpc>
                        <a:spcBef>
                          <a:spcPts val="0"/>
                        </a:spcBef>
                        <a:spcAft>
                          <a:spcPts val="0"/>
                        </a:spcAft>
                        <a:tabLst>
                          <a:tab pos="1828800" algn="l"/>
                        </a:tabLst>
                      </a:pPr>
                      <a:r>
                        <a:rPr lang="en-ZA" sz="1400" kern="1200" dirty="0">
                          <a:solidFill>
                            <a:schemeClr val="tx1"/>
                          </a:solidFill>
                          <a:effectLst/>
                          <a:latin typeface="Arial" panose="020B0604020202020204" pitchFamily="34" charset="0"/>
                          <a:ea typeface="+mn-ea"/>
                          <a:cs typeface="Arial" panose="020B0604020202020204" pitchFamily="34" charset="0"/>
                        </a:rPr>
                        <a:t>Improved learning outcomes across all grades</a:t>
                      </a: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Teachers trained in mathematics content and methodology </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
                        <a:lnSpc>
                          <a:spcPct val="100000"/>
                        </a:lnSpc>
                        <a:spcAft>
                          <a:spcPts val="800"/>
                        </a:spcAft>
                        <a:tabLst>
                          <a:tab pos="180340" algn="l"/>
                          <a:tab pos="540385" algn="l"/>
                        </a:tabLst>
                      </a:pPr>
                      <a:r>
                        <a:rPr lang="en-US" sz="1400" b="1" kern="1200" dirty="0">
                          <a:solidFill>
                            <a:schemeClr val="tx1"/>
                          </a:solidFill>
                          <a:effectLst/>
                          <a:latin typeface="Arial" panose="020B0604020202020204" pitchFamily="34" charset="0"/>
                          <a:ea typeface="+mn-ea"/>
                          <a:cs typeface="Arial" panose="020B0604020202020204" pitchFamily="34" charset="0"/>
                        </a:rPr>
                        <a:t>SOI 207</a:t>
                      </a:r>
                    </a:p>
                    <a:p>
                      <a:pPr marL="17145">
                        <a:lnSpc>
                          <a:spcPct val="100000"/>
                        </a:lnSpc>
                        <a:spcAft>
                          <a:spcPts val="800"/>
                        </a:spcAft>
                        <a:tabLst>
                          <a:tab pos="180340" algn="l"/>
                          <a:tab pos="540385"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teachers trained on mathematics content and methodology </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2007</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u="none" strike="noStrike">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2100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2200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2200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2400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2600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909448"/>
                  </a:ext>
                </a:extLst>
              </a:tr>
              <a:tr h="1480706">
                <a:tc vMerge="1">
                  <a:txBody>
                    <a:bodyPr/>
                    <a:lstStyle/>
                    <a:p>
                      <a:endParaRPr lang="en-ZA"/>
                    </a:p>
                  </a:txBody>
                  <a:tcPr/>
                </a:tc>
                <a:tc>
                  <a:txBody>
                    <a:bodyPr/>
                    <a:lstStyle/>
                    <a:p>
                      <a:pPr>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Teachers trained on language content and methology </a:t>
                      </a:r>
                    </a:p>
                    <a:p>
                      <a:pPr>
                        <a:lnSpc>
                          <a:spcPct val="104000"/>
                        </a:lnSpc>
                        <a:spcAft>
                          <a:spcPts val="800"/>
                        </a:spcAft>
                      </a:pP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4000"/>
                        </a:lnSpc>
                        <a:spcAft>
                          <a:spcPts val="800"/>
                        </a:spcAft>
                      </a:pP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
                        <a:lnSpc>
                          <a:spcPct val="100000"/>
                        </a:lnSpc>
                        <a:spcAft>
                          <a:spcPts val="800"/>
                        </a:spcAft>
                        <a:tabLst>
                          <a:tab pos="180340" algn="l"/>
                          <a:tab pos="540385" algn="l"/>
                        </a:tabLst>
                      </a:pPr>
                      <a:r>
                        <a:rPr lang="en-US" sz="1400" b="1" kern="1200" dirty="0">
                          <a:solidFill>
                            <a:schemeClr val="tx1"/>
                          </a:solidFill>
                          <a:effectLst/>
                          <a:latin typeface="Arial" panose="020B0604020202020204" pitchFamily="34" charset="0"/>
                          <a:ea typeface="+mn-ea"/>
                          <a:cs typeface="Arial" panose="020B0604020202020204" pitchFamily="34" charset="0"/>
                        </a:rPr>
                        <a:t>SOI 208</a:t>
                      </a:r>
                    </a:p>
                    <a:p>
                      <a:pPr marL="17145">
                        <a:lnSpc>
                          <a:spcPct val="100000"/>
                        </a:lnSpc>
                        <a:spcAft>
                          <a:spcPts val="800"/>
                        </a:spcAft>
                        <a:tabLst>
                          <a:tab pos="180340" algn="l"/>
                          <a:tab pos="540385"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teachers trained on language content and methodology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1534</a:t>
                      </a:r>
                      <a:endParaRPr lang="en-ZA"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a:t>
                      </a:r>
                      <a:endParaRPr lang="en-ZA"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2100</a:t>
                      </a:r>
                      <a:endParaRPr lang="en-ZA"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2200</a:t>
                      </a:r>
                      <a:endParaRPr lang="en-ZA"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2200</a:t>
                      </a:r>
                      <a:endParaRPr lang="en-ZA"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5000"/>
                        </a:lnSpc>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2400</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5000"/>
                        </a:lnSpc>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2600</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7799504"/>
                  </a:ext>
                </a:extLst>
              </a:tr>
              <a:tr h="320731">
                <a:tc vMerge="1">
                  <a:txBody>
                    <a:bodyPr/>
                    <a:lstStyle/>
                    <a:p>
                      <a:endParaRPr lang="en-ZA"/>
                    </a:p>
                  </a:txBody>
                  <a:tcPr/>
                </a:tc>
                <a:tc>
                  <a:txBody>
                    <a:bodyPr/>
                    <a:lstStyle/>
                    <a:p>
                      <a:pPr>
                        <a:lnSpc>
                          <a:spcPct val="104000"/>
                        </a:lnSpc>
                        <a:spcAft>
                          <a:spcPts val="800"/>
                        </a:spcAft>
                      </a:pPr>
                      <a:r>
                        <a:rPr lang="en-US" sz="1400" kern="1200" dirty="0">
                          <a:solidFill>
                            <a:schemeClr val="tx1"/>
                          </a:solidFill>
                          <a:effectLst/>
                          <a:latin typeface="Arial" panose="020B0604020202020204" pitchFamily="34" charset="0"/>
                          <a:ea typeface="+mn-ea"/>
                          <a:cs typeface="Arial" panose="020B0604020202020204" pitchFamily="34" charset="0"/>
                        </a:rPr>
                        <a:t>Teachers trained on inclusion </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
                        <a:lnSpc>
                          <a:spcPct val="100000"/>
                        </a:lnSpc>
                        <a:spcAft>
                          <a:spcPts val="800"/>
                        </a:spcAft>
                        <a:tabLst>
                          <a:tab pos="180340" algn="l"/>
                          <a:tab pos="540385" algn="l"/>
                        </a:tabLst>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201</a:t>
                      </a:r>
                    </a:p>
                    <a:p>
                      <a:pPr marL="17145">
                        <a:lnSpc>
                          <a:spcPct val="100000"/>
                        </a:lnSpc>
                        <a:spcAft>
                          <a:spcPts val="800"/>
                        </a:spcAft>
                        <a:tabLst>
                          <a:tab pos="180340" algn="l"/>
                          <a:tab pos="540385"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teachers trained on inclusion</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ZA"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200</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400</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600</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700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800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0485944"/>
                  </a:ext>
                </a:extLst>
              </a:tr>
            </a:tbl>
          </a:graphicData>
        </a:graphic>
      </p:graphicFrame>
    </p:spTree>
    <p:extLst>
      <p:ext uri="{BB962C8B-B14F-4D97-AF65-F5344CB8AC3E}">
        <p14:creationId xmlns:p14="http://schemas.microsoft.com/office/powerpoint/2010/main" val="152423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400" b="1" dirty="0" err="1">
                <a:latin typeface="Arial" panose="020B0604020202020204" pitchFamily="34" charset="0"/>
                <a:cs typeface="Arial" panose="020B0604020202020204" pitchFamily="34" charset="0"/>
              </a:rPr>
              <a:t>Cont</a:t>
            </a:r>
            <a:r>
              <a:rPr lang="en-ZA" sz="2400" b="1" dirty="0">
                <a:latin typeface="Arial" panose="020B0604020202020204" pitchFamily="34" charset="0"/>
                <a:cs typeface="Arial" panose="020B0604020202020204" pitchFamily="34" charset="0"/>
              </a:rPr>
              <a:t>…PROGRAMME 2: </a:t>
            </a:r>
            <a:r>
              <a:rPr lang="en-US" sz="2400" b="1" dirty="0">
                <a:effectLst/>
                <a:latin typeface="Arial" panose="020B0604020202020204" pitchFamily="34" charset="0"/>
                <a:ea typeface="Times New Roman" panose="02020603050405020304" pitchFamily="18" charset="0"/>
                <a:cs typeface="Arial" panose="020B0604020202020204" pitchFamily="34" charset="0"/>
              </a:rPr>
              <a:t>PUBLIC ORDINARY SCHOOL EDUCATION</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74905986"/>
              </p:ext>
            </p:extLst>
          </p:nvPr>
        </p:nvGraphicFramePr>
        <p:xfrm>
          <a:off x="90986" y="914400"/>
          <a:ext cx="12010027" cy="5821834"/>
        </p:xfrm>
        <a:graphic>
          <a:graphicData uri="http://schemas.openxmlformats.org/drawingml/2006/table">
            <a:tbl>
              <a:tblPr firstRow="1" bandRow="1">
                <a:tableStyleId>{D113A9D2-9D6B-4929-AA2D-F23B5EE8CBE7}</a:tableStyleId>
              </a:tblPr>
              <a:tblGrid>
                <a:gridCol w="1316669">
                  <a:extLst>
                    <a:ext uri="{9D8B030D-6E8A-4147-A177-3AD203B41FA5}">
                      <a16:colId xmlns:a16="http://schemas.microsoft.com/office/drawing/2014/main" val="20000"/>
                    </a:ext>
                  </a:extLst>
                </a:gridCol>
                <a:gridCol w="1440106">
                  <a:extLst>
                    <a:ext uri="{9D8B030D-6E8A-4147-A177-3AD203B41FA5}">
                      <a16:colId xmlns:a16="http://schemas.microsoft.com/office/drawing/2014/main" val="20001"/>
                    </a:ext>
                  </a:extLst>
                </a:gridCol>
                <a:gridCol w="2002434">
                  <a:extLst>
                    <a:ext uri="{9D8B030D-6E8A-4147-A177-3AD203B41FA5}">
                      <a16:colId xmlns:a16="http://schemas.microsoft.com/office/drawing/2014/main" val="1538743314"/>
                    </a:ext>
                  </a:extLst>
                </a:gridCol>
                <a:gridCol w="850348">
                  <a:extLst>
                    <a:ext uri="{9D8B030D-6E8A-4147-A177-3AD203B41FA5}">
                      <a16:colId xmlns:a16="http://schemas.microsoft.com/office/drawing/2014/main" val="20002"/>
                    </a:ext>
                  </a:extLst>
                </a:gridCol>
                <a:gridCol w="836633">
                  <a:extLst>
                    <a:ext uri="{9D8B030D-6E8A-4147-A177-3AD203B41FA5}">
                      <a16:colId xmlns:a16="http://schemas.microsoft.com/office/drawing/2014/main" val="20003"/>
                    </a:ext>
                  </a:extLst>
                </a:gridCol>
                <a:gridCol w="891495">
                  <a:extLst>
                    <a:ext uri="{9D8B030D-6E8A-4147-A177-3AD203B41FA5}">
                      <a16:colId xmlns:a16="http://schemas.microsoft.com/office/drawing/2014/main" val="20004"/>
                    </a:ext>
                  </a:extLst>
                </a:gridCol>
                <a:gridCol w="1782989">
                  <a:extLst>
                    <a:ext uri="{9D8B030D-6E8A-4147-A177-3AD203B41FA5}">
                      <a16:colId xmlns:a16="http://schemas.microsoft.com/office/drawing/2014/main" val="20005"/>
                    </a:ext>
                  </a:extLst>
                </a:gridCol>
                <a:gridCol w="1042362">
                  <a:extLst>
                    <a:ext uri="{9D8B030D-6E8A-4147-A177-3AD203B41FA5}">
                      <a16:colId xmlns:a16="http://schemas.microsoft.com/office/drawing/2014/main" val="20006"/>
                    </a:ext>
                  </a:extLst>
                </a:gridCol>
                <a:gridCol w="960071">
                  <a:extLst>
                    <a:ext uri="{9D8B030D-6E8A-4147-A177-3AD203B41FA5}">
                      <a16:colId xmlns:a16="http://schemas.microsoft.com/office/drawing/2014/main" val="1296676237"/>
                    </a:ext>
                  </a:extLst>
                </a:gridCol>
                <a:gridCol w="886920">
                  <a:extLst>
                    <a:ext uri="{9D8B030D-6E8A-4147-A177-3AD203B41FA5}">
                      <a16:colId xmlns:a16="http://schemas.microsoft.com/office/drawing/2014/main" val="20007"/>
                    </a:ext>
                  </a:extLst>
                </a:gridCol>
              </a:tblGrid>
              <a:tr h="336763">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0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593831">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chemeClr val="tx1"/>
                          </a:solidFill>
                          <a:latin typeface="Arial" panose="020B0604020202020204" pitchFamily="34" charset="0"/>
                          <a:cs typeface="Arial" panose="020B0604020202020204" pitchFamily="34" charset="0"/>
                        </a:rPr>
                        <a:t>AUDITED PERFORMANCE</a:t>
                      </a:r>
                    </a:p>
                    <a:p>
                      <a:pPr algn="ctr"/>
                      <a:endParaRPr lang="en-ZA" sz="15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49313">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299520">
                <a:tc rowSpan="3">
                  <a:txBody>
                    <a:bodyPr/>
                    <a:lstStyle/>
                    <a:p>
                      <a:pPr marL="0" marR="0" algn="l">
                        <a:lnSpc>
                          <a:spcPct val="107000"/>
                        </a:lnSpc>
                        <a:spcBef>
                          <a:spcPts val="0"/>
                        </a:spcBef>
                        <a:spcAft>
                          <a:spcPts val="0"/>
                        </a:spcAft>
                        <a:tabLst>
                          <a:tab pos="1828800" algn="l"/>
                        </a:tabLst>
                      </a:pPr>
                      <a:r>
                        <a:rPr lang="en-ZA" sz="1400" kern="1200" dirty="0">
                          <a:solidFill>
                            <a:schemeClr val="tx1"/>
                          </a:solidFill>
                          <a:effectLst/>
                          <a:latin typeface="Arial" panose="020B0604020202020204" pitchFamily="34" charset="0"/>
                          <a:ea typeface="+mn-ea"/>
                          <a:cs typeface="Arial" panose="020B0604020202020204" pitchFamily="34" charset="0"/>
                        </a:rPr>
                        <a:t>Improved learning outcomes across all grades</a:t>
                      </a: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400" kern="1200" dirty="0">
                          <a:solidFill>
                            <a:schemeClr val="tx1"/>
                          </a:solidFill>
                          <a:effectLst/>
                          <a:latin typeface="Arial" panose="020B0604020202020204" pitchFamily="34" charset="0"/>
                          <a:ea typeface="+mn-ea"/>
                          <a:cs typeface="Arial" panose="020B0604020202020204" pitchFamily="34" charset="0"/>
                        </a:rPr>
                        <a:t>Early reading resources provided across the foundation phase.</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202</a:t>
                      </a:r>
                    </a:p>
                    <a:p>
                      <a:pPr>
                        <a:lnSpc>
                          <a:spcPct val="115000"/>
                        </a:lnSpc>
                        <a:spcAft>
                          <a:spcPts val="800"/>
                        </a:spcAft>
                      </a:pPr>
                      <a:r>
                        <a:rPr lang="en-U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schools provided with Grade 3 African Languages graded readers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b="0">
                          <a:solidFill>
                            <a:schemeClr val="tx1"/>
                          </a:solidFill>
                          <a:effectLst/>
                          <a:latin typeface="Arial" panose="020B0604020202020204" pitchFamily="34" charset="0"/>
                          <a:ea typeface="Calibri" panose="020F0502020204030204" pitchFamily="34" charset="0"/>
                          <a:cs typeface="Arial" panose="020B0604020202020204" pitchFamily="34" charset="0"/>
                        </a:rPr>
                        <a:t>120</a:t>
                      </a:r>
                      <a:endParaRPr lang="en-ZA" sz="14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b="0">
                          <a:solidFill>
                            <a:schemeClr val="tx1"/>
                          </a:solidFill>
                          <a:effectLst/>
                          <a:latin typeface="Arial" panose="020B0604020202020204" pitchFamily="34" charset="0"/>
                          <a:ea typeface="Calibri" panose="020F0502020204030204" pitchFamily="34" charset="0"/>
                          <a:cs typeface="Arial" panose="020B0604020202020204" pitchFamily="34" charset="0"/>
                        </a:rPr>
                        <a:t>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120</a:t>
                      </a:r>
                      <a:endParaRPr lang="en-ZA"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800"/>
                        </a:spcAft>
                      </a:pPr>
                      <a:r>
                        <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800"/>
                        </a:spcAft>
                      </a:pPr>
                      <a:r>
                        <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pPr>
                      <a:r>
                        <a:rPr lang="en-ZA"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909448"/>
                  </a:ext>
                </a:extLst>
              </a:tr>
              <a:tr h="1598394">
                <a:tc vMerge="1">
                  <a:txBody>
                    <a:bodyPr/>
                    <a:lstStyle/>
                    <a:p>
                      <a:endParaRPr lang="en-ZA"/>
                    </a:p>
                  </a:txBody>
                  <a:tcPr/>
                </a:tc>
                <a:tc>
                  <a:txBody>
                    <a:bodyPr/>
                    <a:lstStyle/>
                    <a:p>
                      <a:pPr>
                        <a:lnSpc>
                          <a:spcPct val="104000"/>
                        </a:lnSpc>
                        <a:spcAft>
                          <a:spcPts val="800"/>
                        </a:spcAft>
                      </a:pPr>
                      <a:r>
                        <a:rPr lang="en-US" sz="1400" kern="1200" dirty="0">
                          <a:solidFill>
                            <a:schemeClr val="tx1"/>
                          </a:solidFill>
                          <a:effectLst/>
                          <a:latin typeface="Arial" panose="020B0604020202020204" pitchFamily="34" charset="0"/>
                          <a:ea typeface="+mn-ea"/>
                          <a:cs typeface="Arial" panose="020B0604020202020204" pitchFamily="34" charset="0"/>
                        </a:rPr>
                        <a:t>National Reading Plan for Primary Schools is implemented</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 marR="0" lvl="0" indent="0" algn="l" defTabSz="914400" rtl="0" eaLnBrk="1" fontAlgn="auto" latinLnBrk="0" hangingPunct="1">
                        <a:lnSpc>
                          <a:spcPct val="115000"/>
                        </a:lnSpc>
                        <a:spcBef>
                          <a:spcPts val="0"/>
                        </a:spcBef>
                        <a:spcAft>
                          <a:spcPts val="800"/>
                        </a:spcAft>
                        <a:buClrTx/>
                        <a:buSzTx/>
                        <a:buFontTx/>
                        <a:buNone/>
                        <a:tabLst>
                          <a:tab pos="180340" algn="l"/>
                          <a:tab pos="540385" algn="l"/>
                        </a:tabLst>
                        <a:defRPr/>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203</a:t>
                      </a:r>
                    </a:p>
                    <a:p>
                      <a:pPr marL="17145">
                        <a:lnSpc>
                          <a:spcPct val="115000"/>
                        </a:lnSpc>
                        <a:spcAft>
                          <a:spcPts val="800"/>
                        </a:spcAft>
                        <a:tabLst>
                          <a:tab pos="180340" algn="l"/>
                          <a:tab pos="540385"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primary schools monitored on the implementation of the National Reading Plan</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Calibri" panose="020F0502020204030204" pitchFamily="34" charset="0"/>
                          <a:cs typeface="Arial" panose="020B0604020202020204" pitchFamily="34" charset="0"/>
                        </a:rPr>
                        <a:t>300</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300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300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7799504"/>
                  </a:ext>
                </a:extLst>
              </a:tr>
              <a:tr h="1636004">
                <a:tc vMerge="1">
                  <a:txBody>
                    <a:bodyPr/>
                    <a:lstStyle/>
                    <a:p>
                      <a:endParaRPr lang="en-ZA"/>
                    </a:p>
                  </a:txBody>
                  <a:tcPr/>
                </a:tc>
                <a:tc>
                  <a:txBody>
                    <a:bodyPr/>
                    <a:lstStyle/>
                    <a:p>
                      <a:pPr marL="0" marR="0" lvl="0" indent="0" algn="l" defTabSz="914400" rtl="0" eaLnBrk="1" fontAlgn="auto" latinLnBrk="0" hangingPunct="1">
                        <a:lnSpc>
                          <a:spcPct val="104000"/>
                        </a:lnSpc>
                        <a:spcBef>
                          <a:spcPts val="0"/>
                        </a:spcBef>
                        <a:spcAft>
                          <a:spcPts val="800"/>
                        </a:spcAft>
                        <a:buClrTx/>
                        <a:buSzTx/>
                        <a:buFontTx/>
                        <a:buNone/>
                        <a:tabLst/>
                        <a:defRPr/>
                      </a:pPr>
                      <a:r>
                        <a:rPr lang="en-US" sz="1400" kern="1200" dirty="0">
                          <a:solidFill>
                            <a:schemeClr val="tx1"/>
                          </a:solidFill>
                          <a:effectLst/>
                          <a:latin typeface="Arial" panose="020B0604020202020204" pitchFamily="34" charset="0"/>
                          <a:ea typeface="+mn-ea"/>
                          <a:cs typeface="Arial" panose="020B0604020202020204" pitchFamily="34" charset="0"/>
                        </a:rPr>
                        <a:t>Professional development opportunities provided for teachers on skills required for the 4IR.</a:t>
                      </a: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 marR="0" lvl="0" indent="0" algn="l" defTabSz="914400" rtl="0" eaLnBrk="1" fontAlgn="auto" latinLnBrk="0" hangingPunct="1">
                        <a:lnSpc>
                          <a:spcPct val="115000"/>
                        </a:lnSpc>
                        <a:spcBef>
                          <a:spcPts val="0"/>
                        </a:spcBef>
                        <a:spcAft>
                          <a:spcPts val="800"/>
                        </a:spcAft>
                        <a:buClrTx/>
                        <a:buSzTx/>
                        <a:buFontTx/>
                        <a:buNone/>
                        <a:tabLst>
                          <a:tab pos="180340" algn="l"/>
                          <a:tab pos="540385" algn="l"/>
                        </a:tabLst>
                        <a:defRPr/>
                      </a:pPr>
                      <a:r>
                        <a:rPr lang="en-US"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204</a:t>
                      </a:r>
                    </a:p>
                    <a:p>
                      <a:pPr marL="17145">
                        <a:lnSpc>
                          <a:spcPct val="115000"/>
                        </a:lnSpc>
                        <a:spcAft>
                          <a:spcPts val="800"/>
                        </a:spcAft>
                        <a:tabLst>
                          <a:tab pos="180340" algn="l"/>
                          <a:tab pos="540385"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teachers trained on ICT curriculum integration</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1 000</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1 000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1 000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0485944"/>
                  </a:ext>
                </a:extLst>
              </a:tr>
            </a:tbl>
          </a:graphicData>
        </a:graphic>
      </p:graphicFrame>
    </p:spTree>
    <p:extLst>
      <p:ext uri="{BB962C8B-B14F-4D97-AF65-F5344CB8AC3E}">
        <p14:creationId xmlns:p14="http://schemas.microsoft.com/office/powerpoint/2010/main" val="1155201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400" b="1" dirty="0" err="1">
                <a:latin typeface="Arial" panose="020B0604020202020204" pitchFamily="34" charset="0"/>
                <a:cs typeface="Arial" panose="020B0604020202020204" pitchFamily="34" charset="0"/>
              </a:rPr>
              <a:t>Cont</a:t>
            </a:r>
            <a:r>
              <a:rPr lang="en-ZA" sz="2400" b="1" dirty="0">
                <a:latin typeface="Arial" panose="020B0604020202020204" pitchFamily="34" charset="0"/>
                <a:cs typeface="Arial" panose="020B0604020202020204" pitchFamily="34" charset="0"/>
              </a:rPr>
              <a:t>…PROGRAMME 2: </a:t>
            </a:r>
            <a:r>
              <a:rPr lang="en-US" sz="2400" b="1" dirty="0">
                <a:effectLst/>
                <a:latin typeface="Arial" panose="020B0604020202020204" pitchFamily="34" charset="0"/>
                <a:ea typeface="Times New Roman" panose="02020603050405020304" pitchFamily="18" charset="0"/>
                <a:cs typeface="Arial" panose="020B0604020202020204" pitchFamily="34" charset="0"/>
              </a:rPr>
              <a:t>PUBLIC ORDINARY SCHOOL EDUCATION</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57163011"/>
              </p:ext>
            </p:extLst>
          </p:nvPr>
        </p:nvGraphicFramePr>
        <p:xfrm>
          <a:off x="90986" y="914400"/>
          <a:ext cx="12010027" cy="5841240"/>
        </p:xfrm>
        <a:graphic>
          <a:graphicData uri="http://schemas.openxmlformats.org/drawingml/2006/table">
            <a:tbl>
              <a:tblPr firstRow="1" bandRow="1">
                <a:tableStyleId>{D113A9D2-9D6B-4929-AA2D-F23B5EE8CBE7}</a:tableStyleId>
              </a:tblPr>
              <a:tblGrid>
                <a:gridCol w="1316669">
                  <a:extLst>
                    <a:ext uri="{9D8B030D-6E8A-4147-A177-3AD203B41FA5}">
                      <a16:colId xmlns:a16="http://schemas.microsoft.com/office/drawing/2014/main" val="20000"/>
                    </a:ext>
                  </a:extLst>
                </a:gridCol>
                <a:gridCol w="1758626">
                  <a:extLst>
                    <a:ext uri="{9D8B030D-6E8A-4147-A177-3AD203B41FA5}">
                      <a16:colId xmlns:a16="http://schemas.microsoft.com/office/drawing/2014/main" val="20001"/>
                    </a:ext>
                  </a:extLst>
                </a:gridCol>
                <a:gridCol w="1910686">
                  <a:extLst>
                    <a:ext uri="{9D8B030D-6E8A-4147-A177-3AD203B41FA5}">
                      <a16:colId xmlns:a16="http://schemas.microsoft.com/office/drawing/2014/main" val="1538743314"/>
                    </a:ext>
                  </a:extLst>
                </a:gridCol>
                <a:gridCol w="832514">
                  <a:extLst>
                    <a:ext uri="{9D8B030D-6E8A-4147-A177-3AD203B41FA5}">
                      <a16:colId xmlns:a16="http://schemas.microsoft.com/office/drawing/2014/main" val="20002"/>
                    </a:ext>
                  </a:extLst>
                </a:gridCol>
                <a:gridCol w="900752">
                  <a:extLst>
                    <a:ext uri="{9D8B030D-6E8A-4147-A177-3AD203B41FA5}">
                      <a16:colId xmlns:a16="http://schemas.microsoft.com/office/drawing/2014/main" val="20003"/>
                    </a:ext>
                  </a:extLst>
                </a:gridCol>
                <a:gridCol w="955343">
                  <a:extLst>
                    <a:ext uri="{9D8B030D-6E8A-4147-A177-3AD203B41FA5}">
                      <a16:colId xmlns:a16="http://schemas.microsoft.com/office/drawing/2014/main" val="20004"/>
                    </a:ext>
                  </a:extLst>
                </a:gridCol>
                <a:gridCol w="1583140">
                  <a:extLst>
                    <a:ext uri="{9D8B030D-6E8A-4147-A177-3AD203B41FA5}">
                      <a16:colId xmlns:a16="http://schemas.microsoft.com/office/drawing/2014/main" val="20005"/>
                    </a:ext>
                  </a:extLst>
                </a:gridCol>
                <a:gridCol w="905306">
                  <a:extLst>
                    <a:ext uri="{9D8B030D-6E8A-4147-A177-3AD203B41FA5}">
                      <a16:colId xmlns:a16="http://schemas.microsoft.com/office/drawing/2014/main" val="20006"/>
                    </a:ext>
                  </a:extLst>
                </a:gridCol>
                <a:gridCol w="960071">
                  <a:extLst>
                    <a:ext uri="{9D8B030D-6E8A-4147-A177-3AD203B41FA5}">
                      <a16:colId xmlns:a16="http://schemas.microsoft.com/office/drawing/2014/main" val="1296676237"/>
                    </a:ext>
                  </a:extLst>
                </a:gridCol>
                <a:gridCol w="886920">
                  <a:extLst>
                    <a:ext uri="{9D8B030D-6E8A-4147-A177-3AD203B41FA5}">
                      <a16:colId xmlns:a16="http://schemas.microsoft.com/office/drawing/2014/main" val="20007"/>
                    </a:ext>
                  </a:extLst>
                </a:gridCol>
              </a:tblGrid>
              <a:tr h="342686">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0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604276">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chemeClr val="tx1"/>
                          </a:solidFill>
                          <a:latin typeface="Arial" panose="020B0604020202020204" pitchFamily="34" charset="0"/>
                          <a:cs typeface="Arial" panose="020B0604020202020204" pitchFamily="34" charset="0"/>
                        </a:rPr>
                        <a:t>AUDITED PERFORMANCE</a:t>
                      </a:r>
                    </a:p>
                    <a:p>
                      <a:pPr algn="ctr"/>
                      <a:endParaRPr lang="en-ZA" sz="15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5545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423769">
                <a:tc rowSpan="3">
                  <a:txBody>
                    <a:bodyPr/>
                    <a:lstStyle/>
                    <a:p>
                      <a:pPr marL="0" marR="0" algn="l">
                        <a:lnSpc>
                          <a:spcPct val="107000"/>
                        </a:lnSpc>
                        <a:spcBef>
                          <a:spcPts val="0"/>
                        </a:spcBef>
                        <a:spcAft>
                          <a:spcPts val="0"/>
                        </a:spcAft>
                        <a:tabLst>
                          <a:tab pos="1828800" algn="l"/>
                        </a:tabLst>
                      </a:pPr>
                      <a:r>
                        <a:rPr lang="en-ZA" sz="1500" kern="1200" dirty="0">
                          <a:solidFill>
                            <a:schemeClr val="tx1"/>
                          </a:solidFill>
                          <a:effectLst/>
                          <a:latin typeface="Arial" panose="020B0604020202020204" pitchFamily="34" charset="0"/>
                          <a:ea typeface="+mn-ea"/>
                          <a:cs typeface="Arial" panose="020B0604020202020204" pitchFamily="34" charset="0"/>
                        </a:rPr>
                        <a:t>Improved learning outcomes across all grades</a:t>
                      </a: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ZA" sz="1500" kern="1200" dirty="0">
                        <a:solidFill>
                          <a:schemeClr val="tx1"/>
                        </a:solidFill>
                        <a:effectLst/>
                        <a:latin typeface="Arial" panose="020B0604020202020204" pitchFamily="34" charset="0"/>
                        <a:ea typeface="+mn-ea"/>
                        <a:cs typeface="Arial" panose="020B0604020202020204" pitchFamily="34" charset="0"/>
                      </a:endParaRPr>
                    </a:p>
                    <a:p>
                      <a:pPr marL="0" marR="0" algn="l">
                        <a:lnSpc>
                          <a:spcPct val="107000"/>
                        </a:lnSpc>
                        <a:spcBef>
                          <a:spcPts val="0"/>
                        </a:spcBef>
                        <a:spcAft>
                          <a:spcPts val="0"/>
                        </a:spcAft>
                        <a:tabLst>
                          <a:tab pos="1828800" algn="l"/>
                        </a:tabLst>
                      </a:pPr>
                      <a:endParaRPr lang="en-US"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4000"/>
                        </a:lnSpc>
                        <a:spcAft>
                          <a:spcPts val="800"/>
                        </a:spcAft>
                      </a:pPr>
                      <a:r>
                        <a:rPr lang="en-US" sz="1500" kern="1200" dirty="0">
                          <a:solidFill>
                            <a:schemeClr val="tx1"/>
                          </a:solidFill>
                          <a:effectLst/>
                          <a:latin typeface="Arial" panose="020B0604020202020204" pitchFamily="34" charset="0"/>
                          <a:ea typeface="+mn-ea"/>
                          <a:cs typeface="Arial" panose="020B0604020202020204" pitchFamily="34" charset="0"/>
                        </a:rPr>
                        <a:t>Early reading resources provided across the foundation phase.</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205</a:t>
                      </a:r>
                    </a:p>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kern="1200" dirty="0">
                          <a:solidFill>
                            <a:schemeClr val="tx1"/>
                          </a:solidFill>
                          <a:effectLst/>
                          <a:latin typeface="Arial" panose="020B0604020202020204" pitchFamily="34" charset="0"/>
                          <a:ea typeface="+mn-ea"/>
                          <a:cs typeface="Arial" panose="020B0604020202020204" pitchFamily="34" charset="0"/>
                        </a:rPr>
                        <a:t>Number of teachers trained in coding and robotics/ Digital Technology</a:t>
                      </a:r>
                      <a:endPar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500</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700</a:t>
                      </a:r>
                      <a:endParaRPr lang="en-ZA"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900</a:t>
                      </a:r>
                      <a:endParaRPr lang="en-ZA"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909448"/>
                  </a:ext>
                </a:extLst>
              </a:tr>
              <a:tr h="1423769">
                <a:tc vMerge="1">
                  <a:txBody>
                    <a:bodyPr/>
                    <a:lstStyle/>
                    <a:p>
                      <a:endParaRPr lang="en-ZA"/>
                    </a:p>
                  </a:txBody>
                  <a:tcPr/>
                </a:tc>
                <a:tc>
                  <a:txBody>
                    <a:bodyPr/>
                    <a:lstStyle/>
                    <a:p>
                      <a:pPr>
                        <a:lnSpc>
                          <a:spcPct val="104000"/>
                        </a:lnSpc>
                        <a:spcAft>
                          <a:spcPts val="800"/>
                        </a:spcAft>
                      </a:pPr>
                      <a:r>
                        <a:rPr lang="en-US" sz="1500" kern="1200" dirty="0">
                          <a:solidFill>
                            <a:schemeClr val="tx1"/>
                          </a:solidFill>
                          <a:effectLst/>
                          <a:latin typeface="Arial" panose="020B0604020202020204" pitchFamily="34" charset="0"/>
                          <a:ea typeface="+mn-ea"/>
                          <a:cs typeface="Arial" panose="020B0604020202020204" pitchFamily="34" charset="0"/>
                        </a:rPr>
                        <a:t>National Reading Plan for Primary Schools is implemented</a:t>
                      </a:r>
                      <a:endPar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 marR="0" lvl="0" indent="0" algn="l" defTabSz="914400" rtl="0" eaLnBrk="1" fontAlgn="auto" latinLnBrk="0" hangingPunct="1">
                        <a:lnSpc>
                          <a:spcPct val="115000"/>
                        </a:lnSpc>
                        <a:spcBef>
                          <a:spcPts val="0"/>
                        </a:spcBef>
                        <a:spcAft>
                          <a:spcPts val="800"/>
                        </a:spcAft>
                        <a:buClrTx/>
                        <a:buSzTx/>
                        <a:buFontTx/>
                        <a:buNone/>
                        <a:tabLst>
                          <a:tab pos="180340" algn="l"/>
                          <a:tab pos="540385" algn="l"/>
                        </a:tabLst>
                        <a:defRPr/>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205</a:t>
                      </a:r>
                    </a:p>
                    <a:p>
                      <a:pPr marL="17145">
                        <a:lnSpc>
                          <a:spcPct val="115000"/>
                        </a:lnSpc>
                        <a:spcAft>
                          <a:spcPts val="800"/>
                        </a:spcAft>
                        <a:tabLst>
                          <a:tab pos="180340" algn="l"/>
                          <a:tab pos="540385" algn="l"/>
                        </a:tabLs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focus schools offering technical vocational streams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23</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27</a:t>
                      </a:r>
                      <a:endParaRPr lang="en-ZA"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33</a:t>
                      </a:r>
                      <a:endParaRPr lang="en-ZA"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7799504"/>
                  </a:ext>
                </a:extLst>
              </a:tr>
              <a:tr h="1691283">
                <a:tc vMerge="1">
                  <a:txBody>
                    <a:bodyPr/>
                    <a:lstStyle/>
                    <a:p>
                      <a:endParaRPr lang="en-ZA"/>
                    </a:p>
                  </a:txBody>
                  <a:tcPr/>
                </a:tc>
                <a:tc>
                  <a:txBody>
                    <a:bodyPr/>
                    <a:lstStyle/>
                    <a:p>
                      <a:pPr marL="0" marR="0" lvl="0" indent="0" algn="l" defTabSz="914400" rtl="0" eaLnBrk="1" fontAlgn="auto" latinLnBrk="0" hangingPunct="1">
                        <a:lnSpc>
                          <a:spcPct val="104000"/>
                        </a:lnSpc>
                        <a:spcBef>
                          <a:spcPts val="0"/>
                        </a:spcBef>
                        <a:spcAft>
                          <a:spcPts val="800"/>
                        </a:spcAft>
                        <a:buClrTx/>
                        <a:buSzTx/>
                        <a:buFontTx/>
                        <a:buNone/>
                        <a:tabLst/>
                        <a:defRPr/>
                      </a:pPr>
                      <a:r>
                        <a:rPr lang="en-US" sz="1500" kern="1200" dirty="0">
                          <a:solidFill>
                            <a:schemeClr val="tx1"/>
                          </a:solidFill>
                          <a:effectLst/>
                          <a:latin typeface="Arial" panose="020B0604020202020204" pitchFamily="34" charset="0"/>
                          <a:ea typeface="+mn-ea"/>
                          <a:cs typeface="Arial" panose="020B0604020202020204" pitchFamily="34" charset="0"/>
                        </a:rPr>
                        <a:t>Professional development opportunities provided for teachers on skills required for the 4IR.</a:t>
                      </a:r>
                      <a:endParaRPr lang="en-ZA" sz="15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205</a:t>
                      </a: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learners with access to required EFAL textbooks in Grades 6 &amp; 9</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60%</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60%</a:t>
                      </a:r>
                      <a:endParaRPr lang="en-ZA"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60%</a:t>
                      </a:r>
                      <a:endParaRPr lang="en-ZA"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0485944"/>
                  </a:ext>
                </a:extLst>
              </a:tr>
            </a:tbl>
          </a:graphicData>
        </a:graphic>
      </p:graphicFrame>
    </p:spTree>
    <p:extLst>
      <p:ext uri="{BB962C8B-B14F-4D97-AF65-F5344CB8AC3E}">
        <p14:creationId xmlns:p14="http://schemas.microsoft.com/office/powerpoint/2010/main" val="1517467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F94FB-2064-EE10-9C21-BABA6F9AD6DA}"/>
              </a:ext>
            </a:extLst>
          </p:cNvPr>
          <p:cNvSpPr>
            <a:spLocks noGrp="1"/>
          </p:cNvSpPr>
          <p:nvPr>
            <p:ph type="title"/>
          </p:nvPr>
        </p:nvSpPr>
        <p:spPr/>
        <p:txBody>
          <a:bodyPr>
            <a:normAutofit/>
          </a:bodyPr>
          <a:lstStyle/>
          <a:p>
            <a:pPr algn="ctr"/>
            <a:r>
              <a:rPr lang="en-ZA" sz="3200" b="1" dirty="0">
                <a:latin typeface="Arial" panose="020B0604020202020204" pitchFamily="34" charset="0"/>
                <a:cs typeface="Arial" panose="020B0604020202020204" pitchFamily="34" charset="0"/>
              </a:rPr>
              <a:t>BUDGET FOR PROGRAMME 2: </a:t>
            </a:r>
            <a:br>
              <a:rPr lang="en-ZA" sz="3200" b="1" dirty="0">
                <a:latin typeface="Arial" panose="020B0604020202020204" pitchFamily="34" charset="0"/>
                <a:cs typeface="Arial" panose="020B0604020202020204" pitchFamily="34" charset="0"/>
              </a:rPr>
            </a:br>
            <a:r>
              <a:rPr lang="en-US" sz="3200" b="1" dirty="0">
                <a:effectLst/>
                <a:latin typeface="Arial" panose="020B0604020202020204" pitchFamily="34" charset="0"/>
                <a:ea typeface="Times New Roman" panose="02020603050405020304" pitchFamily="18" charset="0"/>
                <a:cs typeface="Arial" panose="020B0604020202020204" pitchFamily="34" charset="0"/>
              </a:rPr>
              <a:t>PUBLIC ORDINARY SCHOOL EDUCATION</a:t>
            </a:r>
            <a:endParaRPr lang="en-ZA" sz="3200" dirty="0"/>
          </a:p>
        </p:txBody>
      </p:sp>
      <p:sp>
        <p:nvSpPr>
          <p:cNvPr id="4" name="Slide Number Placeholder 3">
            <a:extLst>
              <a:ext uri="{FF2B5EF4-FFF2-40B4-BE49-F238E27FC236}">
                <a16:creationId xmlns:a16="http://schemas.microsoft.com/office/drawing/2014/main" id="{5C716B18-C25D-40D3-AECD-D6C6D6A46537}"/>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16</a:t>
            </a:fld>
            <a:endParaRPr lang="en-US">
              <a:solidFill>
                <a:prstClr val="black">
                  <a:tint val="75000"/>
                </a:prstClr>
              </a:solidFill>
            </a:endParaRPr>
          </a:p>
        </p:txBody>
      </p:sp>
      <p:pic>
        <p:nvPicPr>
          <p:cNvPr id="5" name="Picture 4">
            <a:extLst>
              <a:ext uri="{FF2B5EF4-FFF2-40B4-BE49-F238E27FC236}">
                <a16:creationId xmlns:a16="http://schemas.microsoft.com/office/drawing/2014/main" id="{25F81365-1050-2B2B-118A-6154B0A65E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6287" y="2122169"/>
            <a:ext cx="11000094" cy="4234182"/>
          </a:xfrm>
          <a:prstGeom prst="rect">
            <a:avLst/>
          </a:prstGeom>
          <a:noFill/>
          <a:ln>
            <a:noFill/>
          </a:ln>
        </p:spPr>
      </p:pic>
    </p:spTree>
    <p:extLst>
      <p:ext uri="{BB962C8B-B14F-4D97-AF65-F5344CB8AC3E}">
        <p14:creationId xmlns:p14="http://schemas.microsoft.com/office/powerpoint/2010/main" val="254830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75" y="261581"/>
            <a:ext cx="10986052" cy="780765"/>
          </a:xfrm>
        </p:spPr>
        <p:txBody>
          <a:bodyPr>
            <a:normAutofit fontScale="90000"/>
          </a:bodyPr>
          <a:lstStyle/>
          <a:p>
            <a:pPr algn="ctr"/>
            <a:br>
              <a:rPr lang="en-ZA" sz="3200" b="1" dirty="0"/>
            </a:br>
            <a:r>
              <a:rPr lang="en-ZA" sz="3600" b="1" dirty="0">
                <a:latin typeface="Arial" panose="020B0604020202020204" pitchFamily="34" charset="0"/>
                <a:cs typeface="Arial" panose="020B0604020202020204" pitchFamily="34" charset="0"/>
              </a:rPr>
              <a:t>PROGRAMME 3: </a:t>
            </a:r>
            <a:r>
              <a:rPr lang="en-US" sz="3600" b="1" dirty="0">
                <a:effectLst/>
                <a:latin typeface="Arial" panose="020B0604020202020204" pitchFamily="34" charset="0"/>
                <a:ea typeface="Times New Roman" panose="02020603050405020304" pitchFamily="18" charset="0"/>
                <a:cs typeface="Arial" panose="020B0604020202020204" pitchFamily="34" charset="0"/>
              </a:rPr>
              <a:t>INDEPENDENT SCHOOLS</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11534294"/>
              </p:ext>
            </p:extLst>
          </p:nvPr>
        </p:nvGraphicFramePr>
        <p:xfrm>
          <a:off x="163773" y="1119116"/>
          <a:ext cx="11846257" cy="5477304"/>
        </p:xfrm>
        <a:graphic>
          <a:graphicData uri="http://schemas.openxmlformats.org/drawingml/2006/table">
            <a:tbl>
              <a:tblPr firstRow="1" bandRow="1">
                <a:tableStyleId>{D113A9D2-9D6B-4929-AA2D-F23B5EE8CBE7}</a:tableStyleId>
              </a:tblPr>
              <a:tblGrid>
                <a:gridCol w="1292071">
                  <a:extLst>
                    <a:ext uri="{9D8B030D-6E8A-4147-A177-3AD203B41FA5}">
                      <a16:colId xmlns:a16="http://schemas.microsoft.com/office/drawing/2014/main" val="20000"/>
                    </a:ext>
                  </a:extLst>
                </a:gridCol>
                <a:gridCol w="1410186">
                  <a:extLst>
                    <a:ext uri="{9D8B030D-6E8A-4147-A177-3AD203B41FA5}">
                      <a16:colId xmlns:a16="http://schemas.microsoft.com/office/drawing/2014/main" val="20001"/>
                    </a:ext>
                  </a:extLst>
                </a:gridCol>
                <a:gridCol w="1487606">
                  <a:extLst>
                    <a:ext uri="{9D8B030D-6E8A-4147-A177-3AD203B41FA5}">
                      <a16:colId xmlns:a16="http://schemas.microsoft.com/office/drawing/2014/main" val="1538743314"/>
                    </a:ext>
                  </a:extLst>
                </a:gridCol>
                <a:gridCol w="914400">
                  <a:extLst>
                    <a:ext uri="{9D8B030D-6E8A-4147-A177-3AD203B41FA5}">
                      <a16:colId xmlns:a16="http://schemas.microsoft.com/office/drawing/2014/main" val="20002"/>
                    </a:ext>
                  </a:extLst>
                </a:gridCol>
                <a:gridCol w="935005">
                  <a:extLst>
                    <a:ext uri="{9D8B030D-6E8A-4147-A177-3AD203B41FA5}">
                      <a16:colId xmlns:a16="http://schemas.microsoft.com/office/drawing/2014/main" val="20003"/>
                    </a:ext>
                  </a:extLst>
                </a:gridCol>
                <a:gridCol w="1052277">
                  <a:extLst>
                    <a:ext uri="{9D8B030D-6E8A-4147-A177-3AD203B41FA5}">
                      <a16:colId xmlns:a16="http://schemas.microsoft.com/office/drawing/2014/main" val="20004"/>
                    </a:ext>
                  </a:extLst>
                </a:gridCol>
                <a:gridCol w="1773862">
                  <a:extLst>
                    <a:ext uri="{9D8B030D-6E8A-4147-A177-3AD203B41FA5}">
                      <a16:colId xmlns:a16="http://schemas.microsoft.com/office/drawing/2014/main" val="20005"/>
                    </a:ext>
                  </a:extLst>
                </a:gridCol>
                <a:gridCol w="1007227">
                  <a:extLst>
                    <a:ext uri="{9D8B030D-6E8A-4147-A177-3AD203B41FA5}">
                      <a16:colId xmlns:a16="http://schemas.microsoft.com/office/drawing/2014/main" val="20006"/>
                    </a:ext>
                  </a:extLst>
                </a:gridCol>
                <a:gridCol w="976547">
                  <a:extLst>
                    <a:ext uri="{9D8B030D-6E8A-4147-A177-3AD203B41FA5}">
                      <a16:colId xmlns:a16="http://schemas.microsoft.com/office/drawing/2014/main" val="1296676237"/>
                    </a:ext>
                  </a:extLst>
                </a:gridCol>
                <a:gridCol w="997076">
                  <a:extLst>
                    <a:ext uri="{9D8B030D-6E8A-4147-A177-3AD203B41FA5}">
                      <a16:colId xmlns:a16="http://schemas.microsoft.com/office/drawing/2014/main" val="20007"/>
                    </a:ext>
                  </a:extLst>
                </a:gridCol>
              </a:tblGrid>
              <a:tr h="383006">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574762">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chemeClr val="tx1"/>
                          </a:solidFill>
                          <a:latin typeface="Arial" panose="020B0604020202020204" pitchFamily="34" charset="0"/>
                          <a:cs typeface="Arial" panose="020B0604020202020204" pitchFamily="34" charset="0"/>
                        </a:rPr>
                        <a:t>AUDITED PERFORMANCE</a:t>
                      </a:r>
                    </a:p>
                    <a:p>
                      <a:pPr algn="ctr"/>
                      <a:endParaRPr lang="en-ZA" sz="15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68523">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2013219">
                <a:tc rowSpan="2">
                  <a:txBody>
                    <a:bodyPr/>
                    <a:lstStyle/>
                    <a:p>
                      <a:r>
                        <a:rPr lang="en-ZA" sz="1800" kern="1200" dirty="0">
                          <a:solidFill>
                            <a:schemeClr val="tx1"/>
                          </a:solidFill>
                          <a:effectLst/>
                          <a:latin typeface="+mn-lt"/>
                          <a:ea typeface="+mn-ea"/>
                          <a:cs typeface="+mn-cs"/>
                        </a:rPr>
                        <a:t>Improved levels of literacy and numeracy required for meaningful lifelong learning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kern="1200" dirty="0">
                          <a:solidFill>
                            <a:schemeClr val="tx1"/>
                          </a:solidFill>
                          <a:effectLst/>
                          <a:latin typeface="Arial" panose="020B0604020202020204" pitchFamily="34" charset="0"/>
                          <a:ea typeface="+mn-ea"/>
                          <a:cs typeface="Arial" panose="020B0604020202020204" pitchFamily="34" charset="0"/>
                        </a:rPr>
                        <a:t>Registered Independent schools receive subsidies.</a:t>
                      </a:r>
                      <a:endParaRPr lang="en-ZA" sz="1500" kern="1200" dirty="0">
                        <a:solidFill>
                          <a:schemeClr val="tx1"/>
                        </a:solidFill>
                        <a:effectLst/>
                        <a:latin typeface="Arial" panose="020B0604020202020204" pitchFamily="34" charset="0"/>
                        <a:ea typeface="+mn-ea"/>
                        <a:cs typeface="Arial" panose="020B0604020202020204" pitchFamily="34" charset="0"/>
                      </a:endParaRPr>
                    </a:p>
                    <a:p>
                      <a:pPr>
                        <a:lnSpc>
                          <a:spcPct val="115000"/>
                        </a:lnSpc>
                        <a:spcAft>
                          <a:spcPts val="800"/>
                        </a:spcAft>
                      </a:pP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305</a:t>
                      </a: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registered independent schools receiving subsidies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65%</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65%</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98%</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2137794">
                <a:tc vMerge="1">
                  <a:txBody>
                    <a:bodyPr/>
                    <a:lstStyle/>
                    <a:p>
                      <a:endParaRPr lang="en-ZA" dirty="0"/>
                    </a:p>
                  </a:txBody>
                  <a:tcPr/>
                </a:tc>
                <a:tc>
                  <a:txBody>
                    <a:bodyPr/>
                    <a:lstStyle/>
                    <a:p>
                      <a:r>
                        <a:rPr lang="en-US" sz="1800" kern="1200" dirty="0">
                          <a:solidFill>
                            <a:schemeClr val="tx1"/>
                          </a:solidFill>
                          <a:effectLst/>
                          <a:latin typeface="+mn-lt"/>
                          <a:ea typeface="+mn-ea"/>
                          <a:cs typeface="+mn-cs"/>
                        </a:rPr>
                        <a:t>Subsidized</a:t>
                      </a:r>
                      <a:endParaRPr lang="en-ZA"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Independent schools visited for support.</a:t>
                      </a:r>
                      <a:endParaRPr lang="en-ZA" sz="1800" kern="1200" dirty="0">
                        <a:solidFill>
                          <a:schemeClr val="tx1"/>
                        </a:solidFill>
                        <a:effectLst/>
                        <a:latin typeface="+mn-lt"/>
                        <a:ea typeface="+mn-ea"/>
                        <a:cs typeface="+mn-cs"/>
                      </a:endParaRPr>
                    </a:p>
                    <a:p>
                      <a:pPr>
                        <a:lnSpc>
                          <a:spcPct val="115000"/>
                        </a:lnSpc>
                        <a:spcAft>
                          <a:spcPts val="800"/>
                        </a:spcAft>
                      </a:pP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306</a:t>
                      </a:r>
                    </a:p>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subsidized Independent schools visited for support</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69.7%</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 </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Arial" panose="020B0604020202020204" pitchFamily="34" charset="0"/>
                        </a:rPr>
                        <a:t>100%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Arial" panose="020B0604020202020204" pitchFamily="34" charset="0"/>
                        </a:rPr>
                        <a:t>100%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2261681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156B-9EA7-15AC-29CA-58A5B18E26B1}"/>
              </a:ext>
            </a:extLst>
          </p:cNvPr>
          <p:cNvSpPr>
            <a:spLocks noGrp="1"/>
          </p:cNvSpPr>
          <p:nvPr>
            <p:ph type="title"/>
          </p:nvPr>
        </p:nvSpPr>
        <p:spPr>
          <a:xfrm>
            <a:off x="838200" y="365125"/>
            <a:ext cx="10515600" cy="1095185"/>
          </a:xfrm>
        </p:spPr>
        <p:txBody>
          <a:bodyPr>
            <a:normAutofit fontScale="90000"/>
          </a:bodyPr>
          <a:lstStyle/>
          <a:p>
            <a:pPr algn="ctr"/>
            <a:r>
              <a:rPr lang="en-ZA" sz="4400" b="1" dirty="0">
                <a:latin typeface="Arial" panose="020B0604020202020204" pitchFamily="34" charset="0"/>
                <a:cs typeface="Arial" panose="020B0604020202020204" pitchFamily="34" charset="0"/>
              </a:rPr>
              <a:t>BUDGET FOR PROGRAMME 3: </a:t>
            </a:r>
            <a:r>
              <a:rPr lang="en-US" sz="4400" b="1" dirty="0">
                <a:effectLst/>
                <a:latin typeface="Arial" panose="020B0604020202020204" pitchFamily="34" charset="0"/>
                <a:ea typeface="Times New Roman" panose="02020603050405020304" pitchFamily="18" charset="0"/>
                <a:cs typeface="Arial" panose="020B0604020202020204" pitchFamily="34" charset="0"/>
              </a:rPr>
              <a:t>INDEPENDENT SCHOOLS</a:t>
            </a:r>
            <a:endParaRPr lang="en-ZA" dirty="0"/>
          </a:p>
        </p:txBody>
      </p:sp>
      <p:sp>
        <p:nvSpPr>
          <p:cNvPr id="4" name="Slide Number Placeholder 3">
            <a:extLst>
              <a:ext uri="{FF2B5EF4-FFF2-40B4-BE49-F238E27FC236}">
                <a16:creationId xmlns:a16="http://schemas.microsoft.com/office/drawing/2014/main" id="{97459401-7325-8269-8E5E-3250E51B69A3}"/>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18</a:t>
            </a:fld>
            <a:endParaRPr lang="en-US">
              <a:solidFill>
                <a:prstClr val="black">
                  <a:tint val="75000"/>
                </a:prstClr>
              </a:solidFill>
            </a:endParaRPr>
          </a:p>
        </p:txBody>
      </p:sp>
      <p:pic>
        <p:nvPicPr>
          <p:cNvPr id="5" name="Picture 4">
            <a:extLst>
              <a:ext uri="{FF2B5EF4-FFF2-40B4-BE49-F238E27FC236}">
                <a16:creationId xmlns:a16="http://schemas.microsoft.com/office/drawing/2014/main" id="{C12366E5-7E82-BAB9-7B77-DFDF3B4D7F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9934" y="2244089"/>
            <a:ext cx="10926860" cy="4112261"/>
          </a:xfrm>
          <a:prstGeom prst="rect">
            <a:avLst/>
          </a:prstGeom>
          <a:noFill/>
          <a:ln>
            <a:noFill/>
          </a:ln>
        </p:spPr>
      </p:pic>
    </p:spTree>
    <p:extLst>
      <p:ext uri="{BB962C8B-B14F-4D97-AF65-F5344CB8AC3E}">
        <p14:creationId xmlns:p14="http://schemas.microsoft.com/office/powerpoint/2010/main" val="419489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75" y="261581"/>
            <a:ext cx="10986052" cy="780765"/>
          </a:xfrm>
        </p:spPr>
        <p:txBody>
          <a:bodyPr>
            <a:normAutofit fontScale="90000"/>
          </a:bodyPr>
          <a:lstStyle/>
          <a:p>
            <a:pPr algn="ctr"/>
            <a:br>
              <a:rPr lang="en-ZA" sz="3200" b="1" dirty="0"/>
            </a:br>
            <a:r>
              <a:rPr lang="en-ZA" sz="2700" b="1" dirty="0">
                <a:latin typeface="Arial" panose="020B0604020202020204" pitchFamily="34" charset="0"/>
                <a:cs typeface="Arial" panose="020B0604020202020204" pitchFamily="34" charset="0"/>
              </a:rPr>
              <a:t>PROGRAMME 4: </a:t>
            </a:r>
            <a:r>
              <a:rPr lang="en-US" sz="2700" b="1" dirty="0">
                <a:effectLst/>
                <a:latin typeface="Arial" panose="020B0604020202020204" pitchFamily="34" charset="0"/>
                <a:ea typeface="Times New Roman" panose="02020603050405020304" pitchFamily="18" charset="0"/>
                <a:cs typeface="Arial" panose="020B0604020202020204" pitchFamily="34" charset="0"/>
              </a:rPr>
              <a:t>PUBLIC SPECIAL SCHOOL EDUCATION</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10945330"/>
              </p:ext>
            </p:extLst>
          </p:nvPr>
        </p:nvGraphicFramePr>
        <p:xfrm>
          <a:off x="118279" y="828532"/>
          <a:ext cx="11959989" cy="5892074"/>
        </p:xfrm>
        <a:graphic>
          <a:graphicData uri="http://schemas.openxmlformats.org/drawingml/2006/table">
            <a:tbl>
              <a:tblPr firstRow="1" bandRow="1">
                <a:tableStyleId>{D113A9D2-9D6B-4929-AA2D-F23B5EE8CBE7}</a:tableStyleId>
              </a:tblPr>
              <a:tblGrid>
                <a:gridCol w="1438112">
                  <a:extLst>
                    <a:ext uri="{9D8B030D-6E8A-4147-A177-3AD203B41FA5}">
                      <a16:colId xmlns:a16="http://schemas.microsoft.com/office/drawing/2014/main" val="20000"/>
                    </a:ext>
                  </a:extLst>
                </a:gridCol>
                <a:gridCol w="1189807">
                  <a:extLst>
                    <a:ext uri="{9D8B030D-6E8A-4147-A177-3AD203B41FA5}">
                      <a16:colId xmlns:a16="http://schemas.microsoft.com/office/drawing/2014/main" val="20001"/>
                    </a:ext>
                  </a:extLst>
                </a:gridCol>
                <a:gridCol w="1402721">
                  <a:extLst>
                    <a:ext uri="{9D8B030D-6E8A-4147-A177-3AD203B41FA5}">
                      <a16:colId xmlns:a16="http://schemas.microsoft.com/office/drawing/2014/main" val="1538743314"/>
                    </a:ext>
                  </a:extLst>
                </a:gridCol>
                <a:gridCol w="917691">
                  <a:extLst>
                    <a:ext uri="{9D8B030D-6E8A-4147-A177-3AD203B41FA5}">
                      <a16:colId xmlns:a16="http://schemas.microsoft.com/office/drawing/2014/main" val="20002"/>
                    </a:ext>
                  </a:extLst>
                </a:gridCol>
                <a:gridCol w="1024844">
                  <a:extLst>
                    <a:ext uri="{9D8B030D-6E8A-4147-A177-3AD203B41FA5}">
                      <a16:colId xmlns:a16="http://schemas.microsoft.com/office/drawing/2014/main" val="20003"/>
                    </a:ext>
                  </a:extLst>
                </a:gridCol>
                <a:gridCol w="1186454">
                  <a:extLst>
                    <a:ext uri="{9D8B030D-6E8A-4147-A177-3AD203B41FA5}">
                      <a16:colId xmlns:a16="http://schemas.microsoft.com/office/drawing/2014/main" val="20004"/>
                    </a:ext>
                  </a:extLst>
                </a:gridCol>
                <a:gridCol w="1760148">
                  <a:extLst>
                    <a:ext uri="{9D8B030D-6E8A-4147-A177-3AD203B41FA5}">
                      <a16:colId xmlns:a16="http://schemas.microsoft.com/office/drawing/2014/main" val="20005"/>
                    </a:ext>
                  </a:extLst>
                </a:gridCol>
                <a:gridCol w="1088583">
                  <a:extLst>
                    <a:ext uri="{9D8B030D-6E8A-4147-A177-3AD203B41FA5}">
                      <a16:colId xmlns:a16="http://schemas.microsoft.com/office/drawing/2014/main" val="20006"/>
                    </a:ext>
                  </a:extLst>
                </a:gridCol>
                <a:gridCol w="944980">
                  <a:extLst>
                    <a:ext uri="{9D8B030D-6E8A-4147-A177-3AD203B41FA5}">
                      <a16:colId xmlns:a16="http://schemas.microsoft.com/office/drawing/2014/main" val="1296676237"/>
                    </a:ext>
                  </a:extLst>
                </a:gridCol>
                <a:gridCol w="1006649">
                  <a:extLst>
                    <a:ext uri="{9D8B030D-6E8A-4147-A177-3AD203B41FA5}">
                      <a16:colId xmlns:a16="http://schemas.microsoft.com/office/drawing/2014/main" val="20007"/>
                    </a:ext>
                  </a:extLst>
                </a:gridCol>
              </a:tblGrid>
              <a:tr h="452801">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OUTCOMES</a:t>
                      </a: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OUTPUTS</a:t>
                      </a: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600" b="1" dirty="0">
                          <a:solidFill>
                            <a:schemeClr val="tx1"/>
                          </a:solidFill>
                          <a:effectLst/>
                          <a:latin typeface="Arial" panose="020B0604020202020204" pitchFamily="34" charset="0"/>
                          <a:cs typeface="Arial" panose="020B0604020202020204" pitchFamily="34" charset="0"/>
                        </a:rPr>
                        <a:t>OUTPUT INDICATORS</a:t>
                      </a:r>
                      <a:endParaRPr lang="en-US" sz="16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6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1045628">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600" b="1" dirty="0">
                          <a:solidFill>
                            <a:sysClr val="windowText" lastClr="000000"/>
                          </a:solidFill>
                          <a:latin typeface="Arial" panose="020B0604020202020204" pitchFamily="34" charset="0"/>
                          <a:cs typeface="Arial" panose="020B0604020202020204" pitchFamily="34" charset="0"/>
                        </a:rPr>
                        <a:t>AUDITED PERFORMANCE</a:t>
                      </a:r>
                    </a:p>
                    <a:p>
                      <a:pPr algn="ctr"/>
                      <a:endParaRPr lang="en-ZA" sz="1600" b="1"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ysClr val="windowText" lastClr="000000"/>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MTEF PERIOD</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793890">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600" b="1" dirty="0">
                          <a:solidFill>
                            <a:sysClr val="windowText" lastClr="000000"/>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ysClr val="windowText" lastClr="000000"/>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ysClr val="windowText" lastClr="000000"/>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ysClr val="windowText" lastClr="000000"/>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2023/24</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2024/25</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2025/26</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559119">
                <a:tc rowSpan="2">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Improved capacity of the Department to support delivery of curriculum</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Learners accessing education in special schools</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401</a:t>
                      </a:r>
                    </a:p>
                    <a:p>
                      <a:pPr>
                        <a:lnSpc>
                          <a:spcPct val="115000"/>
                        </a:lnSpc>
                        <a:spcAft>
                          <a:spcPts val="800"/>
                        </a:spcAft>
                      </a:pPr>
                      <a:r>
                        <a:rPr lang="en-US" sz="1600" kern="1200" dirty="0">
                          <a:solidFill>
                            <a:schemeClr val="tx1"/>
                          </a:solidFill>
                          <a:effectLst/>
                          <a:latin typeface="Arial" panose="020B0604020202020204" pitchFamily="34" charset="0"/>
                          <a:ea typeface="+mn-ea"/>
                          <a:cs typeface="Arial" panose="020B0604020202020204" pitchFamily="34" charset="0"/>
                        </a:rPr>
                        <a:t>Number of learners in public special schools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8 447</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8 535</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8159</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8 159</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8 250</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8 250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8400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833628">
                <a:tc vMerge="1">
                  <a:txBody>
                    <a:bodyPr/>
                    <a:lstStyle/>
                    <a:p>
                      <a:endParaRPr lang="en-ZA" sz="1600" dirty="0"/>
                    </a:p>
                  </a:txBody>
                  <a:tcPr>
                    <a:lnT w="12700" cap="flat" cmpd="sng" algn="ctr">
                      <a:solidFill>
                        <a:schemeClr val="tx1"/>
                      </a:solidFill>
                      <a:prstDash val="solid"/>
                      <a:round/>
                      <a:headEnd type="none" w="med" len="med"/>
                      <a:tailEnd type="none" w="med" len="med"/>
                    </a:lnT>
                  </a:tcPr>
                </a:tc>
                <a:tc>
                  <a:txBody>
                    <a:bodyPr/>
                    <a:lstStyle/>
                    <a:p>
                      <a:pPr>
                        <a:lnSpc>
                          <a:spcPct val="104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Therapists appointed</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402</a:t>
                      </a:r>
                    </a:p>
                    <a:p>
                      <a:pPr>
                        <a:lnSpc>
                          <a:spcPct val="115000"/>
                        </a:lnSpc>
                        <a:spcAft>
                          <a:spcPts val="800"/>
                        </a:spcAft>
                      </a:pPr>
                      <a:r>
                        <a:rPr lang="en-US" sz="1600" kern="1200" dirty="0">
                          <a:solidFill>
                            <a:schemeClr val="tx1"/>
                          </a:solidFill>
                          <a:effectLst/>
                          <a:latin typeface="Arial" panose="020B0604020202020204" pitchFamily="34" charset="0"/>
                          <a:ea typeface="+mn-ea"/>
                          <a:cs typeface="Arial" panose="020B0604020202020204" pitchFamily="34" charset="0"/>
                        </a:rPr>
                        <a:t>Number of therapists/ specialist staff in special schools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28</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32 </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55</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60</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65</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193177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E8114-490D-5D70-5805-56505A51E9E9}"/>
              </a:ext>
            </a:extLst>
          </p:cNvPr>
          <p:cNvSpPr>
            <a:spLocks noGrp="1"/>
          </p:cNvSpPr>
          <p:nvPr>
            <p:ph type="title"/>
          </p:nvPr>
        </p:nvSpPr>
        <p:spPr/>
        <p:txBody>
          <a:bodyPr/>
          <a:lstStyle/>
          <a:p>
            <a:pPr algn="ctr"/>
            <a:r>
              <a:rPr lang="en-ZA" b="1" dirty="0">
                <a:latin typeface="Arial" panose="020B0604020202020204" pitchFamily="34" charset="0"/>
                <a:cs typeface="Arial" panose="020B0604020202020204" pitchFamily="34" charset="0"/>
              </a:rPr>
              <a:t>Layout </a:t>
            </a:r>
          </a:p>
        </p:txBody>
      </p:sp>
      <p:sp>
        <p:nvSpPr>
          <p:cNvPr id="3" name="Content Placeholder 2">
            <a:extLst>
              <a:ext uri="{FF2B5EF4-FFF2-40B4-BE49-F238E27FC236}">
                <a16:creationId xmlns:a16="http://schemas.microsoft.com/office/drawing/2014/main" id="{DF3C8834-8C60-917C-EBF5-91A5A3BCC59C}"/>
              </a:ext>
            </a:extLst>
          </p:cNvPr>
          <p:cNvSpPr>
            <a:spLocks noGrp="1"/>
          </p:cNvSpPr>
          <p:nvPr>
            <p:ph idx="1"/>
          </p:nvPr>
        </p:nvSpPr>
        <p:spPr>
          <a:xfrm>
            <a:off x="736979" y="1690688"/>
            <a:ext cx="10616821" cy="4486275"/>
          </a:xfrm>
        </p:spPr>
        <p:txBody>
          <a:bodyPr>
            <a:noAutofit/>
          </a:bodyPr>
          <a:lstStyle/>
          <a:p>
            <a:pPr lvl="1">
              <a:lnSpc>
                <a:spcPct val="200000"/>
              </a:lnSpc>
              <a:buFont typeface="Wingdings" panose="05000000000000000000" pitchFamily="2" charset="2"/>
              <a:buChar char="q"/>
            </a:pPr>
            <a:r>
              <a:rPr lang="en-ZA" sz="2800" dirty="0"/>
              <a:t> Introduction </a:t>
            </a:r>
          </a:p>
          <a:p>
            <a:pPr lvl="1">
              <a:lnSpc>
                <a:spcPct val="200000"/>
              </a:lnSpc>
              <a:buFont typeface="Wingdings" panose="05000000000000000000" pitchFamily="2" charset="2"/>
              <a:buChar char="q"/>
            </a:pPr>
            <a:r>
              <a:rPr lang="en-ZA" sz="2800" dirty="0"/>
              <a:t>LDOE Strategic Focus </a:t>
            </a:r>
          </a:p>
          <a:p>
            <a:pPr lvl="1">
              <a:lnSpc>
                <a:spcPct val="200000"/>
              </a:lnSpc>
              <a:buFont typeface="Wingdings" panose="05000000000000000000" pitchFamily="2" charset="2"/>
              <a:buChar char="q"/>
            </a:pPr>
            <a:r>
              <a:rPr lang="en-ZA" sz="2800" dirty="0"/>
              <a:t>Programmes &amp; Budget</a:t>
            </a:r>
          </a:p>
          <a:p>
            <a:pPr lvl="1">
              <a:lnSpc>
                <a:spcPct val="200000"/>
              </a:lnSpc>
              <a:buFont typeface="Wingdings" panose="05000000000000000000" pitchFamily="2" charset="2"/>
              <a:buChar char="q"/>
            </a:pPr>
            <a:r>
              <a:rPr lang="en-ZA" sz="2800" dirty="0"/>
              <a:t>Annual Performance Targets</a:t>
            </a:r>
          </a:p>
          <a:p>
            <a:pPr lvl="1">
              <a:lnSpc>
                <a:spcPct val="200000"/>
              </a:lnSpc>
              <a:buFont typeface="Wingdings" panose="05000000000000000000" pitchFamily="2" charset="2"/>
              <a:buChar char="q"/>
            </a:pPr>
            <a:r>
              <a:rPr lang="en-ZA" sz="2800" dirty="0"/>
              <a:t>Conclusion </a:t>
            </a:r>
          </a:p>
        </p:txBody>
      </p:sp>
      <p:sp>
        <p:nvSpPr>
          <p:cNvPr id="4" name="Slide Number Placeholder 3">
            <a:extLst>
              <a:ext uri="{FF2B5EF4-FFF2-40B4-BE49-F238E27FC236}">
                <a16:creationId xmlns:a16="http://schemas.microsoft.com/office/drawing/2014/main" id="{A1EC4031-DC2A-5DAA-DA31-83D498FC6947}"/>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2</a:t>
            </a:fld>
            <a:endParaRPr lang="en-US">
              <a:solidFill>
                <a:prstClr val="black">
                  <a:tint val="75000"/>
                </a:prstClr>
              </a:solidFill>
            </a:endParaRPr>
          </a:p>
        </p:txBody>
      </p:sp>
    </p:spTree>
    <p:extLst>
      <p:ext uri="{BB962C8B-B14F-4D97-AF65-F5344CB8AC3E}">
        <p14:creationId xmlns:p14="http://schemas.microsoft.com/office/powerpoint/2010/main" val="2329960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4788-9AA8-EC4F-BB2C-79808AFA79EF}"/>
              </a:ext>
            </a:extLst>
          </p:cNvPr>
          <p:cNvSpPr>
            <a:spLocks noGrp="1"/>
          </p:cNvSpPr>
          <p:nvPr>
            <p:ph type="title"/>
          </p:nvPr>
        </p:nvSpPr>
        <p:spPr/>
        <p:txBody>
          <a:bodyPr>
            <a:normAutofit fontScale="90000"/>
          </a:bodyPr>
          <a:lstStyle/>
          <a:p>
            <a:pPr algn="ctr"/>
            <a:r>
              <a:rPr lang="en-ZA" sz="4400" b="1" dirty="0">
                <a:latin typeface="Arial" panose="020B0604020202020204" pitchFamily="34" charset="0"/>
                <a:cs typeface="Arial" panose="020B0604020202020204" pitchFamily="34" charset="0"/>
              </a:rPr>
              <a:t>BUDGET FOR PROGRAMME 4: </a:t>
            </a:r>
            <a:br>
              <a:rPr lang="en-ZA" sz="4400" b="1" dirty="0">
                <a:latin typeface="Arial" panose="020B0604020202020204" pitchFamily="34" charset="0"/>
                <a:cs typeface="Arial" panose="020B0604020202020204" pitchFamily="34" charset="0"/>
              </a:rPr>
            </a:br>
            <a:r>
              <a:rPr lang="en-US" sz="4400" b="1" dirty="0">
                <a:effectLst/>
                <a:latin typeface="Arial" panose="020B0604020202020204" pitchFamily="34" charset="0"/>
                <a:ea typeface="Times New Roman" panose="02020603050405020304" pitchFamily="18" charset="0"/>
                <a:cs typeface="Arial" panose="020B0604020202020204" pitchFamily="34" charset="0"/>
              </a:rPr>
              <a:t>PUBLIC SPECIAL SCHOOL EDUCATION</a:t>
            </a:r>
            <a:endParaRPr lang="en-ZA" dirty="0"/>
          </a:p>
        </p:txBody>
      </p:sp>
      <p:sp>
        <p:nvSpPr>
          <p:cNvPr id="4" name="Slide Number Placeholder 3">
            <a:extLst>
              <a:ext uri="{FF2B5EF4-FFF2-40B4-BE49-F238E27FC236}">
                <a16:creationId xmlns:a16="http://schemas.microsoft.com/office/drawing/2014/main" id="{28EC2714-765F-8161-48A2-4A869A914336}"/>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20</a:t>
            </a:fld>
            <a:endParaRPr lang="en-US">
              <a:solidFill>
                <a:prstClr val="black">
                  <a:tint val="75000"/>
                </a:prstClr>
              </a:solidFill>
            </a:endParaRPr>
          </a:p>
        </p:txBody>
      </p:sp>
      <p:pic>
        <p:nvPicPr>
          <p:cNvPr id="5" name="Picture 4">
            <a:extLst>
              <a:ext uri="{FF2B5EF4-FFF2-40B4-BE49-F238E27FC236}">
                <a16:creationId xmlns:a16="http://schemas.microsoft.com/office/drawing/2014/main" id="{961FBA86-0E22-7230-59D4-F3ECFD18B1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8377" y="1690688"/>
            <a:ext cx="10710459" cy="4665662"/>
          </a:xfrm>
          <a:prstGeom prst="rect">
            <a:avLst/>
          </a:prstGeom>
          <a:noFill/>
          <a:ln>
            <a:noFill/>
          </a:ln>
        </p:spPr>
      </p:pic>
    </p:spTree>
    <p:extLst>
      <p:ext uri="{BB962C8B-B14F-4D97-AF65-F5344CB8AC3E}">
        <p14:creationId xmlns:p14="http://schemas.microsoft.com/office/powerpoint/2010/main" val="2670414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400" b="1" dirty="0">
                <a:latin typeface="Arial" panose="020B0604020202020204" pitchFamily="34" charset="0"/>
                <a:cs typeface="Arial" panose="020B0604020202020204" pitchFamily="34" charset="0"/>
              </a:rPr>
              <a:t>PROGRAMME 5: </a:t>
            </a:r>
            <a:r>
              <a:rPr lang="en-US" sz="2400" b="1" dirty="0">
                <a:effectLst/>
                <a:latin typeface="Arial" panose="020B0604020202020204" pitchFamily="34" charset="0"/>
                <a:ea typeface="Times New Roman" panose="02020603050405020304" pitchFamily="18" charset="0"/>
              </a:rPr>
              <a:t>EARLY CHILDHOOD DEVELOPMENT</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31546613"/>
              </p:ext>
            </p:extLst>
          </p:nvPr>
        </p:nvGraphicFramePr>
        <p:xfrm>
          <a:off x="90986" y="947678"/>
          <a:ext cx="11905397" cy="5767021"/>
        </p:xfrm>
        <a:graphic>
          <a:graphicData uri="http://schemas.openxmlformats.org/drawingml/2006/table">
            <a:tbl>
              <a:tblPr firstRow="1" bandRow="1">
                <a:tableStyleId>{D113A9D2-9D6B-4929-AA2D-F23B5EE8CBE7}</a:tableStyleId>
              </a:tblPr>
              <a:tblGrid>
                <a:gridCol w="1342029">
                  <a:extLst>
                    <a:ext uri="{9D8B030D-6E8A-4147-A177-3AD203B41FA5}">
                      <a16:colId xmlns:a16="http://schemas.microsoft.com/office/drawing/2014/main" val="20000"/>
                    </a:ext>
                  </a:extLst>
                </a:gridCol>
                <a:gridCol w="1661460">
                  <a:extLst>
                    <a:ext uri="{9D8B030D-6E8A-4147-A177-3AD203B41FA5}">
                      <a16:colId xmlns:a16="http://schemas.microsoft.com/office/drawing/2014/main" val="20001"/>
                    </a:ext>
                  </a:extLst>
                </a:gridCol>
                <a:gridCol w="1519838">
                  <a:extLst>
                    <a:ext uri="{9D8B030D-6E8A-4147-A177-3AD203B41FA5}">
                      <a16:colId xmlns:a16="http://schemas.microsoft.com/office/drawing/2014/main" val="1538743314"/>
                    </a:ext>
                  </a:extLst>
                </a:gridCol>
                <a:gridCol w="1017749">
                  <a:extLst>
                    <a:ext uri="{9D8B030D-6E8A-4147-A177-3AD203B41FA5}">
                      <a16:colId xmlns:a16="http://schemas.microsoft.com/office/drawing/2014/main" val="20002"/>
                    </a:ext>
                  </a:extLst>
                </a:gridCol>
                <a:gridCol w="990608">
                  <a:extLst>
                    <a:ext uri="{9D8B030D-6E8A-4147-A177-3AD203B41FA5}">
                      <a16:colId xmlns:a16="http://schemas.microsoft.com/office/drawing/2014/main" val="20003"/>
                    </a:ext>
                  </a:extLst>
                </a:gridCol>
                <a:gridCol w="949899">
                  <a:extLst>
                    <a:ext uri="{9D8B030D-6E8A-4147-A177-3AD203B41FA5}">
                      <a16:colId xmlns:a16="http://schemas.microsoft.com/office/drawing/2014/main" val="20004"/>
                    </a:ext>
                  </a:extLst>
                </a:gridCol>
                <a:gridCol w="1823888">
                  <a:extLst>
                    <a:ext uri="{9D8B030D-6E8A-4147-A177-3AD203B41FA5}">
                      <a16:colId xmlns:a16="http://schemas.microsoft.com/office/drawing/2014/main" val="20005"/>
                    </a:ext>
                  </a:extLst>
                </a:gridCol>
                <a:gridCol w="895279">
                  <a:extLst>
                    <a:ext uri="{9D8B030D-6E8A-4147-A177-3AD203B41FA5}">
                      <a16:colId xmlns:a16="http://schemas.microsoft.com/office/drawing/2014/main" val="20006"/>
                    </a:ext>
                  </a:extLst>
                </a:gridCol>
                <a:gridCol w="825454">
                  <a:extLst>
                    <a:ext uri="{9D8B030D-6E8A-4147-A177-3AD203B41FA5}">
                      <a16:colId xmlns:a16="http://schemas.microsoft.com/office/drawing/2014/main" val="1296676237"/>
                    </a:ext>
                  </a:extLst>
                </a:gridCol>
                <a:gridCol w="879193">
                  <a:extLst>
                    <a:ext uri="{9D8B030D-6E8A-4147-A177-3AD203B41FA5}">
                      <a16:colId xmlns:a16="http://schemas.microsoft.com/office/drawing/2014/main" val="20007"/>
                    </a:ext>
                  </a:extLst>
                </a:gridCol>
              </a:tblGrid>
              <a:tr h="284805">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OUTCOMES</a:t>
                      </a:r>
                    </a:p>
                    <a:p>
                      <a:pPr marL="0" marR="0" algn="l">
                        <a:lnSpc>
                          <a:spcPct val="107000"/>
                        </a:lnSpc>
                        <a:spcBef>
                          <a:spcPts val="0"/>
                        </a:spcBef>
                        <a:spcAft>
                          <a:spcPts val="0"/>
                        </a:spcAft>
                        <a:tabLst>
                          <a:tab pos="1828800" algn="l"/>
                        </a:tabLst>
                      </a:pP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OUTPUTS</a:t>
                      </a: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600" b="1" dirty="0">
                          <a:solidFill>
                            <a:schemeClr val="tx1"/>
                          </a:solidFill>
                          <a:effectLst/>
                          <a:latin typeface="Arial" panose="020B0604020202020204" pitchFamily="34" charset="0"/>
                          <a:cs typeface="Arial" panose="020B0604020202020204" pitchFamily="34" charset="0"/>
                        </a:rPr>
                        <a:t>OUTPUT INDICATORS</a:t>
                      </a:r>
                      <a:endParaRPr lang="en-US" sz="16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00000"/>
                        </a:lnSpc>
                        <a:spcBef>
                          <a:spcPts val="0"/>
                        </a:spcBef>
                        <a:spcAft>
                          <a:spcPts val="0"/>
                        </a:spcAft>
                        <a:tabLst>
                          <a:tab pos="1828800" algn="l"/>
                        </a:tabLst>
                      </a:pPr>
                      <a:r>
                        <a:rPr lang="en-US" sz="16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693931">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600" b="1" dirty="0">
                          <a:solidFill>
                            <a:schemeClr val="tx1"/>
                          </a:solidFill>
                          <a:latin typeface="Arial" panose="020B0604020202020204" pitchFamily="34" charset="0"/>
                          <a:cs typeface="Arial" panose="020B0604020202020204" pitchFamily="34" charset="0"/>
                        </a:rPr>
                        <a:t>AUDITED PERFORMANCE</a:t>
                      </a:r>
                    </a:p>
                    <a:p>
                      <a:pPr algn="ctr"/>
                      <a:endParaRPr lang="en-ZA" sz="16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6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676412">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6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728411">
                <a:tc rowSpan="2">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school readiness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Public schools offering Grade R</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501</a:t>
                      </a:r>
                    </a:p>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public schools that offer Grade R</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2302</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2 302</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2 312</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2 301</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2 305</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 2 310</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2 320</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909448"/>
                  </a:ext>
                </a:extLst>
              </a:tr>
              <a:tr h="2383462">
                <a:tc vMerge="1">
                  <a:txBody>
                    <a:bodyPr/>
                    <a:lstStyle/>
                    <a:p>
                      <a:endParaRPr lang="en-ZA" sz="15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Children 0 - 4 year old accessing registered ECD programmes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b="1" kern="1200" dirty="0">
                          <a:solidFill>
                            <a:schemeClr val="tx1"/>
                          </a:solidFill>
                          <a:effectLst/>
                          <a:latin typeface="Arial" panose="020B0604020202020204" pitchFamily="34" charset="0"/>
                          <a:ea typeface="+mn-ea"/>
                          <a:cs typeface="Arial" panose="020B0604020202020204" pitchFamily="34" charset="0"/>
                        </a:rPr>
                        <a:t>POI 501</a:t>
                      </a:r>
                    </a:p>
                    <a:p>
                      <a:pP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0–4-year-old children accessing registered ECD programmes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105 000</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105 000</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105 000</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105 000</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7799504"/>
                  </a:ext>
                </a:extLst>
              </a:tr>
            </a:tbl>
          </a:graphicData>
        </a:graphic>
      </p:graphicFrame>
    </p:spTree>
    <p:extLst>
      <p:ext uri="{BB962C8B-B14F-4D97-AF65-F5344CB8AC3E}">
        <p14:creationId xmlns:p14="http://schemas.microsoft.com/office/powerpoint/2010/main" val="139002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071" y="261581"/>
            <a:ext cx="10708943" cy="780765"/>
          </a:xfrm>
        </p:spPr>
        <p:txBody>
          <a:bodyPr>
            <a:noAutofit/>
          </a:bodyPr>
          <a:lstStyle/>
          <a:p>
            <a:br>
              <a:rPr lang="en-ZA" sz="2800" b="1" dirty="0"/>
            </a:br>
            <a:r>
              <a:rPr lang="en-ZA" sz="2800" b="1" dirty="0" err="1"/>
              <a:t>Cont</a:t>
            </a:r>
            <a:r>
              <a:rPr lang="en-ZA" sz="2800" b="1" dirty="0"/>
              <a:t>…</a:t>
            </a:r>
            <a:r>
              <a:rPr lang="en-ZA" sz="2400" b="1" dirty="0">
                <a:latin typeface="Arial" panose="020B0604020202020204" pitchFamily="34" charset="0"/>
                <a:cs typeface="Arial" panose="020B0604020202020204" pitchFamily="34" charset="0"/>
              </a:rPr>
              <a:t>PROGRAMME 5: </a:t>
            </a:r>
            <a:r>
              <a:rPr lang="en-US" sz="2400" b="1" dirty="0">
                <a:effectLst/>
                <a:latin typeface="Arial" panose="020B0604020202020204" pitchFamily="34" charset="0"/>
                <a:ea typeface="Times New Roman" panose="02020603050405020304" pitchFamily="18" charset="0"/>
              </a:rPr>
              <a:t>EARLY CHILDHOOD DEVELOPMENT</a:t>
            </a:r>
            <a:br>
              <a:rPr lang="en-US" sz="2800" b="1" dirty="0">
                <a:effectLst/>
                <a:ea typeface="Calibri" panose="020F0502020204030204" pitchFamily="34" charset="0"/>
                <a:cs typeface="Calibri" panose="020F0502020204030204" pitchFamily="34" charset="0"/>
              </a:rPr>
            </a:br>
            <a:endParaRPr lang="en-ZA" sz="28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42159125"/>
              </p:ext>
            </p:extLst>
          </p:nvPr>
        </p:nvGraphicFramePr>
        <p:xfrm>
          <a:off x="90986" y="947677"/>
          <a:ext cx="11978183" cy="5463840"/>
        </p:xfrm>
        <a:graphic>
          <a:graphicData uri="http://schemas.openxmlformats.org/drawingml/2006/table">
            <a:tbl>
              <a:tblPr firstRow="1" bandRow="1">
                <a:tableStyleId>{D113A9D2-9D6B-4929-AA2D-F23B5EE8CBE7}</a:tableStyleId>
              </a:tblPr>
              <a:tblGrid>
                <a:gridCol w="1313178">
                  <a:extLst>
                    <a:ext uri="{9D8B030D-6E8A-4147-A177-3AD203B41FA5}">
                      <a16:colId xmlns:a16="http://schemas.microsoft.com/office/drawing/2014/main" val="20000"/>
                    </a:ext>
                  </a:extLst>
                </a:gridCol>
                <a:gridCol w="1753963">
                  <a:extLst>
                    <a:ext uri="{9D8B030D-6E8A-4147-A177-3AD203B41FA5}">
                      <a16:colId xmlns:a16="http://schemas.microsoft.com/office/drawing/2014/main" val="20001"/>
                    </a:ext>
                  </a:extLst>
                </a:gridCol>
                <a:gridCol w="1905620">
                  <a:extLst>
                    <a:ext uri="{9D8B030D-6E8A-4147-A177-3AD203B41FA5}">
                      <a16:colId xmlns:a16="http://schemas.microsoft.com/office/drawing/2014/main" val="1538743314"/>
                    </a:ext>
                  </a:extLst>
                </a:gridCol>
                <a:gridCol w="830307">
                  <a:extLst>
                    <a:ext uri="{9D8B030D-6E8A-4147-A177-3AD203B41FA5}">
                      <a16:colId xmlns:a16="http://schemas.microsoft.com/office/drawing/2014/main" val="20002"/>
                    </a:ext>
                  </a:extLst>
                </a:gridCol>
                <a:gridCol w="898364">
                  <a:extLst>
                    <a:ext uri="{9D8B030D-6E8A-4147-A177-3AD203B41FA5}">
                      <a16:colId xmlns:a16="http://schemas.microsoft.com/office/drawing/2014/main" val="20003"/>
                    </a:ext>
                  </a:extLst>
                </a:gridCol>
                <a:gridCol w="952810">
                  <a:extLst>
                    <a:ext uri="{9D8B030D-6E8A-4147-A177-3AD203B41FA5}">
                      <a16:colId xmlns:a16="http://schemas.microsoft.com/office/drawing/2014/main" val="20004"/>
                    </a:ext>
                  </a:extLst>
                </a:gridCol>
                <a:gridCol w="1708121">
                  <a:extLst>
                    <a:ext uri="{9D8B030D-6E8A-4147-A177-3AD203B41FA5}">
                      <a16:colId xmlns:a16="http://schemas.microsoft.com/office/drawing/2014/main" val="20005"/>
                    </a:ext>
                  </a:extLst>
                </a:gridCol>
                <a:gridCol w="900752">
                  <a:extLst>
                    <a:ext uri="{9D8B030D-6E8A-4147-A177-3AD203B41FA5}">
                      <a16:colId xmlns:a16="http://schemas.microsoft.com/office/drawing/2014/main" val="20006"/>
                    </a:ext>
                  </a:extLst>
                </a:gridCol>
                <a:gridCol w="830500">
                  <a:extLst>
                    <a:ext uri="{9D8B030D-6E8A-4147-A177-3AD203B41FA5}">
                      <a16:colId xmlns:a16="http://schemas.microsoft.com/office/drawing/2014/main" val="1296676237"/>
                    </a:ext>
                  </a:extLst>
                </a:gridCol>
                <a:gridCol w="884568">
                  <a:extLst>
                    <a:ext uri="{9D8B030D-6E8A-4147-A177-3AD203B41FA5}">
                      <a16:colId xmlns:a16="http://schemas.microsoft.com/office/drawing/2014/main" val="20007"/>
                    </a:ext>
                  </a:extLst>
                </a:gridCol>
              </a:tblGrid>
              <a:tr h="177421">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OUTCOMES</a:t>
                      </a:r>
                    </a:p>
                    <a:p>
                      <a:pPr marL="0" marR="0" algn="l">
                        <a:lnSpc>
                          <a:spcPct val="107000"/>
                        </a:lnSpc>
                        <a:spcBef>
                          <a:spcPts val="0"/>
                        </a:spcBef>
                        <a:spcAft>
                          <a:spcPts val="0"/>
                        </a:spcAft>
                        <a:tabLst>
                          <a:tab pos="1828800" algn="l"/>
                        </a:tabLs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400" b="1">
                          <a:solidFill>
                            <a:schemeClr val="tx1"/>
                          </a:solidFill>
                          <a:effectLst/>
                          <a:latin typeface="Arial" panose="020B0604020202020204" pitchFamily="34" charset="0"/>
                          <a:cs typeface="Arial" panose="020B0604020202020204" pitchFamily="34" charset="0"/>
                        </a:rPr>
                        <a:t>OUTPUTS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400" b="1" dirty="0">
                          <a:solidFill>
                            <a:schemeClr val="tx1"/>
                          </a:solidFill>
                          <a:effectLst/>
                          <a:latin typeface="Arial" panose="020B0604020202020204" pitchFamily="34" charset="0"/>
                          <a:cs typeface="Arial" panose="020B0604020202020204" pitchFamily="34" charset="0"/>
                        </a:rPr>
                        <a:t>OUTPUT INDICATORS</a:t>
                      </a:r>
                      <a:endParaRPr lang="en-US" sz="14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00000"/>
                        </a:lnSpc>
                        <a:spcBef>
                          <a:spcPts val="0"/>
                        </a:spcBef>
                        <a:spcAft>
                          <a:spcPts val="0"/>
                        </a:spcAft>
                        <a:tabLst>
                          <a:tab pos="1828800" algn="l"/>
                        </a:tabLst>
                      </a:pPr>
                      <a:r>
                        <a:rPr lang="en-US" sz="14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594673">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400" b="1" dirty="0">
                          <a:solidFill>
                            <a:schemeClr val="tx1"/>
                          </a:solidFill>
                          <a:latin typeface="Arial" panose="020B0604020202020204" pitchFamily="34" charset="0"/>
                          <a:cs typeface="Arial" panose="020B0604020202020204" pitchFamily="34" charset="0"/>
                        </a:rPr>
                        <a:t>AUDITED PERFORMANCE</a:t>
                      </a:r>
                    </a:p>
                    <a:p>
                      <a:pPr algn="ctr"/>
                      <a:endParaRPr lang="en-ZA" sz="14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49808">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4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571985">
                <a:tc rowSpan="2">
                  <a:txBody>
                    <a:bodyPr/>
                    <a:lstStyle/>
                    <a:p>
                      <a:pPr>
                        <a:lnSpc>
                          <a:spcPct val="115000"/>
                        </a:lnSpc>
                        <a:spcAft>
                          <a:spcPts val="800"/>
                        </a:spcAft>
                      </a:pPr>
                      <a:r>
                        <a:rPr lang="en-US" sz="1800" kern="1200" dirty="0">
                          <a:solidFill>
                            <a:schemeClr val="tx1"/>
                          </a:solidFill>
                          <a:effectLst/>
                          <a:latin typeface="+mn-lt"/>
                          <a:ea typeface="+mn-ea"/>
                          <a:cs typeface="+mn-cs"/>
                        </a:rPr>
                        <a:t>Improved learning outcomes across all grades</a:t>
                      </a:r>
                      <a:endParaRPr lang="en-ZA" sz="1500" dirty="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Professional development opportunities provided to teachers on Early Reading/ Emergent Literacy Skills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kern="1200" dirty="0">
                          <a:solidFill>
                            <a:schemeClr val="tx1"/>
                          </a:solidFill>
                          <a:effectLst/>
                          <a:latin typeface="Arial" panose="020B0604020202020204" pitchFamily="34" charset="0"/>
                          <a:ea typeface="+mn-ea"/>
                          <a:cs typeface="Arial" panose="020B0604020202020204" pitchFamily="34" charset="0"/>
                        </a:rPr>
                        <a:t>POI 502</a:t>
                      </a: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Grade R practitioners/educators trained on CAPS</a:t>
                      </a:r>
                      <a:r>
                        <a:rPr lang="en-US" sz="1500" dirty="0">
                          <a:solidFill>
                            <a:schemeClr val="tx1"/>
                          </a:solidFill>
                          <a:effectLst/>
                          <a:highlight>
                            <a:srgbClr val="FF0000"/>
                          </a:highlight>
                          <a:latin typeface="Arial" panose="020B0604020202020204" pitchFamily="34" charset="0"/>
                          <a:ea typeface="Times New Roman" panose="02020603050405020304" pitchFamily="18" charset="0"/>
                          <a:cs typeface="Arial" panose="020B0604020202020204" pitchFamily="34" charset="0"/>
                        </a:rPr>
                        <a:t>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800"/>
                        </a:spcAft>
                        <a:buClrTx/>
                        <a:buSzTx/>
                        <a:buFontTx/>
                        <a:buNone/>
                        <a:tabLst/>
                        <a:defRPr/>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600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600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650</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909448"/>
                  </a:ext>
                </a:extLst>
              </a:tr>
              <a:tr h="1163110">
                <a:tc vMerge="1">
                  <a:txBody>
                    <a:bodyPr/>
                    <a:lstStyle/>
                    <a:p>
                      <a:pPr>
                        <a:lnSpc>
                          <a:spcPct val="115000"/>
                        </a:lnSpc>
                        <a:spcAft>
                          <a:spcPts val="800"/>
                        </a:spcAft>
                      </a:pPr>
                      <a:r>
                        <a:rPr lang="en-US" sz="1800" kern="1200" dirty="0">
                          <a:solidFill>
                            <a:schemeClr val="tx1"/>
                          </a:solidFill>
                          <a:effectLst/>
                          <a:latin typeface="+mn-lt"/>
                          <a:ea typeface="+mn-ea"/>
                          <a:cs typeface="+mn-cs"/>
                        </a:rPr>
                        <a:t>Improved learning outcomes across all grades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Professional development opportunities provided to teachers on Early Reading Emergent Literacy Skills</a:t>
                      </a:r>
                      <a:endParaRPr lang="en-ZA"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kern="1200" dirty="0">
                          <a:solidFill>
                            <a:schemeClr val="tx1"/>
                          </a:solidFill>
                          <a:effectLst/>
                          <a:latin typeface="Arial" panose="020B0604020202020204" pitchFamily="34" charset="0"/>
                          <a:ea typeface="+mn-ea"/>
                          <a:cs typeface="Arial" panose="020B0604020202020204" pitchFamily="34" charset="0"/>
                        </a:rPr>
                        <a:t>POI 503</a:t>
                      </a: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Pre-Grade R practitioners trained on NCF</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1 000</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1 000</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1 000</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7799504"/>
                  </a:ext>
                </a:extLst>
              </a:tr>
            </a:tbl>
          </a:graphicData>
        </a:graphic>
      </p:graphicFrame>
    </p:spTree>
    <p:extLst>
      <p:ext uri="{BB962C8B-B14F-4D97-AF65-F5344CB8AC3E}">
        <p14:creationId xmlns:p14="http://schemas.microsoft.com/office/powerpoint/2010/main" val="1596969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0F50-9CAC-B5CD-5AA9-1FB2193839B7}"/>
              </a:ext>
            </a:extLst>
          </p:cNvPr>
          <p:cNvSpPr>
            <a:spLocks noGrp="1"/>
          </p:cNvSpPr>
          <p:nvPr>
            <p:ph type="title"/>
          </p:nvPr>
        </p:nvSpPr>
        <p:spPr/>
        <p:txBody>
          <a:bodyPr>
            <a:normAutofit/>
          </a:bodyPr>
          <a:lstStyle/>
          <a:p>
            <a:pPr algn="ctr"/>
            <a:r>
              <a:rPr lang="en-ZA" sz="4000" b="1" dirty="0">
                <a:latin typeface="Arial" panose="020B0604020202020204" pitchFamily="34" charset="0"/>
                <a:cs typeface="Arial" panose="020B0604020202020204" pitchFamily="34" charset="0"/>
              </a:rPr>
              <a:t>BUDGET FOR PROGRAMME 5: </a:t>
            </a:r>
            <a:br>
              <a:rPr lang="en-ZA" sz="4000" b="1" dirty="0">
                <a:latin typeface="Arial" panose="020B0604020202020204" pitchFamily="34" charset="0"/>
                <a:cs typeface="Arial" panose="020B0604020202020204" pitchFamily="34" charset="0"/>
              </a:rPr>
            </a:br>
            <a:r>
              <a:rPr lang="en-US" sz="4000" b="1" dirty="0">
                <a:effectLst/>
                <a:latin typeface="Arial" panose="020B0604020202020204" pitchFamily="34" charset="0"/>
                <a:ea typeface="Times New Roman" panose="02020603050405020304" pitchFamily="18" charset="0"/>
              </a:rPr>
              <a:t>EARLY CHILDHOOD DEVELOPMENT</a:t>
            </a:r>
            <a:endParaRPr lang="en-ZA" sz="4000" dirty="0"/>
          </a:p>
        </p:txBody>
      </p:sp>
      <p:sp>
        <p:nvSpPr>
          <p:cNvPr id="4" name="Slide Number Placeholder 3">
            <a:extLst>
              <a:ext uri="{FF2B5EF4-FFF2-40B4-BE49-F238E27FC236}">
                <a16:creationId xmlns:a16="http://schemas.microsoft.com/office/drawing/2014/main" id="{31FF521E-0C2F-FF0F-1004-6A6BE1EC2877}"/>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23</a:t>
            </a:fld>
            <a:endParaRPr lang="en-US">
              <a:solidFill>
                <a:prstClr val="black">
                  <a:tint val="75000"/>
                </a:prstClr>
              </a:solidFill>
            </a:endParaRPr>
          </a:p>
        </p:txBody>
      </p:sp>
      <p:pic>
        <p:nvPicPr>
          <p:cNvPr id="5" name="Picture 4">
            <a:extLst>
              <a:ext uri="{FF2B5EF4-FFF2-40B4-BE49-F238E27FC236}">
                <a16:creationId xmlns:a16="http://schemas.microsoft.com/office/drawing/2014/main" id="{86238928-4DF1-C62C-D014-F5C7840CDDD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4933" y="1690689"/>
            <a:ext cx="10866733" cy="4665662"/>
          </a:xfrm>
          <a:prstGeom prst="rect">
            <a:avLst/>
          </a:prstGeom>
          <a:noFill/>
          <a:ln>
            <a:noFill/>
          </a:ln>
        </p:spPr>
      </p:pic>
    </p:spTree>
    <p:extLst>
      <p:ext uri="{BB962C8B-B14F-4D97-AF65-F5344CB8AC3E}">
        <p14:creationId xmlns:p14="http://schemas.microsoft.com/office/powerpoint/2010/main" val="1227043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75" y="261581"/>
            <a:ext cx="10986052" cy="780765"/>
          </a:xfrm>
        </p:spPr>
        <p:txBody>
          <a:bodyPr>
            <a:normAutofit fontScale="90000"/>
          </a:bodyPr>
          <a:lstStyle/>
          <a:p>
            <a:pPr algn="ctr"/>
            <a:br>
              <a:rPr lang="en-ZA" sz="3200" b="1" dirty="0"/>
            </a:br>
            <a:r>
              <a:rPr lang="en-ZA" sz="3100" b="1" dirty="0">
                <a:latin typeface="Arial" panose="020B0604020202020204" pitchFamily="34" charset="0"/>
                <a:cs typeface="Arial" panose="020B0604020202020204" pitchFamily="34" charset="0"/>
              </a:rPr>
              <a:t>PROGRAMME </a:t>
            </a:r>
            <a:r>
              <a:rPr lang="en-US" sz="3100" b="1" dirty="0">
                <a:effectLst/>
                <a:latin typeface="Arial" panose="020B0604020202020204" pitchFamily="34" charset="0"/>
                <a:ea typeface="Times New Roman" panose="02020603050405020304" pitchFamily="18" charset="0"/>
              </a:rPr>
              <a:t>6:  INFRASTRUCTURE DEVELOPMENT </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20991342"/>
              </p:ext>
            </p:extLst>
          </p:nvPr>
        </p:nvGraphicFramePr>
        <p:xfrm>
          <a:off x="111457" y="1042346"/>
          <a:ext cx="11969085" cy="5529693"/>
        </p:xfrm>
        <a:graphic>
          <a:graphicData uri="http://schemas.openxmlformats.org/drawingml/2006/table">
            <a:tbl>
              <a:tblPr firstRow="1" bandRow="1">
                <a:tableStyleId>{D113A9D2-9D6B-4929-AA2D-F23B5EE8CBE7}</a:tableStyleId>
              </a:tblPr>
              <a:tblGrid>
                <a:gridCol w="1248869">
                  <a:extLst>
                    <a:ext uri="{9D8B030D-6E8A-4147-A177-3AD203B41FA5}">
                      <a16:colId xmlns:a16="http://schemas.microsoft.com/office/drawing/2014/main" val="20000"/>
                    </a:ext>
                  </a:extLst>
                </a:gridCol>
                <a:gridCol w="1369226">
                  <a:extLst>
                    <a:ext uri="{9D8B030D-6E8A-4147-A177-3AD203B41FA5}">
                      <a16:colId xmlns:a16="http://schemas.microsoft.com/office/drawing/2014/main" val="20001"/>
                    </a:ext>
                  </a:extLst>
                </a:gridCol>
                <a:gridCol w="2115403">
                  <a:extLst>
                    <a:ext uri="{9D8B030D-6E8A-4147-A177-3AD203B41FA5}">
                      <a16:colId xmlns:a16="http://schemas.microsoft.com/office/drawing/2014/main" val="1538743314"/>
                    </a:ext>
                  </a:extLst>
                </a:gridCol>
                <a:gridCol w="968991">
                  <a:extLst>
                    <a:ext uri="{9D8B030D-6E8A-4147-A177-3AD203B41FA5}">
                      <a16:colId xmlns:a16="http://schemas.microsoft.com/office/drawing/2014/main" val="20002"/>
                    </a:ext>
                  </a:extLst>
                </a:gridCol>
                <a:gridCol w="832514">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746913">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82639">
                  <a:extLst>
                    <a:ext uri="{9D8B030D-6E8A-4147-A177-3AD203B41FA5}">
                      <a16:colId xmlns:a16="http://schemas.microsoft.com/office/drawing/2014/main" val="1296676237"/>
                    </a:ext>
                  </a:extLst>
                </a:gridCol>
                <a:gridCol w="875730">
                  <a:extLst>
                    <a:ext uri="{9D8B030D-6E8A-4147-A177-3AD203B41FA5}">
                      <a16:colId xmlns:a16="http://schemas.microsoft.com/office/drawing/2014/main" val="20007"/>
                    </a:ext>
                  </a:extLst>
                </a:gridCol>
              </a:tblGrid>
              <a:tr h="226896">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27501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chemeClr val="tx1"/>
                          </a:solidFill>
                          <a:latin typeface="Arial" panose="020B0604020202020204" pitchFamily="34" charset="0"/>
                          <a:cs typeface="Arial" panose="020B0604020202020204" pitchFamily="34" charset="0"/>
                        </a:rPr>
                        <a:t>AUDITED PERFORMANCE</a:t>
                      </a:r>
                    </a:p>
                    <a:p>
                      <a:pPr algn="ctr"/>
                      <a:endParaRPr lang="en-ZA" sz="15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41330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249600">
                <a:tc rowSpan="3">
                  <a:txBody>
                    <a:bodyPr/>
                    <a:lstStyle/>
                    <a:p>
                      <a:pPr algn="l">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learning outcomes across all grades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Schools provided with water infrastructure</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500" b="1" kern="1200" dirty="0">
                          <a:solidFill>
                            <a:schemeClr val="tx1"/>
                          </a:solidFill>
                          <a:effectLst/>
                          <a:latin typeface="Arial" panose="020B0604020202020204" pitchFamily="34" charset="0"/>
                          <a:ea typeface="+mn-ea"/>
                          <a:cs typeface="Arial" panose="020B0604020202020204" pitchFamily="34" charset="0"/>
                        </a:rPr>
                        <a:t>SOI 601</a:t>
                      </a:r>
                    </a:p>
                    <a:p>
                      <a:pPr algn="l">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public ordinary schools provided with water infrastructure</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24</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103435">
                <a:tc vMerge="1">
                  <a:txBody>
                    <a:bodyPr/>
                    <a:lstStyle/>
                    <a:p>
                      <a:pPr algn="l">
                        <a:lnSpc>
                          <a:spcPct val="104000"/>
                        </a:lnSpc>
                        <a:spcAft>
                          <a:spcPts val="800"/>
                        </a:spcAft>
                      </a:pPr>
                      <a:endParaRPr lang="en-ZA" sz="13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Schools provided with electricity</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kern="1200" dirty="0">
                          <a:solidFill>
                            <a:schemeClr val="tx1"/>
                          </a:solidFill>
                          <a:effectLst/>
                          <a:latin typeface="Arial" panose="020B0604020202020204" pitchFamily="34" charset="0"/>
                          <a:ea typeface="+mn-ea"/>
                          <a:cs typeface="Arial" panose="020B0604020202020204" pitchFamily="34" charset="0"/>
                        </a:rPr>
                        <a:t>SOI 602</a:t>
                      </a:r>
                    </a:p>
                    <a:p>
                      <a:pPr algn="l">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public ordinary schools provided with electricity infrastructure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4004834"/>
                  </a:ext>
                </a:extLst>
              </a:tr>
              <a:tr h="1147414">
                <a:tc vMerge="1">
                  <a:txBody>
                    <a:bodyPr/>
                    <a:lstStyle/>
                    <a:p>
                      <a:pPr>
                        <a:lnSpc>
                          <a:spcPct val="104000"/>
                        </a:lnSpc>
                        <a:spcAft>
                          <a:spcPts val="800"/>
                        </a:spcAft>
                      </a:pPr>
                      <a:endParaRPr lang="en-ZA" sz="13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Schools provided with sanitation facilities.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l">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kern="1200" dirty="0">
                          <a:solidFill>
                            <a:schemeClr val="tx1"/>
                          </a:solidFill>
                          <a:effectLst/>
                          <a:latin typeface="Arial" panose="020B0604020202020204" pitchFamily="34" charset="0"/>
                          <a:ea typeface="+mn-ea"/>
                          <a:cs typeface="Arial" panose="020B0604020202020204" pitchFamily="34" charset="0"/>
                        </a:rPr>
                        <a:t>SOI 603</a:t>
                      </a:r>
                    </a:p>
                    <a:p>
                      <a:pPr algn="l">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public ordinary schools supplied with sanitation facilities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17</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31</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3128935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321" y="261581"/>
            <a:ext cx="9887605" cy="780765"/>
          </a:xfrm>
        </p:spPr>
        <p:txBody>
          <a:bodyPr>
            <a:normAutofit fontScale="90000"/>
          </a:bodyPr>
          <a:lstStyle/>
          <a:p>
            <a:br>
              <a:rPr lang="en-ZA" sz="3200" b="1" dirty="0"/>
            </a:br>
            <a:r>
              <a:rPr lang="en-ZA" sz="3200" b="1" dirty="0" err="1"/>
              <a:t>Cont</a:t>
            </a:r>
            <a:r>
              <a:rPr lang="en-ZA" sz="3200" b="1" dirty="0"/>
              <a:t>…</a:t>
            </a:r>
            <a:r>
              <a:rPr lang="en-ZA" sz="2700" b="1" dirty="0">
                <a:latin typeface="Arial" panose="020B0604020202020204" pitchFamily="34" charset="0"/>
                <a:cs typeface="Arial" panose="020B0604020202020204" pitchFamily="34" charset="0"/>
              </a:rPr>
              <a:t>PROGRAMME </a:t>
            </a:r>
            <a:r>
              <a:rPr lang="en-US" sz="2700" b="1" dirty="0">
                <a:effectLst/>
                <a:latin typeface="Arial" panose="020B0604020202020204" pitchFamily="34" charset="0"/>
                <a:ea typeface="Times New Roman" panose="02020603050405020304" pitchFamily="18" charset="0"/>
              </a:rPr>
              <a:t>6:  INFRASTRUCTURE DEVELOPMENT </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7304804"/>
              </p:ext>
            </p:extLst>
          </p:nvPr>
        </p:nvGraphicFramePr>
        <p:xfrm>
          <a:off x="111457" y="923837"/>
          <a:ext cx="11969085" cy="6243179"/>
        </p:xfrm>
        <a:graphic>
          <a:graphicData uri="http://schemas.openxmlformats.org/drawingml/2006/table">
            <a:tbl>
              <a:tblPr firstRow="1" bandRow="1">
                <a:tableStyleId>{D113A9D2-9D6B-4929-AA2D-F23B5EE8CBE7}</a:tableStyleId>
              </a:tblPr>
              <a:tblGrid>
                <a:gridCol w="1248869">
                  <a:extLst>
                    <a:ext uri="{9D8B030D-6E8A-4147-A177-3AD203B41FA5}">
                      <a16:colId xmlns:a16="http://schemas.microsoft.com/office/drawing/2014/main" val="20000"/>
                    </a:ext>
                  </a:extLst>
                </a:gridCol>
                <a:gridCol w="1369226">
                  <a:extLst>
                    <a:ext uri="{9D8B030D-6E8A-4147-A177-3AD203B41FA5}">
                      <a16:colId xmlns:a16="http://schemas.microsoft.com/office/drawing/2014/main" val="20001"/>
                    </a:ext>
                  </a:extLst>
                </a:gridCol>
                <a:gridCol w="2115403">
                  <a:extLst>
                    <a:ext uri="{9D8B030D-6E8A-4147-A177-3AD203B41FA5}">
                      <a16:colId xmlns:a16="http://schemas.microsoft.com/office/drawing/2014/main" val="1538743314"/>
                    </a:ext>
                  </a:extLst>
                </a:gridCol>
                <a:gridCol w="968991">
                  <a:extLst>
                    <a:ext uri="{9D8B030D-6E8A-4147-A177-3AD203B41FA5}">
                      <a16:colId xmlns:a16="http://schemas.microsoft.com/office/drawing/2014/main" val="20002"/>
                    </a:ext>
                  </a:extLst>
                </a:gridCol>
                <a:gridCol w="832514">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746913">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82639">
                  <a:extLst>
                    <a:ext uri="{9D8B030D-6E8A-4147-A177-3AD203B41FA5}">
                      <a16:colId xmlns:a16="http://schemas.microsoft.com/office/drawing/2014/main" val="1296676237"/>
                    </a:ext>
                  </a:extLst>
                </a:gridCol>
                <a:gridCol w="875730">
                  <a:extLst>
                    <a:ext uri="{9D8B030D-6E8A-4147-A177-3AD203B41FA5}">
                      <a16:colId xmlns:a16="http://schemas.microsoft.com/office/drawing/2014/main" val="20007"/>
                    </a:ext>
                  </a:extLst>
                </a:gridCol>
              </a:tblGrid>
              <a:tr h="226896">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27501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chemeClr val="tx1"/>
                          </a:solidFill>
                          <a:latin typeface="Arial" panose="020B0604020202020204" pitchFamily="34" charset="0"/>
                          <a:cs typeface="Arial" panose="020B0604020202020204" pitchFamily="34" charset="0"/>
                        </a:rPr>
                        <a:t>AUDITED PERFORMANCE</a:t>
                      </a:r>
                    </a:p>
                    <a:p>
                      <a:pPr algn="ctr"/>
                      <a:endParaRPr lang="en-ZA" sz="15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41330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249600">
                <a:tc rowSpan="3">
                  <a:txBody>
                    <a:bodyPr/>
                    <a:lstStyle/>
                    <a:p>
                      <a:pPr algn="l">
                        <a:lnSpc>
                          <a:spcPct val="104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learning outcomes across all grades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500" kern="1200" dirty="0">
                          <a:solidFill>
                            <a:schemeClr val="tx1"/>
                          </a:solidFill>
                          <a:effectLst/>
                          <a:latin typeface="Arial" panose="020B0604020202020204" pitchFamily="34" charset="0"/>
                          <a:ea typeface="+mn-ea"/>
                          <a:cs typeface="Arial" panose="020B0604020202020204" pitchFamily="34" charset="0"/>
                        </a:rPr>
                        <a:t>Schools provided with boarding facilities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kern="1200" dirty="0">
                          <a:solidFill>
                            <a:schemeClr val="tx1"/>
                          </a:solidFill>
                          <a:effectLst/>
                          <a:latin typeface="Arial" panose="020B0604020202020204" pitchFamily="34" charset="0"/>
                          <a:ea typeface="+mn-ea"/>
                          <a:cs typeface="Arial" panose="020B0604020202020204" pitchFamily="34" charset="0"/>
                        </a:rPr>
                        <a:t>SOI 604</a:t>
                      </a:r>
                    </a:p>
                    <a:p>
                      <a:pPr algn="l">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public ordinary schools provided with new or additional boarding facilities.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103435">
                <a:tc vMerge="1">
                  <a:txBody>
                    <a:bodyPr/>
                    <a:lstStyle/>
                    <a:p>
                      <a:pPr algn="l">
                        <a:lnSpc>
                          <a:spcPct val="104000"/>
                        </a:lnSpc>
                        <a:spcAft>
                          <a:spcPts val="800"/>
                        </a:spcAft>
                      </a:pPr>
                      <a:endParaRPr lang="en-ZA" sz="13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Scheduled maintenance conducted in schools</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kern="1200" dirty="0">
                          <a:solidFill>
                            <a:schemeClr val="tx1"/>
                          </a:solidFill>
                          <a:effectLst/>
                          <a:latin typeface="Arial" panose="020B0604020202020204" pitchFamily="34" charset="0"/>
                          <a:ea typeface="+mn-ea"/>
                          <a:cs typeface="Arial" panose="020B0604020202020204" pitchFamily="34" charset="0"/>
                        </a:rPr>
                        <a:t>SOI 605</a:t>
                      </a:r>
                    </a:p>
                    <a:p>
                      <a:pPr algn="l">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schools where scheduled maintenance projects were completed</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5</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4004834"/>
                  </a:ext>
                </a:extLst>
              </a:tr>
              <a:tr h="1147414">
                <a:tc vMerge="1">
                  <a:txBody>
                    <a:bodyPr/>
                    <a:lstStyle/>
                    <a:p>
                      <a:pPr>
                        <a:lnSpc>
                          <a:spcPct val="104000"/>
                        </a:lnSpc>
                        <a:spcAft>
                          <a:spcPts val="800"/>
                        </a:spcAft>
                      </a:pPr>
                      <a:endParaRPr lang="en-ZA" sz="13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Classrooms provided.</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b="1" kern="1200" dirty="0">
                          <a:solidFill>
                            <a:schemeClr val="tx1"/>
                          </a:solidFill>
                          <a:effectLst/>
                          <a:latin typeface="Arial" panose="020B0604020202020204" pitchFamily="34" charset="0"/>
                          <a:ea typeface="+mn-ea"/>
                          <a:cs typeface="Arial" panose="020B0604020202020204" pitchFamily="34" charset="0"/>
                        </a:rPr>
                        <a:t>POI 601</a:t>
                      </a:r>
                    </a:p>
                    <a:p>
                      <a:pPr algn="l">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additional classrooms built in, or provided for, existing public schools (includes  new and replacement schools)</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89</a:t>
                      </a:r>
                      <a:endParaRPr lang="en-ZA"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100</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100</a:t>
                      </a:r>
                      <a:endParaRPr lang="en-ZA"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3818727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447" y="261581"/>
            <a:ext cx="9737479" cy="780765"/>
          </a:xfrm>
        </p:spPr>
        <p:txBody>
          <a:bodyPr>
            <a:normAutofit fontScale="90000"/>
          </a:bodyPr>
          <a:lstStyle/>
          <a:p>
            <a:br>
              <a:rPr lang="en-ZA" sz="3200" b="1" dirty="0"/>
            </a:br>
            <a:r>
              <a:rPr lang="en-ZA" sz="3200" b="1" dirty="0" err="1"/>
              <a:t>Cont</a:t>
            </a:r>
            <a:r>
              <a:rPr lang="en-ZA" sz="3200" b="1" dirty="0"/>
              <a:t>…</a:t>
            </a:r>
            <a:r>
              <a:rPr lang="en-ZA" sz="2700" b="1" dirty="0">
                <a:latin typeface="Arial" panose="020B0604020202020204" pitchFamily="34" charset="0"/>
                <a:cs typeface="Arial" panose="020B0604020202020204" pitchFamily="34" charset="0"/>
              </a:rPr>
              <a:t>PROGRAMME </a:t>
            </a:r>
            <a:r>
              <a:rPr lang="en-US" sz="2700" b="1" dirty="0">
                <a:effectLst/>
                <a:latin typeface="Arial" panose="020B0604020202020204" pitchFamily="34" charset="0"/>
                <a:ea typeface="Times New Roman" panose="02020603050405020304" pitchFamily="18" charset="0"/>
              </a:rPr>
              <a:t>6:  INFRASTRUCTURE DEVELOPMENT </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53875712"/>
              </p:ext>
            </p:extLst>
          </p:nvPr>
        </p:nvGraphicFramePr>
        <p:xfrm>
          <a:off x="130789" y="926969"/>
          <a:ext cx="11920182" cy="5419240"/>
        </p:xfrm>
        <a:graphic>
          <a:graphicData uri="http://schemas.openxmlformats.org/drawingml/2006/table">
            <a:tbl>
              <a:tblPr firstRow="1" bandRow="1">
                <a:tableStyleId>{D113A9D2-9D6B-4929-AA2D-F23B5EE8CBE7}</a:tableStyleId>
              </a:tblPr>
              <a:tblGrid>
                <a:gridCol w="1316752">
                  <a:extLst>
                    <a:ext uri="{9D8B030D-6E8A-4147-A177-3AD203B41FA5}">
                      <a16:colId xmlns:a16="http://schemas.microsoft.com/office/drawing/2014/main" val="20000"/>
                    </a:ext>
                  </a:extLst>
                </a:gridCol>
                <a:gridCol w="1406658">
                  <a:extLst>
                    <a:ext uri="{9D8B030D-6E8A-4147-A177-3AD203B41FA5}">
                      <a16:colId xmlns:a16="http://schemas.microsoft.com/office/drawing/2014/main" val="20001"/>
                    </a:ext>
                  </a:extLst>
                </a:gridCol>
                <a:gridCol w="1461287">
                  <a:extLst>
                    <a:ext uri="{9D8B030D-6E8A-4147-A177-3AD203B41FA5}">
                      <a16:colId xmlns:a16="http://schemas.microsoft.com/office/drawing/2014/main" val="1538743314"/>
                    </a:ext>
                  </a:extLst>
                </a:gridCol>
                <a:gridCol w="874040">
                  <a:extLst>
                    <a:ext uri="{9D8B030D-6E8A-4147-A177-3AD203B41FA5}">
                      <a16:colId xmlns:a16="http://schemas.microsoft.com/office/drawing/2014/main" val="20002"/>
                    </a:ext>
                  </a:extLst>
                </a:gridCol>
                <a:gridCol w="894557">
                  <a:extLst>
                    <a:ext uri="{9D8B030D-6E8A-4147-A177-3AD203B41FA5}">
                      <a16:colId xmlns:a16="http://schemas.microsoft.com/office/drawing/2014/main" val="20003"/>
                    </a:ext>
                  </a:extLst>
                </a:gridCol>
                <a:gridCol w="1050835">
                  <a:extLst>
                    <a:ext uri="{9D8B030D-6E8A-4147-A177-3AD203B41FA5}">
                      <a16:colId xmlns:a16="http://schemas.microsoft.com/office/drawing/2014/main" val="20004"/>
                    </a:ext>
                  </a:extLst>
                </a:gridCol>
                <a:gridCol w="1879267">
                  <a:extLst>
                    <a:ext uri="{9D8B030D-6E8A-4147-A177-3AD203B41FA5}">
                      <a16:colId xmlns:a16="http://schemas.microsoft.com/office/drawing/2014/main" val="20005"/>
                    </a:ext>
                  </a:extLst>
                </a:gridCol>
                <a:gridCol w="1021341">
                  <a:extLst>
                    <a:ext uri="{9D8B030D-6E8A-4147-A177-3AD203B41FA5}">
                      <a16:colId xmlns:a16="http://schemas.microsoft.com/office/drawing/2014/main" val="20006"/>
                    </a:ext>
                  </a:extLst>
                </a:gridCol>
                <a:gridCol w="1012147">
                  <a:extLst>
                    <a:ext uri="{9D8B030D-6E8A-4147-A177-3AD203B41FA5}">
                      <a16:colId xmlns:a16="http://schemas.microsoft.com/office/drawing/2014/main" val="1296676237"/>
                    </a:ext>
                  </a:extLst>
                </a:gridCol>
                <a:gridCol w="1003298">
                  <a:extLst>
                    <a:ext uri="{9D8B030D-6E8A-4147-A177-3AD203B41FA5}">
                      <a16:colId xmlns:a16="http://schemas.microsoft.com/office/drawing/2014/main" val="20007"/>
                    </a:ext>
                  </a:extLst>
                </a:gridCol>
              </a:tblGrid>
              <a:tr h="534038">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OUTCOMES</a:t>
                      </a: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OUTPUTS</a:t>
                      </a: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600" b="1" dirty="0">
                          <a:solidFill>
                            <a:schemeClr val="tx1"/>
                          </a:solidFill>
                          <a:effectLst/>
                          <a:latin typeface="Arial" panose="020B0604020202020204" pitchFamily="34" charset="0"/>
                          <a:cs typeface="Arial" panose="020B0604020202020204" pitchFamily="34" charset="0"/>
                        </a:rPr>
                        <a:t>OUTPUT INDICATORS</a:t>
                      </a:r>
                      <a:endParaRPr lang="en-US" sz="16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6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795590">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600" b="1" dirty="0">
                          <a:solidFill>
                            <a:schemeClr val="tx1"/>
                          </a:solidFill>
                          <a:latin typeface="Arial" panose="020B0604020202020204" pitchFamily="34" charset="0"/>
                          <a:cs typeface="Arial" panose="020B0604020202020204" pitchFamily="34" charset="0"/>
                        </a:rPr>
                        <a:t>AUDITED PERFORMANCE</a:t>
                      </a:r>
                    </a:p>
                    <a:p>
                      <a:pPr algn="ctr"/>
                      <a:endParaRPr lang="en-ZA" sz="16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6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460605">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6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3629007">
                <a:tc>
                  <a:txBody>
                    <a:bodyPr/>
                    <a:lstStyle/>
                    <a:p>
                      <a:pPr algn="l">
                        <a:lnSpc>
                          <a:spcPct val="104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learning outcomes across all grades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4000"/>
                        </a:lnSpc>
                        <a:spcAft>
                          <a:spcPts val="800"/>
                        </a:spcAft>
                      </a:pPr>
                      <a:r>
                        <a:rPr lang="en-US" sz="1600" kern="1200" dirty="0">
                          <a:solidFill>
                            <a:schemeClr val="tx1"/>
                          </a:solidFill>
                          <a:effectLst/>
                          <a:latin typeface="Arial" panose="020B0604020202020204" pitchFamily="34" charset="0"/>
                          <a:ea typeface="+mn-ea"/>
                          <a:cs typeface="Arial" panose="020B0604020202020204" pitchFamily="34" charset="0"/>
                        </a:rPr>
                        <a:t>Number of new Grade R classrooms built or provided (includes those in new, existing and replacement schools).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US"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POI 602</a:t>
                      </a:r>
                    </a:p>
                    <a:p>
                      <a:pPr marL="0" marR="0" lvl="0" indent="0" algn="l" defTabSz="914400" rtl="0" eaLnBrk="1" fontAlgn="auto" latinLnBrk="0" hangingPunct="1">
                        <a:lnSpc>
                          <a:spcPct val="100000"/>
                        </a:lnSpc>
                        <a:spcBef>
                          <a:spcPts val="0"/>
                        </a:spcBef>
                        <a:spcAft>
                          <a:spcPts val="800"/>
                        </a:spcAft>
                        <a:buClrTx/>
                        <a:buSzTx/>
                        <a:buFontTx/>
                        <a:buNone/>
                        <a:tabLst/>
                        <a:defRPr/>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public ordinary schools provided with new or additional boarding facilities</a:t>
                      </a:r>
                    </a:p>
                    <a:p>
                      <a:pPr marL="0" marR="0" lvl="0" indent="0" algn="l" defTabSz="914400" rtl="0" eaLnBrk="1" fontAlgn="auto" latinLnBrk="0" hangingPunct="1">
                        <a:lnSpc>
                          <a:spcPct val="100000"/>
                        </a:lnSpc>
                        <a:spcBef>
                          <a:spcPts val="0"/>
                        </a:spcBef>
                        <a:spcAft>
                          <a:spcPts val="800"/>
                        </a:spcAft>
                        <a:buClrTx/>
                        <a:buSzTx/>
                        <a:buFontTx/>
                        <a:buNone/>
                        <a:tabLst/>
                        <a:defRPr/>
                      </a:pP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7</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a:solidFill>
                            <a:schemeClr val="tx1"/>
                          </a:solidFill>
                          <a:effectLst/>
                          <a:latin typeface="Arial" panose="020B0604020202020204" pitchFamily="34" charset="0"/>
                          <a:ea typeface="Calibri" panose="020F0502020204030204" pitchFamily="34" charset="0"/>
                          <a:cs typeface="Arial" panose="020B0604020202020204" pitchFamily="34" charset="0"/>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bl>
          </a:graphicData>
        </a:graphic>
      </p:graphicFrame>
    </p:spTree>
    <p:extLst>
      <p:ext uri="{BB962C8B-B14F-4D97-AF65-F5344CB8AC3E}">
        <p14:creationId xmlns:p14="http://schemas.microsoft.com/office/powerpoint/2010/main" val="329952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B002D-6EBA-B9DB-FF0F-11B6DEB75338}"/>
              </a:ext>
            </a:extLst>
          </p:cNvPr>
          <p:cNvSpPr>
            <a:spLocks noGrp="1"/>
          </p:cNvSpPr>
          <p:nvPr>
            <p:ph type="title"/>
          </p:nvPr>
        </p:nvSpPr>
        <p:spPr>
          <a:xfrm>
            <a:off x="1651378" y="365125"/>
            <a:ext cx="9702421" cy="1325563"/>
          </a:xfrm>
        </p:spPr>
        <p:txBody>
          <a:bodyPr>
            <a:normAutofit/>
          </a:bodyPr>
          <a:lstStyle/>
          <a:p>
            <a:pPr algn="ctr"/>
            <a:r>
              <a:rPr lang="en-ZA" sz="3800" b="1" dirty="0">
                <a:latin typeface="Arial" panose="020B0604020202020204" pitchFamily="34" charset="0"/>
                <a:cs typeface="Arial" panose="020B0604020202020204" pitchFamily="34" charset="0"/>
              </a:rPr>
              <a:t>BUDGET FOR PROGRAMME </a:t>
            </a:r>
            <a:r>
              <a:rPr lang="en-US" sz="3800" b="1" dirty="0">
                <a:effectLst/>
                <a:latin typeface="Arial" panose="020B0604020202020204" pitchFamily="34" charset="0"/>
                <a:ea typeface="Times New Roman" panose="02020603050405020304" pitchFamily="18" charset="0"/>
              </a:rPr>
              <a:t>6:  INFRASTRUCTURE DEVELOPMENT</a:t>
            </a:r>
            <a:endParaRPr lang="en-ZA" sz="3800" dirty="0"/>
          </a:p>
        </p:txBody>
      </p:sp>
      <p:sp>
        <p:nvSpPr>
          <p:cNvPr id="4" name="Slide Number Placeholder 3">
            <a:extLst>
              <a:ext uri="{FF2B5EF4-FFF2-40B4-BE49-F238E27FC236}">
                <a16:creationId xmlns:a16="http://schemas.microsoft.com/office/drawing/2014/main" id="{B1412433-BEF7-D580-75AE-F45E40DCA923}"/>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27</a:t>
            </a:fld>
            <a:endParaRPr lang="en-US">
              <a:solidFill>
                <a:prstClr val="black">
                  <a:tint val="75000"/>
                </a:prstClr>
              </a:solidFill>
            </a:endParaRPr>
          </a:p>
        </p:txBody>
      </p:sp>
      <p:pic>
        <p:nvPicPr>
          <p:cNvPr id="5" name="Picture 4">
            <a:extLst>
              <a:ext uri="{FF2B5EF4-FFF2-40B4-BE49-F238E27FC236}">
                <a16:creationId xmlns:a16="http://schemas.microsoft.com/office/drawing/2014/main" id="{38B4F669-FC1B-5FA2-7A5F-8318D85BE1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6286" y="1690688"/>
            <a:ext cx="10963699" cy="4802187"/>
          </a:xfrm>
          <a:prstGeom prst="rect">
            <a:avLst/>
          </a:prstGeom>
          <a:noFill/>
          <a:ln>
            <a:noFill/>
          </a:ln>
        </p:spPr>
      </p:pic>
    </p:spTree>
    <p:extLst>
      <p:ext uri="{BB962C8B-B14F-4D97-AF65-F5344CB8AC3E}">
        <p14:creationId xmlns:p14="http://schemas.microsoft.com/office/powerpoint/2010/main" val="3410904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448" y="125103"/>
            <a:ext cx="9737478" cy="606733"/>
          </a:xfrm>
        </p:spPr>
        <p:txBody>
          <a:bodyPr>
            <a:normAutofit fontScale="90000"/>
          </a:bodyPr>
          <a:lstStyle/>
          <a:p>
            <a:br>
              <a:rPr lang="en-ZA" sz="3200" b="1" dirty="0"/>
            </a:br>
            <a:r>
              <a:rPr lang="en-ZA" sz="2200" b="1" dirty="0">
                <a:latin typeface="Arial" panose="020B0604020202020204" pitchFamily="34" charset="0"/>
                <a:cs typeface="Arial" panose="020B0604020202020204" pitchFamily="34" charset="0"/>
              </a:rPr>
              <a:t>PROGRAMME </a:t>
            </a:r>
            <a:r>
              <a:rPr lang="en-US" sz="2200" b="1" dirty="0">
                <a:effectLst/>
                <a:latin typeface="Arial" panose="020B0604020202020204" pitchFamily="34" charset="0"/>
                <a:ea typeface="Times New Roman" panose="02020603050405020304" pitchFamily="18" charset="0"/>
              </a:rPr>
              <a:t>7:  EXAMINATION AND EDUCATION RELATED SERVICES</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44792399"/>
              </p:ext>
            </p:extLst>
          </p:nvPr>
        </p:nvGraphicFramePr>
        <p:xfrm>
          <a:off x="113161" y="615440"/>
          <a:ext cx="11947478" cy="6117457"/>
        </p:xfrm>
        <a:graphic>
          <a:graphicData uri="http://schemas.openxmlformats.org/drawingml/2006/table">
            <a:tbl>
              <a:tblPr firstRow="1" bandRow="1">
                <a:tableStyleId>{D113A9D2-9D6B-4929-AA2D-F23B5EE8CBE7}</a:tableStyleId>
              </a:tblPr>
              <a:tblGrid>
                <a:gridCol w="1172214">
                  <a:extLst>
                    <a:ext uri="{9D8B030D-6E8A-4147-A177-3AD203B41FA5}">
                      <a16:colId xmlns:a16="http://schemas.microsoft.com/office/drawing/2014/main" val="20000"/>
                    </a:ext>
                  </a:extLst>
                </a:gridCol>
                <a:gridCol w="1166178">
                  <a:extLst>
                    <a:ext uri="{9D8B030D-6E8A-4147-A177-3AD203B41FA5}">
                      <a16:colId xmlns:a16="http://schemas.microsoft.com/office/drawing/2014/main" val="20001"/>
                    </a:ext>
                  </a:extLst>
                </a:gridCol>
                <a:gridCol w="1597088">
                  <a:extLst>
                    <a:ext uri="{9D8B030D-6E8A-4147-A177-3AD203B41FA5}">
                      <a16:colId xmlns:a16="http://schemas.microsoft.com/office/drawing/2014/main" val="1538743314"/>
                    </a:ext>
                  </a:extLst>
                </a:gridCol>
                <a:gridCol w="955435">
                  <a:extLst>
                    <a:ext uri="{9D8B030D-6E8A-4147-A177-3AD203B41FA5}">
                      <a16:colId xmlns:a16="http://schemas.microsoft.com/office/drawing/2014/main" val="20002"/>
                    </a:ext>
                  </a:extLst>
                </a:gridCol>
                <a:gridCol w="1076012">
                  <a:extLst>
                    <a:ext uri="{9D8B030D-6E8A-4147-A177-3AD203B41FA5}">
                      <a16:colId xmlns:a16="http://schemas.microsoft.com/office/drawing/2014/main" val="20003"/>
                    </a:ext>
                  </a:extLst>
                </a:gridCol>
                <a:gridCol w="1053241">
                  <a:extLst>
                    <a:ext uri="{9D8B030D-6E8A-4147-A177-3AD203B41FA5}">
                      <a16:colId xmlns:a16="http://schemas.microsoft.com/office/drawing/2014/main" val="20004"/>
                    </a:ext>
                  </a:extLst>
                </a:gridCol>
                <a:gridCol w="1883570">
                  <a:extLst>
                    <a:ext uri="{9D8B030D-6E8A-4147-A177-3AD203B41FA5}">
                      <a16:colId xmlns:a16="http://schemas.microsoft.com/office/drawing/2014/main" val="20005"/>
                    </a:ext>
                  </a:extLst>
                </a:gridCol>
                <a:gridCol w="1023680">
                  <a:extLst>
                    <a:ext uri="{9D8B030D-6E8A-4147-A177-3AD203B41FA5}">
                      <a16:colId xmlns:a16="http://schemas.microsoft.com/office/drawing/2014/main" val="20006"/>
                    </a:ext>
                  </a:extLst>
                </a:gridCol>
                <a:gridCol w="1014465">
                  <a:extLst>
                    <a:ext uri="{9D8B030D-6E8A-4147-A177-3AD203B41FA5}">
                      <a16:colId xmlns:a16="http://schemas.microsoft.com/office/drawing/2014/main" val="1296676237"/>
                    </a:ext>
                  </a:extLst>
                </a:gridCol>
                <a:gridCol w="1005595">
                  <a:extLst>
                    <a:ext uri="{9D8B030D-6E8A-4147-A177-3AD203B41FA5}">
                      <a16:colId xmlns:a16="http://schemas.microsoft.com/office/drawing/2014/main" val="20007"/>
                    </a:ext>
                  </a:extLst>
                </a:gridCol>
              </a:tblGrid>
              <a:tr h="294367">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OUTCOMES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OUTPUTS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400" b="1" dirty="0">
                          <a:solidFill>
                            <a:schemeClr val="tx1"/>
                          </a:solidFill>
                          <a:effectLst/>
                          <a:latin typeface="Arial" panose="020B0604020202020204" pitchFamily="34" charset="0"/>
                          <a:cs typeface="Arial" panose="020B0604020202020204" pitchFamily="34" charset="0"/>
                        </a:rPr>
                        <a:t>OUTPUT INDICATORS</a:t>
                      </a:r>
                      <a:endParaRPr lang="en-US" sz="14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4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551130">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400" b="1" dirty="0">
                          <a:solidFill>
                            <a:schemeClr val="tx1"/>
                          </a:solidFill>
                          <a:latin typeface="Arial" panose="020B0604020202020204" pitchFamily="34" charset="0"/>
                          <a:cs typeface="Arial" panose="020B0604020202020204" pitchFamily="34" charset="0"/>
                        </a:rPr>
                        <a:t>AUDITED PERFORMANCE</a:t>
                      </a:r>
                    </a:p>
                    <a:p>
                      <a:pPr algn="ctr"/>
                      <a:endParaRPr lang="en-ZA" sz="14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11898">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4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656089">
                <a:tc rowSpan="3">
                  <a:txBody>
                    <a:bodyPr/>
                    <a:lstStyle/>
                    <a:p>
                      <a:pPr algn="l">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learning outcomes across all grades</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Learners who passed NSC</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b="1" kern="1200" dirty="0">
                          <a:solidFill>
                            <a:schemeClr val="tx1"/>
                          </a:solidFill>
                          <a:effectLst/>
                          <a:latin typeface="Arial" panose="020B0604020202020204" pitchFamily="34" charset="0"/>
                          <a:ea typeface="+mn-ea"/>
                          <a:cs typeface="Arial" panose="020B0604020202020204" pitchFamily="34" charset="0"/>
                        </a:rPr>
                        <a:t>SOI 701</a:t>
                      </a:r>
                    </a:p>
                    <a:p>
                      <a:pP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learners who passed National Senior Certificate (NSC) examination</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73.2%</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68.2%</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590"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66.7%</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76.9%</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77%</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80%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83%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568417">
                <a:tc vMerge="1">
                  <a:txBody>
                    <a:bodyPr/>
                    <a:lstStyle/>
                    <a:p>
                      <a:endParaRPr lang="en-ZA"/>
                    </a:p>
                  </a:txBody>
                  <a:tcPr/>
                </a:tc>
                <a:tc>
                  <a:txBody>
                    <a:bodyPr/>
                    <a:lstStyle/>
                    <a:p>
                      <a:pP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Grade 12 learners passing NSC at bachelor level</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457200" algn="l"/>
                        </a:tabLst>
                      </a:pPr>
                      <a:r>
                        <a:rPr lang="en-US" sz="1400" b="1" kern="1200" dirty="0">
                          <a:solidFill>
                            <a:schemeClr val="tx1"/>
                          </a:solidFill>
                          <a:effectLst/>
                          <a:latin typeface="Arial" panose="020B0604020202020204" pitchFamily="34" charset="0"/>
                          <a:ea typeface="+mn-ea"/>
                          <a:cs typeface="Arial" panose="020B0604020202020204" pitchFamily="34" charset="0"/>
                        </a:rPr>
                        <a:t>SOI 702</a:t>
                      </a:r>
                    </a:p>
                    <a:p>
                      <a:pPr>
                        <a:lnSpc>
                          <a:spcPct val="115000"/>
                        </a:lnSpc>
                        <a:spcAft>
                          <a:spcPts val="800"/>
                        </a:spcAft>
                        <a:tabLst>
                          <a:tab pos="457200"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Grade 12 learners passing at bachelor pass level</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29.1%</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590"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26.7%</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25%</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32%</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38%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0492746"/>
                  </a:ext>
                </a:extLst>
              </a:tr>
              <a:tr h="1593388">
                <a:tc vMerge="1">
                  <a:txBody>
                    <a:bodyPr/>
                    <a:lstStyle/>
                    <a:p>
                      <a:pPr algn="l">
                        <a:lnSpc>
                          <a:spcPct val="104000"/>
                        </a:lnSpc>
                        <a:spcAft>
                          <a:spcPts val="800"/>
                        </a:spcAft>
                      </a:pPr>
                      <a:endParaRPr lang="en-ZA" sz="13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Grade 12 learners achieving 60% and above in Mathematics</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b="1" kern="1200" dirty="0">
                          <a:solidFill>
                            <a:schemeClr val="tx1"/>
                          </a:solidFill>
                          <a:effectLst/>
                          <a:latin typeface="Arial" panose="020B0604020202020204" pitchFamily="34" charset="0"/>
                          <a:ea typeface="+mn-ea"/>
                          <a:cs typeface="Arial" panose="020B0604020202020204" pitchFamily="34" charset="0"/>
                        </a:rPr>
                        <a:t>SOI 703</a:t>
                      </a:r>
                    </a:p>
                    <a:p>
                      <a:pP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Grade 12 learners achieving 60% and above in mathematics</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17.2%</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18.8%</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590">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    10.7%</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        12%</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12%</a:t>
                      </a:r>
                    </a:p>
                    <a:p>
                      <a:pPr algn="ctr">
                        <a:lnSpc>
                          <a:spcPct val="115000"/>
                        </a:lnSpc>
                      </a:pPr>
                      <a:r>
                        <a:rPr lang="en-ZA" sz="1400" u="none" strike="noStrike">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p>
                      <a:pPr algn="ctr">
                        <a:lnSpc>
                          <a:spcPct val="115000"/>
                        </a:lnSpc>
                      </a:pPr>
                      <a:r>
                        <a:rPr lang="en-ZA" sz="1400" u="none" strike="noStrike">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4004834"/>
                  </a:ext>
                </a:extLst>
              </a:tr>
            </a:tbl>
          </a:graphicData>
        </a:graphic>
      </p:graphicFrame>
    </p:spTree>
    <p:extLst>
      <p:ext uri="{BB962C8B-B14F-4D97-AF65-F5344CB8AC3E}">
        <p14:creationId xmlns:p14="http://schemas.microsoft.com/office/powerpoint/2010/main" val="1574169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74" y="125103"/>
            <a:ext cx="10986052" cy="606733"/>
          </a:xfrm>
        </p:spPr>
        <p:txBody>
          <a:bodyPr>
            <a:normAutofit fontScale="90000"/>
          </a:bodyPr>
          <a:lstStyle/>
          <a:p>
            <a:br>
              <a:rPr lang="en-ZA" sz="3200" b="1" dirty="0"/>
            </a:br>
            <a:r>
              <a:rPr lang="en-ZA" sz="3200" b="1" dirty="0"/>
              <a:t>            </a:t>
            </a:r>
            <a:r>
              <a:rPr lang="en-ZA" sz="3200" b="1" dirty="0" err="1"/>
              <a:t>Cont</a:t>
            </a:r>
            <a:r>
              <a:rPr lang="en-ZA" sz="3200" b="1" dirty="0"/>
              <a:t>…</a:t>
            </a:r>
            <a:r>
              <a:rPr lang="en-ZA" sz="2200" b="1" dirty="0">
                <a:latin typeface="Arial" panose="020B0604020202020204" pitchFamily="34" charset="0"/>
                <a:cs typeface="Arial" panose="020B0604020202020204" pitchFamily="34" charset="0"/>
              </a:rPr>
              <a:t>PROGRAMME </a:t>
            </a:r>
            <a:r>
              <a:rPr lang="en-US" sz="2200" b="1" dirty="0">
                <a:effectLst/>
                <a:latin typeface="Arial" panose="020B0604020202020204" pitchFamily="34" charset="0"/>
                <a:ea typeface="Times New Roman" panose="02020603050405020304" pitchFamily="18" charset="0"/>
              </a:rPr>
              <a:t>7:  EXAMINATION AND EDUCATION RELATED SERVICES</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38460466"/>
              </p:ext>
            </p:extLst>
          </p:nvPr>
        </p:nvGraphicFramePr>
        <p:xfrm>
          <a:off x="113161" y="615440"/>
          <a:ext cx="11947478" cy="6163038"/>
        </p:xfrm>
        <a:graphic>
          <a:graphicData uri="http://schemas.openxmlformats.org/drawingml/2006/table">
            <a:tbl>
              <a:tblPr firstRow="1" bandRow="1">
                <a:tableStyleId>{D113A9D2-9D6B-4929-AA2D-F23B5EE8CBE7}</a:tableStyleId>
              </a:tblPr>
              <a:tblGrid>
                <a:gridCol w="1172214">
                  <a:extLst>
                    <a:ext uri="{9D8B030D-6E8A-4147-A177-3AD203B41FA5}">
                      <a16:colId xmlns:a16="http://schemas.microsoft.com/office/drawing/2014/main" val="20000"/>
                    </a:ext>
                  </a:extLst>
                </a:gridCol>
                <a:gridCol w="1771724">
                  <a:extLst>
                    <a:ext uri="{9D8B030D-6E8A-4147-A177-3AD203B41FA5}">
                      <a16:colId xmlns:a16="http://schemas.microsoft.com/office/drawing/2014/main" val="20001"/>
                    </a:ext>
                  </a:extLst>
                </a:gridCol>
                <a:gridCol w="2129050">
                  <a:extLst>
                    <a:ext uri="{9D8B030D-6E8A-4147-A177-3AD203B41FA5}">
                      <a16:colId xmlns:a16="http://schemas.microsoft.com/office/drawing/2014/main" val="1538743314"/>
                    </a:ext>
                  </a:extLst>
                </a:gridCol>
                <a:gridCol w="900752">
                  <a:extLst>
                    <a:ext uri="{9D8B030D-6E8A-4147-A177-3AD203B41FA5}">
                      <a16:colId xmlns:a16="http://schemas.microsoft.com/office/drawing/2014/main" val="20002"/>
                    </a:ext>
                  </a:extLst>
                </a:gridCol>
                <a:gridCol w="832514">
                  <a:extLst>
                    <a:ext uri="{9D8B030D-6E8A-4147-A177-3AD203B41FA5}">
                      <a16:colId xmlns:a16="http://schemas.microsoft.com/office/drawing/2014/main" val="20003"/>
                    </a:ext>
                  </a:extLst>
                </a:gridCol>
                <a:gridCol w="873457">
                  <a:extLst>
                    <a:ext uri="{9D8B030D-6E8A-4147-A177-3AD203B41FA5}">
                      <a16:colId xmlns:a16="http://schemas.microsoft.com/office/drawing/2014/main" val="20004"/>
                    </a:ext>
                  </a:extLst>
                </a:gridCol>
                <a:gridCol w="1637731">
                  <a:extLst>
                    <a:ext uri="{9D8B030D-6E8A-4147-A177-3AD203B41FA5}">
                      <a16:colId xmlns:a16="http://schemas.microsoft.com/office/drawing/2014/main" val="20005"/>
                    </a:ext>
                  </a:extLst>
                </a:gridCol>
                <a:gridCol w="846161">
                  <a:extLst>
                    <a:ext uri="{9D8B030D-6E8A-4147-A177-3AD203B41FA5}">
                      <a16:colId xmlns:a16="http://schemas.microsoft.com/office/drawing/2014/main" val="20006"/>
                    </a:ext>
                  </a:extLst>
                </a:gridCol>
                <a:gridCol w="941696">
                  <a:extLst>
                    <a:ext uri="{9D8B030D-6E8A-4147-A177-3AD203B41FA5}">
                      <a16:colId xmlns:a16="http://schemas.microsoft.com/office/drawing/2014/main" val="1296676237"/>
                    </a:ext>
                  </a:extLst>
                </a:gridCol>
                <a:gridCol w="842179">
                  <a:extLst>
                    <a:ext uri="{9D8B030D-6E8A-4147-A177-3AD203B41FA5}">
                      <a16:colId xmlns:a16="http://schemas.microsoft.com/office/drawing/2014/main" val="20007"/>
                    </a:ext>
                  </a:extLst>
                </a:gridCol>
              </a:tblGrid>
              <a:tr h="294367">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OUTCOMES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OUTPUTS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400" b="1" dirty="0">
                          <a:solidFill>
                            <a:schemeClr val="tx1"/>
                          </a:solidFill>
                          <a:effectLst/>
                          <a:latin typeface="Arial" panose="020B0604020202020204" pitchFamily="34" charset="0"/>
                          <a:cs typeface="Arial" panose="020B0604020202020204" pitchFamily="34" charset="0"/>
                        </a:rPr>
                        <a:t>OUTPUT INDICATORS</a:t>
                      </a:r>
                      <a:endParaRPr lang="en-US" sz="14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4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551130">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400" b="1" dirty="0">
                          <a:solidFill>
                            <a:schemeClr val="tx1"/>
                          </a:solidFill>
                          <a:latin typeface="Arial" panose="020B0604020202020204" pitchFamily="34" charset="0"/>
                          <a:cs typeface="Arial" panose="020B0604020202020204" pitchFamily="34" charset="0"/>
                        </a:rPr>
                        <a:t>AUDITED PERFORMANCE</a:t>
                      </a:r>
                    </a:p>
                    <a:p>
                      <a:pPr algn="ctr"/>
                      <a:endParaRPr lang="en-ZA" sz="14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11898">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4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0">
                <a:tc rowSpan="3">
                  <a:txBody>
                    <a:bodyPr/>
                    <a:lstStyle/>
                    <a:p>
                      <a:pPr algn="l">
                        <a:lnSpc>
                          <a:spcPct val="104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learning outcomes across all grades</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Grade 12 learners achieving 60% and above in Physical Sciences</a:t>
                      </a:r>
                      <a:endParaRPr lang="en-ZA"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457200" algn="l"/>
                        </a:tabLst>
                      </a:pPr>
                      <a:r>
                        <a:rPr lang="en-US" sz="1400" b="1" kern="1200" dirty="0">
                          <a:solidFill>
                            <a:schemeClr val="tx1"/>
                          </a:solidFill>
                          <a:effectLst/>
                          <a:latin typeface="Arial" panose="020B0604020202020204" pitchFamily="34" charset="0"/>
                          <a:ea typeface="+mn-ea"/>
                          <a:cs typeface="Arial" panose="020B0604020202020204" pitchFamily="34" charset="0"/>
                        </a:rPr>
                        <a:t>SOI 704</a:t>
                      </a:r>
                    </a:p>
                    <a:p>
                      <a:pPr>
                        <a:lnSpc>
                          <a:spcPct val="115000"/>
                        </a:lnSpc>
                        <a:spcAft>
                          <a:spcPts val="800"/>
                        </a:spcAft>
                        <a:tabLst>
                          <a:tab pos="457200"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Percentage of Grade 12 learners achieving 60% or more in Physical Sciences</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27.8%</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22.4%</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590"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12.6%</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18%</a:t>
                      </a:r>
                    </a:p>
                    <a:p>
                      <a:pP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ctr">
                        <a:lnSpc>
                          <a:spcPct val="115000"/>
                        </a:lnSpc>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21%</a:t>
                      </a:r>
                    </a:p>
                    <a:p>
                      <a:pPr>
                        <a:lnSpc>
                          <a:spcPct val="115000"/>
                        </a:lnSpc>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004460">
                <a:tc vMerge="1">
                  <a:txBody>
                    <a:bodyPr/>
                    <a:lstStyle/>
                    <a:p>
                      <a:endParaRPr lang="en-ZA"/>
                    </a:p>
                  </a:txBody>
                  <a:tcPr/>
                </a:tc>
                <a:tc>
                  <a:txBody>
                    <a:bodyPr/>
                    <a:lstStyle/>
                    <a:p>
                      <a:pP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Secondary schools obtaining pass rate of 60% and more</a:t>
                      </a:r>
                      <a:endParaRPr lang="en-ZA"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457200" algn="l"/>
                        </a:tabLst>
                      </a:pPr>
                      <a:r>
                        <a:rPr lang="en-US" sz="1400" b="1" kern="1200" dirty="0">
                          <a:solidFill>
                            <a:schemeClr val="tx1"/>
                          </a:solidFill>
                          <a:effectLst/>
                          <a:latin typeface="Arial" panose="020B0604020202020204" pitchFamily="34" charset="0"/>
                          <a:ea typeface="+mn-ea"/>
                          <a:cs typeface="Arial" panose="020B0604020202020204" pitchFamily="34" charset="0"/>
                        </a:rPr>
                        <a:t>SOI 705</a:t>
                      </a:r>
                    </a:p>
                    <a:p>
                      <a:pPr>
                        <a:lnSpc>
                          <a:spcPct val="115000"/>
                        </a:lnSpc>
                        <a:spcAft>
                          <a:spcPts val="800"/>
                        </a:spcAft>
                        <a:tabLst>
                          <a:tab pos="457200"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secondary schools with National Senior Certificate (NSC) pass rate of 60% and above.</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981</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830</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590" algn="ct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600</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850</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1150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1200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0492746"/>
                  </a:ext>
                </a:extLst>
              </a:tr>
              <a:tr h="1593388">
                <a:tc vMerge="1">
                  <a:txBody>
                    <a:bodyPr/>
                    <a:lstStyle/>
                    <a:p>
                      <a:pPr algn="l">
                        <a:lnSpc>
                          <a:spcPct val="104000"/>
                        </a:lnSpc>
                        <a:spcAft>
                          <a:spcPts val="800"/>
                        </a:spcAft>
                      </a:pPr>
                      <a:endParaRPr lang="en-ZA" sz="13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Primary Schools perform at level 4 and above in EFAL and mathematics</a:t>
                      </a:r>
                      <a:endParaRPr lang="en-ZA"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400" b="1" kern="1200" dirty="0">
                          <a:solidFill>
                            <a:schemeClr val="tx1"/>
                          </a:solidFill>
                          <a:effectLst/>
                          <a:latin typeface="Arial" panose="020B0604020202020204" pitchFamily="34" charset="0"/>
                          <a:ea typeface="+mn-ea"/>
                          <a:cs typeface="Arial" panose="020B0604020202020204" pitchFamily="34" charset="0"/>
                        </a:rPr>
                        <a:t>POI 701</a:t>
                      </a:r>
                    </a:p>
                    <a:p>
                      <a:pP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Number of Public Primary Schools where at</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800"/>
                        </a:spcAft>
                        <a:tabLst>
                          <a:tab pos="457200" algn="l"/>
                        </a:tabLs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least 60% of Gr 6 learners perform at level 4 and above in EFAL and mathematics</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800"/>
                        </a:spcAft>
                        <a:buClrTx/>
                        <a:buSzTx/>
                        <a:buFontTx/>
                        <a:buNone/>
                        <a:tabLst/>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800"/>
                        </a:spcAft>
                        <a:buClrTx/>
                        <a:buSzTx/>
                        <a:buFontTx/>
                        <a:buNone/>
                        <a:tabLst/>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8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400">
                          <a:solidFill>
                            <a:schemeClr val="tx1"/>
                          </a:solidFill>
                          <a:effectLst/>
                          <a:latin typeface="Arial" panose="020B0604020202020204" pitchFamily="34" charset="0"/>
                          <a:ea typeface="Calibri" panose="020F0502020204030204" pitchFamily="34" charset="0"/>
                          <a:cs typeface="Arial" panose="020B0604020202020204" pitchFamily="34" charset="0"/>
                        </a:rPr>
                        <a:t>450</a:t>
                      </a:r>
                      <a:endParaRPr lang="en-ZA"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a:solidFill>
                            <a:schemeClr val="tx1"/>
                          </a:solidFill>
                          <a:effectLst/>
                          <a:latin typeface="Arial" panose="020B0604020202020204" pitchFamily="34" charset="0"/>
                          <a:ea typeface="Calibri" panose="020F0502020204030204" pitchFamily="34" charset="0"/>
                          <a:cs typeface="Arial" panose="020B0604020202020204" pitchFamily="34" charset="0"/>
                        </a:rPr>
                        <a:t>450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4004834"/>
                  </a:ext>
                </a:extLst>
              </a:tr>
            </a:tbl>
          </a:graphicData>
        </a:graphic>
      </p:graphicFrame>
    </p:spTree>
    <p:extLst>
      <p:ext uri="{BB962C8B-B14F-4D97-AF65-F5344CB8AC3E}">
        <p14:creationId xmlns:p14="http://schemas.microsoft.com/office/powerpoint/2010/main" val="3780073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ACDF9-B8F4-71AD-821B-D77B44C659D1}"/>
              </a:ext>
            </a:extLst>
          </p:cNvPr>
          <p:cNvSpPr>
            <a:spLocks noGrp="1"/>
          </p:cNvSpPr>
          <p:nvPr>
            <p:ph type="title"/>
          </p:nvPr>
        </p:nvSpPr>
        <p:spPr/>
        <p:txBody>
          <a:bodyPr>
            <a:normAutofit/>
          </a:bodyPr>
          <a:lstStyle/>
          <a:p>
            <a:pPr algn="ctr"/>
            <a:r>
              <a:rPr lang="en-ZA" b="1" dirty="0">
                <a:latin typeface="Arial" panose="020B0604020202020204" pitchFamily="34" charset="0"/>
                <a:cs typeface="Arial" panose="020B0604020202020204" pitchFamily="34" charset="0"/>
              </a:rPr>
              <a:t>Introduction</a:t>
            </a:r>
            <a:r>
              <a:rPr lang="en-ZA" dirty="0"/>
              <a:t> </a:t>
            </a:r>
            <a:endParaRPr lang="en-ZA"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11418AE-C098-6CB8-2C17-D5A91FEBA854}"/>
              </a:ext>
            </a:extLst>
          </p:cNvPr>
          <p:cNvSpPr>
            <a:spLocks noGrp="1"/>
          </p:cNvSpPr>
          <p:nvPr>
            <p:ph idx="1"/>
          </p:nvPr>
        </p:nvSpPr>
        <p:spPr>
          <a:xfrm>
            <a:off x="901148" y="1600201"/>
            <a:ext cx="11095234" cy="4525963"/>
          </a:xfrm>
        </p:spPr>
        <p:txBody>
          <a:bodyPr>
            <a:noAutofit/>
          </a:bodyPr>
          <a:lstStyle/>
          <a:p>
            <a:pPr algn="just">
              <a:lnSpc>
                <a:spcPct val="150000"/>
              </a:lnSpc>
              <a:buFont typeface="Wingdings" panose="05000000000000000000" pitchFamily="2" charset="2"/>
              <a:buChar char="q"/>
            </a:pPr>
            <a:r>
              <a:rPr lang="en-ZA" sz="1800" dirty="0">
                <a:latin typeface="Arial" panose="020B0604020202020204" pitchFamily="34" charset="0"/>
                <a:cs typeface="Arial" panose="020B0604020202020204" pitchFamily="34" charset="0"/>
              </a:rPr>
              <a:t>Limpopo Department of Education (LDOE)’s mandate is enshrined in Section 29(1) (a) and (b) of the Constitution of the Republic of South Africa, 1996 which provides that “Everyone has the right to a basic education, including adult basic education; and to further education, which the state, through reasonable measures, must make progressively available and accessible”.</a:t>
            </a:r>
          </a:p>
          <a:p>
            <a:pPr algn="just">
              <a:lnSpc>
                <a:spcPct val="150000"/>
              </a:lnSpc>
              <a:buFont typeface="Wingdings" panose="05000000000000000000" pitchFamily="2" charset="2"/>
              <a:buChar char="q"/>
            </a:pPr>
            <a:r>
              <a:rPr lang="en-ZA" sz="1800" dirty="0">
                <a:latin typeface="Arial" panose="020B0604020202020204" pitchFamily="34" charset="0"/>
                <a:cs typeface="Arial" panose="020B0604020202020204" pitchFamily="34" charset="0"/>
              </a:rPr>
              <a:t>The Department is committed to providing quality and innovative basic education to all learners in Limpopo Province in pursuit to achieve objectives of the National Development Plan, 2030. It is for this reason that everyday should be made to be made to count towards full teaching and learning in all Schools within Limpopo boundaries.</a:t>
            </a:r>
          </a:p>
          <a:p>
            <a:pPr algn="just">
              <a:lnSpc>
                <a:spcPct val="150000"/>
              </a:lnSpc>
              <a:buFont typeface="Wingdings" panose="05000000000000000000" pitchFamily="2" charset="2"/>
              <a:buChar char="q"/>
            </a:pPr>
            <a:r>
              <a:rPr lang="en-ZA" sz="1800" dirty="0">
                <a:latin typeface="Arial" panose="020B0604020202020204" pitchFamily="34" charset="0"/>
                <a:cs typeface="Arial" panose="020B0604020202020204" pitchFamily="34" charset="0"/>
              </a:rPr>
              <a:t>This presentation outlines our holistic approach towards improvement of learner performance across the system in line with the Provincial Learner Performance Intervention Plan.</a:t>
            </a:r>
          </a:p>
        </p:txBody>
      </p:sp>
      <p:sp>
        <p:nvSpPr>
          <p:cNvPr id="4" name="Slide Number Placeholder 3">
            <a:extLst>
              <a:ext uri="{FF2B5EF4-FFF2-40B4-BE49-F238E27FC236}">
                <a16:creationId xmlns:a16="http://schemas.microsoft.com/office/drawing/2014/main" id="{4B6F2E89-D43F-359B-B2B5-6EB76D06A76E}"/>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3</a:t>
            </a:fld>
            <a:endParaRPr lang="en-US">
              <a:solidFill>
                <a:prstClr val="black">
                  <a:tint val="75000"/>
                </a:prstClr>
              </a:solidFill>
            </a:endParaRPr>
          </a:p>
        </p:txBody>
      </p:sp>
    </p:spTree>
    <p:extLst>
      <p:ext uri="{BB962C8B-B14F-4D97-AF65-F5344CB8AC3E}">
        <p14:creationId xmlns:p14="http://schemas.microsoft.com/office/powerpoint/2010/main" val="1201134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74" y="125103"/>
            <a:ext cx="10986052" cy="606733"/>
          </a:xfrm>
        </p:spPr>
        <p:txBody>
          <a:bodyPr>
            <a:normAutofit fontScale="90000"/>
          </a:bodyPr>
          <a:lstStyle/>
          <a:p>
            <a:br>
              <a:rPr lang="en-ZA" sz="3200" b="1" dirty="0"/>
            </a:br>
            <a:r>
              <a:rPr lang="en-ZA" sz="3200" b="1" dirty="0"/>
              <a:t>            </a:t>
            </a:r>
            <a:r>
              <a:rPr lang="en-ZA" sz="3200" b="1" dirty="0" err="1"/>
              <a:t>Cont</a:t>
            </a:r>
            <a:r>
              <a:rPr lang="en-ZA" sz="3200" b="1" dirty="0"/>
              <a:t>…</a:t>
            </a:r>
            <a:r>
              <a:rPr lang="en-ZA" sz="2200" b="1" dirty="0">
                <a:latin typeface="Arial" panose="020B0604020202020204" pitchFamily="34" charset="0"/>
                <a:cs typeface="Arial" panose="020B0604020202020204" pitchFamily="34" charset="0"/>
              </a:rPr>
              <a:t>PROGRAMME </a:t>
            </a:r>
            <a:r>
              <a:rPr lang="en-US" sz="2200" b="1" dirty="0">
                <a:effectLst/>
                <a:latin typeface="Arial" panose="020B0604020202020204" pitchFamily="34" charset="0"/>
                <a:ea typeface="Times New Roman" panose="02020603050405020304" pitchFamily="18" charset="0"/>
              </a:rPr>
              <a:t>7:  EXAMINATION AND EDUCATION RELATED SERVICES</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31981297"/>
              </p:ext>
            </p:extLst>
          </p:nvPr>
        </p:nvGraphicFramePr>
        <p:xfrm>
          <a:off x="113161" y="615440"/>
          <a:ext cx="11937812" cy="5758063"/>
        </p:xfrm>
        <a:graphic>
          <a:graphicData uri="http://schemas.openxmlformats.org/drawingml/2006/table">
            <a:tbl>
              <a:tblPr firstRow="1" bandRow="1">
                <a:tableStyleId>{D113A9D2-9D6B-4929-AA2D-F23B5EE8CBE7}</a:tableStyleId>
              </a:tblPr>
              <a:tblGrid>
                <a:gridCol w="1171266">
                  <a:extLst>
                    <a:ext uri="{9D8B030D-6E8A-4147-A177-3AD203B41FA5}">
                      <a16:colId xmlns:a16="http://schemas.microsoft.com/office/drawing/2014/main" val="20000"/>
                    </a:ext>
                  </a:extLst>
                </a:gridCol>
                <a:gridCol w="1881854">
                  <a:extLst>
                    <a:ext uri="{9D8B030D-6E8A-4147-A177-3AD203B41FA5}">
                      <a16:colId xmlns:a16="http://schemas.microsoft.com/office/drawing/2014/main" val="20001"/>
                    </a:ext>
                  </a:extLst>
                </a:gridCol>
                <a:gridCol w="2015765">
                  <a:extLst>
                    <a:ext uri="{9D8B030D-6E8A-4147-A177-3AD203B41FA5}">
                      <a16:colId xmlns:a16="http://schemas.microsoft.com/office/drawing/2014/main" val="1538743314"/>
                    </a:ext>
                  </a:extLst>
                </a:gridCol>
                <a:gridCol w="900023">
                  <a:extLst>
                    <a:ext uri="{9D8B030D-6E8A-4147-A177-3AD203B41FA5}">
                      <a16:colId xmlns:a16="http://schemas.microsoft.com/office/drawing/2014/main" val="20002"/>
                    </a:ext>
                  </a:extLst>
                </a:gridCol>
                <a:gridCol w="831840">
                  <a:extLst>
                    <a:ext uri="{9D8B030D-6E8A-4147-A177-3AD203B41FA5}">
                      <a16:colId xmlns:a16="http://schemas.microsoft.com/office/drawing/2014/main" val="20003"/>
                    </a:ext>
                  </a:extLst>
                </a:gridCol>
                <a:gridCol w="872750">
                  <a:extLst>
                    <a:ext uri="{9D8B030D-6E8A-4147-A177-3AD203B41FA5}">
                      <a16:colId xmlns:a16="http://schemas.microsoft.com/office/drawing/2014/main" val="20004"/>
                    </a:ext>
                  </a:extLst>
                </a:gridCol>
                <a:gridCol w="1636406">
                  <a:extLst>
                    <a:ext uri="{9D8B030D-6E8A-4147-A177-3AD203B41FA5}">
                      <a16:colId xmlns:a16="http://schemas.microsoft.com/office/drawing/2014/main" val="20005"/>
                    </a:ext>
                  </a:extLst>
                </a:gridCol>
                <a:gridCol w="845476">
                  <a:extLst>
                    <a:ext uri="{9D8B030D-6E8A-4147-A177-3AD203B41FA5}">
                      <a16:colId xmlns:a16="http://schemas.microsoft.com/office/drawing/2014/main" val="20006"/>
                    </a:ext>
                  </a:extLst>
                </a:gridCol>
                <a:gridCol w="940934">
                  <a:extLst>
                    <a:ext uri="{9D8B030D-6E8A-4147-A177-3AD203B41FA5}">
                      <a16:colId xmlns:a16="http://schemas.microsoft.com/office/drawing/2014/main" val="1296676237"/>
                    </a:ext>
                  </a:extLst>
                </a:gridCol>
                <a:gridCol w="841498">
                  <a:extLst>
                    <a:ext uri="{9D8B030D-6E8A-4147-A177-3AD203B41FA5}">
                      <a16:colId xmlns:a16="http://schemas.microsoft.com/office/drawing/2014/main" val="20007"/>
                    </a:ext>
                  </a:extLst>
                </a:gridCol>
              </a:tblGrid>
              <a:tr h="376729">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OUTCOMES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400" b="1" dirty="0">
                          <a:solidFill>
                            <a:schemeClr val="tx1"/>
                          </a:solidFill>
                          <a:effectLst/>
                          <a:latin typeface="Arial" panose="020B0604020202020204" pitchFamily="34" charset="0"/>
                          <a:cs typeface="Arial" panose="020B0604020202020204" pitchFamily="34" charset="0"/>
                        </a:rPr>
                        <a:t>OUTPUTS</a:t>
                      </a: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400" b="1" dirty="0">
                          <a:solidFill>
                            <a:schemeClr val="tx1"/>
                          </a:solidFill>
                          <a:effectLst/>
                          <a:latin typeface="Arial" panose="020B0604020202020204" pitchFamily="34" charset="0"/>
                          <a:cs typeface="Arial" panose="020B0604020202020204" pitchFamily="34" charset="0"/>
                        </a:rPr>
                        <a:t>OUTPUT INDICATORS</a:t>
                      </a:r>
                      <a:endParaRPr lang="en-US" sz="14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4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705333">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400" b="1" dirty="0">
                          <a:solidFill>
                            <a:schemeClr val="tx1"/>
                          </a:solidFill>
                          <a:latin typeface="Arial" panose="020B0604020202020204" pitchFamily="34" charset="0"/>
                          <a:cs typeface="Arial" panose="020B0604020202020204" pitchFamily="34" charset="0"/>
                        </a:rPr>
                        <a:t>AUDITED PERFORMANCE</a:t>
                      </a:r>
                    </a:p>
                    <a:p>
                      <a:pPr algn="ctr"/>
                      <a:endParaRPr lang="en-ZA" sz="1400" b="1"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MTEF PERIOD</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99165">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400" b="1" dirty="0">
                          <a:solidFill>
                            <a:schemeClr val="tx1"/>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b="1" dirty="0">
                          <a:solidFill>
                            <a:schemeClr val="tx1"/>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2023/24</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2024/25</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2025/26</a:t>
                      </a:r>
                      <a:endPar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4276836">
                <a:tc>
                  <a:txBody>
                    <a:bodyPr/>
                    <a:lstStyle/>
                    <a:p>
                      <a:pPr algn="l">
                        <a:lnSpc>
                          <a:spcPct val="104000"/>
                        </a:lnSpc>
                        <a:spcAft>
                          <a:spcPts val="800"/>
                        </a:spcAft>
                      </a:pPr>
                      <a:r>
                        <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learning outcomes across all grades</a:t>
                      </a:r>
                    </a:p>
                    <a:p>
                      <a:pPr algn="l">
                        <a:lnSpc>
                          <a:spcPct val="104000"/>
                        </a:lnSpc>
                        <a:spcAft>
                          <a:spcPts val="800"/>
                        </a:spcAft>
                      </a:pP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l">
                        <a:lnSpc>
                          <a:spcPct val="104000"/>
                        </a:lnSpc>
                        <a:spcAft>
                          <a:spcPts val="800"/>
                        </a:spcAft>
                      </a:pP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l">
                        <a:lnSpc>
                          <a:spcPct val="104000"/>
                        </a:lnSpc>
                        <a:spcAft>
                          <a:spcPts val="800"/>
                        </a:spcAft>
                      </a:pP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l">
                        <a:lnSpc>
                          <a:spcPct val="104000"/>
                        </a:lnSpc>
                        <a:spcAft>
                          <a:spcPts val="800"/>
                        </a:spcAft>
                      </a:pPr>
                      <a:endParaRPr lang="en-US"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l">
                        <a:lnSpc>
                          <a:spcPct val="104000"/>
                        </a:lnSpc>
                        <a:spcAft>
                          <a:spcPts val="800"/>
                        </a:spcAft>
                      </a:pPr>
                      <a:endParaRPr lang="en-ZA"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ZA"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Better opportunities for second chance NSC (improved) pass</a:t>
                      </a: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800" b="1" kern="1200" dirty="0">
                          <a:solidFill>
                            <a:schemeClr val="tx1"/>
                          </a:solidFill>
                          <a:effectLst/>
                          <a:latin typeface="+mn-lt"/>
                          <a:ea typeface="+mn-ea"/>
                          <a:cs typeface="+mn-cs"/>
                        </a:rPr>
                        <a:t>POI 702</a:t>
                      </a:r>
                    </a:p>
                    <a:p>
                      <a:pPr>
                        <a:lnSpc>
                          <a:spcPct val="115000"/>
                        </a:lnSpc>
                        <a:spcAft>
                          <a:spcPts val="800"/>
                        </a:spcAft>
                      </a:pPr>
                      <a:r>
                        <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programmes implemented to enhance performance in second chance NSC pass</a:t>
                      </a: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8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NEW </a:t>
                      </a:r>
                      <a:endParaRPr lang="en-ZA"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590" algn="ctr">
                        <a:lnSpc>
                          <a:spcPct val="115000"/>
                        </a:lnSpc>
                        <a:spcAft>
                          <a:spcPts val="800"/>
                        </a:spcAft>
                      </a:pPr>
                      <a:r>
                        <a:rPr lang="en-US"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8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ZA"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a:t>
                      </a:r>
                      <a:endParaRPr lang="en-ZA"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bl>
          </a:graphicData>
        </a:graphic>
      </p:graphicFrame>
    </p:spTree>
    <p:extLst>
      <p:ext uri="{BB962C8B-B14F-4D97-AF65-F5344CB8AC3E}">
        <p14:creationId xmlns:p14="http://schemas.microsoft.com/office/powerpoint/2010/main" val="2729432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D293C-E0EB-81F4-B554-A5906CB31E81}"/>
              </a:ext>
            </a:extLst>
          </p:cNvPr>
          <p:cNvSpPr>
            <a:spLocks noGrp="1"/>
          </p:cNvSpPr>
          <p:nvPr>
            <p:ph type="title"/>
          </p:nvPr>
        </p:nvSpPr>
        <p:spPr/>
        <p:txBody>
          <a:bodyPr>
            <a:normAutofit/>
          </a:bodyPr>
          <a:lstStyle/>
          <a:p>
            <a:pPr algn="ctr"/>
            <a:r>
              <a:rPr lang="en-ZA" sz="2800" b="1" dirty="0">
                <a:latin typeface="Arial" panose="020B0604020202020204" pitchFamily="34" charset="0"/>
                <a:cs typeface="Arial" panose="020B0604020202020204" pitchFamily="34" charset="0"/>
              </a:rPr>
              <a:t>BUDGET: PROGRAMME </a:t>
            </a:r>
            <a:r>
              <a:rPr lang="en-US" sz="2800" b="1" dirty="0">
                <a:effectLst/>
                <a:latin typeface="Arial" panose="020B0604020202020204" pitchFamily="34" charset="0"/>
                <a:ea typeface="Times New Roman" panose="02020603050405020304" pitchFamily="18" charset="0"/>
              </a:rPr>
              <a:t>7:  </a:t>
            </a:r>
            <a:br>
              <a:rPr lang="en-US" sz="2800" b="1" dirty="0">
                <a:effectLst/>
                <a:latin typeface="Arial" panose="020B0604020202020204" pitchFamily="34" charset="0"/>
                <a:ea typeface="Times New Roman" panose="02020603050405020304" pitchFamily="18" charset="0"/>
              </a:rPr>
            </a:br>
            <a:r>
              <a:rPr lang="en-US" sz="2800" b="1" dirty="0">
                <a:effectLst/>
                <a:latin typeface="Arial" panose="020B0604020202020204" pitchFamily="34" charset="0"/>
                <a:ea typeface="Times New Roman" panose="02020603050405020304" pitchFamily="18" charset="0"/>
              </a:rPr>
              <a:t>EXAMINATION AND EDUCATION RELATED SERVICES</a:t>
            </a:r>
            <a:endParaRPr lang="en-ZA" sz="2800" dirty="0"/>
          </a:p>
        </p:txBody>
      </p:sp>
      <p:sp>
        <p:nvSpPr>
          <p:cNvPr id="4" name="Slide Number Placeholder 3">
            <a:extLst>
              <a:ext uri="{FF2B5EF4-FFF2-40B4-BE49-F238E27FC236}">
                <a16:creationId xmlns:a16="http://schemas.microsoft.com/office/drawing/2014/main" id="{D7EFAA96-1BA7-7CA0-3146-B9D55CF2F200}"/>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31</a:t>
            </a:fld>
            <a:endParaRPr lang="en-US">
              <a:solidFill>
                <a:prstClr val="black">
                  <a:tint val="75000"/>
                </a:prstClr>
              </a:solidFill>
            </a:endParaRPr>
          </a:p>
        </p:txBody>
      </p:sp>
      <p:pic>
        <p:nvPicPr>
          <p:cNvPr id="5" name="Picture 4">
            <a:extLst>
              <a:ext uri="{FF2B5EF4-FFF2-40B4-BE49-F238E27FC236}">
                <a16:creationId xmlns:a16="http://schemas.microsoft.com/office/drawing/2014/main" id="{141C089B-EDBD-8E86-E7E1-4D1F786E81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8173" y="1743074"/>
            <a:ext cx="10727140" cy="4613276"/>
          </a:xfrm>
          <a:prstGeom prst="rect">
            <a:avLst/>
          </a:prstGeom>
          <a:noFill/>
          <a:ln>
            <a:noFill/>
          </a:ln>
        </p:spPr>
      </p:pic>
    </p:spTree>
    <p:extLst>
      <p:ext uri="{BB962C8B-B14F-4D97-AF65-F5344CB8AC3E}">
        <p14:creationId xmlns:p14="http://schemas.microsoft.com/office/powerpoint/2010/main" val="1192644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CONCLUSION</a:t>
            </a:r>
          </a:p>
        </p:txBody>
      </p:sp>
      <p:sp>
        <p:nvSpPr>
          <p:cNvPr id="3" name="Content Placeholder 2"/>
          <p:cNvSpPr>
            <a:spLocks noGrp="1"/>
          </p:cNvSpPr>
          <p:nvPr>
            <p:ph idx="1"/>
          </p:nvPr>
        </p:nvSpPr>
        <p:spPr>
          <a:xfrm>
            <a:off x="821635" y="1298713"/>
            <a:ext cx="11118574" cy="5057637"/>
          </a:xfrm>
        </p:spPr>
        <p:txBody>
          <a:bodyPr>
            <a:noAutofit/>
          </a:bodyPr>
          <a:lstStyle/>
          <a:p>
            <a:pPr>
              <a:lnSpc>
                <a:spcPct val="150000"/>
              </a:lnSpc>
              <a:buFont typeface="Wingdings" panose="05000000000000000000" pitchFamily="2" charset="2"/>
              <a:buChar char="q"/>
            </a:pPr>
            <a:endParaRPr lang="en-US" sz="2800" dirty="0">
              <a:latin typeface="Arial" panose="020B0604020202020204" pitchFamily="34" charset="0"/>
              <a:cs typeface="Arial" panose="020B0604020202020204" pitchFamily="34" charset="0"/>
            </a:endParaRPr>
          </a:p>
          <a:p>
            <a:pPr marL="0" indent="0">
              <a:lnSpc>
                <a:spcPct val="150000"/>
              </a:lnSpc>
              <a:buNone/>
            </a:pPr>
            <a:endParaRPr lang="en-US" sz="2800" dirty="0">
              <a:latin typeface="Arial" panose="020B0604020202020204" pitchFamily="34" charset="0"/>
              <a:cs typeface="Arial" panose="020B0604020202020204" pitchFamily="34" charset="0"/>
            </a:endParaRPr>
          </a:p>
          <a:p>
            <a:pPr marL="0" indent="0">
              <a:lnSpc>
                <a:spcPct val="150000"/>
              </a:lnSpc>
              <a:buNone/>
            </a:pPr>
            <a:r>
              <a:rPr lang="en-US" sz="2600" dirty="0">
                <a:latin typeface="Arial" panose="020B0604020202020204" pitchFamily="34" charset="0"/>
                <a:cs typeface="Arial" panose="020B0604020202020204" pitchFamily="34" charset="0"/>
              </a:rPr>
              <a:t>The APP 2023/24 is tabled for noting as requested by the Committee.</a:t>
            </a:r>
          </a:p>
        </p:txBody>
      </p:sp>
      <p:sp>
        <p:nvSpPr>
          <p:cNvPr id="4" name="Slide Number Placeholder 3"/>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32</a:t>
            </a:fld>
            <a:endParaRPr lang="en-US">
              <a:solidFill>
                <a:prstClr val="black">
                  <a:tint val="75000"/>
                </a:prstClr>
              </a:solidFill>
            </a:endParaRPr>
          </a:p>
        </p:txBody>
      </p:sp>
    </p:spTree>
    <p:extLst>
      <p:ext uri="{BB962C8B-B14F-4D97-AF65-F5344CB8AC3E}">
        <p14:creationId xmlns:p14="http://schemas.microsoft.com/office/powerpoint/2010/main" val="889129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6943-6744-18C1-F1D1-8D602A691B31}"/>
              </a:ext>
            </a:extLst>
          </p:cNvPr>
          <p:cNvSpPr>
            <a:spLocks noGrp="1"/>
          </p:cNvSpPr>
          <p:nvPr>
            <p:ph type="title"/>
          </p:nvPr>
        </p:nvSpPr>
        <p:spPr/>
        <p:txBody>
          <a:bodyPr>
            <a:normAutofit fontScale="90000"/>
          </a:bodyPr>
          <a:lstStyle/>
          <a:p>
            <a:pPr algn="ctr"/>
            <a:br>
              <a:rPr lang="en-US" sz="4400" b="1" dirty="0">
                <a:effectLst>
                  <a:outerShdw blurRad="38100" dist="38100" dir="2700000" algn="tl">
                    <a:srgbClr val="000000">
                      <a:alpha val="43137"/>
                    </a:srgbClr>
                  </a:outerShdw>
                </a:effectLst>
                <a:latin typeface="Amasis MT Pro Black" panose="02040A04050005020304" pitchFamily="18" charset="0"/>
              </a:rPr>
            </a:br>
            <a:r>
              <a:rPr lang="en-US" sz="4400" b="1" dirty="0">
                <a:effectLst>
                  <a:outerShdw blurRad="38100" dist="38100" dir="2700000" algn="tl">
                    <a:srgbClr val="000000">
                      <a:alpha val="43137"/>
                    </a:srgbClr>
                  </a:outerShdw>
                </a:effectLst>
                <a:latin typeface="Amasis MT Pro Black" panose="02040A04050005020304" pitchFamily="18" charset="0"/>
              </a:rPr>
              <a:t>The end</a:t>
            </a:r>
            <a:br>
              <a:rPr lang="en-US" sz="3200" dirty="0">
                <a:latin typeface="Arial Black" panose="020B0A04020102020204" pitchFamily="34" charset="0"/>
              </a:rPr>
            </a:br>
            <a:endParaRPr lang="en-ZA" dirty="0"/>
          </a:p>
        </p:txBody>
      </p:sp>
      <p:pic>
        <p:nvPicPr>
          <p:cNvPr id="5" name="Content Placeholder 4">
            <a:extLst>
              <a:ext uri="{FF2B5EF4-FFF2-40B4-BE49-F238E27FC236}">
                <a16:creationId xmlns:a16="http://schemas.microsoft.com/office/drawing/2014/main" id="{E2922E16-F017-E8B1-9182-E6C919D210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8500" y="2096294"/>
            <a:ext cx="5715000" cy="3810000"/>
          </a:xfrm>
          <a:prstGeom prst="rect">
            <a:avLst/>
          </a:prstGeom>
        </p:spPr>
      </p:pic>
      <p:sp>
        <p:nvSpPr>
          <p:cNvPr id="4" name="Slide Number Placeholder 3">
            <a:extLst>
              <a:ext uri="{FF2B5EF4-FFF2-40B4-BE49-F238E27FC236}">
                <a16:creationId xmlns:a16="http://schemas.microsoft.com/office/drawing/2014/main" id="{7D3F2B62-93AD-F73F-17E3-5E43E1A2F501}"/>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33</a:t>
            </a:fld>
            <a:endParaRPr lang="en-US">
              <a:solidFill>
                <a:prstClr val="black">
                  <a:tint val="75000"/>
                </a:prstClr>
              </a:solidFill>
            </a:endParaRPr>
          </a:p>
        </p:txBody>
      </p:sp>
    </p:spTree>
    <p:extLst>
      <p:ext uri="{BB962C8B-B14F-4D97-AF65-F5344CB8AC3E}">
        <p14:creationId xmlns:p14="http://schemas.microsoft.com/office/powerpoint/2010/main" val="180413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ED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50" y="202359"/>
            <a:ext cx="122764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lgn="ctr"/>
            <a:r>
              <a:rPr lang="en-ZA" b="1" dirty="0">
                <a:latin typeface="Arial" panose="020B0604020202020204" pitchFamily="34" charset="0"/>
                <a:cs typeface="Arial" panose="020B0604020202020204" pitchFamily="34" charset="0"/>
              </a:rPr>
              <a:t>         LDOE Strategic Focus</a:t>
            </a:r>
          </a:p>
        </p:txBody>
      </p:sp>
      <p:sp>
        <p:nvSpPr>
          <p:cNvPr id="3" name="Content Placeholder 2"/>
          <p:cNvSpPr>
            <a:spLocks noGrp="1"/>
          </p:cNvSpPr>
          <p:nvPr>
            <p:ph idx="1"/>
          </p:nvPr>
        </p:nvSpPr>
        <p:spPr>
          <a:xfrm>
            <a:off x="676170" y="1841573"/>
            <a:ext cx="10515600" cy="4351338"/>
          </a:xfrm>
        </p:spPr>
        <p:txBody>
          <a:bodyPr/>
          <a:lstStyle/>
          <a:p>
            <a:pPr marL="0" indent="0">
              <a:buNone/>
            </a:pPr>
            <a:endParaRPr lang="en-ZA" dirty="0"/>
          </a:p>
          <a:p>
            <a:pPr marL="0" indent="0">
              <a:buNone/>
            </a:pPr>
            <a:endParaRPr lang="en-ZA" dirty="0"/>
          </a:p>
          <a:p>
            <a:pPr marL="0" indent="0">
              <a:buNone/>
            </a:pPr>
            <a:endParaRPr lang="en-ZA" dirty="0"/>
          </a:p>
          <a:p>
            <a:pPr marL="0" indent="0">
              <a:buNone/>
            </a:pPr>
            <a:endParaRPr lang="en-ZA" dirty="0"/>
          </a:p>
        </p:txBody>
      </p:sp>
      <p:sp>
        <p:nvSpPr>
          <p:cNvPr id="4" name="Rectangle 3">
            <a:extLst>
              <a:ext uri="{FF2B5EF4-FFF2-40B4-BE49-F238E27FC236}">
                <a16:creationId xmlns:a16="http://schemas.microsoft.com/office/drawing/2014/main" id="{E1B950BB-1CDE-4349-A453-6C9B95BB841A}"/>
              </a:ext>
            </a:extLst>
          </p:cNvPr>
          <p:cNvSpPr/>
          <p:nvPr/>
        </p:nvSpPr>
        <p:spPr>
          <a:xfrm>
            <a:off x="676170" y="1725613"/>
            <a:ext cx="3124612" cy="797597"/>
          </a:xfrm>
          <a:prstGeom prst="rect">
            <a:avLst/>
          </a:prstGeom>
          <a:solidFill>
            <a:srgbClr val="FFC00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4000" b="1" dirty="0">
                <a:solidFill>
                  <a:schemeClr val="tx1"/>
                </a:solidFill>
                <a:latin typeface="Bodoni MT Black" panose="02070A03080606020203" pitchFamily="18" charset="0"/>
              </a:rPr>
              <a:t>Vision</a:t>
            </a:r>
            <a:endParaRPr kumimoji="0" lang="en-ZA" sz="4000" b="1" i="0" u="none" strike="noStrike" kern="1200" cap="none" spc="0" normalizeH="0" baseline="0" noProof="0" dirty="0">
              <a:ln>
                <a:noFill/>
              </a:ln>
              <a:solidFill>
                <a:schemeClr val="tx1"/>
              </a:solidFill>
              <a:effectLst/>
              <a:uLnTx/>
              <a:uFillTx/>
              <a:latin typeface="Bodoni MT Black" panose="02070A03080606020203" pitchFamily="18" charset="0"/>
            </a:endParaRPr>
          </a:p>
        </p:txBody>
      </p:sp>
      <p:sp>
        <p:nvSpPr>
          <p:cNvPr id="5" name="Rectangle 4">
            <a:extLst>
              <a:ext uri="{FF2B5EF4-FFF2-40B4-BE49-F238E27FC236}">
                <a16:creationId xmlns:a16="http://schemas.microsoft.com/office/drawing/2014/main" id="{E8B58961-55BD-4CD4-9D6D-A6A5D0C97DFC}"/>
              </a:ext>
            </a:extLst>
          </p:cNvPr>
          <p:cNvSpPr/>
          <p:nvPr/>
        </p:nvSpPr>
        <p:spPr>
          <a:xfrm>
            <a:off x="4585258" y="2809404"/>
            <a:ext cx="4484623" cy="890934"/>
          </a:xfrm>
          <a:prstGeom prst="rect">
            <a:avLst/>
          </a:prstGeom>
          <a:solidFill>
            <a:srgbClr val="00B05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4000" b="1" dirty="0">
                <a:solidFill>
                  <a:schemeClr val="tx1"/>
                </a:solidFill>
                <a:latin typeface="Bodoni MT Black" panose="02070A03080606020203" pitchFamily="18" charset="0"/>
              </a:rPr>
              <a:t>Mission</a:t>
            </a:r>
            <a:endParaRPr kumimoji="0" lang="en-ZA" sz="4000" b="1" i="0" u="none" strike="noStrike" kern="1200" cap="none" spc="0" normalizeH="0" baseline="0" noProof="0" dirty="0">
              <a:ln>
                <a:noFill/>
              </a:ln>
              <a:solidFill>
                <a:schemeClr val="tx1"/>
              </a:solidFill>
              <a:effectLst/>
              <a:uLnTx/>
              <a:uFillTx/>
              <a:latin typeface="Bodoni MT Black" panose="02070A03080606020203" pitchFamily="18" charset="0"/>
            </a:endParaRPr>
          </a:p>
        </p:txBody>
      </p:sp>
      <p:sp>
        <p:nvSpPr>
          <p:cNvPr id="6" name="Pentagon 4">
            <a:extLst>
              <a:ext uri="{FF2B5EF4-FFF2-40B4-BE49-F238E27FC236}">
                <a16:creationId xmlns:a16="http://schemas.microsoft.com/office/drawing/2014/main" id="{FE929CDA-7B16-4F7A-B0D1-79E6F8B7A5CC}"/>
              </a:ext>
            </a:extLst>
          </p:cNvPr>
          <p:cNvSpPr/>
          <p:nvPr/>
        </p:nvSpPr>
        <p:spPr>
          <a:xfrm>
            <a:off x="9051234" y="4290037"/>
            <a:ext cx="2140536" cy="890934"/>
          </a:xfrm>
          <a:prstGeom prst="homePlate">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4000" b="1" dirty="0">
                <a:solidFill>
                  <a:schemeClr val="tx1"/>
                </a:solidFill>
                <a:latin typeface="Bodoni MT Black" panose="02070A03080606020203" pitchFamily="18" charset="0"/>
              </a:rPr>
              <a:t>Values</a:t>
            </a:r>
            <a:endParaRPr kumimoji="0" lang="en-ZA" sz="4000" b="1" i="0" u="none" strike="noStrike" kern="1200" cap="none" spc="0" normalizeH="0" baseline="0" noProof="0" dirty="0">
              <a:ln>
                <a:noFill/>
              </a:ln>
              <a:solidFill>
                <a:schemeClr val="tx1"/>
              </a:solidFill>
              <a:effectLst/>
              <a:uLnTx/>
              <a:uFillTx/>
              <a:latin typeface="Bodoni MT Black" panose="02070A03080606020203" pitchFamily="18" charset="0"/>
            </a:endParaRPr>
          </a:p>
        </p:txBody>
      </p:sp>
      <p:sp>
        <p:nvSpPr>
          <p:cNvPr id="7" name="Rectangle 6">
            <a:extLst>
              <a:ext uri="{FF2B5EF4-FFF2-40B4-BE49-F238E27FC236}">
                <a16:creationId xmlns:a16="http://schemas.microsoft.com/office/drawing/2014/main" id="{2B8654B9-CA0B-4AA7-84AA-58B3F2CED068}"/>
              </a:ext>
            </a:extLst>
          </p:cNvPr>
          <p:cNvSpPr/>
          <p:nvPr/>
        </p:nvSpPr>
        <p:spPr>
          <a:xfrm>
            <a:off x="676170" y="2535048"/>
            <a:ext cx="3704911" cy="797597"/>
          </a:xfrm>
          <a:prstGeom prst="rect">
            <a:avLst/>
          </a:prstGeom>
          <a:noFill/>
          <a:ln w="12700">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Baskerville Old Face" panose="02020602080505020303" pitchFamily="18" charset="0"/>
              </a:rPr>
              <a:t>Excellence in provisioning of innovative quality basic education.</a:t>
            </a:r>
          </a:p>
        </p:txBody>
      </p:sp>
      <p:sp>
        <p:nvSpPr>
          <p:cNvPr id="8" name="Rectangle 7">
            <a:extLst>
              <a:ext uri="{FF2B5EF4-FFF2-40B4-BE49-F238E27FC236}">
                <a16:creationId xmlns:a16="http://schemas.microsoft.com/office/drawing/2014/main" id="{332744A2-2F35-4C3D-A3D5-E3DB3490582F}"/>
              </a:ext>
            </a:extLst>
          </p:cNvPr>
          <p:cNvSpPr/>
          <p:nvPr/>
        </p:nvSpPr>
        <p:spPr>
          <a:xfrm>
            <a:off x="4585258" y="3711053"/>
            <a:ext cx="4484623" cy="890934"/>
          </a:xfrm>
          <a:prstGeom prst="rect">
            <a:avLst/>
          </a:prstGeom>
          <a:noFill/>
          <a:ln w="12700">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2000" b="1" dirty="0">
                <a:solidFill>
                  <a:prstClr val="black"/>
                </a:solidFill>
                <a:latin typeface="Baskerville Old Face" panose="02020602080505020303" pitchFamily="18" charset="0"/>
              </a:rPr>
              <a:t>To provide quality and innovative education programmes for learners across all Grades</a:t>
            </a:r>
            <a:r>
              <a:rPr lang="en-ZA" sz="2000" dirty="0">
                <a:solidFill>
                  <a:prstClr val="black"/>
                </a:solidFill>
                <a:latin typeface="Baskerville Old Face" panose="02020602080505020303" pitchFamily="18" charset="0"/>
              </a:rPr>
              <a:t>.</a:t>
            </a:r>
            <a:endParaRPr kumimoji="0" lang="en-ZA" sz="2000" b="0" i="0" u="none" strike="noStrike" kern="1200" cap="none" spc="0" normalizeH="0" baseline="0" noProof="0" dirty="0">
              <a:ln>
                <a:noFill/>
              </a:ln>
              <a:solidFill>
                <a:prstClr val="black"/>
              </a:solidFill>
              <a:effectLst/>
              <a:uLnTx/>
              <a:uFillTx/>
              <a:latin typeface="Baskerville Old Face" panose="02020602080505020303" pitchFamily="18" charset="0"/>
            </a:endParaRPr>
          </a:p>
        </p:txBody>
      </p:sp>
      <p:sp>
        <p:nvSpPr>
          <p:cNvPr id="9" name="Rectangle 8">
            <a:extLst>
              <a:ext uri="{FF2B5EF4-FFF2-40B4-BE49-F238E27FC236}">
                <a16:creationId xmlns:a16="http://schemas.microsoft.com/office/drawing/2014/main" id="{5F787E5C-89F9-42AB-BFFB-806C2C4CB2A5}"/>
              </a:ext>
            </a:extLst>
          </p:cNvPr>
          <p:cNvSpPr/>
          <p:nvPr/>
        </p:nvSpPr>
        <p:spPr>
          <a:xfrm>
            <a:off x="8998226" y="5469435"/>
            <a:ext cx="2299561" cy="1250975"/>
          </a:xfrm>
          <a:prstGeom prst="rect">
            <a:avLst/>
          </a:prstGeom>
          <a:noFill/>
          <a:ln w="12700">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algn="just" defTabSz="914400" rtl="0" eaLnBrk="1" fontAlgn="auto" latinLnBrk="0" hangingPunct="1">
              <a:lnSpc>
                <a:spcPct val="100000"/>
              </a:lnSpc>
              <a:spcBef>
                <a:spcPts val="0"/>
              </a:spcBef>
              <a:spcAft>
                <a:spcPts val="0"/>
              </a:spcAft>
              <a:buClrTx/>
              <a:buSzTx/>
              <a:tabLst/>
              <a:defRPr/>
            </a:pPr>
            <a:endParaRPr lang="en-ZA" sz="2000" b="1" dirty="0">
              <a:solidFill>
                <a:prstClr val="black"/>
              </a:solidFill>
              <a:latin typeface="Baskerville Old Face" panose="02020602080505020303" pitchFamily="18" charset="0"/>
            </a:endParaRPr>
          </a:p>
          <a:p>
            <a:pPr marL="514350" indent="-514350" algn="just">
              <a:buFont typeface="Wingdings" panose="05000000000000000000" pitchFamily="2" charset="2"/>
              <a:buChar char="q"/>
              <a:defRPr/>
            </a:pPr>
            <a:r>
              <a:rPr lang="en-ZA" sz="2000" b="1" dirty="0">
                <a:solidFill>
                  <a:prstClr val="black"/>
                </a:solidFill>
                <a:latin typeface="Baskerville Old Face" panose="02020602080505020303" pitchFamily="18" charset="0"/>
              </a:rPr>
              <a:t>Excellence</a:t>
            </a:r>
          </a:p>
          <a:p>
            <a:pPr marL="514350" marR="0" lvl="0" indent="-5143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ZA" sz="2000" b="1" dirty="0">
                <a:solidFill>
                  <a:prstClr val="black"/>
                </a:solidFill>
                <a:latin typeface="Baskerville Old Face" panose="02020602080505020303" pitchFamily="18" charset="0"/>
              </a:rPr>
              <a:t>Professionalism</a:t>
            </a:r>
          </a:p>
          <a:p>
            <a:pPr marL="514350" marR="0" lvl="0" indent="-5143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ZA" sz="2000" b="1" dirty="0">
                <a:solidFill>
                  <a:prstClr val="black"/>
                </a:solidFill>
                <a:latin typeface="Baskerville Old Face" panose="02020602080505020303" pitchFamily="18" charset="0"/>
              </a:rPr>
              <a:t>Innovation</a:t>
            </a:r>
          </a:p>
          <a:p>
            <a:pPr marL="514350" marR="0" lvl="0" indent="-5143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ZA" sz="2000" b="1" dirty="0">
                <a:solidFill>
                  <a:prstClr val="black"/>
                </a:solidFill>
                <a:latin typeface="Baskerville Old Face" panose="02020602080505020303" pitchFamily="18" charset="0"/>
              </a:rPr>
              <a:t>Integrity</a:t>
            </a:r>
          </a:p>
          <a:p>
            <a:pPr marR="0" lvl="0" algn="ctr" defTabSz="914400" rtl="0" eaLnBrk="1" fontAlgn="auto" latinLnBrk="0" hangingPunct="1">
              <a:lnSpc>
                <a:spcPct val="100000"/>
              </a:lnSpc>
              <a:spcBef>
                <a:spcPts val="0"/>
              </a:spcBef>
              <a:spcAft>
                <a:spcPts val="0"/>
              </a:spcAft>
              <a:buClrTx/>
              <a:buSzTx/>
              <a:tabLst/>
              <a:defRPr/>
            </a:pPr>
            <a:endParaRPr lang="en-ZA" sz="2400" dirty="0">
              <a:solidFill>
                <a:prstClr val="black"/>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416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ADB9B-0E75-9A2E-560A-32D77EF372EA}"/>
              </a:ext>
            </a:extLst>
          </p:cNvPr>
          <p:cNvSpPr>
            <a:spLocks noGrp="1"/>
          </p:cNvSpPr>
          <p:nvPr>
            <p:ph type="title"/>
          </p:nvPr>
        </p:nvSpPr>
        <p:spPr>
          <a:xfrm>
            <a:off x="609600" y="274639"/>
            <a:ext cx="10972800" cy="436716"/>
          </a:xfrm>
        </p:spPr>
        <p:txBody>
          <a:bodyPr>
            <a:normAutofit fontScale="90000"/>
          </a:bodyPr>
          <a:lstStyle/>
          <a:p>
            <a:pPr algn="ctr"/>
            <a:r>
              <a:rPr lang="en-ZA" b="1" dirty="0">
                <a:latin typeface="Arial" panose="020B0604020202020204" pitchFamily="34" charset="0"/>
                <a:cs typeface="Arial" panose="020B0604020202020204" pitchFamily="34" charset="0"/>
              </a:rPr>
              <a:t>PROGRAMMES </a:t>
            </a:r>
          </a:p>
        </p:txBody>
      </p:sp>
      <p:graphicFrame>
        <p:nvGraphicFramePr>
          <p:cNvPr id="7" name="Table 7">
            <a:extLst>
              <a:ext uri="{FF2B5EF4-FFF2-40B4-BE49-F238E27FC236}">
                <a16:creationId xmlns:a16="http://schemas.microsoft.com/office/drawing/2014/main" id="{B986C384-EAC3-4CC8-6341-0C001CF944CA}"/>
              </a:ext>
            </a:extLst>
          </p:cNvPr>
          <p:cNvGraphicFramePr>
            <a:graphicFrameLocks noGrp="1"/>
          </p:cNvGraphicFramePr>
          <p:nvPr>
            <p:ph idx="1"/>
            <p:extLst>
              <p:ext uri="{D42A27DB-BD31-4B8C-83A1-F6EECF244321}">
                <p14:modId xmlns:p14="http://schemas.microsoft.com/office/powerpoint/2010/main" val="3286188998"/>
              </p:ext>
            </p:extLst>
          </p:nvPr>
        </p:nvGraphicFramePr>
        <p:xfrm>
          <a:off x="112594" y="711354"/>
          <a:ext cx="11966812" cy="6085057"/>
        </p:xfrm>
        <a:graphic>
          <a:graphicData uri="http://schemas.openxmlformats.org/drawingml/2006/table">
            <a:tbl>
              <a:tblPr firstRow="1" bandRow="1">
                <a:tableStyleId>{5C22544A-7EE6-4342-B048-85BDC9FD1C3A}</a:tableStyleId>
              </a:tblPr>
              <a:tblGrid>
                <a:gridCol w="529989">
                  <a:extLst>
                    <a:ext uri="{9D8B030D-6E8A-4147-A177-3AD203B41FA5}">
                      <a16:colId xmlns:a16="http://schemas.microsoft.com/office/drawing/2014/main" val="543078036"/>
                    </a:ext>
                  </a:extLst>
                </a:gridCol>
                <a:gridCol w="3398292">
                  <a:extLst>
                    <a:ext uri="{9D8B030D-6E8A-4147-A177-3AD203B41FA5}">
                      <a16:colId xmlns:a16="http://schemas.microsoft.com/office/drawing/2014/main" val="1844926047"/>
                    </a:ext>
                  </a:extLst>
                </a:gridCol>
                <a:gridCol w="8038531">
                  <a:extLst>
                    <a:ext uri="{9D8B030D-6E8A-4147-A177-3AD203B41FA5}">
                      <a16:colId xmlns:a16="http://schemas.microsoft.com/office/drawing/2014/main" val="692785839"/>
                    </a:ext>
                  </a:extLst>
                </a:gridCol>
              </a:tblGrid>
              <a:tr h="284485">
                <a:tc>
                  <a:txBody>
                    <a:bodyPr/>
                    <a:lstStyle/>
                    <a:p>
                      <a:pPr algn="ctr"/>
                      <a:r>
                        <a:rPr lang="en-ZA" sz="1600" b="1" dirty="0">
                          <a:solidFill>
                            <a:schemeClr val="tx1"/>
                          </a:solidFill>
                          <a:latin typeface="Arial" panose="020B0604020202020204" pitchFamily="34" charset="0"/>
                          <a:cs typeface="Arial" panose="020B0604020202020204" pitchFamily="34" charset="0"/>
                        </a:rPr>
                        <a:t>NO</a:t>
                      </a:r>
                    </a:p>
                  </a:txBody>
                  <a:tcPr/>
                </a:tc>
                <a:tc>
                  <a:txBody>
                    <a:bodyPr/>
                    <a:lstStyle/>
                    <a:p>
                      <a:pPr algn="ctr"/>
                      <a:r>
                        <a:rPr lang="en-ZA" sz="1600" b="1" dirty="0">
                          <a:solidFill>
                            <a:schemeClr val="tx1"/>
                          </a:solidFill>
                          <a:latin typeface="Arial" panose="020B0604020202020204" pitchFamily="34" charset="0"/>
                          <a:cs typeface="Arial" panose="020B0604020202020204" pitchFamily="34" charset="0"/>
                        </a:rPr>
                        <a:t>PROGRAMME</a:t>
                      </a:r>
                    </a:p>
                  </a:txBody>
                  <a:tcPr/>
                </a:tc>
                <a:tc>
                  <a:txBody>
                    <a:bodyPr/>
                    <a:lstStyle/>
                    <a:p>
                      <a:pPr algn="ctr"/>
                      <a:r>
                        <a:rPr lang="en-ZA" sz="1600" b="1" dirty="0">
                          <a:solidFill>
                            <a:schemeClr val="tx1"/>
                          </a:solidFill>
                          <a:latin typeface="Arial" panose="020B0604020202020204" pitchFamily="34" charset="0"/>
                          <a:cs typeface="Arial" panose="020B0604020202020204" pitchFamily="34" charset="0"/>
                        </a:rPr>
                        <a:t>PURPOSE</a:t>
                      </a:r>
                    </a:p>
                  </a:txBody>
                  <a:tcPr/>
                </a:tc>
                <a:extLst>
                  <a:ext uri="{0D108BD9-81ED-4DB2-BD59-A6C34878D82A}">
                    <a16:rowId xmlns:a16="http://schemas.microsoft.com/office/drawing/2014/main" val="3415479308"/>
                  </a:ext>
                </a:extLst>
              </a:tr>
              <a:tr h="846311">
                <a:tc>
                  <a:txBody>
                    <a:bodyPr/>
                    <a:lstStyle/>
                    <a:p>
                      <a:r>
                        <a:rPr lang="en-ZA" sz="1600" b="0" dirty="0">
                          <a:latin typeface="Arial" panose="020B0604020202020204" pitchFamily="34" charset="0"/>
                          <a:cs typeface="Arial" panose="020B0604020202020204" pitchFamily="34" charset="0"/>
                        </a:rPr>
                        <a:t>1</a:t>
                      </a:r>
                    </a:p>
                  </a:txBody>
                  <a:tcPr/>
                </a:tc>
                <a:tc>
                  <a:txBody>
                    <a:bodyPr/>
                    <a:lstStyle/>
                    <a:p>
                      <a:pPr>
                        <a:lnSpc>
                          <a:spcPct val="150000"/>
                        </a:lnSpc>
                      </a:pPr>
                      <a:r>
                        <a:rPr lang="en-ZA" sz="1600" b="0" dirty="0">
                          <a:latin typeface="Arial" panose="020B0604020202020204" pitchFamily="34" charset="0"/>
                          <a:cs typeface="Arial" panose="020B0604020202020204" pitchFamily="34" charset="0"/>
                        </a:rPr>
                        <a:t>Administration</a:t>
                      </a:r>
                    </a:p>
                  </a:txBody>
                  <a:tcPr/>
                </a:tc>
                <a:tc>
                  <a:txBody>
                    <a:bodyPr/>
                    <a:lstStyle/>
                    <a:p>
                      <a:pPr marL="0" indent="0">
                        <a:lnSpc>
                          <a:spcPct val="150000"/>
                        </a:lnSpc>
                        <a:buFont typeface="Wingdings" panose="05000000000000000000" pitchFamily="2" charset="2"/>
                        <a:buNone/>
                      </a:pPr>
                      <a:r>
                        <a:rPr lang="en-ZA" sz="1600" b="0" dirty="0">
                          <a:latin typeface="Arial" panose="020B0604020202020204" pitchFamily="34" charset="0"/>
                          <a:cs typeface="Arial" panose="020B0604020202020204" pitchFamily="34" charset="0"/>
                        </a:rPr>
                        <a:t>To provide overall management of the Education System in accordance with the </a:t>
                      </a:r>
                      <a:r>
                        <a:rPr lang="en-US" sz="1600" b="0" kern="1200" dirty="0">
                          <a:solidFill>
                            <a:schemeClr val="dk1"/>
                          </a:solidFill>
                          <a:effectLst/>
                          <a:latin typeface="Arial" panose="020B0604020202020204" pitchFamily="34" charset="0"/>
                          <a:ea typeface="+mn-ea"/>
                          <a:cs typeface="Arial" panose="020B0604020202020204" pitchFamily="34" charset="0"/>
                        </a:rPr>
                        <a:t>National Education Policy Act, 1996 (Act 27 of 1996)</a:t>
                      </a:r>
                      <a:r>
                        <a:rPr lang="en-ZA" sz="1600" b="0" dirty="0">
                          <a:latin typeface="Arial" panose="020B0604020202020204" pitchFamily="34" charset="0"/>
                          <a:cs typeface="Arial" panose="020B0604020202020204" pitchFamily="34" charset="0"/>
                        </a:rPr>
                        <a:t>, Public Service Management Act, 1999 (Act 01 of 1999) and other Policies.</a:t>
                      </a:r>
                    </a:p>
                  </a:txBody>
                  <a:tcPr/>
                </a:tc>
                <a:extLst>
                  <a:ext uri="{0D108BD9-81ED-4DB2-BD59-A6C34878D82A}">
                    <a16:rowId xmlns:a16="http://schemas.microsoft.com/office/drawing/2014/main" val="1618647094"/>
                  </a:ext>
                </a:extLst>
              </a:tr>
              <a:tr h="163455">
                <a:tc>
                  <a:txBody>
                    <a:bodyPr/>
                    <a:lstStyle/>
                    <a:p>
                      <a:r>
                        <a:rPr lang="en-ZA" sz="1600" b="0" dirty="0">
                          <a:latin typeface="Arial" panose="020B0604020202020204" pitchFamily="34" charset="0"/>
                          <a:cs typeface="Arial" panose="020B0604020202020204" pitchFamily="34" charset="0"/>
                        </a:rPr>
                        <a:t>2</a:t>
                      </a:r>
                    </a:p>
                  </a:txBody>
                  <a:tcPr/>
                </a:tc>
                <a:tc>
                  <a:txBody>
                    <a:bodyPr/>
                    <a:lstStyle/>
                    <a:p>
                      <a:pPr>
                        <a:lnSpc>
                          <a:spcPct val="150000"/>
                        </a:lnSpc>
                      </a:pPr>
                      <a:r>
                        <a:rPr lang="en-ZA" sz="1600" b="0" dirty="0">
                          <a:latin typeface="Arial" panose="020B0604020202020204" pitchFamily="34" charset="0"/>
                          <a:cs typeface="Arial" panose="020B0604020202020204" pitchFamily="34" charset="0"/>
                        </a:rPr>
                        <a:t>Public Ordinary Schools</a:t>
                      </a:r>
                    </a:p>
                  </a:txBody>
                  <a:tcPr/>
                </a:tc>
                <a:tc>
                  <a:txBody>
                    <a:bodyPr/>
                    <a:lstStyle/>
                    <a:p>
                      <a:pPr>
                        <a:lnSpc>
                          <a:spcPct val="150000"/>
                        </a:lnSpc>
                      </a:pPr>
                      <a:r>
                        <a:rPr lang="en-US" sz="1600" b="0" kern="1200" dirty="0">
                          <a:solidFill>
                            <a:schemeClr val="dk1"/>
                          </a:solidFill>
                          <a:effectLst/>
                          <a:latin typeface="Arial" panose="020B0604020202020204" pitchFamily="34" charset="0"/>
                          <a:ea typeface="+mn-ea"/>
                          <a:cs typeface="Arial" panose="020B0604020202020204" pitchFamily="34" charset="0"/>
                        </a:rPr>
                        <a:t>To provide public ordinary education from Grades R to 12, in accordance with all relevant policy. </a:t>
                      </a:r>
                      <a:endParaRPr lang="en-ZA"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98583799"/>
                  </a:ext>
                </a:extLst>
              </a:tr>
              <a:tr h="595553">
                <a:tc>
                  <a:txBody>
                    <a:bodyPr/>
                    <a:lstStyle/>
                    <a:p>
                      <a:r>
                        <a:rPr lang="en-ZA" sz="1600" b="0" dirty="0">
                          <a:latin typeface="Arial" panose="020B0604020202020204" pitchFamily="34" charset="0"/>
                          <a:cs typeface="Arial" panose="020B0604020202020204" pitchFamily="34" charset="0"/>
                        </a:rPr>
                        <a:t>3</a:t>
                      </a:r>
                    </a:p>
                  </a:txBody>
                  <a:tcPr/>
                </a:tc>
                <a:tc>
                  <a:txBody>
                    <a:bodyPr/>
                    <a:lstStyle/>
                    <a:p>
                      <a:pPr>
                        <a:lnSpc>
                          <a:spcPct val="150000"/>
                        </a:lnSpc>
                      </a:pPr>
                      <a:r>
                        <a:rPr lang="en-ZA" sz="1600" b="0" dirty="0">
                          <a:latin typeface="Arial" panose="020B0604020202020204" pitchFamily="34" charset="0"/>
                          <a:cs typeface="Arial" panose="020B0604020202020204" pitchFamily="34" charset="0"/>
                        </a:rPr>
                        <a:t>Independent Schools Subsidies</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600" b="0" kern="1200" dirty="0">
                          <a:solidFill>
                            <a:schemeClr val="dk1"/>
                          </a:solidFill>
                          <a:effectLst/>
                          <a:latin typeface="Arial" panose="020B0604020202020204" pitchFamily="34" charset="0"/>
                          <a:ea typeface="+mn-ea"/>
                          <a:cs typeface="Arial" panose="020B0604020202020204" pitchFamily="34" charset="0"/>
                        </a:rPr>
                        <a:t>To support independent schools in accordance with the South African Schools Act.</a:t>
                      </a:r>
                    </a:p>
                  </a:txBody>
                  <a:tcPr/>
                </a:tc>
                <a:extLst>
                  <a:ext uri="{0D108BD9-81ED-4DB2-BD59-A6C34878D82A}">
                    <a16:rowId xmlns:a16="http://schemas.microsoft.com/office/drawing/2014/main" val="2969534270"/>
                  </a:ext>
                </a:extLst>
              </a:tr>
              <a:tr h="916701">
                <a:tc>
                  <a:txBody>
                    <a:bodyPr/>
                    <a:lstStyle/>
                    <a:p>
                      <a:r>
                        <a:rPr lang="en-ZA" sz="1600" b="0" dirty="0">
                          <a:latin typeface="Arial" panose="020B0604020202020204" pitchFamily="34" charset="0"/>
                          <a:cs typeface="Arial" panose="020B0604020202020204" pitchFamily="34" charset="0"/>
                        </a:rPr>
                        <a:t>4</a:t>
                      </a:r>
                    </a:p>
                  </a:txBody>
                  <a:tcPr/>
                </a:tc>
                <a:tc>
                  <a:txBody>
                    <a:bodyPr/>
                    <a:lstStyle/>
                    <a:p>
                      <a:pPr>
                        <a:lnSpc>
                          <a:spcPct val="150000"/>
                        </a:lnSpc>
                      </a:pPr>
                      <a:r>
                        <a:rPr lang="en-ZA" sz="1600" b="0" dirty="0">
                          <a:latin typeface="Arial" panose="020B0604020202020204" pitchFamily="34" charset="0"/>
                          <a:cs typeface="Arial" panose="020B0604020202020204" pitchFamily="34" charset="0"/>
                        </a:rPr>
                        <a:t>Public Special School Education</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0" kern="1200" dirty="0">
                          <a:solidFill>
                            <a:schemeClr val="dk1"/>
                          </a:solidFill>
                          <a:effectLst/>
                          <a:latin typeface="Arial" panose="020B0604020202020204" pitchFamily="34" charset="0"/>
                          <a:ea typeface="+mn-ea"/>
                          <a:cs typeface="Arial" panose="020B0604020202020204" pitchFamily="34" charset="0"/>
                        </a:rPr>
                        <a:t>To provide compulsory public education in special schools in accordance with the South African Schools Act and White Paper 6 on inclusive education. Including E-learning and inclusive education.</a:t>
                      </a:r>
                      <a:endParaRPr lang="en-ZA" sz="1600" b="0"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267832795"/>
                  </a:ext>
                </a:extLst>
              </a:tr>
              <a:tr h="641691">
                <a:tc>
                  <a:txBody>
                    <a:bodyPr/>
                    <a:lstStyle/>
                    <a:p>
                      <a:r>
                        <a:rPr lang="en-ZA" sz="1600" b="0" dirty="0">
                          <a:latin typeface="Arial" panose="020B0604020202020204" pitchFamily="34" charset="0"/>
                          <a:cs typeface="Arial" panose="020B0604020202020204" pitchFamily="34" charset="0"/>
                        </a:rPr>
                        <a:t>5</a:t>
                      </a:r>
                    </a:p>
                  </a:txBody>
                  <a:tcPr/>
                </a:tc>
                <a:tc>
                  <a:txBody>
                    <a:bodyPr/>
                    <a:lstStyle/>
                    <a:p>
                      <a:pPr>
                        <a:lnSpc>
                          <a:spcPct val="150000"/>
                        </a:lnSpc>
                      </a:pPr>
                      <a:r>
                        <a:rPr lang="en-ZA" sz="1600" b="0" dirty="0">
                          <a:latin typeface="Arial" panose="020B0604020202020204" pitchFamily="34" charset="0"/>
                          <a:cs typeface="Arial" panose="020B0604020202020204" pitchFamily="34" charset="0"/>
                        </a:rPr>
                        <a:t>Early Childhood Development</a:t>
                      </a:r>
                    </a:p>
                  </a:txBody>
                  <a:tcPr/>
                </a:tc>
                <a:tc>
                  <a:txBody>
                    <a:bodyPr/>
                    <a:lstStyle/>
                    <a:p>
                      <a:pPr>
                        <a:lnSpc>
                          <a:spcPct val="150000"/>
                        </a:lnSpc>
                      </a:pPr>
                      <a:r>
                        <a:rPr lang="en-GB" sz="1600" b="0" kern="1200" dirty="0">
                          <a:solidFill>
                            <a:schemeClr val="dk1"/>
                          </a:solidFill>
                          <a:effectLst/>
                          <a:latin typeface="Arial" panose="020B0604020202020204" pitchFamily="34" charset="0"/>
                          <a:ea typeface="+mn-ea"/>
                          <a:cs typeface="Arial" panose="020B0604020202020204" pitchFamily="34" charset="0"/>
                        </a:rPr>
                        <a:t>To provide Early Childhood Education (ECD) at the Grade R and pre-grade R in accordance with White Paper 5. (E-learning is also included)</a:t>
                      </a:r>
                      <a:endParaRPr lang="en-ZA" sz="1600" b="0"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087372099"/>
                  </a:ext>
                </a:extLst>
              </a:tr>
              <a:tr h="533964">
                <a:tc>
                  <a:txBody>
                    <a:bodyPr/>
                    <a:lstStyle/>
                    <a:p>
                      <a:r>
                        <a:rPr lang="en-ZA" sz="1600" b="0" dirty="0">
                          <a:latin typeface="Arial" panose="020B0604020202020204" pitchFamily="34" charset="0"/>
                          <a:cs typeface="Arial" panose="020B0604020202020204" pitchFamily="34" charset="0"/>
                        </a:rPr>
                        <a:t>6</a:t>
                      </a:r>
                    </a:p>
                  </a:txBody>
                  <a:tcPr/>
                </a:tc>
                <a:tc>
                  <a:txBody>
                    <a:bodyPr/>
                    <a:lstStyle/>
                    <a:p>
                      <a:pPr>
                        <a:lnSpc>
                          <a:spcPct val="150000"/>
                        </a:lnSpc>
                      </a:pPr>
                      <a:r>
                        <a:rPr lang="en-ZA" sz="1600" b="0" dirty="0">
                          <a:latin typeface="Arial" panose="020B0604020202020204" pitchFamily="34" charset="0"/>
                          <a:cs typeface="Arial" panose="020B0604020202020204" pitchFamily="34" charset="0"/>
                        </a:rPr>
                        <a:t>Infrastructure Development</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0" kern="1200" dirty="0">
                          <a:solidFill>
                            <a:schemeClr val="dk1"/>
                          </a:solidFill>
                          <a:effectLst/>
                          <a:latin typeface="Arial" panose="020B0604020202020204" pitchFamily="34" charset="0"/>
                          <a:ea typeface="+mn-ea"/>
                          <a:cs typeface="Arial" panose="020B0604020202020204" pitchFamily="34" charset="0"/>
                        </a:rPr>
                        <a:t>To provide and maintain infrastructure facilities for schools and non-schools.</a:t>
                      </a:r>
                      <a:endParaRPr lang="en-ZA" sz="1600" b="0"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346492562"/>
                  </a:ext>
                </a:extLst>
              </a:tr>
              <a:tr h="399195">
                <a:tc>
                  <a:txBody>
                    <a:bodyPr/>
                    <a:lstStyle/>
                    <a:p>
                      <a:r>
                        <a:rPr lang="en-ZA" sz="1600" b="0" dirty="0">
                          <a:latin typeface="Arial" panose="020B0604020202020204" pitchFamily="34" charset="0"/>
                          <a:cs typeface="Arial" panose="020B0604020202020204" pitchFamily="34" charset="0"/>
                        </a:rPr>
                        <a:t>7</a:t>
                      </a:r>
                    </a:p>
                  </a:txBody>
                  <a:tcPr/>
                </a:tc>
                <a:tc>
                  <a:txBody>
                    <a:bodyPr/>
                    <a:lstStyle/>
                    <a:p>
                      <a:pPr>
                        <a:lnSpc>
                          <a:spcPct val="150000"/>
                        </a:lnSpc>
                      </a:pPr>
                      <a:r>
                        <a:rPr lang="en-ZA" sz="1600" b="0" dirty="0">
                          <a:latin typeface="Arial" panose="020B0604020202020204" pitchFamily="34" charset="0"/>
                          <a:cs typeface="Arial" panose="020B0604020202020204" pitchFamily="34" charset="0"/>
                        </a:rPr>
                        <a:t>Examination and Related Services</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0" kern="1200" dirty="0">
                          <a:solidFill>
                            <a:schemeClr val="dk1"/>
                          </a:solidFill>
                          <a:effectLst/>
                          <a:latin typeface="Arial" panose="020B0604020202020204" pitchFamily="34" charset="0"/>
                          <a:ea typeface="+mn-ea"/>
                          <a:cs typeface="Arial" panose="020B0604020202020204" pitchFamily="34" charset="0"/>
                        </a:rPr>
                        <a:t>To provide the education institutions as a whole with examination and education related services.</a:t>
                      </a:r>
                      <a:endParaRPr lang="en-ZA" sz="1600" b="0"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556948360"/>
                  </a:ext>
                </a:extLst>
              </a:tr>
            </a:tbl>
          </a:graphicData>
        </a:graphic>
      </p:graphicFrame>
      <p:sp>
        <p:nvSpPr>
          <p:cNvPr id="4" name="Slide Number Placeholder 3">
            <a:extLst>
              <a:ext uri="{FF2B5EF4-FFF2-40B4-BE49-F238E27FC236}">
                <a16:creationId xmlns:a16="http://schemas.microsoft.com/office/drawing/2014/main" id="{88C2AF26-5B8B-A2CE-19A8-69D0F7D306BF}"/>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5</a:t>
            </a:fld>
            <a:endParaRPr lang="en-US">
              <a:solidFill>
                <a:prstClr val="black">
                  <a:tint val="75000"/>
                </a:prstClr>
              </a:solidFill>
            </a:endParaRPr>
          </a:p>
        </p:txBody>
      </p:sp>
    </p:spTree>
    <p:extLst>
      <p:ext uri="{BB962C8B-B14F-4D97-AF65-F5344CB8AC3E}">
        <p14:creationId xmlns:p14="http://schemas.microsoft.com/office/powerpoint/2010/main" val="239166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DE146-18E7-41D6-58F8-CAA3CFDE7436}"/>
              </a:ext>
            </a:extLst>
          </p:cNvPr>
          <p:cNvSpPr>
            <a:spLocks noGrp="1"/>
          </p:cNvSpPr>
          <p:nvPr>
            <p:ph idx="1"/>
          </p:nvPr>
        </p:nvSpPr>
        <p:spPr>
          <a:xfrm>
            <a:off x="198783" y="1600201"/>
            <a:ext cx="11648660" cy="4525963"/>
          </a:xfrm>
        </p:spPr>
        <p:txBody>
          <a:bodyPr>
            <a:normAutofit/>
          </a:bodyPr>
          <a:lstStyle/>
          <a:p>
            <a:pPr marL="0" indent="0" algn="ctr">
              <a:buNone/>
            </a:pPr>
            <a:endParaRPr lang="en-US" sz="5400" b="1" dirty="0">
              <a:effectLst/>
              <a:latin typeface="Amasis MT Pro Black" panose="02040A04050005020304" pitchFamily="18" charset="0"/>
              <a:ea typeface="Times New Roman" panose="02020603050405020304" pitchFamily="18" charset="0"/>
            </a:endParaRPr>
          </a:p>
          <a:p>
            <a:pPr marL="0" indent="0" algn="ctr">
              <a:buNone/>
            </a:pPr>
            <a:endParaRPr lang="en-US" sz="5400" b="1" dirty="0">
              <a:latin typeface="Amasis MT Pro Black" panose="02040A04050005020304" pitchFamily="18" charset="0"/>
              <a:ea typeface="Times New Roman" panose="02020603050405020304" pitchFamily="18" charset="0"/>
            </a:endParaRPr>
          </a:p>
          <a:p>
            <a:pPr marL="0" indent="0" algn="ctr">
              <a:buNone/>
            </a:pPr>
            <a:r>
              <a:rPr lang="en-US" sz="5400" b="1" dirty="0">
                <a:effectLst/>
                <a:latin typeface="Amasis MT Pro Black" panose="02040A04050005020304" pitchFamily="18" charset="0"/>
                <a:ea typeface="Times New Roman" panose="02020603050405020304" pitchFamily="18" charset="0"/>
              </a:rPr>
              <a:t>Annual Performance Targets</a:t>
            </a:r>
            <a:endParaRPr lang="en-ZA" sz="5400" dirty="0">
              <a:latin typeface="Amasis MT Pro Black" panose="02040A04050005020304" pitchFamily="18" charset="0"/>
            </a:endParaRPr>
          </a:p>
        </p:txBody>
      </p:sp>
      <p:sp>
        <p:nvSpPr>
          <p:cNvPr id="4" name="Slide Number Placeholder 3">
            <a:extLst>
              <a:ext uri="{FF2B5EF4-FFF2-40B4-BE49-F238E27FC236}">
                <a16:creationId xmlns:a16="http://schemas.microsoft.com/office/drawing/2014/main" id="{1300384E-27CE-E0F7-81E1-1BE6E53BEBF2}"/>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6</a:t>
            </a:fld>
            <a:endParaRPr lang="en-US">
              <a:solidFill>
                <a:prstClr val="black">
                  <a:tint val="75000"/>
                </a:prstClr>
              </a:solidFill>
            </a:endParaRPr>
          </a:p>
        </p:txBody>
      </p:sp>
    </p:spTree>
    <p:extLst>
      <p:ext uri="{BB962C8B-B14F-4D97-AF65-F5344CB8AC3E}">
        <p14:creationId xmlns:p14="http://schemas.microsoft.com/office/powerpoint/2010/main" val="889420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75" y="261581"/>
            <a:ext cx="10986052" cy="780765"/>
          </a:xfrm>
        </p:spPr>
        <p:txBody>
          <a:bodyPr>
            <a:normAutofit fontScale="90000"/>
          </a:bodyPr>
          <a:lstStyle/>
          <a:p>
            <a:pPr algn="ctr"/>
            <a:br>
              <a:rPr lang="en-ZA" sz="3200" b="1" dirty="0"/>
            </a:br>
            <a:r>
              <a:rPr lang="en-ZA" sz="3200" b="1" dirty="0">
                <a:latin typeface="Arial" panose="020B0604020202020204" pitchFamily="34" charset="0"/>
                <a:cs typeface="Arial" panose="020B0604020202020204" pitchFamily="34" charset="0"/>
              </a:rPr>
              <a:t>PROGRAMME 1: ADMINISTRATION</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17988100"/>
              </p:ext>
            </p:extLst>
          </p:nvPr>
        </p:nvGraphicFramePr>
        <p:xfrm>
          <a:off x="198783" y="887896"/>
          <a:ext cx="11870383" cy="5671033"/>
        </p:xfrm>
        <a:graphic>
          <a:graphicData uri="http://schemas.openxmlformats.org/drawingml/2006/table">
            <a:tbl>
              <a:tblPr firstRow="1" bandRow="1">
                <a:tableStyleId>{D113A9D2-9D6B-4929-AA2D-F23B5EE8CBE7}</a:tableStyleId>
              </a:tblPr>
              <a:tblGrid>
                <a:gridCol w="1165358">
                  <a:extLst>
                    <a:ext uri="{9D8B030D-6E8A-4147-A177-3AD203B41FA5}">
                      <a16:colId xmlns:a16="http://schemas.microsoft.com/office/drawing/2014/main" val="20000"/>
                    </a:ext>
                  </a:extLst>
                </a:gridCol>
                <a:gridCol w="1165357">
                  <a:extLst>
                    <a:ext uri="{9D8B030D-6E8A-4147-A177-3AD203B41FA5}">
                      <a16:colId xmlns:a16="http://schemas.microsoft.com/office/drawing/2014/main" val="20001"/>
                    </a:ext>
                  </a:extLst>
                </a:gridCol>
                <a:gridCol w="2024909">
                  <a:extLst>
                    <a:ext uri="{9D8B030D-6E8A-4147-A177-3AD203B41FA5}">
                      <a16:colId xmlns:a16="http://schemas.microsoft.com/office/drawing/2014/main" val="1538743314"/>
                    </a:ext>
                  </a:extLst>
                </a:gridCol>
                <a:gridCol w="1030630">
                  <a:extLst>
                    <a:ext uri="{9D8B030D-6E8A-4147-A177-3AD203B41FA5}">
                      <a16:colId xmlns:a16="http://schemas.microsoft.com/office/drawing/2014/main" val="20002"/>
                    </a:ext>
                  </a:extLst>
                </a:gridCol>
                <a:gridCol w="898498">
                  <a:extLst>
                    <a:ext uri="{9D8B030D-6E8A-4147-A177-3AD203B41FA5}">
                      <a16:colId xmlns:a16="http://schemas.microsoft.com/office/drawing/2014/main" val="20003"/>
                    </a:ext>
                  </a:extLst>
                </a:gridCol>
                <a:gridCol w="1043843">
                  <a:extLst>
                    <a:ext uri="{9D8B030D-6E8A-4147-A177-3AD203B41FA5}">
                      <a16:colId xmlns:a16="http://schemas.microsoft.com/office/drawing/2014/main" val="20004"/>
                    </a:ext>
                  </a:extLst>
                </a:gridCol>
                <a:gridCol w="1559157">
                  <a:extLst>
                    <a:ext uri="{9D8B030D-6E8A-4147-A177-3AD203B41FA5}">
                      <a16:colId xmlns:a16="http://schemas.microsoft.com/office/drawing/2014/main" val="20005"/>
                    </a:ext>
                  </a:extLst>
                </a:gridCol>
                <a:gridCol w="990990">
                  <a:extLst>
                    <a:ext uri="{9D8B030D-6E8A-4147-A177-3AD203B41FA5}">
                      <a16:colId xmlns:a16="http://schemas.microsoft.com/office/drawing/2014/main" val="20006"/>
                    </a:ext>
                  </a:extLst>
                </a:gridCol>
                <a:gridCol w="992535">
                  <a:extLst>
                    <a:ext uri="{9D8B030D-6E8A-4147-A177-3AD203B41FA5}">
                      <a16:colId xmlns:a16="http://schemas.microsoft.com/office/drawing/2014/main" val="1296676237"/>
                    </a:ext>
                  </a:extLst>
                </a:gridCol>
                <a:gridCol w="999106">
                  <a:extLst>
                    <a:ext uri="{9D8B030D-6E8A-4147-A177-3AD203B41FA5}">
                      <a16:colId xmlns:a16="http://schemas.microsoft.com/office/drawing/2014/main" val="20007"/>
                    </a:ext>
                  </a:extLst>
                </a:gridCol>
              </a:tblGrid>
              <a:tr h="319733">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OUTCOMES</a:t>
                      </a: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600" b="1" dirty="0">
                          <a:solidFill>
                            <a:schemeClr val="tx1"/>
                          </a:solidFill>
                          <a:effectLst/>
                          <a:latin typeface="Arial" panose="020B0604020202020204" pitchFamily="34" charset="0"/>
                          <a:cs typeface="Arial" panose="020B0604020202020204" pitchFamily="34" charset="0"/>
                        </a:rPr>
                        <a:t>OUTPUTS</a:t>
                      </a: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600" b="1" dirty="0">
                          <a:solidFill>
                            <a:schemeClr val="tx1"/>
                          </a:solidFill>
                          <a:effectLst/>
                          <a:latin typeface="Arial" panose="020B0604020202020204" pitchFamily="34" charset="0"/>
                          <a:cs typeface="Arial" panose="020B0604020202020204" pitchFamily="34" charset="0"/>
                        </a:rPr>
                        <a:t>OUTPUT INDICATORS</a:t>
                      </a:r>
                      <a:endParaRPr lang="en-US" sz="16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6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820869">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600" b="1" dirty="0">
                          <a:solidFill>
                            <a:sysClr val="windowText" lastClr="000000"/>
                          </a:solidFill>
                          <a:latin typeface="Arial" panose="020B0604020202020204" pitchFamily="34" charset="0"/>
                          <a:cs typeface="Arial" panose="020B0604020202020204" pitchFamily="34" charset="0"/>
                        </a:rPr>
                        <a:t>AUDITED PERFORMANCE</a:t>
                      </a:r>
                    </a:p>
                    <a:p>
                      <a:pPr algn="ctr"/>
                      <a:endParaRPr lang="en-ZA" sz="1600" b="1"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600" b="1" dirty="0">
                          <a:solidFill>
                            <a:sysClr val="windowText" lastClr="000000"/>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MTEF PERIOD</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34428">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600" b="1" dirty="0">
                          <a:solidFill>
                            <a:sysClr val="windowText" lastClr="000000"/>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ysClr val="windowText" lastClr="000000"/>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ysClr val="windowText" lastClr="000000"/>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b="1" dirty="0">
                          <a:solidFill>
                            <a:sysClr val="windowText" lastClr="000000"/>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2023/24</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2024/25</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2025/26</a:t>
                      </a:r>
                      <a:endPar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2621827">
                <a:tc>
                  <a:txBody>
                    <a:bodyPr/>
                    <a:lstStyle/>
                    <a:p>
                      <a:pPr>
                        <a:lnSpc>
                          <a:spcPct val="115000"/>
                        </a:lnSpc>
                        <a:spcAft>
                          <a:spcPts val="800"/>
                        </a:spcAft>
                      </a:pPr>
                      <a:r>
                        <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capacity of the Department to support curriculum delivery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Schools in use of electronic solutions to provide data.</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101:</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Number of public schools that use the South African Schools Administration and Management Systems (SA-SAMS), or any alternative electronic solution to provide data.</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3 746</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3, 728</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3,684</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3,684</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3,669</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3,669</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3669</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1570418">
                <a:tc>
                  <a:txBody>
                    <a:bodyPr/>
                    <a:lstStyle/>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digital divide eliminated</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Schools connected for e-mail connectivity</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b="1">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102:</a:t>
                      </a: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Number of Public schools that can be contacted electronically (e-mail)</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3746</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3,684%</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3,684</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3,669</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3,669</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3669</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139826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75" y="261581"/>
            <a:ext cx="10986052" cy="780765"/>
          </a:xfrm>
        </p:spPr>
        <p:txBody>
          <a:bodyPr>
            <a:normAutofit fontScale="90000"/>
          </a:bodyPr>
          <a:lstStyle/>
          <a:p>
            <a:pPr algn="ctr"/>
            <a:br>
              <a:rPr lang="en-ZA" sz="3200" b="1" dirty="0"/>
            </a:br>
            <a:r>
              <a:rPr lang="en-ZA" sz="3200" b="1" dirty="0" err="1">
                <a:latin typeface="Arial" panose="020B0604020202020204" pitchFamily="34" charset="0"/>
                <a:cs typeface="Arial" panose="020B0604020202020204" pitchFamily="34" charset="0"/>
              </a:rPr>
              <a:t>Cont</a:t>
            </a:r>
            <a:r>
              <a:rPr lang="en-ZA" sz="3200" b="1" dirty="0">
                <a:latin typeface="Arial" panose="020B0604020202020204" pitchFamily="34" charset="0"/>
                <a:cs typeface="Arial" panose="020B0604020202020204" pitchFamily="34" charset="0"/>
              </a:rPr>
              <a:t>…PROGRAMME 1: ADMINISTRATION</a:t>
            </a:r>
            <a:br>
              <a:rPr lang="en-US" sz="3200" b="1" dirty="0">
                <a:effectLst/>
                <a:ea typeface="Calibri" panose="020F0502020204030204" pitchFamily="34" charset="0"/>
                <a:cs typeface="Calibri" panose="020F0502020204030204" pitchFamily="34" charset="0"/>
              </a:rPr>
            </a:br>
            <a:endParaRPr lang="en-ZA" sz="3200" b="1" dirty="0">
              <a:cs typeface="Calibri" panose="020F0502020204030204" pitchFamily="34" charset="0"/>
            </a:endParaRPr>
          </a:p>
        </p:txBody>
      </p:sp>
      <p:sp>
        <p:nvSpPr>
          <p:cNvPr id="3" name="Content Placeholder 2"/>
          <p:cNvSpPr>
            <a:spLocks noGrp="1"/>
          </p:cNvSpPr>
          <p:nvPr>
            <p:ph idx="1"/>
          </p:nvPr>
        </p:nvSpPr>
        <p:spPr>
          <a:xfrm>
            <a:off x="1981200" y="1600201"/>
            <a:ext cx="8382000" cy="4525963"/>
          </a:xfrm>
        </p:spPr>
        <p:txBody>
          <a:bodyPr>
            <a:normAutofit/>
          </a:bodyPr>
          <a:lstStyle/>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15941045"/>
              </p:ext>
            </p:extLst>
          </p:nvPr>
        </p:nvGraphicFramePr>
        <p:xfrm>
          <a:off x="198784" y="887895"/>
          <a:ext cx="11838542" cy="5851515"/>
        </p:xfrm>
        <a:graphic>
          <a:graphicData uri="http://schemas.openxmlformats.org/drawingml/2006/table">
            <a:tbl>
              <a:tblPr firstRow="1" bandRow="1">
                <a:tableStyleId>{D113A9D2-9D6B-4929-AA2D-F23B5EE8CBE7}</a:tableStyleId>
              </a:tblPr>
              <a:tblGrid>
                <a:gridCol w="1302470">
                  <a:extLst>
                    <a:ext uri="{9D8B030D-6E8A-4147-A177-3AD203B41FA5}">
                      <a16:colId xmlns:a16="http://schemas.microsoft.com/office/drawing/2014/main" val="20000"/>
                    </a:ext>
                  </a:extLst>
                </a:gridCol>
                <a:gridCol w="1173707">
                  <a:extLst>
                    <a:ext uri="{9D8B030D-6E8A-4147-A177-3AD203B41FA5}">
                      <a16:colId xmlns:a16="http://schemas.microsoft.com/office/drawing/2014/main" val="20001"/>
                    </a:ext>
                  </a:extLst>
                </a:gridCol>
                <a:gridCol w="2292824">
                  <a:extLst>
                    <a:ext uri="{9D8B030D-6E8A-4147-A177-3AD203B41FA5}">
                      <a16:colId xmlns:a16="http://schemas.microsoft.com/office/drawing/2014/main" val="1538743314"/>
                    </a:ext>
                  </a:extLst>
                </a:gridCol>
                <a:gridCol w="928048">
                  <a:extLst>
                    <a:ext uri="{9D8B030D-6E8A-4147-A177-3AD203B41FA5}">
                      <a16:colId xmlns:a16="http://schemas.microsoft.com/office/drawing/2014/main" val="20002"/>
                    </a:ext>
                  </a:extLst>
                </a:gridCol>
                <a:gridCol w="982639">
                  <a:extLst>
                    <a:ext uri="{9D8B030D-6E8A-4147-A177-3AD203B41FA5}">
                      <a16:colId xmlns:a16="http://schemas.microsoft.com/office/drawing/2014/main" val="20003"/>
                    </a:ext>
                  </a:extLst>
                </a:gridCol>
                <a:gridCol w="825974">
                  <a:extLst>
                    <a:ext uri="{9D8B030D-6E8A-4147-A177-3AD203B41FA5}">
                      <a16:colId xmlns:a16="http://schemas.microsoft.com/office/drawing/2014/main" val="20004"/>
                    </a:ext>
                  </a:extLst>
                </a:gridCol>
                <a:gridCol w="1358249">
                  <a:extLst>
                    <a:ext uri="{9D8B030D-6E8A-4147-A177-3AD203B41FA5}">
                      <a16:colId xmlns:a16="http://schemas.microsoft.com/office/drawing/2014/main" val="20005"/>
                    </a:ext>
                  </a:extLst>
                </a:gridCol>
                <a:gridCol w="988332">
                  <a:extLst>
                    <a:ext uri="{9D8B030D-6E8A-4147-A177-3AD203B41FA5}">
                      <a16:colId xmlns:a16="http://schemas.microsoft.com/office/drawing/2014/main" val="20006"/>
                    </a:ext>
                  </a:extLst>
                </a:gridCol>
                <a:gridCol w="989873">
                  <a:extLst>
                    <a:ext uri="{9D8B030D-6E8A-4147-A177-3AD203B41FA5}">
                      <a16:colId xmlns:a16="http://schemas.microsoft.com/office/drawing/2014/main" val="1296676237"/>
                    </a:ext>
                  </a:extLst>
                </a:gridCol>
                <a:gridCol w="996426">
                  <a:extLst>
                    <a:ext uri="{9D8B030D-6E8A-4147-A177-3AD203B41FA5}">
                      <a16:colId xmlns:a16="http://schemas.microsoft.com/office/drawing/2014/main" val="20007"/>
                    </a:ext>
                  </a:extLst>
                </a:gridCol>
              </a:tblGrid>
              <a:tr h="335141">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OUTCOMES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algn="l">
                        <a:lnSpc>
                          <a:spcPct val="107000"/>
                        </a:lnSpc>
                        <a:spcBef>
                          <a:spcPts val="0"/>
                        </a:spcBef>
                        <a:spcAft>
                          <a:spcPts val="0"/>
                        </a:spcAft>
                        <a:tabLst>
                          <a:tab pos="1828800" algn="l"/>
                        </a:tabLst>
                      </a:pPr>
                      <a:r>
                        <a:rPr lang="en-ZA" sz="1500" b="1" dirty="0">
                          <a:solidFill>
                            <a:schemeClr val="tx1"/>
                          </a:solidFill>
                          <a:effectLst/>
                          <a:latin typeface="Arial" panose="020B0604020202020204" pitchFamily="34" charset="0"/>
                          <a:cs typeface="Arial" panose="020B0604020202020204" pitchFamily="34" charset="0"/>
                        </a:rPr>
                        <a:t>OUTPUTS</a:t>
                      </a: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marL="0" marR="0" lvl="0" indent="0" algn="l" defTabSz="914400" rtl="0" eaLnBrk="1" fontAlgn="auto" latinLnBrk="0" hangingPunct="1">
                        <a:lnSpc>
                          <a:spcPct val="107000"/>
                        </a:lnSpc>
                        <a:spcBef>
                          <a:spcPts val="0"/>
                        </a:spcBef>
                        <a:spcAft>
                          <a:spcPts val="0"/>
                        </a:spcAft>
                        <a:buClrTx/>
                        <a:buSzTx/>
                        <a:buFontTx/>
                        <a:buNone/>
                        <a:tabLst>
                          <a:tab pos="1828800" algn="l"/>
                        </a:tabLst>
                        <a:defRPr/>
                      </a:pPr>
                      <a:r>
                        <a:rPr lang="en-ZA" sz="1500" b="1" dirty="0">
                          <a:solidFill>
                            <a:schemeClr val="tx1"/>
                          </a:solidFill>
                          <a:effectLst/>
                          <a:latin typeface="Arial" panose="020B0604020202020204" pitchFamily="34" charset="0"/>
                          <a:cs typeface="Arial" panose="020B0604020202020204" pitchFamily="34" charset="0"/>
                        </a:rPr>
                        <a:t>OUTPUT INDICATORS</a:t>
                      </a:r>
                      <a:endParaRPr lang="en-US" sz="1500" b="1" dirty="0">
                        <a:solidFill>
                          <a:schemeClr val="tx1"/>
                        </a:solidFill>
                        <a:effectLst/>
                        <a:latin typeface="Arial" panose="020B0604020202020204" pitchFamily="34" charset="0"/>
                        <a:cs typeface="Arial" panose="020B0604020202020204" pitchFamily="34" charset="0"/>
                      </a:endParaRPr>
                    </a:p>
                    <a:p>
                      <a:pPr marL="0" marR="0" algn="l">
                        <a:lnSpc>
                          <a:spcPct val="107000"/>
                        </a:lnSpc>
                        <a:spcBef>
                          <a:spcPts val="0"/>
                        </a:spcBef>
                        <a:spcAft>
                          <a:spcPts val="0"/>
                        </a:spcAft>
                        <a:tabLst>
                          <a:tab pos="1828800" algn="l"/>
                        </a:tabLst>
                      </a:pPr>
                      <a:endParaRPr lang="en-US" sz="15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7">
                  <a:txBody>
                    <a:bodyPr/>
                    <a:lstStyle/>
                    <a:p>
                      <a:pPr marL="0" marR="0" algn="ctr">
                        <a:lnSpc>
                          <a:spcPct val="150000"/>
                        </a:lnSpc>
                        <a:spcBef>
                          <a:spcPts val="0"/>
                        </a:spcBef>
                        <a:spcAft>
                          <a:spcPts val="0"/>
                        </a:spcAft>
                        <a:tabLst>
                          <a:tab pos="1828800" algn="l"/>
                        </a:tabLst>
                      </a:pPr>
                      <a:r>
                        <a:rPr lang="en-US" sz="1500" b="1" dirty="0">
                          <a:solidFill>
                            <a:schemeClr val="tx1"/>
                          </a:solidFill>
                          <a:effectLst/>
                          <a:latin typeface="Arial" panose="020B0604020202020204" pitchFamily="34" charset="0"/>
                          <a:cs typeface="Arial" panose="020B0604020202020204" pitchFamily="34" charset="0"/>
                        </a:rPr>
                        <a:t>ANNUAL TARGETS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algn="l">
                        <a:lnSpc>
                          <a:spcPct val="107000"/>
                        </a:lnSpc>
                        <a:spcBef>
                          <a:spcPts val="0"/>
                        </a:spcBef>
                        <a:spcAft>
                          <a:spcPts val="0"/>
                        </a:spcAft>
                        <a:tabLst>
                          <a:tab pos="1828800" algn="l"/>
                        </a:tabLst>
                      </a:pPr>
                      <a:endParaRPr lang="en-US"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tc hMerge="1">
                  <a:txBody>
                    <a:bodyPr/>
                    <a:lstStyle/>
                    <a:p>
                      <a:pPr algn="l"/>
                      <a:endParaRPr lang="en-US" sz="1300" dirty="0">
                        <a:solidFill>
                          <a:schemeClr val="tx1"/>
                        </a:solidFill>
                        <a:latin typeface="Arial" panose="020B0604020202020204" pitchFamily="34" charset="0"/>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0"/>
                  </a:ext>
                </a:extLst>
              </a:tr>
              <a:tr h="860427">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ZA" sz="1500" b="1" dirty="0">
                          <a:solidFill>
                            <a:sysClr val="windowText" lastClr="000000"/>
                          </a:solidFill>
                          <a:latin typeface="Arial" panose="020B0604020202020204" pitchFamily="34" charset="0"/>
                          <a:cs typeface="Arial" panose="020B0604020202020204" pitchFamily="34" charset="0"/>
                        </a:rPr>
                        <a:t>AUDITED PERFORMANCE</a:t>
                      </a:r>
                    </a:p>
                    <a:p>
                      <a:pPr algn="ctr"/>
                      <a:endParaRPr lang="en-ZA" sz="1500" b="1"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gn="l"/>
                      <a:endParaRPr lang="en-ZA" sz="1300" dirty="0"/>
                    </a:p>
                    <a:p>
                      <a:pPr algn="l"/>
                      <a:endParaRPr lang="en-ZA" sz="1300" dirty="0"/>
                    </a:p>
                    <a:p>
                      <a:pPr algn="l"/>
                      <a:endParaRPr lang="en-ZA" sz="1300" dirty="0">
                        <a:latin typeface="Arial" panose="020B0604020202020204" pitchFamily="34" charset="0"/>
                        <a:cs typeface="Arial" panose="020B0604020202020204" pitchFamily="34" charset="0"/>
                      </a:endParaRPr>
                    </a:p>
                  </a:txBody>
                  <a:tcPr marL="68580" marR="68580" marT="0" marB="0">
                    <a:solidFill>
                      <a:schemeClr val="tx2">
                        <a:lumMod val="40000"/>
                        <a:lumOff val="60000"/>
                      </a:schemeClr>
                    </a:solidFill>
                  </a:tcPr>
                </a:tc>
                <a:tc hMerge="1">
                  <a:txBody>
                    <a:bodyPr/>
                    <a:lstStyle/>
                    <a:p>
                      <a:pPr algn="l"/>
                      <a:endParaRPr lang="en-ZA" sz="1300" dirty="0">
                        <a:latin typeface="Arial" panose="020B0604020202020204" pitchFamily="34" charset="0"/>
                        <a:cs typeface="Arial" panose="020B0604020202020204" pitchFamily="34" charset="0"/>
                      </a:endParaRPr>
                    </a:p>
                  </a:txBody>
                  <a:tcPr>
                    <a:solidFill>
                      <a:schemeClr val="tx2">
                        <a:lumMod val="40000"/>
                        <a:lumOff val="60000"/>
                      </a:schemeClr>
                    </a:solidFill>
                  </a:tcPr>
                </a:tc>
                <a:tc>
                  <a:txBody>
                    <a:bodyPr/>
                    <a:lstStyle/>
                    <a:p>
                      <a:pPr algn="ctr"/>
                      <a:r>
                        <a:rPr lang="en-US" sz="1500" b="1" dirty="0">
                          <a:solidFill>
                            <a:sysClr val="windowText" lastClr="000000"/>
                          </a:solidFill>
                          <a:latin typeface="Arial" panose="020B0604020202020204" pitchFamily="34" charset="0"/>
                          <a:cs typeface="Arial" panose="020B0604020202020204" pitchFamily="34" charset="0"/>
                        </a:rPr>
                        <a:t>ESTIMATED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MTEF PERIOD</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tx2">
                        <a:lumMod val="40000"/>
                        <a:lumOff val="60000"/>
                      </a:schemeClr>
                    </a:solidFill>
                  </a:tcPr>
                </a:tc>
                <a:extLst>
                  <a:ext uri="{0D108BD9-81ED-4DB2-BD59-A6C34878D82A}">
                    <a16:rowId xmlns:a16="http://schemas.microsoft.com/office/drawing/2014/main" val="10001"/>
                  </a:ext>
                </a:extLst>
              </a:tr>
              <a:tr h="350544">
                <a:tc vMerge="1">
                  <a:txBody>
                    <a:bodyPr/>
                    <a:lstStyle/>
                    <a:p>
                      <a:pPr marL="0" marR="0" algn="just">
                        <a:lnSpc>
                          <a:spcPct val="107000"/>
                        </a:lnSpc>
                        <a:spcBef>
                          <a:spcPts val="0"/>
                        </a:spcBef>
                        <a:spcAft>
                          <a:spcPts val="0"/>
                        </a:spcAft>
                        <a:tabLst>
                          <a:tab pos="1828800" algn="l"/>
                        </a:tabLst>
                      </a:pP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500" b="1" dirty="0">
                          <a:solidFill>
                            <a:sysClr val="windowText" lastClr="000000"/>
                          </a:solidFill>
                          <a:latin typeface="Arial" panose="020B0604020202020204" pitchFamily="34" charset="0"/>
                          <a:cs typeface="Arial" panose="020B0604020202020204" pitchFamily="34" charset="0"/>
                        </a:rPr>
                        <a:t>2019/20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ysClr val="windowText" lastClr="000000"/>
                          </a:solidFill>
                          <a:latin typeface="Arial" panose="020B0604020202020204" pitchFamily="34" charset="0"/>
                          <a:cs typeface="Arial" panose="020B0604020202020204" pitchFamily="34" charset="0"/>
                        </a:rPr>
                        <a:t>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ysClr val="windowText" lastClr="000000"/>
                          </a:solidFill>
                          <a:latin typeface="Arial" panose="020B0604020202020204" pitchFamily="34" charset="0"/>
                          <a:cs typeface="Arial" panose="020B0604020202020204" pitchFamily="34" charset="0"/>
                        </a:rPr>
                        <a:t>2021/22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500" b="1" dirty="0">
                          <a:solidFill>
                            <a:sysClr val="windowText" lastClr="000000"/>
                          </a:solidFill>
                          <a:latin typeface="Arial" panose="020B0604020202020204" pitchFamily="34" charset="0"/>
                          <a:cs typeface="Arial" panose="020B0604020202020204" pitchFamily="34" charset="0"/>
                        </a:rPr>
                        <a:t>2022/23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2023/24</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2024/25</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5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2025/26</a:t>
                      </a:r>
                      <a:endParaRPr kumimoji="0" lang="en-ZA"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93271398"/>
                  </a:ext>
                </a:extLst>
              </a:tr>
              <a:tr h="1778420">
                <a:tc rowSpan="2">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Improved capacity of the Department to support curriculum delivery</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Budget allocated for non-personnel expenditure items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SOI 103:</a:t>
                      </a: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Percentage of expenditure going towards non- personnel items</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17.9%</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18.4%</a:t>
                      </a:r>
                    </a:p>
                    <a:p>
                      <a:pPr algn="ctr">
                        <a:lnSpc>
                          <a:spcPct val="115000"/>
                        </a:lnSpc>
                      </a:pPr>
                      <a:r>
                        <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Arial" panose="020B0604020202020204" pitchFamily="34" charset="0"/>
                        </a:rPr>
                        <a:t>19, 6%</a:t>
                      </a:r>
                      <a:endParaRPr lang="en-ZA" sz="15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19.0%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a:solidFill>
                            <a:schemeClr val="tx1"/>
                          </a:solidFill>
                          <a:effectLst/>
                          <a:latin typeface="Arial" panose="020B0604020202020204" pitchFamily="34" charset="0"/>
                          <a:ea typeface="Calibri" panose="020F0502020204030204" pitchFamily="34" charset="0"/>
                          <a:cs typeface="Arial" panose="020B0604020202020204" pitchFamily="34" charset="0"/>
                        </a:rPr>
                        <a:t>17.8%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pPr>
                      <a:r>
                        <a:rPr lang="en-ZA"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17.9%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225537"/>
                  </a:ext>
                </a:extLst>
              </a:tr>
              <a:tr h="2147429">
                <a:tc vMerge="1">
                  <a:txBody>
                    <a:bodyPr/>
                    <a:lstStyle/>
                    <a:p>
                      <a:pPr>
                        <a:lnSpc>
                          <a:spcPct val="115000"/>
                        </a:lnSpc>
                        <a:spcAft>
                          <a:spcPts val="800"/>
                        </a:spcAft>
                      </a:pP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New educators appointed into the system</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POI 101</a:t>
                      </a: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qualified Grade R-12 educators aged 30 and below, entering the public service as teachers for the first time during the financial year.</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956</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800"/>
                        </a:spcAft>
                      </a:pPr>
                      <a:r>
                        <a:rPr lang="en-US" sz="1500" u="none" strike="noStrike"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1639</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en-US" sz="1500" u="none" strike="noStrike">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2975</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2000</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2000</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2000</a:t>
                      </a:r>
                      <a:endParaRPr lang="en-ZA" sz="15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800"/>
                        </a:spcAft>
                      </a:pPr>
                      <a:r>
                        <a:rPr lang="en-US" sz="1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2000</a:t>
                      </a:r>
                      <a:endParaRPr lang="en-ZA" sz="1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0471882"/>
                  </a:ext>
                </a:extLst>
              </a:tr>
            </a:tbl>
          </a:graphicData>
        </a:graphic>
      </p:graphicFrame>
    </p:spTree>
    <p:extLst>
      <p:ext uri="{BB962C8B-B14F-4D97-AF65-F5344CB8AC3E}">
        <p14:creationId xmlns:p14="http://schemas.microsoft.com/office/powerpoint/2010/main" val="2425550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D085-23A3-03EA-0234-73275EFFAB7A}"/>
              </a:ext>
            </a:extLst>
          </p:cNvPr>
          <p:cNvSpPr>
            <a:spLocks noGrp="1"/>
          </p:cNvSpPr>
          <p:nvPr>
            <p:ph type="title"/>
          </p:nvPr>
        </p:nvSpPr>
        <p:spPr/>
        <p:txBody>
          <a:bodyPr>
            <a:normAutofit/>
          </a:bodyPr>
          <a:lstStyle/>
          <a:p>
            <a:pPr algn="ctr"/>
            <a:r>
              <a:rPr lang="en-ZA" sz="4400" b="1" dirty="0"/>
              <a:t>     </a:t>
            </a:r>
            <a:r>
              <a:rPr lang="en-ZA" sz="3200" b="1" dirty="0">
                <a:latin typeface="Arial" panose="020B0604020202020204" pitchFamily="34" charset="0"/>
                <a:cs typeface="Arial" panose="020B0604020202020204" pitchFamily="34" charset="0"/>
              </a:rPr>
              <a:t>BUDGET FOR PROGRAMME 1: ADMINISTRATION</a:t>
            </a:r>
          </a:p>
        </p:txBody>
      </p:sp>
      <p:sp>
        <p:nvSpPr>
          <p:cNvPr id="4" name="Slide Number Placeholder 3">
            <a:extLst>
              <a:ext uri="{FF2B5EF4-FFF2-40B4-BE49-F238E27FC236}">
                <a16:creationId xmlns:a16="http://schemas.microsoft.com/office/drawing/2014/main" id="{ADC05BD8-C37C-27E4-6204-361A0881A382}"/>
              </a:ext>
            </a:extLst>
          </p:cNvPr>
          <p:cNvSpPr>
            <a:spLocks noGrp="1"/>
          </p:cNvSpPr>
          <p:nvPr>
            <p:ph type="sldNum" sz="quarter" idx="12"/>
          </p:nvPr>
        </p:nvSpPr>
        <p:spPr/>
        <p:txBody>
          <a:bodyPr/>
          <a:lstStyle/>
          <a:p>
            <a:pPr>
              <a:defRPr/>
            </a:pPr>
            <a:fld id="{D119717C-A772-4EF1-92D9-749FF69436D7}" type="slidenum">
              <a:rPr lang="en-US" smtClean="0">
                <a:solidFill>
                  <a:prstClr val="black">
                    <a:tint val="75000"/>
                  </a:prstClr>
                </a:solidFill>
              </a:rPr>
              <a:pPr>
                <a:defRPr/>
              </a:pPr>
              <a:t>9</a:t>
            </a:fld>
            <a:endParaRPr lang="en-US">
              <a:solidFill>
                <a:prstClr val="black">
                  <a:tint val="75000"/>
                </a:prstClr>
              </a:solidFill>
            </a:endParaRPr>
          </a:p>
        </p:txBody>
      </p:sp>
      <p:pic>
        <p:nvPicPr>
          <p:cNvPr id="5" name="Picture 4">
            <a:extLst>
              <a:ext uri="{FF2B5EF4-FFF2-40B4-BE49-F238E27FC236}">
                <a16:creationId xmlns:a16="http://schemas.microsoft.com/office/drawing/2014/main" id="{74DAC042-DDC2-2AD3-231E-1E6CA00904A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3456" y="1282890"/>
            <a:ext cx="10972800" cy="5073461"/>
          </a:xfrm>
          <a:prstGeom prst="rect">
            <a:avLst/>
          </a:prstGeom>
          <a:noFill/>
          <a:ln>
            <a:noFill/>
          </a:ln>
        </p:spPr>
      </p:pic>
    </p:spTree>
    <p:extLst>
      <p:ext uri="{BB962C8B-B14F-4D97-AF65-F5344CB8AC3E}">
        <p14:creationId xmlns:p14="http://schemas.microsoft.com/office/powerpoint/2010/main" val="1172475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10732</TotalTime>
  <Words>2494</Words>
  <Application>Microsoft Office PowerPoint</Application>
  <PresentationFormat>Widescreen</PresentationFormat>
  <Paragraphs>960</Paragraphs>
  <Slides>33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Amasis MT Pro Black</vt:lpstr>
      <vt:lpstr>Arial</vt:lpstr>
      <vt:lpstr>Arial Black</vt:lpstr>
      <vt:lpstr>Baskerville Old Face</vt:lpstr>
      <vt:lpstr>Bodoni MT Black</vt:lpstr>
      <vt:lpstr>Calibri</vt:lpstr>
      <vt:lpstr>Calibri Light</vt:lpstr>
      <vt:lpstr>Wingdings</vt:lpstr>
      <vt:lpstr>Office Theme</vt:lpstr>
      <vt:lpstr>PowerPoint Presentation</vt:lpstr>
      <vt:lpstr>Layout </vt:lpstr>
      <vt:lpstr>Introduction </vt:lpstr>
      <vt:lpstr>         LDOE Strategic Focus</vt:lpstr>
      <vt:lpstr>PROGRAMMES </vt:lpstr>
      <vt:lpstr>PowerPoint Presentation</vt:lpstr>
      <vt:lpstr> PROGRAMME 1: ADMINISTRATION </vt:lpstr>
      <vt:lpstr> Cont…PROGRAMME 1: ADMINISTRATION </vt:lpstr>
      <vt:lpstr>     BUDGET FOR PROGRAMME 1: ADMINISTRATION</vt:lpstr>
      <vt:lpstr> PROGRAMME 2: PUBLIC ORDINARY SCHOOL EDUCATION </vt:lpstr>
      <vt:lpstr> Cont…PROGRAMME 2: PUBLIC ORDINARY SCHOOL EDUCATION </vt:lpstr>
      <vt:lpstr> Cont…PROGRAMME 2: PUBLIC ORDINARY SCHOOL EDUCATION </vt:lpstr>
      <vt:lpstr> Cont…PROGRAMME 2: PUBLIC ORDINARY SCHOOL EDUCATION </vt:lpstr>
      <vt:lpstr> Cont…PROGRAMME 2: PUBLIC ORDINARY SCHOOL EDUCATION </vt:lpstr>
      <vt:lpstr> Cont…PROGRAMME 2: PUBLIC ORDINARY SCHOOL EDUCATION </vt:lpstr>
      <vt:lpstr>BUDGET FOR PROGRAMME 2:  PUBLIC ORDINARY SCHOOL EDUCATION</vt:lpstr>
      <vt:lpstr> PROGRAMME 3: INDEPENDENT SCHOOLS </vt:lpstr>
      <vt:lpstr>BUDGET FOR PROGRAMME 3: INDEPENDENT SCHOOLS</vt:lpstr>
      <vt:lpstr> PROGRAMME 4: PUBLIC SPECIAL SCHOOL EDUCATION </vt:lpstr>
      <vt:lpstr>BUDGET FOR PROGRAMME 4:  PUBLIC SPECIAL SCHOOL EDUCATION</vt:lpstr>
      <vt:lpstr> PROGRAMME 5: EARLY CHILDHOOD DEVELOPMENT </vt:lpstr>
      <vt:lpstr> Cont…PROGRAMME 5: EARLY CHILDHOOD DEVELOPMENT </vt:lpstr>
      <vt:lpstr>BUDGET FOR PROGRAMME 5:  EARLY CHILDHOOD DEVELOPMENT</vt:lpstr>
      <vt:lpstr> PROGRAMME 6:  INFRASTRUCTURE DEVELOPMENT  </vt:lpstr>
      <vt:lpstr> Cont…PROGRAMME 6:  INFRASTRUCTURE DEVELOPMENT  </vt:lpstr>
      <vt:lpstr> Cont…PROGRAMME 6:  INFRASTRUCTURE DEVELOPMENT  </vt:lpstr>
      <vt:lpstr>BUDGET FOR PROGRAMME 6:  INFRASTRUCTURE DEVELOPMENT</vt:lpstr>
      <vt:lpstr> PROGRAMME 7:  EXAMINATION AND EDUCATION RELATED SERVICES </vt:lpstr>
      <vt:lpstr>             Cont…PROGRAMME 7:  EXAMINATION AND EDUCATION RELATED SERVICES </vt:lpstr>
      <vt:lpstr>             Cont…PROGRAMME 7:  EXAMINATION AND EDUCATION RELATED SERVICES </vt:lpstr>
      <vt:lpstr>BUDGET: PROGRAMME 7:   EXAMINATION AND EDUCATION RELATED SERVICES</vt:lpstr>
      <vt:lpstr>CONCLUSION</vt:lpstr>
      <vt:lpstr> The end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effectiveness of Supply Chain management (SCM)- Limpopo Department of Education</dc:title>
  <dc:creator>KEKANA J</dc:creator>
  <cp:lastModifiedBy>Kekana J.</cp:lastModifiedBy>
  <cp:revision>141</cp:revision>
  <dcterms:created xsi:type="dcterms:W3CDTF">2019-02-05T08:07:14Z</dcterms:created>
  <dcterms:modified xsi:type="dcterms:W3CDTF">2023-04-21T15:55:41Z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58b81e7-6453-48fa-b0c2-9fade70589de_Enabled">
    <vt:lpwstr>true</vt:lpwstr>
  </property>
  <property fmtid="{D5CDD505-2E9C-101B-9397-08002B2CF9AE}" pid="3" name="MSIP_Label_058b81e7-6453-48fa-b0c2-9fade70589de_SetDate">
    <vt:lpwstr>2023-03-06T19:55:34Z</vt:lpwstr>
  </property>
  <property fmtid="{D5CDD505-2E9C-101B-9397-08002B2CF9AE}" pid="4" name="MSIP_Label_058b81e7-6453-48fa-b0c2-9fade70589de_Method">
    <vt:lpwstr>Standard</vt:lpwstr>
  </property>
  <property fmtid="{D5CDD505-2E9C-101B-9397-08002B2CF9AE}" pid="5" name="MSIP_Label_058b81e7-6453-48fa-b0c2-9fade70589de_Name">
    <vt:lpwstr>Confidential Information - This is for official consumption</vt:lpwstr>
  </property>
  <property fmtid="{D5CDD505-2E9C-101B-9397-08002B2CF9AE}" pid="6" name="MSIP_Label_058b81e7-6453-48fa-b0c2-9fade70589de_SiteId">
    <vt:lpwstr>ce7beb88-ace0-4326-b3e9-235d92a126fd</vt:lpwstr>
  </property>
  <property fmtid="{D5CDD505-2E9C-101B-9397-08002B2CF9AE}" pid="7" name="MSIP_Label_058b81e7-6453-48fa-b0c2-9fade70589de_ActionId">
    <vt:lpwstr>b0608669-e563-4216-abfa-40dbd2ad0a5d</vt:lpwstr>
  </property>
  <property fmtid="{D5CDD505-2E9C-101B-9397-08002B2CF9AE}" pid="8" name="MSIP_Label_058b81e7-6453-48fa-b0c2-9fade70589de_ContentBits">
    <vt:lpwstr>1</vt:lpwstr>
  </property>
  <property fmtid="{D5CDD505-2E9C-101B-9397-08002B2CF9AE}" pid="9" name="ClassificationContentMarkingHeaderLocations">
    <vt:lpwstr>1_Office Theme:13</vt:lpwstr>
  </property>
  <property fmtid="{D5CDD505-2E9C-101B-9397-08002B2CF9AE}" pid="10" name="ClassificationContentMarkingHeaderText">
    <vt:lpwstr>Confidential Information - This is for official consumption</vt:lpwstr>
  </property>
</Properties>
</file>