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42"/>
  </p:notesMasterIdLst>
  <p:handoutMasterIdLst>
    <p:handoutMasterId r:id="rId43"/>
  </p:handoutMasterIdLst>
  <p:sldIdLst>
    <p:sldId id="471" r:id="rId2"/>
    <p:sldId id="551" r:id="rId3"/>
    <p:sldId id="626" r:id="rId4"/>
    <p:sldId id="565" r:id="rId5"/>
    <p:sldId id="629" r:id="rId6"/>
    <p:sldId id="630" r:id="rId7"/>
    <p:sldId id="638" r:id="rId8"/>
    <p:sldId id="636" r:id="rId9"/>
    <p:sldId id="639" r:id="rId10"/>
    <p:sldId id="651" r:id="rId11"/>
    <p:sldId id="643" r:id="rId12"/>
    <p:sldId id="632" r:id="rId13"/>
    <p:sldId id="641" r:id="rId14"/>
    <p:sldId id="617" r:id="rId15"/>
    <p:sldId id="645" r:id="rId16"/>
    <p:sldId id="647" r:id="rId17"/>
    <p:sldId id="574" r:id="rId18"/>
    <p:sldId id="580" r:id="rId19"/>
    <p:sldId id="581" r:id="rId20"/>
    <p:sldId id="583" r:id="rId21"/>
    <p:sldId id="575" r:id="rId22"/>
    <p:sldId id="591" r:id="rId23"/>
    <p:sldId id="592" r:id="rId24"/>
    <p:sldId id="593" r:id="rId25"/>
    <p:sldId id="597" r:id="rId26"/>
    <p:sldId id="594" r:id="rId27"/>
    <p:sldId id="598" r:id="rId28"/>
    <p:sldId id="584" r:id="rId29"/>
    <p:sldId id="589" r:id="rId30"/>
    <p:sldId id="606" r:id="rId31"/>
    <p:sldId id="607" r:id="rId32"/>
    <p:sldId id="608" r:id="rId33"/>
    <p:sldId id="590" r:id="rId34"/>
    <p:sldId id="611" r:id="rId35"/>
    <p:sldId id="612" r:id="rId36"/>
    <p:sldId id="613" r:id="rId37"/>
    <p:sldId id="609" r:id="rId38"/>
    <p:sldId id="616" r:id="rId39"/>
    <p:sldId id="615" r:id="rId40"/>
    <p:sldId id="507" r:id="rId41"/>
  </p:sldIdLst>
  <p:sldSz cx="9144000" cy="6858000" type="screen4x3"/>
  <p:notesSz cx="6797675" cy="9926638"/>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RTIE MILNE" initials="MM"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000"/>
    <a:srgbClr val="D0D9CF"/>
    <a:srgbClr val="FFD21E"/>
    <a:srgbClr val="FFD133"/>
    <a:srgbClr val="FAC52E"/>
    <a:srgbClr val="009644"/>
    <a:srgbClr val="FFFF66"/>
    <a:srgbClr val="FFCC66"/>
    <a:srgbClr val="00B0F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6F5BB98-A91C-4E71-80D0-A29F9438B261}" v="6" dt="2023-04-15T16:20:03.323"/>
  </p1510:revLst>
</p1510:revInfo>
</file>

<file path=ppt/tableStyles.xml><?xml version="1.0" encoding="utf-8"?>
<a:tblStyleLst xmlns:a="http://schemas.openxmlformats.org/drawingml/2006/main" def="{5C22544A-7EE6-4342-B048-85BDC9FD1C3A}">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EB9631B5-78F2-41C9-869B-9F39066F8104}" styleName="Medium Style 3 - Accent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233" autoAdjust="0"/>
    <p:restoredTop sz="95226" autoAdjust="0"/>
  </p:normalViewPr>
  <p:slideViewPr>
    <p:cSldViewPr>
      <p:cViewPr varScale="1">
        <p:scale>
          <a:sx n="59" d="100"/>
          <a:sy n="59" d="100"/>
        </p:scale>
        <p:origin x="1436" y="5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47" Type="http://schemas.openxmlformats.org/officeDocument/2006/relationships/theme" Target="theme/theme1.xml"/><Relationship Id="rId50" Type="http://schemas.microsoft.com/office/2015/10/relationships/revisionInfo" Target="revisionInfo.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handoutMaster" Target="handoutMasters/handoutMaster1.xml"/><Relationship Id="rId48"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utchman Chetty" userId="03ad38a1-227b-4ccc-8241-4c28c323130f" providerId="ADAL" clId="{C6F5BB98-A91C-4E71-80D0-A29F9438B261}"/>
    <pc:docChg chg="custSel addSld delSld modSld">
      <pc:chgData name="Lutchman Chetty" userId="03ad38a1-227b-4ccc-8241-4c28c323130f" providerId="ADAL" clId="{C6F5BB98-A91C-4E71-80D0-A29F9438B261}" dt="2023-04-15T17:01:21.696" v="310" actId="20577"/>
      <pc:docMkLst>
        <pc:docMk/>
      </pc:docMkLst>
      <pc:sldChg chg="modSp mod">
        <pc:chgData name="Lutchman Chetty" userId="03ad38a1-227b-4ccc-8241-4c28c323130f" providerId="ADAL" clId="{C6F5BB98-A91C-4E71-80D0-A29F9438B261}" dt="2023-04-15T17:01:21.696" v="310" actId="20577"/>
        <pc:sldMkLst>
          <pc:docMk/>
          <pc:sldMk cId="2188969008" sldId="471"/>
        </pc:sldMkLst>
        <pc:spChg chg="mod">
          <ac:chgData name="Lutchman Chetty" userId="03ad38a1-227b-4ccc-8241-4c28c323130f" providerId="ADAL" clId="{C6F5BB98-A91C-4E71-80D0-A29F9438B261}" dt="2023-04-15T17:00:14.240" v="241" actId="20577"/>
          <ac:spMkLst>
            <pc:docMk/>
            <pc:sldMk cId="2188969008" sldId="471"/>
            <ac:spMk id="9" creationId="{00000000-0000-0000-0000-000000000000}"/>
          </ac:spMkLst>
        </pc:spChg>
        <pc:spChg chg="mod">
          <ac:chgData name="Lutchman Chetty" userId="03ad38a1-227b-4ccc-8241-4c28c323130f" providerId="ADAL" clId="{C6F5BB98-A91C-4E71-80D0-A29F9438B261}" dt="2023-04-15T17:01:21.696" v="310" actId="20577"/>
          <ac:spMkLst>
            <pc:docMk/>
            <pc:sldMk cId="2188969008" sldId="471"/>
            <ac:spMk id="10" creationId="{00000000-0000-0000-0000-000000000000}"/>
          </ac:spMkLst>
        </pc:spChg>
        <pc:spChg chg="mod">
          <ac:chgData name="Lutchman Chetty" userId="03ad38a1-227b-4ccc-8241-4c28c323130f" providerId="ADAL" clId="{C6F5BB98-A91C-4E71-80D0-A29F9438B261}" dt="2023-04-15T17:01:06.326" v="305" actId="1076"/>
          <ac:spMkLst>
            <pc:docMk/>
            <pc:sldMk cId="2188969008" sldId="471"/>
            <ac:spMk id="19" creationId="{1193D313-2BD6-5679-3D9D-1006115F8247}"/>
          </ac:spMkLst>
        </pc:spChg>
      </pc:sldChg>
      <pc:sldChg chg="modSp mod">
        <pc:chgData name="Lutchman Chetty" userId="03ad38a1-227b-4ccc-8241-4c28c323130f" providerId="ADAL" clId="{C6F5BB98-A91C-4E71-80D0-A29F9438B261}" dt="2023-04-15T16:18:13.623" v="214" actId="20577"/>
        <pc:sldMkLst>
          <pc:docMk/>
          <pc:sldMk cId="719548791" sldId="651"/>
        </pc:sldMkLst>
        <pc:spChg chg="mod">
          <ac:chgData name="Lutchman Chetty" userId="03ad38a1-227b-4ccc-8241-4c28c323130f" providerId="ADAL" clId="{C6F5BB98-A91C-4E71-80D0-A29F9438B261}" dt="2023-04-15T16:18:13.623" v="214" actId="20577"/>
          <ac:spMkLst>
            <pc:docMk/>
            <pc:sldMk cId="719548791" sldId="651"/>
            <ac:spMk id="13" creationId="{00000000-0000-0000-0000-000000000000}"/>
          </ac:spMkLst>
        </pc:spChg>
      </pc:sldChg>
      <pc:sldChg chg="new del">
        <pc:chgData name="Lutchman Chetty" userId="03ad38a1-227b-4ccc-8241-4c28c323130f" providerId="ADAL" clId="{C6F5BB98-A91C-4E71-80D0-A29F9438B261}" dt="2023-04-15T16:18:54.646" v="217" actId="47"/>
        <pc:sldMkLst>
          <pc:docMk/>
          <pc:sldMk cId="3020087230" sldId="652"/>
        </pc:sldMkLst>
      </pc:sldChg>
      <pc:sldChg chg="addSp modSp add del mod">
        <pc:chgData name="Lutchman Chetty" userId="03ad38a1-227b-4ccc-8241-4c28c323130f" providerId="ADAL" clId="{C6F5BB98-A91C-4E71-80D0-A29F9438B261}" dt="2023-04-15T16:59:51.935" v="230" actId="47"/>
        <pc:sldMkLst>
          <pc:docMk/>
          <pc:sldMk cId="132075168" sldId="653"/>
        </pc:sldMkLst>
        <pc:spChg chg="mod">
          <ac:chgData name="Lutchman Chetty" userId="03ad38a1-227b-4ccc-8241-4c28c323130f" providerId="ADAL" clId="{C6F5BB98-A91C-4E71-80D0-A29F9438B261}" dt="2023-04-15T16:19:14.108" v="219" actId="6549"/>
          <ac:spMkLst>
            <pc:docMk/>
            <pc:sldMk cId="132075168" sldId="653"/>
            <ac:spMk id="6" creationId="{00000000-0000-0000-0000-000000000000}"/>
          </ac:spMkLst>
        </pc:spChg>
        <pc:spChg chg="add mod">
          <ac:chgData name="Lutchman Chetty" userId="03ad38a1-227b-4ccc-8241-4c28c323130f" providerId="ADAL" clId="{C6F5BB98-A91C-4E71-80D0-A29F9438B261}" dt="2023-04-15T16:20:11.911" v="229" actId="6549"/>
          <ac:spMkLst>
            <pc:docMk/>
            <pc:sldMk cId="132075168" sldId="653"/>
            <ac:spMk id="12" creationId="{B3A64815-0584-9C4B-F44D-D2F55137A06E}"/>
          </ac:spMkLst>
        </pc:spChg>
        <pc:spChg chg="mod">
          <ac:chgData name="Lutchman Chetty" userId="03ad38a1-227b-4ccc-8241-4c28c323130f" providerId="ADAL" clId="{C6F5BB98-A91C-4E71-80D0-A29F9438B261}" dt="2023-04-15T16:19:21.637" v="221" actId="5793"/>
          <ac:spMkLst>
            <pc:docMk/>
            <pc:sldMk cId="132075168" sldId="653"/>
            <ac:spMk id="13" creationId="{00000000-0000-0000-0000-000000000000}"/>
          </ac:spMkLst>
        </pc:spChg>
        <pc:picChg chg="mod">
          <ac:chgData name="Lutchman Chetty" userId="03ad38a1-227b-4ccc-8241-4c28c323130f" providerId="ADAL" clId="{C6F5BB98-A91C-4E71-80D0-A29F9438B261}" dt="2023-04-15T16:19:09.472" v="218" actId="1076"/>
          <ac:picMkLst>
            <pc:docMk/>
            <pc:sldMk cId="132075168" sldId="653"/>
            <ac:picMk id="14" creationId="{9E3B93A8-610B-FB4B-F174-97C1A3A2FBEF}"/>
          </ac:picMkLst>
        </pc:picChg>
      </pc:sldChg>
      <pc:sldChg chg="new del">
        <pc:chgData name="Lutchman Chetty" userId="03ad38a1-227b-4ccc-8241-4c28c323130f" providerId="ADAL" clId="{C6F5BB98-A91C-4E71-80D0-A29F9438B261}" dt="2023-04-15T16:59:52.634" v="231" actId="47"/>
        <pc:sldMkLst>
          <pc:docMk/>
          <pc:sldMk cId="4236302099" sldId="654"/>
        </pc:sldMkLst>
      </pc:sldChg>
      <pc:sldChg chg="add del">
        <pc:chgData name="Lutchman Chetty" userId="03ad38a1-227b-4ccc-8241-4c28c323130f" providerId="ADAL" clId="{C6F5BB98-A91C-4E71-80D0-A29F9438B261}" dt="2023-04-15T16:59:58.323" v="235" actId="47"/>
        <pc:sldMkLst>
          <pc:docMk/>
          <pc:sldMk cId="601739344" sldId="655"/>
        </pc:sldMkLst>
      </pc:sldChg>
      <pc:sldChg chg="add del">
        <pc:chgData name="Lutchman Chetty" userId="03ad38a1-227b-4ccc-8241-4c28c323130f" providerId="ADAL" clId="{C6F5BB98-A91C-4E71-80D0-A29F9438B261}" dt="2023-04-15T16:59:56.454" v="234" actId="47"/>
        <pc:sldMkLst>
          <pc:docMk/>
          <pc:sldMk cId="662572856" sldId="656"/>
        </pc:sldMkLst>
      </pc:sldChg>
      <pc:sldChg chg="add del">
        <pc:chgData name="Lutchman Chetty" userId="03ad38a1-227b-4ccc-8241-4c28c323130f" providerId="ADAL" clId="{C6F5BB98-A91C-4E71-80D0-A29F9438B261}" dt="2023-04-15T16:59:55.544" v="233" actId="47"/>
        <pc:sldMkLst>
          <pc:docMk/>
          <pc:sldMk cId="2477194763" sldId="657"/>
        </pc:sldMkLst>
      </pc:sldChg>
      <pc:sldChg chg="add del">
        <pc:chgData name="Lutchman Chetty" userId="03ad38a1-227b-4ccc-8241-4c28c323130f" providerId="ADAL" clId="{C6F5BB98-A91C-4E71-80D0-A29F9438B261}" dt="2023-04-15T16:59:54.421" v="232" actId="47"/>
        <pc:sldMkLst>
          <pc:docMk/>
          <pc:sldMk cId="1775963467" sldId="658"/>
        </pc:sldMk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7928"/>
          </a:xfrm>
          <a:prstGeom prst="rect">
            <a:avLst/>
          </a:prstGeom>
        </p:spPr>
        <p:txBody>
          <a:bodyPr vert="horz" lIns="91440" tIns="45720" rIns="91440" bIns="45720" rtlCol="0"/>
          <a:lstStyle>
            <a:lvl1pPr algn="l">
              <a:defRPr sz="1200"/>
            </a:lvl1pPr>
          </a:lstStyle>
          <a:p>
            <a:endParaRPr lang="en-ZA"/>
          </a:p>
        </p:txBody>
      </p:sp>
      <p:sp>
        <p:nvSpPr>
          <p:cNvPr id="3" name="Date Placeholder 2"/>
          <p:cNvSpPr>
            <a:spLocks noGrp="1"/>
          </p:cNvSpPr>
          <p:nvPr>
            <p:ph type="dt" sz="quarter" idx="1"/>
          </p:nvPr>
        </p:nvSpPr>
        <p:spPr>
          <a:xfrm>
            <a:off x="3849688" y="0"/>
            <a:ext cx="2946400" cy="497928"/>
          </a:xfrm>
          <a:prstGeom prst="rect">
            <a:avLst/>
          </a:prstGeom>
        </p:spPr>
        <p:txBody>
          <a:bodyPr vert="horz" lIns="91440" tIns="45720" rIns="91440" bIns="45720" rtlCol="0"/>
          <a:lstStyle>
            <a:lvl1pPr algn="r">
              <a:defRPr sz="1200"/>
            </a:lvl1pPr>
          </a:lstStyle>
          <a:p>
            <a:fld id="{F7D42896-8E1F-4592-B5A5-18C5C72FB23A}" type="datetimeFigureOut">
              <a:rPr lang="en-ZA" smtClean="0"/>
              <a:t>2023/04/15</a:t>
            </a:fld>
            <a:endParaRPr lang="en-ZA"/>
          </a:p>
        </p:txBody>
      </p:sp>
      <p:sp>
        <p:nvSpPr>
          <p:cNvPr id="4" name="Footer Placeholder 3"/>
          <p:cNvSpPr>
            <a:spLocks noGrp="1"/>
          </p:cNvSpPr>
          <p:nvPr>
            <p:ph type="ftr" sz="quarter" idx="2"/>
          </p:nvPr>
        </p:nvSpPr>
        <p:spPr>
          <a:xfrm>
            <a:off x="0" y="9428710"/>
            <a:ext cx="2946400" cy="497928"/>
          </a:xfrm>
          <a:prstGeom prst="rect">
            <a:avLst/>
          </a:prstGeom>
        </p:spPr>
        <p:txBody>
          <a:bodyPr vert="horz" lIns="91440" tIns="45720" rIns="91440" bIns="45720" rtlCol="0" anchor="b"/>
          <a:lstStyle>
            <a:lvl1pPr algn="l">
              <a:defRPr sz="1200"/>
            </a:lvl1pPr>
          </a:lstStyle>
          <a:p>
            <a:endParaRPr lang="en-ZA"/>
          </a:p>
        </p:txBody>
      </p:sp>
      <p:sp>
        <p:nvSpPr>
          <p:cNvPr id="5" name="Slide Number Placeholder 4"/>
          <p:cNvSpPr>
            <a:spLocks noGrp="1"/>
          </p:cNvSpPr>
          <p:nvPr>
            <p:ph type="sldNum" sz="quarter" idx="3"/>
          </p:nvPr>
        </p:nvSpPr>
        <p:spPr>
          <a:xfrm>
            <a:off x="3849688" y="9428710"/>
            <a:ext cx="2946400" cy="497928"/>
          </a:xfrm>
          <a:prstGeom prst="rect">
            <a:avLst/>
          </a:prstGeom>
        </p:spPr>
        <p:txBody>
          <a:bodyPr vert="horz" lIns="91440" tIns="45720" rIns="91440" bIns="45720" rtlCol="0" anchor="b"/>
          <a:lstStyle>
            <a:lvl1pPr algn="r">
              <a:defRPr sz="1200"/>
            </a:lvl1pPr>
          </a:lstStyle>
          <a:p>
            <a:fld id="{A500E8E3-D37B-4AA5-9D84-59ED5DB46622}" type="slidenum">
              <a:rPr lang="en-ZA" smtClean="0"/>
              <a:t>‹#›</a:t>
            </a:fld>
            <a:endParaRPr lang="en-ZA"/>
          </a:p>
        </p:txBody>
      </p:sp>
    </p:spTree>
    <p:extLst>
      <p:ext uri="{BB962C8B-B14F-4D97-AF65-F5344CB8AC3E}">
        <p14:creationId xmlns:p14="http://schemas.microsoft.com/office/powerpoint/2010/main" val="177245392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US" dirty="0"/>
          </a:p>
        </p:txBody>
      </p:sp>
      <p:sp>
        <p:nvSpPr>
          <p:cNvPr id="3" name="Date Placeholder 2"/>
          <p:cNvSpPr>
            <a:spLocks noGrp="1"/>
          </p:cNvSpPr>
          <p:nvPr>
            <p:ph type="dt" idx="1"/>
          </p:nvPr>
        </p:nvSpPr>
        <p:spPr>
          <a:xfrm>
            <a:off x="3849688" y="0"/>
            <a:ext cx="2946400" cy="496888"/>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2F99D547-1A9C-4812-81A1-DCCB702D1569}" type="datetimeFigureOut">
              <a:rPr lang="en-US"/>
              <a:pPr>
                <a:defRPr/>
              </a:pPr>
              <a:t>4/15/2023</a:t>
            </a:fld>
            <a:endParaRPr lang="en-US" dirty="0"/>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679450" y="4714876"/>
            <a:ext cx="5438775" cy="4467225"/>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9428164"/>
            <a:ext cx="2946400" cy="496887"/>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US" dirty="0"/>
          </a:p>
        </p:txBody>
      </p:sp>
      <p:sp>
        <p:nvSpPr>
          <p:cNvPr id="7" name="Slide Number Placeholder 6"/>
          <p:cNvSpPr>
            <a:spLocks noGrp="1"/>
          </p:cNvSpPr>
          <p:nvPr>
            <p:ph type="sldNum" sz="quarter" idx="5"/>
          </p:nvPr>
        </p:nvSpPr>
        <p:spPr>
          <a:xfrm>
            <a:off x="3849688" y="9428164"/>
            <a:ext cx="2946400" cy="496887"/>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anose="020F0502020204030204" pitchFamily="34" charset="0"/>
              </a:defRPr>
            </a:lvl1pPr>
          </a:lstStyle>
          <a:p>
            <a:fld id="{FBE2F452-BBC8-48A0-81EB-29E797DD877A}" type="slidenum">
              <a:rPr lang="en-US" altLang="en-US"/>
              <a:pPr/>
              <a:t>‹#›</a:t>
            </a:fld>
            <a:endParaRPr lang="en-US" altLang="en-US" dirty="0"/>
          </a:p>
        </p:txBody>
      </p:sp>
    </p:spTree>
    <p:extLst>
      <p:ext uri="{BB962C8B-B14F-4D97-AF65-F5344CB8AC3E}">
        <p14:creationId xmlns:p14="http://schemas.microsoft.com/office/powerpoint/2010/main" val="4067403333"/>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18435" name="Notes Placeholder 2"/>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ZA" altLang="en-US"/>
          </a:p>
        </p:txBody>
      </p:sp>
      <p:sp>
        <p:nvSpPr>
          <p:cNvPr id="22532" name="Slide Number Placeholder 3"/>
          <p:cNvSpPr>
            <a:spLocks noGrp="1"/>
          </p:cNvSpPr>
          <p:nvPr>
            <p:ph type="sldNum" sz="quarter" idx="5"/>
          </p:nvPr>
        </p:nvSpPr>
        <p:spPr bwMode="auto">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9510C67C-630D-4807-B486-EC56C14DF5E6}" type="slidenum">
              <a:rPr lang="en-ZA" altLang="en-US" smtClean="0"/>
              <a:pPr fontAlgn="base">
                <a:spcBef>
                  <a:spcPct val="0"/>
                </a:spcBef>
                <a:spcAft>
                  <a:spcPct val="0"/>
                </a:spcAft>
                <a:defRPr/>
              </a:pPr>
              <a:t>40</a:t>
            </a:fld>
            <a:endParaRPr lang="en-ZA" altLang="en-US"/>
          </a:p>
        </p:txBody>
      </p:sp>
    </p:spTree>
    <p:extLst>
      <p:ext uri="{BB962C8B-B14F-4D97-AF65-F5344CB8AC3E}">
        <p14:creationId xmlns:p14="http://schemas.microsoft.com/office/powerpoint/2010/main" val="13612396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EAE1CC4D-6B80-824F-95B3-C7042065D9B6}" type="datetime1">
              <a:rPr lang="en-ZA" smtClean="0">
                <a:solidFill>
                  <a:prstClr val="black">
                    <a:tint val="75000"/>
                  </a:prstClr>
                </a:solidFill>
              </a:rPr>
              <a:t>2023/04/15</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fld id="{4F3A2FD1-091E-4E14-B5E1-3309D4850A6F}" type="slidenum">
              <a:rPr lang="en-US" altLang="en-US"/>
              <a:pPr/>
              <a:t>‹#›</a:t>
            </a:fld>
            <a:endParaRPr lang="en-US" altLang="en-US" dirty="0"/>
          </a:p>
        </p:txBody>
      </p:sp>
    </p:spTree>
    <p:extLst>
      <p:ext uri="{BB962C8B-B14F-4D97-AF65-F5344CB8AC3E}">
        <p14:creationId xmlns:p14="http://schemas.microsoft.com/office/powerpoint/2010/main" val="30197071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8F5F6902-2018-4A43-A197-E66B77FC800F}" type="datetime1">
              <a:rPr lang="en-ZA" smtClean="0">
                <a:solidFill>
                  <a:prstClr val="black">
                    <a:tint val="75000"/>
                  </a:prstClr>
                </a:solidFill>
              </a:rPr>
              <a:t>2023/04/15</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fld id="{BF9C980E-3AC1-4DFD-ABD0-F24C9196324D}" type="slidenum">
              <a:rPr lang="en-US" altLang="en-US"/>
              <a:pPr/>
              <a:t>‹#›</a:t>
            </a:fld>
            <a:endParaRPr lang="en-US" altLang="en-US" dirty="0"/>
          </a:p>
        </p:txBody>
      </p:sp>
    </p:spTree>
    <p:extLst>
      <p:ext uri="{BB962C8B-B14F-4D97-AF65-F5344CB8AC3E}">
        <p14:creationId xmlns:p14="http://schemas.microsoft.com/office/powerpoint/2010/main" val="24008883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5050AAFC-9222-5F47-83D3-233A5731C885}" type="datetime1">
              <a:rPr lang="en-ZA" smtClean="0">
                <a:solidFill>
                  <a:prstClr val="black">
                    <a:tint val="75000"/>
                  </a:prstClr>
                </a:solidFill>
              </a:rPr>
              <a:t>2023/04/15</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fld id="{BDB76249-C742-443A-9BEC-97296B7C0194}" type="slidenum">
              <a:rPr lang="en-US" altLang="en-US"/>
              <a:pPr/>
              <a:t>‹#›</a:t>
            </a:fld>
            <a:endParaRPr lang="en-US" altLang="en-US" dirty="0"/>
          </a:p>
        </p:txBody>
      </p:sp>
    </p:spTree>
    <p:extLst>
      <p:ext uri="{BB962C8B-B14F-4D97-AF65-F5344CB8AC3E}">
        <p14:creationId xmlns:p14="http://schemas.microsoft.com/office/powerpoint/2010/main" val="162753968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6_Title and Content">
    <p:spTree>
      <p:nvGrpSpPr>
        <p:cNvPr id="1" name=""/>
        <p:cNvGrpSpPr/>
        <p:nvPr/>
      </p:nvGrpSpPr>
      <p:grpSpPr>
        <a:xfrm>
          <a:off x="0" y="0"/>
          <a:ext cx="0" cy="0"/>
          <a:chOff x="0" y="0"/>
          <a:chExt cx="0" cy="0"/>
        </a:xfrm>
      </p:grpSpPr>
      <p:pic>
        <p:nvPicPr>
          <p:cNvPr id="10" name="Picture 7"/>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6512" y="6309320"/>
            <a:ext cx="9035988" cy="346329"/>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pic>
        <p:nvPicPr>
          <p:cNvPr id="11" name="Picture 2" descr="http://www.kznonline.gov.za/images/stories/downloads/Logos/Coat_of_Arms-zulu.jp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36512" y="6414955"/>
            <a:ext cx="575048" cy="420660"/>
          </a:xfrm>
          <a:prstGeom prst="rect">
            <a:avLst/>
          </a:prstGeom>
          <a:blipFill dpi="0" rotWithShape="1">
            <a:blip r:embed="rId2">
              <a:alphaModFix amt="0"/>
            </a:blip>
            <a:srcRect/>
            <a:tile tx="0" ty="0" sx="100000" sy="100000" flip="none" algn="tl"/>
          </a:blipFill>
          <a:ln>
            <a:noFill/>
          </a:ln>
        </p:spPr>
      </p:pic>
      <p:sp>
        <p:nvSpPr>
          <p:cNvPr id="12" name="Slide Number Placeholder 1"/>
          <p:cNvSpPr>
            <a:spLocks noGrp="1"/>
          </p:cNvSpPr>
          <p:nvPr>
            <p:ph type="sldNum" sz="quarter" idx="4294967295"/>
          </p:nvPr>
        </p:nvSpPr>
        <p:spPr>
          <a:xfrm>
            <a:off x="8532440" y="6309320"/>
            <a:ext cx="540060" cy="484165"/>
          </a:xfrm>
          <a:solidFill>
            <a:schemeClr val="bg1"/>
          </a:solidFill>
          <a:ln w="38100">
            <a:solidFill>
              <a:srgbClr val="008000"/>
            </a:solidFill>
          </a:ln>
        </p:spPr>
        <p:txBody>
          <a:bodyPr anchor="ctr"/>
          <a:lstStyle/>
          <a:p>
            <a:pPr algn="ctr">
              <a:defRPr/>
            </a:pPr>
            <a:fld id="{80BD4F07-03E6-4EEC-A54B-BD8004E5F0D3}" type="slidenum">
              <a:rPr lang="en-US" sz="1400" b="1" smtClean="0">
                <a:solidFill>
                  <a:srgbClr val="008000"/>
                </a:solidFill>
                <a:latin typeface="Arial" panose="020B0604020202020204" pitchFamily="34" charset="0"/>
              </a:rPr>
              <a:pPr algn="ctr">
                <a:defRPr/>
              </a:pPr>
              <a:t>‹#›</a:t>
            </a:fld>
            <a:endParaRPr lang="en-US" sz="1400" b="1" dirty="0">
              <a:solidFill>
                <a:srgbClr val="008000"/>
              </a:solidFill>
              <a:latin typeface="Arial" panose="020B0604020202020204" pitchFamily="34" charset="0"/>
            </a:endParaRPr>
          </a:p>
        </p:txBody>
      </p:sp>
      <p:sp>
        <p:nvSpPr>
          <p:cNvPr id="9" name="Rectangle 6"/>
          <p:cNvSpPr>
            <a:spLocks noChangeArrowheads="1"/>
          </p:cNvSpPr>
          <p:nvPr userDrawn="1"/>
        </p:nvSpPr>
        <p:spPr bwMode="auto">
          <a:xfrm>
            <a:off x="0" y="6559393"/>
            <a:ext cx="9144000" cy="25391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eaLnBrk="0" hangingPunct="0">
              <a:defRPr sz="900">
                <a:solidFill>
                  <a:schemeClr val="tx1"/>
                </a:solidFill>
                <a:latin typeface="Verdana" panose="020B0604030504040204" pitchFamily="34" charset="0"/>
              </a:defRPr>
            </a:lvl1pPr>
            <a:lvl2pPr marL="742950" indent="-285750" eaLnBrk="0" hangingPunct="0">
              <a:defRPr sz="900">
                <a:solidFill>
                  <a:schemeClr val="tx1"/>
                </a:solidFill>
                <a:latin typeface="Verdana" panose="020B0604030504040204" pitchFamily="34" charset="0"/>
              </a:defRPr>
            </a:lvl2pPr>
            <a:lvl3pPr marL="1143000" indent="-228600" eaLnBrk="0" hangingPunct="0">
              <a:defRPr sz="900">
                <a:solidFill>
                  <a:schemeClr val="tx1"/>
                </a:solidFill>
                <a:latin typeface="Verdana" panose="020B0604030504040204" pitchFamily="34" charset="0"/>
              </a:defRPr>
            </a:lvl3pPr>
            <a:lvl4pPr marL="1600200" indent="-228600" eaLnBrk="0" hangingPunct="0">
              <a:defRPr sz="900">
                <a:solidFill>
                  <a:schemeClr val="tx1"/>
                </a:solidFill>
                <a:latin typeface="Verdana" panose="020B0604030504040204" pitchFamily="34" charset="0"/>
              </a:defRPr>
            </a:lvl4pPr>
            <a:lvl5pPr marL="2057400" indent="-228600" eaLnBrk="0" hangingPunct="0">
              <a:defRPr sz="900">
                <a:solidFill>
                  <a:schemeClr val="tx1"/>
                </a:solidFill>
                <a:latin typeface="Verdana" panose="020B0604030504040204" pitchFamily="34" charset="0"/>
              </a:defRPr>
            </a:lvl5pPr>
            <a:lvl6pPr marL="2514600" indent="-228600" eaLnBrk="0" fontAlgn="base" hangingPunct="0">
              <a:spcBef>
                <a:spcPct val="0"/>
              </a:spcBef>
              <a:spcAft>
                <a:spcPct val="0"/>
              </a:spcAft>
              <a:defRPr sz="900">
                <a:solidFill>
                  <a:schemeClr val="tx1"/>
                </a:solidFill>
                <a:latin typeface="Verdana" panose="020B0604030504040204" pitchFamily="34" charset="0"/>
              </a:defRPr>
            </a:lvl6pPr>
            <a:lvl7pPr marL="2971800" indent="-228600" eaLnBrk="0" fontAlgn="base" hangingPunct="0">
              <a:spcBef>
                <a:spcPct val="0"/>
              </a:spcBef>
              <a:spcAft>
                <a:spcPct val="0"/>
              </a:spcAft>
              <a:defRPr sz="900">
                <a:solidFill>
                  <a:schemeClr val="tx1"/>
                </a:solidFill>
                <a:latin typeface="Verdana" panose="020B0604030504040204" pitchFamily="34" charset="0"/>
              </a:defRPr>
            </a:lvl7pPr>
            <a:lvl8pPr marL="3429000" indent="-228600" eaLnBrk="0" fontAlgn="base" hangingPunct="0">
              <a:spcBef>
                <a:spcPct val="0"/>
              </a:spcBef>
              <a:spcAft>
                <a:spcPct val="0"/>
              </a:spcAft>
              <a:defRPr sz="900">
                <a:solidFill>
                  <a:schemeClr val="tx1"/>
                </a:solidFill>
                <a:latin typeface="Verdana" panose="020B0604030504040204" pitchFamily="34" charset="0"/>
              </a:defRPr>
            </a:lvl8pPr>
            <a:lvl9pPr marL="3886200" indent="-228600" eaLnBrk="0" fontAlgn="base" hangingPunct="0">
              <a:spcBef>
                <a:spcPct val="0"/>
              </a:spcBef>
              <a:spcAft>
                <a:spcPct val="0"/>
              </a:spcAft>
              <a:defRPr sz="900">
                <a:solidFill>
                  <a:schemeClr val="tx1"/>
                </a:solidFill>
                <a:latin typeface="Verdana" panose="020B0604030504040204" pitchFamily="34" charset="0"/>
              </a:defRPr>
            </a:lvl9pPr>
          </a:lstStyle>
          <a:p>
            <a:pPr algn="ctr" eaLnBrk="1" hangingPunct="1">
              <a:defRPr/>
            </a:pPr>
            <a:r>
              <a:rPr lang="en-ZA" sz="1050" b="1" i="1" baseline="30000" dirty="0">
                <a:solidFill>
                  <a:srgbClr val="009900"/>
                </a:solidFill>
              </a:rPr>
              <a:t>“KZN as a prosperous Province</a:t>
            </a:r>
            <a:r>
              <a:rPr lang="en-ZA" sz="1050" b="1" i="1" dirty="0">
                <a:solidFill>
                  <a:srgbClr val="009900"/>
                </a:solidFill>
              </a:rPr>
              <a:t> </a:t>
            </a:r>
            <a:r>
              <a:rPr lang="en-ZA" sz="1050" b="1" i="1" baseline="30000" dirty="0">
                <a:solidFill>
                  <a:srgbClr val="009900"/>
                </a:solidFill>
              </a:rPr>
              <a:t>with healthy, secure and skilled population, living in dignity and harmony, acting as a gateway between Africa and the World”</a:t>
            </a:r>
          </a:p>
        </p:txBody>
      </p:sp>
    </p:spTree>
    <p:extLst>
      <p:ext uri="{BB962C8B-B14F-4D97-AF65-F5344CB8AC3E}">
        <p14:creationId xmlns:p14="http://schemas.microsoft.com/office/powerpoint/2010/main" val="401215950"/>
      </p:ext>
    </p:extLst>
  </p:cSld>
  <p:clrMapOvr>
    <a:masterClrMapping/>
  </p:clrMapOvr>
  <p:transition>
    <p:cut/>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3FD75F08-4359-F24D-B75E-52A5BEC68428}" type="datetime1">
              <a:rPr lang="en-ZA" smtClean="0">
                <a:solidFill>
                  <a:prstClr val="black">
                    <a:tint val="75000"/>
                  </a:prstClr>
                </a:solidFill>
              </a:rPr>
              <a:t>2023/04/15</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fld id="{5D312F24-582A-4117-A0B2-A1DD2489FD11}" type="slidenum">
              <a:rPr lang="en-US" altLang="en-US"/>
              <a:pPr/>
              <a:t>‹#›</a:t>
            </a:fld>
            <a:endParaRPr lang="en-US" altLang="en-US" dirty="0"/>
          </a:p>
        </p:txBody>
      </p:sp>
    </p:spTree>
    <p:extLst>
      <p:ext uri="{BB962C8B-B14F-4D97-AF65-F5344CB8AC3E}">
        <p14:creationId xmlns:p14="http://schemas.microsoft.com/office/powerpoint/2010/main" val="2667888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138DFB60-A28B-FA49-9890-02611BDD1250}" type="datetime1">
              <a:rPr lang="en-ZA" smtClean="0">
                <a:solidFill>
                  <a:prstClr val="black">
                    <a:tint val="75000"/>
                  </a:prstClr>
                </a:solidFill>
              </a:rPr>
              <a:t>2023/04/15</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fld id="{3DBF3DF0-8F4F-4A0C-B1E1-3C80CEE4DE50}" type="slidenum">
              <a:rPr lang="en-US" altLang="en-US"/>
              <a:pPr/>
              <a:t>‹#›</a:t>
            </a:fld>
            <a:endParaRPr lang="en-US" altLang="en-US" dirty="0"/>
          </a:p>
        </p:txBody>
      </p:sp>
    </p:spTree>
    <p:extLst>
      <p:ext uri="{BB962C8B-B14F-4D97-AF65-F5344CB8AC3E}">
        <p14:creationId xmlns:p14="http://schemas.microsoft.com/office/powerpoint/2010/main" val="32427464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22077D25-B234-DB47-8433-1FA2361B3338}" type="datetime1">
              <a:rPr lang="en-ZA" smtClean="0">
                <a:solidFill>
                  <a:prstClr val="black">
                    <a:tint val="75000"/>
                  </a:prstClr>
                </a:solidFill>
              </a:rPr>
              <a:t>2023/04/15</a:t>
            </a:fld>
            <a:endParaRPr lang="en-US" dirty="0">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fld id="{B9757167-10C8-42C7-B29A-1F1A091DEDC4}" type="slidenum">
              <a:rPr lang="en-US" altLang="en-US"/>
              <a:pPr/>
              <a:t>‹#›</a:t>
            </a:fld>
            <a:endParaRPr lang="en-US" altLang="en-US" dirty="0"/>
          </a:p>
        </p:txBody>
      </p:sp>
    </p:spTree>
    <p:extLst>
      <p:ext uri="{BB962C8B-B14F-4D97-AF65-F5344CB8AC3E}">
        <p14:creationId xmlns:p14="http://schemas.microsoft.com/office/powerpoint/2010/main" val="10325973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2FCB6082-06BD-AB4C-ADD6-3421277132D8}" type="datetime1">
              <a:rPr lang="en-ZA" smtClean="0">
                <a:solidFill>
                  <a:prstClr val="black">
                    <a:tint val="75000"/>
                  </a:prstClr>
                </a:solidFill>
              </a:rPr>
              <a:t>2023/04/15</a:t>
            </a:fld>
            <a:endParaRPr lang="en-US" dirty="0">
              <a:solidFill>
                <a:prstClr val="black">
                  <a:tint val="75000"/>
                </a:prstClr>
              </a:solidFill>
            </a:endParaRPr>
          </a:p>
        </p:txBody>
      </p:sp>
      <p:sp>
        <p:nvSpPr>
          <p:cNvPr id="8"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9" name="Slide Number Placeholder 5"/>
          <p:cNvSpPr>
            <a:spLocks noGrp="1"/>
          </p:cNvSpPr>
          <p:nvPr>
            <p:ph type="sldNum" sz="quarter" idx="12"/>
          </p:nvPr>
        </p:nvSpPr>
        <p:spPr/>
        <p:txBody>
          <a:bodyPr/>
          <a:lstStyle>
            <a:lvl1pPr>
              <a:defRPr/>
            </a:lvl1pPr>
          </a:lstStyle>
          <a:p>
            <a:fld id="{730BF22A-558E-49CD-8C91-D895D543537F}" type="slidenum">
              <a:rPr lang="en-US" altLang="en-US"/>
              <a:pPr/>
              <a:t>‹#›</a:t>
            </a:fld>
            <a:endParaRPr lang="en-US" altLang="en-US" dirty="0"/>
          </a:p>
        </p:txBody>
      </p:sp>
    </p:spTree>
    <p:extLst>
      <p:ext uri="{BB962C8B-B14F-4D97-AF65-F5344CB8AC3E}">
        <p14:creationId xmlns:p14="http://schemas.microsoft.com/office/powerpoint/2010/main" val="11977808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A89F77BC-9A31-FA42-B460-684745034B14}" type="datetime1">
              <a:rPr lang="en-ZA" smtClean="0">
                <a:solidFill>
                  <a:prstClr val="black">
                    <a:tint val="75000"/>
                  </a:prstClr>
                </a:solidFill>
              </a:rPr>
              <a:t>2023/04/15</a:t>
            </a:fld>
            <a:endParaRPr lang="en-US" dirty="0">
              <a:solidFill>
                <a:prstClr val="black">
                  <a:tint val="75000"/>
                </a:prstClr>
              </a:solidFill>
            </a:endParaRPr>
          </a:p>
        </p:txBody>
      </p:sp>
      <p:sp>
        <p:nvSpPr>
          <p:cNvPr id="4"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5" name="Slide Number Placeholder 5"/>
          <p:cNvSpPr>
            <a:spLocks noGrp="1"/>
          </p:cNvSpPr>
          <p:nvPr>
            <p:ph type="sldNum" sz="quarter" idx="12"/>
          </p:nvPr>
        </p:nvSpPr>
        <p:spPr/>
        <p:txBody>
          <a:bodyPr/>
          <a:lstStyle>
            <a:lvl1pPr>
              <a:defRPr/>
            </a:lvl1pPr>
          </a:lstStyle>
          <a:p>
            <a:fld id="{BC070C76-ABB2-4FD9-BD01-E906E11C999E}" type="slidenum">
              <a:rPr lang="en-US" altLang="en-US"/>
              <a:pPr/>
              <a:t>‹#›</a:t>
            </a:fld>
            <a:endParaRPr lang="en-US" altLang="en-US" dirty="0"/>
          </a:p>
        </p:txBody>
      </p:sp>
    </p:spTree>
    <p:extLst>
      <p:ext uri="{BB962C8B-B14F-4D97-AF65-F5344CB8AC3E}">
        <p14:creationId xmlns:p14="http://schemas.microsoft.com/office/powerpoint/2010/main" val="37404959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A9443F39-493D-254D-911F-0BEF0C9BCEC8}" type="datetime1">
              <a:rPr lang="en-ZA" smtClean="0">
                <a:solidFill>
                  <a:prstClr val="black">
                    <a:tint val="75000"/>
                  </a:prstClr>
                </a:solidFill>
              </a:rPr>
              <a:t>2023/04/15</a:t>
            </a:fld>
            <a:endParaRPr lang="en-US" dirty="0">
              <a:solidFill>
                <a:prstClr val="black">
                  <a:tint val="75000"/>
                </a:prstClr>
              </a:solidFill>
            </a:endParaRPr>
          </a:p>
        </p:txBody>
      </p:sp>
      <p:sp>
        <p:nvSpPr>
          <p:cNvPr id="3"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4" name="Slide Number Placeholder 5"/>
          <p:cNvSpPr>
            <a:spLocks noGrp="1"/>
          </p:cNvSpPr>
          <p:nvPr>
            <p:ph type="sldNum" sz="quarter" idx="12"/>
          </p:nvPr>
        </p:nvSpPr>
        <p:spPr/>
        <p:txBody>
          <a:bodyPr/>
          <a:lstStyle>
            <a:lvl1pPr>
              <a:defRPr/>
            </a:lvl1pPr>
          </a:lstStyle>
          <a:p>
            <a:fld id="{312A617F-46FE-4A8A-8649-A4E46A8175BC}" type="slidenum">
              <a:rPr lang="en-US" altLang="en-US"/>
              <a:pPr/>
              <a:t>‹#›</a:t>
            </a:fld>
            <a:endParaRPr lang="en-US" altLang="en-US" dirty="0"/>
          </a:p>
        </p:txBody>
      </p:sp>
    </p:spTree>
    <p:extLst>
      <p:ext uri="{BB962C8B-B14F-4D97-AF65-F5344CB8AC3E}">
        <p14:creationId xmlns:p14="http://schemas.microsoft.com/office/powerpoint/2010/main" val="6254945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63909430-34CF-3844-89BE-8856531CE00F}" type="datetime1">
              <a:rPr lang="en-ZA" smtClean="0">
                <a:solidFill>
                  <a:prstClr val="black">
                    <a:tint val="75000"/>
                  </a:prstClr>
                </a:solidFill>
              </a:rPr>
              <a:t>2023/04/15</a:t>
            </a:fld>
            <a:endParaRPr lang="en-US" dirty="0">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fld id="{BC6A8617-99DB-44A4-9BFF-66DE9E62441A}" type="slidenum">
              <a:rPr lang="en-US" altLang="en-US"/>
              <a:pPr/>
              <a:t>‹#›</a:t>
            </a:fld>
            <a:endParaRPr lang="en-US" altLang="en-US" dirty="0"/>
          </a:p>
        </p:txBody>
      </p:sp>
    </p:spTree>
    <p:extLst>
      <p:ext uri="{BB962C8B-B14F-4D97-AF65-F5344CB8AC3E}">
        <p14:creationId xmlns:p14="http://schemas.microsoft.com/office/powerpoint/2010/main" val="1052261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885A631F-DC78-9541-BC17-B6C98AEFE055}" type="datetime1">
              <a:rPr lang="en-ZA" smtClean="0">
                <a:solidFill>
                  <a:prstClr val="black">
                    <a:tint val="75000"/>
                  </a:prstClr>
                </a:solidFill>
              </a:rPr>
              <a:t>2023/04/15</a:t>
            </a:fld>
            <a:endParaRPr lang="en-US" dirty="0">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fld id="{2DDF82E0-F617-466A-8989-E6F91EEE8384}" type="slidenum">
              <a:rPr lang="en-US" altLang="en-US"/>
              <a:pPr/>
              <a:t>‹#›</a:t>
            </a:fld>
            <a:endParaRPr lang="en-US" altLang="en-US" dirty="0"/>
          </a:p>
        </p:txBody>
      </p:sp>
    </p:spTree>
    <p:extLst>
      <p:ext uri="{BB962C8B-B14F-4D97-AF65-F5344CB8AC3E}">
        <p14:creationId xmlns:p14="http://schemas.microsoft.com/office/powerpoint/2010/main" val="25207933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A4B701AD-C1C5-DC49-8F34-007252B5D40B}" type="datetime1">
              <a:rPr lang="en-ZA" smtClean="0">
                <a:solidFill>
                  <a:prstClr val="black">
                    <a:tint val="75000"/>
                  </a:prstClr>
                </a:solidFill>
              </a:rPr>
              <a:t>2023/04/15</a:t>
            </a:fld>
            <a:endParaRPr lang="en-US" dirty="0">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dirty="0">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panose="020F0502020204030204" pitchFamily="34" charset="0"/>
              </a:defRPr>
            </a:lvl1pPr>
          </a:lstStyle>
          <a:p>
            <a:fld id="{B0CCA43C-E545-4331-BDCE-A95AACE0403A}" type="slidenum">
              <a:rPr lang="en-US" altLang="en-US"/>
              <a:pPr/>
              <a:t>‹#›</a:t>
            </a:fld>
            <a:endParaRPr lang="en-US" altLang="en-US" dirty="0"/>
          </a:p>
        </p:txBody>
      </p:sp>
    </p:spTree>
    <p:extLst>
      <p:ext uri="{BB962C8B-B14F-4D97-AF65-F5344CB8AC3E}">
        <p14:creationId xmlns:p14="http://schemas.microsoft.com/office/powerpoint/2010/main" val="381734245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hf hd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9.xml"/><Relationship Id="rId5" Type="http://schemas.openxmlformats.org/officeDocument/2006/relationships/image" Target="../media/image4.png"/><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5.pn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2.jpg"/></Relationships>
</file>

<file path=ppt/slides/_rels/slide1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5.pn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2.jpg"/></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5.pn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2.jpg"/></Relationships>
</file>

<file path=ppt/slides/_rels/slide1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5.pn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2.jpg"/></Relationships>
</file>

<file path=ppt/slides/_rels/slide1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5.pn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2.jpg"/></Relationships>
</file>

<file path=ppt/slides/_rels/slide1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5.pn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2.jpg"/></Relationships>
</file>

<file path=ppt/slides/_rels/slide1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5.pn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2.jpg"/></Relationships>
</file>

<file path=ppt/slides/_rels/slide1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5.pn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2.jpg"/></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5.pn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2.jpg"/></Relationships>
</file>

<file path=ppt/slides/_rels/slide2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5.pn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2.jpg"/></Relationships>
</file>

<file path=ppt/slides/_rels/slide2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5.pn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2.jpg"/></Relationships>
</file>

<file path=ppt/slides/_rels/slide2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5.pn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2.jpg"/></Relationships>
</file>

<file path=ppt/slides/_rels/slide2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5.pn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2.jpg"/></Relationships>
</file>

<file path=ppt/slides/_rels/slide2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5.pn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2.jpg"/></Relationships>
</file>

<file path=ppt/slides/_rels/slide2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5.pn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2.jpg"/></Relationships>
</file>

<file path=ppt/slides/_rels/slide2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5.pn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2.jpg"/></Relationships>
</file>

<file path=ppt/slides/_rels/slide2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5.pn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2.jpg"/></Relationships>
</file>

<file path=ppt/slides/_rels/slide2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5.pn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2.jpg"/></Relationships>
</file>

<file path=ppt/slides/_rels/slide2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5.pn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2.jpg"/></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5.pn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2.jpg"/></Relationships>
</file>

<file path=ppt/slides/_rels/slide3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5.pn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2.jpg"/></Relationships>
</file>

<file path=ppt/slides/_rels/slide3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5.pn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2.jpg"/></Relationships>
</file>

<file path=ppt/slides/_rels/slide3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5.pn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2.jpg"/></Relationships>
</file>

<file path=ppt/slides/_rels/slide3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5.pn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2.jpg"/></Relationships>
</file>

<file path=ppt/slides/_rels/slide3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5.pn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2.jpg"/></Relationships>
</file>

<file path=ppt/slides/_rels/slide3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5.pn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2.jpg"/></Relationships>
</file>

<file path=ppt/slides/_rels/slide3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5.pn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2.jpg"/></Relationships>
</file>

<file path=ppt/slides/_rels/slide3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5.pn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2.jpg"/></Relationships>
</file>

<file path=ppt/slides/_rels/slide3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5.pn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2.jpg"/></Relationships>
</file>

<file path=ppt/slides/_rels/slide3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5.pn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2.jpg"/></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5.pn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2.jpg"/></Relationships>
</file>

<file path=ppt/slides/_rels/slide40.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5.pn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2.jpg"/></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5.pn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2.jpg"/></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5.pn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2.jpg"/></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5.pn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2.jpg"/></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5.pn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2.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 name="Picture 16">
            <a:extLst>
              <a:ext uri="{FF2B5EF4-FFF2-40B4-BE49-F238E27FC236}">
                <a16:creationId xmlns:a16="http://schemas.microsoft.com/office/drawing/2014/main" id="{DEAD5993-059E-4260-2DF2-4044C0CF79C7}"/>
              </a:ext>
            </a:extLst>
          </p:cNvPr>
          <p:cNvPicPr>
            <a:picLocks noChangeAspect="1"/>
          </p:cNvPicPr>
          <p:nvPr/>
        </p:nvPicPr>
        <p:blipFill rotWithShape="1">
          <a:blip r:embed="rId2">
            <a:alphaModFix/>
            <a:extLst>
              <a:ext uri="{28A0092B-C50C-407E-A947-70E740481C1C}">
                <a14:useLocalDpi xmlns:a14="http://schemas.microsoft.com/office/drawing/2010/main" val="0"/>
              </a:ext>
            </a:extLst>
          </a:blip>
          <a:srcRect t="7" b="8750"/>
          <a:stretch/>
        </p:blipFill>
        <p:spPr>
          <a:xfrm>
            <a:off x="8450" y="621392"/>
            <a:ext cx="9135549" cy="6263999"/>
          </a:xfrm>
          <a:prstGeom prst="rect">
            <a:avLst/>
          </a:prstGeom>
        </p:spPr>
      </p:pic>
      <p:sp>
        <p:nvSpPr>
          <p:cNvPr id="19" name="Rounded Rectangle 18">
            <a:extLst>
              <a:ext uri="{FF2B5EF4-FFF2-40B4-BE49-F238E27FC236}">
                <a16:creationId xmlns:a16="http://schemas.microsoft.com/office/drawing/2014/main" id="{1193D313-2BD6-5679-3D9D-1006115F8247}"/>
              </a:ext>
            </a:extLst>
          </p:cNvPr>
          <p:cNvSpPr/>
          <p:nvPr/>
        </p:nvSpPr>
        <p:spPr>
          <a:xfrm>
            <a:off x="1079612" y="3820624"/>
            <a:ext cx="7128792" cy="767988"/>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Slide Number Placeholder 6"/>
          <p:cNvSpPr>
            <a:spLocks noGrp="1"/>
          </p:cNvSpPr>
          <p:nvPr>
            <p:ph type="sldNum" sz="quarter" idx="12"/>
          </p:nvPr>
        </p:nvSpPr>
        <p:spPr/>
        <p:txBody>
          <a:bodyPr/>
          <a:lstStyle/>
          <a:p>
            <a:fld id="{2DDF82E0-F617-466A-8989-E6F91EEE8384}" type="slidenum">
              <a:rPr lang="en-US" altLang="en-US" smtClean="0"/>
              <a:pPr/>
              <a:t>1</a:t>
            </a:fld>
            <a:endParaRPr lang="en-US" altLang="en-US" dirty="0"/>
          </a:p>
        </p:txBody>
      </p:sp>
      <p:sp>
        <p:nvSpPr>
          <p:cNvPr id="2" name="Rectangle 10"/>
          <p:cNvSpPr>
            <a:spLocks noChangeArrowheads="1"/>
          </p:cNvSpPr>
          <p:nvPr/>
        </p:nvSpPr>
        <p:spPr bwMode="auto">
          <a:xfrm>
            <a:off x="1043608" y="1772816"/>
            <a:ext cx="7200900" cy="132343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en-US" altLang="en-US" sz="3200" b="1" dirty="0">
              <a:solidFill>
                <a:prstClr val="black"/>
              </a:solidFill>
              <a:latin typeface="Arial Black" panose="020B0A04020102020204" pitchFamily="34" charset="0"/>
            </a:endParaRPr>
          </a:p>
          <a:p>
            <a:pPr algn="ctr" eaLnBrk="1" hangingPunct="1"/>
            <a:endParaRPr lang="en-ZA" altLang="en-US" sz="2400" b="1" dirty="0">
              <a:solidFill>
                <a:prstClr val="white"/>
              </a:solidFill>
              <a:latin typeface="Arial Black" panose="020B0A04020102020204" pitchFamily="34" charset="0"/>
            </a:endParaRPr>
          </a:p>
          <a:p>
            <a:pPr algn="ctr" eaLnBrk="1" hangingPunct="1"/>
            <a:endParaRPr lang="en-ZA" altLang="en-US" sz="2400" b="1" dirty="0">
              <a:solidFill>
                <a:prstClr val="white"/>
              </a:solidFill>
              <a:latin typeface="Arial Black" panose="020B0A04020102020204" pitchFamily="34" charset="0"/>
            </a:endParaRPr>
          </a:p>
        </p:txBody>
      </p:sp>
      <p:sp>
        <p:nvSpPr>
          <p:cNvPr id="5" name="Rectangle 4"/>
          <p:cNvSpPr/>
          <p:nvPr/>
        </p:nvSpPr>
        <p:spPr>
          <a:xfrm>
            <a:off x="395536" y="2828836"/>
            <a:ext cx="8496944" cy="461665"/>
          </a:xfrm>
          <a:prstGeom prst="rect">
            <a:avLst/>
          </a:prstGeom>
          <a:noFill/>
        </p:spPr>
        <p:txBody>
          <a:bodyPr wrap="square">
            <a:spAutoFit/>
          </a:bodyPr>
          <a:lstStyle/>
          <a:p>
            <a:pPr lvl="0" algn="ctr"/>
            <a:endParaRPr lang="en-US" altLang="en-US" sz="2400" b="1" dirty="0">
              <a:latin typeface="+mj-lt"/>
            </a:endParaRPr>
          </a:p>
        </p:txBody>
      </p:sp>
      <p:sp>
        <p:nvSpPr>
          <p:cNvPr id="6" name="Rectangle 5"/>
          <p:cNvSpPr/>
          <p:nvPr/>
        </p:nvSpPr>
        <p:spPr>
          <a:xfrm>
            <a:off x="107504" y="2397949"/>
            <a:ext cx="8928992" cy="584775"/>
          </a:xfrm>
          <a:prstGeom prst="rect">
            <a:avLst/>
          </a:prstGeom>
        </p:spPr>
        <p:txBody>
          <a:bodyPr wrap="square">
            <a:spAutoFit/>
          </a:bodyPr>
          <a:lstStyle/>
          <a:p>
            <a:pPr lvl="0" algn="ctr" fontAlgn="auto">
              <a:spcBef>
                <a:spcPct val="20000"/>
              </a:spcBef>
              <a:spcAft>
                <a:spcPts val="0"/>
              </a:spcAft>
              <a:defRPr/>
            </a:pPr>
            <a:endParaRPr lang="en-US" sz="3200" b="1" dirty="0">
              <a:solidFill>
                <a:srgbClr val="FFFF66"/>
              </a:solidFill>
              <a:effectLst>
                <a:outerShdw blurRad="38100" dist="38100" dir="2700000" algn="tl">
                  <a:srgbClr val="000000"/>
                </a:outerShdw>
              </a:effectLst>
              <a:cs typeface="Arial" pitchFamily="34" charset="0"/>
            </a:endParaRPr>
          </a:p>
        </p:txBody>
      </p:sp>
      <p:sp>
        <p:nvSpPr>
          <p:cNvPr id="9" name="Rounded Rectangle 8"/>
          <p:cNvSpPr/>
          <p:nvPr/>
        </p:nvSpPr>
        <p:spPr>
          <a:xfrm>
            <a:off x="611560" y="1701894"/>
            <a:ext cx="7920880" cy="1055608"/>
          </a:xfrm>
          <a:prstGeom prst="roundRect">
            <a:avLst/>
          </a:prstGeom>
          <a:solidFill>
            <a:schemeClr val="bg1"/>
          </a:solidFill>
        </p:spPr>
        <p:txBody>
          <a:bodyPr wrap="square">
            <a:spAutoFit/>
          </a:bodyPr>
          <a:lstStyle/>
          <a:p>
            <a:pPr marL="342900" indent="-342900" algn="ctr" eaLnBrk="0" hangingPunct="0">
              <a:defRPr/>
            </a:pPr>
            <a:r>
              <a:rPr lang="en-ZA" sz="2800" b="1" dirty="0">
                <a:latin typeface="Arial Black" pitchFamily="34" charset="0"/>
              </a:rPr>
              <a:t>ANNUAL PERFORMANCE PLAN 2023/24</a:t>
            </a:r>
            <a:r>
              <a:rPr lang="en-ZA" sz="2800" b="1" dirty="0"/>
              <a:t> </a:t>
            </a:r>
          </a:p>
        </p:txBody>
      </p:sp>
      <p:sp>
        <p:nvSpPr>
          <p:cNvPr id="10" name="Title 5"/>
          <p:cNvSpPr txBox="1">
            <a:spLocks/>
          </p:cNvSpPr>
          <p:nvPr/>
        </p:nvSpPr>
        <p:spPr bwMode="auto">
          <a:xfrm>
            <a:off x="2339752" y="3361836"/>
            <a:ext cx="5256684" cy="107433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lvl1pPr algn="l" rtl="0" eaLnBrk="0" fontAlgn="base" hangingPunct="0">
              <a:spcBef>
                <a:spcPct val="0"/>
              </a:spcBef>
              <a:spcAft>
                <a:spcPct val="0"/>
              </a:spcAft>
              <a:defRPr sz="2000" b="1"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lgn="ctr" eaLnBrk="1" hangingPunct="1"/>
            <a:endParaRPr lang="en-US" altLang="en-US" sz="2800" i="1" dirty="0">
              <a:solidFill>
                <a:srgbClr val="008000"/>
              </a:solidFill>
              <a:latin typeface="Arial" panose="020B0604020202020204" pitchFamily="34" charset="0"/>
              <a:cs typeface="Arial" panose="020B0604020202020204" pitchFamily="34" charset="0"/>
            </a:endParaRPr>
          </a:p>
          <a:p>
            <a:pPr algn="ctr" eaLnBrk="1" hangingPunct="1"/>
            <a:r>
              <a:rPr lang="en-US" altLang="en-US" sz="2800" i="1" dirty="0">
                <a:solidFill>
                  <a:srgbClr val="008000"/>
                </a:solidFill>
                <a:latin typeface="Arial" panose="020B0604020202020204" pitchFamily="34" charset="0"/>
                <a:cs typeface="Arial" panose="020B0604020202020204" pitchFamily="34" charset="0"/>
              </a:rPr>
              <a:t>SELECT </a:t>
            </a:r>
            <a:r>
              <a:rPr lang="en-US" altLang="en-US" sz="2800" i="1">
                <a:solidFill>
                  <a:srgbClr val="008000"/>
                </a:solidFill>
                <a:latin typeface="Arial" panose="020B0604020202020204" pitchFamily="34" charset="0"/>
                <a:cs typeface="Arial" panose="020B0604020202020204" pitchFamily="34" charset="0"/>
              </a:rPr>
              <a:t>COMMITTEE </a:t>
            </a:r>
          </a:p>
          <a:p>
            <a:pPr algn="ctr" eaLnBrk="1" hangingPunct="1"/>
            <a:r>
              <a:rPr lang="en-US" altLang="en-US" sz="2800" i="1">
                <a:solidFill>
                  <a:srgbClr val="008000"/>
                </a:solidFill>
                <a:latin typeface="Arial" panose="020B0604020202020204" pitchFamily="34" charset="0"/>
                <a:cs typeface="Arial" panose="020B0604020202020204" pitchFamily="34" charset="0"/>
              </a:rPr>
              <a:t>26 </a:t>
            </a:r>
            <a:r>
              <a:rPr lang="en-US" altLang="en-US" sz="2800" i="1" dirty="0">
                <a:solidFill>
                  <a:srgbClr val="008000"/>
                </a:solidFill>
                <a:latin typeface="Arial" panose="020B0604020202020204" pitchFamily="34" charset="0"/>
                <a:cs typeface="Arial" panose="020B0604020202020204" pitchFamily="34" charset="0"/>
              </a:rPr>
              <a:t>APRIL 2023</a:t>
            </a:r>
          </a:p>
        </p:txBody>
      </p:sp>
      <p:pic>
        <p:nvPicPr>
          <p:cNvPr id="13" name="Picture 12" descr="NDP Logo.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620000" y="308834"/>
            <a:ext cx="869208" cy="800457"/>
          </a:xfrm>
          <a:prstGeom prst="rect">
            <a:avLst/>
          </a:prstGeom>
        </p:spPr>
      </p:pic>
      <p:pic>
        <p:nvPicPr>
          <p:cNvPr id="4" name="Picture 3" descr="Education Logo.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64271" y="453239"/>
            <a:ext cx="2808312" cy="707334"/>
          </a:xfrm>
          <a:prstGeom prst="rect">
            <a:avLst/>
          </a:prstGeom>
        </p:spPr>
      </p:pic>
      <p:sp>
        <p:nvSpPr>
          <p:cNvPr id="3" name="TextBox 2">
            <a:extLst>
              <a:ext uri="{FF2B5EF4-FFF2-40B4-BE49-F238E27FC236}">
                <a16:creationId xmlns:a16="http://schemas.microsoft.com/office/drawing/2014/main" id="{C1AFE2E7-1968-957B-22E5-255AC3A04730}"/>
              </a:ext>
            </a:extLst>
          </p:cNvPr>
          <p:cNvSpPr txBox="1"/>
          <p:nvPr/>
        </p:nvSpPr>
        <p:spPr>
          <a:xfrm>
            <a:off x="395536" y="6022449"/>
            <a:ext cx="7200900" cy="600164"/>
          </a:xfrm>
          <a:prstGeom prst="rect">
            <a:avLst/>
          </a:prstGeom>
          <a:noFill/>
        </p:spPr>
        <p:txBody>
          <a:bodyPr wrap="square" rtlCol="0">
            <a:spAutoFit/>
          </a:bodyPr>
          <a:lstStyle/>
          <a:p>
            <a:pPr algn="ctr"/>
            <a:r>
              <a:rPr lang="en-US" sz="1100" b="1" dirty="0"/>
              <a:t>Our Vision </a:t>
            </a:r>
          </a:p>
          <a:p>
            <a:pPr algn="ctr"/>
            <a:r>
              <a:rPr lang="en-US" sz="1100" i="1" dirty="0">
                <a:cs typeface="Arial" panose="020B0604020202020204" pitchFamily="34" charset="0"/>
              </a:rPr>
              <a:t>To be an innovative hub for quality teaching and learning that produces learners developed to exploit opportunities for lifelong success.</a:t>
            </a:r>
          </a:p>
        </p:txBody>
      </p:sp>
      <p:pic>
        <p:nvPicPr>
          <p:cNvPr id="11" name="Picture 10" descr="Untitled-20.png">
            <a:extLst>
              <a:ext uri="{FF2B5EF4-FFF2-40B4-BE49-F238E27FC236}">
                <a16:creationId xmlns:a16="http://schemas.microsoft.com/office/drawing/2014/main" id="{397B0EEB-0EB7-3511-B246-5FE1481379F3}"/>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884368" y="5949280"/>
            <a:ext cx="954753" cy="606397"/>
          </a:xfrm>
          <a:prstGeom prst="rect">
            <a:avLst/>
          </a:prstGeom>
        </p:spPr>
      </p:pic>
    </p:spTree>
    <p:extLst>
      <p:ext uri="{BB962C8B-B14F-4D97-AF65-F5344CB8AC3E}">
        <p14:creationId xmlns:p14="http://schemas.microsoft.com/office/powerpoint/2010/main" val="21889690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Content Placeholder 13">
            <a:extLst>
              <a:ext uri="{FF2B5EF4-FFF2-40B4-BE49-F238E27FC236}">
                <a16:creationId xmlns:a16="http://schemas.microsoft.com/office/drawing/2014/main" id="{9E3B93A8-610B-FB4B-F174-97C1A3A2FBEF}"/>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5458" y="3535"/>
            <a:ext cx="9147894" cy="6873627"/>
          </a:xfrm>
          <a:solidFill>
            <a:schemeClr val="bg1"/>
          </a:solidFill>
        </p:spPr>
      </p:pic>
      <p:sp>
        <p:nvSpPr>
          <p:cNvPr id="10" name="Slide Number Placeholder 9"/>
          <p:cNvSpPr>
            <a:spLocks noGrp="1"/>
          </p:cNvSpPr>
          <p:nvPr>
            <p:ph type="sldNum" sz="quarter" idx="12"/>
          </p:nvPr>
        </p:nvSpPr>
        <p:spPr/>
        <p:txBody>
          <a:bodyPr/>
          <a:lstStyle/>
          <a:p>
            <a:fld id="{2DDF82E0-F617-466A-8989-E6F91EEE8384}" type="slidenum">
              <a:rPr lang="en-US" altLang="en-US" sz="1600" smtClean="0">
                <a:solidFill>
                  <a:prstClr val="white"/>
                </a:solidFill>
              </a:rPr>
              <a:pPr/>
              <a:t>10</a:t>
            </a:fld>
            <a:endParaRPr lang="en-US" altLang="en-US" sz="1600" dirty="0">
              <a:solidFill>
                <a:prstClr val="white"/>
              </a:solidFill>
            </a:endParaRPr>
          </a:p>
        </p:txBody>
      </p:sp>
      <p:sp>
        <p:nvSpPr>
          <p:cNvPr id="5" name="Rectangle 4">
            <a:extLst>
              <a:ext uri="{FF2B5EF4-FFF2-40B4-BE49-F238E27FC236}">
                <a16:creationId xmlns:a16="http://schemas.microsoft.com/office/drawing/2014/main" id="{CA4095C3-29D6-8A91-DF11-18B46D019CAA}"/>
              </a:ext>
            </a:extLst>
          </p:cNvPr>
          <p:cNvSpPr/>
          <p:nvPr/>
        </p:nvSpPr>
        <p:spPr>
          <a:xfrm>
            <a:off x="0" y="0"/>
            <a:ext cx="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itle 1"/>
          <p:cNvSpPr>
            <a:spLocks noGrp="1"/>
          </p:cNvSpPr>
          <p:nvPr>
            <p:ph type="title"/>
          </p:nvPr>
        </p:nvSpPr>
        <p:spPr>
          <a:xfrm>
            <a:off x="424313" y="1320927"/>
            <a:ext cx="8064895" cy="578699"/>
          </a:xfrm>
        </p:spPr>
        <p:txBody>
          <a:bodyPr>
            <a:noAutofit/>
          </a:bodyPr>
          <a:lstStyle/>
          <a:p>
            <a:r>
              <a:rPr lang="en-US" sz="2400" b="1" dirty="0">
                <a:solidFill>
                  <a:srgbClr val="008000"/>
                </a:solidFill>
              </a:rPr>
              <a:t>ALIGNMENT TO PROVINCIAL IMPERATIVES</a:t>
            </a:r>
            <a:br>
              <a:rPr lang="en-US" sz="2400" b="1" dirty="0">
                <a:solidFill>
                  <a:srgbClr val="008000"/>
                </a:solidFill>
              </a:rPr>
            </a:br>
            <a:r>
              <a:rPr lang="en-US" sz="2400" b="1" dirty="0">
                <a:solidFill>
                  <a:srgbClr val="008000"/>
                </a:solidFill>
              </a:rPr>
              <a:t> </a:t>
            </a:r>
            <a:endParaRPr lang="en-ZA" sz="2400" b="1" dirty="0">
              <a:solidFill>
                <a:srgbClr val="008000"/>
              </a:solidFill>
            </a:endParaRPr>
          </a:p>
        </p:txBody>
      </p:sp>
      <p:pic>
        <p:nvPicPr>
          <p:cNvPr id="7" name="Picture 6" descr="Education Logo.jp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64271" y="453239"/>
            <a:ext cx="2808312" cy="707334"/>
          </a:xfrm>
          <a:prstGeom prst="rect">
            <a:avLst/>
          </a:prstGeom>
        </p:spPr>
      </p:pic>
      <p:pic>
        <p:nvPicPr>
          <p:cNvPr id="8" name="Picture 7" descr="NDP Logo.jp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620000" y="308834"/>
            <a:ext cx="869208" cy="800457"/>
          </a:xfrm>
          <a:prstGeom prst="rect">
            <a:avLst/>
          </a:prstGeom>
        </p:spPr>
      </p:pic>
      <p:sp>
        <p:nvSpPr>
          <p:cNvPr id="9" name="TextBox 8">
            <a:extLst>
              <a:ext uri="{FF2B5EF4-FFF2-40B4-BE49-F238E27FC236}">
                <a16:creationId xmlns:a16="http://schemas.microsoft.com/office/drawing/2014/main" id="{C1AFE2E7-1968-957B-22E5-255AC3A04730}"/>
              </a:ext>
            </a:extLst>
          </p:cNvPr>
          <p:cNvSpPr txBox="1"/>
          <p:nvPr/>
        </p:nvSpPr>
        <p:spPr>
          <a:xfrm>
            <a:off x="376714" y="6056268"/>
            <a:ext cx="7200900" cy="600164"/>
          </a:xfrm>
          <a:prstGeom prst="rect">
            <a:avLst/>
          </a:prstGeom>
          <a:noFill/>
        </p:spPr>
        <p:txBody>
          <a:bodyPr wrap="square" rtlCol="0">
            <a:spAutoFit/>
          </a:bodyPr>
          <a:lstStyle/>
          <a:p>
            <a:pPr algn="ctr"/>
            <a:r>
              <a:rPr lang="en-US" sz="1100" b="1" dirty="0"/>
              <a:t>Our Vision </a:t>
            </a:r>
          </a:p>
          <a:p>
            <a:pPr algn="ctr"/>
            <a:r>
              <a:rPr lang="en-US" sz="1100" i="1" dirty="0">
                <a:cs typeface="Arial" panose="020B0604020202020204" pitchFamily="34" charset="0"/>
              </a:rPr>
              <a:t>To be an innovative hub for quality teaching and learning that produces learners developed to exploit opportunities for lifelong success.</a:t>
            </a:r>
          </a:p>
        </p:txBody>
      </p:sp>
      <p:pic>
        <p:nvPicPr>
          <p:cNvPr id="11" name="Picture 10" descr="Untitled-20.png">
            <a:extLst>
              <a:ext uri="{FF2B5EF4-FFF2-40B4-BE49-F238E27FC236}">
                <a16:creationId xmlns:a16="http://schemas.microsoft.com/office/drawing/2014/main" id="{397B0EEB-0EB7-3511-B246-5FE1481379F3}"/>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884368" y="5949280"/>
            <a:ext cx="954753" cy="606397"/>
          </a:xfrm>
          <a:prstGeom prst="rect">
            <a:avLst/>
          </a:prstGeom>
        </p:spPr>
      </p:pic>
      <p:sp>
        <p:nvSpPr>
          <p:cNvPr id="13" name="Content Placeholder 5"/>
          <p:cNvSpPr txBox="1">
            <a:spLocks/>
          </p:cNvSpPr>
          <p:nvPr/>
        </p:nvSpPr>
        <p:spPr bwMode="auto">
          <a:xfrm>
            <a:off x="376714" y="1899626"/>
            <a:ext cx="8417547" cy="4100936"/>
          </a:xfrm>
          <a:prstGeom prst="rect">
            <a:avLst/>
          </a:prstGeom>
          <a:solidFill>
            <a:schemeClr val="bg1"/>
          </a:solidFill>
          <a:ln>
            <a:solidFill>
              <a:schemeClr val="tx1"/>
            </a:solid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buFont typeface="+mj-lt"/>
              <a:buAutoNum type="arabicPeriod"/>
            </a:pPr>
            <a:endParaRPr lang="en-US" sz="2000" dirty="0">
              <a:solidFill>
                <a:schemeClr val="bg1"/>
              </a:solidFill>
            </a:endParaRPr>
          </a:p>
          <a:p>
            <a:pPr>
              <a:buFont typeface="Wingdings" panose="05000000000000000000" pitchFamily="2" charset="2"/>
              <a:buChar char="§"/>
            </a:pPr>
            <a:r>
              <a:rPr lang="en-US" sz="1800" b="1" dirty="0"/>
              <a:t>Links to the long term infrastructure and other plans: alignment  to the MTSF/PDGS </a:t>
            </a:r>
          </a:p>
          <a:p>
            <a:pPr>
              <a:buFont typeface="Wingdings" panose="05000000000000000000" pitchFamily="2" charset="2"/>
              <a:buChar char="§"/>
            </a:pPr>
            <a:r>
              <a:rPr lang="en-US" sz="1800" b="1" dirty="0"/>
              <a:t>Strategic transversal issues – collaboration with other departments</a:t>
            </a:r>
          </a:p>
          <a:p>
            <a:pPr>
              <a:buFont typeface="Wingdings" panose="05000000000000000000" pitchFamily="2" charset="2"/>
              <a:buChar char="§"/>
            </a:pPr>
            <a:r>
              <a:rPr lang="en-US" sz="1800" b="1" dirty="0"/>
              <a:t>SONA</a:t>
            </a:r>
          </a:p>
          <a:p>
            <a:pPr>
              <a:buFont typeface="Wingdings" panose="05000000000000000000" pitchFamily="2" charset="2"/>
              <a:buChar char="§"/>
            </a:pPr>
            <a:r>
              <a:rPr lang="en-US" sz="1800" b="1" dirty="0"/>
              <a:t>SOPA</a:t>
            </a:r>
          </a:p>
          <a:p>
            <a:pPr>
              <a:buFont typeface="Wingdings" panose="05000000000000000000" pitchFamily="2" charset="2"/>
              <a:buChar char="§"/>
            </a:pPr>
            <a:r>
              <a:rPr lang="en-US" sz="1800" b="1" dirty="0"/>
              <a:t>One on One engagement with the Premier</a:t>
            </a:r>
          </a:p>
          <a:p>
            <a:pPr>
              <a:buFont typeface="Wingdings" panose="05000000000000000000" pitchFamily="2" charset="2"/>
              <a:buChar char="§"/>
            </a:pPr>
            <a:r>
              <a:rPr lang="en-US" sz="1800" b="1" dirty="0"/>
              <a:t>Cabinet Lekgotla Resolutions</a:t>
            </a:r>
          </a:p>
          <a:p>
            <a:pPr>
              <a:buFont typeface="Wingdings" panose="05000000000000000000" pitchFamily="2" charset="2"/>
              <a:buChar char="§"/>
            </a:pPr>
            <a:r>
              <a:rPr lang="en-US" sz="1800" b="1" dirty="0"/>
              <a:t>District Development Model (DDM)</a:t>
            </a:r>
          </a:p>
          <a:p>
            <a:pPr>
              <a:buFont typeface="Wingdings" panose="05000000000000000000" pitchFamily="2" charset="2"/>
              <a:buChar char="§"/>
            </a:pPr>
            <a:r>
              <a:rPr lang="en-US" sz="1800" b="1" dirty="0"/>
              <a:t>Sustainable Development Goals (SDGs)</a:t>
            </a:r>
          </a:p>
          <a:p>
            <a:pPr>
              <a:buFont typeface="Wingdings" panose="05000000000000000000" pitchFamily="2" charset="2"/>
              <a:buChar char="§"/>
            </a:pPr>
            <a:r>
              <a:rPr lang="en-US" sz="1800" b="1" dirty="0"/>
              <a:t>Delivery/Performance Agreement</a:t>
            </a:r>
          </a:p>
          <a:p>
            <a:pPr>
              <a:buFont typeface="Wingdings" panose="05000000000000000000" pitchFamily="2" charset="2"/>
              <a:buChar char="§"/>
            </a:pPr>
            <a:r>
              <a:rPr lang="en-US" sz="1800" b="1" dirty="0"/>
              <a:t>Sector Plan- Action Plan 2020/24: towards realization of vision 2030</a:t>
            </a:r>
          </a:p>
          <a:p>
            <a:pPr>
              <a:buFont typeface="Wingdings" panose="05000000000000000000" pitchFamily="2" charset="2"/>
              <a:buChar char="§"/>
            </a:pPr>
            <a:r>
              <a:rPr lang="en-US" sz="1800" b="1" dirty="0"/>
              <a:t>Interdepartmental Linkages</a:t>
            </a:r>
          </a:p>
          <a:p>
            <a:pPr>
              <a:buFont typeface="Wingdings" panose="05000000000000000000" pitchFamily="2" charset="2"/>
              <a:buChar char="§"/>
            </a:pPr>
            <a:endParaRPr lang="en-US" sz="1800" b="1" dirty="0"/>
          </a:p>
          <a:p>
            <a:endParaRPr lang="en-US" sz="1800" b="1" dirty="0"/>
          </a:p>
        </p:txBody>
      </p:sp>
    </p:spTree>
    <p:extLst>
      <p:ext uri="{BB962C8B-B14F-4D97-AF65-F5344CB8AC3E}">
        <p14:creationId xmlns:p14="http://schemas.microsoft.com/office/powerpoint/2010/main" val="719548791"/>
      </p:ext>
    </p:extLst>
  </p:cSld>
  <p:clrMapOvr>
    <a:masterClrMapping/>
  </p:clrMapOvr>
  <p:transition>
    <p:wip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Content Placeholder 13">
            <a:extLst>
              <a:ext uri="{FF2B5EF4-FFF2-40B4-BE49-F238E27FC236}">
                <a16:creationId xmlns:a16="http://schemas.microsoft.com/office/drawing/2014/main" id="{9E3B93A8-610B-FB4B-F174-97C1A3A2FBEF}"/>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5458" y="3535"/>
            <a:ext cx="9147894" cy="6873627"/>
          </a:xfrm>
          <a:solidFill>
            <a:schemeClr val="bg1"/>
          </a:solidFill>
        </p:spPr>
      </p:pic>
      <p:sp>
        <p:nvSpPr>
          <p:cNvPr id="10" name="Slide Number Placeholder 9"/>
          <p:cNvSpPr>
            <a:spLocks noGrp="1"/>
          </p:cNvSpPr>
          <p:nvPr>
            <p:ph type="sldNum" sz="quarter" idx="12"/>
          </p:nvPr>
        </p:nvSpPr>
        <p:spPr/>
        <p:txBody>
          <a:bodyPr/>
          <a:lstStyle/>
          <a:p>
            <a:fld id="{2DDF82E0-F617-466A-8989-E6F91EEE8384}" type="slidenum">
              <a:rPr lang="en-US" altLang="en-US" sz="1600" smtClean="0">
                <a:solidFill>
                  <a:prstClr val="white"/>
                </a:solidFill>
              </a:rPr>
              <a:pPr/>
              <a:t>11</a:t>
            </a:fld>
            <a:endParaRPr lang="en-US" altLang="en-US" sz="1600" dirty="0">
              <a:solidFill>
                <a:prstClr val="white"/>
              </a:solidFill>
            </a:endParaRPr>
          </a:p>
        </p:txBody>
      </p:sp>
      <p:sp>
        <p:nvSpPr>
          <p:cNvPr id="5" name="Rectangle 4">
            <a:extLst>
              <a:ext uri="{FF2B5EF4-FFF2-40B4-BE49-F238E27FC236}">
                <a16:creationId xmlns:a16="http://schemas.microsoft.com/office/drawing/2014/main" id="{CA4095C3-29D6-8A91-DF11-18B46D019CAA}"/>
              </a:ext>
            </a:extLst>
          </p:cNvPr>
          <p:cNvSpPr/>
          <p:nvPr/>
        </p:nvSpPr>
        <p:spPr>
          <a:xfrm>
            <a:off x="0" y="0"/>
            <a:ext cx="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itle 1"/>
          <p:cNvSpPr>
            <a:spLocks noGrp="1"/>
          </p:cNvSpPr>
          <p:nvPr>
            <p:ph type="title"/>
          </p:nvPr>
        </p:nvSpPr>
        <p:spPr>
          <a:xfrm>
            <a:off x="424313" y="992092"/>
            <a:ext cx="8064895" cy="578699"/>
          </a:xfrm>
        </p:spPr>
        <p:txBody>
          <a:bodyPr>
            <a:noAutofit/>
          </a:bodyPr>
          <a:lstStyle/>
          <a:p>
            <a:r>
              <a:rPr lang="en-US" sz="2400" b="1" dirty="0">
                <a:solidFill>
                  <a:srgbClr val="008000"/>
                </a:solidFill>
              </a:rPr>
              <a:t>STRATEGIC FOCUS</a:t>
            </a:r>
            <a:br>
              <a:rPr lang="en-US" sz="2400" b="1" dirty="0">
                <a:solidFill>
                  <a:srgbClr val="008000"/>
                </a:solidFill>
              </a:rPr>
            </a:br>
            <a:r>
              <a:rPr lang="en-US" sz="2400" b="1" dirty="0">
                <a:solidFill>
                  <a:srgbClr val="008000"/>
                </a:solidFill>
              </a:rPr>
              <a:t> </a:t>
            </a:r>
            <a:endParaRPr lang="en-ZA" sz="2400" b="1" dirty="0">
              <a:solidFill>
                <a:srgbClr val="008000"/>
              </a:solidFill>
            </a:endParaRPr>
          </a:p>
        </p:txBody>
      </p:sp>
      <p:pic>
        <p:nvPicPr>
          <p:cNvPr id="7" name="Picture 6" descr="Education Logo.jp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64271" y="453239"/>
            <a:ext cx="2808312" cy="707334"/>
          </a:xfrm>
          <a:prstGeom prst="rect">
            <a:avLst/>
          </a:prstGeom>
        </p:spPr>
      </p:pic>
      <p:pic>
        <p:nvPicPr>
          <p:cNvPr id="8" name="Picture 7" descr="NDP Logo.jp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620000" y="308834"/>
            <a:ext cx="869208" cy="800457"/>
          </a:xfrm>
          <a:prstGeom prst="rect">
            <a:avLst/>
          </a:prstGeom>
        </p:spPr>
      </p:pic>
      <p:sp>
        <p:nvSpPr>
          <p:cNvPr id="9" name="TextBox 8">
            <a:extLst>
              <a:ext uri="{FF2B5EF4-FFF2-40B4-BE49-F238E27FC236}">
                <a16:creationId xmlns:a16="http://schemas.microsoft.com/office/drawing/2014/main" id="{C1AFE2E7-1968-957B-22E5-255AC3A04730}"/>
              </a:ext>
            </a:extLst>
          </p:cNvPr>
          <p:cNvSpPr txBox="1"/>
          <p:nvPr/>
        </p:nvSpPr>
        <p:spPr>
          <a:xfrm>
            <a:off x="376714" y="6056268"/>
            <a:ext cx="7200900" cy="600164"/>
          </a:xfrm>
          <a:prstGeom prst="rect">
            <a:avLst/>
          </a:prstGeom>
          <a:noFill/>
        </p:spPr>
        <p:txBody>
          <a:bodyPr wrap="square" rtlCol="0">
            <a:spAutoFit/>
          </a:bodyPr>
          <a:lstStyle/>
          <a:p>
            <a:pPr algn="ctr"/>
            <a:r>
              <a:rPr lang="en-US" sz="1100" b="1" dirty="0"/>
              <a:t>Our Vision </a:t>
            </a:r>
          </a:p>
          <a:p>
            <a:pPr algn="ctr"/>
            <a:r>
              <a:rPr lang="en-US" sz="1100" i="1" dirty="0">
                <a:cs typeface="Arial" panose="020B0604020202020204" pitchFamily="34" charset="0"/>
              </a:rPr>
              <a:t>To be an innovative hub for quality teaching and learning that produces learners developed to exploit opportunities for lifelong success.</a:t>
            </a:r>
          </a:p>
        </p:txBody>
      </p:sp>
      <p:pic>
        <p:nvPicPr>
          <p:cNvPr id="11" name="Picture 10" descr="Untitled-20.png">
            <a:extLst>
              <a:ext uri="{FF2B5EF4-FFF2-40B4-BE49-F238E27FC236}">
                <a16:creationId xmlns:a16="http://schemas.microsoft.com/office/drawing/2014/main" id="{397B0EEB-0EB7-3511-B246-5FE1481379F3}"/>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884368" y="5949280"/>
            <a:ext cx="954753" cy="606397"/>
          </a:xfrm>
          <a:prstGeom prst="rect">
            <a:avLst/>
          </a:prstGeom>
        </p:spPr>
      </p:pic>
      <p:sp>
        <p:nvSpPr>
          <p:cNvPr id="12" name="Content Placeholder 5"/>
          <p:cNvSpPr txBox="1">
            <a:spLocks/>
          </p:cNvSpPr>
          <p:nvPr/>
        </p:nvSpPr>
        <p:spPr bwMode="auto">
          <a:xfrm>
            <a:off x="364271" y="1368316"/>
            <a:ext cx="8421964" cy="4467222"/>
          </a:xfrm>
          <a:prstGeom prst="rect">
            <a:avLst/>
          </a:prstGeom>
          <a:solidFill>
            <a:schemeClr val="bg1"/>
          </a:solidFill>
          <a:ln>
            <a:solidFill>
              <a:schemeClr val="tx1"/>
            </a:solid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lnSpcReduction="10000"/>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buFont typeface="+mj-lt"/>
              <a:buAutoNum type="arabicPeriod"/>
            </a:pPr>
            <a:endParaRPr lang="en-US" sz="1800" dirty="0"/>
          </a:p>
          <a:p>
            <a:pPr marL="0" indent="0" algn="ctr">
              <a:buFont typeface="Arial" panose="020B0604020202020204" pitchFamily="34" charset="0"/>
              <a:buNone/>
            </a:pPr>
            <a:r>
              <a:rPr lang="en-US" sz="1800" b="1" dirty="0"/>
              <a:t>VISION STATEMENT</a:t>
            </a:r>
          </a:p>
          <a:p>
            <a:pPr marL="0" indent="0" algn="ctr">
              <a:buFont typeface="Arial" panose="020B0604020202020204" pitchFamily="34" charset="0"/>
              <a:buNone/>
            </a:pPr>
            <a:r>
              <a:rPr lang="en-US" sz="1800" b="1" dirty="0"/>
              <a:t>TO BE AN INNOVATIVE HUB FOR QUALITY TEACHING AND LEARNING THAT PRODUCES LEARNERS DEVELOPED TO EXPLOIT OPPORTUNITIES FOR LIFELONG SUCCESS</a:t>
            </a:r>
          </a:p>
          <a:p>
            <a:pPr marL="0" indent="0" algn="ctr">
              <a:buFont typeface="Arial" panose="020B0604020202020204" pitchFamily="34" charset="0"/>
              <a:buNone/>
            </a:pPr>
            <a:endParaRPr lang="en-US" sz="1800" b="1" dirty="0"/>
          </a:p>
          <a:p>
            <a:pPr marL="0" indent="0" algn="ctr">
              <a:buFont typeface="Arial" panose="020B0604020202020204" pitchFamily="34" charset="0"/>
              <a:buNone/>
            </a:pPr>
            <a:r>
              <a:rPr lang="en-US" sz="1800" b="1" dirty="0"/>
              <a:t>MISSION STATEMENT</a:t>
            </a:r>
          </a:p>
          <a:p>
            <a:pPr marL="0" indent="0" algn="ctr">
              <a:buFont typeface="Arial" panose="020B0604020202020204" pitchFamily="34" charset="0"/>
              <a:buNone/>
            </a:pPr>
            <a:r>
              <a:rPr lang="en-US" sz="1800" b="1" dirty="0"/>
              <a:t>TO FACILITATE QUALITY TEACHING AND LEARNING IN A CONDUCIVE CLASSROOM ENVIRONMENT EVERY DAY</a:t>
            </a:r>
          </a:p>
          <a:p>
            <a:pPr marL="0" indent="0" algn="ctr">
              <a:buFont typeface="Arial" panose="020B0604020202020204" pitchFamily="34" charset="0"/>
              <a:buNone/>
            </a:pPr>
            <a:endParaRPr lang="en-US" sz="1800" b="1" dirty="0"/>
          </a:p>
          <a:p>
            <a:pPr marL="0" indent="0" algn="ctr">
              <a:buFont typeface="Arial" panose="020B0604020202020204" pitchFamily="34" charset="0"/>
              <a:buNone/>
            </a:pPr>
            <a:r>
              <a:rPr lang="en-US" sz="1800" b="1" dirty="0"/>
              <a:t>IMPACT STATEMENT</a:t>
            </a:r>
          </a:p>
          <a:p>
            <a:pPr marL="0" indent="0" algn="ctr">
              <a:buFont typeface="Arial" panose="020B0604020202020204" pitchFamily="34" charset="0"/>
              <a:buNone/>
            </a:pPr>
            <a:r>
              <a:rPr lang="en-US" sz="1800" b="1" dirty="0"/>
              <a:t>SKILLED AND COMPETENT LEARNERS PREPARED FOR SOCIO-ECONOMIC EMANCIPATION</a:t>
            </a:r>
          </a:p>
          <a:p>
            <a:pPr marL="0" indent="0" algn="ctr">
              <a:buFont typeface="Arial" panose="020B0604020202020204" pitchFamily="34" charset="0"/>
              <a:buNone/>
            </a:pPr>
            <a:endParaRPr lang="en-US" sz="1800" b="1" dirty="0"/>
          </a:p>
          <a:p>
            <a:pPr marL="0" indent="0" algn="ctr">
              <a:buFont typeface="Arial" panose="020B0604020202020204" pitchFamily="34" charset="0"/>
              <a:buNone/>
            </a:pPr>
            <a:r>
              <a:rPr lang="en-US" sz="1800" b="1" dirty="0"/>
              <a:t>MANTRA</a:t>
            </a:r>
          </a:p>
          <a:p>
            <a:pPr marL="0" indent="0" algn="ctr">
              <a:buFont typeface="Arial" panose="020B0604020202020204" pitchFamily="34" charset="0"/>
              <a:buNone/>
            </a:pPr>
            <a:r>
              <a:rPr lang="en-US" sz="1800" b="1" dirty="0"/>
              <a:t>“GROWING KWAZULU-NATAL TOGETHER” </a:t>
            </a:r>
          </a:p>
          <a:p>
            <a:pPr marL="0" indent="0">
              <a:buFont typeface="Arial" panose="020B0604020202020204" pitchFamily="34" charset="0"/>
              <a:buNone/>
            </a:pPr>
            <a:endParaRPr lang="en-US" sz="1800" b="1" dirty="0"/>
          </a:p>
          <a:p>
            <a:pPr marL="0" indent="0">
              <a:buFont typeface="Arial" panose="020B0604020202020204" pitchFamily="34" charset="0"/>
              <a:buNone/>
            </a:pPr>
            <a:endParaRPr lang="en-US" sz="1800" b="1" dirty="0"/>
          </a:p>
          <a:p>
            <a:endParaRPr lang="en-US" sz="1800" b="1" dirty="0"/>
          </a:p>
        </p:txBody>
      </p:sp>
    </p:spTree>
    <p:extLst>
      <p:ext uri="{BB962C8B-B14F-4D97-AF65-F5344CB8AC3E}">
        <p14:creationId xmlns:p14="http://schemas.microsoft.com/office/powerpoint/2010/main" val="3530008765"/>
      </p:ext>
    </p:extLst>
  </p:cSld>
  <p:clrMapOvr>
    <a:masterClrMapping/>
  </p:clrMapOvr>
  <p:transition>
    <p:wip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Content Placeholder 13">
            <a:extLst>
              <a:ext uri="{FF2B5EF4-FFF2-40B4-BE49-F238E27FC236}">
                <a16:creationId xmlns:a16="http://schemas.microsoft.com/office/drawing/2014/main" id="{9E3B93A8-610B-FB4B-F174-97C1A3A2FBEF}"/>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2845"/>
            <a:ext cx="9147894" cy="6873627"/>
          </a:xfrm>
        </p:spPr>
      </p:pic>
      <p:sp>
        <p:nvSpPr>
          <p:cNvPr id="10" name="Slide Number Placeholder 9"/>
          <p:cNvSpPr>
            <a:spLocks noGrp="1"/>
          </p:cNvSpPr>
          <p:nvPr>
            <p:ph type="sldNum" sz="quarter" idx="12"/>
          </p:nvPr>
        </p:nvSpPr>
        <p:spPr/>
        <p:txBody>
          <a:bodyPr/>
          <a:lstStyle/>
          <a:p>
            <a:fld id="{2DDF82E0-F617-466A-8989-E6F91EEE8384}" type="slidenum">
              <a:rPr lang="en-US" altLang="en-US" sz="1600" smtClean="0">
                <a:solidFill>
                  <a:prstClr val="white"/>
                </a:solidFill>
              </a:rPr>
              <a:pPr/>
              <a:t>12</a:t>
            </a:fld>
            <a:endParaRPr lang="en-US" altLang="en-US" sz="1600" dirty="0">
              <a:solidFill>
                <a:prstClr val="white"/>
              </a:solidFill>
            </a:endParaRPr>
          </a:p>
        </p:txBody>
      </p:sp>
      <p:sp>
        <p:nvSpPr>
          <p:cNvPr id="5" name="Rectangle 4">
            <a:extLst>
              <a:ext uri="{FF2B5EF4-FFF2-40B4-BE49-F238E27FC236}">
                <a16:creationId xmlns:a16="http://schemas.microsoft.com/office/drawing/2014/main" id="{CA4095C3-29D6-8A91-DF11-18B46D019CAA}"/>
              </a:ext>
            </a:extLst>
          </p:cNvPr>
          <p:cNvSpPr/>
          <p:nvPr/>
        </p:nvSpPr>
        <p:spPr>
          <a:xfrm>
            <a:off x="0" y="0"/>
            <a:ext cx="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itle 1"/>
          <p:cNvSpPr>
            <a:spLocks noGrp="1"/>
          </p:cNvSpPr>
          <p:nvPr>
            <p:ph type="title"/>
          </p:nvPr>
        </p:nvSpPr>
        <p:spPr>
          <a:xfrm>
            <a:off x="589816" y="268696"/>
            <a:ext cx="8222560" cy="613230"/>
          </a:xfrm>
          <a:solidFill>
            <a:schemeClr val="bg1"/>
          </a:solidFill>
          <a:ln>
            <a:solidFill>
              <a:schemeClr val="tx1"/>
            </a:solidFill>
          </a:ln>
        </p:spPr>
        <p:txBody>
          <a:bodyPr>
            <a:noAutofit/>
          </a:bodyPr>
          <a:lstStyle/>
          <a:p>
            <a:br>
              <a:rPr lang="en-ZA" sz="3200" b="1" dirty="0">
                <a:latin typeface="Arial Black" pitchFamily="34" charset="0"/>
              </a:rPr>
            </a:br>
            <a:r>
              <a:rPr lang="en-ZA" sz="2000" b="1" dirty="0">
                <a:latin typeface="Arial Black" pitchFamily="34" charset="0"/>
              </a:rPr>
              <a:t>OUTCOMES LINKED TO OUR STRATEGIC FOCUS</a:t>
            </a:r>
            <a:br>
              <a:rPr lang="en-ZA" sz="2000" b="1" dirty="0">
                <a:latin typeface="Arial Black" pitchFamily="34" charset="0"/>
              </a:rPr>
            </a:br>
            <a:endParaRPr lang="en-ZA" sz="2000" b="1" dirty="0">
              <a:latin typeface="Arial Black" pitchFamily="34" charset="0"/>
            </a:endParaRPr>
          </a:p>
        </p:txBody>
      </p:sp>
      <p:sp>
        <p:nvSpPr>
          <p:cNvPr id="8" name="Bevel 7"/>
          <p:cNvSpPr/>
          <p:nvPr/>
        </p:nvSpPr>
        <p:spPr>
          <a:xfrm>
            <a:off x="464241" y="1421039"/>
            <a:ext cx="8222560" cy="1071857"/>
          </a:xfrm>
          <a:prstGeom prst="bevel">
            <a:avLst/>
          </a:prstGeom>
          <a:solidFill>
            <a:schemeClr val="bg1"/>
          </a:solidFill>
          <a:ln w="12700" cap="flat" cmpd="sng" algn="ctr">
            <a:solidFill>
              <a:srgbClr val="5B9BD5">
                <a:shade val="50000"/>
              </a:srgbClr>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en-ZA" b="1" dirty="0">
                <a:effectLst/>
                <a:latin typeface="Calibri" panose="020F0502020204030204" pitchFamily="34" charset="0"/>
                <a:ea typeface="Calibri" panose="020F0502020204030204" pitchFamily="34" charset="0"/>
                <a:cs typeface="Times New Roman" panose="02020603050405020304" pitchFamily="18" charset="0"/>
              </a:rPr>
              <a:t>IMPACT</a:t>
            </a:r>
            <a:endParaRPr lang="en-ZA"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en-ZA" b="1" dirty="0">
                <a:effectLst/>
                <a:latin typeface="Calibri" panose="020F0502020204030204" pitchFamily="34" charset="0"/>
                <a:ea typeface="Calibri" panose="020F0502020204030204" pitchFamily="34" charset="0"/>
                <a:cs typeface="Times New Roman" panose="02020603050405020304" pitchFamily="18" charset="0"/>
              </a:rPr>
              <a:t>Skilled and competent learners prepared for socio-economic emancipation</a:t>
            </a:r>
            <a:endParaRPr lang="en-ZA"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9" name="Bevel 8"/>
          <p:cNvSpPr/>
          <p:nvPr/>
        </p:nvSpPr>
        <p:spPr>
          <a:xfrm>
            <a:off x="539552" y="2996952"/>
            <a:ext cx="1440160" cy="2320290"/>
          </a:xfrm>
          <a:prstGeom prst="beve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en-ZA" sz="1100" b="1" dirty="0">
                <a:solidFill>
                  <a:schemeClr val="tx1"/>
                </a:solidFill>
                <a:effectLst/>
                <a:ea typeface="Calibri" panose="020F0502020204030204" pitchFamily="34" charset="0"/>
                <a:cs typeface="Times New Roman" panose="02020603050405020304" pitchFamily="18" charset="0"/>
              </a:rPr>
              <a:t>Sound corporate governance and accountability</a:t>
            </a:r>
            <a:endParaRPr lang="en-ZA" sz="1100" dirty="0">
              <a:solidFill>
                <a:schemeClr val="tx1"/>
              </a:solidFill>
              <a:effectLst/>
              <a:ea typeface="Calibri" panose="020F0502020204030204" pitchFamily="34" charset="0"/>
              <a:cs typeface="Times New Roman" panose="02020603050405020304" pitchFamily="18" charset="0"/>
            </a:endParaRPr>
          </a:p>
        </p:txBody>
      </p:sp>
      <p:sp>
        <p:nvSpPr>
          <p:cNvPr id="11" name="Bevel 10"/>
          <p:cNvSpPr/>
          <p:nvPr/>
        </p:nvSpPr>
        <p:spPr>
          <a:xfrm>
            <a:off x="2195736" y="3014097"/>
            <a:ext cx="1469390" cy="2303145"/>
          </a:xfrm>
          <a:prstGeom prst="bevel">
            <a:avLst/>
          </a:prstGeom>
          <a:solidFill>
            <a:schemeClr val="bg1"/>
          </a:solidFill>
          <a:ln w="12700" cap="flat" cmpd="sng" algn="ctr">
            <a:solidFill>
              <a:srgbClr val="5B9BD5">
                <a:shade val="50000"/>
              </a:srgbClr>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nSpc>
                <a:spcPct val="107000"/>
              </a:lnSpc>
              <a:spcAft>
                <a:spcPts val="800"/>
              </a:spcAft>
            </a:pPr>
            <a:r>
              <a:rPr lang="en-ZA" sz="1100" b="1" dirty="0">
                <a:effectLst/>
                <a:latin typeface="Calibri" panose="020F0502020204030204" pitchFamily="34" charset="0"/>
                <a:ea typeface="Calibri" panose="020F0502020204030204" pitchFamily="34" charset="0"/>
                <a:cs typeface="Times New Roman" panose="02020603050405020304" pitchFamily="18" charset="0"/>
              </a:rPr>
              <a:t>Youth better prepared for further learning and world of work</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2" name="Bevel 11"/>
          <p:cNvSpPr/>
          <p:nvPr/>
        </p:nvSpPr>
        <p:spPr>
          <a:xfrm>
            <a:off x="3922491" y="3025527"/>
            <a:ext cx="1469390" cy="2291715"/>
          </a:xfrm>
          <a:prstGeom prst="bevel">
            <a:avLst/>
          </a:prstGeom>
          <a:solidFill>
            <a:schemeClr val="bg1"/>
          </a:solidFill>
          <a:ln w="12700" cap="flat" cmpd="sng" algn="ctr">
            <a:solidFill>
              <a:srgbClr val="5B9BD5">
                <a:shade val="50000"/>
              </a:srgbClr>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nSpc>
                <a:spcPct val="107000"/>
              </a:lnSpc>
              <a:spcAft>
                <a:spcPts val="800"/>
              </a:spcAft>
            </a:pPr>
            <a:r>
              <a:rPr lang="en-ZA" sz="1100" b="1" dirty="0">
                <a:effectLst/>
                <a:latin typeface="Calibri" panose="020F0502020204030204" pitchFamily="34" charset="0"/>
                <a:ea typeface="Calibri" panose="020F0502020204030204" pitchFamily="34" charset="0"/>
                <a:cs typeface="Times New Roman" panose="02020603050405020304" pitchFamily="18" charset="0"/>
              </a:rPr>
              <a:t>A competent cohort of educators with the requisite skills for curriculum delivery and assessment in a changing world</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3" name="Bevel 12"/>
          <p:cNvSpPr/>
          <p:nvPr/>
        </p:nvSpPr>
        <p:spPr>
          <a:xfrm>
            <a:off x="5649246" y="3014097"/>
            <a:ext cx="1469390" cy="2291715"/>
          </a:xfrm>
          <a:prstGeom prst="bevel">
            <a:avLst/>
          </a:prstGeom>
          <a:solidFill>
            <a:schemeClr val="bg1"/>
          </a:solidFill>
          <a:ln w="12700" cap="flat" cmpd="sng" algn="ctr">
            <a:solidFill>
              <a:srgbClr val="5B9BD5">
                <a:shade val="50000"/>
              </a:srgbClr>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nSpc>
                <a:spcPct val="107000"/>
              </a:lnSpc>
              <a:spcAft>
                <a:spcPts val="800"/>
              </a:spcAft>
            </a:pPr>
            <a:r>
              <a:rPr lang="en-ZA" sz="1100" b="1" dirty="0">
                <a:effectLst/>
                <a:latin typeface="Calibri" panose="020F0502020204030204" pitchFamily="34" charset="0"/>
                <a:ea typeface="Calibri" panose="020F0502020204030204" pitchFamily="34" charset="0"/>
                <a:cs typeface="Times New Roman" panose="02020603050405020304" pitchFamily="18" charset="0"/>
              </a:rPr>
              <a:t>Improved reading for meaning, numeracy and digital skills</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5" name="Bevel 14"/>
          <p:cNvSpPr/>
          <p:nvPr/>
        </p:nvSpPr>
        <p:spPr>
          <a:xfrm>
            <a:off x="7334660" y="2996951"/>
            <a:ext cx="1533525" cy="2291715"/>
          </a:xfrm>
          <a:prstGeom prst="bevel">
            <a:avLst/>
          </a:prstGeom>
          <a:solidFill>
            <a:schemeClr val="bg1"/>
          </a:solidFill>
          <a:ln w="12700" cap="flat" cmpd="sng" algn="ctr">
            <a:solidFill>
              <a:srgbClr val="5B9BD5">
                <a:shade val="50000"/>
              </a:srgbClr>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nSpc>
                <a:spcPct val="107000"/>
              </a:lnSpc>
              <a:spcAft>
                <a:spcPts val="800"/>
              </a:spcAft>
            </a:pPr>
            <a:r>
              <a:rPr lang="en-ZA" sz="1100" b="1" dirty="0">
                <a:effectLst/>
                <a:latin typeface="Calibri" panose="020F0502020204030204" pitchFamily="34" charset="0"/>
                <a:ea typeface="Calibri" panose="020F0502020204030204" pitchFamily="34" charset="0"/>
                <a:cs typeface="Times New Roman" panose="02020603050405020304" pitchFamily="18" charset="0"/>
              </a:rPr>
              <a:t>Collaborative and responsive infrastructure planning and implementation</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614830663"/>
      </p:ext>
    </p:extLst>
  </p:cSld>
  <p:clrMapOvr>
    <a:masterClrMapping/>
  </p:clrMapOvr>
  <p:transition>
    <p:wip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Content Placeholder 13">
            <a:extLst>
              <a:ext uri="{FF2B5EF4-FFF2-40B4-BE49-F238E27FC236}">
                <a16:creationId xmlns:a16="http://schemas.microsoft.com/office/drawing/2014/main" id="{9E3B93A8-610B-FB4B-F174-97C1A3A2FBEF}"/>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9147894" cy="6873627"/>
          </a:xfrm>
        </p:spPr>
      </p:pic>
      <p:sp>
        <p:nvSpPr>
          <p:cNvPr id="10" name="Slide Number Placeholder 9"/>
          <p:cNvSpPr>
            <a:spLocks noGrp="1"/>
          </p:cNvSpPr>
          <p:nvPr>
            <p:ph type="sldNum" sz="quarter" idx="12"/>
          </p:nvPr>
        </p:nvSpPr>
        <p:spPr/>
        <p:txBody>
          <a:bodyPr/>
          <a:lstStyle/>
          <a:p>
            <a:fld id="{2DDF82E0-F617-466A-8989-E6F91EEE8384}" type="slidenum">
              <a:rPr lang="en-US" altLang="en-US" sz="1600" smtClean="0">
                <a:solidFill>
                  <a:prstClr val="white"/>
                </a:solidFill>
              </a:rPr>
              <a:pPr/>
              <a:t>13</a:t>
            </a:fld>
            <a:endParaRPr lang="en-US" altLang="en-US" sz="1600" dirty="0">
              <a:solidFill>
                <a:prstClr val="white"/>
              </a:solidFill>
            </a:endParaRPr>
          </a:p>
        </p:txBody>
      </p:sp>
      <p:sp>
        <p:nvSpPr>
          <p:cNvPr id="5" name="Rectangle 4">
            <a:extLst>
              <a:ext uri="{FF2B5EF4-FFF2-40B4-BE49-F238E27FC236}">
                <a16:creationId xmlns:a16="http://schemas.microsoft.com/office/drawing/2014/main" id="{CA4095C3-29D6-8A91-DF11-18B46D019CAA}"/>
              </a:ext>
            </a:extLst>
          </p:cNvPr>
          <p:cNvSpPr/>
          <p:nvPr/>
        </p:nvSpPr>
        <p:spPr>
          <a:xfrm>
            <a:off x="0" y="0"/>
            <a:ext cx="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Content Placeholder 5"/>
          <p:cNvSpPr txBox="1">
            <a:spLocks/>
          </p:cNvSpPr>
          <p:nvPr/>
        </p:nvSpPr>
        <p:spPr bwMode="auto">
          <a:xfrm>
            <a:off x="861639" y="332656"/>
            <a:ext cx="7488832" cy="740491"/>
          </a:xfrm>
          <a:prstGeom prst="rect">
            <a:avLst/>
          </a:prstGeom>
          <a:solidFill>
            <a:schemeClr val="bg1"/>
          </a:solidFill>
          <a:ln>
            <a:solidFill>
              <a:schemeClr val="tx1"/>
            </a:solid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en-US" sz="3500" dirty="0">
                <a:ln w="0"/>
                <a:effectLst>
                  <a:outerShdw blurRad="38100" dist="19050" dir="2700000" algn="tl" rotWithShape="0">
                    <a:schemeClr val="dk1">
                      <a:alpha val="40000"/>
                    </a:schemeClr>
                  </a:outerShdw>
                </a:effectLst>
                <a:latin typeface="Arial Black" pitchFamily="34" charset="0"/>
              </a:rPr>
              <a:t>VALUES</a:t>
            </a:r>
            <a:endParaRPr lang="en-US" sz="3500" dirty="0"/>
          </a:p>
          <a:p>
            <a:pPr marL="0" indent="0" algn="ctr">
              <a:lnSpc>
                <a:spcPct val="80000"/>
              </a:lnSpc>
              <a:buNone/>
            </a:pPr>
            <a:endParaRPr lang="en-US" sz="2500" dirty="0">
              <a:ln w="0"/>
              <a:effectLst>
                <a:outerShdw blurRad="38100" dist="19050" dir="2700000" algn="tl" rotWithShape="0">
                  <a:schemeClr val="dk1">
                    <a:alpha val="40000"/>
                  </a:schemeClr>
                </a:outerShdw>
              </a:effectLst>
              <a:latin typeface="Arial Black" pitchFamily="34" charset="0"/>
            </a:endParaRPr>
          </a:p>
          <a:p>
            <a:pPr marL="0" indent="0" algn="ctr">
              <a:lnSpc>
                <a:spcPct val="80000"/>
              </a:lnSpc>
              <a:buNone/>
            </a:pPr>
            <a:endParaRPr lang="en-US" sz="2500" dirty="0">
              <a:ln w="0"/>
              <a:effectLst>
                <a:outerShdw blurRad="38100" dist="19050" dir="2700000" algn="tl" rotWithShape="0">
                  <a:schemeClr val="dk1">
                    <a:alpha val="40000"/>
                  </a:schemeClr>
                </a:outerShdw>
              </a:effectLst>
              <a:latin typeface="Arial Black" pitchFamily="34" charset="0"/>
            </a:endParaRPr>
          </a:p>
          <a:p>
            <a:endParaRPr lang="en-US" sz="2000" b="1" dirty="0"/>
          </a:p>
        </p:txBody>
      </p:sp>
      <p:sp>
        <p:nvSpPr>
          <p:cNvPr id="7" name="Content Placeholder 5"/>
          <p:cNvSpPr txBox="1">
            <a:spLocks/>
          </p:cNvSpPr>
          <p:nvPr/>
        </p:nvSpPr>
        <p:spPr bwMode="auto">
          <a:xfrm>
            <a:off x="578989" y="1255711"/>
            <a:ext cx="7989916" cy="5283201"/>
          </a:xfrm>
          <a:prstGeom prst="rect">
            <a:avLst/>
          </a:prstGeom>
          <a:solidFill>
            <a:schemeClr val="bg1"/>
          </a:solidFill>
          <a:ln>
            <a:solidFill>
              <a:schemeClr val="tx1"/>
            </a:solid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endParaRPr lang="en-US" sz="2000" dirty="0"/>
          </a:p>
          <a:p>
            <a:pPr marL="0" indent="0" algn="ctr">
              <a:buFont typeface="Arial" panose="020B0604020202020204" pitchFamily="34" charset="0"/>
              <a:buNone/>
            </a:pPr>
            <a:r>
              <a:rPr lang="en-US" sz="2800" b="1" dirty="0"/>
              <a:t>Teamwork</a:t>
            </a:r>
          </a:p>
          <a:p>
            <a:pPr marL="0" indent="0" algn="ctr">
              <a:buFont typeface="Arial" panose="020B0604020202020204" pitchFamily="34" charset="0"/>
              <a:buNone/>
            </a:pPr>
            <a:r>
              <a:rPr lang="en-US" sz="2800" b="1" dirty="0"/>
              <a:t>Altruism </a:t>
            </a:r>
          </a:p>
          <a:p>
            <a:pPr marL="0" indent="0" algn="ctr">
              <a:buFont typeface="Arial" panose="020B0604020202020204" pitchFamily="34" charset="0"/>
              <a:buNone/>
            </a:pPr>
            <a:r>
              <a:rPr lang="en-US" sz="2800" b="1" dirty="0"/>
              <a:t>Empathy</a:t>
            </a:r>
          </a:p>
          <a:p>
            <a:pPr marL="0" indent="0" algn="ctr">
              <a:buFont typeface="Arial" panose="020B0604020202020204" pitchFamily="34" charset="0"/>
              <a:buNone/>
            </a:pPr>
            <a:r>
              <a:rPr lang="en-US" sz="2800" b="1" dirty="0"/>
              <a:t>Professionalism</a:t>
            </a:r>
          </a:p>
          <a:p>
            <a:pPr marL="0" indent="0" algn="ctr">
              <a:buFont typeface="Arial" panose="020B0604020202020204" pitchFamily="34" charset="0"/>
              <a:buNone/>
            </a:pPr>
            <a:r>
              <a:rPr lang="en-US" sz="2800" b="1" dirty="0"/>
              <a:t>Openness and Transparency</a:t>
            </a:r>
          </a:p>
          <a:p>
            <a:pPr marL="0" indent="0" algn="ctr">
              <a:buFont typeface="Arial" panose="020B0604020202020204" pitchFamily="34" charset="0"/>
              <a:buNone/>
            </a:pPr>
            <a:r>
              <a:rPr lang="en-US" sz="2800" b="1" dirty="0"/>
              <a:t>Integrity</a:t>
            </a:r>
          </a:p>
          <a:p>
            <a:pPr marL="0" indent="0" algn="ctr">
              <a:buFont typeface="Arial" panose="020B0604020202020204" pitchFamily="34" charset="0"/>
              <a:buNone/>
            </a:pPr>
            <a:r>
              <a:rPr lang="en-US" sz="2800" b="1" dirty="0"/>
              <a:t>Excellence </a:t>
            </a:r>
          </a:p>
          <a:p>
            <a:pPr marL="0" indent="0" algn="ctr">
              <a:buFont typeface="Arial" panose="020B0604020202020204" pitchFamily="34" charset="0"/>
              <a:buNone/>
            </a:pPr>
            <a:r>
              <a:rPr lang="en-US" sz="2800" b="1" dirty="0"/>
              <a:t>Ubuntu</a:t>
            </a:r>
          </a:p>
          <a:p>
            <a:endParaRPr lang="en-US" sz="2000" b="1" dirty="0"/>
          </a:p>
        </p:txBody>
      </p:sp>
    </p:spTree>
    <p:extLst>
      <p:ext uri="{BB962C8B-B14F-4D97-AF65-F5344CB8AC3E}">
        <p14:creationId xmlns:p14="http://schemas.microsoft.com/office/powerpoint/2010/main" val="796100791"/>
      </p:ext>
    </p:extLst>
  </p:cSld>
  <p:clrMapOvr>
    <a:masterClrMapping/>
  </p:clrMapOvr>
  <p:transition>
    <p:wip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Content Placeholder 13">
            <a:extLst>
              <a:ext uri="{FF2B5EF4-FFF2-40B4-BE49-F238E27FC236}">
                <a16:creationId xmlns:a16="http://schemas.microsoft.com/office/drawing/2014/main" id="{9E3B93A8-610B-FB4B-F174-97C1A3A2FBEF}"/>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894" y="136525"/>
            <a:ext cx="9147894" cy="6873627"/>
          </a:xfrm>
        </p:spPr>
      </p:pic>
      <p:sp>
        <p:nvSpPr>
          <p:cNvPr id="10" name="Slide Number Placeholder 9"/>
          <p:cNvSpPr>
            <a:spLocks noGrp="1"/>
          </p:cNvSpPr>
          <p:nvPr>
            <p:ph type="sldNum" sz="quarter" idx="12"/>
          </p:nvPr>
        </p:nvSpPr>
        <p:spPr/>
        <p:txBody>
          <a:bodyPr/>
          <a:lstStyle/>
          <a:p>
            <a:fld id="{2DDF82E0-F617-466A-8989-E6F91EEE8384}" type="slidenum">
              <a:rPr lang="en-US" altLang="en-US" sz="1600" smtClean="0">
                <a:solidFill>
                  <a:prstClr val="white"/>
                </a:solidFill>
              </a:rPr>
              <a:pPr/>
              <a:t>14</a:t>
            </a:fld>
            <a:endParaRPr lang="en-US" altLang="en-US" sz="1600" dirty="0">
              <a:solidFill>
                <a:prstClr val="white"/>
              </a:solidFill>
            </a:endParaRPr>
          </a:p>
        </p:txBody>
      </p:sp>
      <p:sp>
        <p:nvSpPr>
          <p:cNvPr id="5" name="Rectangle 4">
            <a:extLst>
              <a:ext uri="{FF2B5EF4-FFF2-40B4-BE49-F238E27FC236}">
                <a16:creationId xmlns:a16="http://schemas.microsoft.com/office/drawing/2014/main" id="{CA4095C3-29D6-8A91-DF11-18B46D019CAA}"/>
              </a:ext>
            </a:extLst>
          </p:cNvPr>
          <p:cNvSpPr/>
          <p:nvPr/>
        </p:nvSpPr>
        <p:spPr>
          <a:xfrm>
            <a:off x="0" y="0"/>
            <a:ext cx="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itle 1"/>
          <p:cNvSpPr>
            <a:spLocks noGrp="1"/>
          </p:cNvSpPr>
          <p:nvPr>
            <p:ph type="title"/>
          </p:nvPr>
        </p:nvSpPr>
        <p:spPr>
          <a:xfrm>
            <a:off x="537605" y="981518"/>
            <a:ext cx="8064895" cy="600164"/>
          </a:xfrm>
        </p:spPr>
        <p:txBody>
          <a:bodyPr>
            <a:noAutofit/>
          </a:bodyPr>
          <a:lstStyle/>
          <a:p>
            <a:r>
              <a:rPr lang="en-US" sz="2400" b="1" dirty="0">
                <a:solidFill>
                  <a:srgbClr val="008000"/>
                </a:solidFill>
              </a:rPr>
              <a:t>SITUATIONAL ANALYSIS</a:t>
            </a:r>
            <a:endParaRPr lang="en-ZA" sz="2400" b="1" dirty="0">
              <a:solidFill>
                <a:srgbClr val="008000"/>
              </a:solidFill>
            </a:endParaRPr>
          </a:p>
        </p:txBody>
      </p:sp>
      <p:pic>
        <p:nvPicPr>
          <p:cNvPr id="7" name="Picture 6" descr="Education Logo.jp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64271" y="453239"/>
            <a:ext cx="2808312" cy="707334"/>
          </a:xfrm>
          <a:prstGeom prst="rect">
            <a:avLst/>
          </a:prstGeom>
        </p:spPr>
      </p:pic>
      <p:pic>
        <p:nvPicPr>
          <p:cNvPr id="8" name="Picture 7" descr="NDP Logo.jp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620000" y="308834"/>
            <a:ext cx="869208" cy="800457"/>
          </a:xfrm>
          <a:prstGeom prst="rect">
            <a:avLst/>
          </a:prstGeom>
        </p:spPr>
      </p:pic>
      <p:sp>
        <p:nvSpPr>
          <p:cNvPr id="9" name="TextBox 8">
            <a:extLst>
              <a:ext uri="{FF2B5EF4-FFF2-40B4-BE49-F238E27FC236}">
                <a16:creationId xmlns:a16="http://schemas.microsoft.com/office/drawing/2014/main" id="{C1AFE2E7-1968-957B-22E5-255AC3A04730}"/>
              </a:ext>
            </a:extLst>
          </p:cNvPr>
          <p:cNvSpPr txBox="1"/>
          <p:nvPr/>
        </p:nvSpPr>
        <p:spPr>
          <a:xfrm>
            <a:off x="376714" y="6056268"/>
            <a:ext cx="7200900" cy="600164"/>
          </a:xfrm>
          <a:prstGeom prst="rect">
            <a:avLst/>
          </a:prstGeom>
          <a:noFill/>
        </p:spPr>
        <p:txBody>
          <a:bodyPr wrap="square" rtlCol="0">
            <a:spAutoFit/>
          </a:bodyPr>
          <a:lstStyle/>
          <a:p>
            <a:pPr algn="ctr"/>
            <a:r>
              <a:rPr lang="en-US" sz="1100" b="1" dirty="0"/>
              <a:t>Our Vision </a:t>
            </a:r>
          </a:p>
          <a:p>
            <a:pPr algn="ctr"/>
            <a:r>
              <a:rPr lang="en-US" sz="1100" i="1" dirty="0">
                <a:cs typeface="Arial" panose="020B0604020202020204" pitchFamily="34" charset="0"/>
              </a:rPr>
              <a:t>To be an innovative hub for quality teaching and learning that produces learners developed to exploit opportunities for lifelong success.</a:t>
            </a:r>
          </a:p>
        </p:txBody>
      </p:sp>
      <p:pic>
        <p:nvPicPr>
          <p:cNvPr id="11" name="Picture 10" descr="Untitled-20.png">
            <a:extLst>
              <a:ext uri="{FF2B5EF4-FFF2-40B4-BE49-F238E27FC236}">
                <a16:creationId xmlns:a16="http://schemas.microsoft.com/office/drawing/2014/main" id="{397B0EEB-0EB7-3511-B246-5FE1481379F3}"/>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884368" y="5949280"/>
            <a:ext cx="954753" cy="606397"/>
          </a:xfrm>
          <a:prstGeom prst="rect">
            <a:avLst/>
          </a:prstGeom>
        </p:spPr>
      </p:pic>
      <p:sp>
        <p:nvSpPr>
          <p:cNvPr id="13" name="Content Placeholder 5"/>
          <p:cNvSpPr txBox="1">
            <a:spLocks/>
          </p:cNvSpPr>
          <p:nvPr/>
        </p:nvSpPr>
        <p:spPr bwMode="auto">
          <a:xfrm>
            <a:off x="537605" y="1637570"/>
            <a:ext cx="8216284" cy="3911933"/>
          </a:xfrm>
          <a:prstGeom prst="rect">
            <a:avLst/>
          </a:prstGeom>
          <a:solidFill>
            <a:schemeClr val="bg1"/>
          </a:solidFill>
          <a:ln>
            <a:solidFill>
              <a:schemeClr val="tx1"/>
            </a:solid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en-US" sz="2400" b="1" dirty="0">
                <a:solidFill>
                  <a:srgbClr val="008000"/>
                </a:solidFill>
                <a:latin typeface="+mj-lt"/>
                <a:ea typeface="+mj-ea"/>
                <a:cs typeface="+mj-cs"/>
              </a:rPr>
              <a:t>External Environment:</a:t>
            </a:r>
          </a:p>
          <a:p>
            <a:pPr>
              <a:buFont typeface="Wingdings" panose="05000000000000000000" pitchFamily="2" charset="2"/>
              <a:buChar char="§"/>
            </a:pPr>
            <a:r>
              <a:rPr lang="en-US" sz="1800" dirty="0">
                <a:solidFill>
                  <a:srgbClr val="000000"/>
                </a:solidFill>
                <a:latin typeface="Arial Narrow" panose="020B0606020202030204" pitchFamily="34" charset="0"/>
                <a:ea typeface="Calibri" panose="020F0502020204030204" pitchFamily="34" charset="0"/>
                <a:cs typeface="Arial" panose="020B0604020202020204" pitchFamily="34" charset="0"/>
              </a:rPr>
              <a:t>Political Conditions- Politically related conflicts/ service delivery protests/floods</a:t>
            </a:r>
          </a:p>
          <a:p>
            <a:pPr>
              <a:buFont typeface="Wingdings" panose="05000000000000000000" pitchFamily="2" charset="2"/>
              <a:buChar char="§"/>
            </a:pPr>
            <a:r>
              <a:rPr lang="en-US" sz="1800" dirty="0">
                <a:solidFill>
                  <a:srgbClr val="000000"/>
                </a:solidFill>
                <a:latin typeface="Arial Narrow" panose="020B0606020202030204" pitchFamily="34" charset="0"/>
                <a:ea typeface="Calibri" panose="020F0502020204030204" pitchFamily="34" charset="0"/>
                <a:cs typeface="Arial" panose="020B0604020202020204" pitchFamily="34" charset="0"/>
              </a:rPr>
              <a:t>Economic Conditions - global economic crisis/ negative economic growth</a:t>
            </a:r>
          </a:p>
          <a:p>
            <a:pPr>
              <a:buFont typeface="Wingdings" panose="05000000000000000000" pitchFamily="2" charset="2"/>
              <a:buChar char="§"/>
            </a:pPr>
            <a:r>
              <a:rPr lang="en-US" sz="1800" dirty="0">
                <a:solidFill>
                  <a:srgbClr val="000000"/>
                </a:solidFill>
                <a:latin typeface="Arial Narrow" panose="020B0606020202030204" pitchFamily="34" charset="0"/>
                <a:ea typeface="Calibri" panose="020F0502020204030204" pitchFamily="34" charset="0"/>
                <a:cs typeface="Arial" panose="020B0604020202020204" pitchFamily="34" charset="0"/>
              </a:rPr>
              <a:t>Social Environment – Covid-19 impacts</a:t>
            </a:r>
          </a:p>
          <a:p>
            <a:pPr>
              <a:buFont typeface="Wingdings" panose="05000000000000000000" pitchFamily="2" charset="2"/>
              <a:buChar char="§"/>
            </a:pPr>
            <a:r>
              <a:rPr lang="en-US" sz="1800" dirty="0">
                <a:solidFill>
                  <a:srgbClr val="000000"/>
                </a:solidFill>
                <a:latin typeface="Arial Narrow" panose="020B0606020202030204" pitchFamily="34" charset="0"/>
                <a:ea typeface="Calibri" panose="020F0502020204030204" pitchFamily="34" charset="0"/>
                <a:cs typeface="Arial" panose="020B0604020202020204" pitchFamily="34" charset="0"/>
              </a:rPr>
              <a:t>Technological Environment – 4th Industrial Revolution (4IR)/Coding and Robotics/</a:t>
            </a:r>
            <a:r>
              <a:rPr lang="en-US" sz="1800" dirty="0" err="1">
                <a:solidFill>
                  <a:srgbClr val="000000"/>
                </a:solidFill>
                <a:latin typeface="Arial Narrow" panose="020B0606020202030204" pitchFamily="34" charset="0"/>
                <a:ea typeface="Calibri" panose="020F0502020204030204" pitchFamily="34" charset="0"/>
                <a:cs typeface="Arial" panose="020B0604020202020204" pitchFamily="34" charset="0"/>
              </a:rPr>
              <a:t>eEducation</a:t>
            </a:r>
            <a:endParaRPr lang="en-US" sz="1800" dirty="0">
              <a:solidFill>
                <a:srgbClr val="000000"/>
              </a:solidFill>
              <a:latin typeface="Arial Narrow" panose="020B0606020202030204" pitchFamily="34" charset="0"/>
              <a:ea typeface="Calibri" panose="020F0502020204030204" pitchFamily="34" charset="0"/>
              <a:cs typeface="Arial" panose="020B0604020202020204" pitchFamily="34" charset="0"/>
            </a:endParaRPr>
          </a:p>
          <a:p>
            <a:pPr>
              <a:buFont typeface="Wingdings" panose="05000000000000000000" pitchFamily="2" charset="2"/>
              <a:buChar char="§"/>
            </a:pPr>
            <a:r>
              <a:rPr lang="en-US" sz="1800" dirty="0">
                <a:solidFill>
                  <a:srgbClr val="000000"/>
                </a:solidFill>
                <a:latin typeface="Arial Narrow" panose="020B0606020202030204" pitchFamily="34" charset="0"/>
                <a:ea typeface="Calibri" panose="020F0502020204030204" pitchFamily="34" charset="0"/>
                <a:cs typeface="Arial" panose="020B0604020202020204" pitchFamily="34" charset="0"/>
              </a:rPr>
              <a:t>Environmental Conditions - Global Warming/Flooding/Drought/Veld fires, etc.</a:t>
            </a:r>
          </a:p>
          <a:p>
            <a:pPr marL="0" indent="0">
              <a:buFont typeface="Arial" panose="020B0604020202020204" pitchFamily="34" charset="0"/>
              <a:buNone/>
            </a:pPr>
            <a:endParaRPr lang="en-US" sz="2800" b="1" dirty="0">
              <a:solidFill>
                <a:schemeClr val="bg1"/>
              </a:solidFill>
            </a:endParaRPr>
          </a:p>
        </p:txBody>
      </p:sp>
    </p:spTree>
    <p:extLst>
      <p:ext uri="{BB962C8B-B14F-4D97-AF65-F5344CB8AC3E}">
        <p14:creationId xmlns:p14="http://schemas.microsoft.com/office/powerpoint/2010/main" val="585045910"/>
      </p:ext>
    </p:extLst>
  </p:cSld>
  <p:clrMapOvr>
    <a:masterClrMapping/>
  </p:clrMapOvr>
  <p:transition>
    <p:wip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Content Placeholder 13">
            <a:extLst>
              <a:ext uri="{FF2B5EF4-FFF2-40B4-BE49-F238E27FC236}">
                <a16:creationId xmlns:a16="http://schemas.microsoft.com/office/drawing/2014/main" id="{9E3B93A8-610B-FB4B-F174-97C1A3A2FBEF}"/>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894" y="22624"/>
            <a:ext cx="9147894" cy="6873627"/>
          </a:xfrm>
        </p:spPr>
      </p:pic>
      <p:sp>
        <p:nvSpPr>
          <p:cNvPr id="10" name="Slide Number Placeholder 9"/>
          <p:cNvSpPr>
            <a:spLocks noGrp="1"/>
          </p:cNvSpPr>
          <p:nvPr>
            <p:ph type="sldNum" sz="quarter" idx="12"/>
          </p:nvPr>
        </p:nvSpPr>
        <p:spPr/>
        <p:txBody>
          <a:bodyPr/>
          <a:lstStyle/>
          <a:p>
            <a:fld id="{2DDF82E0-F617-466A-8989-E6F91EEE8384}" type="slidenum">
              <a:rPr lang="en-US" altLang="en-US" sz="1600" smtClean="0">
                <a:solidFill>
                  <a:prstClr val="white"/>
                </a:solidFill>
              </a:rPr>
              <a:pPr/>
              <a:t>15</a:t>
            </a:fld>
            <a:endParaRPr lang="en-US" altLang="en-US" sz="1600" dirty="0">
              <a:solidFill>
                <a:prstClr val="white"/>
              </a:solidFill>
            </a:endParaRPr>
          </a:p>
        </p:txBody>
      </p:sp>
      <p:sp>
        <p:nvSpPr>
          <p:cNvPr id="5" name="Rectangle 4">
            <a:extLst>
              <a:ext uri="{FF2B5EF4-FFF2-40B4-BE49-F238E27FC236}">
                <a16:creationId xmlns:a16="http://schemas.microsoft.com/office/drawing/2014/main" id="{CA4095C3-29D6-8A91-DF11-18B46D019CAA}"/>
              </a:ext>
            </a:extLst>
          </p:cNvPr>
          <p:cNvSpPr/>
          <p:nvPr/>
        </p:nvSpPr>
        <p:spPr>
          <a:xfrm>
            <a:off x="0" y="0"/>
            <a:ext cx="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itle 1"/>
          <p:cNvSpPr>
            <a:spLocks noGrp="1"/>
          </p:cNvSpPr>
          <p:nvPr>
            <p:ph type="title"/>
          </p:nvPr>
        </p:nvSpPr>
        <p:spPr>
          <a:xfrm>
            <a:off x="856657" y="456920"/>
            <a:ext cx="8064895" cy="600164"/>
          </a:xfrm>
        </p:spPr>
        <p:txBody>
          <a:bodyPr>
            <a:noAutofit/>
          </a:bodyPr>
          <a:lstStyle/>
          <a:p>
            <a:r>
              <a:rPr lang="en-US" sz="2400" b="1" dirty="0">
                <a:solidFill>
                  <a:srgbClr val="008000"/>
                </a:solidFill>
              </a:rPr>
              <a:t>SITUATIONAL ANALYSIS</a:t>
            </a:r>
            <a:endParaRPr lang="en-ZA" sz="2400" b="1" dirty="0">
              <a:solidFill>
                <a:srgbClr val="008000"/>
              </a:solidFill>
            </a:endParaRPr>
          </a:p>
        </p:txBody>
      </p:sp>
      <p:pic>
        <p:nvPicPr>
          <p:cNvPr id="7" name="Picture 6" descr="Education Logo.jp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64271" y="453239"/>
            <a:ext cx="2808312" cy="707334"/>
          </a:xfrm>
          <a:prstGeom prst="rect">
            <a:avLst/>
          </a:prstGeom>
        </p:spPr>
      </p:pic>
      <p:pic>
        <p:nvPicPr>
          <p:cNvPr id="8" name="Picture 7" descr="NDP Logo.jp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620000" y="308834"/>
            <a:ext cx="869208" cy="800457"/>
          </a:xfrm>
          <a:prstGeom prst="rect">
            <a:avLst/>
          </a:prstGeom>
        </p:spPr>
      </p:pic>
      <p:sp>
        <p:nvSpPr>
          <p:cNvPr id="9" name="TextBox 8">
            <a:extLst>
              <a:ext uri="{FF2B5EF4-FFF2-40B4-BE49-F238E27FC236}">
                <a16:creationId xmlns:a16="http://schemas.microsoft.com/office/drawing/2014/main" id="{C1AFE2E7-1968-957B-22E5-255AC3A04730}"/>
              </a:ext>
            </a:extLst>
          </p:cNvPr>
          <p:cNvSpPr txBox="1"/>
          <p:nvPr/>
        </p:nvSpPr>
        <p:spPr>
          <a:xfrm>
            <a:off x="376714" y="6056268"/>
            <a:ext cx="7200900" cy="600164"/>
          </a:xfrm>
          <a:prstGeom prst="rect">
            <a:avLst/>
          </a:prstGeom>
          <a:noFill/>
        </p:spPr>
        <p:txBody>
          <a:bodyPr wrap="square" rtlCol="0">
            <a:spAutoFit/>
          </a:bodyPr>
          <a:lstStyle/>
          <a:p>
            <a:pPr algn="ctr"/>
            <a:r>
              <a:rPr lang="en-US" sz="1100" b="1" dirty="0"/>
              <a:t>Our Vision </a:t>
            </a:r>
          </a:p>
          <a:p>
            <a:pPr algn="ctr"/>
            <a:r>
              <a:rPr lang="en-US" sz="1100" i="1" dirty="0">
                <a:cs typeface="Arial" panose="020B0604020202020204" pitchFamily="34" charset="0"/>
              </a:rPr>
              <a:t>To be an innovative hub for quality teaching and learning that produces learners developed to exploit opportunities for lifelong success.</a:t>
            </a:r>
          </a:p>
        </p:txBody>
      </p:sp>
      <p:pic>
        <p:nvPicPr>
          <p:cNvPr id="11" name="Picture 10" descr="Untitled-20.png">
            <a:extLst>
              <a:ext uri="{FF2B5EF4-FFF2-40B4-BE49-F238E27FC236}">
                <a16:creationId xmlns:a16="http://schemas.microsoft.com/office/drawing/2014/main" id="{397B0EEB-0EB7-3511-B246-5FE1481379F3}"/>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884368" y="5949280"/>
            <a:ext cx="954753" cy="606397"/>
          </a:xfrm>
          <a:prstGeom prst="rect">
            <a:avLst/>
          </a:prstGeom>
        </p:spPr>
      </p:pic>
      <p:sp>
        <p:nvSpPr>
          <p:cNvPr id="13" name="Content Placeholder 5"/>
          <p:cNvSpPr txBox="1">
            <a:spLocks/>
          </p:cNvSpPr>
          <p:nvPr/>
        </p:nvSpPr>
        <p:spPr bwMode="auto">
          <a:xfrm>
            <a:off x="158419" y="1036267"/>
            <a:ext cx="8784976" cy="4954958"/>
          </a:xfrm>
          <a:prstGeom prst="rect">
            <a:avLst/>
          </a:prstGeom>
          <a:solidFill>
            <a:schemeClr val="bg1"/>
          </a:solidFill>
          <a:ln>
            <a:solidFill>
              <a:schemeClr val="tx1"/>
            </a:solid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en-US" sz="2400" b="1" dirty="0">
                <a:solidFill>
                  <a:srgbClr val="008000"/>
                </a:solidFill>
                <a:latin typeface="+mj-lt"/>
                <a:ea typeface="+mj-ea"/>
                <a:cs typeface="+mj-cs"/>
              </a:rPr>
              <a:t>Internal Environment</a:t>
            </a:r>
            <a:r>
              <a:rPr lang="en-US" b="1" dirty="0">
                <a:solidFill>
                  <a:srgbClr val="FFFF00"/>
                </a:solidFill>
              </a:rPr>
              <a:t>:</a:t>
            </a:r>
          </a:p>
          <a:p>
            <a:pPr>
              <a:buFont typeface="Wingdings" panose="05000000000000000000" pitchFamily="2" charset="2"/>
              <a:buChar char="§"/>
            </a:pPr>
            <a:r>
              <a:rPr lang="en-US" sz="1800" dirty="0">
                <a:solidFill>
                  <a:srgbClr val="000000"/>
                </a:solidFill>
                <a:latin typeface="Arial Narrow" panose="020B0606020202030204" pitchFamily="34" charset="0"/>
                <a:ea typeface="Calibri" panose="020F0502020204030204" pitchFamily="34" charset="0"/>
                <a:cs typeface="Arial" panose="020B0604020202020204" pitchFamily="34" charset="0"/>
              </a:rPr>
              <a:t>Department’ strategic focus over the five-year planning period.</a:t>
            </a:r>
          </a:p>
          <a:p>
            <a:pPr>
              <a:buFont typeface="Wingdings" panose="05000000000000000000" pitchFamily="2" charset="2"/>
              <a:buChar char="§"/>
            </a:pPr>
            <a:r>
              <a:rPr lang="en-US" sz="1800" dirty="0">
                <a:solidFill>
                  <a:srgbClr val="000000"/>
                </a:solidFill>
                <a:latin typeface="Arial Narrow" panose="020B0606020202030204" pitchFamily="34" charset="0"/>
                <a:ea typeface="Calibri" panose="020F0502020204030204" pitchFamily="34" charset="0"/>
                <a:cs typeface="Arial" panose="020B0604020202020204" pitchFamily="34" charset="0"/>
              </a:rPr>
              <a:t>Recent statistics relevant to the Department.</a:t>
            </a:r>
          </a:p>
          <a:p>
            <a:pPr>
              <a:buFont typeface="Wingdings" panose="05000000000000000000" pitchFamily="2" charset="2"/>
              <a:buChar char="§"/>
            </a:pPr>
            <a:r>
              <a:rPr lang="en-US" sz="1800" dirty="0">
                <a:solidFill>
                  <a:srgbClr val="000000"/>
                </a:solidFill>
                <a:latin typeface="Arial Narrow" panose="020B0606020202030204" pitchFamily="34" charset="0"/>
                <a:ea typeface="Calibri" panose="020F0502020204030204" pitchFamily="34" charset="0"/>
                <a:cs typeface="Arial" panose="020B0604020202020204" pitchFamily="34" charset="0"/>
              </a:rPr>
              <a:t>The medium and long term policy environment related to the  Department.</a:t>
            </a:r>
          </a:p>
          <a:p>
            <a:pPr>
              <a:buFont typeface="Wingdings" panose="05000000000000000000" pitchFamily="2" charset="2"/>
              <a:buChar char="§"/>
            </a:pPr>
            <a:r>
              <a:rPr lang="en-US" sz="1800" dirty="0">
                <a:solidFill>
                  <a:srgbClr val="000000"/>
                </a:solidFill>
                <a:latin typeface="Arial Narrow" panose="020B0606020202030204" pitchFamily="34" charset="0"/>
                <a:ea typeface="Calibri" panose="020F0502020204030204" pitchFamily="34" charset="0"/>
                <a:cs typeface="Arial" panose="020B0604020202020204" pitchFamily="34" charset="0"/>
              </a:rPr>
              <a:t>Priorities relating to women, youth and people with disabilities.</a:t>
            </a:r>
          </a:p>
          <a:p>
            <a:pPr>
              <a:buFont typeface="Wingdings" panose="05000000000000000000" pitchFamily="2" charset="2"/>
              <a:buChar char="§"/>
            </a:pPr>
            <a:r>
              <a:rPr lang="en-US" sz="1800" dirty="0">
                <a:solidFill>
                  <a:srgbClr val="000000"/>
                </a:solidFill>
                <a:latin typeface="Arial Narrow" panose="020B0606020202030204" pitchFamily="34" charset="0"/>
                <a:ea typeface="Calibri" panose="020F0502020204030204" pitchFamily="34" charset="0"/>
                <a:cs typeface="Arial" panose="020B0604020202020204" pitchFamily="34" charset="0"/>
              </a:rPr>
              <a:t>Provincial spatial coverage related to the Department with special reference to Infrastructure Planning. </a:t>
            </a:r>
          </a:p>
          <a:p>
            <a:pPr>
              <a:buFont typeface="Wingdings" panose="05000000000000000000" pitchFamily="2" charset="2"/>
              <a:buChar char="§"/>
            </a:pPr>
            <a:r>
              <a:rPr lang="en-US" sz="1800" dirty="0">
                <a:solidFill>
                  <a:srgbClr val="000000"/>
                </a:solidFill>
                <a:latin typeface="Arial Narrow" panose="020B0606020202030204" pitchFamily="34" charset="0"/>
                <a:ea typeface="Calibri" panose="020F0502020204030204" pitchFamily="34" charset="0"/>
                <a:cs typeface="Arial" panose="020B0604020202020204" pitchFamily="34" charset="0"/>
              </a:rPr>
              <a:t>Challenges that the Department has faced in carrying out its planned work, and mechanisms to address these over the planning period (Covid-19, financial constraints, unrests, service delivery protests, </a:t>
            </a:r>
            <a:r>
              <a:rPr lang="en-US" sz="1800" dirty="0" err="1">
                <a:solidFill>
                  <a:srgbClr val="000000"/>
                </a:solidFill>
                <a:latin typeface="Arial Narrow" panose="020B0606020202030204" pitchFamily="34" charset="0"/>
                <a:ea typeface="Calibri" panose="020F0502020204030204" pitchFamily="34" charset="0"/>
                <a:cs typeface="Arial" panose="020B0604020202020204" pitchFamily="34" charset="0"/>
              </a:rPr>
              <a:t>etc</a:t>
            </a:r>
            <a:r>
              <a:rPr lang="en-US" sz="1800" dirty="0">
                <a:solidFill>
                  <a:srgbClr val="000000"/>
                </a:solidFill>
                <a:latin typeface="Arial Narrow" panose="020B0606020202030204" pitchFamily="34" charset="0"/>
                <a:ea typeface="Calibri" panose="020F0502020204030204" pitchFamily="34" charset="0"/>
                <a:cs typeface="Arial" panose="020B0604020202020204" pitchFamily="34" charset="0"/>
              </a:rPr>
              <a:t>)</a:t>
            </a:r>
          </a:p>
          <a:p>
            <a:pPr>
              <a:buFont typeface="Wingdings" panose="05000000000000000000" pitchFamily="2" charset="2"/>
              <a:buChar char="§"/>
            </a:pPr>
            <a:r>
              <a:rPr lang="en-US" sz="1800" dirty="0">
                <a:solidFill>
                  <a:srgbClr val="000000"/>
                </a:solidFill>
                <a:latin typeface="Arial Narrow" panose="020B0606020202030204" pitchFamily="34" charset="0"/>
                <a:ea typeface="Calibri" panose="020F0502020204030204" pitchFamily="34" charset="0"/>
                <a:cs typeface="Arial" panose="020B0604020202020204" pitchFamily="34" charset="0"/>
              </a:rPr>
              <a:t>Emerging priorities and opportunities which will be implemented during the planning period.</a:t>
            </a:r>
          </a:p>
          <a:p>
            <a:pPr>
              <a:buFont typeface="Wingdings" panose="05000000000000000000" pitchFamily="2" charset="2"/>
              <a:buChar char="§"/>
            </a:pPr>
            <a:r>
              <a:rPr lang="en-US" sz="1800" dirty="0">
                <a:solidFill>
                  <a:srgbClr val="000000"/>
                </a:solidFill>
                <a:latin typeface="Arial Narrow" panose="020B0606020202030204" pitchFamily="34" charset="0"/>
                <a:ea typeface="Calibri" panose="020F0502020204030204" pitchFamily="34" charset="0"/>
                <a:cs typeface="Arial" panose="020B0604020202020204" pitchFamily="34" charset="0"/>
              </a:rPr>
              <a:t>Demand for services and other factors that inform the development of the APP.</a:t>
            </a:r>
          </a:p>
          <a:p>
            <a:pPr>
              <a:buFont typeface="Wingdings" panose="05000000000000000000" pitchFamily="2" charset="2"/>
              <a:buChar char="§"/>
            </a:pPr>
            <a:r>
              <a:rPr lang="en-US" sz="1800" dirty="0">
                <a:solidFill>
                  <a:srgbClr val="000000"/>
                </a:solidFill>
                <a:latin typeface="Arial Narrow" panose="020B0606020202030204" pitchFamily="34" charset="0"/>
                <a:ea typeface="Calibri" panose="020F0502020204030204" pitchFamily="34" charset="0"/>
                <a:cs typeface="Arial" panose="020B0604020202020204" pitchFamily="34" charset="0"/>
              </a:rPr>
              <a:t>Demographic or other data that informs planning for the five-year period.</a:t>
            </a:r>
          </a:p>
          <a:p>
            <a:pPr>
              <a:buFont typeface="Wingdings" panose="05000000000000000000" pitchFamily="2" charset="2"/>
              <a:buChar char="§"/>
            </a:pPr>
            <a:r>
              <a:rPr lang="en-US" sz="1800" dirty="0">
                <a:solidFill>
                  <a:srgbClr val="000000"/>
                </a:solidFill>
                <a:latin typeface="Arial Narrow" panose="020B0606020202030204" pitchFamily="34" charset="0"/>
                <a:ea typeface="Calibri" panose="020F0502020204030204" pitchFamily="34" charset="0"/>
                <a:cs typeface="Arial" panose="020B0604020202020204" pitchFamily="34" charset="0"/>
              </a:rPr>
              <a:t>Information about human resources, information and communications technology (ICT), financial resources, academic achievements and other factors.</a:t>
            </a:r>
          </a:p>
          <a:p>
            <a:pPr>
              <a:buFont typeface="Wingdings" panose="05000000000000000000" pitchFamily="2" charset="2"/>
              <a:buChar char="§"/>
            </a:pPr>
            <a:endParaRPr lang="en-US" sz="1800" dirty="0">
              <a:solidFill>
                <a:srgbClr val="000000"/>
              </a:solidFill>
              <a:latin typeface="Arial Narrow" panose="020B0606020202030204" pitchFamily="34" charset="0"/>
              <a:ea typeface="Calibri" panose="020F0502020204030204" pitchFamily="34" charset="0"/>
              <a:cs typeface="Arial" panose="020B0604020202020204" pitchFamily="34" charset="0"/>
            </a:endParaRPr>
          </a:p>
          <a:p>
            <a:pPr marL="0" indent="0">
              <a:buNone/>
            </a:pPr>
            <a:endParaRPr lang="en-US" sz="1800" dirty="0">
              <a:solidFill>
                <a:srgbClr val="000000"/>
              </a:solidFill>
              <a:latin typeface="Arial Narrow" panose="020B0606020202030204" pitchFamily="34" charset="0"/>
              <a:ea typeface="Calibri" panose="020F0502020204030204" pitchFamily="34" charset="0"/>
              <a:cs typeface="Arial" panose="020B0604020202020204" pitchFamily="34" charset="0"/>
            </a:endParaRPr>
          </a:p>
          <a:p>
            <a:pPr marL="0" indent="0">
              <a:buFont typeface="Arial" panose="020B0604020202020204" pitchFamily="34" charset="0"/>
              <a:buNone/>
            </a:pPr>
            <a:endParaRPr lang="en-US" sz="2800" b="1" dirty="0">
              <a:solidFill>
                <a:schemeClr val="bg1"/>
              </a:solidFill>
            </a:endParaRPr>
          </a:p>
        </p:txBody>
      </p:sp>
    </p:spTree>
    <p:extLst>
      <p:ext uri="{BB962C8B-B14F-4D97-AF65-F5344CB8AC3E}">
        <p14:creationId xmlns:p14="http://schemas.microsoft.com/office/powerpoint/2010/main" val="584549175"/>
      </p:ext>
    </p:extLst>
  </p:cSld>
  <p:clrMapOvr>
    <a:masterClrMapping/>
  </p:clrMapOvr>
  <p:transition>
    <p:wip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Content Placeholder 13">
            <a:extLst>
              <a:ext uri="{FF2B5EF4-FFF2-40B4-BE49-F238E27FC236}">
                <a16:creationId xmlns:a16="http://schemas.microsoft.com/office/drawing/2014/main" id="{9E3B93A8-610B-FB4B-F174-97C1A3A2FBEF}"/>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894" y="136525"/>
            <a:ext cx="9147894" cy="6873627"/>
          </a:xfrm>
        </p:spPr>
      </p:pic>
      <p:sp>
        <p:nvSpPr>
          <p:cNvPr id="10" name="Slide Number Placeholder 9"/>
          <p:cNvSpPr>
            <a:spLocks noGrp="1"/>
          </p:cNvSpPr>
          <p:nvPr>
            <p:ph type="sldNum" sz="quarter" idx="12"/>
          </p:nvPr>
        </p:nvSpPr>
        <p:spPr/>
        <p:txBody>
          <a:bodyPr/>
          <a:lstStyle/>
          <a:p>
            <a:fld id="{2DDF82E0-F617-466A-8989-E6F91EEE8384}" type="slidenum">
              <a:rPr lang="en-US" altLang="en-US" sz="1600" smtClean="0">
                <a:solidFill>
                  <a:prstClr val="white"/>
                </a:solidFill>
              </a:rPr>
              <a:pPr/>
              <a:t>16</a:t>
            </a:fld>
            <a:endParaRPr lang="en-US" altLang="en-US" sz="1600" dirty="0">
              <a:solidFill>
                <a:prstClr val="white"/>
              </a:solidFill>
            </a:endParaRPr>
          </a:p>
        </p:txBody>
      </p:sp>
      <p:sp>
        <p:nvSpPr>
          <p:cNvPr id="5" name="Rectangle 4">
            <a:extLst>
              <a:ext uri="{FF2B5EF4-FFF2-40B4-BE49-F238E27FC236}">
                <a16:creationId xmlns:a16="http://schemas.microsoft.com/office/drawing/2014/main" id="{CA4095C3-29D6-8A91-DF11-18B46D019CAA}"/>
              </a:ext>
            </a:extLst>
          </p:cNvPr>
          <p:cNvSpPr/>
          <p:nvPr/>
        </p:nvSpPr>
        <p:spPr>
          <a:xfrm>
            <a:off x="0" y="0"/>
            <a:ext cx="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itle 1"/>
          <p:cNvSpPr>
            <a:spLocks noGrp="1"/>
          </p:cNvSpPr>
          <p:nvPr>
            <p:ph type="title"/>
          </p:nvPr>
        </p:nvSpPr>
        <p:spPr>
          <a:xfrm>
            <a:off x="537605" y="981518"/>
            <a:ext cx="8064895" cy="600164"/>
          </a:xfrm>
        </p:spPr>
        <p:txBody>
          <a:bodyPr>
            <a:noAutofit/>
          </a:bodyPr>
          <a:lstStyle/>
          <a:p>
            <a:r>
              <a:rPr lang="en-US" sz="2400" b="1" dirty="0">
                <a:solidFill>
                  <a:srgbClr val="008000"/>
                </a:solidFill>
              </a:rPr>
              <a:t>MEASURING PERFORMANCE</a:t>
            </a:r>
            <a:endParaRPr lang="en-ZA" sz="2400" b="1" dirty="0">
              <a:solidFill>
                <a:srgbClr val="008000"/>
              </a:solidFill>
            </a:endParaRPr>
          </a:p>
        </p:txBody>
      </p:sp>
      <p:pic>
        <p:nvPicPr>
          <p:cNvPr id="7" name="Picture 6" descr="Education Logo.jp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64271" y="453239"/>
            <a:ext cx="2808312" cy="707334"/>
          </a:xfrm>
          <a:prstGeom prst="rect">
            <a:avLst/>
          </a:prstGeom>
        </p:spPr>
      </p:pic>
      <p:pic>
        <p:nvPicPr>
          <p:cNvPr id="8" name="Picture 7" descr="NDP Logo.jp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620000" y="308834"/>
            <a:ext cx="869208" cy="800457"/>
          </a:xfrm>
          <a:prstGeom prst="rect">
            <a:avLst/>
          </a:prstGeom>
        </p:spPr>
      </p:pic>
      <p:sp>
        <p:nvSpPr>
          <p:cNvPr id="9" name="TextBox 8">
            <a:extLst>
              <a:ext uri="{FF2B5EF4-FFF2-40B4-BE49-F238E27FC236}">
                <a16:creationId xmlns:a16="http://schemas.microsoft.com/office/drawing/2014/main" id="{C1AFE2E7-1968-957B-22E5-255AC3A04730}"/>
              </a:ext>
            </a:extLst>
          </p:cNvPr>
          <p:cNvSpPr txBox="1"/>
          <p:nvPr/>
        </p:nvSpPr>
        <p:spPr>
          <a:xfrm>
            <a:off x="376714" y="6056268"/>
            <a:ext cx="7200900" cy="600164"/>
          </a:xfrm>
          <a:prstGeom prst="rect">
            <a:avLst/>
          </a:prstGeom>
          <a:noFill/>
        </p:spPr>
        <p:txBody>
          <a:bodyPr wrap="square" rtlCol="0">
            <a:spAutoFit/>
          </a:bodyPr>
          <a:lstStyle/>
          <a:p>
            <a:pPr algn="ctr"/>
            <a:r>
              <a:rPr lang="en-US" sz="1100" b="1" dirty="0"/>
              <a:t>Our Vision </a:t>
            </a:r>
          </a:p>
          <a:p>
            <a:pPr algn="ctr"/>
            <a:r>
              <a:rPr lang="en-US" sz="1100" i="1" dirty="0">
                <a:cs typeface="Arial" panose="020B0604020202020204" pitchFamily="34" charset="0"/>
              </a:rPr>
              <a:t>To be an innovative hub for quality teaching and learning that produces learners developed to exploit opportunities for lifelong success.</a:t>
            </a:r>
          </a:p>
        </p:txBody>
      </p:sp>
      <p:pic>
        <p:nvPicPr>
          <p:cNvPr id="11" name="Picture 10" descr="Untitled-20.png">
            <a:extLst>
              <a:ext uri="{FF2B5EF4-FFF2-40B4-BE49-F238E27FC236}">
                <a16:creationId xmlns:a16="http://schemas.microsoft.com/office/drawing/2014/main" id="{397B0EEB-0EB7-3511-B246-5FE1481379F3}"/>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884368" y="5949280"/>
            <a:ext cx="954753" cy="606397"/>
          </a:xfrm>
          <a:prstGeom prst="rect">
            <a:avLst/>
          </a:prstGeom>
        </p:spPr>
      </p:pic>
      <p:sp>
        <p:nvSpPr>
          <p:cNvPr id="13" name="Content Placeholder 5"/>
          <p:cNvSpPr txBox="1">
            <a:spLocks/>
          </p:cNvSpPr>
          <p:nvPr/>
        </p:nvSpPr>
        <p:spPr bwMode="auto">
          <a:xfrm>
            <a:off x="596237" y="2095712"/>
            <a:ext cx="8216284" cy="2151470"/>
          </a:xfrm>
          <a:prstGeom prst="rect">
            <a:avLst/>
          </a:prstGeom>
          <a:solidFill>
            <a:schemeClr val="bg1"/>
          </a:solidFill>
          <a:ln>
            <a:solidFill>
              <a:schemeClr val="tx1"/>
            </a:solid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buFont typeface="Wingdings" panose="05000000000000000000" pitchFamily="2" charset="2"/>
              <a:buChar char="§"/>
            </a:pPr>
            <a:r>
              <a:rPr lang="en-US" sz="1800" dirty="0">
                <a:solidFill>
                  <a:srgbClr val="000000"/>
                </a:solidFill>
                <a:latin typeface="Arial Narrow" panose="020B0606020202030204" pitchFamily="34" charset="0"/>
                <a:ea typeface="Calibri" panose="020F0502020204030204" pitchFamily="34" charset="0"/>
                <a:cs typeface="Arial" panose="020B0604020202020204" pitchFamily="34" charset="0"/>
              </a:rPr>
              <a:t>INSTITUTIONAL PROGRAMME PERFORMANCE INFORMATION </a:t>
            </a:r>
          </a:p>
          <a:p>
            <a:pPr>
              <a:buFont typeface="Wingdings" panose="05000000000000000000" pitchFamily="2" charset="2"/>
              <a:buChar char="§"/>
            </a:pPr>
            <a:r>
              <a:rPr lang="en-US" sz="1800" dirty="0">
                <a:solidFill>
                  <a:srgbClr val="000000"/>
                </a:solidFill>
                <a:latin typeface="Arial Narrow" panose="020B0606020202030204" pitchFamily="34" charset="0"/>
                <a:ea typeface="Calibri" panose="020F0502020204030204" pitchFamily="34" charset="0"/>
                <a:cs typeface="Arial" panose="020B0604020202020204" pitchFamily="34" charset="0"/>
              </a:rPr>
              <a:t>EXPLANATION OF PLANNED PERFORMANCE OVER THE MEDIUM-TERM PERIOD </a:t>
            </a:r>
          </a:p>
          <a:p>
            <a:pPr>
              <a:buFont typeface="Wingdings" panose="05000000000000000000" pitchFamily="2" charset="2"/>
              <a:buChar char="§"/>
            </a:pPr>
            <a:r>
              <a:rPr lang="en-US" sz="1800" dirty="0">
                <a:solidFill>
                  <a:srgbClr val="000000"/>
                </a:solidFill>
                <a:latin typeface="Arial Narrow" panose="020B0606020202030204" pitchFamily="34" charset="0"/>
                <a:ea typeface="Calibri" panose="020F0502020204030204" pitchFamily="34" charset="0"/>
                <a:cs typeface="Arial" panose="020B0604020202020204" pitchFamily="34" charset="0"/>
              </a:rPr>
              <a:t>PROGRAMME RESOURCE CONSIDERATIONS</a:t>
            </a:r>
          </a:p>
          <a:p>
            <a:pPr>
              <a:buFont typeface="Wingdings" panose="05000000000000000000" pitchFamily="2" charset="2"/>
              <a:buChar char="§"/>
            </a:pPr>
            <a:r>
              <a:rPr lang="en-US" sz="1800" dirty="0">
                <a:solidFill>
                  <a:srgbClr val="000000"/>
                </a:solidFill>
                <a:latin typeface="Arial Narrow" panose="020B0606020202030204" pitchFamily="34" charset="0"/>
                <a:ea typeface="Calibri" panose="020F0502020204030204" pitchFamily="34" charset="0"/>
                <a:cs typeface="Arial" panose="020B0604020202020204" pitchFamily="34" charset="0"/>
              </a:rPr>
              <a:t>KEY RISKS</a:t>
            </a:r>
          </a:p>
          <a:p>
            <a:pPr>
              <a:buFont typeface="Wingdings" panose="05000000000000000000" pitchFamily="2" charset="2"/>
              <a:buChar char="§"/>
            </a:pPr>
            <a:r>
              <a:rPr lang="en-US" sz="1800" dirty="0">
                <a:solidFill>
                  <a:srgbClr val="000000"/>
                </a:solidFill>
                <a:latin typeface="Arial Narrow" panose="020B0606020202030204" pitchFamily="34" charset="0"/>
                <a:ea typeface="Calibri" panose="020F0502020204030204" pitchFamily="34" charset="0"/>
                <a:cs typeface="Arial" panose="020B0604020202020204" pitchFamily="34" charset="0"/>
              </a:rPr>
              <a:t>PROJECTS UNDER THE PROGRAMME</a:t>
            </a:r>
          </a:p>
        </p:txBody>
      </p:sp>
    </p:spTree>
    <p:extLst>
      <p:ext uri="{BB962C8B-B14F-4D97-AF65-F5344CB8AC3E}">
        <p14:creationId xmlns:p14="http://schemas.microsoft.com/office/powerpoint/2010/main" val="1875709072"/>
      </p:ext>
    </p:extLst>
  </p:cSld>
  <p:clrMapOvr>
    <a:masterClrMapping/>
  </p:clrMapOvr>
  <p:transition>
    <p:wip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Content Placeholder 13">
            <a:extLst>
              <a:ext uri="{FF2B5EF4-FFF2-40B4-BE49-F238E27FC236}">
                <a16:creationId xmlns:a16="http://schemas.microsoft.com/office/drawing/2014/main" id="{9E3B93A8-610B-FB4B-F174-97C1A3A2FBEF}"/>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894" y="136525"/>
            <a:ext cx="9147894" cy="6873627"/>
          </a:xfrm>
        </p:spPr>
      </p:pic>
      <p:sp>
        <p:nvSpPr>
          <p:cNvPr id="10" name="Slide Number Placeholder 9"/>
          <p:cNvSpPr>
            <a:spLocks noGrp="1"/>
          </p:cNvSpPr>
          <p:nvPr>
            <p:ph type="sldNum" sz="quarter" idx="12"/>
          </p:nvPr>
        </p:nvSpPr>
        <p:spPr/>
        <p:txBody>
          <a:bodyPr/>
          <a:lstStyle/>
          <a:p>
            <a:fld id="{2DDF82E0-F617-466A-8989-E6F91EEE8384}" type="slidenum">
              <a:rPr lang="en-US" altLang="en-US" sz="1600" smtClean="0">
                <a:solidFill>
                  <a:prstClr val="white"/>
                </a:solidFill>
              </a:rPr>
              <a:pPr/>
              <a:t>17</a:t>
            </a:fld>
            <a:endParaRPr lang="en-US" altLang="en-US" sz="1600" dirty="0">
              <a:solidFill>
                <a:prstClr val="white"/>
              </a:solidFill>
            </a:endParaRPr>
          </a:p>
        </p:txBody>
      </p:sp>
      <p:sp>
        <p:nvSpPr>
          <p:cNvPr id="5" name="Rectangle 4">
            <a:extLst>
              <a:ext uri="{FF2B5EF4-FFF2-40B4-BE49-F238E27FC236}">
                <a16:creationId xmlns:a16="http://schemas.microsoft.com/office/drawing/2014/main" id="{CA4095C3-29D6-8A91-DF11-18B46D019CAA}"/>
              </a:ext>
            </a:extLst>
          </p:cNvPr>
          <p:cNvSpPr/>
          <p:nvPr/>
        </p:nvSpPr>
        <p:spPr>
          <a:xfrm>
            <a:off x="0" y="0"/>
            <a:ext cx="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itle 1"/>
          <p:cNvSpPr>
            <a:spLocks noGrp="1"/>
          </p:cNvSpPr>
          <p:nvPr>
            <p:ph type="title"/>
          </p:nvPr>
        </p:nvSpPr>
        <p:spPr>
          <a:xfrm>
            <a:off x="539553" y="1129354"/>
            <a:ext cx="8064895" cy="707334"/>
          </a:xfrm>
        </p:spPr>
        <p:txBody>
          <a:bodyPr>
            <a:noAutofit/>
          </a:bodyPr>
          <a:lstStyle/>
          <a:p>
            <a:r>
              <a:rPr lang="en-US" sz="2400" b="1" dirty="0">
                <a:solidFill>
                  <a:srgbClr val="008000"/>
                </a:solidFill>
              </a:rPr>
              <a:t>PERFORMANCE INFORMATION PROGRAMME 1: ADMINISTRATION</a:t>
            </a:r>
            <a:endParaRPr lang="en-ZA" sz="2400" b="1" dirty="0">
              <a:solidFill>
                <a:srgbClr val="008000"/>
              </a:solidFill>
            </a:endParaRPr>
          </a:p>
        </p:txBody>
      </p:sp>
      <p:pic>
        <p:nvPicPr>
          <p:cNvPr id="7" name="Picture 6" descr="Education Logo.jp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64271" y="453239"/>
            <a:ext cx="2808312" cy="707334"/>
          </a:xfrm>
          <a:prstGeom prst="rect">
            <a:avLst/>
          </a:prstGeom>
        </p:spPr>
      </p:pic>
      <p:pic>
        <p:nvPicPr>
          <p:cNvPr id="8" name="Picture 7" descr="NDP Logo.jp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620000" y="308834"/>
            <a:ext cx="869208" cy="800457"/>
          </a:xfrm>
          <a:prstGeom prst="rect">
            <a:avLst/>
          </a:prstGeom>
        </p:spPr>
      </p:pic>
      <p:sp>
        <p:nvSpPr>
          <p:cNvPr id="9" name="TextBox 8">
            <a:extLst>
              <a:ext uri="{FF2B5EF4-FFF2-40B4-BE49-F238E27FC236}">
                <a16:creationId xmlns:a16="http://schemas.microsoft.com/office/drawing/2014/main" id="{C1AFE2E7-1968-957B-22E5-255AC3A04730}"/>
              </a:ext>
            </a:extLst>
          </p:cNvPr>
          <p:cNvSpPr txBox="1"/>
          <p:nvPr/>
        </p:nvSpPr>
        <p:spPr>
          <a:xfrm>
            <a:off x="376714" y="6056268"/>
            <a:ext cx="7200900" cy="600164"/>
          </a:xfrm>
          <a:prstGeom prst="rect">
            <a:avLst/>
          </a:prstGeom>
          <a:noFill/>
        </p:spPr>
        <p:txBody>
          <a:bodyPr wrap="square" rtlCol="0">
            <a:spAutoFit/>
          </a:bodyPr>
          <a:lstStyle/>
          <a:p>
            <a:pPr algn="ctr"/>
            <a:r>
              <a:rPr lang="en-US" sz="1100" b="1" dirty="0"/>
              <a:t>Our Vision </a:t>
            </a:r>
          </a:p>
          <a:p>
            <a:pPr algn="ctr"/>
            <a:r>
              <a:rPr lang="en-US" sz="1100" i="1" dirty="0">
                <a:cs typeface="Arial" panose="020B0604020202020204" pitchFamily="34" charset="0"/>
              </a:rPr>
              <a:t>To be an innovative hub for quality teaching and learning that produces learners developed to exploit opportunities for lifelong success.</a:t>
            </a:r>
          </a:p>
        </p:txBody>
      </p:sp>
      <p:pic>
        <p:nvPicPr>
          <p:cNvPr id="11" name="Picture 10" descr="Untitled-20.png">
            <a:extLst>
              <a:ext uri="{FF2B5EF4-FFF2-40B4-BE49-F238E27FC236}">
                <a16:creationId xmlns:a16="http://schemas.microsoft.com/office/drawing/2014/main" id="{397B0EEB-0EB7-3511-B246-5FE1481379F3}"/>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884368" y="5949280"/>
            <a:ext cx="954753" cy="606397"/>
          </a:xfrm>
          <a:prstGeom prst="rect">
            <a:avLst/>
          </a:prstGeom>
        </p:spPr>
      </p:pic>
      <p:graphicFrame>
        <p:nvGraphicFramePr>
          <p:cNvPr id="2" name="Table 1">
            <a:extLst>
              <a:ext uri="{FF2B5EF4-FFF2-40B4-BE49-F238E27FC236}">
                <a16:creationId xmlns:a16="http://schemas.microsoft.com/office/drawing/2014/main" id="{0E4DAF66-891F-E40C-D065-6C7ED1BC2E08}"/>
              </a:ext>
            </a:extLst>
          </p:cNvPr>
          <p:cNvGraphicFramePr>
            <a:graphicFrameLocks noGrp="1"/>
          </p:cNvGraphicFramePr>
          <p:nvPr>
            <p:extLst>
              <p:ext uri="{D42A27DB-BD31-4B8C-83A1-F6EECF244321}">
                <p14:modId xmlns:p14="http://schemas.microsoft.com/office/powerpoint/2010/main" val="4020544713"/>
              </p:ext>
            </p:extLst>
          </p:nvPr>
        </p:nvGraphicFramePr>
        <p:xfrm>
          <a:off x="539552" y="2135308"/>
          <a:ext cx="8064896" cy="3465640"/>
        </p:xfrm>
        <a:graphic>
          <a:graphicData uri="http://schemas.openxmlformats.org/drawingml/2006/table">
            <a:tbl>
              <a:tblPr firstRow="1" firstCol="1" bandRow="1">
                <a:tableStyleId>{00A15C55-8517-42AA-B614-E9B94910E393}</a:tableStyleId>
              </a:tblPr>
              <a:tblGrid>
                <a:gridCol w="1152128">
                  <a:extLst>
                    <a:ext uri="{9D8B030D-6E8A-4147-A177-3AD203B41FA5}">
                      <a16:colId xmlns:a16="http://schemas.microsoft.com/office/drawing/2014/main" val="1437819943"/>
                    </a:ext>
                  </a:extLst>
                </a:gridCol>
                <a:gridCol w="1417028">
                  <a:extLst>
                    <a:ext uri="{9D8B030D-6E8A-4147-A177-3AD203B41FA5}">
                      <a16:colId xmlns:a16="http://schemas.microsoft.com/office/drawing/2014/main" val="4118233665"/>
                    </a:ext>
                  </a:extLst>
                </a:gridCol>
                <a:gridCol w="1512168">
                  <a:extLst>
                    <a:ext uri="{9D8B030D-6E8A-4147-A177-3AD203B41FA5}">
                      <a16:colId xmlns:a16="http://schemas.microsoft.com/office/drawing/2014/main" val="763760777"/>
                    </a:ext>
                  </a:extLst>
                </a:gridCol>
                <a:gridCol w="1152128">
                  <a:extLst>
                    <a:ext uri="{9D8B030D-6E8A-4147-A177-3AD203B41FA5}">
                      <a16:colId xmlns:a16="http://schemas.microsoft.com/office/drawing/2014/main" val="3111541907"/>
                    </a:ext>
                  </a:extLst>
                </a:gridCol>
                <a:gridCol w="1008112">
                  <a:extLst>
                    <a:ext uri="{9D8B030D-6E8A-4147-A177-3AD203B41FA5}">
                      <a16:colId xmlns:a16="http://schemas.microsoft.com/office/drawing/2014/main" val="724826570"/>
                    </a:ext>
                  </a:extLst>
                </a:gridCol>
                <a:gridCol w="864096">
                  <a:extLst>
                    <a:ext uri="{9D8B030D-6E8A-4147-A177-3AD203B41FA5}">
                      <a16:colId xmlns:a16="http://schemas.microsoft.com/office/drawing/2014/main" val="1582276481"/>
                    </a:ext>
                  </a:extLst>
                </a:gridCol>
                <a:gridCol w="959236">
                  <a:extLst>
                    <a:ext uri="{9D8B030D-6E8A-4147-A177-3AD203B41FA5}">
                      <a16:colId xmlns:a16="http://schemas.microsoft.com/office/drawing/2014/main" val="2642057044"/>
                    </a:ext>
                  </a:extLst>
                </a:gridCol>
              </a:tblGrid>
              <a:tr h="0">
                <a:tc rowSpan="3">
                  <a:txBody>
                    <a:bodyPr/>
                    <a:lstStyle/>
                    <a:p>
                      <a:pPr algn="ctr">
                        <a:lnSpc>
                          <a:spcPct val="107000"/>
                        </a:lnSpc>
                        <a:spcAft>
                          <a:spcPts val="800"/>
                        </a:spcAft>
                      </a:pPr>
                      <a:r>
                        <a:rPr lang="en-GB" sz="1400" b="1" dirty="0">
                          <a:solidFill>
                            <a:schemeClr val="tx1"/>
                          </a:solidFill>
                          <a:effectLst/>
                        </a:rPr>
                        <a:t>  </a:t>
                      </a:r>
                      <a:endParaRPr lang="en-ZA" sz="1400" b="1" dirty="0">
                        <a:solidFill>
                          <a:schemeClr val="tx1"/>
                        </a:solidFill>
                        <a:effectLst/>
                      </a:endParaRPr>
                    </a:p>
                    <a:p>
                      <a:pPr algn="ctr">
                        <a:lnSpc>
                          <a:spcPct val="107000"/>
                        </a:lnSpc>
                        <a:spcAft>
                          <a:spcPts val="800"/>
                        </a:spcAft>
                      </a:pPr>
                      <a:r>
                        <a:rPr lang="en-GB" sz="1400" b="1" dirty="0">
                          <a:solidFill>
                            <a:schemeClr val="tx1"/>
                          </a:solidFill>
                          <a:effectLst/>
                        </a:rPr>
                        <a:t>Outcome</a:t>
                      </a:r>
                      <a:endParaRPr lang="en-ZA" sz="1400" b="1" dirty="0">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txBody>
                  <a:tcPr marL="41129" marR="41129" marT="0" marB="0"/>
                </a:tc>
                <a:tc rowSpan="3">
                  <a:txBody>
                    <a:bodyPr/>
                    <a:lstStyle/>
                    <a:p>
                      <a:pPr algn="ctr">
                        <a:lnSpc>
                          <a:spcPct val="107000"/>
                        </a:lnSpc>
                        <a:spcAft>
                          <a:spcPts val="800"/>
                        </a:spcAft>
                      </a:pPr>
                      <a:r>
                        <a:rPr lang="en-GB" sz="1400" b="1" dirty="0">
                          <a:solidFill>
                            <a:schemeClr val="tx1"/>
                          </a:solidFill>
                          <a:effectLst/>
                        </a:rPr>
                        <a:t> </a:t>
                      </a:r>
                      <a:endParaRPr lang="en-ZA" sz="1400" b="1" dirty="0">
                        <a:solidFill>
                          <a:schemeClr val="tx1"/>
                        </a:solidFill>
                        <a:effectLst/>
                      </a:endParaRPr>
                    </a:p>
                    <a:p>
                      <a:pPr algn="ctr">
                        <a:lnSpc>
                          <a:spcPct val="107000"/>
                        </a:lnSpc>
                        <a:spcAft>
                          <a:spcPts val="800"/>
                        </a:spcAft>
                      </a:pPr>
                      <a:r>
                        <a:rPr lang="en-GB" sz="1400" b="1" dirty="0">
                          <a:solidFill>
                            <a:schemeClr val="tx1"/>
                          </a:solidFill>
                          <a:effectLst/>
                        </a:rPr>
                        <a:t>Outputs</a:t>
                      </a:r>
                      <a:endParaRPr lang="en-ZA" sz="1400" b="1" dirty="0">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txBody>
                  <a:tcPr marL="41129" marR="41129" marT="0" marB="0"/>
                </a:tc>
                <a:tc rowSpan="3">
                  <a:txBody>
                    <a:bodyPr/>
                    <a:lstStyle/>
                    <a:p>
                      <a:pPr algn="ctr">
                        <a:lnSpc>
                          <a:spcPct val="107000"/>
                        </a:lnSpc>
                        <a:spcAft>
                          <a:spcPts val="800"/>
                        </a:spcAft>
                      </a:pPr>
                      <a:r>
                        <a:rPr lang="en-GB" sz="1400" b="1" dirty="0">
                          <a:solidFill>
                            <a:schemeClr val="tx1"/>
                          </a:solidFill>
                          <a:effectLst/>
                        </a:rPr>
                        <a:t> </a:t>
                      </a:r>
                      <a:endParaRPr lang="en-ZA" sz="1400" b="1" dirty="0">
                        <a:solidFill>
                          <a:schemeClr val="tx1"/>
                        </a:solidFill>
                        <a:effectLst/>
                      </a:endParaRPr>
                    </a:p>
                    <a:p>
                      <a:pPr algn="ctr">
                        <a:lnSpc>
                          <a:spcPct val="107000"/>
                        </a:lnSpc>
                        <a:spcAft>
                          <a:spcPts val="800"/>
                        </a:spcAft>
                      </a:pPr>
                      <a:r>
                        <a:rPr lang="en-GB" sz="1400" b="1" dirty="0">
                          <a:solidFill>
                            <a:schemeClr val="tx1"/>
                          </a:solidFill>
                          <a:effectLst/>
                        </a:rPr>
                        <a:t> Output Indicators</a:t>
                      </a:r>
                      <a:endParaRPr lang="en-ZA" sz="1400" b="1" dirty="0">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txBody>
                  <a:tcPr marL="41129" marR="41129" marT="0" marB="0"/>
                </a:tc>
                <a:tc gridSpan="4">
                  <a:txBody>
                    <a:bodyPr/>
                    <a:lstStyle/>
                    <a:p>
                      <a:endParaRPr lang="en-ZA" sz="1400" dirty="0"/>
                    </a:p>
                  </a:txBody>
                  <a:tcPr/>
                </a:tc>
                <a:tc hMerge="1">
                  <a:txBody>
                    <a:bodyPr/>
                    <a:lstStyle/>
                    <a:p>
                      <a:endParaRPr lang="en-ZA"/>
                    </a:p>
                  </a:txBody>
                  <a:tcPr/>
                </a:tc>
                <a:tc hMerge="1">
                  <a:txBody>
                    <a:bodyPr/>
                    <a:lstStyle/>
                    <a:p>
                      <a:endParaRPr lang="en-ZA"/>
                    </a:p>
                  </a:txBody>
                  <a:tcPr/>
                </a:tc>
                <a:tc hMerge="1">
                  <a:txBody>
                    <a:bodyPr/>
                    <a:lstStyle/>
                    <a:p>
                      <a:endParaRPr lang="en-ZA"/>
                    </a:p>
                  </a:txBody>
                  <a:tcPr/>
                </a:tc>
                <a:extLst>
                  <a:ext uri="{0D108BD9-81ED-4DB2-BD59-A6C34878D82A}">
                    <a16:rowId xmlns:a16="http://schemas.microsoft.com/office/drawing/2014/main" val="2230003161"/>
                  </a:ext>
                </a:extLst>
              </a:tr>
              <a:tr h="249022">
                <a:tc vMerge="1">
                  <a:txBody>
                    <a:bodyPr/>
                    <a:lstStyle/>
                    <a:p>
                      <a:endParaRPr lang="en-ZA"/>
                    </a:p>
                  </a:txBody>
                  <a:tcPr/>
                </a:tc>
                <a:tc vMerge="1">
                  <a:txBody>
                    <a:bodyPr/>
                    <a:lstStyle/>
                    <a:p>
                      <a:endParaRPr lang="en-ZA"/>
                    </a:p>
                  </a:txBody>
                  <a:tcPr/>
                </a:tc>
                <a:tc vMerge="1">
                  <a:txBody>
                    <a:bodyPr/>
                    <a:lstStyle/>
                    <a:p>
                      <a:endParaRPr lang="en-ZA"/>
                    </a:p>
                  </a:txBody>
                  <a:tcPr/>
                </a:tc>
                <a:tc>
                  <a:txBody>
                    <a:bodyPr/>
                    <a:lstStyle/>
                    <a:p>
                      <a:pPr algn="just">
                        <a:lnSpc>
                          <a:spcPct val="107000"/>
                        </a:lnSpc>
                        <a:spcAft>
                          <a:spcPts val="800"/>
                        </a:spcAft>
                      </a:pPr>
                      <a:r>
                        <a:rPr lang="en-GB" sz="1400" b="1" dirty="0">
                          <a:effectLst/>
                        </a:rPr>
                        <a:t>Estimated performance </a:t>
                      </a:r>
                      <a:endParaRPr lang="en-ZA" sz="1400" b="1" dirty="0">
                        <a:solidFill>
                          <a:srgbClr val="000000"/>
                        </a:solidFill>
                        <a:effectLst/>
                        <a:latin typeface="Arial Narrow" panose="020B0606020202030204" pitchFamily="34" charset="0"/>
                        <a:ea typeface="Calibri" panose="020F0502020204030204" pitchFamily="34" charset="0"/>
                        <a:cs typeface="Arial" panose="020B0604020202020204" pitchFamily="34" charset="0"/>
                      </a:endParaRPr>
                    </a:p>
                  </a:txBody>
                  <a:tcPr marL="41129" marR="41129" marT="0" marB="0"/>
                </a:tc>
                <a:tc gridSpan="3">
                  <a:txBody>
                    <a:bodyPr/>
                    <a:lstStyle/>
                    <a:p>
                      <a:pPr algn="ctr">
                        <a:lnSpc>
                          <a:spcPct val="107000"/>
                        </a:lnSpc>
                        <a:spcAft>
                          <a:spcPts val="800"/>
                        </a:spcAft>
                      </a:pPr>
                      <a:r>
                        <a:rPr lang="en-GB" sz="1400" b="1" dirty="0">
                          <a:effectLst/>
                        </a:rPr>
                        <a:t> MTEF Period </a:t>
                      </a:r>
                      <a:endParaRPr lang="en-ZA" sz="1400" b="1" dirty="0">
                        <a:solidFill>
                          <a:srgbClr val="000000"/>
                        </a:solidFill>
                        <a:effectLst/>
                        <a:latin typeface="Arial Narrow" panose="020B0606020202030204" pitchFamily="34" charset="0"/>
                        <a:ea typeface="Calibri" panose="020F0502020204030204" pitchFamily="34" charset="0"/>
                        <a:cs typeface="Arial" panose="020B0604020202020204" pitchFamily="34" charset="0"/>
                      </a:endParaRPr>
                    </a:p>
                  </a:txBody>
                  <a:tcPr marL="41129" marR="41129" marT="0" marB="0"/>
                </a:tc>
                <a:tc hMerge="1">
                  <a:txBody>
                    <a:bodyPr/>
                    <a:lstStyle/>
                    <a:p>
                      <a:endParaRPr lang="en-ZA"/>
                    </a:p>
                  </a:txBody>
                  <a:tcPr/>
                </a:tc>
                <a:tc hMerge="1">
                  <a:txBody>
                    <a:bodyPr/>
                    <a:lstStyle/>
                    <a:p>
                      <a:endParaRPr lang="en-ZA"/>
                    </a:p>
                  </a:txBody>
                  <a:tcPr/>
                </a:tc>
                <a:extLst>
                  <a:ext uri="{0D108BD9-81ED-4DB2-BD59-A6C34878D82A}">
                    <a16:rowId xmlns:a16="http://schemas.microsoft.com/office/drawing/2014/main" val="2058395841"/>
                  </a:ext>
                </a:extLst>
              </a:tr>
              <a:tr h="166230">
                <a:tc vMerge="1">
                  <a:txBody>
                    <a:bodyPr/>
                    <a:lstStyle/>
                    <a:p>
                      <a:endParaRPr lang="en-ZA"/>
                    </a:p>
                  </a:txBody>
                  <a:tcPr/>
                </a:tc>
                <a:tc vMerge="1">
                  <a:txBody>
                    <a:bodyPr/>
                    <a:lstStyle/>
                    <a:p>
                      <a:endParaRPr lang="en-ZA"/>
                    </a:p>
                  </a:txBody>
                  <a:tcPr/>
                </a:tc>
                <a:tc vMerge="1">
                  <a:txBody>
                    <a:bodyPr/>
                    <a:lstStyle/>
                    <a:p>
                      <a:endParaRPr lang="en-ZA"/>
                    </a:p>
                  </a:txBody>
                  <a:tcPr/>
                </a:tc>
                <a:tc>
                  <a:txBody>
                    <a:bodyPr/>
                    <a:lstStyle/>
                    <a:p>
                      <a:pPr algn="just">
                        <a:lnSpc>
                          <a:spcPct val="107000"/>
                        </a:lnSpc>
                        <a:spcAft>
                          <a:spcPts val="800"/>
                        </a:spcAft>
                      </a:pPr>
                      <a:r>
                        <a:rPr lang="en-GB" sz="1400" b="1" dirty="0">
                          <a:effectLst/>
                        </a:rPr>
                        <a:t>2022/23</a:t>
                      </a:r>
                      <a:endParaRPr lang="en-ZA" sz="1400" b="1" dirty="0">
                        <a:solidFill>
                          <a:srgbClr val="000000"/>
                        </a:solidFill>
                        <a:effectLst/>
                        <a:latin typeface="Arial Narrow" panose="020B0606020202030204" pitchFamily="34" charset="0"/>
                        <a:ea typeface="Calibri" panose="020F0502020204030204" pitchFamily="34" charset="0"/>
                        <a:cs typeface="Arial" panose="020B0604020202020204" pitchFamily="34" charset="0"/>
                      </a:endParaRPr>
                    </a:p>
                  </a:txBody>
                  <a:tcPr marL="41129" marR="41129" marT="0" marB="0"/>
                </a:tc>
                <a:tc>
                  <a:txBody>
                    <a:bodyPr/>
                    <a:lstStyle/>
                    <a:p>
                      <a:pPr algn="just">
                        <a:lnSpc>
                          <a:spcPct val="107000"/>
                        </a:lnSpc>
                        <a:spcAft>
                          <a:spcPts val="800"/>
                        </a:spcAft>
                      </a:pPr>
                      <a:r>
                        <a:rPr lang="en-GB" sz="1400" b="1" dirty="0">
                          <a:effectLst/>
                        </a:rPr>
                        <a:t>2023/24</a:t>
                      </a:r>
                      <a:endParaRPr lang="en-ZA" sz="1400" b="1" dirty="0">
                        <a:solidFill>
                          <a:srgbClr val="000000"/>
                        </a:solidFill>
                        <a:effectLst/>
                        <a:latin typeface="Arial Narrow" panose="020B0606020202030204" pitchFamily="34" charset="0"/>
                        <a:ea typeface="Calibri" panose="020F0502020204030204" pitchFamily="34" charset="0"/>
                        <a:cs typeface="Arial" panose="020B0604020202020204" pitchFamily="34" charset="0"/>
                      </a:endParaRPr>
                    </a:p>
                  </a:txBody>
                  <a:tcPr marL="41129" marR="41129" marT="0" marB="0"/>
                </a:tc>
                <a:tc>
                  <a:txBody>
                    <a:bodyPr/>
                    <a:lstStyle/>
                    <a:p>
                      <a:pPr algn="just">
                        <a:lnSpc>
                          <a:spcPct val="107000"/>
                        </a:lnSpc>
                        <a:spcAft>
                          <a:spcPts val="800"/>
                        </a:spcAft>
                      </a:pPr>
                      <a:r>
                        <a:rPr lang="en-GB" sz="1400" b="1" dirty="0">
                          <a:effectLst/>
                        </a:rPr>
                        <a:t>2024/25</a:t>
                      </a:r>
                      <a:endParaRPr lang="en-ZA" sz="1400" b="1" dirty="0">
                        <a:solidFill>
                          <a:srgbClr val="000000"/>
                        </a:solidFill>
                        <a:effectLst/>
                        <a:latin typeface="Arial Narrow" panose="020B0606020202030204" pitchFamily="34" charset="0"/>
                        <a:ea typeface="Calibri" panose="020F0502020204030204" pitchFamily="34" charset="0"/>
                        <a:cs typeface="Arial" panose="020B0604020202020204" pitchFamily="34" charset="0"/>
                      </a:endParaRPr>
                    </a:p>
                  </a:txBody>
                  <a:tcPr marL="41129" marR="41129" marT="0" marB="0"/>
                </a:tc>
                <a:tc>
                  <a:txBody>
                    <a:bodyPr/>
                    <a:lstStyle/>
                    <a:p>
                      <a:pPr algn="just">
                        <a:lnSpc>
                          <a:spcPct val="107000"/>
                        </a:lnSpc>
                        <a:spcAft>
                          <a:spcPts val="800"/>
                        </a:spcAft>
                      </a:pPr>
                      <a:r>
                        <a:rPr lang="en-GB" sz="1400" b="1" dirty="0">
                          <a:effectLst/>
                        </a:rPr>
                        <a:t>2025/26</a:t>
                      </a:r>
                      <a:endParaRPr lang="en-ZA" sz="1400" b="1" dirty="0">
                        <a:solidFill>
                          <a:srgbClr val="000000"/>
                        </a:solidFill>
                        <a:effectLst/>
                        <a:latin typeface="Arial Narrow" panose="020B0606020202030204" pitchFamily="34" charset="0"/>
                        <a:ea typeface="Calibri" panose="020F0502020204030204" pitchFamily="34" charset="0"/>
                        <a:cs typeface="Arial" panose="020B0604020202020204" pitchFamily="34" charset="0"/>
                      </a:endParaRPr>
                    </a:p>
                  </a:txBody>
                  <a:tcPr marL="41129" marR="41129" marT="0" marB="0"/>
                </a:tc>
                <a:extLst>
                  <a:ext uri="{0D108BD9-81ED-4DB2-BD59-A6C34878D82A}">
                    <a16:rowId xmlns:a16="http://schemas.microsoft.com/office/drawing/2014/main" val="710847839"/>
                  </a:ext>
                </a:extLst>
              </a:tr>
              <a:tr h="1459477">
                <a:tc>
                  <a:txBody>
                    <a:bodyPr/>
                    <a:lstStyle/>
                    <a:p>
                      <a:pPr>
                        <a:lnSpc>
                          <a:spcPct val="107000"/>
                        </a:lnSpc>
                        <a:spcAft>
                          <a:spcPts val="800"/>
                        </a:spcAft>
                      </a:pPr>
                      <a:r>
                        <a:rPr lang="en-GB" sz="1400">
                          <a:solidFill>
                            <a:schemeClr val="tx1"/>
                          </a:solidFill>
                          <a:effectLst/>
                        </a:rPr>
                        <a:t>Sound corporate </a:t>
                      </a:r>
                      <a:endParaRPr lang="en-ZA" sz="1400">
                        <a:solidFill>
                          <a:schemeClr val="tx1"/>
                        </a:solidFill>
                        <a:effectLst/>
                      </a:endParaRPr>
                    </a:p>
                    <a:p>
                      <a:pPr>
                        <a:lnSpc>
                          <a:spcPct val="107000"/>
                        </a:lnSpc>
                        <a:spcAft>
                          <a:spcPts val="800"/>
                        </a:spcAft>
                      </a:pPr>
                      <a:r>
                        <a:rPr lang="en-GB" sz="1400">
                          <a:solidFill>
                            <a:schemeClr val="tx1"/>
                          </a:solidFill>
                          <a:effectLst/>
                        </a:rPr>
                        <a:t>governance and </a:t>
                      </a:r>
                      <a:endParaRPr lang="en-ZA" sz="1400">
                        <a:solidFill>
                          <a:schemeClr val="tx1"/>
                        </a:solidFill>
                        <a:effectLst/>
                      </a:endParaRPr>
                    </a:p>
                    <a:p>
                      <a:pPr>
                        <a:lnSpc>
                          <a:spcPct val="107000"/>
                        </a:lnSpc>
                        <a:spcAft>
                          <a:spcPts val="800"/>
                        </a:spcAft>
                      </a:pPr>
                      <a:r>
                        <a:rPr lang="en-GB" sz="1400">
                          <a:solidFill>
                            <a:schemeClr val="tx1"/>
                          </a:solidFill>
                          <a:effectLst/>
                        </a:rPr>
                        <a:t>accountability</a:t>
                      </a:r>
                      <a:endParaRPr lang="en-ZA" sz="1400">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txBody>
                  <a:tcPr marL="41129" marR="41129" marT="0" marB="0"/>
                </a:tc>
                <a:tc>
                  <a:txBody>
                    <a:bodyPr/>
                    <a:lstStyle/>
                    <a:p>
                      <a:pPr>
                        <a:lnSpc>
                          <a:spcPct val="107000"/>
                        </a:lnSpc>
                        <a:spcAft>
                          <a:spcPts val="800"/>
                        </a:spcAft>
                      </a:pPr>
                      <a:r>
                        <a:rPr lang="en-GB" sz="1400" dirty="0">
                          <a:solidFill>
                            <a:schemeClr val="tx1"/>
                          </a:solidFill>
                          <a:effectLst/>
                        </a:rPr>
                        <a:t>Public schools that use the South African School Administration and Management System (SA-SAMS) or any alternative electronic solution to provide data.</a:t>
                      </a:r>
                      <a:endParaRPr lang="en-ZA" sz="1400" dirty="0">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txBody>
                  <a:tcPr marL="41129" marR="41129" marT="0" marB="0"/>
                </a:tc>
                <a:tc>
                  <a:txBody>
                    <a:bodyPr/>
                    <a:lstStyle/>
                    <a:p>
                      <a:pPr>
                        <a:lnSpc>
                          <a:spcPct val="107000"/>
                        </a:lnSpc>
                        <a:spcAft>
                          <a:spcPts val="800"/>
                        </a:spcAft>
                      </a:pPr>
                      <a:r>
                        <a:rPr lang="en-GB" sz="1400" dirty="0">
                          <a:solidFill>
                            <a:schemeClr val="tx1"/>
                          </a:solidFill>
                          <a:effectLst/>
                        </a:rPr>
                        <a:t>SOI 101: Number of public schools that use the South African School Administration and Management System (SA-SAMS) or any alternative electronic solution to provide data.</a:t>
                      </a:r>
                      <a:endParaRPr lang="en-ZA" sz="1400" dirty="0">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txBody>
                  <a:tcPr marL="41129" marR="41129" marT="0" marB="0"/>
                </a:tc>
                <a:tc>
                  <a:txBody>
                    <a:bodyPr/>
                    <a:lstStyle/>
                    <a:p>
                      <a:pPr algn="just">
                        <a:lnSpc>
                          <a:spcPct val="107000"/>
                        </a:lnSpc>
                        <a:spcAft>
                          <a:spcPts val="800"/>
                        </a:spcAft>
                      </a:pPr>
                      <a:r>
                        <a:rPr lang="en-GB" sz="1400" dirty="0">
                          <a:effectLst/>
                        </a:rPr>
                        <a:t>5 882</a:t>
                      </a:r>
                      <a:endParaRPr lang="en-ZA" sz="1400" dirty="0">
                        <a:solidFill>
                          <a:srgbClr val="000000"/>
                        </a:solidFill>
                        <a:effectLst/>
                        <a:latin typeface="Arial Narrow" panose="020B0606020202030204" pitchFamily="34" charset="0"/>
                        <a:ea typeface="Calibri" panose="020F0502020204030204" pitchFamily="34" charset="0"/>
                        <a:cs typeface="Arial" panose="020B0604020202020204" pitchFamily="34" charset="0"/>
                      </a:endParaRPr>
                    </a:p>
                  </a:txBody>
                  <a:tcPr marL="41129" marR="41129" marT="0" marB="0"/>
                </a:tc>
                <a:tc>
                  <a:txBody>
                    <a:bodyPr/>
                    <a:lstStyle/>
                    <a:p>
                      <a:pPr algn="just">
                        <a:lnSpc>
                          <a:spcPct val="107000"/>
                        </a:lnSpc>
                        <a:spcAft>
                          <a:spcPts val="800"/>
                        </a:spcAft>
                      </a:pPr>
                      <a:r>
                        <a:rPr lang="en-GB" sz="1400" dirty="0">
                          <a:effectLst/>
                        </a:rPr>
                        <a:t>5 873</a:t>
                      </a:r>
                    </a:p>
                    <a:p>
                      <a:pPr algn="just">
                        <a:lnSpc>
                          <a:spcPct val="107000"/>
                        </a:lnSpc>
                        <a:spcAft>
                          <a:spcPts val="800"/>
                        </a:spcAft>
                      </a:pPr>
                      <a:endParaRPr lang="en-ZA" sz="1400" dirty="0">
                        <a:solidFill>
                          <a:srgbClr val="000000"/>
                        </a:solidFill>
                        <a:effectLst/>
                        <a:latin typeface="Arial Narrow" panose="020B0606020202030204" pitchFamily="34" charset="0"/>
                        <a:ea typeface="Calibri" panose="020F0502020204030204" pitchFamily="34" charset="0"/>
                        <a:cs typeface="Arial" panose="020B0604020202020204" pitchFamily="34" charset="0"/>
                      </a:endParaRPr>
                    </a:p>
                  </a:txBody>
                  <a:tcPr marL="41129" marR="41129" marT="0" marB="0"/>
                </a:tc>
                <a:tc>
                  <a:txBody>
                    <a:bodyPr/>
                    <a:lstStyle/>
                    <a:p>
                      <a:pPr algn="just">
                        <a:lnSpc>
                          <a:spcPct val="107000"/>
                        </a:lnSpc>
                        <a:spcAft>
                          <a:spcPts val="800"/>
                        </a:spcAft>
                      </a:pPr>
                      <a:r>
                        <a:rPr lang="en-GB" sz="1400">
                          <a:effectLst/>
                        </a:rPr>
                        <a:t>5 873</a:t>
                      </a:r>
                      <a:endParaRPr lang="en-ZA" sz="1400">
                        <a:solidFill>
                          <a:srgbClr val="000000"/>
                        </a:solidFill>
                        <a:effectLst/>
                        <a:latin typeface="Arial Narrow" panose="020B0606020202030204" pitchFamily="34" charset="0"/>
                        <a:ea typeface="Calibri" panose="020F0502020204030204" pitchFamily="34" charset="0"/>
                        <a:cs typeface="Arial" panose="020B0604020202020204" pitchFamily="34" charset="0"/>
                      </a:endParaRPr>
                    </a:p>
                  </a:txBody>
                  <a:tcPr marL="41129" marR="41129" marT="0" marB="0"/>
                </a:tc>
                <a:tc>
                  <a:txBody>
                    <a:bodyPr/>
                    <a:lstStyle/>
                    <a:p>
                      <a:pPr algn="just">
                        <a:lnSpc>
                          <a:spcPct val="107000"/>
                        </a:lnSpc>
                        <a:spcAft>
                          <a:spcPts val="800"/>
                        </a:spcAft>
                      </a:pPr>
                      <a:r>
                        <a:rPr lang="en-GB" sz="1400" dirty="0">
                          <a:effectLst/>
                        </a:rPr>
                        <a:t>5 873</a:t>
                      </a:r>
                      <a:endParaRPr lang="en-ZA" sz="1400" dirty="0">
                        <a:solidFill>
                          <a:srgbClr val="000000"/>
                        </a:solidFill>
                        <a:effectLst/>
                        <a:latin typeface="Arial Narrow" panose="020B0606020202030204" pitchFamily="34" charset="0"/>
                        <a:ea typeface="Calibri" panose="020F0502020204030204" pitchFamily="34" charset="0"/>
                        <a:cs typeface="Arial" panose="020B0604020202020204" pitchFamily="34" charset="0"/>
                      </a:endParaRPr>
                    </a:p>
                  </a:txBody>
                  <a:tcPr marL="41129" marR="41129" marT="0" marB="0"/>
                </a:tc>
                <a:extLst>
                  <a:ext uri="{0D108BD9-81ED-4DB2-BD59-A6C34878D82A}">
                    <a16:rowId xmlns:a16="http://schemas.microsoft.com/office/drawing/2014/main" val="3000065826"/>
                  </a:ext>
                </a:extLst>
              </a:tr>
            </a:tbl>
          </a:graphicData>
        </a:graphic>
      </p:graphicFrame>
    </p:spTree>
    <p:extLst>
      <p:ext uri="{BB962C8B-B14F-4D97-AF65-F5344CB8AC3E}">
        <p14:creationId xmlns:p14="http://schemas.microsoft.com/office/powerpoint/2010/main" val="2194080634"/>
      </p:ext>
    </p:extLst>
  </p:cSld>
  <p:clrMapOvr>
    <a:masterClrMapping/>
  </p:clrMapOvr>
  <p:transition>
    <p:wip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Content Placeholder 13">
            <a:extLst>
              <a:ext uri="{FF2B5EF4-FFF2-40B4-BE49-F238E27FC236}">
                <a16:creationId xmlns:a16="http://schemas.microsoft.com/office/drawing/2014/main" id="{9E3B93A8-610B-FB4B-F174-97C1A3A2FBEF}"/>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894" y="136525"/>
            <a:ext cx="9147894" cy="6873627"/>
          </a:xfrm>
        </p:spPr>
      </p:pic>
      <p:sp>
        <p:nvSpPr>
          <p:cNvPr id="10" name="Slide Number Placeholder 9"/>
          <p:cNvSpPr>
            <a:spLocks noGrp="1"/>
          </p:cNvSpPr>
          <p:nvPr>
            <p:ph type="sldNum" sz="quarter" idx="12"/>
          </p:nvPr>
        </p:nvSpPr>
        <p:spPr/>
        <p:txBody>
          <a:bodyPr/>
          <a:lstStyle/>
          <a:p>
            <a:fld id="{2DDF82E0-F617-466A-8989-E6F91EEE8384}" type="slidenum">
              <a:rPr lang="en-US" altLang="en-US" sz="1600" smtClean="0">
                <a:solidFill>
                  <a:prstClr val="white"/>
                </a:solidFill>
              </a:rPr>
              <a:pPr/>
              <a:t>18</a:t>
            </a:fld>
            <a:endParaRPr lang="en-US" altLang="en-US" sz="1600" dirty="0">
              <a:solidFill>
                <a:prstClr val="white"/>
              </a:solidFill>
            </a:endParaRPr>
          </a:p>
        </p:txBody>
      </p:sp>
      <p:sp>
        <p:nvSpPr>
          <p:cNvPr id="5" name="Rectangle 4">
            <a:extLst>
              <a:ext uri="{FF2B5EF4-FFF2-40B4-BE49-F238E27FC236}">
                <a16:creationId xmlns:a16="http://schemas.microsoft.com/office/drawing/2014/main" id="{CA4095C3-29D6-8A91-DF11-18B46D019CAA}"/>
              </a:ext>
            </a:extLst>
          </p:cNvPr>
          <p:cNvSpPr/>
          <p:nvPr/>
        </p:nvSpPr>
        <p:spPr>
          <a:xfrm>
            <a:off x="0" y="0"/>
            <a:ext cx="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itle 1"/>
          <p:cNvSpPr>
            <a:spLocks noGrp="1"/>
          </p:cNvSpPr>
          <p:nvPr>
            <p:ph type="title"/>
          </p:nvPr>
        </p:nvSpPr>
        <p:spPr>
          <a:xfrm>
            <a:off x="539553" y="1129354"/>
            <a:ext cx="8064895" cy="707334"/>
          </a:xfrm>
        </p:spPr>
        <p:txBody>
          <a:bodyPr>
            <a:noAutofit/>
          </a:bodyPr>
          <a:lstStyle/>
          <a:p>
            <a:r>
              <a:rPr lang="en-US" sz="2400" b="1" dirty="0">
                <a:solidFill>
                  <a:srgbClr val="008000"/>
                </a:solidFill>
              </a:rPr>
              <a:t>PERFORMANCE INFORMATION PROGRAMME 1: ADMINISTRATION</a:t>
            </a:r>
            <a:endParaRPr lang="en-ZA" sz="2400" b="1" dirty="0">
              <a:solidFill>
                <a:srgbClr val="008000"/>
              </a:solidFill>
            </a:endParaRPr>
          </a:p>
        </p:txBody>
      </p:sp>
      <p:pic>
        <p:nvPicPr>
          <p:cNvPr id="7" name="Picture 6" descr="Education Logo.jp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64271" y="453239"/>
            <a:ext cx="2808312" cy="707334"/>
          </a:xfrm>
          <a:prstGeom prst="rect">
            <a:avLst/>
          </a:prstGeom>
        </p:spPr>
      </p:pic>
      <p:pic>
        <p:nvPicPr>
          <p:cNvPr id="8" name="Picture 7" descr="NDP Logo.jp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620000" y="308834"/>
            <a:ext cx="869208" cy="800457"/>
          </a:xfrm>
          <a:prstGeom prst="rect">
            <a:avLst/>
          </a:prstGeom>
        </p:spPr>
      </p:pic>
      <p:sp>
        <p:nvSpPr>
          <p:cNvPr id="9" name="TextBox 8">
            <a:extLst>
              <a:ext uri="{FF2B5EF4-FFF2-40B4-BE49-F238E27FC236}">
                <a16:creationId xmlns:a16="http://schemas.microsoft.com/office/drawing/2014/main" id="{C1AFE2E7-1968-957B-22E5-255AC3A04730}"/>
              </a:ext>
            </a:extLst>
          </p:cNvPr>
          <p:cNvSpPr txBox="1"/>
          <p:nvPr/>
        </p:nvSpPr>
        <p:spPr>
          <a:xfrm>
            <a:off x="376714" y="6056268"/>
            <a:ext cx="7200900" cy="600164"/>
          </a:xfrm>
          <a:prstGeom prst="rect">
            <a:avLst/>
          </a:prstGeom>
          <a:noFill/>
        </p:spPr>
        <p:txBody>
          <a:bodyPr wrap="square" rtlCol="0">
            <a:spAutoFit/>
          </a:bodyPr>
          <a:lstStyle/>
          <a:p>
            <a:pPr algn="ctr"/>
            <a:r>
              <a:rPr lang="en-US" sz="1100" b="1" dirty="0"/>
              <a:t>Our Vision </a:t>
            </a:r>
          </a:p>
          <a:p>
            <a:pPr algn="ctr"/>
            <a:r>
              <a:rPr lang="en-US" sz="1100" i="1" dirty="0">
                <a:cs typeface="Arial" panose="020B0604020202020204" pitchFamily="34" charset="0"/>
              </a:rPr>
              <a:t>To be an innovative hub for quality teaching and learning that produces learners developed to exploit opportunities for lifelong success.</a:t>
            </a:r>
          </a:p>
        </p:txBody>
      </p:sp>
      <p:pic>
        <p:nvPicPr>
          <p:cNvPr id="11" name="Picture 10" descr="Untitled-20.png">
            <a:extLst>
              <a:ext uri="{FF2B5EF4-FFF2-40B4-BE49-F238E27FC236}">
                <a16:creationId xmlns:a16="http://schemas.microsoft.com/office/drawing/2014/main" id="{397B0EEB-0EB7-3511-B246-5FE1481379F3}"/>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884368" y="5949280"/>
            <a:ext cx="954753" cy="606397"/>
          </a:xfrm>
          <a:prstGeom prst="rect">
            <a:avLst/>
          </a:prstGeom>
        </p:spPr>
      </p:pic>
      <p:graphicFrame>
        <p:nvGraphicFramePr>
          <p:cNvPr id="2" name="Table 1">
            <a:extLst>
              <a:ext uri="{FF2B5EF4-FFF2-40B4-BE49-F238E27FC236}">
                <a16:creationId xmlns:a16="http://schemas.microsoft.com/office/drawing/2014/main" id="{0E4DAF66-891F-E40C-D065-6C7ED1BC2E08}"/>
              </a:ext>
            </a:extLst>
          </p:cNvPr>
          <p:cNvGraphicFramePr>
            <a:graphicFrameLocks noGrp="1"/>
          </p:cNvGraphicFramePr>
          <p:nvPr>
            <p:extLst>
              <p:ext uri="{D42A27DB-BD31-4B8C-83A1-F6EECF244321}">
                <p14:modId xmlns:p14="http://schemas.microsoft.com/office/powerpoint/2010/main" val="1175016034"/>
              </p:ext>
            </p:extLst>
          </p:nvPr>
        </p:nvGraphicFramePr>
        <p:xfrm>
          <a:off x="520459" y="1915174"/>
          <a:ext cx="8064896" cy="2552510"/>
        </p:xfrm>
        <a:graphic>
          <a:graphicData uri="http://schemas.openxmlformats.org/drawingml/2006/table">
            <a:tbl>
              <a:tblPr firstRow="1" firstCol="1" bandRow="1">
                <a:tableStyleId>{00A15C55-8517-42AA-B614-E9B94910E393}</a:tableStyleId>
              </a:tblPr>
              <a:tblGrid>
                <a:gridCol w="1152128">
                  <a:extLst>
                    <a:ext uri="{9D8B030D-6E8A-4147-A177-3AD203B41FA5}">
                      <a16:colId xmlns:a16="http://schemas.microsoft.com/office/drawing/2014/main" val="1437819943"/>
                    </a:ext>
                  </a:extLst>
                </a:gridCol>
                <a:gridCol w="1152128">
                  <a:extLst>
                    <a:ext uri="{9D8B030D-6E8A-4147-A177-3AD203B41FA5}">
                      <a16:colId xmlns:a16="http://schemas.microsoft.com/office/drawing/2014/main" val="4118233665"/>
                    </a:ext>
                  </a:extLst>
                </a:gridCol>
                <a:gridCol w="1152128">
                  <a:extLst>
                    <a:ext uri="{9D8B030D-6E8A-4147-A177-3AD203B41FA5}">
                      <a16:colId xmlns:a16="http://schemas.microsoft.com/office/drawing/2014/main" val="763760777"/>
                    </a:ext>
                  </a:extLst>
                </a:gridCol>
                <a:gridCol w="1152128">
                  <a:extLst>
                    <a:ext uri="{9D8B030D-6E8A-4147-A177-3AD203B41FA5}">
                      <a16:colId xmlns:a16="http://schemas.microsoft.com/office/drawing/2014/main" val="3111541907"/>
                    </a:ext>
                  </a:extLst>
                </a:gridCol>
                <a:gridCol w="1152128">
                  <a:extLst>
                    <a:ext uri="{9D8B030D-6E8A-4147-A177-3AD203B41FA5}">
                      <a16:colId xmlns:a16="http://schemas.microsoft.com/office/drawing/2014/main" val="724826570"/>
                    </a:ext>
                  </a:extLst>
                </a:gridCol>
                <a:gridCol w="1152128">
                  <a:extLst>
                    <a:ext uri="{9D8B030D-6E8A-4147-A177-3AD203B41FA5}">
                      <a16:colId xmlns:a16="http://schemas.microsoft.com/office/drawing/2014/main" val="1582276481"/>
                    </a:ext>
                  </a:extLst>
                </a:gridCol>
                <a:gridCol w="1152128">
                  <a:extLst>
                    <a:ext uri="{9D8B030D-6E8A-4147-A177-3AD203B41FA5}">
                      <a16:colId xmlns:a16="http://schemas.microsoft.com/office/drawing/2014/main" val="2642057044"/>
                    </a:ext>
                  </a:extLst>
                </a:gridCol>
              </a:tblGrid>
              <a:tr h="0">
                <a:tc rowSpan="3">
                  <a:txBody>
                    <a:bodyPr/>
                    <a:lstStyle/>
                    <a:p>
                      <a:pPr algn="ctr">
                        <a:lnSpc>
                          <a:spcPct val="107000"/>
                        </a:lnSpc>
                        <a:spcAft>
                          <a:spcPts val="800"/>
                        </a:spcAft>
                      </a:pPr>
                      <a:r>
                        <a:rPr lang="en-GB" sz="1400" b="1" dirty="0">
                          <a:solidFill>
                            <a:schemeClr val="tx1"/>
                          </a:solidFill>
                          <a:effectLst/>
                        </a:rPr>
                        <a:t> </a:t>
                      </a:r>
                      <a:endParaRPr lang="en-ZA" sz="1400" b="1" dirty="0">
                        <a:solidFill>
                          <a:schemeClr val="tx1"/>
                        </a:solidFill>
                        <a:effectLst/>
                      </a:endParaRPr>
                    </a:p>
                    <a:p>
                      <a:pPr algn="ctr">
                        <a:lnSpc>
                          <a:spcPct val="107000"/>
                        </a:lnSpc>
                        <a:spcAft>
                          <a:spcPts val="800"/>
                        </a:spcAft>
                      </a:pPr>
                      <a:r>
                        <a:rPr lang="en-GB" sz="1400" b="1" dirty="0">
                          <a:solidFill>
                            <a:schemeClr val="tx1"/>
                          </a:solidFill>
                          <a:effectLst/>
                        </a:rPr>
                        <a:t> Outcome</a:t>
                      </a:r>
                      <a:endParaRPr lang="en-ZA" sz="1400" b="1" dirty="0">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txBody>
                  <a:tcPr marL="41129" marR="41129" marT="0" marB="0"/>
                </a:tc>
                <a:tc rowSpan="3">
                  <a:txBody>
                    <a:bodyPr/>
                    <a:lstStyle/>
                    <a:p>
                      <a:pPr algn="ctr">
                        <a:lnSpc>
                          <a:spcPct val="107000"/>
                        </a:lnSpc>
                        <a:spcAft>
                          <a:spcPts val="800"/>
                        </a:spcAft>
                      </a:pPr>
                      <a:r>
                        <a:rPr lang="en-GB" sz="1400" b="1" dirty="0">
                          <a:solidFill>
                            <a:schemeClr val="tx1"/>
                          </a:solidFill>
                          <a:effectLst/>
                        </a:rPr>
                        <a:t> </a:t>
                      </a:r>
                      <a:endParaRPr lang="en-ZA" sz="1400" b="1" dirty="0">
                        <a:solidFill>
                          <a:schemeClr val="tx1"/>
                        </a:solidFill>
                        <a:effectLst/>
                      </a:endParaRPr>
                    </a:p>
                    <a:p>
                      <a:pPr algn="ctr">
                        <a:lnSpc>
                          <a:spcPct val="107000"/>
                        </a:lnSpc>
                        <a:spcAft>
                          <a:spcPts val="800"/>
                        </a:spcAft>
                      </a:pPr>
                      <a:r>
                        <a:rPr lang="en-GB" sz="1400" b="1" dirty="0">
                          <a:solidFill>
                            <a:schemeClr val="tx1"/>
                          </a:solidFill>
                          <a:effectLst/>
                        </a:rPr>
                        <a:t> Outputs</a:t>
                      </a:r>
                      <a:endParaRPr lang="en-ZA" sz="1400" b="1" dirty="0">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txBody>
                  <a:tcPr marL="41129" marR="41129" marT="0" marB="0"/>
                </a:tc>
                <a:tc rowSpan="3">
                  <a:txBody>
                    <a:bodyPr/>
                    <a:lstStyle/>
                    <a:p>
                      <a:pPr algn="ctr">
                        <a:lnSpc>
                          <a:spcPct val="107000"/>
                        </a:lnSpc>
                        <a:spcAft>
                          <a:spcPts val="800"/>
                        </a:spcAft>
                      </a:pPr>
                      <a:r>
                        <a:rPr lang="en-GB" sz="1400" b="1" dirty="0">
                          <a:solidFill>
                            <a:schemeClr val="tx1"/>
                          </a:solidFill>
                          <a:effectLst/>
                        </a:rPr>
                        <a:t> </a:t>
                      </a:r>
                      <a:endParaRPr lang="en-ZA" sz="1400" b="1" dirty="0">
                        <a:solidFill>
                          <a:schemeClr val="tx1"/>
                        </a:solidFill>
                        <a:effectLst/>
                      </a:endParaRPr>
                    </a:p>
                    <a:p>
                      <a:pPr algn="ctr">
                        <a:lnSpc>
                          <a:spcPct val="107000"/>
                        </a:lnSpc>
                        <a:spcAft>
                          <a:spcPts val="800"/>
                        </a:spcAft>
                      </a:pPr>
                      <a:r>
                        <a:rPr lang="en-GB" sz="1400" b="1" dirty="0">
                          <a:solidFill>
                            <a:schemeClr val="tx1"/>
                          </a:solidFill>
                          <a:effectLst/>
                        </a:rPr>
                        <a:t>Output Indicators</a:t>
                      </a:r>
                      <a:endParaRPr lang="en-ZA" sz="1400" b="1" dirty="0">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txBody>
                  <a:tcPr marL="41129" marR="41129" marT="0" marB="0"/>
                </a:tc>
                <a:tc gridSpan="4">
                  <a:txBody>
                    <a:bodyPr/>
                    <a:lstStyle/>
                    <a:p>
                      <a:endParaRPr lang="en-ZA" sz="1400" dirty="0">
                        <a:solidFill>
                          <a:schemeClr val="tx1"/>
                        </a:solidFill>
                      </a:endParaRPr>
                    </a:p>
                  </a:txBody>
                  <a:tcPr/>
                </a:tc>
                <a:tc hMerge="1">
                  <a:txBody>
                    <a:bodyPr/>
                    <a:lstStyle/>
                    <a:p>
                      <a:endParaRPr lang="en-ZA"/>
                    </a:p>
                  </a:txBody>
                  <a:tcPr/>
                </a:tc>
                <a:tc hMerge="1">
                  <a:txBody>
                    <a:bodyPr/>
                    <a:lstStyle/>
                    <a:p>
                      <a:endParaRPr lang="en-ZA"/>
                    </a:p>
                  </a:txBody>
                  <a:tcPr/>
                </a:tc>
                <a:tc hMerge="1">
                  <a:txBody>
                    <a:bodyPr/>
                    <a:lstStyle/>
                    <a:p>
                      <a:endParaRPr lang="en-ZA"/>
                    </a:p>
                  </a:txBody>
                  <a:tcPr/>
                </a:tc>
                <a:extLst>
                  <a:ext uri="{0D108BD9-81ED-4DB2-BD59-A6C34878D82A}">
                    <a16:rowId xmlns:a16="http://schemas.microsoft.com/office/drawing/2014/main" val="2230003161"/>
                  </a:ext>
                </a:extLst>
              </a:tr>
              <a:tr h="249022">
                <a:tc vMerge="1">
                  <a:txBody>
                    <a:bodyPr/>
                    <a:lstStyle/>
                    <a:p>
                      <a:endParaRPr lang="en-ZA"/>
                    </a:p>
                  </a:txBody>
                  <a:tcPr/>
                </a:tc>
                <a:tc vMerge="1">
                  <a:txBody>
                    <a:bodyPr/>
                    <a:lstStyle/>
                    <a:p>
                      <a:endParaRPr lang="en-ZA"/>
                    </a:p>
                  </a:txBody>
                  <a:tcPr/>
                </a:tc>
                <a:tc vMerge="1">
                  <a:txBody>
                    <a:bodyPr/>
                    <a:lstStyle/>
                    <a:p>
                      <a:endParaRPr lang="en-ZA"/>
                    </a:p>
                  </a:txBody>
                  <a:tcPr/>
                </a:tc>
                <a:tc>
                  <a:txBody>
                    <a:bodyPr/>
                    <a:lstStyle/>
                    <a:p>
                      <a:pPr algn="just">
                        <a:lnSpc>
                          <a:spcPct val="107000"/>
                        </a:lnSpc>
                        <a:spcAft>
                          <a:spcPts val="800"/>
                        </a:spcAft>
                      </a:pPr>
                      <a:r>
                        <a:rPr lang="en-GB" sz="1400" b="1" dirty="0">
                          <a:solidFill>
                            <a:schemeClr val="tx1"/>
                          </a:solidFill>
                          <a:effectLst/>
                        </a:rPr>
                        <a:t>Estimated performance </a:t>
                      </a:r>
                      <a:endParaRPr lang="en-ZA" sz="1400" b="1" dirty="0">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txBody>
                  <a:tcPr marL="41129" marR="41129" marT="0" marB="0"/>
                </a:tc>
                <a:tc gridSpan="3">
                  <a:txBody>
                    <a:bodyPr/>
                    <a:lstStyle/>
                    <a:p>
                      <a:pPr algn="ctr">
                        <a:lnSpc>
                          <a:spcPct val="107000"/>
                        </a:lnSpc>
                        <a:spcAft>
                          <a:spcPts val="800"/>
                        </a:spcAft>
                      </a:pPr>
                      <a:r>
                        <a:rPr lang="en-GB" sz="1400" b="1" dirty="0">
                          <a:solidFill>
                            <a:schemeClr val="tx1"/>
                          </a:solidFill>
                          <a:effectLst/>
                        </a:rPr>
                        <a:t> MTEF Period </a:t>
                      </a:r>
                      <a:endParaRPr lang="en-ZA" sz="1400" b="1" dirty="0">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txBody>
                  <a:tcPr marL="41129" marR="41129" marT="0" marB="0"/>
                </a:tc>
                <a:tc hMerge="1">
                  <a:txBody>
                    <a:bodyPr/>
                    <a:lstStyle/>
                    <a:p>
                      <a:endParaRPr lang="en-ZA"/>
                    </a:p>
                  </a:txBody>
                  <a:tcPr/>
                </a:tc>
                <a:tc hMerge="1">
                  <a:txBody>
                    <a:bodyPr/>
                    <a:lstStyle/>
                    <a:p>
                      <a:endParaRPr lang="en-ZA"/>
                    </a:p>
                  </a:txBody>
                  <a:tcPr/>
                </a:tc>
                <a:extLst>
                  <a:ext uri="{0D108BD9-81ED-4DB2-BD59-A6C34878D82A}">
                    <a16:rowId xmlns:a16="http://schemas.microsoft.com/office/drawing/2014/main" val="2058395841"/>
                  </a:ext>
                </a:extLst>
              </a:tr>
              <a:tr h="166230">
                <a:tc vMerge="1">
                  <a:txBody>
                    <a:bodyPr/>
                    <a:lstStyle/>
                    <a:p>
                      <a:endParaRPr lang="en-ZA"/>
                    </a:p>
                  </a:txBody>
                  <a:tcPr/>
                </a:tc>
                <a:tc vMerge="1">
                  <a:txBody>
                    <a:bodyPr/>
                    <a:lstStyle/>
                    <a:p>
                      <a:endParaRPr lang="en-ZA"/>
                    </a:p>
                  </a:txBody>
                  <a:tcPr/>
                </a:tc>
                <a:tc vMerge="1">
                  <a:txBody>
                    <a:bodyPr/>
                    <a:lstStyle/>
                    <a:p>
                      <a:endParaRPr lang="en-ZA"/>
                    </a:p>
                  </a:txBody>
                  <a:tcPr/>
                </a:tc>
                <a:tc>
                  <a:txBody>
                    <a:bodyPr/>
                    <a:lstStyle/>
                    <a:p>
                      <a:pPr algn="just">
                        <a:lnSpc>
                          <a:spcPct val="107000"/>
                        </a:lnSpc>
                        <a:spcAft>
                          <a:spcPts val="800"/>
                        </a:spcAft>
                      </a:pPr>
                      <a:r>
                        <a:rPr lang="en-GB" sz="1400" b="1" dirty="0">
                          <a:solidFill>
                            <a:schemeClr val="tx1"/>
                          </a:solidFill>
                          <a:effectLst/>
                        </a:rPr>
                        <a:t>2022/23</a:t>
                      </a:r>
                      <a:endParaRPr lang="en-ZA" sz="1400" b="1" dirty="0">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txBody>
                  <a:tcPr marL="41129" marR="41129" marT="0" marB="0"/>
                </a:tc>
                <a:tc>
                  <a:txBody>
                    <a:bodyPr/>
                    <a:lstStyle/>
                    <a:p>
                      <a:pPr algn="just">
                        <a:lnSpc>
                          <a:spcPct val="107000"/>
                        </a:lnSpc>
                        <a:spcAft>
                          <a:spcPts val="800"/>
                        </a:spcAft>
                      </a:pPr>
                      <a:r>
                        <a:rPr lang="en-GB" sz="1400" b="1" dirty="0">
                          <a:solidFill>
                            <a:schemeClr val="tx1"/>
                          </a:solidFill>
                          <a:effectLst/>
                        </a:rPr>
                        <a:t>2023/24</a:t>
                      </a:r>
                      <a:endParaRPr lang="en-ZA" sz="1400" b="1" dirty="0">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txBody>
                  <a:tcPr marL="41129" marR="41129" marT="0" marB="0"/>
                </a:tc>
                <a:tc>
                  <a:txBody>
                    <a:bodyPr/>
                    <a:lstStyle/>
                    <a:p>
                      <a:pPr algn="just">
                        <a:lnSpc>
                          <a:spcPct val="107000"/>
                        </a:lnSpc>
                        <a:spcAft>
                          <a:spcPts val="800"/>
                        </a:spcAft>
                      </a:pPr>
                      <a:r>
                        <a:rPr lang="en-GB" sz="1400" b="1" dirty="0">
                          <a:solidFill>
                            <a:schemeClr val="tx1"/>
                          </a:solidFill>
                          <a:effectLst/>
                        </a:rPr>
                        <a:t>2024/25</a:t>
                      </a:r>
                      <a:endParaRPr lang="en-ZA" sz="1400" b="1" dirty="0">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txBody>
                  <a:tcPr marL="41129" marR="41129" marT="0" marB="0"/>
                </a:tc>
                <a:tc>
                  <a:txBody>
                    <a:bodyPr/>
                    <a:lstStyle/>
                    <a:p>
                      <a:pPr algn="just">
                        <a:lnSpc>
                          <a:spcPct val="107000"/>
                        </a:lnSpc>
                        <a:spcAft>
                          <a:spcPts val="800"/>
                        </a:spcAft>
                      </a:pPr>
                      <a:r>
                        <a:rPr lang="en-GB" sz="1400" b="1" dirty="0">
                          <a:solidFill>
                            <a:schemeClr val="tx1"/>
                          </a:solidFill>
                          <a:effectLst/>
                        </a:rPr>
                        <a:t>2025/26</a:t>
                      </a:r>
                      <a:endParaRPr lang="en-ZA" sz="1400" b="1" dirty="0">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txBody>
                  <a:tcPr marL="41129" marR="41129" marT="0" marB="0"/>
                </a:tc>
                <a:extLst>
                  <a:ext uri="{0D108BD9-81ED-4DB2-BD59-A6C34878D82A}">
                    <a16:rowId xmlns:a16="http://schemas.microsoft.com/office/drawing/2014/main" val="710847839"/>
                  </a:ext>
                </a:extLst>
              </a:tr>
              <a:tr h="677070">
                <a:tc>
                  <a:txBody>
                    <a:bodyPr/>
                    <a:lstStyle/>
                    <a:p>
                      <a:pPr>
                        <a:lnSpc>
                          <a:spcPct val="107000"/>
                        </a:lnSpc>
                        <a:spcAft>
                          <a:spcPts val="800"/>
                        </a:spcAft>
                      </a:pPr>
                      <a:r>
                        <a:rPr lang="en-GB" sz="1400" dirty="0">
                          <a:solidFill>
                            <a:schemeClr val="tx1"/>
                          </a:solidFill>
                          <a:effectLst/>
                        </a:rPr>
                        <a:t>Sound corporate </a:t>
                      </a:r>
                      <a:endParaRPr lang="en-ZA" sz="1400" dirty="0">
                        <a:solidFill>
                          <a:schemeClr val="tx1"/>
                        </a:solidFill>
                        <a:effectLst/>
                      </a:endParaRPr>
                    </a:p>
                    <a:p>
                      <a:pPr>
                        <a:lnSpc>
                          <a:spcPct val="107000"/>
                        </a:lnSpc>
                        <a:spcAft>
                          <a:spcPts val="800"/>
                        </a:spcAft>
                      </a:pPr>
                      <a:r>
                        <a:rPr lang="en-GB" sz="1400" dirty="0">
                          <a:solidFill>
                            <a:schemeClr val="tx1"/>
                          </a:solidFill>
                          <a:effectLst/>
                        </a:rPr>
                        <a:t>governance and </a:t>
                      </a:r>
                      <a:endParaRPr lang="en-ZA" sz="1400" dirty="0">
                        <a:solidFill>
                          <a:schemeClr val="tx1"/>
                        </a:solidFill>
                        <a:effectLst/>
                      </a:endParaRPr>
                    </a:p>
                    <a:p>
                      <a:pPr>
                        <a:lnSpc>
                          <a:spcPct val="107000"/>
                        </a:lnSpc>
                        <a:spcAft>
                          <a:spcPts val="800"/>
                        </a:spcAft>
                      </a:pPr>
                      <a:r>
                        <a:rPr lang="en-GB" sz="1400" dirty="0">
                          <a:solidFill>
                            <a:schemeClr val="tx1"/>
                          </a:solidFill>
                          <a:effectLst/>
                        </a:rPr>
                        <a:t>accountability</a:t>
                      </a:r>
                      <a:endParaRPr lang="en-ZA" sz="1400" dirty="0">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txBody>
                  <a:tcPr marL="41129" marR="41129" marT="0" marB="0"/>
                </a:tc>
                <a:tc>
                  <a:txBody>
                    <a:bodyPr/>
                    <a:lstStyle/>
                    <a:p>
                      <a:pPr>
                        <a:lnSpc>
                          <a:spcPct val="107000"/>
                        </a:lnSpc>
                        <a:spcAft>
                          <a:spcPts val="800"/>
                        </a:spcAft>
                      </a:pPr>
                      <a:r>
                        <a:rPr lang="en-GB" sz="1400" dirty="0">
                          <a:solidFill>
                            <a:schemeClr val="tx1"/>
                          </a:solidFill>
                          <a:effectLst/>
                        </a:rPr>
                        <a:t>Public schools contacted electronically (e-mail)</a:t>
                      </a:r>
                      <a:endParaRPr lang="en-ZA" sz="1400" dirty="0">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txBody>
                  <a:tcPr marL="41129" marR="41129" marT="0" marB="0"/>
                </a:tc>
                <a:tc>
                  <a:txBody>
                    <a:bodyPr/>
                    <a:lstStyle/>
                    <a:p>
                      <a:pPr>
                        <a:lnSpc>
                          <a:spcPct val="107000"/>
                        </a:lnSpc>
                        <a:spcAft>
                          <a:spcPts val="800"/>
                        </a:spcAft>
                      </a:pPr>
                      <a:r>
                        <a:rPr lang="en-GB" sz="1400">
                          <a:solidFill>
                            <a:schemeClr val="tx1"/>
                          </a:solidFill>
                          <a:effectLst/>
                        </a:rPr>
                        <a:t>SOI 102: Number of public schools that can be contacted electronically (e-mail).</a:t>
                      </a:r>
                      <a:endParaRPr lang="en-ZA" sz="1400">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txBody>
                  <a:tcPr marL="41129" marR="41129" marT="0" marB="0"/>
                </a:tc>
                <a:tc>
                  <a:txBody>
                    <a:bodyPr/>
                    <a:lstStyle/>
                    <a:p>
                      <a:pPr algn="just">
                        <a:lnSpc>
                          <a:spcPct val="107000"/>
                        </a:lnSpc>
                        <a:spcAft>
                          <a:spcPts val="800"/>
                        </a:spcAft>
                      </a:pPr>
                      <a:r>
                        <a:rPr lang="en-GB" sz="1400">
                          <a:solidFill>
                            <a:schemeClr val="tx1"/>
                          </a:solidFill>
                          <a:effectLst/>
                        </a:rPr>
                        <a:t>5 540</a:t>
                      </a:r>
                      <a:endParaRPr lang="en-ZA" sz="1400">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txBody>
                  <a:tcPr marL="41129" marR="41129" marT="0" marB="0"/>
                </a:tc>
                <a:tc>
                  <a:txBody>
                    <a:bodyPr/>
                    <a:lstStyle/>
                    <a:p>
                      <a:pPr algn="just">
                        <a:lnSpc>
                          <a:spcPct val="107000"/>
                        </a:lnSpc>
                        <a:spcAft>
                          <a:spcPts val="800"/>
                        </a:spcAft>
                      </a:pPr>
                      <a:r>
                        <a:rPr lang="en-GB" sz="1400" dirty="0">
                          <a:solidFill>
                            <a:schemeClr val="tx1"/>
                          </a:solidFill>
                          <a:effectLst/>
                        </a:rPr>
                        <a:t>5 873</a:t>
                      </a:r>
                      <a:endParaRPr lang="en-ZA" sz="1400" dirty="0">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txBody>
                  <a:tcPr marL="41129" marR="41129" marT="0" marB="0"/>
                </a:tc>
                <a:tc>
                  <a:txBody>
                    <a:bodyPr/>
                    <a:lstStyle/>
                    <a:p>
                      <a:pPr algn="just">
                        <a:lnSpc>
                          <a:spcPct val="107000"/>
                        </a:lnSpc>
                        <a:spcAft>
                          <a:spcPts val="800"/>
                        </a:spcAft>
                      </a:pPr>
                      <a:r>
                        <a:rPr lang="en-GB" sz="1400" dirty="0">
                          <a:solidFill>
                            <a:schemeClr val="tx1"/>
                          </a:solidFill>
                          <a:effectLst/>
                        </a:rPr>
                        <a:t>5 873</a:t>
                      </a:r>
                      <a:endParaRPr lang="en-ZA" sz="1400" dirty="0">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txBody>
                  <a:tcPr marL="41129" marR="41129" marT="0" marB="0"/>
                </a:tc>
                <a:tc>
                  <a:txBody>
                    <a:bodyPr/>
                    <a:lstStyle/>
                    <a:p>
                      <a:pPr algn="just">
                        <a:lnSpc>
                          <a:spcPct val="107000"/>
                        </a:lnSpc>
                        <a:spcAft>
                          <a:spcPts val="800"/>
                        </a:spcAft>
                      </a:pPr>
                      <a:r>
                        <a:rPr lang="en-GB" sz="1400" dirty="0">
                          <a:solidFill>
                            <a:schemeClr val="tx1"/>
                          </a:solidFill>
                          <a:effectLst/>
                        </a:rPr>
                        <a:t>5 873</a:t>
                      </a:r>
                      <a:endParaRPr lang="en-ZA" sz="1400" dirty="0">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txBody>
                  <a:tcPr marL="41129" marR="41129" marT="0" marB="0"/>
                </a:tc>
                <a:extLst>
                  <a:ext uri="{0D108BD9-81ED-4DB2-BD59-A6C34878D82A}">
                    <a16:rowId xmlns:a16="http://schemas.microsoft.com/office/drawing/2014/main" val="516745125"/>
                  </a:ext>
                </a:extLst>
              </a:tr>
            </a:tbl>
          </a:graphicData>
        </a:graphic>
      </p:graphicFrame>
    </p:spTree>
    <p:extLst>
      <p:ext uri="{BB962C8B-B14F-4D97-AF65-F5344CB8AC3E}">
        <p14:creationId xmlns:p14="http://schemas.microsoft.com/office/powerpoint/2010/main" val="453010768"/>
      </p:ext>
    </p:extLst>
  </p:cSld>
  <p:clrMapOvr>
    <a:masterClrMapping/>
  </p:clrMapOvr>
  <p:transition>
    <p:wip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Content Placeholder 13">
            <a:extLst>
              <a:ext uri="{FF2B5EF4-FFF2-40B4-BE49-F238E27FC236}">
                <a16:creationId xmlns:a16="http://schemas.microsoft.com/office/drawing/2014/main" id="{9E3B93A8-610B-FB4B-F174-97C1A3A2FBEF}"/>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894" y="136525"/>
            <a:ext cx="9147894" cy="6873627"/>
          </a:xfrm>
        </p:spPr>
      </p:pic>
      <p:sp>
        <p:nvSpPr>
          <p:cNvPr id="10" name="Slide Number Placeholder 9"/>
          <p:cNvSpPr>
            <a:spLocks noGrp="1"/>
          </p:cNvSpPr>
          <p:nvPr>
            <p:ph type="sldNum" sz="quarter" idx="12"/>
          </p:nvPr>
        </p:nvSpPr>
        <p:spPr/>
        <p:txBody>
          <a:bodyPr/>
          <a:lstStyle/>
          <a:p>
            <a:fld id="{2DDF82E0-F617-466A-8989-E6F91EEE8384}" type="slidenum">
              <a:rPr lang="en-US" altLang="en-US" sz="1600" smtClean="0">
                <a:solidFill>
                  <a:prstClr val="white"/>
                </a:solidFill>
              </a:rPr>
              <a:pPr/>
              <a:t>19</a:t>
            </a:fld>
            <a:endParaRPr lang="en-US" altLang="en-US" sz="1600" dirty="0">
              <a:solidFill>
                <a:prstClr val="white"/>
              </a:solidFill>
            </a:endParaRPr>
          </a:p>
        </p:txBody>
      </p:sp>
      <p:sp>
        <p:nvSpPr>
          <p:cNvPr id="5" name="Rectangle 4">
            <a:extLst>
              <a:ext uri="{FF2B5EF4-FFF2-40B4-BE49-F238E27FC236}">
                <a16:creationId xmlns:a16="http://schemas.microsoft.com/office/drawing/2014/main" id="{CA4095C3-29D6-8A91-DF11-18B46D019CAA}"/>
              </a:ext>
            </a:extLst>
          </p:cNvPr>
          <p:cNvSpPr/>
          <p:nvPr/>
        </p:nvSpPr>
        <p:spPr>
          <a:xfrm>
            <a:off x="0" y="0"/>
            <a:ext cx="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itle 1"/>
          <p:cNvSpPr>
            <a:spLocks noGrp="1"/>
          </p:cNvSpPr>
          <p:nvPr>
            <p:ph type="title"/>
          </p:nvPr>
        </p:nvSpPr>
        <p:spPr>
          <a:xfrm>
            <a:off x="539553" y="1129354"/>
            <a:ext cx="8064895" cy="707334"/>
          </a:xfrm>
        </p:spPr>
        <p:txBody>
          <a:bodyPr>
            <a:noAutofit/>
          </a:bodyPr>
          <a:lstStyle/>
          <a:p>
            <a:r>
              <a:rPr lang="en-US" sz="2400" b="1" dirty="0">
                <a:solidFill>
                  <a:srgbClr val="008000"/>
                </a:solidFill>
              </a:rPr>
              <a:t>PERFORMANCE INFORMATION PROGRAMME 1: ADMINISTRATION</a:t>
            </a:r>
            <a:endParaRPr lang="en-ZA" sz="2400" b="1" dirty="0">
              <a:solidFill>
                <a:srgbClr val="008000"/>
              </a:solidFill>
            </a:endParaRPr>
          </a:p>
        </p:txBody>
      </p:sp>
      <p:pic>
        <p:nvPicPr>
          <p:cNvPr id="7" name="Picture 6" descr="Education Logo.jp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64271" y="453239"/>
            <a:ext cx="2808312" cy="707334"/>
          </a:xfrm>
          <a:prstGeom prst="rect">
            <a:avLst/>
          </a:prstGeom>
        </p:spPr>
      </p:pic>
      <p:pic>
        <p:nvPicPr>
          <p:cNvPr id="8" name="Picture 7" descr="NDP Logo.jp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620000" y="308834"/>
            <a:ext cx="869208" cy="800457"/>
          </a:xfrm>
          <a:prstGeom prst="rect">
            <a:avLst/>
          </a:prstGeom>
        </p:spPr>
      </p:pic>
      <p:sp>
        <p:nvSpPr>
          <p:cNvPr id="9" name="TextBox 8">
            <a:extLst>
              <a:ext uri="{FF2B5EF4-FFF2-40B4-BE49-F238E27FC236}">
                <a16:creationId xmlns:a16="http://schemas.microsoft.com/office/drawing/2014/main" id="{C1AFE2E7-1968-957B-22E5-255AC3A04730}"/>
              </a:ext>
            </a:extLst>
          </p:cNvPr>
          <p:cNvSpPr txBox="1"/>
          <p:nvPr/>
        </p:nvSpPr>
        <p:spPr>
          <a:xfrm>
            <a:off x="376714" y="6056268"/>
            <a:ext cx="7200900" cy="600164"/>
          </a:xfrm>
          <a:prstGeom prst="rect">
            <a:avLst/>
          </a:prstGeom>
          <a:noFill/>
        </p:spPr>
        <p:txBody>
          <a:bodyPr wrap="square" rtlCol="0">
            <a:spAutoFit/>
          </a:bodyPr>
          <a:lstStyle/>
          <a:p>
            <a:pPr algn="ctr"/>
            <a:r>
              <a:rPr lang="en-US" sz="1100" b="1" dirty="0"/>
              <a:t>Our Vision </a:t>
            </a:r>
          </a:p>
          <a:p>
            <a:pPr algn="ctr"/>
            <a:r>
              <a:rPr lang="en-US" sz="1100" i="1" dirty="0">
                <a:cs typeface="Arial" panose="020B0604020202020204" pitchFamily="34" charset="0"/>
              </a:rPr>
              <a:t>To be an innovative hub for quality teaching and learning that produces learners developed to exploit opportunities for lifelong success.</a:t>
            </a:r>
          </a:p>
        </p:txBody>
      </p:sp>
      <p:pic>
        <p:nvPicPr>
          <p:cNvPr id="11" name="Picture 10" descr="Untitled-20.png">
            <a:extLst>
              <a:ext uri="{FF2B5EF4-FFF2-40B4-BE49-F238E27FC236}">
                <a16:creationId xmlns:a16="http://schemas.microsoft.com/office/drawing/2014/main" id="{397B0EEB-0EB7-3511-B246-5FE1481379F3}"/>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884368" y="5949280"/>
            <a:ext cx="954753" cy="606397"/>
          </a:xfrm>
          <a:prstGeom prst="rect">
            <a:avLst/>
          </a:prstGeom>
        </p:spPr>
      </p:pic>
      <p:graphicFrame>
        <p:nvGraphicFramePr>
          <p:cNvPr id="2" name="Table 1">
            <a:extLst>
              <a:ext uri="{FF2B5EF4-FFF2-40B4-BE49-F238E27FC236}">
                <a16:creationId xmlns:a16="http://schemas.microsoft.com/office/drawing/2014/main" id="{0E4DAF66-891F-E40C-D065-6C7ED1BC2E08}"/>
              </a:ext>
            </a:extLst>
          </p:cNvPr>
          <p:cNvGraphicFramePr>
            <a:graphicFrameLocks noGrp="1"/>
          </p:cNvGraphicFramePr>
          <p:nvPr>
            <p:extLst>
              <p:ext uri="{D42A27DB-BD31-4B8C-83A1-F6EECF244321}">
                <p14:modId xmlns:p14="http://schemas.microsoft.com/office/powerpoint/2010/main" val="578290174"/>
              </p:ext>
            </p:extLst>
          </p:nvPr>
        </p:nvGraphicFramePr>
        <p:xfrm>
          <a:off x="537605" y="1951596"/>
          <a:ext cx="8064896" cy="2552510"/>
        </p:xfrm>
        <a:graphic>
          <a:graphicData uri="http://schemas.openxmlformats.org/drawingml/2006/table">
            <a:tbl>
              <a:tblPr firstRow="1" firstCol="1" bandRow="1">
                <a:tableStyleId>{00A15C55-8517-42AA-B614-E9B94910E393}</a:tableStyleId>
              </a:tblPr>
              <a:tblGrid>
                <a:gridCol w="1152128">
                  <a:extLst>
                    <a:ext uri="{9D8B030D-6E8A-4147-A177-3AD203B41FA5}">
                      <a16:colId xmlns:a16="http://schemas.microsoft.com/office/drawing/2014/main" val="1437819943"/>
                    </a:ext>
                  </a:extLst>
                </a:gridCol>
                <a:gridCol w="1152128">
                  <a:extLst>
                    <a:ext uri="{9D8B030D-6E8A-4147-A177-3AD203B41FA5}">
                      <a16:colId xmlns:a16="http://schemas.microsoft.com/office/drawing/2014/main" val="4118233665"/>
                    </a:ext>
                  </a:extLst>
                </a:gridCol>
                <a:gridCol w="1152128">
                  <a:extLst>
                    <a:ext uri="{9D8B030D-6E8A-4147-A177-3AD203B41FA5}">
                      <a16:colId xmlns:a16="http://schemas.microsoft.com/office/drawing/2014/main" val="763760777"/>
                    </a:ext>
                  </a:extLst>
                </a:gridCol>
                <a:gridCol w="1152128">
                  <a:extLst>
                    <a:ext uri="{9D8B030D-6E8A-4147-A177-3AD203B41FA5}">
                      <a16:colId xmlns:a16="http://schemas.microsoft.com/office/drawing/2014/main" val="3111541907"/>
                    </a:ext>
                  </a:extLst>
                </a:gridCol>
                <a:gridCol w="1152128">
                  <a:extLst>
                    <a:ext uri="{9D8B030D-6E8A-4147-A177-3AD203B41FA5}">
                      <a16:colId xmlns:a16="http://schemas.microsoft.com/office/drawing/2014/main" val="724826570"/>
                    </a:ext>
                  </a:extLst>
                </a:gridCol>
                <a:gridCol w="1152128">
                  <a:extLst>
                    <a:ext uri="{9D8B030D-6E8A-4147-A177-3AD203B41FA5}">
                      <a16:colId xmlns:a16="http://schemas.microsoft.com/office/drawing/2014/main" val="1582276481"/>
                    </a:ext>
                  </a:extLst>
                </a:gridCol>
                <a:gridCol w="1152128">
                  <a:extLst>
                    <a:ext uri="{9D8B030D-6E8A-4147-A177-3AD203B41FA5}">
                      <a16:colId xmlns:a16="http://schemas.microsoft.com/office/drawing/2014/main" val="2642057044"/>
                    </a:ext>
                  </a:extLst>
                </a:gridCol>
              </a:tblGrid>
              <a:tr h="0">
                <a:tc rowSpan="3">
                  <a:txBody>
                    <a:bodyPr/>
                    <a:lstStyle/>
                    <a:p>
                      <a:pPr algn="ctr">
                        <a:lnSpc>
                          <a:spcPct val="107000"/>
                        </a:lnSpc>
                        <a:spcAft>
                          <a:spcPts val="800"/>
                        </a:spcAft>
                      </a:pPr>
                      <a:r>
                        <a:rPr lang="en-GB" sz="1400" b="1" dirty="0">
                          <a:solidFill>
                            <a:schemeClr val="tx1"/>
                          </a:solidFill>
                          <a:effectLst/>
                        </a:rPr>
                        <a:t> </a:t>
                      </a:r>
                      <a:endParaRPr lang="en-ZA" sz="1400" b="1" dirty="0">
                        <a:solidFill>
                          <a:schemeClr val="tx1"/>
                        </a:solidFill>
                        <a:effectLst/>
                      </a:endParaRPr>
                    </a:p>
                    <a:p>
                      <a:pPr algn="ctr">
                        <a:lnSpc>
                          <a:spcPct val="107000"/>
                        </a:lnSpc>
                        <a:spcAft>
                          <a:spcPts val="800"/>
                        </a:spcAft>
                      </a:pPr>
                      <a:r>
                        <a:rPr lang="en-GB" sz="1400" b="1" dirty="0">
                          <a:solidFill>
                            <a:schemeClr val="tx1"/>
                          </a:solidFill>
                          <a:effectLst/>
                        </a:rPr>
                        <a:t> Outcome</a:t>
                      </a:r>
                      <a:endParaRPr lang="en-ZA" sz="1400" b="1" dirty="0">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txBody>
                  <a:tcPr marL="41129" marR="41129" marT="0" marB="0"/>
                </a:tc>
                <a:tc rowSpan="3">
                  <a:txBody>
                    <a:bodyPr/>
                    <a:lstStyle/>
                    <a:p>
                      <a:pPr algn="ctr">
                        <a:lnSpc>
                          <a:spcPct val="107000"/>
                        </a:lnSpc>
                        <a:spcAft>
                          <a:spcPts val="800"/>
                        </a:spcAft>
                      </a:pPr>
                      <a:r>
                        <a:rPr lang="en-GB" sz="1400" b="1" dirty="0">
                          <a:solidFill>
                            <a:schemeClr val="tx1"/>
                          </a:solidFill>
                          <a:effectLst/>
                        </a:rPr>
                        <a:t> </a:t>
                      </a:r>
                      <a:endParaRPr lang="en-ZA" sz="1400" b="1" dirty="0">
                        <a:solidFill>
                          <a:schemeClr val="tx1"/>
                        </a:solidFill>
                        <a:effectLst/>
                      </a:endParaRPr>
                    </a:p>
                    <a:p>
                      <a:pPr algn="ctr">
                        <a:lnSpc>
                          <a:spcPct val="107000"/>
                        </a:lnSpc>
                        <a:spcAft>
                          <a:spcPts val="800"/>
                        </a:spcAft>
                      </a:pPr>
                      <a:r>
                        <a:rPr lang="en-GB" sz="1400" b="1" dirty="0">
                          <a:solidFill>
                            <a:schemeClr val="tx1"/>
                          </a:solidFill>
                          <a:effectLst/>
                        </a:rPr>
                        <a:t>Outputs</a:t>
                      </a:r>
                      <a:endParaRPr lang="en-ZA" sz="1400" b="1" dirty="0">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txBody>
                  <a:tcPr marL="41129" marR="41129" marT="0" marB="0"/>
                </a:tc>
                <a:tc rowSpan="3">
                  <a:txBody>
                    <a:bodyPr/>
                    <a:lstStyle/>
                    <a:p>
                      <a:pPr algn="ctr">
                        <a:lnSpc>
                          <a:spcPct val="107000"/>
                        </a:lnSpc>
                        <a:spcAft>
                          <a:spcPts val="800"/>
                        </a:spcAft>
                      </a:pPr>
                      <a:r>
                        <a:rPr lang="en-GB" sz="1400" b="1" dirty="0">
                          <a:solidFill>
                            <a:schemeClr val="tx1"/>
                          </a:solidFill>
                          <a:effectLst/>
                        </a:rPr>
                        <a:t> </a:t>
                      </a:r>
                      <a:endParaRPr lang="en-ZA" sz="1400" b="1" dirty="0">
                        <a:solidFill>
                          <a:schemeClr val="tx1"/>
                        </a:solidFill>
                        <a:effectLst/>
                      </a:endParaRPr>
                    </a:p>
                    <a:p>
                      <a:pPr algn="ctr">
                        <a:lnSpc>
                          <a:spcPct val="107000"/>
                        </a:lnSpc>
                        <a:spcAft>
                          <a:spcPts val="800"/>
                        </a:spcAft>
                      </a:pPr>
                      <a:r>
                        <a:rPr lang="en-GB" sz="1400" b="1" dirty="0">
                          <a:solidFill>
                            <a:schemeClr val="tx1"/>
                          </a:solidFill>
                          <a:effectLst/>
                        </a:rPr>
                        <a:t> Output Indicators</a:t>
                      </a:r>
                      <a:endParaRPr lang="en-ZA" sz="1400" b="1" dirty="0">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txBody>
                  <a:tcPr marL="41129" marR="41129" marT="0" marB="0"/>
                </a:tc>
                <a:tc gridSpan="4">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400" dirty="0">
                          <a:solidFill>
                            <a:schemeClr val="tx1"/>
                          </a:solidFill>
                          <a:effectLst/>
                        </a:rPr>
                        <a:t>Annual Targets</a:t>
                      </a:r>
                      <a:endParaRPr lang="en-ZA" sz="1400" dirty="0">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txBody>
                  <a:tcPr/>
                </a:tc>
                <a:tc hMerge="1">
                  <a:txBody>
                    <a:bodyPr/>
                    <a:lstStyle/>
                    <a:p>
                      <a:endParaRPr lang="en-ZA"/>
                    </a:p>
                  </a:txBody>
                  <a:tcPr/>
                </a:tc>
                <a:tc hMerge="1">
                  <a:txBody>
                    <a:bodyPr/>
                    <a:lstStyle/>
                    <a:p>
                      <a:endParaRPr lang="en-ZA"/>
                    </a:p>
                  </a:txBody>
                  <a:tcPr/>
                </a:tc>
                <a:tc hMerge="1">
                  <a:txBody>
                    <a:bodyPr/>
                    <a:lstStyle/>
                    <a:p>
                      <a:endParaRPr lang="en-ZA"/>
                    </a:p>
                  </a:txBody>
                  <a:tcPr/>
                </a:tc>
                <a:extLst>
                  <a:ext uri="{0D108BD9-81ED-4DB2-BD59-A6C34878D82A}">
                    <a16:rowId xmlns:a16="http://schemas.microsoft.com/office/drawing/2014/main" val="2230003161"/>
                  </a:ext>
                </a:extLst>
              </a:tr>
              <a:tr h="249022">
                <a:tc vMerge="1">
                  <a:txBody>
                    <a:bodyPr/>
                    <a:lstStyle/>
                    <a:p>
                      <a:endParaRPr lang="en-ZA"/>
                    </a:p>
                  </a:txBody>
                  <a:tcPr/>
                </a:tc>
                <a:tc vMerge="1">
                  <a:txBody>
                    <a:bodyPr/>
                    <a:lstStyle/>
                    <a:p>
                      <a:endParaRPr lang="en-ZA"/>
                    </a:p>
                  </a:txBody>
                  <a:tcPr/>
                </a:tc>
                <a:tc vMerge="1">
                  <a:txBody>
                    <a:bodyPr/>
                    <a:lstStyle/>
                    <a:p>
                      <a:endParaRPr lang="en-ZA"/>
                    </a:p>
                  </a:txBody>
                  <a:tcPr/>
                </a:tc>
                <a:tc>
                  <a:txBody>
                    <a:bodyPr/>
                    <a:lstStyle/>
                    <a:p>
                      <a:pPr algn="just">
                        <a:lnSpc>
                          <a:spcPct val="107000"/>
                        </a:lnSpc>
                        <a:spcAft>
                          <a:spcPts val="800"/>
                        </a:spcAft>
                      </a:pPr>
                      <a:r>
                        <a:rPr lang="en-GB" sz="1400" b="1" dirty="0">
                          <a:solidFill>
                            <a:schemeClr val="tx1"/>
                          </a:solidFill>
                          <a:effectLst/>
                        </a:rPr>
                        <a:t>Estimated performance </a:t>
                      </a:r>
                      <a:endParaRPr lang="en-ZA" sz="1400" b="1" dirty="0">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txBody>
                  <a:tcPr marL="41129" marR="41129" marT="0" marB="0"/>
                </a:tc>
                <a:tc gridSpan="3">
                  <a:txBody>
                    <a:bodyPr/>
                    <a:lstStyle/>
                    <a:p>
                      <a:pPr algn="ctr">
                        <a:lnSpc>
                          <a:spcPct val="107000"/>
                        </a:lnSpc>
                        <a:spcAft>
                          <a:spcPts val="800"/>
                        </a:spcAft>
                      </a:pPr>
                      <a:r>
                        <a:rPr lang="en-GB" sz="1400" b="1" dirty="0">
                          <a:solidFill>
                            <a:schemeClr val="tx1"/>
                          </a:solidFill>
                          <a:effectLst/>
                        </a:rPr>
                        <a:t> MTEF Period </a:t>
                      </a:r>
                      <a:endParaRPr lang="en-ZA" sz="1400" b="1" dirty="0">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txBody>
                  <a:tcPr marL="41129" marR="41129" marT="0" marB="0"/>
                </a:tc>
                <a:tc hMerge="1">
                  <a:txBody>
                    <a:bodyPr/>
                    <a:lstStyle/>
                    <a:p>
                      <a:endParaRPr lang="en-ZA"/>
                    </a:p>
                  </a:txBody>
                  <a:tcPr/>
                </a:tc>
                <a:tc hMerge="1">
                  <a:txBody>
                    <a:bodyPr/>
                    <a:lstStyle/>
                    <a:p>
                      <a:endParaRPr lang="en-ZA"/>
                    </a:p>
                  </a:txBody>
                  <a:tcPr/>
                </a:tc>
                <a:extLst>
                  <a:ext uri="{0D108BD9-81ED-4DB2-BD59-A6C34878D82A}">
                    <a16:rowId xmlns:a16="http://schemas.microsoft.com/office/drawing/2014/main" val="2058395841"/>
                  </a:ext>
                </a:extLst>
              </a:tr>
              <a:tr h="166230">
                <a:tc vMerge="1">
                  <a:txBody>
                    <a:bodyPr/>
                    <a:lstStyle/>
                    <a:p>
                      <a:endParaRPr lang="en-ZA"/>
                    </a:p>
                  </a:txBody>
                  <a:tcPr/>
                </a:tc>
                <a:tc vMerge="1">
                  <a:txBody>
                    <a:bodyPr/>
                    <a:lstStyle/>
                    <a:p>
                      <a:endParaRPr lang="en-ZA"/>
                    </a:p>
                  </a:txBody>
                  <a:tcPr/>
                </a:tc>
                <a:tc vMerge="1">
                  <a:txBody>
                    <a:bodyPr/>
                    <a:lstStyle/>
                    <a:p>
                      <a:endParaRPr lang="en-ZA"/>
                    </a:p>
                  </a:txBody>
                  <a:tcPr/>
                </a:tc>
                <a:tc>
                  <a:txBody>
                    <a:bodyPr/>
                    <a:lstStyle/>
                    <a:p>
                      <a:pPr algn="just">
                        <a:lnSpc>
                          <a:spcPct val="107000"/>
                        </a:lnSpc>
                        <a:spcAft>
                          <a:spcPts val="800"/>
                        </a:spcAft>
                      </a:pPr>
                      <a:r>
                        <a:rPr lang="en-GB" sz="1400" b="1" dirty="0">
                          <a:solidFill>
                            <a:schemeClr val="tx1"/>
                          </a:solidFill>
                          <a:effectLst/>
                        </a:rPr>
                        <a:t>2022/23</a:t>
                      </a:r>
                      <a:endParaRPr lang="en-ZA" sz="1400" b="1" dirty="0">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txBody>
                  <a:tcPr marL="41129" marR="41129" marT="0" marB="0"/>
                </a:tc>
                <a:tc>
                  <a:txBody>
                    <a:bodyPr/>
                    <a:lstStyle/>
                    <a:p>
                      <a:pPr algn="just">
                        <a:lnSpc>
                          <a:spcPct val="107000"/>
                        </a:lnSpc>
                        <a:spcAft>
                          <a:spcPts val="800"/>
                        </a:spcAft>
                      </a:pPr>
                      <a:r>
                        <a:rPr lang="en-GB" sz="1400" b="1" dirty="0">
                          <a:solidFill>
                            <a:schemeClr val="tx1"/>
                          </a:solidFill>
                          <a:effectLst/>
                        </a:rPr>
                        <a:t>2023/24</a:t>
                      </a:r>
                      <a:endParaRPr lang="en-ZA" sz="1400" b="1" dirty="0">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txBody>
                  <a:tcPr marL="41129" marR="41129" marT="0" marB="0"/>
                </a:tc>
                <a:tc>
                  <a:txBody>
                    <a:bodyPr/>
                    <a:lstStyle/>
                    <a:p>
                      <a:pPr algn="just">
                        <a:lnSpc>
                          <a:spcPct val="107000"/>
                        </a:lnSpc>
                        <a:spcAft>
                          <a:spcPts val="800"/>
                        </a:spcAft>
                      </a:pPr>
                      <a:r>
                        <a:rPr lang="en-GB" sz="1400" b="1" dirty="0">
                          <a:solidFill>
                            <a:schemeClr val="tx1"/>
                          </a:solidFill>
                          <a:effectLst/>
                        </a:rPr>
                        <a:t>2024/25</a:t>
                      </a:r>
                      <a:endParaRPr lang="en-ZA" sz="1400" b="1" dirty="0">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txBody>
                  <a:tcPr marL="41129" marR="41129" marT="0" marB="0"/>
                </a:tc>
                <a:tc>
                  <a:txBody>
                    <a:bodyPr/>
                    <a:lstStyle/>
                    <a:p>
                      <a:pPr algn="just">
                        <a:lnSpc>
                          <a:spcPct val="107000"/>
                        </a:lnSpc>
                        <a:spcAft>
                          <a:spcPts val="800"/>
                        </a:spcAft>
                      </a:pPr>
                      <a:r>
                        <a:rPr lang="en-GB" sz="1400" b="1" dirty="0">
                          <a:solidFill>
                            <a:schemeClr val="tx1"/>
                          </a:solidFill>
                          <a:effectLst/>
                        </a:rPr>
                        <a:t>2025/26</a:t>
                      </a:r>
                      <a:endParaRPr lang="en-ZA" sz="1400" b="1" dirty="0">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txBody>
                  <a:tcPr marL="41129" marR="41129" marT="0" marB="0"/>
                </a:tc>
                <a:extLst>
                  <a:ext uri="{0D108BD9-81ED-4DB2-BD59-A6C34878D82A}">
                    <a16:rowId xmlns:a16="http://schemas.microsoft.com/office/drawing/2014/main" val="710847839"/>
                  </a:ext>
                </a:extLst>
              </a:tr>
              <a:tr h="677108">
                <a:tc>
                  <a:txBody>
                    <a:bodyPr/>
                    <a:lstStyle/>
                    <a:p>
                      <a:pPr>
                        <a:lnSpc>
                          <a:spcPct val="107000"/>
                        </a:lnSpc>
                        <a:spcAft>
                          <a:spcPts val="800"/>
                        </a:spcAft>
                      </a:pPr>
                      <a:r>
                        <a:rPr lang="en-GB" sz="1400" dirty="0">
                          <a:solidFill>
                            <a:schemeClr val="tx1"/>
                          </a:solidFill>
                          <a:effectLst/>
                        </a:rPr>
                        <a:t>Sound corporate </a:t>
                      </a:r>
                      <a:endParaRPr lang="en-ZA" sz="1400" dirty="0">
                        <a:solidFill>
                          <a:schemeClr val="tx1"/>
                        </a:solidFill>
                        <a:effectLst/>
                      </a:endParaRPr>
                    </a:p>
                    <a:p>
                      <a:pPr>
                        <a:lnSpc>
                          <a:spcPct val="107000"/>
                        </a:lnSpc>
                        <a:spcAft>
                          <a:spcPts val="800"/>
                        </a:spcAft>
                      </a:pPr>
                      <a:r>
                        <a:rPr lang="en-GB" sz="1400" dirty="0">
                          <a:solidFill>
                            <a:schemeClr val="tx1"/>
                          </a:solidFill>
                          <a:effectLst/>
                        </a:rPr>
                        <a:t>governance and </a:t>
                      </a:r>
                      <a:endParaRPr lang="en-ZA" sz="1400" dirty="0">
                        <a:solidFill>
                          <a:schemeClr val="tx1"/>
                        </a:solidFill>
                        <a:effectLst/>
                      </a:endParaRPr>
                    </a:p>
                    <a:p>
                      <a:pPr>
                        <a:lnSpc>
                          <a:spcPct val="107000"/>
                        </a:lnSpc>
                        <a:spcAft>
                          <a:spcPts val="800"/>
                        </a:spcAft>
                      </a:pPr>
                      <a:r>
                        <a:rPr lang="en-GB" sz="1400" dirty="0">
                          <a:solidFill>
                            <a:schemeClr val="tx1"/>
                          </a:solidFill>
                          <a:effectLst/>
                        </a:rPr>
                        <a:t>accountability</a:t>
                      </a:r>
                      <a:endParaRPr lang="en-ZA" sz="1400" dirty="0">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txBody>
                  <a:tcPr marL="41129" marR="41129" marT="0" marB="0"/>
                </a:tc>
                <a:tc>
                  <a:txBody>
                    <a:bodyPr/>
                    <a:lstStyle/>
                    <a:p>
                      <a:pPr>
                        <a:lnSpc>
                          <a:spcPct val="107000"/>
                        </a:lnSpc>
                        <a:spcAft>
                          <a:spcPts val="800"/>
                        </a:spcAft>
                      </a:pPr>
                      <a:r>
                        <a:rPr lang="en-GB" sz="1400">
                          <a:solidFill>
                            <a:schemeClr val="tx1"/>
                          </a:solidFill>
                          <a:effectLst/>
                        </a:rPr>
                        <a:t>Education expenditure going towards non-personnel items.</a:t>
                      </a:r>
                      <a:endParaRPr lang="en-ZA" sz="1400">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txBody>
                  <a:tcPr marL="41129" marR="41129" marT="0" marB="0"/>
                </a:tc>
                <a:tc>
                  <a:txBody>
                    <a:bodyPr/>
                    <a:lstStyle/>
                    <a:p>
                      <a:pPr>
                        <a:lnSpc>
                          <a:spcPct val="107000"/>
                        </a:lnSpc>
                        <a:spcAft>
                          <a:spcPts val="800"/>
                        </a:spcAft>
                      </a:pPr>
                      <a:r>
                        <a:rPr lang="en-GB" sz="1400">
                          <a:solidFill>
                            <a:schemeClr val="tx1"/>
                          </a:solidFill>
                          <a:effectLst/>
                        </a:rPr>
                        <a:t>SOI 103: Percentage of education expenditure going towards non-personnel items.</a:t>
                      </a:r>
                      <a:endParaRPr lang="en-ZA" sz="1400">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txBody>
                  <a:tcPr marL="41129" marR="41129" marT="0" marB="0"/>
                </a:tc>
                <a:tc>
                  <a:txBody>
                    <a:bodyPr/>
                    <a:lstStyle/>
                    <a:p>
                      <a:pPr>
                        <a:lnSpc>
                          <a:spcPct val="107000"/>
                        </a:lnSpc>
                        <a:spcAft>
                          <a:spcPts val="800"/>
                        </a:spcAft>
                      </a:pPr>
                      <a:r>
                        <a:rPr lang="en-GB" sz="1400">
                          <a:solidFill>
                            <a:schemeClr val="tx1"/>
                          </a:solidFill>
                          <a:effectLst/>
                        </a:rPr>
                        <a:t>11.52%</a:t>
                      </a:r>
                      <a:endParaRPr lang="en-ZA" sz="1400">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txBody>
                  <a:tcPr marL="41129" marR="41129" marT="0" marB="0"/>
                </a:tc>
                <a:tc>
                  <a:txBody>
                    <a:bodyPr/>
                    <a:lstStyle/>
                    <a:p>
                      <a:pPr>
                        <a:lnSpc>
                          <a:spcPct val="107000"/>
                        </a:lnSpc>
                        <a:spcAft>
                          <a:spcPts val="800"/>
                        </a:spcAft>
                      </a:pPr>
                      <a:r>
                        <a:rPr lang="en-GB" sz="1400" dirty="0">
                          <a:solidFill>
                            <a:schemeClr val="tx1"/>
                          </a:solidFill>
                          <a:effectLst/>
                        </a:rPr>
                        <a:t>11.42%</a:t>
                      </a:r>
                      <a:endParaRPr lang="en-ZA" sz="1400" dirty="0">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txBody>
                  <a:tcPr marL="41129" marR="41129" marT="0" marB="0"/>
                </a:tc>
                <a:tc>
                  <a:txBody>
                    <a:bodyPr/>
                    <a:lstStyle/>
                    <a:p>
                      <a:pPr>
                        <a:lnSpc>
                          <a:spcPct val="107000"/>
                        </a:lnSpc>
                        <a:spcAft>
                          <a:spcPts val="800"/>
                        </a:spcAft>
                      </a:pPr>
                      <a:r>
                        <a:rPr lang="en-GB" sz="1400" dirty="0">
                          <a:solidFill>
                            <a:schemeClr val="tx1"/>
                          </a:solidFill>
                          <a:effectLst/>
                        </a:rPr>
                        <a:t>18.13%</a:t>
                      </a:r>
                      <a:endParaRPr lang="en-ZA" sz="1400" dirty="0">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txBody>
                  <a:tcPr marL="41129" marR="41129" marT="0" marB="0"/>
                </a:tc>
                <a:tc>
                  <a:txBody>
                    <a:bodyPr/>
                    <a:lstStyle/>
                    <a:p>
                      <a:pPr>
                        <a:lnSpc>
                          <a:spcPct val="107000"/>
                        </a:lnSpc>
                        <a:spcAft>
                          <a:spcPts val="800"/>
                        </a:spcAft>
                      </a:pPr>
                      <a:r>
                        <a:rPr lang="en-GB" sz="1400" dirty="0">
                          <a:solidFill>
                            <a:schemeClr val="tx1"/>
                          </a:solidFill>
                          <a:effectLst/>
                        </a:rPr>
                        <a:t>19.07%</a:t>
                      </a:r>
                      <a:endParaRPr lang="en-ZA" sz="1400" dirty="0">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txBody>
                  <a:tcPr marL="41129" marR="41129" marT="0" marB="0"/>
                </a:tc>
                <a:extLst>
                  <a:ext uri="{0D108BD9-81ED-4DB2-BD59-A6C34878D82A}">
                    <a16:rowId xmlns:a16="http://schemas.microsoft.com/office/drawing/2014/main" val="4163857685"/>
                  </a:ext>
                </a:extLst>
              </a:tr>
            </a:tbl>
          </a:graphicData>
        </a:graphic>
      </p:graphicFrame>
    </p:spTree>
    <p:extLst>
      <p:ext uri="{BB962C8B-B14F-4D97-AF65-F5344CB8AC3E}">
        <p14:creationId xmlns:p14="http://schemas.microsoft.com/office/powerpoint/2010/main" val="2312917232"/>
      </p:ext>
    </p:extLst>
  </p:cSld>
  <p:clrMapOvr>
    <a:masterClrMapping/>
  </p:clrMapOvr>
  <p:transition>
    <p:wip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Content Placeholder 13">
            <a:extLst>
              <a:ext uri="{FF2B5EF4-FFF2-40B4-BE49-F238E27FC236}">
                <a16:creationId xmlns:a16="http://schemas.microsoft.com/office/drawing/2014/main" id="{9E3B93A8-610B-FB4B-F174-97C1A3A2FBEF}"/>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894" y="1"/>
            <a:ext cx="9147894" cy="6858000"/>
          </a:xfrm>
        </p:spPr>
      </p:pic>
      <p:sp>
        <p:nvSpPr>
          <p:cNvPr id="10" name="Slide Number Placeholder 9"/>
          <p:cNvSpPr>
            <a:spLocks noGrp="1"/>
          </p:cNvSpPr>
          <p:nvPr>
            <p:ph type="sldNum" sz="quarter" idx="12"/>
          </p:nvPr>
        </p:nvSpPr>
        <p:spPr/>
        <p:txBody>
          <a:bodyPr/>
          <a:lstStyle/>
          <a:p>
            <a:fld id="{2DDF82E0-F617-466A-8989-E6F91EEE8384}" type="slidenum">
              <a:rPr lang="en-US" altLang="en-US" sz="1600" smtClean="0">
                <a:solidFill>
                  <a:prstClr val="white"/>
                </a:solidFill>
              </a:rPr>
              <a:pPr/>
              <a:t>2</a:t>
            </a:fld>
            <a:endParaRPr lang="en-US" altLang="en-US" sz="1600" dirty="0">
              <a:solidFill>
                <a:prstClr val="white"/>
              </a:solidFill>
            </a:endParaRPr>
          </a:p>
        </p:txBody>
      </p:sp>
      <p:sp>
        <p:nvSpPr>
          <p:cNvPr id="5" name="Rectangle 4">
            <a:extLst>
              <a:ext uri="{FF2B5EF4-FFF2-40B4-BE49-F238E27FC236}">
                <a16:creationId xmlns:a16="http://schemas.microsoft.com/office/drawing/2014/main" id="{CA4095C3-29D6-8A91-DF11-18B46D019CAA}"/>
              </a:ext>
            </a:extLst>
          </p:cNvPr>
          <p:cNvSpPr/>
          <p:nvPr/>
        </p:nvSpPr>
        <p:spPr>
          <a:xfrm>
            <a:off x="0" y="0"/>
            <a:ext cx="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itle 1"/>
          <p:cNvSpPr>
            <a:spLocks noGrp="1"/>
          </p:cNvSpPr>
          <p:nvPr>
            <p:ph type="title"/>
          </p:nvPr>
        </p:nvSpPr>
        <p:spPr>
          <a:xfrm>
            <a:off x="249383" y="1340023"/>
            <a:ext cx="7490970" cy="504056"/>
          </a:xfrm>
        </p:spPr>
        <p:txBody>
          <a:bodyPr>
            <a:noAutofit/>
          </a:bodyPr>
          <a:lstStyle/>
          <a:p>
            <a:r>
              <a:rPr lang="en-US" sz="2400" b="1" dirty="0">
                <a:solidFill>
                  <a:srgbClr val="008000"/>
                </a:solidFill>
              </a:rPr>
              <a:t>AREAS COVERED IN THE APP 2023/24 </a:t>
            </a:r>
            <a:endParaRPr lang="en-ZA" sz="2400" b="1" dirty="0">
              <a:solidFill>
                <a:srgbClr val="008000"/>
              </a:solidFill>
            </a:endParaRPr>
          </a:p>
        </p:txBody>
      </p:sp>
      <p:pic>
        <p:nvPicPr>
          <p:cNvPr id="7" name="Picture 6" descr="Education Logo.jp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64271" y="453239"/>
            <a:ext cx="2808312" cy="707334"/>
          </a:xfrm>
          <a:prstGeom prst="rect">
            <a:avLst/>
          </a:prstGeom>
        </p:spPr>
      </p:pic>
      <p:pic>
        <p:nvPicPr>
          <p:cNvPr id="8" name="Picture 7" descr="NDP Logo.jp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620000" y="308834"/>
            <a:ext cx="869208" cy="800457"/>
          </a:xfrm>
          <a:prstGeom prst="rect">
            <a:avLst/>
          </a:prstGeom>
        </p:spPr>
      </p:pic>
      <p:sp>
        <p:nvSpPr>
          <p:cNvPr id="9" name="TextBox 8">
            <a:extLst>
              <a:ext uri="{FF2B5EF4-FFF2-40B4-BE49-F238E27FC236}">
                <a16:creationId xmlns:a16="http://schemas.microsoft.com/office/drawing/2014/main" id="{C1AFE2E7-1968-957B-22E5-255AC3A04730}"/>
              </a:ext>
            </a:extLst>
          </p:cNvPr>
          <p:cNvSpPr txBox="1"/>
          <p:nvPr/>
        </p:nvSpPr>
        <p:spPr>
          <a:xfrm>
            <a:off x="376714" y="6056268"/>
            <a:ext cx="7200900" cy="600164"/>
          </a:xfrm>
          <a:prstGeom prst="rect">
            <a:avLst/>
          </a:prstGeom>
          <a:noFill/>
        </p:spPr>
        <p:txBody>
          <a:bodyPr wrap="square" rtlCol="0">
            <a:spAutoFit/>
          </a:bodyPr>
          <a:lstStyle/>
          <a:p>
            <a:pPr algn="ctr"/>
            <a:r>
              <a:rPr lang="en-US" sz="1100" b="1" dirty="0"/>
              <a:t>Our Vision </a:t>
            </a:r>
          </a:p>
          <a:p>
            <a:pPr algn="ctr"/>
            <a:r>
              <a:rPr lang="en-US" sz="1100" i="1" dirty="0">
                <a:cs typeface="Arial" panose="020B0604020202020204" pitchFamily="34" charset="0"/>
              </a:rPr>
              <a:t>To be an innovative hub for quality teaching and learning that produces learners developed to exploit opportunities for lifelong success.</a:t>
            </a:r>
          </a:p>
        </p:txBody>
      </p:sp>
      <p:pic>
        <p:nvPicPr>
          <p:cNvPr id="11" name="Picture 10" descr="Untitled-20.png">
            <a:extLst>
              <a:ext uri="{FF2B5EF4-FFF2-40B4-BE49-F238E27FC236}">
                <a16:creationId xmlns:a16="http://schemas.microsoft.com/office/drawing/2014/main" id="{397B0EEB-0EB7-3511-B246-5FE1481379F3}"/>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884368" y="5949280"/>
            <a:ext cx="954753" cy="606397"/>
          </a:xfrm>
          <a:prstGeom prst="rect">
            <a:avLst/>
          </a:prstGeom>
        </p:spPr>
      </p:pic>
      <p:sp>
        <p:nvSpPr>
          <p:cNvPr id="13" name="Content Placeholder 5"/>
          <p:cNvSpPr txBox="1">
            <a:spLocks/>
          </p:cNvSpPr>
          <p:nvPr/>
        </p:nvSpPr>
        <p:spPr bwMode="auto">
          <a:xfrm>
            <a:off x="249382" y="2074811"/>
            <a:ext cx="8239826" cy="3788192"/>
          </a:xfrm>
          <a:prstGeom prst="rect">
            <a:avLst/>
          </a:prstGeom>
          <a:solidFill>
            <a:schemeClr val="bg1"/>
          </a:solidFill>
          <a:ln>
            <a:solidFill>
              <a:schemeClr val="tx1"/>
            </a:solid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en-US" sz="2000" b="1" dirty="0"/>
              <a:t>PART A: OUR MANDATE</a:t>
            </a:r>
          </a:p>
          <a:p>
            <a:pPr marL="0" indent="0">
              <a:buFont typeface="Arial" panose="020B0604020202020204" pitchFamily="34" charset="0"/>
              <a:buNone/>
            </a:pPr>
            <a:r>
              <a:rPr lang="en-US" sz="2000" b="1" dirty="0"/>
              <a:t>1. Updates to the relevant legislative and policy mandates </a:t>
            </a:r>
          </a:p>
          <a:p>
            <a:pPr marL="0" indent="0">
              <a:buFont typeface="Arial" panose="020B0604020202020204" pitchFamily="34" charset="0"/>
              <a:buNone/>
            </a:pPr>
            <a:r>
              <a:rPr lang="en-US" sz="2000" b="1" dirty="0"/>
              <a:t>2. Updates to institutional policies and strategies </a:t>
            </a:r>
          </a:p>
          <a:p>
            <a:pPr marL="0" indent="0">
              <a:buFont typeface="Arial" panose="020B0604020202020204" pitchFamily="34" charset="0"/>
              <a:buNone/>
            </a:pPr>
            <a:r>
              <a:rPr lang="en-US" sz="2000" b="1" dirty="0"/>
              <a:t>3. Updates to relevant court rulings  </a:t>
            </a:r>
          </a:p>
          <a:p>
            <a:pPr marL="0" indent="0">
              <a:buFont typeface="Arial" panose="020B0604020202020204" pitchFamily="34" charset="0"/>
              <a:buNone/>
            </a:pPr>
            <a:r>
              <a:rPr lang="en-US" sz="2000" b="1" dirty="0"/>
              <a:t>PART B: OUR STRATEGIC FOCUS </a:t>
            </a:r>
          </a:p>
          <a:p>
            <a:pPr marL="0" indent="0">
              <a:buFont typeface="Arial" panose="020B0604020202020204" pitchFamily="34" charset="0"/>
              <a:buNone/>
            </a:pPr>
            <a:r>
              <a:rPr lang="en-US" sz="2000" b="1" dirty="0"/>
              <a:t>4. Our strategic focus  </a:t>
            </a:r>
          </a:p>
          <a:p>
            <a:pPr marL="0" indent="0">
              <a:buFont typeface="Arial" panose="020B0604020202020204" pitchFamily="34" charset="0"/>
              <a:buNone/>
            </a:pPr>
            <a:r>
              <a:rPr lang="en-US" sz="2000" b="1" dirty="0"/>
              <a:t>5. Updated situational analysis </a:t>
            </a:r>
          </a:p>
          <a:p>
            <a:pPr marL="0" indent="0">
              <a:buFont typeface="Arial" panose="020B0604020202020204" pitchFamily="34" charset="0"/>
              <a:buNone/>
            </a:pPr>
            <a:r>
              <a:rPr lang="en-US" sz="2000" b="1" dirty="0"/>
              <a:t>     external environment analysis </a:t>
            </a:r>
          </a:p>
          <a:p>
            <a:pPr marL="0" indent="0">
              <a:buFont typeface="Arial" panose="020B0604020202020204" pitchFamily="34" charset="0"/>
              <a:buNone/>
            </a:pPr>
            <a:r>
              <a:rPr lang="en-US" sz="2000" b="1" dirty="0"/>
              <a:t>     internal environment analysis </a:t>
            </a:r>
          </a:p>
          <a:p>
            <a:pPr marL="0" indent="0">
              <a:buFont typeface="Arial" panose="020B0604020202020204" pitchFamily="34" charset="0"/>
              <a:buNone/>
            </a:pPr>
            <a:r>
              <a:rPr lang="en-US" sz="2000" b="1" dirty="0"/>
              <a:t>6. Organogram </a:t>
            </a:r>
          </a:p>
          <a:p>
            <a:endParaRPr lang="en-US" sz="2000" b="1" dirty="0"/>
          </a:p>
        </p:txBody>
      </p:sp>
    </p:spTree>
    <p:extLst>
      <p:ext uri="{BB962C8B-B14F-4D97-AF65-F5344CB8AC3E}">
        <p14:creationId xmlns:p14="http://schemas.microsoft.com/office/powerpoint/2010/main" val="2063219943"/>
      </p:ext>
    </p:extLst>
  </p:cSld>
  <p:clrMapOvr>
    <a:masterClrMapping/>
  </p:clrMapOvr>
  <p:transition>
    <p:wip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Content Placeholder 13">
            <a:extLst>
              <a:ext uri="{FF2B5EF4-FFF2-40B4-BE49-F238E27FC236}">
                <a16:creationId xmlns:a16="http://schemas.microsoft.com/office/drawing/2014/main" id="{9E3B93A8-610B-FB4B-F174-97C1A3A2FBEF}"/>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894" y="1"/>
            <a:ext cx="9147894" cy="6858000"/>
          </a:xfrm>
        </p:spPr>
      </p:pic>
      <p:sp>
        <p:nvSpPr>
          <p:cNvPr id="10" name="Slide Number Placeholder 9"/>
          <p:cNvSpPr>
            <a:spLocks noGrp="1"/>
          </p:cNvSpPr>
          <p:nvPr>
            <p:ph type="sldNum" sz="quarter" idx="12"/>
          </p:nvPr>
        </p:nvSpPr>
        <p:spPr/>
        <p:txBody>
          <a:bodyPr/>
          <a:lstStyle/>
          <a:p>
            <a:fld id="{2DDF82E0-F617-466A-8989-E6F91EEE8384}" type="slidenum">
              <a:rPr lang="en-US" altLang="en-US" sz="1600" smtClean="0">
                <a:solidFill>
                  <a:prstClr val="white"/>
                </a:solidFill>
              </a:rPr>
              <a:pPr/>
              <a:t>20</a:t>
            </a:fld>
            <a:endParaRPr lang="en-US" altLang="en-US" sz="1600" dirty="0">
              <a:solidFill>
                <a:prstClr val="white"/>
              </a:solidFill>
            </a:endParaRPr>
          </a:p>
        </p:txBody>
      </p:sp>
      <p:sp>
        <p:nvSpPr>
          <p:cNvPr id="5" name="Rectangle 4">
            <a:extLst>
              <a:ext uri="{FF2B5EF4-FFF2-40B4-BE49-F238E27FC236}">
                <a16:creationId xmlns:a16="http://schemas.microsoft.com/office/drawing/2014/main" id="{CA4095C3-29D6-8A91-DF11-18B46D019CAA}"/>
              </a:ext>
            </a:extLst>
          </p:cNvPr>
          <p:cNvSpPr/>
          <p:nvPr/>
        </p:nvSpPr>
        <p:spPr>
          <a:xfrm>
            <a:off x="0" y="0"/>
            <a:ext cx="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itle 1"/>
          <p:cNvSpPr>
            <a:spLocks noGrp="1"/>
          </p:cNvSpPr>
          <p:nvPr>
            <p:ph type="title"/>
          </p:nvPr>
        </p:nvSpPr>
        <p:spPr>
          <a:xfrm>
            <a:off x="539553" y="1129354"/>
            <a:ext cx="8064895" cy="707334"/>
          </a:xfrm>
        </p:spPr>
        <p:txBody>
          <a:bodyPr>
            <a:noAutofit/>
          </a:bodyPr>
          <a:lstStyle/>
          <a:p>
            <a:r>
              <a:rPr lang="en-US" sz="2400" b="1" dirty="0">
                <a:solidFill>
                  <a:srgbClr val="008000"/>
                </a:solidFill>
              </a:rPr>
              <a:t>PERFORMANCE INFORMATION PROGRAMME 1: ADMINISTRATION</a:t>
            </a:r>
            <a:endParaRPr lang="en-ZA" sz="2400" b="1" dirty="0">
              <a:solidFill>
                <a:srgbClr val="008000"/>
              </a:solidFill>
            </a:endParaRPr>
          </a:p>
        </p:txBody>
      </p:sp>
      <p:pic>
        <p:nvPicPr>
          <p:cNvPr id="7" name="Picture 6" descr="Education Logo.jp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64271" y="453239"/>
            <a:ext cx="2808312" cy="707334"/>
          </a:xfrm>
          <a:prstGeom prst="rect">
            <a:avLst/>
          </a:prstGeom>
        </p:spPr>
      </p:pic>
      <p:pic>
        <p:nvPicPr>
          <p:cNvPr id="8" name="Picture 7" descr="NDP Logo.jp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620000" y="308834"/>
            <a:ext cx="869208" cy="800457"/>
          </a:xfrm>
          <a:prstGeom prst="rect">
            <a:avLst/>
          </a:prstGeom>
        </p:spPr>
      </p:pic>
      <p:sp>
        <p:nvSpPr>
          <p:cNvPr id="9" name="TextBox 8">
            <a:extLst>
              <a:ext uri="{FF2B5EF4-FFF2-40B4-BE49-F238E27FC236}">
                <a16:creationId xmlns:a16="http://schemas.microsoft.com/office/drawing/2014/main" id="{C1AFE2E7-1968-957B-22E5-255AC3A04730}"/>
              </a:ext>
            </a:extLst>
          </p:cNvPr>
          <p:cNvSpPr txBox="1"/>
          <p:nvPr/>
        </p:nvSpPr>
        <p:spPr>
          <a:xfrm>
            <a:off x="376714" y="6056268"/>
            <a:ext cx="7200900" cy="600164"/>
          </a:xfrm>
          <a:prstGeom prst="rect">
            <a:avLst/>
          </a:prstGeom>
          <a:noFill/>
        </p:spPr>
        <p:txBody>
          <a:bodyPr wrap="square" rtlCol="0">
            <a:spAutoFit/>
          </a:bodyPr>
          <a:lstStyle/>
          <a:p>
            <a:pPr algn="ctr"/>
            <a:r>
              <a:rPr lang="en-US" sz="1100" b="1" dirty="0"/>
              <a:t>Our Vision </a:t>
            </a:r>
          </a:p>
          <a:p>
            <a:pPr algn="ctr"/>
            <a:r>
              <a:rPr lang="en-US" sz="1100" i="1" dirty="0">
                <a:cs typeface="Arial" panose="020B0604020202020204" pitchFamily="34" charset="0"/>
              </a:rPr>
              <a:t>To be an innovative hub for quality teaching and learning that produces learners developed to exploit opportunities for lifelong success.</a:t>
            </a:r>
          </a:p>
        </p:txBody>
      </p:sp>
      <p:pic>
        <p:nvPicPr>
          <p:cNvPr id="11" name="Picture 10" descr="Untitled-20.png">
            <a:extLst>
              <a:ext uri="{FF2B5EF4-FFF2-40B4-BE49-F238E27FC236}">
                <a16:creationId xmlns:a16="http://schemas.microsoft.com/office/drawing/2014/main" id="{397B0EEB-0EB7-3511-B246-5FE1481379F3}"/>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884368" y="5949280"/>
            <a:ext cx="954753" cy="606397"/>
          </a:xfrm>
          <a:prstGeom prst="rect">
            <a:avLst/>
          </a:prstGeom>
        </p:spPr>
      </p:pic>
      <p:graphicFrame>
        <p:nvGraphicFramePr>
          <p:cNvPr id="2" name="Table 1">
            <a:extLst>
              <a:ext uri="{FF2B5EF4-FFF2-40B4-BE49-F238E27FC236}">
                <a16:creationId xmlns:a16="http://schemas.microsoft.com/office/drawing/2014/main" id="{0E4DAF66-891F-E40C-D065-6C7ED1BC2E08}"/>
              </a:ext>
            </a:extLst>
          </p:cNvPr>
          <p:cNvGraphicFramePr>
            <a:graphicFrameLocks noGrp="1"/>
          </p:cNvGraphicFramePr>
          <p:nvPr>
            <p:extLst>
              <p:ext uri="{D42A27DB-BD31-4B8C-83A1-F6EECF244321}">
                <p14:modId xmlns:p14="http://schemas.microsoft.com/office/powerpoint/2010/main" val="777169940"/>
              </p:ext>
            </p:extLst>
          </p:nvPr>
        </p:nvGraphicFramePr>
        <p:xfrm>
          <a:off x="539552" y="1920289"/>
          <a:ext cx="8064896" cy="2324228"/>
        </p:xfrm>
        <a:graphic>
          <a:graphicData uri="http://schemas.openxmlformats.org/drawingml/2006/table">
            <a:tbl>
              <a:tblPr firstRow="1" firstCol="1" bandRow="1">
                <a:tableStyleId>{00A15C55-8517-42AA-B614-E9B94910E393}</a:tableStyleId>
              </a:tblPr>
              <a:tblGrid>
                <a:gridCol w="1152128">
                  <a:extLst>
                    <a:ext uri="{9D8B030D-6E8A-4147-A177-3AD203B41FA5}">
                      <a16:colId xmlns:a16="http://schemas.microsoft.com/office/drawing/2014/main" val="1437819943"/>
                    </a:ext>
                  </a:extLst>
                </a:gridCol>
                <a:gridCol w="1152128">
                  <a:extLst>
                    <a:ext uri="{9D8B030D-6E8A-4147-A177-3AD203B41FA5}">
                      <a16:colId xmlns:a16="http://schemas.microsoft.com/office/drawing/2014/main" val="4118233665"/>
                    </a:ext>
                  </a:extLst>
                </a:gridCol>
                <a:gridCol w="1152128">
                  <a:extLst>
                    <a:ext uri="{9D8B030D-6E8A-4147-A177-3AD203B41FA5}">
                      <a16:colId xmlns:a16="http://schemas.microsoft.com/office/drawing/2014/main" val="763760777"/>
                    </a:ext>
                  </a:extLst>
                </a:gridCol>
                <a:gridCol w="1152128">
                  <a:extLst>
                    <a:ext uri="{9D8B030D-6E8A-4147-A177-3AD203B41FA5}">
                      <a16:colId xmlns:a16="http://schemas.microsoft.com/office/drawing/2014/main" val="3111541907"/>
                    </a:ext>
                  </a:extLst>
                </a:gridCol>
                <a:gridCol w="1152128">
                  <a:extLst>
                    <a:ext uri="{9D8B030D-6E8A-4147-A177-3AD203B41FA5}">
                      <a16:colId xmlns:a16="http://schemas.microsoft.com/office/drawing/2014/main" val="724826570"/>
                    </a:ext>
                  </a:extLst>
                </a:gridCol>
                <a:gridCol w="1152128">
                  <a:extLst>
                    <a:ext uri="{9D8B030D-6E8A-4147-A177-3AD203B41FA5}">
                      <a16:colId xmlns:a16="http://schemas.microsoft.com/office/drawing/2014/main" val="1582276481"/>
                    </a:ext>
                  </a:extLst>
                </a:gridCol>
                <a:gridCol w="1152128">
                  <a:extLst>
                    <a:ext uri="{9D8B030D-6E8A-4147-A177-3AD203B41FA5}">
                      <a16:colId xmlns:a16="http://schemas.microsoft.com/office/drawing/2014/main" val="2642057044"/>
                    </a:ext>
                  </a:extLst>
                </a:gridCol>
              </a:tblGrid>
              <a:tr h="0">
                <a:tc rowSpan="3">
                  <a:txBody>
                    <a:bodyPr/>
                    <a:lstStyle/>
                    <a:p>
                      <a:pPr algn="ctr">
                        <a:lnSpc>
                          <a:spcPct val="107000"/>
                        </a:lnSpc>
                        <a:spcAft>
                          <a:spcPts val="800"/>
                        </a:spcAft>
                      </a:pPr>
                      <a:r>
                        <a:rPr lang="en-GB" sz="1400" b="1" dirty="0">
                          <a:solidFill>
                            <a:schemeClr val="tx1"/>
                          </a:solidFill>
                          <a:effectLst/>
                        </a:rPr>
                        <a:t> </a:t>
                      </a:r>
                      <a:endParaRPr lang="en-ZA" sz="1400" b="1" dirty="0">
                        <a:solidFill>
                          <a:schemeClr val="tx1"/>
                        </a:solidFill>
                        <a:effectLst/>
                      </a:endParaRPr>
                    </a:p>
                    <a:p>
                      <a:pPr algn="ctr">
                        <a:lnSpc>
                          <a:spcPct val="107000"/>
                        </a:lnSpc>
                        <a:spcAft>
                          <a:spcPts val="800"/>
                        </a:spcAft>
                      </a:pPr>
                      <a:r>
                        <a:rPr lang="en-GB" sz="1400" b="1" dirty="0">
                          <a:solidFill>
                            <a:schemeClr val="tx1"/>
                          </a:solidFill>
                          <a:effectLst/>
                        </a:rPr>
                        <a:t>Outcome</a:t>
                      </a:r>
                      <a:endParaRPr lang="en-ZA" sz="1400" b="1" dirty="0">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txBody>
                  <a:tcPr marL="41129" marR="41129" marT="0" marB="0"/>
                </a:tc>
                <a:tc rowSpan="3">
                  <a:txBody>
                    <a:bodyPr/>
                    <a:lstStyle/>
                    <a:p>
                      <a:pPr algn="ctr">
                        <a:lnSpc>
                          <a:spcPct val="107000"/>
                        </a:lnSpc>
                        <a:spcAft>
                          <a:spcPts val="800"/>
                        </a:spcAft>
                      </a:pPr>
                      <a:r>
                        <a:rPr lang="en-GB" sz="1400" b="1" dirty="0">
                          <a:solidFill>
                            <a:schemeClr val="tx1"/>
                          </a:solidFill>
                          <a:effectLst/>
                        </a:rPr>
                        <a:t> </a:t>
                      </a:r>
                      <a:endParaRPr lang="en-ZA" sz="1400" b="1" dirty="0">
                        <a:solidFill>
                          <a:schemeClr val="tx1"/>
                        </a:solidFill>
                        <a:effectLst/>
                      </a:endParaRPr>
                    </a:p>
                    <a:p>
                      <a:pPr algn="ctr">
                        <a:lnSpc>
                          <a:spcPct val="107000"/>
                        </a:lnSpc>
                        <a:spcAft>
                          <a:spcPts val="800"/>
                        </a:spcAft>
                      </a:pPr>
                      <a:r>
                        <a:rPr lang="en-GB" sz="1400" b="1" dirty="0">
                          <a:solidFill>
                            <a:schemeClr val="tx1"/>
                          </a:solidFill>
                          <a:effectLst/>
                        </a:rPr>
                        <a:t>Outputs</a:t>
                      </a:r>
                      <a:endParaRPr lang="en-ZA" sz="1400" b="1" dirty="0">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txBody>
                  <a:tcPr marL="41129" marR="41129" marT="0" marB="0"/>
                </a:tc>
                <a:tc rowSpan="3">
                  <a:txBody>
                    <a:bodyPr/>
                    <a:lstStyle/>
                    <a:p>
                      <a:pPr algn="ctr">
                        <a:lnSpc>
                          <a:spcPct val="107000"/>
                        </a:lnSpc>
                        <a:spcAft>
                          <a:spcPts val="800"/>
                        </a:spcAft>
                      </a:pPr>
                      <a:r>
                        <a:rPr lang="en-GB" sz="1400" b="1" dirty="0">
                          <a:solidFill>
                            <a:schemeClr val="tx1"/>
                          </a:solidFill>
                          <a:effectLst/>
                        </a:rPr>
                        <a:t>  </a:t>
                      </a:r>
                      <a:endParaRPr lang="en-ZA" sz="1400" b="1" dirty="0">
                        <a:solidFill>
                          <a:schemeClr val="tx1"/>
                        </a:solidFill>
                        <a:effectLst/>
                      </a:endParaRPr>
                    </a:p>
                    <a:p>
                      <a:pPr algn="ctr">
                        <a:lnSpc>
                          <a:spcPct val="107000"/>
                        </a:lnSpc>
                        <a:spcAft>
                          <a:spcPts val="800"/>
                        </a:spcAft>
                      </a:pPr>
                      <a:r>
                        <a:rPr lang="en-GB" sz="1400" b="1" dirty="0">
                          <a:solidFill>
                            <a:schemeClr val="tx1"/>
                          </a:solidFill>
                          <a:effectLst/>
                        </a:rPr>
                        <a:t>Output Indicators</a:t>
                      </a:r>
                      <a:endParaRPr lang="en-ZA" sz="1400" b="1" dirty="0">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txBody>
                  <a:tcPr marL="41129" marR="41129" marT="0" marB="0"/>
                </a:tc>
                <a:tc gridSpan="4">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400" dirty="0">
                          <a:solidFill>
                            <a:schemeClr val="tx1"/>
                          </a:solidFill>
                          <a:effectLst/>
                        </a:rPr>
                        <a:t>Annual Targets</a:t>
                      </a:r>
                      <a:endParaRPr lang="en-ZA" sz="1400" dirty="0">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txBody>
                  <a:tcPr/>
                </a:tc>
                <a:tc hMerge="1">
                  <a:txBody>
                    <a:bodyPr/>
                    <a:lstStyle/>
                    <a:p>
                      <a:endParaRPr lang="en-ZA"/>
                    </a:p>
                  </a:txBody>
                  <a:tcPr/>
                </a:tc>
                <a:tc hMerge="1">
                  <a:txBody>
                    <a:bodyPr/>
                    <a:lstStyle/>
                    <a:p>
                      <a:endParaRPr lang="en-ZA"/>
                    </a:p>
                  </a:txBody>
                  <a:tcPr/>
                </a:tc>
                <a:tc hMerge="1">
                  <a:txBody>
                    <a:bodyPr/>
                    <a:lstStyle/>
                    <a:p>
                      <a:endParaRPr lang="en-ZA"/>
                    </a:p>
                  </a:txBody>
                  <a:tcPr/>
                </a:tc>
                <a:extLst>
                  <a:ext uri="{0D108BD9-81ED-4DB2-BD59-A6C34878D82A}">
                    <a16:rowId xmlns:a16="http://schemas.microsoft.com/office/drawing/2014/main" val="2230003161"/>
                  </a:ext>
                </a:extLst>
              </a:tr>
              <a:tr h="249022">
                <a:tc vMerge="1">
                  <a:txBody>
                    <a:bodyPr/>
                    <a:lstStyle/>
                    <a:p>
                      <a:endParaRPr lang="en-ZA"/>
                    </a:p>
                  </a:txBody>
                  <a:tcPr/>
                </a:tc>
                <a:tc vMerge="1">
                  <a:txBody>
                    <a:bodyPr/>
                    <a:lstStyle/>
                    <a:p>
                      <a:endParaRPr lang="en-ZA"/>
                    </a:p>
                  </a:txBody>
                  <a:tcPr/>
                </a:tc>
                <a:tc vMerge="1">
                  <a:txBody>
                    <a:bodyPr/>
                    <a:lstStyle/>
                    <a:p>
                      <a:endParaRPr lang="en-ZA"/>
                    </a:p>
                  </a:txBody>
                  <a:tcPr/>
                </a:tc>
                <a:tc>
                  <a:txBody>
                    <a:bodyPr/>
                    <a:lstStyle/>
                    <a:p>
                      <a:pPr algn="just">
                        <a:lnSpc>
                          <a:spcPct val="107000"/>
                        </a:lnSpc>
                        <a:spcAft>
                          <a:spcPts val="800"/>
                        </a:spcAft>
                      </a:pPr>
                      <a:r>
                        <a:rPr lang="en-GB" sz="1400" b="1" dirty="0">
                          <a:solidFill>
                            <a:schemeClr val="tx1"/>
                          </a:solidFill>
                          <a:effectLst/>
                        </a:rPr>
                        <a:t>Estimated performance </a:t>
                      </a:r>
                      <a:endParaRPr lang="en-ZA" sz="1400" b="1" dirty="0">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txBody>
                  <a:tcPr marL="41129" marR="41129" marT="0" marB="0"/>
                </a:tc>
                <a:tc gridSpan="3">
                  <a:txBody>
                    <a:bodyPr/>
                    <a:lstStyle/>
                    <a:p>
                      <a:pPr algn="ctr">
                        <a:lnSpc>
                          <a:spcPct val="107000"/>
                        </a:lnSpc>
                        <a:spcAft>
                          <a:spcPts val="800"/>
                        </a:spcAft>
                      </a:pPr>
                      <a:r>
                        <a:rPr lang="en-GB" sz="1400" b="1" dirty="0">
                          <a:solidFill>
                            <a:schemeClr val="tx1"/>
                          </a:solidFill>
                          <a:effectLst/>
                        </a:rPr>
                        <a:t> MTEF Period </a:t>
                      </a:r>
                      <a:endParaRPr lang="en-ZA" sz="1400" b="1" dirty="0">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txBody>
                  <a:tcPr marL="41129" marR="41129" marT="0" marB="0"/>
                </a:tc>
                <a:tc hMerge="1">
                  <a:txBody>
                    <a:bodyPr/>
                    <a:lstStyle/>
                    <a:p>
                      <a:endParaRPr lang="en-ZA"/>
                    </a:p>
                  </a:txBody>
                  <a:tcPr/>
                </a:tc>
                <a:tc hMerge="1">
                  <a:txBody>
                    <a:bodyPr/>
                    <a:lstStyle/>
                    <a:p>
                      <a:endParaRPr lang="en-ZA"/>
                    </a:p>
                  </a:txBody>
                  <a:tcPr/>
                </a:tc>
                <a:extLst>
                  <a:ext uri="{0D108BD9-81ED-4DB2-BD59-A6C34878D82A}">
                    <a16:rowId xmlns:a16="http://schemas.microsoft.com/office/drawing/2014/main" val="2058395841"/>
                  </a:ext>
                </a:extLst>
              </a:tr>
              <a:tr h="166230">
                <a:tc vMerge="1">
                  <a:txBody>
                    <a:bodyPr/>
                    <a:lstStyle/>
                    <a:p>
                      <a:endParaRPr lang="en-ZA"/>
                    </a:p>
                  </a:txBody>
                  <a:tcPr/>
                </a:tc>
                <a:tc vMerge="1">
                  <a:txBody>
                    <a:bodyPr/>
                    <a:lstStyle/>
                    <a:p>
                      <a:endParaRPr lang="en-ZA"/>
                    </a:p>
                  </a:txBody>
                  <a:tcPr/>
                </a:tc>
                <a:tc vMerge="1">
                  <a:txBody>
                    <a:bodyPr/>
                    <a:lstStyle/>
                    <a:p>
                      <a:endParaRPr lang="en-ZA"/>
                    </a:p>
                  </a:txBody>
                  <a:tcPr/>
                </a:tc>
                <a:tc>
                  <a:txBody>
                    <a:bodyPr/>
                    <a:lstStyle/>
                    <a:p>
                      <a:pPr algn="just">
                        <a:lnSpc>
                          <a:spcPct val="107000"/>
                        </a:lnSpc>
                        <a:spcAft>
                          <a:spcPts val="800"/>
                        </a:spcAft>
                      </a:pPr>
                      <a:r>
                        <a:rPr lang="en-GB" sz="1400" b="1">
                          <a:solidFill>
                            <a:schemeClr val="tx1"/>
                          </a:solidFill>
                          <a:effectLst/>
                        </a:rPr>
                        <a:t>2022/23</a:t>
                      </a:r>
                      <a:endParaRPr lang="en-ZA" sz="1400" b="1">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txBody>
                  <a:tcPr marL="41129" marR="41129" marT="0" marB="0"/>
                </a:tc>
                <a:tc>
                  <a:txBody>
                    <a:bodyPr/>
                    <a:lstStyle/>
                    <a:p>
                      <a:pPr algn="just">
                        <a:lnSpc>
                          <a:spcPct val="107000"/>
                        </a:lnSpc>
                        <a:spcAft>
                          <a:spcPts val="800"/>
                        </a:spcAft>
                      </a:pPr>
                      <a:r>
                        <a:rPr lang="en-GB" sz="1400" b="1">
                          <a:solidFill>
                            <a:schemeClr val="tx1"/>
                          </a:solidFill>
                          <a:effectLst/>
                        </a:rPr>
                        <a:t>2023/24</a:t>
                      </a:r>
                      <a:endParaRPr lang="en-ZA" sz="1400" b="1">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txBody>
                  <a:tcPr marL="41129" marR="41129" marT="0" marB="0"/>
                </a:tc>
                <a:tc>
                  <a:txBody>
                    <a:bodyPr/>
                    <a:lstStyle/>
                    <a:p>
                      <a:pPr algn="just">
                        <a:lnSpc>
                          <a:spcPct val="107000"/>
                        </a:lnSpc>
                        <a:spcAft>
                          <a:spcPts val="800"/>
                        </a:spcAft>
                      </a:pPr>
                      <a:r>
                        <a:rPr lang="en-GB" sz="1400" b="1">
                          <a:solidFill>
                            <a:schemeClr val="tx1"/>
                          </a:solidFill>
                          <a:effectLst/>
                        </a:rPr>
                        <a:t>2024/25</a:t>
                      </a:r>
                      <a:endParaRPr lang="en-ZA" sz="1400" b="1">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txBody>
                  <a:tcPr marL="41129" marR="41129" marT="0" marB="0"/>
                </a:tc>
                <a:tc>
                  <a:txBody>
                    <a:bodyPr/>
                    <a:lstStyle/>
                    <a:p>
                      <a:pPr algn="just">
                        <a:lnSpc>
                          <a:spcPct val="107000"/>
                        </a:lnSpc>
                        <a:spcAft>
                          <a:spcPts val="800"/>
                        </a:spcAft>
                      </a:pPr>
                      <a:r>
                        <a:rPr lang="en-GB" sz="1400" b="1" dirty="0">
                          <a:solidFill>
                            <a:schemeClr val="tx1"/>
                          </a:solidFill>
                          <a:effectLst/>
                        </a:rPr>
                        <a:t>2025/26</a:t>
                      </a:r>
                      <a:endParaRPr lang="en-ZA" sz="1400" b="1" dirty="0">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txBody>
                  <a:tcPr marL="41129" marR="41129" marT="0" marB="0"/>
                </a:tc>
                <a:extLst>
                  <a:ext uri="{0D108BD9-81ED-4DB2-BD59-A6C34878D82A}">
                    <a16:rowId xmlns:a16="http://schemas.microsoft.com/office/drawing/2014/main" val="710847839"/>
                  </a:ext>
                </a:extLst>
              </a:tr>
              <a:tr h="603380">
                <a:tc>
                  <a:txBody>
                    <a:bodyPr/>
                    <a:lstStyle/>
                    <a:p>
                      <a:pPr>
                        <a:lnSpc>
                          <a:spcPct val="107000"/>
                        </a:lnSpc>
                        <a:spcAft>
                          <a:spcPts val="800"/>
                        </a:spcAft>
                      </a:pPr>
                      <a:r>
                        <a:rPr lang="en-GB" sz="1400" dirty="0">
                          <a:solidFill>
                            <a:schemeClr val="tx1"/>
                          </a:solidFill>
                          <a:effectLst/>
                        </a:rPr>
                        <a:t>Sound corporate </a:t>
                      </a:r>
                      <a:endParaRPr lang="en-ZA" sz="1400" dirty="0">
                        <a:solidFill>
                          <a:schemeClr val="tx1"/>
                        </a:solidFill>
                        <a:effectLst/>
                      </a:endParaRPr>
                    </a:p>
                    <a:p>
                      <a:pPr>
                        <a:lnSpc>
                          <a:spcPct val="107000"/>
                        </a:lnSpc>
                        <a:spcAft>
                          <a:spcPts val="800"/>
                        </a:spcAft>
                      </a:pPr>
                      <a:r>
                        <a:rPr lang="en-GB" sz="1400" dirty="0">
                          <a:solidFill>
                            <a:schemeClr val="tx1"/>
                          </a:solidFill>
                          <a:effectLst/>
                        </a:rPr>
                        <a:t>governance and </a:t>
                      </a:r>
                      <a:endParaRPr lang="en-ZA" sz="1400" dirty="0">
                        <a:solidFill>
                          <a:schemeClr val="tx1"/>
                        </a:solidFill>
                        <a:effectLst/>
                      </a:endParaRPr>
                    </a:p>
                    <a:p>
                      <a:pPr>
                        <a:lnSpc>
                          <a:spcPct val="107000"/>
                        </a:lnSpc>
                        <a:spcAft>
                          <a:spcPts val="800"/>
                        </a:spcAft>
                      </a:pPr>
                      <a:r>
                        <a:rPr lang="en-GB" sz="1400" dirty="0">
                          <a:solidFill>
                            <a:schemeClr val="tx1"/>
                          </a:solidFill>
                          <a:effectLst/>
                        </a:rPr>
                        <a:t>accountability</a:t>
                      </a:r>
                      <a:endParaRPr lang="en-ZA" sz="1400" dirty="0">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txBody>
                  <a:tcPr marL="41129" marR="41129" marT="0" marB="0"/>
                </a:tc>
                <a:tc>
                  <a:txBody>
                    <a:bodyPr/>
                    <a:lstStyle/>
                    <a:p>
                      <a:pPr>
                        <a:lnSpc>
                          <a:spcPct val="107000"/>
                        </a:lnSpc>
                        <a:spcAft>
                          <a:spcPts val="800"/>
                        </a:spcAft>
                      </a:pPr>
                      <a:r>
                        <a:rPr lang="en-GB" sz="1400">
                          <a:solidFill>
                            <a:schemeClr val="tx1"/>
                          </a:solidFill>
                          <a:effectLst/>
                        </a:rPr>
                        <a:t>Women in Senior Management Service</a:t>
                      </a:r>
                      <a:endParaRPr lang="en-ZA" sz="1400">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txBody>
                  <a:tcPr marL="41129" marR="41129" marT="0" marB="0"/>
                </a:tc>
                <a:tc>
                  <a:txBody>
                    <a:bodyPr/>
                    <a:lstStyle/>
                    <a:p>
                      <a:pPr>
                        <a:lnSpc>
                          <a:spcPct val="107000"/>
                        </a:lnSpc>
                        <a:spcAft>
                          <a:spcPts val="800"/>
                        </a:spcAft>
                      </a:pPr>
                      <a:r>
                        <a:rPr lang="en-GB" sz="1400" dirty="0">
                          <a:solidFill>
                            <a:schemeClr val="tx1"/>
                          </a:solidFill>
                          <a:effectLst/>
                        </a:rPr>
                        <a:t>NSOI 1.1: Percentage of women in Senior Management Service.</a:t>
                      </a:r>
                      <a:endParaRPr lang="en-ZA" sz="1400" dirty="0">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txBody>
                  <a:tcPr marL="41129" marR="41129" marT="0" marB="0"/>
                </a:tc>
                <a:tc>
                  <a:txBody>
                    <a:bodyPr/>
                    <a:lstStyle/>
                    <a:p>
                      <a:pPr>
                        <a:lnSpc>
                          <a:spcPct val="107000"/>
                        </a:lnSpc>
                        <a:spcAft>
                          <a:spcPts val="800"/>
                        </a:spcAft>
                      </a:pPr>
                      <a:r>
                        <a:rPr lang="en-GB" sz="1400" dirty="0">
                          <a:solidFill>
                            <a:schemeClr val="tx1"/>
                          </a:solidFill>
                          <a:effectLst/>
                        </a:rPr>
                        <a:t>50%</a:t>
                      </a:r>
                      <a:endParaRPr lang="en-ZA" sz="1400" dirty="0">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txBody>
                  <a:tcPr marL="41129" marR="41129" marT="0" marB="0"/>
                </a:tc>
                <a:tc>
                  <a:txBody>
                    <a:bodyPr/>
                    <a:lstStyle/>
                    <a:p>
                      <a:pPr>
                        <a:lnSpc>
                          <a:spcPct val="107000"/>
                        </a:lnSpc>
                        <a:spcAft>
                          <a:spcPts val="800"/>
                        </a:spcAft>
                      </a:pPr>
                      <a:r>
                        <a:rPr lang="en-GB" sz="1400" dirty="0">
                          <a:solidFill>
                            <a:schemeClr val="tx1"/>
                          </a:solidFill>
                          <a:effectLst/>
                        </a:rPr>
                        <a:t>50%</a:t>
                      </a:r>
                      <a:endParaRPr lang="en-ZA" sz="1400" dirty="0">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txBody>
                  <a:tcPr marL="41129" marR="41129" marT="0" marB="0"/>
                </a:tc>
                <a:tc>
                  <a:txBody>
                    <a:bodyPr/>
                    <a:lstStyle/>
                    <a:p>
                      <a:pPr>
                        <a:lnSpc>
                          <a:spcPct val="107000"/>
                        </a:lnSpc>
                        <a:spcAft>
                          <a:spcPts val="800"/>
                        </a:spcAft>
                      </a:pPr>
                      <a:r>
                        <a:rPr lang="en-GB" sz="1400" dirty="0">
                          <a:solidFill>
                            <a:schemeClr val="tx1"/>
                          </a:solidFill>
                          <a:effectLst/>
                        </a:rPr>
                        <a:t>50%</a:t>
                      </a:r>
                      <a:endParaRPr lang="en-ZA" sz="1400" dirty="0">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txBody>
                  <a:tcPr marL="41129" marR="41129" marT="0" marB="0"/>
                </a:tc>
                <a:tc>
                  <a:txBody>
                    <a:bodyPr/>
                    <a:lstStyle/>
                    <a:p>
                      <a:pPr>
                        <a:lnSpc>
                          <a:spcPct val="107000"/>
                        </a:lnSpc>
                        <a:spcAft>
                          <a:spcPts val="800"/>
                        </a:spcAft>
                      </a:pPr>
                      <a:r>
                        <a:rPr lang="en-GB" sz="1400" dirty="0">
                          <a:solidFill>
                            <a:schemeClr val="tx1"/>
                          </a:solidFill>
                          <a:effectLst/>
                        </a:rPr>
                        <a:t>50%</a:t>
                      </a:r>
                      <a:endParaRPr lang="en-ZA" sz="1400" dirty="0">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txBody>
                  <a:tcPr marL="41129" marR="41129" marT="0" marB="0"/>
                </a:tc>
                <a:extLst>
                  <a:ext uri="{0D108BD9-81ED-4DB2-BD59-A6C34878D82A}">
                    <a16:rowId xmlns:a16="http://schemas.microsoft.com/office/drawing/2014/main" val="270547276"/>
                  </a:ext>
                </a:extLst>
              </a:tr>
            </a:tbl>
          </a:graphicData>
        </a:graphic>
      </p:graphicFrame>
      <p:graphicFrame>
        <p:nvGraphicFramePr>
          <p:cNvPr id="3" name="Table 2">
            <a:extLst>
              <a:ext uri="{FF2B5EF4-FFF2-40B4-BE49-F238E27FC236}">
                <a16:creationId xmlns:a16="http://schemas.microsoft.com/office/drawing/2014/main" id="{27365008-C64B-F582-60F2-6544EF45D888}"/>
              </a:ext>
            </a:extLst>
          </p:cNvPr>
          <p:cNvGraphicFramePr>
            <a:graphicFrameLocks noGrp="1"/>
          </p:cNvGraphicFramePr>
          <p:nvPr>
            <p:extLst>
              <p:ext uri="{D42A27DB-BD31-4B8C-83A1-F6EECF244321}">
                <p14:modId xmlns:p14="http://schemas.microsoft.com/office/powerpoint/2010/main" val="930767540"/>
              </p:ext>
            </p:extLst>
          </p:nvPr>
        </p:nvGraphicFramePr>
        <p:xfrm>
          <a:off x="550527" y="4242665"/>
          <a:ext cx="8064896" cy="1490592"/>
        </p:xfrm>
        <a:graphic>
          <a:graphicData uri="http://schemas.openxmlformats.org/drawingml/2006/table">
            <a:tbl>
              <a:tblPr firstRow="1" firstCol="1" bandRow="1">
                <a:tableStyleId>{00A15C55-8517-42AA-B614-E9B94910E393}</a:tableStyleId>
              </a:tblPr>
              <a:tblGrid>
                <a:gridCol w="1152128">
                  <a:extLst>
                    <a:ext uri="{9D8B030D-6E8A-4147-A177-3AD203B41FA5}">
                      <a16:colId xmlns:a16="http://schemas.microsoft.com/office/drawing/2014/main" val="1437819943"/>
                    </a:ext>
                  </a:extLst>
                </a:gridCol>
                <a:gridCol w="1152128">
                  <a:extLst>
                    <a:ext uri="{9D8B030D-6E8A-4147-A177-3AD203B41FA5}">
                      <a16:colId xmlns:a16="http://schemas.microsoft.com/office/drawing/2014/main" val="4118233665"/>
                    </a:ext>
                  </a:extLst>
                </a:gridCol>
                <a:gridCol w="1152128">
                  <a:extLst>
                    <a:ext uri="{9D8B030D-6E8A-4147-A177-3AD203B41FA5}">
                      <a16:colId xmlns:a16="http://schemas.microsoft.com/office/drawing/2014/main" val="763760777"/>
                    </a:ext>
                  </a:extLst>
                </a:gridCol>
                <a:gridCol w="1152128">
                  <a:extLst>
                    <a:ext uri="{9D8B030D-6E8A-4147-A177-3AD203B41FA5}">
                      <a16:colId xmlns:a16="http://schemas.microsoft.com/office/drawing/2014/main" val="3111541907"/>
                    </a:ext>
                  </a:extLst>
                </a:gridCol>
                <a:gridCol w="1152128">
                  <a:extLst>
                    <a:ext uri="{9D8B030D-6E8A-4147-A177-3AD203B41FA5}">
                      <a16:colId xmlns:a16="http://schemas.microsoft.com/office/drawing/2014/main" val="724826570"/>
                    </a:ext>
                  </a:extLst>
                </a:gridCol>
                <a:gridCol w="1152128">
                  <a:extLst>
                    <a:ext uri="{9D8B030D-6E8A-4147-A177-3AD203B41FA5}">
                      <a16:colId xmlns:a16="http://schemas.microsoft.com/office/drawing/2014/main" val="1582276481"/>
                    </a:ext>
                  </a:extLst>
                </a:gridCol>
                <a:gridCol w="1152128">
                  <a:extLst>
                    <a:ext uri="{9D8B030D-6E8A-4147-A177-3AD203B41FA5}">
                      <a16:colId xmlns:a16="http://schemas.microsoft.com/office/drawing/2014/main" val="2642057044"/>
                    </a:ext>
                  </a:extLst>
                </a:gridCol>
              </a:tblGrid>
              <a:tr h="1490592">
                <a:tc>
                  <a:txBody>
                    <a:bodyPr/>
                    <a:lstStyle/>
                    <a:p>
                      <a:pPr>
                        <a:lnSpc>
                          <a:spcPct val="107000"/>
                        </a:lnSpc>
                        <a:spcAft>
                          <a:spcPts val="800"/>
                        </a:spcAft>
                      </a:pPr>
                      <a:r>
                        <a:rPr lang="en-GB" sz="1400" dirty="0">
                          <a:solidFill>
                            <a:schemeClr val="tx1"/>
                          </a:solidFill>
                          <a:effectLst/>
                        </a:rPr>
                        <a:t>Sound corporate </a:t>
                      </a:r>
                      <a:endParaRPr lang="en-ZA" sz="1400" dirty="0">
                        <a:solidFill>
                          <a:schemeClr val="tx1"/>
                        </a:solidFill>
                        <a:effectLst/>
                      </a:endParaRPr>
                    </a:p>
                    <a:p>
                      <a:pPr>
                        <a:lnSpc>
                          <a:spcPct val="107000"/>
                        </a:lnSpc>
                        <a:spcAft>
                          <a:spcPts val="800"/>
                        </a:spcAft>
                      </a:pPr>
                      <a:r>
                        <a:rPr lang="en-GB" sz="1400" dirty="0">
                          <a:solidFill>
                            <a:schemeClr val="tx1"/>
                          </a:solidFill>
                          <a:effectLst/>
                        </a:rPr>
                        <a:t>governance and </a:t>
                      </a:r>
                      <a:endParaRPr lang="en-ZA" sz="1400" dirty="0">
                        <a:solidFill>
                          <a:schemeClr val="tx1"/>
                        </a:solidFill>
                        <a:effectLst/>
                      </a:endParaRPr>
                    </a:p>
                    <a:p>
                      <a:pPr>
                        <a:lnSpc>
                          <a:spcPct val="107000"/>
                        </a:lnSpc>
                        <a:spcAft>
                          <a:spcPts val="800"/>
                        </a:spcAft>
                      </a:pPr>
                      <a:r>
                        <a:rPr lang="en-GB" sz="1400" dirty="0">
                          <a:solidFill>
                            <a:schemeClr val="tx1"/>
                          </a:solidFill>
                          <a:effectLst/>
                        </a:rPr>
                        <a:t>accountability</a:t>
                      </a:r>
                      <a:endParaRPr lang="en-ZA" sz="1400" dirty="0">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txBody>
                  <a:tcPr marL="41129" marR="41129" marT="0" marB="0"/>
                </a:tc>
                <a:tc>
                  <a:txBody>
                    <a:bodyPr/>
                    <a:lstStyle/>
                    <a:p>
                      <a:pPr>
                        <a:lnSpc>
                          <a:spcPct val="107000"/>
                        </a:lnSpc>
                        <a:spcAft>
                          <a:spcPts val="800"/>
                        </a:spcAft>
                      </a:pPr>
                      <a:r>
                        <a:rPr lang="en-GB" sz="1400" b="0" dirty="0">
                          <a:solidFill>
                            <a:schemeClr val="tx1"/>
                          </a:solidFill>
                          <a:effectLst/>
                        </a:rPr>
                        <a:t>Women school principals.</a:t>
                      </a:r>
                      <a:endParaRPr lang="en-ZA" sz="1400" b="0" dirty="0">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txBody>
                  <a:tcPr marL="41129" marR="41129" marT="0" marB="0">
                    <a:solidFill>
                      <a:srgbClr val="D0D9CF"/>
                    </a:solidFill>
                  </a:tcPr>
                </a:tc>
                <a:tc>
                  <a:txBody>
                    <a:bodyPr/>
                    <a:lstStyle/>
                    <a:p>
                      <a:pPr algn="just">
                        <a:lnSpc>
                          <a:spcPct val="107000"/>
                        </a:lnSpc>
                        <a:spcAft>
                          <a:spcPts val="800"/>
                        </a:spcAft>
                      </a:pPr>
                      <a:r>
                        <a:rPr lang="en-GB" sz="1400" b="0" dirty="0">
                          <a:solidFill>
                            <a:schemeClr val="tx1"/>
                          </a:solidFill>
                          <a:effectLst/>
                        </a:rPr>
                        <a:t>NSOI 1.2: Percentage of women school principals.</a:t>
                      </a:r>
                      <a:endParaRPr lang="en-ZA" sz="1400" b="0" dirty="0">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txBody>
                  <a:tcPr marL="41129" marR="41129" marT="0" marB="0">
                    <a:solidFill>
                      <a:srgbClr val="D0D9CF"/>
                    </a:solidFill>
                  </a:tcPr>
                </a:tc>
                <a:tc>
                  <a:txBody>
                    <a:bodyPr/>
                    <a:lstStyle/>
                    <a:p>
                      <a:pPr algn="just">
                        <a:lnSpc>
                          <a:spcPct val="107000"/>
                        </a:lnSpc>
                        <a:spcAft>
                          <a:spcPts val="800"/>
                        </a:spcAft>
                      </a:pPr>
                      <a:r>
                        <a:rPr lang="en-GB" sz="1400" b="0" dirty="0">
                          <a:solidFill>
                            <a:schemeClr val="tx1"/>
                          </a:solidFill>
                          <a:effectLst/>
                        </a:rPr>
                        <a:t>40%</a:t>
                      </a:r>
                      <a:endParaRPr lang="en-ZA" sz="1400" b="0" dirty="0">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txBody>
                  <a:tcPr marL="41129" marR="41129" marT="0" marB="0">
                    <a:solidFill>
                      <a:srgbClr val="D0D9CF"/>
                    </a:solidFill>
                  </a:tcPr>
                </a:tc>
                <a:tc>
                  <a:txBody>
                    <a:bodyPr/>
                    <a:lstStyle/>
                    <a:p>
                      <a:pPr algn="just">
                        <a:lnSpc>
                          <a:spcPct val="107000"/>
                        </a:lnSpc>
                        <a:spcAft>
                          <a:spcPts val="800"/>
                        </a:spcAft>
                      </a:pPr>
                      <a:r>
                        <a:rPr lang="en-GB" sz="1400" b="0" dirty="0">
                          <a:solidFill>
                            <a:schemeClr val="tx1"/>
                          </a:solidFill>
                          <a:effectLst/>
                        </a:rPr>
                        <a:t>50%</a:t>
                      </a:r>
                      <a:endParaRPr lang="en-ZA" sz="1400" b="0" dirty="0">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txBody>
                  <a:tcPr marL="41129" marR="41129" marT="0" marB="0">
                    <a:solidFill>
                      <a:srgbClr val="D0D9CF"/>
                    </a:solidFill>
                  </a:tcPr>
                </a:tc>
                <a:tc>
                  <a:txBody>
                    <a:bodyPr/>
                    <a:lstStyle/>
                    <a:p>
                      <a:pPr algn="just">
                        <a:lnSpc>
                          <a:spcPct val="107000"/>
                        </a:lnSpc>
                        <a:spcAft>
                          <a:spcPts val="800"/>
                        </a:spcAft>
                      </a:pPr>
                      <a:r>
                        <a:rPr lang="en-GB" sz="1400" b="0" dirty="0">
                          <a:solidFill>
                            <a:schemeClr val="tx1"/>
                          </a:solidFill>
                          <a:effectLst/>
                        </a:rPr>
                        <a:t>50%</a:t>
                      </a:r>
                      <a:endParaRPr lang="en-ZA" sz="1400" b="0" dirty="0">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txBody>
                  <a:tcPr marL="41129" marR="41129" marT="0" marB="0">
                    <a:solidFill>
                      <a:srgbClr val="D0D9CF"/>
                    </a:solidFill>
                  </a:tcPr>
                </a:tc>
                <a:tc>
                  <a:txBody>
                    <a:bodyPr/>
                    <a:lstStyle/>
                    <a:p>
                      <a:pPr algn="just">
                        <a:lnSpc>
                          <a:spcPct val="107000"/>
                        </a:lnSpc>
                        <a:spcAft>
                          <a:spcPts val="800"/>
                        </a:spcAft>
                      </a:pPr>
                      <a:r>
                        <a:rPr lang="en-GB" sz="1400" b="0" dirty="0">
                          <a:solidFill>
                            <a:schemeClr val="tx1"/>
                          </a:solidFill>
                          <a:effectLst/>
                        </a:rPr>
                        <a:t>50%</a:t>
                      </a:r>
                      <a:endParaRPr lang="en-ZA" sz="1400" b="0" dirty="0">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txBody>
                  <a:tcPr marL="41129" marR="41129" marT="0" marB="0">
                    <a:solidFill>
                      <a:srgbClr val="D0D9CF"/>
                    </a:solidFill>
                  </a:tcPr>
                </a:tc>
                <a:extLst>
                  <a:ext uri="{0D108BD9-81ED-4DB2-BD59-A6C34878D82A}">
                    <a16:rowId xmlns:a16="http://schemas.microsoft.com/office/drawing/2014/main" val="635281193"/>
                  </a:ext>
                </a:extLst>
              </a:tr>
            </a:tbl>
          </a:graphicData>
        </a:graphic>
      </p:graphicFrame>
    </p:spTree>
    <p:extLst>
      <p:ext uri="{BB962C8B-B14F-4D97-AF65-F5344CB8AC3E}">
        <p14:creationId xmlns:p14="http://schemas.microsoft.com/office/powerpoint/2010/main" val="1699128007"/>
      </p:ext>
    </p:extLst>
  </p:cSld>
  <p:clrMapOvr>
    <a:masterClrMapping/>
  </p:clrMapOvr>
  <p:transition>
    <p:wip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Content Placeholder 13">
            <a:extLst>
              <a:ext uri="{FF2B5EF4-FFF2-40B4-BE49-F238E27FC236}">
                <a16:creationId xmlns:a16="http://schemas.microsoft.com/office/drawing/2014/main" id="{9E3B93A8-610B-FB4B-F174-97C1A3A2FBEF}"/>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894" y="1"/>
            <a:ext cx="9147894" cy="6857999"/>
          </a:xfrm>
        </p:spPr>
      </p:pic>
      <p:sp>
        <p:nvSpPr>
          <p:cNvPr id="10" name="Slide Number Placeholder 9"/>
          <p:cNvSpPr>
            <a:spLocks noGrp="1"/>
          </p:cNvSpPr>
          <p:nvPr>
            <p:ph type="sldNum" sz="quarter" idx="12"/>
          </p:nvPr>
        </p:nvSpPr>
        <p:spPr/>
        <p:txBody>
          <a:bodyPr/>
          <a:lstStyle/>
          <a:p>
            <a:fld id="{2DDF82E0-F617-466A-8989-E6F91EEE8384}" type="slidenum">
              <a:rPr lang="en-US" altLang="en-US" sz="1600" smtClean="0">
                <a:solidFill>
                  <a:prstClr val="white"/>
                </a:solidFill>
              </a:rPr>
              <a:pPr/>
              <a:t>21</a:t>
            </a:fld>
            <a:endParaRPr lang="en-US" altLang="en-US" sz="1600" dirty="0">
              <a:solidFill>
                <a:prstClr val="white"/>
              </a:solidFill>
            </a:endParaRPr>
          </a:p>
        </p:txBody>
      </p:sp>
      <p:sp>
        <p:nvSpPr>
          <p:cNvPr id="5" name="Rectangle 4">
            <a:extLst>
              <a:ext uri="{FF2B5EF4-FFF2-40B4-BE49-F238E27FC236}">
                <a16:creationId xmlns:a16="http://schemas.microsoft.com/office/drawing/2014/main" id="{CA4095C3-29D6-8A91-DF11-18B46D019CAA}"/>
              </a:ext>
            </a:extLst>
          </p:cNvPr>
          <p:cNvSpPr/>
          <p:nvPr/>
        </p:nvSpPr>
        <p:spPr>
          <a:xfrm>
            <a:off x="0" y="0"/>
            <a:ext cx="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itle 1"/>
          <p:cNvSpPr>
            <a:spLocks noGrp="1"/>
          </p:cNvSpPr>
          <p:nvPr>
            <p:ph type="title"/>
          </p:nvPr>
        </p:nvSpPr>
        <p:spPr>
          <a:xfrm>
            <a:off x="539553" y="1129354"/>
            <a:ext cx="8064895" cy="707334"/>
          </a:xfrm>
        </p:spPr>
        <p:txBody>
          <a:bodyPr>
            <a:noAutofit/>
          </a:bodyPr>
          <a:lstStyle/>
          <a:p>
            <a:r>
              <a:rPr lang="en-US" sz="2400" b="1" dirty="0">
                <a:solidFill>
                  <a:srgbClr val="008000"/>
                </a:solidFill>
              </a:rPr>
              <a:t>PERFORMANCE INFORMATION </a:t>
            </a:r>
            <a:br>
              <a:rPr lang="en-US" sz="2400" b="1" dirty="0">
                <a:solidFill>
                  <a:srgbClr val="008000"/>
                </a:solidFill>
              </a:rPr>
            </a:br>
            <a:r>
              <a:rPr lang="en-US" sz="2400" b="1" dirty="0">
                <a:solidFill>
                  <a:srgbClr val="008000"/>
                </a:solidFill>
              </a:rPr>
              <a:t>PROGRAMME 2: PUBLIC ORDINARY SCHOOLS</a:t>
            </a:r>
            <a:endParaRPr lang="en-ZA" sz="2400" b="1" dirty="0">
              <a:solidFill>
                <a:srgbClr val="008000"/>
              </a:solidFill>
            </a:endParaRPr>
          </a:p>
        </p:txBody>
      </p:sp>
      <p:pic>
        <p:nvPicPr>
          <p:cNvPr id="7" name="Picture 6" descr="Education Logo.jp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64271" y="453239"/>
            <a:ext cx="2808312" cy="707334"/>
          </a:xfrm>
          <a:prstGeom prst="rect">
            <a:avLst/>
          </a:prstGeom>
        </p:spPr>
      </p:pic>
      <p:pic>
        <p:nvPicPr>
          <p:cNvPr id="8" name="Picture 7" descr="NDP Logo.jp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620000" y="308834"/>
            <a:ext cx="869208" cy="800457"/>
          </a:xfrm>
          <a:prstGeom prst="rect">
            <a:avLst/>
          </a:prstGeom>
        </p:spPr>
      </p:pic>
      <p:sp>
        <p:nvSpPr>
          <p:cNvPr id="9" name="TextBox 8">
            <a:extLst>
              <a:ext uri="{FF2B5EF4-FFF2-40B4-BE49-F238E27FC236}">
                <a16:creationId xmlns:a16="http://schemas.microsoft.com/office/drawing/2014/main" id="{C1AFE2E7-1968-957B-22E5-255AC3A04730}"/>
              </a:ext>
            </a:extLst>
          </p:cNvPr>
          <p:cNvSpPr txBox="1"/>
          <p:nvPr/>
        </p:nvSpPr>
        <p:spPr>
          <a:xfrm>
            <a:off x="376714" y="6056268"/>
            <a:ext cx="7200900" cy="600164"/>
          </a:xfrm>
          <a:prstGeom prst="rect">
            <a:avLst/>
          </a:prstGeom>
          <a:noFill/>
        </p:spPr>
        <p:txBody>
          <a:bodyPr wrap="square" rtlCol="0">
            <a:spAutoFit/>
          </a:bodyPr>
          <a:lstStyle/>
          <a:p>
            <a:pPr algn="ctr"/>
            <a:r>
              <a:rPr lang="en-US" sz="1100" b="1" dirty="0"/>
              <a:t>Our Vision </a:t>
            </a:r>
          </a:p>
          <a:p>
            <a:pPr algn="ctr"/>
            <a:r>
              <a:rPr lang="en-US" sz="1100" i="1" dirty="0">
                <a:cs typeface="Arial" panose="020B0604020202020204" pitchFamily="34" charset="0"/>
              </a:rPr>
              <a:t>To be an innovative hub for quality teaching and learning that produces learners developed to exploit opportunities for lifelong success.</a:t>
            </a:r>
          </a:p>
        </p:txBody>
      </p:sp>
      <p:pic>
        <p:nvPicPr>
          <p:cNvPr id="11" name="Picture 10" descr="Untitled-20.png">
            <a:extLst>
              <a:ext uri="{FF2B5EF4-FFF2-40B4-BE49-F238E27FC236}">
                <a16:creationId xmlns:a16="http://schemas.microsoft.com/office/drawing/2014/main" id="{397B0EEB-0EB7-3511-B246-5FE1481379F3}"/>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884368" y="5949280"/>
            <a:ext cx="954753" cy="606397"/>
          </a:xfrm>
          <a:prstGeom prst="rect">
            <a:avLst/>
          </a:prstGeom>
        </p:spPr>
      </p:pic>
      <p:graphicFrame>
        <p:nvGraphicFramePr>
          <p:cNvPr id="2" name="Table 1">
            <a:extLst>
              <a:ext uri="{FF2B5EF4-FFF2-40B4-BE49-F238E27FC236}">
                <a16:creationId xmlns:a16="http://schemas.microsoft.com/office/drawing/2014/main" id="{8634A3D5-FCED-2BBE-D77C-0B80C2567CD2}"/>
              </a:ext>
            </a:extLst>
          </p:cNvPr>
          <p:cNvGraphicFramePr>
            <a:graphicFrameLocks noGrp="1"/>
          </p:cNvGraphicFramePr>
          <p:nvPr>
            <p:extLst>
              <p:ext uri="{D42A27DB-BD31-4B8C-83A1-F6EECF244321}">
                <p14:modId xmlns:p14="http://schemas.microsoft.com/office/powerpoint/2010/main" val="4027675862"/>
              </p:ext>
            </p:extLst>
          </p:nvPr>
        </p:nvGraphicFramePr>
        <p:xfrm>
          <a:off x="539548" y="1532721"/>
          <a:ext cx="8064895" cy="4067029"/>
        </p:xfrm>
        <a:graphic>
          <a:graphicData uri="http://schemas.openxmlformats.org/drawingml/2006/table">
            <a:tbl>
              <a:tblPr firstRow="1" firstCol="1" bandRow="1">
                <a:tableStyleId>{00A15C55-8517-42AA-B614-E9B94910E393}</a:tableStyleId>
              </a:tblPr>
              <a:tblGrid>
                <a:gridCol w="1224140">
                  <a:extLst>
                    <a:ext uri="{9D8B030D-6E8A-4147-A177-3AD203B41FA5}">
                      <a16:colId xmlns:a16="http://schemas.microsoft.com/office/drawing/2014/main" val="180371004"/>
                    </a:ext>
                  </a:extLst>
                </a:gridCol>
                <a:gridCol w="1656184">
                  <a:extLst>
                    <a:ext uri="{9D8B030D-6E8A-4147-A177-3AD203B41FA5}">
                      <a16:colId xmlns:a16="http://schemas.microsoft.com/office/drawing/2014/main" val="928628284"/>
                    </a:ext>
                  </a:extLst>
                </a:gridCol>
                <a:gridCol w="1584176">
                  <a:extLst>
                    <a:ext uri="{9D8B030D-6E8A-4147-A177-3AD203B41FA5}">
                      <a16:colId xmlns:a16="http://schemas.microsoft.com/office/drawing/2014/main" val="2537680871"/>
                    </a:ext>
                  </a:extLst>
                </a:gridCol>
                <a:gridCol w="1080120">
                  <a:extLst>
                    <a:ext uri="{9D8B030D-6E8A-4147-A177-3AD203B41FA5}">
                      <a16:colId xmlns:a16="http://schemas.microsoft.com/office/drawing/2014/main" val="2723274615"/>
                    </a:ext>
                  </a:extLst>
                </a:gridCol>
                <a:gridCol w="864096">
                  <a:extLst>
                    <a:ext uri="{9D8B030D-6E8A-4147-A177-3AD203B41FA5}">
                      <a16:colId xmlns:a16="http://schemas.microsoft.com/office/drawing/2014/main" val="3068389334"/>
                    </a:ext>
                  </a:extLst>
                </a:gridCol>
                <a:gridCol w="864096">
                  <a:extLst>
                    <a:ext uri="{9D8B030D-6E8A-4147-A177-3AD203B41FA5}">
                      <a16:colId xmlns:a16="http://schemas.microsoft.com/office/drawing/2014/main" val="1934287343"/>
                    </a:ext>
                  </a:extLst>
                </a:gridCol>
                <a:gridCol w="792083">
                  <a:extLst>
                    <a:ext uri="{9D8B030D-6E8A-4147-A177-3AD203B41FA5}">
                      <a16:colId xmlns:a16="http://schemas.microsoft.com/office/drawing/2014/main" val="654190162"/>
                    </a:ext>
                  </a:extLst>
                </a:gridCol>
              </a:tblGrid>
              <a:tr h="242780">
                <a:tc rowSpan="3">
                  <a:txBody>
                    <a:bodyPr/>
                    <a:lstStyle/>
                    <a:p>
                      <a:pPr algn="ctr">
                        <a:lnSpc>
                          <a:spcPct val="107000"/>
                        </a:lnSpc>
                        <a:spcAft>
                          <a:spcPts val="800"/>
                        </a:spcAft>
                      </a:pPr>
                      <a:r>
                        <a:rPr lang="en-GB" sz="1400" dirty="0">
                          <a:solidFill>
                            <a:schemeClr val="tx1"/>
                          </a:solidFill>
                          <a:effectLst/>
                        </a:rPr>
                        <a:t>  </a:t>
                      </a:r>
                      <a:endParaRPr lang="en-ZA" sz="1400" dirty="0">
                        <a:solidFill>
                          <a:schemeClr val="tx1"/>
                        </a:solidFill>
                        <a:effectLst/>
                      </a:endParaRPr>
                    </a:p>
                    <a:p>
                      <a:pPr algn="ctr">
                        <a:lnSpc>
                          <a:spcPct val="107000"/>
                        </a:lnSpc>
                        <a:spcAft>
                          <a:spcPts val="800"/>
                        </a:spcAft>
                      </a:pPr>
                      <a:r>
                        <a:rPr lang="en-GB" sz="1400" dirty="0">
                          <a:solidFill>
                            <a:schemeClr val="tx1"/>
                          </a:solidFill>
                          <a:effectLst/>
                        </a:rPr>
                        <a:t>Outcome</a:t>
                      </a:r>
                      <a:endParaRPr lang="en-ZA" sz="1400" dirty="0">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txBody>
                  <a:tcPr marL="30136" marR="30136" marT="0" marB="0"/>
                </a:tc>
                <a:tc rowSpan="3">
                  <a:txBody>
                    <a:bodyPr/>
                    <a:lstStyle/>
                    <a:p>
                      <a:pPr algn="ctr">
                        <a:lnSpc>
                          <a:spcPct val="107000"/>
                        </a:lnSpc>
                        <a:spcAft>
                          <a:spcPts val="800"/>
                        </a:spcAft>
                      </a:pPr>
                      <a:r>
                        <a:rPr lang="en-GB" sz="1400" dirty="0">
                          <a:solidFill>
                            <a:schemeClr val="tx1"/>
                          </a:solidFill>
                          <a:effectLst/>
                        </a:rPr>
                        <a:t> </a:t>
                      </a:r>
                      <a:endParaRPr lang="en-ZA" sz="1400" dirty="0">
                        <a:solidFill>
                          <a:schemeClr val="tx1"/>
                        </a:solidFill>
                        <a:effectLst/>
                      </a:endParaRPr>
                    </a:p>
                    <a:p>
                      <a:pPr algn="ctr">
                        <a:lnSpc>
                          <a:spcPct val="107000"/>
                        </a:lnSpc>
                        <a:spcAft>
                          <a:spcPts val="800"/>
                        </a:spcAft>
                      </a:pPr>
                      <a:r>
                        <a:rPr lang="en-GB" sz="1400" dirty="0">
                          <a:solidFill>
                            <a:schemeClr val="tx1"/>
                          </a:solidFill>
                          <a:effectLst/>
                        </a:rPr>
                        <a:t>Outputs</a:t>
                      </a:r>
                      <a:endParaRPr lang="en-ZA" sz="1400" dirty="0">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txBody>
                  <a:tcPr marL="30136" marR="30136" marT="0" marB="0"/>
                </a:tc>
                <a:tc rowSpan="3">
                  <a:txBody>
                    <a:bodyPr/>
                    <a:lstStyle/>
                    <a:p>
                      <a:pPr algn="ctr">
                        <a:lnSpc>
                          <a:spcPct val="107000"/>
                        </a:lnSpc>
                        <a:spcAft>
                          <a:spcPts val="800"/>
                        </a:spcAft>
                      </a:pPr>
                      <a:r>
                        <a:rPr lang="en-GB" sz="1400" dirty="0">
                          <a:solidFill>
                            <a:schemeClr val="tx1"/>
                          </a:solidFill>
                          <a:effectLst/>
                        </a:rPr>
                        <a:t>  </a:t>
                      </a:r>
                      <a:endParaRPr lang="en-ZA" sz="1400" dirty="0">
                        <a:solidFill>
                          <a:schemeClr val="tx1"/>
                        </a:solidFill>
                        <a:effectLst/>
                      </a:endParaRPr>
                    </a:p>
                    <a:p>
                      <a:pPr algn="ctr">
                        <a:lnSpc>
                          <a:spcPct val="107000"/>
                        </a:lnSpc>
                        <a:spcAft>
                          <a:spcPts val="800"/>
                        </a:spcAft>
                      </a:pPr>
                      <a:r>
                        <a:rPr lang="en-GB" sz="1400" dirty="0">
                          <a:solidFill>
                            <a:schemeClr val="tx1"/>
                          </a:solidFill>
                          <a:effectLst/>
                        </a:rPr>
                        <a:t>Output Indicators</a:t>
                      </a:r>
                      <a:endParaRPr lang="en-ZA" sz="1400" dirty="0">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txBody>
                  <a:tcPr marL="30136" marR="30136" marT="0" marB="0"/>
                </a:tc>
                <a:tc gridSpan="4">
                  <a:txBody>
                    <a:bodyPr/>
                    <a:lstStyle/>
                    <a:p>
                      <a:pPr algn="ctr">
                        <a:lnSpc>
                          <a:spcPct val="107000"/>
                        </a:lnSpc>
                        <a:spcAft>
                          <a:spcPts val="800"/>
                        </a:spcAft>
                      </a:pPr>
                      <a:r>
                        <a:rPr lang="en-GB" sz="1400" dirty="0">
                          <a:solidFill>
                            <a:schemeClr val="tx1"/>
                          </a:solidFill>
                          <a:effectLst/>
                        </a:rPr>
                        <a:t>Annual Targets</a:t>
                      </a:r>
                      <a:endParaRPr lang="en-ZA" sz="1400" dirty="0">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txBody>
                  <a:tcPr marL="30136" marR="30136" marT="0" marB="0"/>
                </a:tc>
                <a:tc hMerge="1">
                  <a:txBody>
                    <a:bodyPr/>
                    <a:lstStyle/>
                    <a:p>
                      <a:endParaRPr lang="en-ZA"/>
                    </a:p>
                  </a:txBody>
                  <a:tcPr/>
                </a:tc>
                <a:tc hMerge="1">
                  <a:txBody>
                    <a:bodyPr/>
                    <a:lstStyle/>
                    <a:p>
                      <a:endParaRPr lang="en-ZA"/>
                    </a:p>
                  </a:txBody>
                  <a:tcPr/>
                </a:tc>
                <a:tc hMerge="1">
                  <a:txBody>
                    <a:bodyPr/>
                    <a:lstStyle/>
                    <a:p>
                      <a:endParaRPr lang="en-ZA"/>
                    </a:p>
                  </a:txBody>
                  <a:tcPr/>
                </a:tc>
                <a:extLst>
                  <a:ext uri="{0D108BD9-81ED-4DB2-BD59-A6C34878D82A}">
                    <a16:rowId xmlns:a16="http://schemas.microsoft.com/office/drawing/2014/main" val="2824902390"/>
                  </a:ext>
                </a:extLst>
              </a:tr>
              <a:tr h="612646">
                <a:tc vMerge="1">
                  <a:txBody>
                    <a:bodyPr/>
                    <a:lstStyle/>
                    <a:p>
                      <a:endParaRPr lang="en-ZA"/>
                    </a:p>
                  </a:txBody>
                  <a:tcPr/>
                </a:tc>
                <a:tc vMerge="1">
                  <a:txBody>
                    <a:bodyPr/>
                    <a:lstStyle/>
                    <a:p>
                      <a:endParaRPr lang="en-ZA"/>
                    </a:p>
                  </a:txBody>
                  <a:tcPr/>
                </a:tc>
                <a:tc vMerge="1">
                  <a:txBody>
                    <a:bodyPr/>
                    <a:lstStyle/>
                    <a:p>
                      <a:endParaRPr lang="en-ZA"/>
                    </a:p>
                  </a:txBody>
                  <a:tcPr/>
                </a:tc>
                <a:tc>
                  <a:txBody>
                    <a:bodyPr/>
                    <a:lstStyle/>
                    <a:p>
                      <a:pPr algn="just">
                        <a:lnSpc>
                          <a:spcPct val="107000"/>
                        </a:lnSpc>
                        <a:spcAft>
                          <a:spcPts val="800"/>
                        </a:spcAft>
                      </a:pPr>
                      <a:r>
                        <a:rPr lang="en-GB" sz="1400" b="1" dirty="0">
                          <a:solidFill>
                            <a:schemeClr val="tx1"/>
                          </a:solidFill>
                          <a:effectLst/>
                        </a:rPr>
                        <a:t>Estimated performance </a:t>
                      </a:r>
                      <a:endParaRPr lang="en-ZA" sz="1400" b="1" dirty="0">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txBody>
                  <a:tcPr marL="30136" marR="30136" marT="0" marB="0"/>
                </a:tc>
                <a:tc gridSpan="3">
                  <a:txBody>
                    <a:bodyPr/>
                    <a:lstStyle/>
                    <a:p>
                      <a:pPr algn="ctr">
                        <a:lnSpc>
                          <a:spcPct val="107000"/>
                        </a:lnSpc>
                        <a:spcAft>
                          <a:spcPts val="800"/>
                        </a:spcAft>
                      </a:pPr>
                      <a:r>
                        <a:rPr lang="en-GB" sz="1400" b="1" dirty="0">
                          <a:solidFill>
                            <a:schemeClr val="tx1"/>
                          </a:solidFill>
                          <a:effectLst/>
                        </a:rPr>
                        <a:t> MTEF Period </a:t>
                      </a:r>
                      <a:endParaRPr lang="en-ZA" sz="1400" b="1" dirty="0">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txBody>
                  <a:tcPr marL="30136" marR="30136" marT="0" marB="0"/>
                </a:tc>
                <a:tc hMerge="1">
                  <a:txBody>
                    <a:bodyPr/>
                    <a:lstStyle/>
                    <a:p>
                      <a:endParaRPr lang="en-ZA"/>
                    </a:p>
                  </a:txBody>
                  <a:tcPr/>
                </a:tc>
                <a:tc hMerge="1">
                  <a:txBody>
                    <a:bodyPr/>
                    <a:lstStyle/>
                    <a:p>
                      <a:endParaRPr lang="en-ZA"/>
                    </a:p>
                  </a:txBody>
                  <a:tcPr/>
                </a:tc>
                <a:extLst>
                  <a:ext uri="{0D108BD9-81ED-4DB2-BD59-A6C34878D82A}">
                    <a16:rowId xmlns:a16="http://schemas.microsoft.com/office/drawing/2014/main" val="2544518980"/>
                  </a:ext>
                </a:extLst>
              </a:tr>
              <a:tr h="556234">
                <a:tc vMerge="1">
                  <a:txBody>
                    <a:bodyPr/>
                    <a:lstStyle/>
                    <a:p>
                      <a:endParaRPr lang="en-ZA"/>
                    </a:p>
                  </a:txBody>
                  <a:tcPr/>
                </a:tc>
                <a:tc vMerge="1">
                  <a:txBody>
                    <a:bodyPr/>
                    <a:lstStyle/>
                    <a:p>
                      <a:endParaRPr lang="en-ZA"/>
                    </a:p>
                  </a:txBody>
                  <a:tcPr/>
                </a:tc>
                <a:tc vMerge="1">
                  <a:txBody>
                    <a:bodyPr/>
                    <a:lstStyle/>
                    <a:p>
                      <a:endParaRPr lang="en-ZA"/>
                    </a:p>
                  </a:txBody>
                  <a:tcPr/>
                </a:tc>
                <a:tc>
                  <a:txBody>
                    <a:bodyPr/>
                    <a:lstStyle/>
                    <a:p>
                      <a:pPr algn="just">
                        <a:lnSpc>
                          <a:spcPct val="107000"/>
                        </a:lnSpc>
                        <a:spcAft>
                          <a:spcPts val="800"/>
                        </a:spcAft>
                      </a:pPr>
                      <a:r>
                        <a:rPr lang="en-GB" sz="1400" b="1">
                          <a:solidFill>
                            <a:schemeClr val="tx1"/>
                          </a:solidFill>
                          <a:effectLst/>
                        </a:rPr>
                        <a:t>2022/23</a:t>
                      </a:r>
                      <a:endParaRPr lang="en-ZA" sz="1400" b="1">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txBody>
                  <a:tcPr marL="30136" marR="30136" marT="0" marB="0"/>
                </a:tc>
                <a:tc>
                  <a:txBody>
                    <a:bodyPr/>
                    <a:lstStyle/>
                    <a:p>
                      <a:pPr algn="just">
                        <a:lnSpc>
                          <a:spcPct val="107000"/>
                        </a:lnSpc>
                        <a:spcAft>
                          <a:spcPts val="800"/>
                        </a:spcAft>
                      </a:pPr>
                      <a:r>
                        <a:rPr lang="en-GB" sz="1400" b="1" dirty="0">
                          <a:solidFill>
                            <a:schemeClr val="tx1"/>
                          </a:solidFill>
                          <a:effectLst/>
                        </a:rPr>
                        <a:t>2023/24</a:t>
                      </a:r>
                      <a:endParaRPr lang="en-ZA" sz="1400" b="1" dirty="0">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txBody>
                  <a:tcPr marL="30136" marR="30136" marT="0" marB="0"/>
                </a:tc>
                <a:tc>
                  <a:txBody>
                    <a:bodyPr/>
                    <a:lstStyle/>
                    <a:p>
                      <a:pPr algn="just">
                        <a:lnSpc>
                          <a:spcPct val="107000"/>
                        </a:lnSpc>
                        <a:spcAft>
                          <a:spcPts val="800"/>
                        </a:spcAft>
                      </a:pPr>
                      <a:r>
                        <a:rPr lang="en-GB" sz="1400" b="1" dirty="0">
                          <a:solidFill>
                            <a:schemeClr val="tx1"/>
                          </a:solidFill>
                          <a:effectLst/>
                        </a:rPr>
                        <a:t>2024/25</a:t>
                      </a:r>
                      <a:endParaRPr lang="en-ZA" sz="1400" b="1" dirty="0">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txBody>
                  <a:tcPr marL="30136" marR="30136" marT="0" marB="0"/>
                </a:tc>
                <a:tc>
                  <a:txBody>
                    <a:bodyPr/>
                    <a:lstStyle/>
                    <a:p>
                      <a:pPr algn="just">
                        <a:lnSpc>
                          <a:spcPct val="107000"/>
                        </a:lnSpc>
                        <a:spcAft>
                          <a:spcPts val="800"/>
                        </a:spcAft>
                      </a:pPr>
                      <a:r>
                        <a:rPr lang="en-GB" sz="1400" b="1" dirty="0">
                          <a:solidFill>
                            <a:schemeClr val="tx1"/>
                          </a:solidFill>
                          <a:effectLst/>
                        </a:rPr>
                        <a:t>2025/26</a:t>
                      </a:r>
                      <a:endParaRPr lang="en-ZA" sz="1400" b="1" dirty="0">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txBody>
                  <a:tcPr marL="30136" marR="30136" marT="0" marB="0"/>
                </a:tc>
                <a:extLst>
                  <a:ext uri="{0D108BD9-81ED-4DB2-BD59-A6C34878D82A}">
                    <a16:rowId xmlns:a16="http://schemas.microsoft.com/office/drawing/2014/main" val="849508802"/>
                  </a:ext>
                </a:extLst>
              </a:tr>
              <a:tr h="1132691">
                <a:tc rowSpan="2">
                  <a:txBody>
                    <a:bodyPr/>
                    <a:lstStyle/>
                    <a:p>
                      <a:pPr>
                        <a:lnSpc>
                          <a:spcPct val="107000"/>
                        </a:lnSpc>
                        <a:spcAft>
                          <a:spcPts val="800"/>
                        </a:spcAft>
                      </a:pPr>
                      <a:r>
                        <a:rPr lang="en-GB" sz="1400">
                          <a:solidFill>
                            <a:schemeClr val="tx1"/>
                          </a:solidFill>
                          <a:effectLst/>
                        </a:rPr>
                        <a:t>Youth better </a:t>
                      </a:r>
                      <a:endParaRPr lang="en-ZA" sz="1400">
                        <a:solidFill>
                          <a:schemeClr val="tx1"/>
                        </a:solidFill>
                        <a:effectLst/>
                      </a:endParaRPr>
                    </a:p>
                    <a:p>
                      <a:pPr>
                        <a:lnSpc>
                          <a:spcPct val="107000"/>
                        </a:lnSpc>
                        <a:spcAft>
                          <a:spcPts val="800"/>
                        </a:spcAft>
                      </a:pPr>
                      <a:r>
                        <a:rPr lang="en-GB" sz="1400">
                          <a:solidFill>
                            <a:schemeClr val="tx1"/>
                          </a:solidFill>
                          <a:effectLst/>
                        </a:rPr>
                        <a:t>prepared for further learning and world of work.</a:t>
                      </a:r>
                      <a:endParaRPr lang="en-ZA" sz="1400">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txBody>
                  <a:tcPr marL="30136" marR="30136" marT="0" marB="0"/>
                </a:tc>
                <a:tc>
                  <a:txBody>
                    <a:bodyPr/>
                    <a:lstStyle/>
                    <a:p>
                      <a:pPr>
                        <a:lnSpc>
                          <a:spcPct val="107000"/>
                        </a:lnSpc>
                        <a:spcAft>
                          <a:spcPts val="800"/>
                        </a:spcAft>
                      </a:pPr>
                      <a:r>
                        <a:rPr lang="en-GB" sz="1400" dirty="0">
                          <a:solidFill>
                            <a:schemeClr val="tx1"/>
                          </a:solidFill>
                          <a:effectLst/>
                        </a:rPr>
                        <a:t>Schools provided with multi-media resources</a:t>
                      </a:r>
                      <a:endParaRPr lang="en-ZA" sz="1400" dirty="0">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txBody>
                  <a:tcPr marL="30136" marR="30136" marT="0" marB="0"/>
                </a:tc>
                <a:tc>
                  <a:txBody>
                    <a:bodyPr/>
                    <a:lstStyle/>
                    <a:p>
                      <a:pPr>
                        <a:lnSpc>
                          <a:spcPct val="107000"/>
                        </a:lnSpc>
                        <a:spcAft>
                          <a:spcPts val="800"/>
                        </a:spcAft>
                      </a:pPr>
                      <a:r>
                        <a:rPr lang="en-GB" sz="1400">
                          <a:solidFill>
                            <a:schemeClr val="tx1"/>
                          </a:solidFill>
                          <a:effectLst/>
                        </a:rPr>
                        <a:t>SOI 201: Number of schools provided with multi-media resources.</a:t>
                      </a:r>
                      <a:endParaRPr lang="en-ZA" sz="1400">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txBody>
                  <a:tcPr marL="30136" marR="30136" marT="0" marB="0"/>
                </a:tc>
                <a:tc>
                  <a:txBody>
                    <a:bodyPr/>
                    <a:lstStyle/>
                    <a:p>
                      <a:pPr algn="just">
                        <a:lnSpc>
                          <a:spcPct val="107000"/>
                        </a:lnSpc>
                        <a:spcAft>
                          <a:spcPts val="800"/>
                        </a:spcAft>
                      </a:pPr>
                      <a:r>
                        <a:rPr lang="en-GB" sz="1400" dirty="0">
                          <a:solidFill>
                            <a:schemeClr val="tx1"/>
                          </a:solidFill>
                          <a:effectLst/>
                        </a:rPr>
                        <a:t>120</a:t>
                      </a:r>
                      <a:endParaRPr lang="en-ZA" sz="1400" dirty="0">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txBody>
                  <a:tcPr marL="30136" marR="30136" marT="0" marB="0"/>
                </a:tc>
                <a:tc>
                  <a:txBody>
                    <a:bodyPr/>
                    <a:lstStyle/>
                    <a:p>
                      <a:pPr algn="just">
                        <a:lnSpc>
                          <a:spcPct val="107000"/>
                        </a:lnSpc>
                        <a:spcAft>
                          <a:spcPts val="800"/>
                        </a:spcAft>
                      </a:pPr>
                      <a:r>
                        <a:rPr lang="en-GB" sz="1400">
                          <a:solidFill>
                            <a:schemeClr val="tx1"/>
                          </a:solidFill>
                          <a:effectLst/>
                        </a:rPr>
                        <a:t>120</a:t>
                      </a:r>
                      <a:endParaRPr lang="en-ZA" sz="1400">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txBody>
                  <a:tcPr marL="30136" marR="30136" marT="0" marB="0"/>
                </a:tc>
                <a:tc>
                  <a:txBody>
                    <a:bodyPr/>
                    <a:lstStyle/>
                    <a:p>
                      <a:pPr algn="just">
                        <a:lnSpc>
                          <a:spcPct val="107000"/>
                        </a:lnSpc>
                        <a:spcAft>
                          <a:spcPts val="800"/>
                        </a:spcAft>
                      </a:pPr>
                      <a:r>
                        <a:rPr lang="en-GB" sz="1400">
                          <a:solidFill>
                            <a:schemeClr val="tx1"/>
                          </a:solidFill>
                          <a:effectLst/>
                        </a:rPr>
                        <a:t>120</a:t>
                      </a:r>
                      <a:endParaRPr lang="en-ZA" sz="1400">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txBody>
                  <a:tcPr marL="30136" marR="30136" marT="0" marB="0"/>
                </a:tc>
                <a:tc>
                  <a:txBody>
                    <a:bodyPr/>
                    <a:lstStyle/>
                    <a:p>
                      <a:pPr algn="just">
                        <a:lnSpc>
                          <a:spcPct val="107000"/>
                        </a:lnSpc>
                        <a:spcAft>
                          <a:spcPts val="800"/>
                        </a:spcAft>
                      </a:pPr>
                      <a:r>
                        <a:rPr lang="en-GB" sz="1400">
                          <a:solidFill>
                            <a:schemeClr val="tx1"/>
                          </a:solidFill>
                          <a:effectLst/>
                        </a:rPr>
                        <a:t>120</a:t>
                      </a:r>
                      <a:endParaRPr lang="en-ZA" sz="1400">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txBody>
                  <a:tcPr marL="30136" marR="30136" marT="0" marB="0"/>
                </a:tc>
                <a:extLst>
                  <a:ext uri="{0D108BD9-81ED-4DB2-BD59-A6C34878D82A}">
                    <a16:rowId xmlns:a16="http://schemas.microsoft.com/office/drawing/2014/main" val="1691030454"/>
                  </a:ext>
                </a:extLst>
              </a:tr>
              <a:tr h="1522678">
                <a:tc vMerge="1">
                  <a:txBody>
                    <a:bodyPr/>
                    <a:lstStyle/>
                    <a:p>
                      <a:endParaRPr lang="en-ZA"/>
                    </a:p>
                  </a:txBody>
                  <a:tcPr/>
                </a:tc>
                <a:tc>
                  <a:txBody>
                    <a:bodyPr/>
                    <a:lstStyle/>
                    <a:p>
                      <a:pPr>
                        <a:lnSpc>
                          <a:spcPct val="107000"/>
                        </a:lnSpc>
                        <a:spcAft>
                          <a:spcPts val="800"/>
                        </a:spcAft>
                      </a:pPr>
                      <a:r>
                        <a:rPr lang="en-GB" sz="1400" dirty="0">
                          <a:solidFill>
                            <a:schemeClr val="tx1"/>
                          </a:solidFill>
                          <a:effectLst/>
                        </a:rPr>
                        <a:t>Learners </a:t>
                      </a:r>
                      <a:r>
                        <a:rPr lang="en-ZA" sz="1400" dirty="0">
                          <a:solidFill>
                            <a:schemeClr val="tx1"/>
                          </a:solidFill>
                          <a:effectLst/>
                        </a:rPr>
                        <a:t>in no fee public ordinary schools in line with the National Norms and Standards for School Funding</a:t>
                      </a:r>
                      <a:endParaRPr lang="en-ZA" sz="1400" dirty="0">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txBody>
                  <a:tcPr marL="30136" marR="30136" marT="0" marB="0"/>
                </a:tc>
                <a:tc>
                  <a:txBody>
                    <a:bodyPr/>
                    <a:lstStyle/>
                    <a:p>
                      <a:pPr>
                        <a:lnSpc>
                          <a:spcPct val="107000"/>
                        </a:lnSpc>
                        <a:spcAft>
                          <a:spcPts val="800"/>
                        </a:spcAft>
                      </a:pPr>
                      <a:r>
                        <a:rPr lang="en-GB" sz="1400">
                          <a:solidFill>
                            <a:schemeClr val="tx1"/>
                          </a:solidFill>
                          <a:effectLst/>
                        </a:rPr>
                        <a:t>SOI 202: Number of learners in public ordinary schools benefiting from the No Fee School policy.</a:t>
                      </a:r>
                      <a:endParaRPr lang="en-ZA" sz="1400">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txBody>
                  <a:tcPr marL="30136" marR="30136" marT="0" marB="0"/>
                </a:tc>
                <a:tc>
                  <a:txBody>
                    <a:bodyPr/>
                    <a:lstStyle/>
                    <a:p>
                      <a:pPr algn="just">
                        <a:lnSpc>
                          <a:spcPct val="107000"/>
                        </a:lnSpc>
                        <a:spcAft>
                          <a:spcPts val="800"/>
                        </a:spcAft>
                      </a:pPr>
                      <a:r>
                        <a:rPr lang="en-ZA" sz="1400" dirty="0">
                          <a:solidFill>
                            <a:schemeClr val="tx1"/>
                          </a:solidFill>
                          <a:effectLst/>
                        </a:rPr>
                        <a:t>2 120 847</a:t>
                      </a:r>
                      <a:endParaRPr lang="en-ZA" sz="1400" dirty="0">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txBody>
                  <a:tcPr marL="30136" marR="30136" marT="0" marB="0"/>
                </a:tc>
                <a:tc>
                  <a:txBody>
                    <a:bodyPr/>
                    <a:lstStyle/>
                    <a:p>
                      <a:pPr algn="just">
                        <a:lnSpc>
                          <a:spcPct val="107000"/>
                        </a:lnSpc>
                        <a:spcAft>
                          <a:spcPts val="800"/>
                        </a:spcAft>
                      </a:pPr>
                      <a:r>
                        <a:rPr lang="en-ZA" sz="1400" dirty="0">
                          <a:solidFill>
                            <a:srgbClr val="FF0000"/>
                          </a:solidFill>
                          <a:effectLst/>
                        </a:rPr>
                        <a:t>2 118 690</a:t>
                      </a:r>
                      <a:endParaRPr lang="en-ZA" sz="1400" dirty="0">
                        <a:solidFill>
                          <a:srgbClr val="FF0000"/>
                        </a:solidFill>
                        <a:effectLst/>
                        <a:latin typeface="Arial Narrow" panose="020B0606020202030204" pitchFamily="34" charset="0"/>
                        <a:ea typeface="Calibri" panose="020F0502020204030204" pitchFamily="34" charset="0"/>
                        <a:cs typeface="Arial" panose="020B0604020202020204" pitchFamily="34" charset="0"/>
                      </a:endParaRPr>
                    </a:p>
                  </a:txBody>
                  <a:tcPr marL="30136" marR="30136" marT="0" marB="0"/>
                </a:tc>
                <a:tc>
                  <a:txBody>
                    <a:bodyPr/>
                    <a:lstStyle/>
                    <a:p>
                      <a:pPr algn="just">
                        <a:lnSpc>
                          <a:spcPct val="107000"/>
                        </a:lnSpc>
                        <a:spcAft>
                          <a:spcPts val="800"/>
                        </a:spcAft>
                      </a:pPr>
                      <a:r>
                        <a:rPr lang="en-GB" sz="1400" dirty="0">
                          <a:solidFill>
                            <a:srgbClr val="FF0000"/>
                          </a:solidFill>
                          <a:effectLst/>
                        </a:rPr>
                        <a:t>2 120 847</a:t>
                      </a:r>
                      <a:endParaRPr lang="en-ZA" sz="1400" dirty="0">
                        <a:solidFill>
                          <a:srgbClr val="FF0000"/>
                        </a:solidFill>
                        <a:effectLst/>
                        <a:latin typeface="Arial Narrow" panose="020B0606020202030204" pitchFamily="34" charset="0"/>
                        <a:ea typeface="Calibri" panose="020F0502020204030204" pitchFamily="34" charset="0"/>
                        <a:cs typeface="Arial" panose="020B0604020202020204" pitchFamily="34" charset="0"/>
                      </a:endParaRPr>
                    </a:p>
                  </a:txBody>
                  <a:tcPr marL="30136" marR="30136" marT="0" marB="0"/>
                </a:tc>
                <a:tc>
                  <a:txBody>
                    <a:bodyPr/>
                    <a:lstStyle/>
                    <a:p>
                      <a:pPr algn="just">
                        <a:lnSpc>
                          <a:spcPct val="107000"/>
                        </a:lnSpc>
                        <a:spcAft>
                          <a:spcPts val="800"/>
                        </a:spcAft>
                      </a:pPr>
                      <a:r>
                        <a:rPr lang="en-GB" sz="1400" dirty="0">
                          <a:solidFill>
                            <a:srgbClr val="FF0000"/>
                          </a:solidFill>
                          <a:effectLst/>
                        </a:rPr>
                        <a:t>2 120 847</a:t>
                      </a:r>
                      <a:endParaRPr lang="en-ZA" sz="1400" dirty="0">
                        <a:solidFill>
                          <a:srgbClr val="FF0000"/>
                        </a:solidFill>
                        <a:effectLst/>
                        <a:latin typeface="Arial Narrow" panose="020B0606020202030204" pitchFamily="34" charset="0"/>
                        <a:ea typeface="Calibri" panose="020F0502020204030204" pitchFamily="34" charset="0"/>
                        <a:cs typeface="Arial" panose="020B0604020202020204" pitchFamily="34" charset="0"/>
                      </a:endParaRPr>
                    </a:p>
                  </a:txBody>
                  <a:tcPr marL="30136" marR="30136" marT="0" marB="0"/>
                </a:tc>
                <a:extLst>
                  <a:ext uri="{0D108BD9-81ED-4DB2-BD59-A6C34878D82A}">
                    <a16:rowId xmlns:a16="http://schemas.microsoft.com/office/drawing/2014/main" val="1204271673"/>
                  </a:ext>
                </a:extLst>
              </a:tr>
            </a:tbl>
          </a:graphicData>
        </a:graphic>
      </p:graphicFrame>
    </p:spTree>
    <p:extLst>
      <p:ext uri="{BB962C8B-B14F-4D97-AF65-F5344CB8AC3E}">
        <p14:creationId xmlns:p14="http://schemas.microsoft.com/office/powerpoint/2010/main" val="1204151918"/>
      </p:ext>
    </p:extLst>
  </p:cSld>
  <p:clrMapOvr>
    <a:masterClrMapping/>
  </p:clrMapOvr>
  <p:transition>
    <p:wip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Content Placeholder 13">
            <a:extLst>
              <a:ext uri="{FF2B5EF4-FFF2-40B4-BE49-F238E27FC236}">
                <a16:creationId xmlns:a16="http://schemas.microsoft.com/office/drawing/2014/main" id="{9E3B93A8-610B-FB4B-F174-97C1A3A2FBEF}"/>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894" y="1"/>
            <a:ext cx="9147894" cy="6857999"/>
          </a:xfrm>
        </p:spPr>
      </p:pic>
      <p:sp>
        <p:nvSpPr>
          <p:cNvPr id="10" name="Slide Number Placeholder 9"/>
          <p:cNvSpPr>
            <a:spLocks noGrp="1"/>
          </p:cNvSpPr>
          <p:nvPr>
            <p:ph type="sldNum" sz="quarter" idx="12"/>
          </p:nvPr>
        </p:nvSpPr>
        <p:spPr/>
        <p:txBody>
          <a:bodyPr/>
          <a:lstStyle/>
          <a:p>
            <a:fld id="{2DDF82E0-F617-466A-8989-E6F91EEE8384}" type="slidenum">
              <a:rPr lang="en-US" altLang="en-US" sz="1600" smtClean="0">
                <a:solidFill>
                  <a:prstClr val="white"/>
                </a:solidFill>
              </a:rPr>
              <a:pPr/>
              <a:t>22</a:t>
            </a:fld>
            <a:endParaRPr lang="en-US" altLang="en-US" sz="1600" dirty="0">
              <a:solidFill>
                <a:prstClr val="white"/>
              </a:solidFill>
            </a:endParaRPr>
          </a:p>
        </p:txBody>
      </p:sp>
      <p:sp>
        <p:nvSpPr>
          <p:cNvPr id="5" name="Rectangle 4">
            <a:extLst>
              <a:ext uri="{FF2B5EF4-FFF2-40B4-BE49-F238E27FC236}">
                <a16:creationId xmlns:a16="http://schemas.microsoft.com/office/drawing/2014/main" id="{CA4095C3-29D6-8A91-DF11-18B46D019CAA}"/>
              </a:ext>
            </a:extLst>
          </p:cNvPr>
          <p:cNvSpPr/>
          <p:nvPr/>
        </p:nvSpPr>
        <p:spPr>
          <a:xfrm>
            <a:off x="0" y="0"/>
            <a:ext cx="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itle 1"/>
          <p:cNvSpPr>
            <a:spLocks noGrp="1"/>
          </p:cNvSpPr>
          <p:nvPr>
            <p:ph type="title"/>
          </p:nvPr>
        </p:nvSpPr>
        <p:spPr>
          <a:xfrm>
            <a:off x="539553" y="1129354"/>
            <a:ext cx="8064895" cy="707334"/>
          </a:xfrm>
        </p:spPr>
        <p:txBody>
          <a:bodyPr>
            <a:noAutofit/>
          </a:bodyPr>
          <a:lstStyle/>
          <a:p>
            <a:r>
              <a:rPr lang="en-US" sz="2400" b="1" dirty="0">
                <a:solidFill>
                  <a:srgbClr val="008000"/>
                </a:solidFill>
              </a:rPr>
              <a:t>PERFORMANCE INFORMATION </a:t>
            </a:r>
            <a:br>
              <a:rPr lang="en-US" sz="2400" b="1" dirty="0">
                <a:solidFill>
                  <a:srgbClr val="008000"/>
                </a:solidFill>
              </a:rPr>
            </a:br>
            <a:r>
              <a:rPr lang="en-US" sz="2400" b="1" dirty="0">
                <a:solidFill>
                  <a:srgbClr val="008000"/>
                </a:solidFill>
              </a:rPr>
              <a:t>PROGRAMME 2: PUBLIC ORDINARY SCHOOLS</a:t>
            </a:r>
            <a:endParaRPr lang="en-ZA" sz="2400" b="1" dirty="0">
              <a:solidFill>
                <a:srgbClr val="008000"/>
              </a:solidFill>
            </a:endParaRPr>
          </a:p>
        </p:txBody>
      </p:sp>
      <p:pic>
        <p:nvPicPr>
          <p:cNvPr id="7" name="Picture 6" descr="Education Logo.jp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64271" y="453239"/>
            <a:ext cx="2808312" cy="707334"/>
          </a:xfrm>
          <a:prstGeom prst="rect">
            <a:avLst/>
          </a:prstGeom>
        </p:spPr>
      </p:pic>
      <p:pic>
        <p:nvPicPr>
          <p:cNvPr id="8" name="Picture 7" descr="NDP Logo.jp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620000" y="308834"/>
            <a:ext cx="869208" cy="800457"/>
          </a:xfrm>
          <a:prstGeom prst="rect">
            <a:avLst/>
          </a:prstGeom>
        </p:spPr>
      </p:pic>
      <p:sp>
        <p:nvSpPr>
          <p:cNvPr id="9" name="TextBox 8">
            <a:extLst>
              <a:ext uri="{FF2B5EF4-FFF2-40B4-BE49-F238E27FC236}">
                <a16:creationId xmlns:a16="http://schemas.microsoft.com/office/drawing/2014/main" id="{C1AFE2E7-1968-957B-22E5-255AC3A04730}"/>
              </a:ext>
            </a:extLst>
          </p:cNvPr>
          <p:cNvSpPr txBox="1"/>
          <p:nvPr/>
        </p:nvSpPr>
        <p:spPr>
          <a:xfrm>
            <a:off x="376714" y="6056268"/>
            <a:ext cx="7200900" cy="600164"/>
          </a:xfrm>
          <a:prstGeom prst="rect">
            <a:avLst/>
          </a:prstGeom>
          <a:noFill/>
        </p:spPr>
        <p:txBody>
          <a:bodyPr wrap="square" rtlCol="0">
            <a:spAutoFit/>
          </a:bodyPr>
          <a:lstStyle/>
          <a:p>
            <a:pPr algn="ctr"/>
            <a:r>
              <a:rPr lang="en-US" sz="1100" b="1" dirty="0"/>
              <a:t>Our Vision </a:t>
            </a:r>
          </a:p>
          <a:p>
            <a:pPr algn="ctr"/>
            <a:r>
              <a:rPr lang="en-US" sz="1100" i="1" dirty="0">
                <a:cs typeface="Arial" panose="020B0604020202020204" pitchFamily="34" charset="0"/>
              </a:rPr>
              <a:t>To be an innovative hub for quality teaching and learning that produces learners developed to exploit opportunities for lifelong success.</a:t>
            </a:r>
          </a:p>
        </p:txBody>
      </p:sp>
      <p:pic>
        <p:nvPicPr>
          <p:cNvPr id="11" name="Picture 10" descr="Untitled-20.png">
            <a:extLst>
              <a:ext uri="{FF2B5EF4-FFF2-40B4-BE49-F238E27FC236}">
                <a16:creationId xmlns:a16="http://schemas.microsoft.com/office/drawing/2014/main" id="{397B0EEB-0EB7-3511-B246-5FE1481379F3}"/>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884368" y="5949280"/>
            <a:ext cx="954753" cy="606397"/>
          </a:xfrm>
          <a:prstGeom prst="rect">
            <a:avLst/>
          </a:prstGeom>
        </p:spPr>
      </p:pic>
      <p:graphicFrame>
        <p:nvGraphicFramePr>
          <p:cNvPr id="2" name="Table 1">
            <a:extLst>
              <a:ext uri="{FF2B5EF4-FFF2-40B4-BE49-F238E27FC236}">
                <a16:creationId xmlns:a16="http://schemas.microsoft.com/office/drawing/2014/main" id="{8634A3D5-FCED-2BBE-D77C-0B80C2567CD2}"/>
              </a:ext>
            </a:extLst>
          </p:cNvPr>
          <p:cNvGraphicFramePr>
            <a:graphicFrameLocks noGrp="1"/>
          </p:cNvGraphicFramePr>
          <p:nvPr>
            <p:extLst>
              <p:ext uri="{D42A27DB-BD31-4B8C-83A1-F6EECF244321}">
                <p14:modId xmlns:p14="http://schemas.microsoft.com/office/powerpoint/2010/main" val="471736045"/>
              </p:ext>
            </p:extLst>
          </p:nvPr>
        </p:nvGraphicFramePr>
        <p:xfrm>
          <a:off x="472825" y="1812672"/>
          <a:ext cx="8064895" cy="3394587"/>
        </p:xfrm>
        <a:graphic>
          <a:graphicData uri="http://schemas.openxmlformats.org/drawingml/2006/table">
            <a:tbl>
              <a:tblPr firstRow="1" firstCol="1" bandRow="1">
                <a:tableStyleId>{00A15C55-8517-42AA-B614-E9B94910E393}</a:tableStyleId>
              </a:tblPr>
              <a:tblGrid>
                <a:gridCol w="1218855">
                  <a:extLst>
                    <a:ext uri="{9D8B030D-6E8A-4147-A177-3AD203B41FA5}">
                      <a16:colId xmlns:a16="http://schemas.microsoft.com/office/drawing/2014/main" val="180371004"/>
                    </a:ext>
                  </a:extLst>
                </a:gridCol>
                <a:gridCol w="1512168">
                  <a:extLst>
                    <a:ext uri="{9D8B030D-6E8A-4147-A177-3AD203B41FA5}">
                      <a16:colId xmlns:a16="http://schemas.microsoft.com/office/drawing/2014/main" val="928628284"/>
                    </a:ext>
                  </a:extLst>
                </a:gridCol>
                <a:gridCol w="1872208">
                  <a:extLst>
                    <a:ext uri="{9D8B030D-6E8A-4147-A177-3AD203B41FA5}">
                      <a16:colId xmlns:a16="http://schemas.microsoft.com/office/drawing/2014/main" val="2537680871"/>
                    </a:ext>
                  </a:extLst>
                </a:gridCol>
                <a:gridCol w="1080120">
                  <a:extLst>
                    <a:ext uri="{9D8B030D-6E8A-4147-A177-3AD203B41FA5}">
                      <a16:colId xmlns:a16="http://schemas.microsoft.com/office/drawing/2014/main" val="2723274615"/>
                    </a:ext>
                  </a:extLst>
                </a:gridCol>
                <a:gridCol w="792088">
                  <a:extLst>
                    <a:ext uri="{9D8B030D-6E8A-4147-A177-3AD203B41FA5}">
                      <a16:colId xmlns:a16="http://schemas.microsoft.com/office/drawing/2014/main" val="3068389334"/>
                    </a:ext>
                  </a:extLst>
                </a:gridCol>
                <a:gridCol w="792088">
                  <a:extLst>
                    <a:ext uri="{9D8B030D-6E8A-4147-A177-3AD203B41FA5}">
                      <a16:colId xmlns:a16="http://schemas.microsoft.com/office/drawing/2014/main" val="1934287343"/>
                    </a:ext>
                  </a:extLst>
                </a:gridCol>
                <a:gridCol w="797368">
                  <a:extLst>
                    <a:ext uri="{9D8B030D-6E8A-4147-A177-3AD203B41FA5}">
                      <a16:colId xmlns:a16="http://schemas.microsoft.com/office/drawing/2014/main" val="654190162"/>
                    </a:ext>
                  </a:extLst>
                </a:gridCol>
              </a:tblGrid>
              <a:tr h="191786">
                <a:tc rowSpan="3">
                  <a:txBody>
                    <a:bodyPr/>
                    <a:lstStyle/>
                    <a:p>
                      <a:pPr algn="ctr">
                        <a:lnSpc>
                          <a:spcPct val="107000"/>
                        </a:lnSpc>
                        <a:spcAft>
                          <a:spcPts val="800"/>
                        </a:spcAft>
                      </a:pPr>
                      <a:r>
                        <a:rPr lang="en-GB" sz="1400" dirty="0">
                          <a:solidFill>
                            <a:schemeClr val="tx1"/>
                          </a:solidFill>
                          <a:effectLst/>
                        </a:rPr>
                        <a:t> </a:t>
                      </a:r>
                      <a:endParaRPr lang="en-ZA" sz="1400" dirty="0">
                        <a:solidFill>
                          <a:schemeClr val="tx1"/>
                        </a:solidFill>
                        <a:effectLst/>
                      </a:endParaRPr>
                    </a:p>
                    <a:p>
                      <a:pPr algn="ctr">
                        <a:lnSpc>
                          <a:spcPct val="107000"/>
                        </a:lnSpc>
                        <a:spcAft>
                          <a:spcPts val="800"/>
                        </a:spcAft>
                      </a:pPr>
                      <a:r>
                        <a:rPr lang="en-GB" sz="1400" dirty="0">
                          <a:solidFill>
                            <a:schemeClr val="tx1"/>
                          </a:solidFill>
                          <a:effectLst/>
                        </a:rPr>
                        <a:t>Outcome</a:t>
                      </a:r>
                      <a:endParaRPr lang="en-ZA" sz="1400" dirty="0">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txBody>
                  <a:tcPr marL="30136" marR="30136" marT="0" marB="0"/>
                </a:tc>
                <a:tc rowSpan="3">
                  <a:txBody>
                    <a:bodyPr/>
                    <a:lstStyle/>
                    <a:p>
                      <a:pPr algn="ctr">
                        <a:lnSpc>
                          <a:spcPct val="107000"/>
                        </a:lnSpc>
                        <a:spcAft>
                          <a:spcPts val="800"/>
                        </a:spcAft>
                      </a:pPr>
                      <a:r>
                        <a:rPr lang="en-GB" sz="1400" dirty="0">
                          <a:solidFill>
                            <a:schemeClr val="tx1"/>
                          </a:solidFill>
                          <a:effectLst/>
                        </a:rPr>
                        <a:t>  </a:t>
                      </a:r>
                      <a:endParaRPr lang="en-ZA" sz="1400" dirty="0">
                        <a:solidFill>
                          <a:schemeClr val="tx1"/>
                        </a:solidFill>
                        <a:effectLst/>
                      </a:endParaRPr>
                    </a:p>
                    <a:p>
                      <a:pPr algn="ctr">
                        <a:lnSpc>
                          <a:spcPct val="107000"/>
                        </a:lnSpc>
                        <a:spcAft>
                          <a:spcPts val="800"/>
                        </a:spcAft>
                      </a:pPr>
                      <a:r>
                        <a:rPr lang="en-GB" sz="1400" dirty="0">
                          <a:solidFill>
                            <a:schemeClr val="tx1"/>
                          </a:solidFill>
                          <a:effectLst/>
                        </a:rPr>
                        <a:t>Outputs</a:t>
                      </a:r>
                      <a:endParaRPr lang="en-ZA" sz="1400" dirty="0">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txBody>
                  <a:tcPr marL="30136" marR="30136" marT="0" marB="0"/>
                </a:tc>
                <a:tc rowSpan="3">
                  <a:txBody>
                    <a:bodyPr/>
                    <a:lstStyle/>
                    <a:p>
                      <a:pPr algn="ctr">
                        <a:lnSpc>
                          <a:spcPct val="107000"/>
                        </a:lnSpc>
                        <a:spcAft>
                          <a:spcPts val="800"/>
                        </a:spcAft>
                      </a:pPr>
                      <a:r>
                        <a:rPr lang="en-GB" sz="1400" dirty="0">
                          <a:solidFill>
                            <a:schemeClr val="tx1"/>
                          </a:solidFill>
                          <a:effectLst/>
                        </a:rPr>
                        <a:t>  </a:t>
                      </a:r>
                      <a:endParaRPr lang="en-ZA" sz="1400" dirty="0">
                        <a:solidFill>
                          <a:schemeClr val="tx1"/>
                        </a:solidFill>
                        <a:effectLst/>
                      </a:endParaRPr>
                    </a:p>
                    <a:p>
                      <a:pPr algn="ctr">
                        <a:lnSpc>
                          <a:spcPct val="107000"/>
                        </a:lnSpc>
                        <a:spcAft>
                          <a:spcPts val="800"/>
                        </a:spcAft>
                      </a:pPr>
                      <a:r>
                        <a:rPr lang="en-GB" sz="1400" dirty="0">
                          <a:solidFill>
                            <a:schemeClr val="tx1"/>
                          </a:solidFill>
                          <a:effectLst/>
                        </a:rPr>
                        <a:t>Output Indicators</a:t>
                      </a:r>
                      <a:endParaRPr lang="en-ZA" sz="1400" dirty="0">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txBody>
                  <a:tcPr marL="30136" marR="30136" marT="0" marB="0"/>
                </a:tc>
                <a:tc gridSpan="4">
                  <a:txBody>
                    <a:bodyPr/>
                    <a:lstStyle/>
                    <a:p>
                      <a:pPr algn="ctr">
                        <a:lnSpc>
                          <a:spcPct val="107000"/>
                        </a:lnSpc>
                        <a:spcAft>
                          <a:spcPts val="800"/>
                        </a:spcAft>
                      </a:pPr>
                      <a:r>
                        <a:rPr lang="en-GB" sz="1400">
                          <a:solidFill>
                            <a:schemeClr val="tx1"/>
                          </a:solidFill>
                          <a:effectLst/>
                        </a:rPr>
                        <a:t>Annual Targets</a:t>
                      </a:r>
                      <a:endParaRPr lang="en-ZA" sz="1400">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txBody>
                  <a:tcPr marL="30136" marR="30136" marT="0" marB="0"/>
                </a:tc>
                <a:tc hMerge="1">
                  <a:txBody>
                    <a:bodyPr/>
                    <a:lstStyle/>
                    <a:p>
                      <a:endParaRPr lang="en-ZA"/>
                    </a:p>
                  </a:txBody>
                  <a:tcPr/>
                </a:tc>
                <a:tc hMerge="1">
                  <a:txBody>
                    <a:bodyPr/>
                    <a:lstStyle/>
                    <a:p>
                      <a:endParaRPr lang="en-ZA"/>
                    </a:p>
                  </a:txBody>
                  <a:tcPr/>
                </a:tc>
                <a:tc hMerge="1">
                  <a:txBody>
                    <a:bodyPr/>
                    <a:lstStyle/>
                    <a:p>
                      <a:endParaRPr lang="en-ZA"/>
                    </a:p>
                  </a:txBody>
                  <a:tcPr/>
                </a:tc>
                <a:extLst>
                  <a:ext uri="{0D108BD9-81ED-4DB2-BD59-A6C34878D82A}">
                    <a16:rowId xmlns:a16="http://schemas.microsoft.com/office/drawing/2014/main" val="2824902390"/>
                  </a:ext>
                </a:extLst>
              </a:tr>
              <a:tr h="484076">
                <a:tc vMerge="1">
                  <a:txBody>
                    <a:bodyPr/>
                    <a:lstStyle/>
                    <a:p>
                      <a:endParaRPr lang="en-ZA"/>
                    </a:p>
                  </a:txBody>
                  <a:tcPr/>
                </a:tc>
                <a:tc vMerge="1">
                  <a:txBody>
                    <a:bodyPr/>
                    <a:lstStyle/>
                    <a:p>
                      <a:endParaRPr lang="en-ZA"/>
                    </a:p>
                  </a:txBody>
                  <a:tcPr/>
                </a:tc>
                <a:tc vMerge="1">
                  <a:txBody>
                    <a:bodyPr/>
                    <a:lstStyle/>
                    <a:p>
                      <a:endParaRPr lang="en-ZA"/>
                    </a:p>
                  </a:txBody>
                  <a:tcPr/>
                </a:tc>
                <a:tc>
                  <a:txBody>
                    <a:bodyPr/>
                    <a:lstStyle/>
                    <a:p>
                      <a:pPr algn="just">
                        <a:lnSpc>
                          <a:spcPct val="107000"/>
                        </a:lnSpc>
                        <a:spcAft>
                          <a:spcPts val="800"/>
                        </a:spcAft>
                      </a:pPr>
                      <a:r>
                        <a:rPr lang="en-GB" sz="1400" b="1" dirty="0">
                          <a:solidFill>
                            <a:schemeClr val="tx1"/>
                          </a:solidFill>
                          <a:effectLst/>
                        </a:rPr>
                        <a:t>Estimated performance </a:t>
                      </a:r>
                      <a:endParaRPr lang="en-ZA" sz="1400" b="1" dirty="0">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txBody>
                  <a:tcPr marL="30136" marR="30136" marT="0" marB="0"/>
                </a:tc>
                <a:tc gridSpan="3">
                  <a:txBody>
                    <a:bodyPr/>
                    <a:lstStyle/>
                    <a:p>
                      <a:pPr algn="ctr">
                        <a:lnSpc>
                          <a:spcPct val="107000"/>
                        </a:lnSpc>
                        <a:spcAft>
                          <a:spcPts val="800"/>
                        </a:spcAft>
                      </a:pPr>
                      <a:r>
                        <a:rPr lang="en-GB" sz="1400" b="1" dirty="0">
                          <a:solidFill>
                            <a:schemeClr val="tx1"/>
                          </a:solidFill>
                          <a:effectLst/>
                        </a:rPr>
                        <a:t> MTEF Period </a:t>
                      </a:r>
                      <a:endParaRPr lang="en-ZA" sz="1400" b="1" dirty="0">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txBody>
                  <a:tcPr marL="30136" marR="30136" marT="0" marB="0"/>
                </a:tc>
                <a:tc hMerge="1">
                  <a:txBody>
                    <a:bodyPr/>
                    <a:lstStyle/>
                    <a:p>
                      <a:endParaRPr lang="en-ZA"/>
                    </a:p>
                  </a:txBody>
                  <a:tcPr/>
                </a:tc>
                <a:tc hMerge="1">
                  <a:txBody>
                    <a:bodyPr/>
                    <a:lstStyle/>
                    <a:p>
                      <a:endParaRPr lang="en-ZA"/>
                    </a:p>
                  </a:txBody>
                  <a:tcPr/>
                </a:tc>
                <a:extLst>
                  <a:ext uri="{0D108BD9-81ED-4DB2-BD59-A6C34878D82A}">
                    <a16:rowId xmlns:a16="http://schemas.microsoft.com/office/drawing/2014/main" val="2544518980"/>
                  </a:ext>
                </a:extLst>
              </a:tr>
              <a:tr h="627685">
                <a:tc vMerge="1">
                  <a:txBody>
                    <a:bodyPr/>
                    <a:lstStyle/>
                    <a:p>
                      <a:endParaRPr lang="en-ZA"/>
                    </a:p>
                  </a:txBody>
                  <a:tcPr/>
                </a:tc>
                <a:tc vMerge="1">
                  <a:txBody>
                    <a:bodyPr/>
                    <a:lstStyle/>
                    <a:p>
                      <a:endParaRPr lang="en-ZA"/>
                    </a:p>
                  </a:txBody>
                  <a:tcPr/>
                </a:tc>
                <a:tc vMerge="1">
                  <a:txBody>
                    <a:bodyPr/>
                    <a:lstStyle/>
                    <a:p>
                      <a:endParaRPr lang="en-ZA"/>
                    </a:p>
                  </a:txBody>
                  <a:tcPr/>
                </a:tc>
                <a:tc>
                  <a:txBody>
                    <a:bodyPr/>
                    <a:lstStyle/>
                    <a:p>
                      <a:pPr algn="just">
                        <a:lnSpc>
                          <a:spcPct val="107000"/>
                        </a:lnSpc>
                        <a:spcAft>
                          <a:spcPts val="800"/>
                        </a:spcAft>
                      </a:pPr>
                      <a:r>
                        <a:rPr lang="en-GB" sz="1400" b="1">
                          <a:solidFill>
                            <a:schemeClr val="tx1"/>
                          </a:solidFill>
                          <a:effectLst/>
                        </a:rPr>
                        <a:t>2022/23</a:t>
                      </a:r>
                      <a:endParaRPr lang="en-ZA" sz="1400" b="1">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txBody>
                  <a:tcPr marL="30136" marR="30136" marT="0" marB="0"/>
                </a:tc>
                <a:tc>
                  <a:txBody>
                    <a:bodyPr/>
                    <a:lstStyle/>
                    <a:p>
                      <a:pPr algn="just">
                        <a:lnSpc>
                          <a:spcPct val="107000"/>
                        </a:lnSpc>
                        <a:spcAft>
                          <a:spcPts val="800"/>
                        </a:spcAft>
                      </a:pPr>
                      <a:r>
                        <a:rPr lang="en-GB" sz="1400" b="1" dirty="0">
                          <a:solidFill>
                            <a:schemeClr val="tx1"/>
                          </a:solidFill>
                          <a:effectLst/>
                        </a:rPr>
                        <a:t>2023/24</a:t>
                      </a:r>
                      <a:endParaRPr lang="en-ZA" sz="1400" b="1" dirty="0">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txBody>
                  <a:tcPr marL="30136" marR="30136" marT="0" marB="0"/>
                </a:tc>
                <a:tc>
                  <a:txBody>
                    <a:bodyPr/>
                    <a:lstStyle/>
                    <a:p>
                      <a:pPr algn="just">
                        <a:lnSpc>
                          <a:spcPct val="107000"/>
                        </a:lnSpc>
                        <a:spcAft>
                          <a:spcPts val="800"/>
                        </a:spcAft>
                      </a:pPr>
                      <a:r>
                        <a:rPr lang="en-GB" sz="1400" b="1" dirty="0">
                          <a:solidFill>
                            <a:schemeClr val="tx1"/>
                          </a:solidFill>
                          <a:effectLst/>
                        </a:rPr>
                        <a:t>2024/25</a:t>
                      </a:r>
                      <a:endParaRPr lang="en-ZA" sz="1400" b="1" dirty="0">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txBody>
                  <a:tcPr marL="30136" marR="30136" marT="0" marB="0"/>
                </a:tc>
                <a:tc>
                  <a:txBody>
                    <a:bodyPr/>
                    <a:lstStyle/>
                    <a:p>
                      <a:pPr algn="just">
                        <a:lnSpc>
                          <a:spcPct val="107000"/>
                        </a:lnSpc>
                        <a:spcAft>
                          <a:spcPts val="800"/>
                        </a:spcAft>
                      </a:pPr>
                      <a:r>
                        <a:rPr lang="en-GB" sz="1400" b="1" dirty="0">
                          <a:solidFill>
                            <a:schemeClr val="tx1"/>
                          </a:solidFill>
                          <a:effectLst/>
                        </a:rPr>
                        <a:t>2025/26</a:t>
                      </a:r>
                      <a:endParaRPr lang="en-ZA" sz="1400" b="1" dirty="0">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txBody>
                  <a:tcPr marL="30136" marR="30136" marT="0" marB="0"/>
                </a:tc>
                <a:extLst>
                  <a:ext uri="{0D108BD9-81ED-4DB2-BD59-A6C34878D82A}">
                    <a16:rowId xmlns:a16="http://schemas.microsoft.com/office/drawing/2014/main" val="849508802"/>
                  </a:ext>
                </a:extLst>
              </a:tr>
              <a:tr h="2011612">
                <a:tc>
                  <a:txBody>
                    <a:bodyPr/>
                    <a:lstStyle/>
                    <a:p>
                      <a:pPr>
                        <a:lnSpc>
                          <a:spcPct val="107000"/>
                        </a:lnSpc>
                        <a:spcAft>
                          <a:spcPts val="800"/>
                        </a:spcAft>
                      </a:pPr>
                      <a:r>
                        <a:rPr lang="en-GB" sz="1400" dirty="0">
                          <a:solidFill>
                            <a:schemeClr val="tx1"/>
                          </a:solidFill>
                          <a:effectLst/>
                        </a:rPr>
                        <a:t>Sound corporate </a:t>
                      </a:r>
                      <a:endParaRPr lang="en-ZA" sz="1400" dirty="0">
                        <a:solidFill>
                          <a:schemeClr val="tx1"/>
                        </a:solidFill>
                        <a:effectLst/>
                      </a:endParaRPr>
                    </a:p>
                    <a:p>
                      <a:pPr>
                        <a:lnSpc>
                          <a:spcPct val="107000"/>
                        </a:lnSpc>
                        <a:spcAft>
                          <a:spcPts val="800"/>
                        </a:spcAft>
                      </a:pPr>
                      <a:r>
                        <a:rPr lang="en-GB" sz="1400" dirty="0">
                          <a:solidFill>
                            <a:schemeClr val="tx1"/>
                          </a:solidFill>
                          <a:effectLst/>
                        </a:rPr>
                        <a:t>governance and </a:t>
                      </a:r>
                      <a:endParaRPr lang="en-ZA" sz="1400" dirty="0">
                        <a:solidFill>
                          <a:schemeClr val="tx1"/>
                        </a:solidFill>
                        <a:effectLst/>
                      </a:endParaRPr>
                    </a:p>
                    <a:p>
                      <a:pPr>
                        <a:lnSpc>
                          <a:spcPct val="107000"/>
                        </a:lnSpc>
                        <a:spcAft>
                          <a:spcPts val="800"/>
                        </a:spcAft>
                      </a:pPr>
                      <a:r>
                        <a:rPr lang="en-GB" sz="1400" dirty="0">
                          <a:solidFill>
                            <a:schemeClr val="tx1"/>
                          </a:solidFill>
                          <a:effectLst/>
                        </a:rPr>
                        <a:t>accountability.</a:t>
                      </a:r>
                      <a:endParaRPr lang="en-ZA" sz="1400" dirty="0">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txBody>
                  <a:tcPr marL="30136" marR="30136" marT="0" marB="0"/>
                </a:tc>
                <a:tc>
                  <a:txBody>
                    <a:bodyPr/>
                    <a:lstStyle/>
                    <a:p>
                      <a:pPr>
                        <a:lnSpc>
                          <a:spcPct val="107000"/>
                        </a:lnSpc>
                        <a:spcAft>
                          <a:spcPts val="800"/>
                        </a:spcAft>
                      </a:pPr>
                      <a:r>
                        <a:rPr lang="en-GB" sz="1400" dirty="0">
                          <a:solidFill>
                            <a:schemeClr val="tx1"/>
                          </a:solidFill>
                          <a:effectLst/>
                        </a:rPr>
                        <a:t>Funza Lushaka bursary holders placed in schools within six months upon completion of studies or upon conﬁrmation that the bursar has completed studies</a:t>
                      </a:r>
                      <a:endParaRPr lang="en-ZA" sz="1400" dirty="0">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txBody>
                  <a:tcPr marL="30136" marR="30136" marT="0" marB="0"/>
                </a:tc>
                <a:tc>
                  <a:txBody>
                    <a:bodyPr/>
                    <a:lstStyle/>
                    <a:p>
                      <a:pPr>
                        <a:lnSpc>
                          <a:spcPct val="107000"/>
                        </a:lnSpc>
                        <a:spcAft>
                          <a:spcPts val="800"/>
                        </a:spcAft>
                      </a:pPr>
                      <a:r>
                        <a:rPr lang="en-GB" sz="1400" dirty="0">
                          <a:solidFill>
                            <a:schemeClr val="tx1"/>
                          </a:solidFill>
                          <a:effectLst/>
                        </a:rPr>
                        <a:t>SOI 203: Number of Funza Lushaka bursary holders placed in schools within six months upon completion of studies or upon confirmation that the bursar has completed studies.</a:t>
                      </a:r>
                      <a:endParaRPr lang="en-ZA" sz="1400" dirty="0">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txBody>
                  <a:tcPr marL="30136" marR="30136" marT="0" marB="0"/>
                </a:tc>
                <a:tc>
                  <a:txBody>
                    <a:bodyPr/>
                    <a:lstStyle/>
                    <a:p>
                      <a:pPr>
                        <a:lnSpc>
                          <a:spcPct val="107000"/>
                        </a:lnSpc>
                        <a:spcAft>
                          <a:spcPts val="800"/>
                        </a:spcAft>
                      </a:pPr>
                      <a:r>
                        <a:rPr lang="en-GB" sz="1400">
                          <a:solidFill>
                            <a:schemeClr val="tx1"/>
                          </a:solidFill>
                          <a:effectLst/>
                        </a:rPr>
                        <a:t>New Indicator</a:t>
                      </a:r>
                      <a:endParaRPr lang="en-ZA" sz="1400">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txBody>
                  <a:tcPr marL="30136" marR="30136" marT="0" marB="0"/>
                </a:tc>
                <a:tc>
                  <a:txBody>
                    <a:bodyPr/>
                    <a:lstStyle/>
                    <a:p>
                      <a:pPr>
                        <a:lnSpc>
                          <a:spcPct val="107000"/>
                        </a:lnSpc>
                        <a:spcAft>
                          <a:spcPts val="800"/>
                        </a:spcAft>
                      </a:pPr>
                      <a:r>
                        <a:rPr lang="en-GB" sz="1400">
                          <a:solidFill>
                            <a:schemeClr val="tx1"/>
                          </a:solidFill>
                          <a:effectLst/>
                        </a:rPr>
                        <a:t>36</a:t>
                      </a:r>
                      <a:endParaRPr lang="en-ZA" sz="1400">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txBody>
                  <a:tcPr marL="30136" marR="30136" marT="0" marB="0"/>
                </a:tc>
                <a:tc>
                  <a:txBody>
                    <a:bodyPr/>
                    <a:lstStyle/>
                    <a:p>
                      <a:pPr>
                        <a:lnSpc>
                          <a:spcPct val="107000"/>
                        </a:lnSpc>
                        <a:spcAft>
                          <a:spcPts val="800"/>
                        </a:spcAft>
                      </a:pPr>
                      <a:r>
                        <a:rPr lang="en-GB" sz="1400">
                          <a:solidFill>
                            <a:schemeClr val="tx1"/>
                          </a:solidFill>
                          <a:effectLst/>
                        </a:rPr>
                        <a:t>36</a:t>
                      </a:r>
                      <a:endParaRPr lang="en-ZA" sz="1400">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txBody>
                  <a:tcPr marL="30136" marR="30136" marT="0" marB="0"/>
                </a:tc>
                <a:tc>
                  <a:txBody>
                    <a:bodyPr/>
                    <a:lstStyle/>
                    <a:p>
                      <a:pPr>
                        <a:lnSpc>
                          <a:spcPct val="107000"/>
                        </a:lnSpc>
                        <a:spcAft>
                          <a:spcPts val="800"/>
                        </a:spcAft>
                      </a:pPr>
                      <a:r>
                        <a:rPr lang="en-GB" sz="1400" dirty="0">
                          <a:solidFill>
                            <a:schemeClr val="tx1"/>
                          </a:solidFill>
                          <a:effectLst/>
                        </a:rPr>
                        <a:t> 36</a:t>
                      </a:r>
                      <a:endParaRPr lang="en-ZA" sz="1400" dirty="0">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txBody>
                  <a:tcPr marL="30136" marR="30136" marT="0" marB="0"/>
                </a:tc>
                <a:extLst>
                  <a:ext uri="{0D108BD9-81ED-4DB2-BD59-A6C34878D82A}">
                    <a16:rowId xmlns:a16="http://schemas.microsoft.com/office/drawing/2014/main" val="867895147"/>
                  </a:ext>
                </a:extLst>
              </a:tr>
            </a:tbl>
          </a:graphicData>
        </a:graphic>
      </p:graphicFrame>
    </p:spTree>
    <p:extLst>
      <p:ext uri="{BB962C8B-B14F-4D97-AF65-F5344CB8AC3E}">
        <p14:creationId xmlns:p14="http://schemas.microsoft.com/office/powerpoint/2010/main" val="3009031395"/>
      </p:ext>
    </p:extLst>
  </p:cSld>
  <p:clrMapOvr>
    <a:masterClrMapping/>
  </p:clrMapOvr>
  <p:transition>
    <p:wip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Content Placeholder 13">
            <a:extLst>
              <a:ext uri="{FF2B5EF4-FFF2-40B4-BE49-F238E27FC236}">
                <a16:creationId xmlns:a16="http://schemas.microsoft.com/office/drawing/2014/main" id="{9E3B93A8-610B-FB4B-F174-97C1A3A2FBEF}"/>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894" y="1"/>
            <a:ext cx="9147894" cy="6857999"/>
          </a:xfrm>
        </p:spPr>
      </p:pic>
      <p:sp>
        <p:nvSpPr>
          <p:cNvPr id="10" name="Slide Number Placeholder 9"/>
          <p:cNvSpPr>
            <a:spLocks noGrp="1"/>
          </p:cNvSpPr>
          <p:nvPr>
            <p:ph type="sldNum" sz="quarter" idx="12"/>
          </p:nvPr>
        </p:nvSpPr>
        <p:spPr/>
        <p:txBody>
          <a:bodyPr/>
          <a:lstStyle/>
          <a:p>
            <a:fld id="{2DDF82E0-F617-466A-8989-E6F91EEE8384}" type="slidenum">
              <a:rPr lang="en-US" altLang="en-US" sz="1600" smtClean="0">
                <a:solidFill>
                  <a:prstClr val="white"/>
                </a:solidFill>
              </a:rPr>
              <a:pPr/>
              <a:t>23</a:t>
            </a:fld>
            <a:endParaRPr lang="en-US" altLang="en-US" sz="1600" dirty="0">
              <a:solidFill>
                <a:prstClr val="white"/>
              </a:solidFill>
            </a:endParaRPr>
          </a:p>
        </p:txBody>
      </p:sp>
      <p:sp>
        <p:nvSpPr>
          <p:cNvPr id="5" name="Rectangle 4">
            <a:extLst>
              <a:ext uri="{FF2B5EF4-FFF2-40B4-BE49-F238E27FC236}">
                <a16:creationId xmlns:a16="http://schemas.microsoft.com/office/drawing/2014/main" id="{CA4095C3-29D6-8A91-DF11-18B46D019CAA}"/>
              </a:ext>
            </a:extLst>
          </p:cNvPr>
          <p:cNvSpPr/>
          <p:nvPr/>
        </p:nvSpPr>
        <p:spPr>
          <a:xfrm>
            <a:off x="0" y="0"/>
            <a:ext cx="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itle 1"/>
          <p:cNvSpPr>
            <a:spLocks noGrp="1"/>
          </p:cNvSpPr>
          <p:nvPr>
            <p:ph type="title"/>
          </p:nvPr>
        </p:nvSpPr>
        <p:spPr>
          <a:xfrm>
            <a:off x="539553" y="1129354"/>
            <a:ext cx="8064895" cy="707334"/>
          </a:xfrm>
        </p:spPr>
        <p:txBody>
          <a:bodyPr>
            <a:noAutofit/>
          </a:bodyPr>
          <a:lstStyle/>
          <a:p>
            <a:r>
              <a:rPr lang="en-US" sz="2400" b="1" dirty="0">
                <a:solidFill>
                  <a:srgbClr val="008000"/>
                </a:solidFill>
              </a:rPr>
              <a:t>PERFORMANCE INFORMATION </a:t>
            </a:r>
            <a:br>
              <a:rPr lang="en-US" sz="2400" b="1" dirty="0">
                <a:solidFill>
                  <a:srgbClr val="008000"/>
                </a:solidFill>
              </a:rPr>
            </a:br>
            <a:r>
              <a:rPr lang="en-US" sz="2400" b="1" dirty="0">
                <a:solidFill>
                  <a:srgbClr val="008000"/>
                </a:solidFill>
              </a:rPr>
              <a:t>PROGRAMME 2: PUBLIC ORDINARY SCHOOLS</a:t>
            </a:r>
            <a:endParaRPr lang="en-ZA" sz="2400" b="1" dirty="0">
              <a:solidFill>
                <a:srgbClr val="008000"/>
              </a:solidFill>
            </a:endParaRPr>
          </a:p>
        </p:txBody>
      </p:sp>
      <p:pic>
        <p:nvPicPr>
          <p:cNvPr id="7" name="Picture 6" descr="Education Logo.jp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64271" y="453239"/>
            <a:ext cx="2808312" cy="707334"/>
          </a:xfrm>
          <a:prstGeom prst="rect">
            <a:avLst/>
          </a:prstGeom>
        </p:spPr>
      </p:pic>
      <p:pic>
        <p:nvPicPr>
          <p:cNvPr id="8" name="Picture 7" descr="NDP Logo.jp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620000" y="308834"/>
            <a:ext cx="869208" cy="800457"/>
          </a:xfrm>
          <a:prstGeom prst="rect">
            <a:avLst/>
          </a:prstGeom>
        </p:spPr>
      </p:pic>
      <p:sp>
        <p:nvSpPr>
          <p:cNvPr id="9" name="TextBox 8">
            <a:extLst>
              <a:ext uri="{FF2B5EF4-FFF2-40B4-BE49-F238E27FC236}">
                <a16:creationId xmlns:a16="http://schemas.microsoft.com/office/drawing/2014/main" id="{C1AFE2E7-1968-957B-22E5-255AC3A04730}"/>
              </a:ext>
            </a:extLst>
          </p:cNvPr>
          <p:cNvSpPr txBox="1"/>
          <p:nvPr/>
        </p:nvSpPr>
        <p:spPr>
          <a:xfrm>
            <a:off x="376714" y="6056268"/>
            <a:ext cx="7200900" cy="600164"/>
          </a:xfrm>
          <a:prstGeom prst="rect">
            <a:avLst/>
          </a:prstGeom>
          <a:noFill/>
        </p:spPr>
        <p:txBody>
          <a:bodyPr wrap="square" rtlCol="0">
            <a:spAutoFit/>
          </a:bodyPr>
          <a:lstStyle/>
          <a:p>
            <a:pPr algn="ctr"/>
            <a:r>
              <a:rPr lang="en-US" sz="1100" b="1" dirty="0"/>
              <a:t>Our Vision </a:t>
            </a:r>
          </a:p>
          <a:p>
            <a:pPr algn="ctr"/>
            <a:r>
              <a:rPr lang="en-US" sz="1100" i="1" dirty="0">
                <a:cs typeface="Arial" panose="020B0604020202020204" pitchFamily="34" charset="0"/>
              </a:rPr>
              <a:t>To be an innovative hub for quality teaching and learning that produces learners developed to exploit opportunities for lifelong success.</a:t>
            </a:r>
          </a:p>
        </p:txBody>
      </p:sp>
      <p:pic>
        <p:nvPicPr>
          <p:cNvPr id="11" name="Picture 10" descr="Untitled-20.png">
            <a:extLst>
              <a:ext uri="{FF2B5EF4-FFF2-40B4-BE49-F238E27FC236}">
                <a16:creationId xmlns:a16="http://schemas.microsoft.com/office/drawing/2014/main" id="{397B0EEB-0EB7-3511-B246-5FE1481379F3}"/>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884368" y="5949280"/>
            <a:ext cx="954753" cy="606397"/>
          </a:xfrm>
          <a:prstGeom prst="rect">
            <a:avLst/>
          </a:prstGeom>
        </p:spPr>
      </p:pic>
      <p:graphicFrame>
        <p:nvGraphicFramePr>
          <p:cNvPr id="2" name="Table 1">
            <a:extLst>
              <a:ext uri="{FF2B5EF4-FFF2-40B4-BE49-F238E27FC236}">
                <a16:creationId xmlns:a16="http://schemas.microsoft.com/office/drawing/2014/main" id="{8634A3D5-FCED-2BBE-D77C-0B80C2567CD2}"/>
              </a:ext>
            </a:extLst>
          </p:cNvPr>
          <p:cNvGraphicFramePr>
            <a:graphicFrameLocks noGrp="1"/>
          </p:cNvGraphicFramePr>
          <p:nvPr>
            <p:extLst>
              <p:ext uri="{D42A27DB-BD31-4B8C-83A1-F6EECF244321}">
                <p14:modId xmlns:p14="http://schemas.microsoft.com/office/powerpoint/2010/main" val="304504669"/>
              </p:ext>
            </p:extLst>
          </p:nvPr>
        </p:nvGraphicFramePr>
        <p:xfrm>
          <a:off x="532045" y="2132856"/>
          <a:ext cx="8064895" cy="2550647"/>
        </p:xfrm>
        <a:graphic>
          <a:graphicData uri="http://schemas.openxmlformats.org/drawingml/2006/table">
            <a:tbl>
              <a:tblPr firstRow="1" firstCol="1" bandRow="1">
                <a:tableStyleId>{00A15C55-8517-42AA-B614-E9B94910E393}</a:tableStyleId>
              </a:tblPr>
              <a:tblGrid>
                <a:gridCol w="1428464">
                  <a:extLst>
                    <a:ext uri="{9D8B030D-6E8A-4147-A177-3AD203B41FA5}">
                      <a16:colId xmlns:a16="http://schemas.microsoft.com/office/drawing/2014/main" val="180371004"/>
                    </a:ext>
                  </a:extLst>
                </a:gridCol>
                <a:gridCol w="1091820">
                  <a:extLst>
                    <a:ext uri="{9D8B030D-6E8A-4147-A177-3AD203B41FA5}">
                      <a16:colId xmlns:a16="http://schemas.microsoft.com/office/drawing/2014/main" val="928628284"/>
                    </a:ext>
                  </a:extLst>
                </a:gridCol>
                <a:gridCol w="1368152">
                  <a:extLst>
                    <a:ext uri="{9D8B030D-6E8A-4147-A177-3AD203B41FA5}">
                      <a16:colId xmlns:a16="http://schemas.microsoft.com/office/drawing/2014/main" val="2537680871"/>
                    </a:ext>
                  </a:extLst>
                </a:gridCol>
                <a:gridCol w="1368152">
                  <a:extLst>
                    <a:ext uri="{9D8B030D-6E8A-4147-A177-3AD203B41FA5}">
                      <a16:colId xmlns:a16="http://schemas.microsoft.com/office/drawing/2014/main" val="2723274615"/>
                    </a:ext>
                  </a:extLst>
                </a:gridCol>
                <a:gridCol w="1008112">
                  <a:extLst>
                    <a:ext uri="{9D8B030D-6E8A-4147-A177-3AD203B41FA5}">
                      <a16:colId xmlns:a16="http://schemas.microsoft.com/office/drawing/2014/main" val="3068389334"/>
                    </a:ext>
                  </a:extLst>
                </a:gridCol>
                <a:gridCol w="1008112">
                  <a:extLst>
                    <a:ext uri="{9D8B030D-6E8A-4147-A177-3AD203B41FA5}">
                      <a16:colId xmlns:a16="http://schemas.microsoft.com/office/drawing/2014/main" val="1934287343"/>
                    </a:ext>
                  </a:extLst>
                </a:gridCol>
                <a:gridCol w="792083">
                  <a:extLst>
                    <a:ext uri="{9D8B030D-6E8A-4147-A177-3AD203B41FA5}">
                      <a16:colId xmlns:a16="http://schemas.microsoft.com/office/drawing/2014/main" val="654190162"/>
                    </a:ext>
                  </a:extLst>
                </a:gridCol>
              </a:tblGrid>
              <a:tr h="66160">
                <a:tc rowSpan="3">
                  <a:txBody>
                    <a:bodyPr/>
                    <a:lstStyle/>
                    <a:p>
                      <a:pPr algn="ctr">
                        <a:lnSpc>
                          <a:spcPct val="107000"/>
                        </a:lnSpc>
                        <a:spcAft>
                          <a:spcPts val="800"/>
                        </a:spcAft>
                      </a:pPr>
                      <a:r>
                        <a:rPr lang="en-GB" sz="1400" dirty="0">
                          <a:solidFill>
                            <a:schemeClr val="tx1"/>
                          </a:solidFill>
                          <a:effectLst/>
                        </a:rPr>
                        <a:t>  </a:t>
                      </a:r>
                      <a:endParaRPr lang="en-ZA" sz="1400" dirty="0">
                        <a:solidFill>
                          <a:schemeClr val="tx1"/>
                        </a:solidFill>
                        <a:effectLst/>
                      </a:endParaRPr>
                    </a:p>
                    <a:p>
                      <a:pPr algn="ctr">
                        <a:lnSpc>
                          <a:spcPct val="107000"/>
                        </a:lnSpc>
                        <a:spcAft>
                          <a:spcPts val="800"/>
                        </a:spcAft>
                      </a:pPr>
                      <a:r>
                        <a:rPr lang="en-GB" sz="1400" dirty="0">
                          <a:solidFill>
                            <a:schemeClr val="tx1"/>
                          </a:solidFill>
                          <a:effectLst/>
                        </a:rPr>
                        <a:t>Outcome</a:t>
                      </a:r>
                      <a:endParaRPr lang="en-ZA" sz="1400" dirty="0">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txBody>
                  <a:tcPr marL="30136" marR="30136" marT="0" marB="0"/>
                </a:tc>
                <a:tc rowSpan="3">
                  <a:txBody>
                    <a:bodyPr/>
                    <a:lstStyle/>
                    <a:p>
                      <a:pPr algn="ctr">
                        <a:lnSpc>
                          <a:spcPct val="107000"/>
                        </a:lnSpc>
                        <a:spcAft>
                          <a:spcPts val="800"/>
                        </a:spcAft>
                      </a:pPr>
                      <a:r>
                        <a:rPr lang="en-GB" sz="1400" dirty="0">
                          <a:solidFill>
                            <a:schemeClr val="tx1"/>
                          </a:solidFill>
                          <a:effectLst/>
                        </a:rPr>
                        <a:t> </a:t>
                      </a:r>
                      <a:endParaRPr lang="en-ZA" sz="1400" dirty="0">
                        <a:solidFill>
                          <a:schemeClr val="tx1"/>
                        </a:solidFill>
                        <a:effectLst/>
                      </a:endParaRPr>
                    </a:p>
                    <a:p>
                      <a:pPr algn="ctr">
                        <a:lnSpc>
                          <a:spcPct val="107000"/>
                        </a:lnSpc>
                        <a:spcAft>
                          <a:spcPts val="800"/>
                        </a:spcAft>
                      </a:pPr>
                      <a:r>
                        <a:rPr lang="en-GB" sz="1400" dirty="0">
                          <a:solidFill>
                            <a:schemeClr val="tx1"/>
                          </a:solidFill>
                          <a:effectLst/>
                        </a:rPr>
                        <a:t>Outputs</a:t>
                      </a:r>
                      <a:endParaRPr lang="en-ZA" sz="1400" dirty="0">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txBody>
                  <a:tcPr marL="30136" marR="30136" marT="0" marB="0"/>
                </a:tc>
                <a:tc rowSpan="3">
                  <a:txBody>
                    <a:bodyPr/>
                    <a:lstStyle/>
                    <a:p>
                      <a:pPr algn="ctr">
                        <a:lnSpc>
                          <a:spcPct val="107000"/>
                        </a:lnSpc>
                        <a:spcAft>
                          <a:spcPts val="800"/>
                        </a:spcAft>
                      </a:pPr>
                      <a:r>
                        <a:rPr lang="en-GB" sz="1400" dirty="0">
                          <a:solidFill>
                            <a:schemeClr val="tx1"/>
                          </a:solidFill>
                          <a:effectLst/>
                        </a:rPr>
                        <a:t>  </a:t>
                      </a:r>
                      <a:endParaRPr lang="en-ZA" sz="1400" dirty="0">
                        <a:solidFill>
                          <a:schemeClr val="tx1"/>
                        </a:solidFill>
                        <a:effectLst/>
                      </a:endParaRPr>
                    </a:p>
                    <a:p>
                      <a:pPr algn="ctr">
                        <a:lnSpc>
                          <a:spcPct val="107000"/>
                        </a:lnSpc>
                        <a:spcAft>
                          <a:spcPts val="800"/>
                        </a:spcAft>
                      </a:pPr>
                      <a:r>
                        <a:rPr lang="en-GB" sz="1400" dirty="0">
                          <a:solidFill>
                            <a:schemeClr val="tx1"/>
                          </a:solidFill>
                          <a:effectLst/>
                        </a:rPr>
                        <a:t>Output Indicators</a:t>
                      </a:r>
                      <a:endParaRPr lang="en-ZA" sz="1400" dirty="0">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txBody>
                  <a:tcPr marL="30136" marR="30136" marT="0" marB="0"/>
                </a:tc>
                <a:tc gridSpan="4">
                  <a:txBody>
                    <a:bodyPr/>
                    <a:lstStyle/>
                    <a:p>
                      <a:pPr algn="ctr">
                        <a:lnSpc>
                          <a:spcPct val="107000"/>
                        </a:lnSpc>
                        <a:spcAft>
                          <a:spcPts val="800"/>
                        </a:spcAft>
                      </a:pPr>
                      <a:r>
                        <a:rPr lang="en-GB" sz="1400">
                          <a:solidFill>
                            <a:schemeClr val="tx1"/>
                          </a:solidFill>
                          <a:effectLst/>
                        </a:rPr>
                        <a:t>Annual Targets</a:t>
                      </a:r>
                      <a:endParaRPr lang="en-ZA" sz="1400">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txBody>
                  <a:tcPr marL="30136" marR="30136" marT="0" marB="0"/>
                </a:tc>
                <a:tc hMerge="1">
                  <a:txBody>
                    <a:bodyPr/>
                    <a:lstStyle/>
                    <a:p>
                      <a:endParaRPr lang="en-ZA"/>
                    </a:p>
                  </a:txBody>
                  <a:tcPr/>
                </a:tc>
                <a:tc hMerge="1">
                  <a:txBody>
                    <a:bodyPr/>
                    <a:lstStyle/>
                    <a:p>
                      <a:endParaRPr lang="en-ZA"/>
                    </a:p>
                  </a:txBody>
                  <a:tcPr/>
                </a:tc>
                <a:tc hMerge="1">
                  <a:txBody>
                    <a:bodyPr/>
                    <a:lstStyle/>
                    <a:p>
                      <a:endParaRPr lang="en-ZA"/>
                    </a:p>
                  </a:txBody>
                  <a:tcPr/>
                </a:tc>
                <a:extLst>
                  <a:ext uri="{0D108BD9-81ED-4DB2-BD59-A6C34878D82A}">
                    <a16:rowId xmlns:a16="http://schemas.microsoft.com/office/drawing/2014/main" val="2824902390"/>
                  </a:ext>
                </a:extLst>
              </a:tr>
              <a:tr h="182464">
                <a:tc vMerge="1">
                  <a:txBody>
                    <a:bodyPr/>
                    <a:lstStyle/>
                    <a:p>
                      <a:endParaRPr lang="en-ZA"/>
                    </a:p>
                  </a:txBody>
                  <a:tcPr/>
                </a:tc>
                <a:tc vMerge="1">
                  <a:txBody>
                    <a:bodyPr/>
                    <a:lstStyle/>
                    <a:p>
                      <a:endParaRPr lang="en-ZA"/>
                    </a:p>
                  </a:txBody>
                  <a:tcPr/>
                </a:tc>
                <a:tc vMerge="1">
                  <a:txBody>
                    <a:bodyPr/>
                    <a:lstStyle/>
                    <a:p>
                      <a:endParaRPr lang="en-ZA"/>
                    </a:p>
                  </a:txBody>
                  <a:tcPr/>
                </a:tc>
                <a:tc>
                  <a:txBody>
                    <a:bodyPr/>
                    <a:lstStyle/>
                    <a:p>
                      <a:pPr algn="just">
                        <a:lnSpc>
                          <a:spcPct val="107000"/>
                        </a:lnSpc>
                        <a:spcAft>
                          <a:spcPts val="800"/>
                        </a:spcAft>
                      </a:pPr>
                      <a:r>
                        <a:rPr lang="en-GB" sz="1400" b="1">
                          <a:solidFill>
                            <a:schemeClr val="tx1"/>
                          </a:solidFill>
                          <a:effectLst/>
                        </a:rPr>
                        <a:t>Estimated performance </a:t>
                      </a:r>
                      <a:endParaRPr lang="en-ZA" sz="1400" b="1">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txBody>
                  <a:tcPr marL="30136" marR="30136" marT="0" marB="0"/>
                </a:tc>
                <a:tc gridSpan="3">
                  <a:txBody>
                    <a:bodyPr/>
                    <a:lstStyle/>
                    <a:p>
                      <a:pPr algn="ctr">
                        <a:lnSpc>
                          <a:spcPct val="107000"/>
                        </a:lnSpc>
                        <a:spcAft>
                          <a:spcPts val="800"/>
                        </a:spcAft>
                      </a:pPr>
                      <a:r>
                        <a:rPr lang="en-GB" sz="1400" b="1" dirty="0">
                          <a:solidFill>
                            <a:schemeClr val="tx1"/>
                          </a:solidFill>
                          <a:effectLst/>
                        </a:rPr>
                        <a:t> MTEF Period </a:t>
                      </a:r>
                      <a:endParaRPr lang="en-ZA" sz="1400" b="1" dirty="0">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txBody>
                  <a:tcPr marL="30136" marR="30136" marT="0" marB="0"/>
                </a:tc>
                <a:tc hMerge="1">
                  <a:txBody>
                    <a:bodyPr/>
                    <a:lstStyle/>
                    <a:p>
                      <a:endParaRPr lang="en-ZA"/>
                    </a:p>
                  </a:txBody>
                  <a:tcPr/>
                </a:tc>
                <a:tc hMerge="1">
                  <a:txBody>
                    <a:bodyPr/>
                    <a:lstStyle/>
                    <a:p>
                      <a:endParaRPr lang="en-ZA"/>
                    </a:p>
                  </a:txBody>
                  <a:tcPr/>
                </a:tc>
                <a:extLst>
                  <a:ext uri="{0D108BD9-81ED-4DB2-BD59-A6C34878D82A}">
                    <a16:rowId xmlns:a16="http://schemas.microsoft.com/office/drawing/2014/main" val="2544518980"/>
                  </a:ext>
                </a:extLst>
              </a:tr>
              <a:tr h="496104">
                <a:tc vMerge="1">
                  <a:txBody>
                    <a:bodyPr/>
                    <a:lstStyle/>
                    <a:p>
                      <a:endParaRPr lang="en-ZA"/>
                    </a:p>
                  </a:txBody>
                  <a:tcPr/>
                </a:tc>
                <a:tc vMerge="1">
                  <a:txBody>
                    <a:bodyPr/>
                    <a:lstStyle/>
                    <a:p>
                      <a:endParaRPr lang="en-ZA"/>
                    </a:p>
                  </a:txBody>
                  <a:tcPr/>
                </a:tc>
                <a:tc vMerge="1">
                  <a:txBody>
                    <a:bodyPr/>
                    <a:lstStyle/>
                    <a:p>
                      <a:endParaRPr lang="en-ZA"/>
                    </a:p>
                  </a:txBody>
                  <a:tcPr/>
                </a:tc>
                <a:tc>
                  <a:txBody>
                    <a:bodyPr/>
                    <a:lstStyle/>
                    <a:p>
                      <a:pPr algn="just">
                        <a:lnSpc>
                          <a:spcPct val="107000"/>
                        </a:lnSpc>
                        <a:spcAft>
                          <a:spcPts val="800"/>
                        </a:spcAft>
                      </a:pPr>
                      <a:r>
                        <a:rPr lang="en-GB" sz="1400" b="1">
                          <a:solidFill>
                            <a:schemeClr val="tx1"/>
                          </a:solidFill>
                          <a:effectLst/>
                        </a:rPr>
                        <a:t>2022/23</a:t>
                      </a:r>
                      <a:endParaRPr lang="en-ZA" sz="1400" b="1">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txBody>
                  <a:tcPr marL="30136" marR="30136" marT="0" marB="0"/>
                </a:tc>
                <a:tc>
                  <a:txBody>
                    <a:bodyPr/>
                    <a:lstStyle/>
                    <a:p>
                      <a:pPr algn="just">
                        <a:lnSpc>
                          <a:spcPct val="107000"/>
                        </a:lnSpc>
                        <a:spcAft>
                          <a:spcPts val="800"/>
                        </a:spcAft>
                      </a:pPr>
                      <a:r>
                        <a:rPr lang="en-GB" sz="1400" b="1">
                          <a:solidFill>
                            <a:schemeClr val="tx1"/>
                          </a:solidFill>
                          <a:effectLst/>
                        </a:rPr>
                        <a:t>2023/24</a:t>
                      </a:r>
                      <a:endParaRPr lang="en-ZA" sz="1400" b="1">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txBody>
                  <a:tcPr marL="30136" marR="30136" marT="0" marB="0"/>
                </a:tc>
                <a:tc>
                  <a:txBody>
                    <a:bodyPr/>
                    <a:lstStyle/>
                    <a:p>
                      <a:pPr algn="just">
                        <a:lnSpc>
                          <a:spcPct val="107000"/>
                        </a:lnSpc>
                        <a:spcAft>
                          <a:spcPts val="800"/>
                        </a:spcAft>
                      </a:pPr>
                      <a:r>
                        <a:rPr lang="en-GB" sz="1400" b="1">
                          <a:solidFill>
                            <a:schemeClr val="tx1"/>
                          </a:solidFill>
                          <a:effectLst/>
                        </a:rPr>
                        <a:t>2024/25</a:t>
                      </a:r>
                      <a:endParaRPr lang="en-ZA" sz="1400" b="1">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txBody>
                  <a:tcPr marL="30136" marR="30136" marT="0" marB="0"/>
                </a:tc>
                <a:tc>
                  <a:txBody>
                    <a:bodyPr/>
                    <a:lstStyle/>
                    <a:p>
                      <a:pPr algn="just">
                        <a:lnSpc>
                          <a:spcPct val="107000"/>
                        </a:lnSpc>
                        <a:spcAft>
                          <a:spcPts val="800"/>
                        </a:spcAft>
                      </a:pPr>
                      <a:r>
                        <a:rPr lang="en-GB" sz="1400" b="1" dirty="0">
                          <a:solidFill>
                            <a:schemeClr val="tx1"/>
                          </a:solidFill>
                          <a:effectLst/>
                        </a:rPr>
                        <a:t>2025/26</a:t>
                      </a:r>
                      <a:endParaRPr lang="en-ZA" sz="1400" b="1" dirty="0">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txBody>
                  <a:tcPr marL="30136" marR="30136" marT="0" marB="0"/>
                </a:tc>
                <a:extLst>
                  <a:ext uri="{0D108BD9-81ED-4DB2-BD59-A6C34878D82A}">
                    <a16:rowId xmlns:a16="http://schemas.microsoft.com/office/drawing/2014/main" val="849508802"/>
                  </a:ext>
                </a:extLst>
              </a:tr>
              <a:tr h="325779">
                <a:tc>
                  <a:txBody>
                    <a:bodyPr/>
                    <a:lstStyle/>
                    <a:p>
                      <a:pPr>
                        <a:lnSpc>
                          <a:spcPct val="107000"/>
                        </a:lnSpc>
                        <a:spcAft>
                          <a:spcPts val="800"/>
                        </a:spcAft>
                      </a:pPr>
                      <a:r>
                        <a:rPr lang="en-GB" sz="1400" dirty="0">
                          <a:solidFill>
                            <a:schemeClr val="tx1"/>
                          </a:solidFill>
                          <a:effectLst/>
                        </a:rPr>
                        <a:t>Youth better </a:t>
                      </a:r>
                      <a:endParaRPr lang="en-ZA" sz="1400" dirty="0">
                        <a:solidFill>
                          <a:schemeClr val="tx1"/>
                        </a:solidFill>
                        <a:effectLst/>
                      </a:endParaRPr>
                    </a:p>
                    <a:p>
                      <a:pPr>
                        <a:lnSpc>
                          <a:spcPct val="107000"/>
                        </a:lnSpc>
                        <a:spcAft>
                          <a:spcPts val="800"/>
                        </a:spcAft>
                      </a:pPr>
                      <a:r>
                        <a:rPr lang="en-GB" sz="1400" dirty="0">
                          <a:solidFill>
                            <a:schemeClr val="tx1"/>
                          </a:solidFill>
                          <a:effectLst/>
                        </a:rPr>
                        <a:t>prepared for further learning and world of work.</a:t>
                      </a:r>
                      <a:endParaRPr lang="en-ZA" sz="1400" dirty="0">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txBody>
                  <a:tcPr marL="30136" marR="30136" marT="0" marB="0"/>
                </a:tc>
                <a:tc>
                  <a:txBody>
                    <a:bodyPr/>
                    <a:lstStyle/>
                    <a:p>
                      <a:pPr>
                        <a:lnSpc>
                          <a:spcPct val="107000"/>
                        </a:lnSpc>
                        <a:spcAft>
                          <a:spcPts val="800"/>
                        </a:spcAft>
                      </a:pPr>
                      <a:r>
                        <a:rPr lang="en-GB" sz="1400">
                          <a:solidFill>
                            <a:schemeClr val="tx1"/>
                          </a:solidFill>
                          <a:effectLst/>
                        </a:rPr>
                        <a:t>Learners in schools that are funded at a minimum level.</a:t>
                      </a:r>
                      <a:endParaRPr lang="en-ZA" sz="1400">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txBody>
                  <a:tcPr marL="30136" marR="30136" marT="0" marB="0"/>
                </a:tc>
                <a:tc>
                  <a:txBody>
                    <a:bodyPr/>
                    <a:lstStyle/>
                    <a:p>
                      <a:pPr>
                        <a:lnSpc>
                          <a:spcPct val="107000"/>
                        </a:lnSpc>
                        <a:spcAft>
                          <a:spcPts val="800"/>
                        </a:spcAft>
                      </a:pPr>
                      <a:r>
                        <a:rPr lang="en-GB" sz="1400" dirty="0">
                          <a:solidFill>
                            <a:schemeClr val="tx1"/>
                          </a:solidFill>
                          <a:effectLst/>
                        </a:rPr>
                        <a:t>SOI 204: Percentage of learners in schools that are funded at a minimum level.</a:t>
                      </a:r>
                      <a:endParaRPr lang="en-ZA" sz="1400" dirty="0">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txBody>
                  <a:tcPr marL="30136" marR="30136" marT="0" marB="0"/>
                </a:tc>
                <a:tc>
                  <a:txBody>
                    <a:bodyPr/>
                    <a:lstStyle/>
                    <a:p>
                      <a:pPr>
                        <a:lnSpc>
                          <a:spcPct val="107000"/>
                        </a:lnSpc>
                        <a:spcAft>
                          <a:spcPts val="800"/>
                        </a:spcAft>
                      </a:pPr>
                      <a:r>
                        <a:rPr lang="en-GB" sz="1400">
                          <a:solidFill>
                            <a:schemeClr val="tx1"/>
                          </a:solidFill>
                          <a:effectLst/>
                        </a:rPr>
                        <a:t>100%</a:t>
                      </a:r>
                      <a:endParaRPr lang="en-ZA" sz="1400">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txBody>
                  <a:tcPr marL="30136" marR="30136" marT="0" marB="0"/>
                </a:tc>
                <a:tc>
                  <a:txBody>
                    <a:bodyPr/>
                    <a:lstStyle/>
                    <a:p>
                      <a:pPr>
                        <a:lnSpc>
                          <a:spcPct val="107000"/>
                        </a:lnSpc>
                        <a:spcAft>
                          <a:spcPts val="800"/>
                        </a:spcAft>
                      </a:pPr>
                      <a:r>
                        <a:rPr lang="en-GB" sz="1400">
                          <a:solidFill>
                            <a:schemeClr val="tx1"/>
                          </a:solidFill>
                          <a:effectLst/>
                        </a:rPr>
                        <a:t>100%</a:t>
                      </a:r>
                      <a:endParaRPr lang="en-ZA" sz="1400">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txBody>
                  <a:tcPr marL="30136" marR="30136" marT="0" marB="0"/>
                </a:tc>
                <a:tc>
                  <a:txBody>
                    <a:bodyPr/>
                    <a:lstStyle/>
                    <a:p>
                      <a:pPr>
                        <a:lnSpc>
                          <a:spcPct val="107000"/>
                        </a:lnSpc>
                        <a:spcAft>
                          <a:spcPts val="800"/>
                        </a:spcAft>
                      </a:pPr>
                      <a:r>
                        <a:rPr lang="en-GB" sz="1400" dirty="0">
                          <a:solidFill>
                            <a:schemeClr val="tx1"/>
                          </a:solidFill>
                          <a:effectLst/>
                        </a:rPr>
                        <a:t>100%</a:t>
                      </a:r>
                      <a:endParaRPr lang="en-ZA" sz="1400" dirty="0">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txBody>
                  <a:tcPr marL="30136" marR="30136" marT="0" marB="0"/>
                </a:tc>
                <a:tc>
                  <a:txBody>
                    <a:bodyPr/>
                    <a:lstStyle/>
                    <a:p>
                      <a:pPr>
                        <a:lnSpc>
                          <a:spcPct val="107000"/>
                        </a:lnSpc>
                        <a:spcAft>
                          <a:spcPts val="800"/>
                        </a:spcAft>
                      </a:pPr>
                      <a:r>
                        <a:rPr lang="en-GB" sz="1400" dirty="0">
                          <a:solidFill>
                            <a:schemeClr val="tx1"/>
                          </a:solidFill>
                          <a:effectLst/>
                        </a:rPr>
                        <a:t>100%</a:t>
                      </a:r>
                      <a:endParaRPr lang="en-ZA" sz="1400" dirty="0">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txBody>
                  <a:tcPr marL="30136" marR="30136" marT="0" marB="0"/>
                </a:tc>
                <a:extLst>
                  <a:ext uri="{0D108BD9-81ED-4DB2-BD59-A6C34878D82A}">
                    <a16:rowId xmlns:a16="http://schemas.microsoft.com/office/drawing/2014/main" val="858184585"/>
                  </a:ext>
                </a:extLst>
              </a:tr>
            </a:tbl>
          </a:graphicData>
        </a:graphic>
      </p:graphicFrame>
    </p:spTree>
    <p:extLst>
      <p:ext uri="{BB962C8B-B14F-4D97-AF65-F5344CB8AC3E}">
        <p14:creationId xmlns:p14="http://schemas.microsoft.com/office/powerpoint/2010/main" val="2333644565"/>
      </p:ext>
    </p:extLst>
  </p:cSld>
  <p:clrMapOvr>
    <a:masterClrMapping/>
  </p:clrMapOvr>
  <p:transition>
    <p:wip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Content Placeholder 13">
            <a:extLst>
              <a:ext uri="{FF2B5EF4-FFF2-40B4-BE49-F238E27FC236}">
                <a16:creationId xmlns:a16="http://schemas.microsoft.com/office/drawing/2014/main" id="{9E3B93A8-610B-FB4B-F174-97C1A3A2FBEF}"/>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894" y="1"/>
            <a:ext cx="9147894" cy="6857999"/>
          </a:xfrm>
        </p:spPr>
      </p:pic>
      <p:sp>
        <p:nvSpPr>
          <p:cNvPr id="10" name="Slide Number Placeholder 9"/>
          <p:cNvSpPr>
            <a:spLocks noGrp="1"/>
          </p:cNvSpPr>
          <p:nvPr>
            <p:ph type="sldNum" sz="quarter" idx="12"/>
          </p:nvPr>
        </p:nvSpPr>
        <p:spPr/>
        <p:txBody>
          <a:bodyPr/>
          <a:lstStyle/>
          <a:p>
            <a:fld id="{2DDF82E0-F617-466A-8989-E6F91EEE8384}" type="slidenum">
              <a:rPr lang="en-US" altLang="en-US" sz="1600" smtClean="0">
                <a:solidFill>
                  <a:prstClr val="white"/>
                </a:solidFill>
              </a:rPr>
              <a:pPr/>
              <a:t>24</a:t>
            </a:fld>
            <a:endParaRPr lang="en-US" altLang="en-US" sz="1600" dirty="0">
              <a:solidFill>
                <a:prstClr val="white"/>
              </a:solidFill>
            </a:endParaRPr>
          </a:p>
        </p:txBody>
      </p:sp>
      <p:sp>
        <p:nvSpPr>
          <p:cNvPr id="5" name="Rectangle 4">
            <a:extLst>
              <a:ext uri="{FF2B5EF4-FFF2-40B4-BE49-F238E27FC236}">
                <a16:creationId xmlns:a16="http://schemas.microsoft.com/office/drawing/2014/main" id="{CA4095C3-29D6-8A91-DF11-18B46D019CAA}"/>
              </a:ext>
            </a:extLst>
          </p:cNvPr>
          <p:cNvSpPr/>
          <p:nvPr/>
        </p:nvSpPr>
        <p:spPr>
          <a:xfrm>
            <a:off x="0" y="0"/>
            <a:ext cx="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itle 1"/>
          <p:cNvSpPr>
            <a:spLocks noGrp="1"/>
          </p:cNvSpPr>
          <p:nvPr>
            <p:ph type="title"/>
          </p:nvPr>
        </p:nvSpPr>
        <p:spPr>
          <a:xfrm>
            <a:off x="539553" y="1129354"/>
            <a:ext cx="8064895" cy="707334"/>
          </a:xfrm>
        </p:spPr>
        <p:txBody>
          <a:bodyPr>
            <a:noAutofit/>
          </a:bodyPr>
          <a:lstStyle/>
          <a:p>
            <a:r>
              <a:rPr lang="en-US" sz="2400" b="1" dirty="0">
                <a:solidFill>
                  <a:srgbClr val="008000"/>
                </a:solidFill>
              </a:rPr>
              <a:t>PERFORMANCE INFORMATION </a:t>
            </a:r>
            <a:br>
              <a:rPr lang="en-US" sz="2400" b="1" dirty="0">
                <a:solidFill>
                  <a:srgbClr val="008000"/>
                </a:solidFill>
              </a:rPr>
            </a:br>
            <a:r>
              <a:rPr lang="en-US" sz="2400" b="1" dirty="0">
                <a:solidFill>
                  <a:srgbClr val="008000"/>
                </a:solidFill>
              </a:rPr>
              <a:t>PROGRAMME 2: PUBLIC ORDINARY SCHOOLS</a:t>
            </a:r>
            <a:endParaRPr lang="en-ZA" sz="2400" b="1" dirty="0">
              <a:solidFill>
                <a:srgbClr val="008000"/>
              </a:solidFill>
            </a:endParaRPr>
          </a:p>
        </p:txBody>
      </p:sp>
      <p:pic>
        <p:nvPicPr>
          <p:cNvPr id="7" name="Picture 6" descr="Education Logo.jp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64271" y="453239"/>
            <a:ext cx="2808312" cy="707334"/>
          </a:xfrm>
          <a:prstGeom prst="rect">
            <a:avLst/>
          </a:prstGeom>
        </p:spPr>
      </p:pic>
      <p:pic>
        <p:nvPicPr>
          <p:cNvPr id="8" name="Picture 7" descr="NDP Logo.jp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620000" y="308834"/>
            <a:ext cx="869208" cy="800457"/>
          </a:xfrm>
          <a:prstGeom prst="rect">
            <a:avLst/>
          </a:prstGeom>
        </p:spPr>
      </p:pic>
      <p:sp>
        <p:nvSpPr>
          <p:cNvPr id="9" name="TextBox 8">
            <a:extLst>
              <a:ext uri="{FF2B5EF4-FFF2-40B4-BE49-F238E27FC236}">
                <a16:creationId xmlns:a16="http://schemas.microsoft.com/office/drawing/2014/main" id="{C1AFE2E7-1968-957B-22E5-255AC3A04730}"/>
              </a:ext>
            </a:extLst>
          </p:cNvPr>
          <p:cNvSpPr txBox="1"/>
          <p:nvPr/>
        </p:nvSpPr>
        <p:spPr>
          <a:xfrm>
            <a:off x="376714" y="6056268"/>
            <a:ext cx="7200900" cy="600164"/>
          </a:xfrm>
          <a:prstGeom prst="rect">
            <a:avLst/>
          </a:prstGeom>
          <a:noFill/>
        </p:spPr>
        <p:txBody>
          <a:bodyPr wrap="square" rtlCol="0">
            <a:spAutoFit/>
          </a:bodyPr>
          <a:lstStyle/>
          <a:p>
            <a:pPr algn="ctr"/>
            <a:r>
              <a:rPr lang="en-US" sz="1100" b="1" dirty="0"/>
              <a:t>Our Vision </a:t>
            </a:r>
          </a:p>
          <a:p>
            <a:pPr algn="ctr"/>
            <a:r>
              <a:rPr lang="en-US" sz="1100" i="1" dirty="0">
                <a:cs typeface="Arial" panose="020B0604020202020204" pitchFamily="34" charset="0"/>
              </a:rPr>
              <a:t>To be an innovative hub for quality teaching and learning that produces learners developed to exploit opportunities for lifelong success.</a:t>
            </a:r>
          </a:p>
        </p:txBody>
      </p:sp>
      <p:pic>
        <p:nvPicPr>
          <p:cNvPr id="11" name="Picture 10" descr="Untitled-20.png">
            <a:extLst>
              <a:ext uri="{FF2B5EF4-FFF2-40B4-BE49-F238E27FC236}">
                <a16:creationId xmlns:a16="http://schemas.microsoft.com/office/drawing/2014/main" id="{397B0EEB-0EB7-3511-B246-5FE1481379F3}"/>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884368" y="5949280"/>
            <a:ext cx="954753" cy="606397"/>
          </a:xfrm>
          <a:prstGeom prst="rect">
            <a:avLst/>
          </a:prstGeom>
        </p:spPr>
      </p:pic>
      <p:graphicFrame>
        <p:nvGraphicFramePr>
          <p:cNvPr id="2" name="Table 1">
            <a:extLst>
              <a:ext uri="{FF2B5EF4-FFF2-40B4-BE49-F238E27FC236}">
                <a16:creationId xmlns:a16="http://schemas.microsoft.com/office/drawing/2014/main" id="{8634A3D5-FCED-2BBE-D77C-0B80C2567CD2}"/>
              </a:ext>
            </a:extLst>
          </p:cNvPr>
          <p:cNvGraphicFramePr>
            <a:graphicFrameLocks noGrp="1"/>
          </p:cNvGraphicFramePr>
          <p:nvPr>
            <p:extLst>
              <p:ext uri="{D42A27DB-BD31-4B8C-83A1-F6EECF244321}">
                <p14:modId xmlns:p14="http://schemas.microsoft.com/office/powerpoint/2010/main" val="3695133340"/>
              </p:ext>
            </p:extLst>
          </p:nvPr>
        </p:nvGraphicFramePr>
        <p:xfrm>
          <a:off x="537605" y="1809829"/>
          <a:ext cx="8064895" cy="3428770"/>
        </p:xfrm>
        <a:graphic>
          <a:graphicData uri="http://schemas.openxmlformats.org/drawingml/2006/table">
            <a:tbl>
              <a:tblPr firstRow="1" firstCol="1" bandRow="1">
                <a:tableStyleId>{00A15C55-8517-42AA-B614-E9B94910E393}</a:tableStyleId>
              </a:tblPr>
              <a:tblGrid>
                <a:gridCol w="1428464">
                  <a:extLst>
                    <a:ext uri="{9D8B030D-6E8A-4147-A177-3AD203B41FA5}">
                      <a16:colId xmlns:a16="http://schemas.microsoft.com/office/drawing/2014/main" val="180371004"/>
                    </a:ext>
                  </a:extLst>
                </a:gridCol>
                <a:gridCol w="1381795">
                  <a:extLst>
                    <a:ext uri="{9D8B030D-6E8A-4147-A177-3AD203B41FA5}">
                      <a16:colId xmlns:a16="http://schemas.microsoft.com/office/drawing/2014/main" val="928628284"/>
                    </a:ext>
                  </a:extLst>
                </a:gridCol>
                <a:gridCol w="1728192">
                  <a:extLst>
                    <a:ext uri="{9D8B030D-6E8A-4147-A177-3AD203B41FA5}">
                      <a16:colId xmlns:a16="http://schemas.microsoft.com/office/drawing/2014/main" val="2537680871"/>
                    </a:ext>
                  </a:extLst>
                </a:gridCol>
                <a:gridCol w="1152128">
                  <a:extLst>
                    <a:ext uri="{9D8B030D-6E8A-4147-A177-3AD203B41FA5}">
                      <a16:colId xmlns:a16="http://schemas.microsoft.com/office/drawing/2014/main" val="2723274615"/>
                    </a:ext>
                  </a:extLst>
                </a:gridCol>
                <a:gridCol w="792088">
                  <a:extLst>
                    <a:ext uri="{9D8B030D-6E8A-4147-A177-3AD203B41FA5}">
                      <a16:colId xmlns:a16="http://schemas.microsoft.com/office/drawing/2014/main" val="3068389334"/>
                    </a:ext>
                  </a:extLst>
                </a:gridCol>
                <a:gridCol w="792088">
                  <a:extLst>
                    <a:ext uri="{9D8B030D-6E8A-4147-A177-3AD203B41FA5}">
                      <a16:colId xmlns:a16="http://schemas.microsoft.com/office/drawing/2014/main" val="1934287343"/>
                    </a:ext>
                  </a:extLst>
                </a:gridCol>
                <a:gridCol w="790140">
                  <a:extLst>
                    <a:ext uri="{9D8B030D-6E8A-4147-A177-3AD203B41FA5}">
                      <a16:colId xmlns:a16="http://schemas.microsoft.com/office/drawing/2014/main" val="654190162"/>
                    </a:ext>
                  </a:extLst>
                </a:gridCol>
              </a:tblGrid>
              <a:tr h="66160">
                <a:tc rowSpan="3">
                  <a:txBody>
                    <a:bodyPr/>
                    <a:lstStyle/>
                    <a:p>
                      <a:pPr algn="ctr">
                        <a:lnSpc>
                          <a:spcPct val="107000"/>
                        </a:lnSpc>
                        <a:spcAft>
                          <a:spcPts val="800"/>
                        </a:spcAft>
                      </a:pPr>
                      <a:r>
                        <a:rPr lang="en-GB" sz="1400" dirty="0">
                          <a:solidFill>
                            <a:schemeClr val="tx1"/>
                          </a:solidFill>
                          <a:effectLst/>
                        </a:rPr>
                        <a:t> </a:t>
                      </a:r>
                      <a:endParaRPr lang="en-ZA" sz="1400" dirty="0">
                        <a:solidFill>
                          <a:schemeClr val="tx1"/>
                        </a:solidFill>
                        <a:effectLst/>
                      </a:endParaRPr>
                    </a:p>
                    <a:p>
                      <a:pPr algn="ctr">
                        <a:lnSpc>
                          <a:spcPct val="107000"/>
                        </a:lnSpc>
                        <a:spcAft>
                          <a:spcPts val="800"/>
                        </a:spcAft>
                      </a:pPr>
                      <a:r>
                        <a:rPr lang="en-GB" sz="1400" dirty="0">
                          <a:solidFill>
                            <a:schemeClr val="tx1"/>
                          </a:solidFill>
                          <a:effectLst/>
                        </a:rPr>
                        <a:t>Outcome</a:t>
                      </a:r>
                      <a:endParaRPr lang="en-ZA" sz="1400" dirty="0">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txBody>
                  <a:tcPr marL="30136" marR="30136" marT="0" marB="0"/>
                </a:tc>
                <a:tc rowSpan="3">
                  <a:txBody>
                    <a:bodyPr/>
                    <a:lstStyle/>
                    <a:p>
                      <a:pPr algn="ctr">
                        <a:lnSpc>
                          <a:spcPct val="107000"/>
                        </a:lnSpc>
                        <a:spcAft>
                          <a:spcPts val="800"/>
                        </a:spcAft>
                      </a:pPr>
                      <a:r>
                        <a:rPr lang="en-GB" sz="1400" dirty="0">
                          <a:solidFill>
                            <a:schemeClr val="tx1"/>
                          </a:solidFill>
                          <a:effectLst/>
                        </a:rPr>
                        <a:t> </a:t>
                      </a:r>
                      <a:endParaRPr lang="en-ZA" sz="1400" dirty="0">
                        <a:solidFill>
                          <a:schemeClr val="tx1"/>
                        </a:solidFill>
                        <a:effectLst/>
                      </a:endParaRPr>
                    </a:p>
                    <a:p>
                      <a:pPr algn="ctr">
                        <a:lnSpc>
                          <a:spcPct val="107000"/>
                        </a:lnSpc>
                        <a:spcAft>
                          <a:spcPts val="800"/>
                        </a:spcAft>
                      </a:pPr>
                      <a:r>
                        <a:rPr lang="en-GB" sz="1400" dirty="0">
                          <a:solidFill>
                            <a:schemeClr val="tx1"/>
                          </a:solidFill>
                          <a:effectLst/>
                        </a:rPr>
                        <a:t>Outputs</a:t>
                      </a:r>
                      <a:endParaRPr lang="en-ZA" sz="1400" dirty="0">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txBody>
                  <a:tcPr marL="30136" marR="30136" marT="0" marB="0"/>
                </a:tc>
                <a:tc rowSpan="3">
                  <a:txBody>
                    <a:bodyPr/>
                    <a:lstStyle/>
                    <a:p>
                      <a:pPr algn="ctr">
                        <a:lnSpc>
                          <a:spcPct val="107000"/>
                        </a:lnSpc>
                        <a:spcAft>
                          <a:spcPts val="800"/>
                        </a:spcAft>
                      </a:pPr>
                      <a:r>
                        <a:rPr lang="en-GB" sz="1400" dirty="0">
                          <a:solidFill>
                            <a:schemeClr val="tx1"/>
                          </a:solidFill>
                          <a:effectLst/>
                        </a:rPr>
                        <a:t>  </a:t>
                      </a:r>
                      <a:endParaRPr lang="en-ZA" sz="1400" dirty="0">
                        <a:solidFill>
                          <a:schemeClr val="tx1"/>
                        </a:solidFill>
                        <a:effectLst/>
                      </a:endParaRPr>
                    </a:p>
                    <a:p>
                      <a:pPr algn="ctr">
                        <a:lnSpc>
                          <a:spcPct val="107000"/>
                        </a:lnSpc>
                        <a:spcAft>
                          <a:spcPts val="800"/>
                        </a:spcAft>
                      </a:pPr>
                      <a:r>
                        <a:rPr lang="en-GB" sz="1400" dirty="0">
                          <a:solidFill>
                            <a:schemeClr val="tx1"/>
                          </a:solidFill>
                          <a:effectLst/>
                        </a:rPr>
                        <a:t>Output Indicators</a:t>
                      </a:r>
                      <a:endParaRPr lang="en-ZA" sz="1400" dirty="0">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txBody>
                  <a:tcPr marL="30136" marR="30136" marT="0" marB="0"/>
                </a:tc>
                <a:tc gridSpan="4">
                  <a:txBody>
                    <a:bodyPr/>
                    <a:lstStyle/>
                    <a:p>
                      <a:pPr algn="ctr">
                        <a:lnSpc>
                          <a:spcPct val="107000"/>
                        </a:lnSpc>
                        <a:spcAft>
                          <a:spcPts val="800"/>
                        </a:spcAft>
                      </a:pPr>
                      <a:r>
                        <a:rPr lang="en-GB" sz="1400">
                          <a:solidFill>
                            <a:schemeClr val="tx1"/>
                          </a:solidFill>
                          <a:effectLst/>
                        </a:rPr>
                        <a:t>Annual Targets</a:t>
                      </a:r>
                      <a:endParaRPr lang="en-ZA" sz="1400">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txBody>
                  <a:tcPr marL="30136" marR="30136" marT="0" marB="0"/>
                </a:tc>
                <a:tc hMerge="1">
                  <a:txBody>
                    <a:bodyPr/>
                    <a:lstStyle/>
                    <a:p>
                      <a:endParaRPr lang="en-ZA"/>
                    </a:p>
                  </a:txBody>
                  <a:tcPr/>
                </a:tc>
                <a:tc hMerge="1">
                  <a:txBody>
                    <a:bodyPr/>
                    <a:lstStyle/>
                    <a:p>
                      <a:endParaRPr lang="en-ZA"/>
                    </a:p>
                  </a:txBody>
                  <a:tcPr/>
                </a:tc>
                <a:tc hMerge="1">
                  <a:txBody>
                    <a:bodyPr/>
                    <a:lstStyle/>
                    <a:p>
                      <a:endParaRPr lang="en-ZA"/>
                    </a:p>
                  </a:txBody>
                  <a:tcPr/>
                </a:tc>
                <a:extLst>
                  <a:ext uri="{0D108BD9-81ED-4DB2-BD59-A6C34878D82A}">
                    <a16:rowId xmlns:a16="http://schemas.microsoft.com/office/drawing/2014/main" val="2824902390"/>
                  </a:ext>
                </a:extLst>
              </a:tr>
              <a:tr h="182464">
                <a:tc vMerge="1">
                  <a:txBody>
                    <a:bodyPr/>
                    <a:lstStyle/>
                    <a:p>
                      <a:endParaRPr lang="en-ZA"/>
                    </a:p>
                  </a:txBody>
                  <a:tcPr/>
                </a:tc>
                <a:tc vMerge="1">
                  <a:txBody>
                    <a:bodyPr/>
                    <a:lstStyle/>
                    <a:p>
                      <a:endParaRPr lang="en-ZA"/>
                    </a:p>
                  </a:txBody>
                  <a:tcPr/>
                </a:tc>
                <a:tc vMerge="1">
                  <a:txBody>
                    <a:bodyPr/>
                    <a:lstStyle/>
                    <a:p>
                      <a:endParaRPr lang="en-ZA"/>
                    </a:p>
                  </a:txBody>
                  <a:tcPr/>
                </a:tc>
                <a:tc>
                  <a:txBody>
                    <a:bodyPr/>
                    <a:lstStyle/>
                    <a:p>
                      <a:pPr algn="just">
                        <a:lnSpc>
                          <a:spcPct val="107000"/>
                        </a:lnSpc>
                        <a:spcAft>
                          <a:spcPts val="800"/>
                        </a:spcAft>
                      </a:pPr>
                      <a:r>
                        <a:rPr lang="en-GB" sz="1400" b="1" dirty="0">
                          <a:solidFill>
                            <a:schemeClr val="tx1"/>
                          </a:solidFill>
                          <a:effectLst/>
                        </a:rPr>
                        <a:t>Estimated performance </a:t>
                      </a:r>
                      <a:endParaRPr lang="en-ZA" sz="1400" b="1" dirty="0">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txBody>
                  <a:tcPr marL="30136" marR="30136" marT="0" marB="0"/>
                </a:tc>
                <a:tc gridSpan="3">
                  <a:txBody>
                    <a:bodyPr/>
                    <a:lstStyle/>
                    <a:p>
                      <a:pPr algn="ctr">
                        <a:lnSpc>
                          <a:spcPct val="107000"/>
                        </a:lnSpc>
                        <a:spcAft>
                          <a:spcPts val="800"/>
                        </a:spcAft>
                      </a:pPr>
                      <a:r>
                        <a:rPr lang="en-GB" sz="1400" b="1" dirty="0">
                          <a:solidFill>
                            <a:schemeClr val="tx1"/>
                          </a:solidFill>
                          <a:effectLst/>
                        </a:rPr>
                        <a:t> MTEF Period </a:t>
                      </a:r>
                      <a:endParaRPr lang="en-ZA" sz="1400" b="1" dirty="0">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txBody>
                  <a:tcPr marL="30136" marR="30136" marT="0" marB="0"/>
                </a:tc>
                <a:tc hMerge="1">
                  <a:txBody>
                    <a:bodyPr/>
                    <a:lstStyle/>
                    <a:p>
                      <a:endParaRPr lang="en-ZA"/>
                    </a:p>
                  </a:txBody>
                  <a:tcPr/>
                </a:tc>
                <a:tc hMerge="1">
                  <a:txBody>
                    <a:bodyPr/>
                    <a:lstStyle/>
                    <a:p>
                      <a:endParaRPr lang="en-ZA"/>
                    </a:p>
                  </a:txBody>
                  <a:tcPr/>
                </a:tc>
                <a:extLst>
                  <a:ext uri="{0D108BD9-81ED-4DB2-BD59-A6C34878D82A}">
                    <a16:rowId xmlns:a16="http://schemas.microsoft.com/office/drawing/2014/main" val="2544518980"/>
                  </a:ext>
                </a:extLst>
              </a:tr>
              <a:tr h="496104">
                <a:tc vMerge="1">
                  <a:txBody>
                    <a:bodyPr/>
                    <a:lstStyle/>
                    <a:p>
                      <a:endParaRPr lang="en-ZA"/>
                    </a:p>
                  </a:txBody>
                  <a:tcPr/>
                </a:tc>
                <a:tc vMerge="1">
                  <a:txBody>
                    <a:bodyPr/>
                    <a:lstStyle/>
                    <a:p>
                      <a:endParaRPr lang="en-ZA"/>
                    </a:p>
                  </a:txBody>
                  <a:tcPr/>
                </a:tc>
                <a:tc vMerge="1">
                  <a:txBody>
                    <a:bodyPr/>
                    <a:lstStyle/>
                    <a:p>
                      <a:endParaRPr lang="en-ZA"/>
                    </a:p>
                  </a:txBody>
                  <a:tcPr/>
                </a:tc>
                <a:tc>
                  <a:txBody>
                    <a:bodyPr/>
                    <a:lstStyle/>
                    <a:p>
                      <a:pPr algn="just">
                        <a:lnSpc>
                          <a:spcPct val="107000"/>
                        </a:lnSpc>
                        <a:spcAft>
                          <a:spcPts val="800"/>
                        </a:spcAft>
                      </a:pPr>
                      <a:r>
                        <a:rPr lang="en-GB" sz="1400" b="1">
                          <a:solidFill>
                            <a:schemeClr val="tx1"/>
                          </a:solidFill>
                          <a:effectLst/>
                        </a:rPr>
                        <a:t>2022/23</a:t>
                      </a:r>
                      <a:endParaRPr lang="en-ZA" sz="1400" b="1">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txBody>
                  <a:tcPr marL="30136" marR="30136" marT="0" marB="0"/>
                </a:tc>
                <a:tc>
                  <a:txBody>
                    <a:bodyPr/>
                    <a:lstStyle/>
                    <a:p>
                      <a:pPr algn="just">
                        <a:lnSpc>
                          <a:spcPct val="107000"/>
                        </a:lnSpc>
                        <a:spcAft>
                          <a:spcPts val="800"/>
                        </a:spcAft>
                      </a:pPr>
                      <a:r>
                        <a:rPr lang="en-GB" sz="1400" b="1" dirty="0">
                          <a:solidFill>
                            <a:schemeClr val="tx1"/>
                          </a:solidFill>
                          <a:effectLst/>
                        </a:rPr>
                        <a:t>2023/24</a:t>
                      </a:r>
                      <a:endParaRPr lang="en-ZA" sz="1400" b="1" dirty="0">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txBody>
                  <a:tcPr marL="30136" marR="30136" marT="0" marB="0"/>
                </a:tc>
                <a:tc>
                  <a:txBody>
                    <a:bodyPr/>
                    <a:lstStyle/>
                    <a:p>
                      <a:pPr algn="just">
                        <a:lnSpc>
                          <a:spcPct val="107000"/>
                        </a:lnSpc>
                        <a:spcAft>
                          <a:spcPts val="800"/>
                        </a:spcAft>
                      </a:pPr>
                      <a:r>
                        <a:rPr lang="en-GB" sz="1400" b="1" dirty="0">
                          <a:solidFill>
                            <a:schemeClr val="tx1"/>
                          </a:solidFill>
                          <a:effectLst/>
                        </a:rPr>
                        <a:t>2024/25</a:t>
                      </a:r>
                      <a:endParaRPr lang="en-ZA" sz="1400" b="1" dirty="0">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txBody>
                  <a:tcPr marL="30136" marR="30136" marT="0" marB="0"/>
                </a:tc>
                <a:tc>
                  <a:txBody>
                    <a:bodyPr/>
                    <a:lstStyle/>
                    <a:p>
                      <a:pPr algn="just">
                        <a:lnSpc>
                          <a:spcPct val="107000"/>
                        </a:lnSpc>
                        <a:spcAft>
                          <a:spcPts val="800"/>
                        </a:spcAft>
                      </a:pPr>
                      <a:r>
                        <a:rPr lang="en-GB" sz="1400" b="1" dirty="0">
                          <a:solidFill>
                            <a:schemeClr val="tx1"/>
                          </a:solidFill>
                          <a:effectLst/>
                        </a:rPr>
                        <a:t>2025/26</a:t>
                      </a:r>
                      <a:endParaRPr lang="en-ZA" sz="1400" b="1" dirty="0">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txBody>
                  <a:tcPr marL="30136" marR="30136" marT="0" marB="0"/>
                </a:tc>
                <a:extLst>
                  <a:ext uri="{0D108BD9-81ED-4DB2-BD59-A6C34878D82A}">
                    <a16:rowId xmlns:a16="http://schemas.microsoft.com/office/drawing/2014/main" val="849508802"/>
                  </a:ext>
                </a:extLst>
              </a:tr>
              <a:tr h="1106405">
                <a:tc rowSpan="2">
                  <a:txBody>
                    <a:bodyPr/>
                    <a:lstStyle/>
                    <a:p>
                      <a:pPr>
                        <a:lnSpc>
                          <a:spcPct val="107000"/>
                        </a:lnSpc>
                        <a:spcAft>
                          <a:spcPts val="800"/>
                        </a:spcAft>
                      </a:pPr>
                      <a:r>
                        <a:rPr lang="en-ZA" sz="1400" dirty="0">
                          <a:solidFill>
                            <a:schemeClr val="tx1"/>
                          </a:solidFill>
                          <a:effectLst/>
                        </a:rPr>
                        <a:t>A competent cohort of educators with the requisite skills for curriculum delivery and assessment in a changing world.</a:t>
                      </a:r>
                    </a:p>
                    <a:p>
                      <a:pPr>
                        <a:lnSpc>
                          <a:spcPct val="107000"/>
                        </a:lnSpc>
                        <a:spcAft>
                          <a:spcPts val="800"/>
                        </a:spcAft>
                      </a:pPr>
                      <a:r>
                        <a:rPr lang="en-GB" sz="1400" dirty="0">
                          <a:solidFill>
                            <a:schemeClr val="tx1"/>
                          </a:solidFill>
                          <a:effectLst/>
                        </a:rPr>
                        <a:t> </a:t>
                      </a:r>
                      <a:endParaRPr lang="en-ZA" sz="1400" dirty="0">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txBody>
                  <a:tcPr marL="30136" marR="30136" marT="0" marB="0"/>
                </a:tc>
                <a:tc>
                  <a:txBody>
                    <a:bodyPr/>
                    <a:lstStyle/>
                    <a:p>
                      <a:pPr>
                        <a:lnSpc>
                          <a:spcPct val="107000"/>
                        </a:lnSpc>
                        <a:spcAft>
                          <a:spcPts val="800"/>
                        </a:spcAft>
                      </a:pPr>
                      <a:r>
                        <a:rPr lang="en-GB" sz="1400">
                          <a:solidFill>
                            <a:schemeClr val="tx1"/>
                          </a:solidFill>
                          <a:effectLst/>
                        </a:rPr>
                        <a:t>Foundation phase teachers trained in reading methodology</a:t>
                      </a:r>
                      <a:endParaRPr lang="en-ZA" sz="1400">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txBody>
                  <a:tcPr marL="30136" marR="30136" marT="0" marB="0"/>
                </a:tc>
                <a:tc>
                  <a:txBody>
                    <a:bodyPr/>
                    <a:lstStyle/>
                    <a:p>
                      <a:pPr>
                        <a:lnSpc>
                          <a:spcPct val="107000"/>
                        </a:lnSpc>
                        <a:spcAft>
                          <a:spcPts val="800"/>
                        </a:spcAft>
                      </a:pPr>
                      <a:r>
                        <a:rPr lang="en-GB" sz="1400" dirty="0">
                          <a:solidFill>
                            <a:schemeClr val="tx1"/>
                          </a:solidFill>
                          <a:effectLst/>
                        </a:rPr>
                        <a:t>SOI 205: Number of foundation phase teachers trained in reading methodology</a:t>
                      </a:r>
                      <a:endParaRPr lang="en-ZA" sz="1400" dirty="0">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txBody>
                  <a:tcPr marL="30136" marR="30136" marT="0" marB="0"/>
                </a:tc>
                <a:tc>
                  <a:txBody>
                    <a:bodyPr/>
                    <a:lstStyle/>
                    <a:p>
                      <a:pPr>
                        <a:lnSpc>
                          <a:spcPct val="107000"/>
                        </a:lnSpc>
                        <a:spcAft>
                          <a:spcPts val="800"/>
                        </a:spcAft>
                      </a:pPr>
                      <a:r>
                        <a:rPr lang="en-GB" sz="1400">
                          <a:solidFill>
                            <a:schemeClr val="tx1"/>
                          </a:solidFill>
                          <a:effectLst/>
                        </a:rPr>
                        <a:t>New Indicator</a:t>
                      </a:r>
                      <a:endParaRPr lang="en-ZA" sz="1400">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txBody>
                  <a:tcPr marL="30136" marR="30136" marT="0" marB="0"/>
                </a:tc>
                <a:tc>
                  <a:txBody>
                    <a:bodyPr/>
                    <a:lstStyle/>
                    <a:p>
                      <a:pPr>
                        <a:lnSpc>
                          <a:spcPct val="107000"/>
                        </a:lnSpc>
                        <a:spcAft>
                          <a:spcPts val="800"/>
                        </a:spcAft>
                      </a:pPr>
                      <a:r>
                        <a:rPr lang="en-GB" sz="1400">
                          <a:solidFill>
                            <a:schemeClr val="tx1"/>
                          </a:solidFill>
                          <a:effectLst/>
                        </a:rPr>
                        <a:t> 3840</a:t>
                      </a:r>
                      <a:endParaRPr lang="en-ZA" sz="1400">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txBody>
                  <a:tcPr marL="30136" marR="30136" marT="0" marB="0"/>
                </a:tc>
                <a:tc>
                  <a:txBody>
                    <a:bodyPr/>
                    <a:lstStyle/>
                    <a:p>
                      <a:pPr>
                        <a:lnSpc>
                          <a:spcPct val="107000"/>
                        </a:lnSpc>
                        <a:spcAft>
                          <a:spcPts val="800"/>
                        </a:spcAft>
                      </a:pPr>
                      <a:r>
                        <a:rPr lang="en-GB" sz="1400">
                          <a:solidFill>
                            <a:schemeClr val="tx1"/>
                          </a:solidFill>
                          <a:effectLst/>
                        </a:rPr>
                        <a:t> 4010</a:t>
                      </a:r>
                      <a:endParaRPr lang="en-ZA" sz="1400">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txBody>
                  <a:tcPr marL="30136" marR="30136" marT="0" marB="0"/>
                </a:tc>
                <a:tc>
                  <a:txBody>
                    <a:bodyPr/>
                    <a:lstStyle/>
                    <a:p>
                      <a:pPr>
                        <a:lnSpc>
                          <a:spcPct val="107000"/>
                        </a:lnSpc>
                        <a:spcAft>
                          <a:spcPts val="800"/>
                        </a:spcAft>
                      </a:pPr>
                      <a:r>
                        <a:rPr lang="en-GB" sz="1400" dirty="0">
                          <a:solidFill>
                            <a:schemeClr val="tx1"/>
                          </a:solidFill>
                          <a:effectLst/>
                        </a:rPr>
                        <a:t> 4180</a:t>
                      </a:r>
                      <a:endParaRPr lang="en-ZA" sz="1400" dirty="0">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txBody>
                  <a:tcPr marL="30136" marR="30136" marT="0" marB="0"/>
                </a:tc>
                <a:extLst>
                  <a:ext uri="{0D108BD9-81ED-4DB2-BD59-A6C34878D82A}">
                    <a16:rowId xmlns:a16="http://schemas.microsoft.com/office/drawing/2014/main" val="810685256"/>
                  </a:ext>
                </a:extLst>
              </a:tr>
              <a:tr h="281160">
                <a:tc vMerge="1">
                  <a:txBody>
                    <a:bodyPr/>
                    <a:lstStyle/>
                    <a:p>
                      <a:endParaRPr lang="en-ZA"/>
                    </a:p>
                  </a:txBody>
                  <a:tcPr/>
                </a:tc>
                <a:tc>
                  <a:txBody>
                    <a:bodyPr/>
                    <a:lstStyle/>
                    <a:p>
                      <a:pPr>
                        <a:lnSpc>
                          <a:spcPct val="107000"/>
                        </a:lnSpc>
                        <a:spcAft>
                          <a:spcPts val="800"/>
                        </a:spcAft>
                      </a:pPr>
                      <a:r>
                        <a:rPr lang="en-GB" sz="1400">
                          <a:solidFill>
                            <a:schemeClr val="tx1"/>
                          </a:solidFill>
                          <a:effectLst/>
                        </a:rPr>
                        <a:t>Foundation phase teachers trained in numeracy content and methodology</a:t>
                      </a:r>
                      <a:endParaRPr lang="en-ZA" sz="1400">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txBody>
                  <a:tcPr marL="30136" marR="30136" marT="0" marB="0"/>
                </a:tc>
                <a:tc>
                  <a:txBody>
                    <a:bodyPr/>
                    <a:lstStyle/>
                    <a:p>
                      <a:pPr>
                        <a:lnSpc>
                          <a:spcPct val="107000"/>
                        </a:lnSpc>
                        <a:spcAft>
                          <a:spcPts val="800"/>
                        </a:spcAft>
                      </a:pPr>
                      <a:r>
                        <a:rPr lang="en-GB" sz="1400">
                          <a:solidFill>
                            <a:schemeClr val="tx1"/>
                          </a:solidFill>
                          <a:effectLst/>
                        </a:rPr>
                        <a:t>SOI 206: Number of foundation phase teachers trained in numeracy content and methodology.</a:t>
                      </a:r>
                      <a:endParaRPr lang="en-ZA" sz="1400">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txBody>
                  <a:tcPr marL="30136" marR="30136" marT="0" marB="0"/>
                </a:tc>
                <a:tc>
                  <a:txBody>
                    <a:bodyPr/>
                    <a:lstStyle/>
                    <a:p>
                      <a:pPr>
                        <a:lnSpc>
                          <a:spcPct val="107000"/>
                        </a:lnSpc>
                        <a:spcAft>
                          <a:spcPts val="800"/>
                        </a:spcAft>
                      </a:pPr>
                      <a:r>
                        <a:rPr lang="en-GB" sz="1400" dirty="0">
                          <a:solidFill>
                            <a:schemeClr val="tx1"/>
                          </a:solidFill>
                          <a:effectLst/>
                        </a:rPr>
                        <a:t>New Indicator </a:t>
                      </a:r>
                      <a:endParaRPr lang="en-ZA" sz="1400" dirty="0">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txBody>
                  <a:tcPr marL="30136" marR="30136" marT="0" marB="0"/>
                </a:tc>
                <a:tc>
                  <a:txBody>
                    <a:bodyPr/>
                    <a:lstStyle/>
                    <a:p>
                      <a:pPr>
                        <a:lnSpc>
                          <a:spcPct val="107000"/>
                        </a:lnSpc>
                        <a:spcAft>
                          <a:spcPts val="800"/>
                        </a:spcAft>
                      </a:pPr>
                      <a:r>
                        <a:rPr lang="en-GB" sz="1400">
                          <a:solidFill>
                            <a:schemeClr val="tx1"/>
                          </a:solidFill>
                          <a:effectLst/>
                        </a:rPr>
                        <a:t>3 840</a:t>
                      </a:r>
                      <a:endParaRPr lang="en-ZA" sz="1400">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txBody>
                  <a:tcPr marL="30136" marR="30136" marT="0" marB="0"/>
                </a:tc>
                <a:tc>
                  <a:txBody>
                    <a:bodyPr/>
                    <a:lstStyle/>
                    <a:p>
                      <a:pPr>
                        <a:lnSpc>
                          <a:spcPct val="107000"/>
                        </a:lnSpc>
                        <a:spcAft>
                          <a:spcPts val="800"/>
                        </a:spcAft>
                      </a:pPr>
                      <a:r>
                        <a:rPr lang="en-GB" sz="1400" dirty="0">
                          <a:solidFill>
                            <a:schemeClr val="tx1"/>
                          </a:solidFill>
                          <a:effectLst/>
                        </a:rPr>
                        <a:t>4 010</a:t>
                      </a:r>
                      <a:endParaRPr lang="en-ZA" sz="1400" dirty="0">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txBody>
                  <a:tcPr marL="30136" marR="30136" marT="0" marB="0"/>
                </a:tc>
                <a:tc>
                  <a:txBody>
                    <a:bodyPr/>
                    <a:lstStyle/>
                    <a:p>
                      <a:pPr>
                        <a:lnSpc>
                          <a:spcPct val="107000"/>
                        </a:lnSpc>
                        <a:spcAft>
                          <a:spcPts val="800"/>
                        </a:spcAft>
                      </a:pPr>
                      <a:r>
                        <a:rPr lang="en-GB" sz="1400" dirty="0">
                          <a:solidFill>
                            <a:schemeClr val="tx1"/>
                          </a:solidFill>
                          <a:effectLst/>
                        </a:rPr>
                        <a:t>4 180</a:t>
                      </a:r>
                      <a:endParaRPr lang="en-ZA" sz="1400" dirty="0">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txBody>
                  <a:tcPr marL="30136" marR="30136" marT="0" marB="0"/>
                </a:tc>
                <a:extLst>
                  <a:ext uri="{0D108BD9-81ED-4DB2-BD59-A6C34878D82A}">
                    <a16:rowId xmlns:a16="http://schemas.microsoft.com/office/drawing/2014/main" val="2846521678"/>
                  </a:ext>
                </a:extLst>
              </a:tr>
            </a:tbl>
          </a:graphicData>
        </a:graphic>
      </p:graphicFrame>
    </p:spTree>
    <p:extLst>
      <p:ext uri="{BB962C8B-B14F-4D97-AF65-F5344CB8AC3E}">
        <p14:creationId xmlns:p14="http://schemas.microsoft.com/office/powerpoint/2010/main" val="3435918810"/>
      </p:ext>
    </p:extLst>
  </p:cSld>
  <p:clrMapOvr>
    <a:masterClrMapping/>
  </p:clrMapOvr>
  <p:transition>
    <p:wip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Content Placeholder 13">
            <a:extLst>
              <a:ext uri="{FF2B5EF4-FFF2-40B4-BE49-F238E27FC236}">
                <a16:creationId xmlns:a16="http://schemas.microsoft.com/office/drawing/2014/main" id="{9E3B93A8-610B-FB4B-F174-97C1A3A2FBEF}"/>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894" y="1"/>
            <a:ext cx="9147894" cy="6857999"/>
          </a:xfrm>
        </p:spPr>
      </p:pic>
      <p:sp>
        <p:nvSpPr>
          <p:cNvPr id="10" name="Slide Number Placeholder 9"/>
          <p:cNvSpPr>
            <a:spLocks noGrp="1"/>
          </p:cNvSpPr>
          <p:nvPr>
            <p:ph type="sldNum" sz="quarter" idx="12"/>
          </p:nvPr>
        </p:nvSpPr>
        <p:spPr/>
        <p:txBody>
          <a:bodyPr/>
          <a:lstStyle/>
          <a:p>
            <a:fld id="{2DDF82E0-F617-466A-8989-E6F91EEE8384}" type="slidenum">
              <a:rPr lang="en-US" altLang="en-US" sz="1600" smtClean="0">
                <a:solidFill>
                  <a:prstClr val="white"/>
                </a:solidFill>
              </a:rPr>
              <a:pPr/>
              <a:t>25</a:t>
            </a:fld>
            <a:endParaRPr lang="en-US" altLang="en-US" sz="1600" dirty="0">
              <a:solidFill>
                <a:prstClr val="white"/>
              </a:solidFill>
            </a:endParaRPr>
          </a:p>
        </p:txBody>
      </p:sp>
      <p:sp>
        <p:nvSpPr>
          <p:cNvPr id="5" name="Rectangle 4">
            <a:extLst>
              <a:ext uri="{FF2B5EF4-FFF2-40B4-BE49-F238E27FC236}">
                <a16:creationId xmlns:a16="http://schemas.microsoft.com/office/drawing/2014/main" id="{CA4095C3-29D6-8A91-DF11-18B46D019CAA}"/>
              </a:ext>
            </a:extLst>
          </p:cNvPr>
          <p:cNvSpPr/>
          <p:nvPr/>
        </p:nvSpPr>
        <p:spPr>
          <a:xfrm>
            <a:off x="0" y="0"/>
            <a:ext cx="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itle 1"/>
          <p:cNvSpPr>
            <a:spLocks noGrp="1"/>
          </p:cNvSpPr>
          <p:nvPr>
            <p:ph type="title"/>
          </p:nvPr>
        </p:nvSpPr>
        <p:spPr>
          <a:xfrm>
            <a:off x="539553" y="1129354"/>
            <a:ext cx="8064895" cy="707334"/>
          </a:xfrm>
        </p:spPr>
        <p:txBody>
          <a:bodyPr>
            <a:noAutofit/>
          </a:bodyPr>
          <a:lstStyle/>
          <a:p>
            <a:r>
              <a:rPr lang="en-US" sz="2400" b="1" dirty="0">
                <a:solidFill>
                  <a:srgbClr val="008000"/>
                </a:solidFill>
              </a:rPr>
              <a:t>PERFORMANCE INFORMATION </a:t>
            </a:r>
            <a:br>
              <a:rPr lang="en-US" sz="2400" b="1" dirty="0">
                <a:solidFill>
                  <a:srgbClr val="008000"/>
                </a:solidFill>
              </a:rPr>
            </a:br>
            <a:r>
              <a:rPr lang="en-US" sz="2400" b="1" dirty="0">
                <a:solidFill>
                  <a:srgbClr val="008000"/>
                </a:solidFill>
              </a:rPr>
              <a:t>PROGRAMME 2: PUBLIC ORDINARY SCHOOLS</a:t>
            </a:r>
            <a:endParaRPr lang="en-ZA" sz="2400" b="1" dirty="0">
              <a:solidFill>
                <a:srgbClr val="008000"/>
              </a:solidFill>
            </a:endParaRPr>
          </a:p>
        </p:txBody>
      </p:sp>
      <p:pic>
        <p:nvPicPr>
          <p:cNvPr id="7" name="Picture 6" descr="Education Logo.jp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64271" y="453239"/>
            <a:ext cx="2808312" cy="707334"/>
          </a:xfrm>
          <a:prstGeom prst="rect">
            <a:avLst/>
          </a:prstGeom>
        </p:spPr>
      </p:pic>
      <p:pic>
        <p:nvPicPr>
          <p:cNvPr id="8" name="Picture 7" descr="NDP Logo.jp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620000" y="308834"/>
            <a:ext cx="869208" cy="800457"/>
          </a:xfrm>
          <a:prstGeom prst="rect">
            <a:avLst/>
          </a:prstGeom>
        </p:spPr>
      </p:pic>
      <p:sp>
        <p:nvSpPr>
          <p:cNvPr id="9" name="TextBox 8">
            <a:extLst>
              <a:ext uri="{FF2B5EF4-FFF2-40B4-BE49-F238E27FC236}">
                <a16:creationId xmlns:a16="http://schemas.microsoft.com/office/drawing/2014/main" id="{C1AFE2E7-1968-957B-22E5-255AC3A04730}"/>
              </a:ext>
            </a:extLst>
          </p:cNvPr>
          <p:cNvSpPr txBox="1"/>
          <p:nvPr/>
        </p:nvSpPr>
        <p:spPr>
          <a:xfrm>
            <a:off x="376714" y="6056268"/>
            <a:ext cx="7200900" cy="600164"/>
          </a:xfrm>
          <a:prstGeom prst="rect">
            <a:avLst/>
          </a:prstGeom>
          <a:noFill/>
        </p:spPr>
        <p:txBody>
          <a:bodyPr wrap="square" rtlCol="0">
            <a:spAutoFit/>
          </a:bodyPr>
          <a:lstStyle/>
          <a:p>
            <a:pPr algn="ctr"/>
            <a:r>
              <a:rPr lang="en-US" sz="1100" b="1" dirty="0"/>
              <a:t>Our Vision </a:t>
            </a:r>
          </a:p>
          <a:p>
            <a:pPr algn="ctr"/>
            <a:r>
              <a:rPr lang="en-US" sz="1100" i="1" dirty="0">
                <a:cs typeface="Arial" panose="020B0604020202020204" pitchFamily="34" charset="0"/>
              </a:rPr>
              <a:t>To be an innovative hub for quality teaching and learning that produces learners developed to exploit opportunities for lifelong success.</a:t>
            </a:r>
          </a:p>
        </p:txBody>
      </p:sp>
      <p:pic>
        <p:nvPicPr>
          <p:cNvPr id="11" name="Picture 10" descr="Untitled-20.png">
            <a:extLst>
              <a:ext uri="{FF2B5EF4-FFF2-40B4-BE49-F238E27FC236}">
                <a16:creationId xmlns:a16="http://schemas.microsoft.com/office/drawing/2014/main" id="{397B0EEB-0EB7-3511-B246-5FE1481379F3}"/>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884368" y="5949280"/>
            <a:ext cx="954753" cy="606397"/>
          </a:xfrm>
          <a:prstGeom prst="rect">
            <a:avLst/>
          </a:prstGeom>
        </p:spPr>
      </p:pic>
      <p:graphicFrame>
        <p:nvGraphicFramePr>
          <p:cNvPr id="2" name="Table 1">
            <a:extLst>
              <a:ext uri="{FF2B5EF4-FFF2-40B4-BE49-F238E27FC236}">
                <a16:creationId xmlns:a16="http://schemas.microsoft.com/office/drawing/2014/main" id="{8634A3D5-FCED-2BBE-D77C-0B80C2567CD2}"/>
              </a:ext>
            </a:extLst>
          </p:cNvPr>
          <p:cNvGraphicFramePr>
            <a:graphicFrameLocks noGrp="1"/>
          </p:cNvGraphicFramePr>
          <p:nvPr>
            <p:extLst>
              <p:ext uri="{D42A27DB-BD31-4B8C-83A1-F6EECF244321}">
                <p14:modId xmlns:p14="http://schemas.microsoft.com/office/powerpoint/2010/main" val="2885293180"/>
              </p:ext>
            </p:extLst>
          </p:nvPr>
        </p:nvGraphicFramePr>
        <p:xfrm>
          <a:off x="537605" y="1809829"/>
          <a:ext cx="8064895" cy="3793660"/>
        </p:xfrm>
        <a:graphic>
          <a:graphicData uri="http://schemas.openxmlformats.org/drawingml/2006/table">
            <a:tbl>
              <a:tblPr firstRow="1" firstCol="1" bandRow="1">
                <a:tableStyleId>{00A15C55-8517-42AA-B614-E9B94910E393}</a:tableStyleId>
              </a:tblPr>
              <a:tblGrid>
                <a:gridCol w="1226083">
                  <a:extLst>
                    <a:ext uri="{9D8B030D-6E8A-4147-A177-3AD203B41FA5}">
                      <a16:colId xmlns:a16="http://schemas.microsoft.com/office/drawing/2014/main" val="180371004"/>
                    </a:ext>
                  </a:extLst>
                </a:gridCol>
                <a:gridCol w="1584176">
                  <a:extLst>
                    <a:ext uri="{9D8B030D-6E8A-4147-A177-3AD203B41FA5}">
                      <a16:colId xmlns:a16="http://schemas.microsoft.com/office/drawing/2014/main" val="928628284"/>
                    </a:ext>
                  </a:extLst>
                </a:gridCol>
                <a:gridCol w="1800200">
                  <a:extLst>
                    <a:ext uri="{9D8B030D-6E8A-4147-A177-3AD203B41FA5}">
                      <a16:colId xmlns:a16="http://schemas.microsoft.com/office/drawing/2014/main" val="2537680871"/>
                    </a:ext>
                  </a:extLst>
                </a:gridCol>
                <a:gridCol w="1152128">
                  <a:extLst>
                    <a:ext uri="{9D8B030D-6E8A-4147-A177-3AD203B41FA5}">
                      <a16:colId xmlns:a16="http://schemas.microsoft.com/office/drawing/2014/main" val="2723274615"/>
                    </a:ext>
                  </a:extLst>
                </a:gridCol>
                <a:gridCol w="792088">
                  <a:extLst>
                    <a:ext uri="{9D8B030D-6E8A-4147-A177-3AD203B41FA5}">
                      <a16:colId xmlns:a16="http://schemas.microsoft.com/office/drawing/2014/main" val="3068389334"/>
                    </a:ext>
                  </a:extLst>
                </a:gridCol>
                <a:gridCol w="792088">
                  <a:extLst>
                    <a:ext uri="{9D8B030D-6E8A-4147-A177-3AD203B41FA5}">
                      <a16:colId xmlns:a16="http://schemas.microsoft.com/office/drawing/2014/main" val="1934287343"/>
                    </a:ext>
                  </a:extLst>
                </a:gridCol>
                <a:gridCol w="718132">
                  <a:extLst>
                    <a:ext uri="{9D8B030D-6E8A-4147-A177-3AD203B41FA5}">
                      <a16:colId xmlns:a16="http://schemas.microsoft.com/office/drawing/2014/main" val="654190162"/>
                    </a:ext>
                  </a:extLst>
                </a:gridCol>
              </a:tblGrid>
              <a:tr h="66160">
                <a:tc rowSpan="3">
                  <a:txBody>
                    <a:bodyPr/>
                    <a:lstStyle/>
                    <a:p>
                      <a:pPr algn="ctr">
                        <a:lnSpc>
                          <a:spcPct val="107000"/>
                        </a:lnSpc>
                        <a:spcAft>
                          <a:spcPts val="800"/>
                        </a:spcAft>
                      </a:pPr>
                      <a:r>
                        <a:rPr lang="en-GB" sz="1400" dirty="0">
                          <a:solidFill>
                            <a:schemeClr val="tx1"/>
                          </a:solidFill>
                          <a:effectLst/>
                        </a:rPr>
                        <a:t> </a:t>
                      </a:r>
                      <a:endParaRPr lang="en-ZA" sz="1400" dirty="0">
                        <a:solidFill>
                          <a:schemeClr val="tx1"/>
                        </a:solidFill>
                        <a:effectLst/>
                      </a:endParaRPr>
                    </a:p>
                    <a:p>
                      <a:pPr algn="ctr">
                        <a:lnSpc>
                          <a:spcPct val="107000"/>
                        </a:lnSpc>
                        <a:spcAft>
                          <a:spcPts val="800"/>
                        </a:spcAft>
                      </a:pPr>
                      <a:r>
                        <a:rPr lang="en-GB" sz="1400" dirty="0">
                          <a:solidFill>
                            <a:schemeClr val="tx1"/>
                          </a:solidFill>
                          <a:effectLst/>
                        </a:rPr>
                        <a:t>Outcome</a:t>
                      </a:r>
                      <a:endParaRPr lang="en-ZA" sz="1400" dirty="0">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txBody>
                  <a:tcPr marL="30136" marR="30136" marT="0" marB="0"/>
                </a:tc>
                <a:tc rowSpan="3">
                  <a:txBody>
                    <a:bodyPr/>
                    <a:lstStyle/>
                    <a:p>
                      <a:pPr algn="ctr">
                        <a:lnSpc>
                          <a:spcPct val="107000"/>
                        </a:lnSpc>
                        <a:spcAft>
                          <a:spcPts val="800"/>
                        </a:spcAft>
                      </a:pPr>
                      <a:r>
                        <a:rPr lang="en-GB" sz="1400" dirty="0">
                          <a:solidFill>
                            <a:schemeClr val="tx1"/>
                          </a:solidFill>
                          <a:effectLst/>
                        </a:rPr>
                        <a:t> </a:t>
                      </a:r>
                      <a:endParaRPr lang="en-ZA" sz="1400" dirty="0">
                        <a:solidFill>
                          <a:schemeClr val="tx1"/>
                        </a:solidFill>
                        <a:effectLst/>
                      </a:endParaRPr>
                    </a:p>
                    <a:p>
                      <a:pPr algn="ctr">
                        <a:lnSpc>
                          <a:spcPct val="107000"/>
                        </a:lnSpc>
                        <a:spcAft>
                          <a:spcPts val="800"/>
                        </a:spcAft>
                      </a:pPr>
                      <a:r>
                        <a:rPr lang="en-GB" sz="1400" dirty="0">
                          <a:solidFill>
                            <a:schemeClr val="tx1"/>
                          </a:solidFill>
                          <a:effectLst/>
                        </a:rPr>
                        <a:t>Outputs</a:t>
                      </a:r>
                      <a:endParaRPr lang="en-ZA" sz="1400" dirty="0">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txBody>
                  <a:tcPr marL="30136" marR="30136" marT="0" marB="0"/>
                </a:tc>
                <a:tc rowSpan="3">
                  <a:txBody>
                    <a:bodyPr/>
                    <a:lstStyle/>
                    <a:p>
                      <a:pPr algn="ctr">
                        <a:lnSpc>
                          <a:spcPct val="107000"/>
                        </a:lnSpc>
                        <a:spcAft>
                          <a:spcPts val="800"/>
                        </a:spcAft>
                      </a:pPr>
                      <a:r>
                        <a:rPr lang="en-GB" sz="1400" dirty="0">
                          <a:solidFill>
                            <a:schemeClr val="tx1"/>
                          </a:solidFill>
                          <a:effectLst/>
                        </a:rPr>
                        <a:t> </a:t>
                      </a:r>
                      <a:endParaRPr lang="en-ZA" sz="1400" dirty="0">
                        <a:solidFill>
                          <a:schemeClr val="tx1"/>
                        </a:solidFill>
                        <a:effectLst/>
                      </a:endParaRPr>
                    </a:p>
                    <a:p>
                      <a:pPr algn="ctr">
                        <a:lnSpc>
                          <a:spcPct val="107000"/>
                        </a:lnSpc>
                        <a:spcAft>
                          <a:spcPts val="800"/>
                        </a:spcAft>
                      </a:pPr>
                      <a:r>
                        <a:rPr lang="en-GB" sz="1400" dirty="0">
                          <a:solidFill>
                            <a:schemeClr val="tx1"/>
                          </a:solidFill>
                          <a:effectLst/>
                        </a:rPr>
                        <a:t> Output Indicators</a:t>
                      </a:r>
                      <a:endParaRPr lang="en-ZA" sz="1400" dirty="0">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txBody>
                  <a:tcPr marL="30136" marR="30136" marT="0" marB="0"/>
                </a:tc>
                <a:tc gridSpan="4">
                  <a:txBody>
                    <a:bodyPr/>
                    <a:lstStyle/>
                    <a:p>
                      <a:pPr algn="ctr">
                        <a:lnSpc>
                          <a:spcPct val="107000"/>
                        </a:lnSpc>
                        <a:spcAft>
                          <a:spcPts val="800"/>
                        </a:spcAft>
                      </a:pPr>
                      <a:r>
                        <a:rPr lang="en-GB" sz="1400">
                          <a:solidFill>
                            <a:schemeClr val="tx1"/>
                          </a:solidFill>
                          <a:effectLst/>
                        </a:rPr>
                        <a:t>Annual Targets</a:t>
                      </a:r>
                      <a:endParaRPr lang="en-ZA" sz="1400">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txBody>
                  <a:tcPr marL="30136" marR="30136" marT="0" marB="0"/>
                </a:tc>
                <a:tc hMerge="1">
                  <a:txBody>
                    <a:bodyPr/>
                    <a:lstStyle/>
                    <a:p>
                      <a:endParaRPr lang="en-ZA"/>
                    </a:p>
                  </a:txBody>
                  <a:tcPr/>
                </a:tc>
                <a:tc hMerge="1">
                  <a:txBody>
                    <a:bodyPr/>
                    <a:lstStyle/>
                    <a:p>
                      <a:endParaRPr lang="en-ZA"/>
                    </a:p>
                  </a:txBody>
                  <a:tcPr/>
                </a:tc>
                <a:tc hMerge="1">
                  <a:txBody>
                    <a:bodyPr/>
                    <a:lstStyle/>
                    <a:p>
                      <a:endParaRPr lang="en-ZA"/>
                    </a:p>
                  </a:txBody>
                  <a:tcPr/>
                </a:tc>
                <a:extLst>
                  <a:ext uri="{0D108BD9-81ED-4DB2-BD59-A6C34878D82A}">
                    <a16:rowId xmlns:a16="http://schemas.microsoft.com/office/drawing/2014/main" val="2824902390"/>
                  </a:ext>
                </a:extLst>
              </a:tr>
              <a:tr h="182464">
                <a:tc vMerge="1">
                  <a:txBody>
                    <a:bodyPr/>
                    <a:lstStyle/>
                    <a:p>
                      <a:endParaRPr lang="en-ZA"/>
                    </a:p>
                  </a:txBody>
                  <a:tcPr/>
                </a:tc>
                <a:tc vMerge="1">
                  <a:txBody>
                    <a:bodyPr/>
                    <a:lstStyle/>
                    <a:p>
                      <a:endParaRPr lang="en-ZA"/>
                    </a:p>
                  </a:txBody>
                  <a:tcPr/>
                </a:tc>
                <a:tc vMerge="1">
                  <a:txBody>
                    <a:bodyPr/>
                    <a:lstStyle/>
                    <a:p>
                      <a:endParaRPr lang="en-ZA"/>
                    </a:p>
                  </a:txBody>
                  <a:tcPr/>
                </a:tc>
                <a:tc>
                  <a:txBody>
                    <a:bodyPr/>
                    <a:lstStyle/>
                    <a:p>
                      <a:pPr algn="just">
                        <a:lnSpc>
                          <a:spcPct val="107000"/>
                        </a:lnSpc>
                        <a:spcAft>
                          <a:spcPts val="800"/>
                        </a:spcAft>
                      </a:pPr>
                      <a:r>
                        <a:rPr lang="en-GB" sz="1400" b="1" dirty="0">
                          <a:solidFill>
                            <a:schemeClr val="tx1"/>
                          </a:solidFill>
                          <a:effectLst/>
                        </a:rPr>
                        <a:t>Estimated performance </a:t>
                      </a:r>
                      <a:endParaRPr lang="en-ZA" sz="1400" b="1" dirty="0">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txBody>
                  <a:tcPr marL="30136" marR="30136" marT="0" marB="0"/>
                </a:tc>
                <a:tc gridSpan="3">
                  <a:txBody>
                    <a:bodyPr/>
                    <a:lstStyle/>
                    <a:p>
                      <a:pPr algn="ctr">
                        <a:lnSpc>
                          <a:spcPct val="107000"/>
                        </a:lnSpc>
                        <a:spcAft>
                          <a:spcPts val="800"/>
                        </a:spcAft>
                      </a:pPr>
                      <a:r>
                        <a:rPr lang="en-GB" sz="1400" b="1" dirty="0">
                          <a:solidFill>
                            <a:schemeClr val="tx1"/>
                          </a:solidFill>
                          <a:effectLst/>
                        </a:rPr>
                        <a:t> MTEF Period </a:t>
                      </a:r>
                      <a:endParaRPr lang="en-ZA" sz="1400" b="1" dirty="0">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txBody>
                  <a:tcPr marL="30136" marR="30136" marT="0" marB="0"/>
                </a:tc>
                <a:tc hMerge="1">
                  <a:txBody>
                    <a:bodyPr/>
                    <a:lstStyle/>
                    <a:p>
                      <a:endParaRPr lang="en-ZA"/>
                    </a:p>
                  </a:txBody>
                  <a:tcPr/>
                </a:tc>
                <a:tc hMerge="1">
                  <a:txBody>
                    <a:bodyPr/>
                    <a:lstStyle/>
                    <a:p>
                      <a:endParaRPr lang="en-ZA"/>
                    </a:p>
                  </a:txBody>
                  <a:tcPr/>
                </a:tc>
                <a:extLst>
                  <a:ext uri="{0D108BD9-81ED-4DB2-BD59-A6C34878D82A}">
                    <a16:rowId xmlns:a16="http://schemas.microsoft.com/office/drawing/2014/main" val="2544518980"/>
                  </a:ext>
                </a:extLst>
              </a:tr>
              <a:tr h="496104">
                <a:tc vMerge="1">
                  <a:txBody>
                    <a:bodyPr/>
                    <a:lstStyle/>
                    <a:p>
                      <a:endParaRPr lang="en-ZA"/>
                    </a:p>
                  </a:txBody>
                  <a:tcPr/>
                </a:tc>
                <a:tc vMerge="1">
                  <a:txBody>
                    <a:bodyPr/>
                    <a:lstStyle/>
                    <a:p>
                      <a:endParaRPr lang="en-ZA"/>
                    </a:p>
                  </a:txBody>
                  <a:tcPr/>
                </a:tc>
                <a:tc vMerge="1">
                  <a:txBody>
                    <a:bodyPr/>
                    <a:lstStyle/>
                    <a:p>
                      <a:endParaRPr lang="en-ZA"/>
                    </a:p>
                  </a:txBody>
                  <a:tcPr/>
                </a:tc>
                <a:tc>
                  <a:txBody>
                    <a:bodyPr/>
                    <a:lstStyle/>
                    <a:p>
                      <a:pPr algn="just">
                        <a:lnSpc>
                          <a:spcPct val="107000"/>
                        </a:lnSpc>
                        <a:spcAft>
                          <a:spcPts val="800"/>
                        </a:spcAft>
                      </a:pPr>
                      <a:r>
                        <a:rPr lang="en-GB" sz="1400" b="1">
                          <a:solidFill>
                            <a:schemeClr val="tx1"/>
                          </a:solidFill>
                          <a:effectLst/>
                        </a:rPr>
                        <a:t>2022/23</a:t>
                      </a:r>
                      <a:endParaRPr lang="en-ZA" sz="1400" b="1">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txBody>
                  <a:tcPr marL="30136" marR="30136" marT="0" marB="0"/>
                </a:tc>
                <a:tc>
                  <a:txBody>
                    <a:bodyPr/>
                    <a:lstStyle/>
                    <a:p>
                      <a:pPr algn="just">
                        <a:lnSpc>
                          <a:spcPct val="107000"/>
                        </a:lnSpc>
                        <a:spcAft>
                          <a:spcPts val="800"/>
                        </a:spcAft>
                      </a:pPr>
                      <a:r>
                        <a:rPr lang="en-GB" sz="1400" b="1">
                          <a:solidFill>
                            <a:schemeClr val="tx1"/>
                          </a:solidFill>
                          <a:effectLst/>
                        </a:rPr>
                        <a:t>2023/24</a:t>
                      </a:r>
                      <a:endParaRPr lang="en-ZA" sz="1400" b="1">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txBody>
                  <a:tcPr marL="30136" marR="30136" marT="0" marB="0"/>
                </a:tc>
                <a:tc>
                  <a:txBody>
                    <a:bodyPr/>
                    <a:lstStyle/>
                    <a:p>
                      <a:pPr algn="just">
                        <a:lnSpc>
                          <a:spcPct val="107000"/>
                        </a:lnSpc>
                        <a:spcAft>
                          <a:spcPts val="800"/>
                        </a:spcAft>
                      </a:pPr>
                      <a:r>
                        <a:rPr lang="en-GB" sz="1400" b="1">
                          <a:solidFill>
                            <a:schemeClr val="tx1"/>
                          </a:solidFill>
                          <a:effectLst/>
                        </a:rPr>
                        <a:t>2024/25</a:t>
                      </a:r>
                      <a:endParaRPr lang="en-ZA" sz="1400" b="1">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txBody>
                  <a:tcPr marL="30136" marR="30136" marT="0" marB="0"/>
                </a:tc>
                <a:tc>
                  <a:txBody>
                    <a:bodyPr/>
                    <a:lstStyle/>
                    <a:p>
                      <a:pPr algn="just">
                        <a:lnSpc>
                          <a:spcPct val="107000"/>
                        </a:lnSpc>
                        <a:spcAft>
                          <a:spcPts val="800"/>
                        </a:spcAft>
                      </a:pPr>
                      <a:r>
                        <a:rPr lang="en-GB" sz="1400" b="1" dirty="0">
                          <a:solidFill>
                            <a:schemeClr val="tx1"/>
                          </a:solidFill>
                          <a:effectLst/>
                        </a:rPr>
                        <a:t>2025/26</a:t>
                      </a:r>
                      <a:endParaRPr lang="en-ZA" sz="1400" b="1" dirty="0">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txBody>
                  <a:tcPr marL="30136" marR="30136" marT="0" marB="0"/>
                </a:tc>
                <a:extLst>
                  <a:ext uri="{0D108BD9-81ED-4DB2-BD59-A6C34878D82A}">
                    <a16:rowId xmlns:a16="http://schemas.microsoft.com/office/drawing/2014/main" val="849508802"/>
                  </a:ext>
                </a:extLst>
              </a:tr>
              <a:tr h="281160">
                <a:tc rowSpan="2">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lang="en-ZA" sz="1400" dirty="0">
                          <a:solidFill>
                            <a:schemeClr val="tx1"/>
                          </a:solidFill>
                          <a:effectLst/>
                        </a:rPr>
                        <a:t>A competent cohort of educators with the requisite skills for curriculum delivery and assessment in a changing world.</a:t>
                      </a:r>
                    </a:p>
                    <a:p>
                      <a:pPr>
                        <a:lnSpc>
                          <a:spcPct val="107000"/>
                        </a:lnSpc>
                        <a:spcAft>
                          <a:spcPts val="800"/>
                        </a:spcAft>
                      </a:pPr>
                      <a:endParaRPr lang="en-ZA" sz="1400" dirty="0">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txBody>
                  <a:tcPr marL="30136" marR="30136" marT="0" marB="0"/>
                </a:tc>
                <a:tc>
                  <a:txBody>
                    <a:bodyPr/>
                    <a:lstStyle/>
                    <a:p>
                      <a:pPr>
                        <a:lnSpc>
                          <a:spcPct val="107000"/>
                        </a:lnSpc>
                        <a:spcAft>
                          <a:spcPts val="800"/>
                        </a:spcAft>
                      </a:pPr>
                      <a:r>
                        <a:rPr lang="en-GB" sz="1400">
                          <a:solidFill>
                            <a:schemeClr val="tx1"/>
                          </a:solidFill>
                          <a:effectLst/>
                        </a:rPr>
                        <a:t>Teachers trained in mathematics content and methodology</a:t>
                      </a:r>
                      <a:endParaRPr lang="en-ZA" sz="1400">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txBody>
                  <a:tcPr marL="30136" marR="30136" marT="0" marB="0"/>
                </a:tc>
                <a:tc>
                  <a:txBody>
                    <a:bodyPr/>
                    <a:lstStyle/>
                    <a:p>
                      <a:pPr>
                        <a:lnSpc>
                          <a:spcPct val="107000"/>
                        </a:lnSpc>
                        <a:spcAft>
                          <a:spcPts val="800"/>
                        </a:spcAft>
                      </a:pPr>
                      <a:r>
                        <a:rPr lang="en-GB" sz="1400">
                          <a:solidFill>
                            <a:schemeClr val="tx1"/>
                          </a:solidFill>
                          <a:effectLst/>
                        </a:rPr>
                        <a:t>SOI 207: Number of teachers trained in mathematics content and methodology.</a:t>
                      </a:r>
                      <a:endParaRPr lang="en-ZA" sz="1400">
                        <a:solidFill>
                          <a:schemeClr val="tx1"/>
                        </a:solidFill>
                        <a:effectLst/>
                      </a:endParaRPr>
                    </a:p>
                    <a:p>
                      <a:pPr>
                        <a:lnSpc>
                          <a:spcPct val="107000"/>
                        </a:lnSpc>
                        <a:spcAft>
                          <a:spcPts val="800"/>
                        </a:spcAft>
                      </a:pPr>
                      <a:r>
                        <a:rPr lang="en-GB" sz="1400">
                          <a:solidFill>
                            <a:schemeClr val="tx1"/>
                          </a:solidFill>
                          <a:effectLst/>
                        </a:rPr>
                        <a:t> </a:t>
                      </a:r>
                      <a:endParaRPr lang="en-ZA" sz="1400">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txBody>
                  <a:tcPr marL="30136" marR="30136" marT="0" marB="0"/>
                </a:tc>
                <a:tc>
                  <a:txBody>
                    <a:bodyPr/>
                    <a:lstStyle/>
                    <a:p>
                      <a:pPr>
                        <a:lnSpc>
                          <a:spcPct val="107000"/>
                        </a:lnSpc>
                        <a:spcAft>
                          <a:spcPts val="800"/>
                        </a:spcAft>
                      </a:pPr>
                      <a:r>
                        <a:rPr lang="en-GB" sz="1400" dirty="0">
                          <a:solidFill>
                            <a:schemeClr val="tx1"/>
                          </a:solidFill>
                          <a:effectLst/>
                        </a:rPr>
                        <a:t>New Indicator </a:t>
                      </a:r>
                      <a:endParaRPr lang="en-ZA" sz="1400" dirty="0">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txBody>
                  <a:tcPr marL="30136" marR="30136" marT="0" marB="0"/>
                </a:tc>
                <a:tc>
                  <a:txBody>
                    <a:bodyPr/>
                    <a:lstStyle/>
                    <a:p>
                      <a:pPr>
                        <a:lnSpc>
                          <a:spcPct val="107000"/>
                        </a:lnSpc>
                        <a:spcAft>
                          <a:spcPts val="800"/>
                        </a:spcAft>
                      </a:pPr>
                      <a:r>
                        <a:rPr lang="en-GB" sz="1400" dirty="0">
                          <a:solidFill>
                            <a:schemeClr val="tx1"/>
                          </a:solidFill>
                          <a:effectLst/>
                        </a:rPr>
                        <a:t>7 680</a:t>
                      </a:r>
                      <a:endParaRPr lang="en-ZA" sz="1400" dirty="0">
                        <a:solidFill>
                          <a:schemeClr val="tx1"/>
                        </a:solidFill>
                        <a:effectLst/>
                      </a:endParaRPr>
                    </a:p>
                    <a:p>
                      <a:pPr>
                        <a:lnSpc>
                          <a:spcPct val="107000"/>
                        </a:lnSpc>
                        <a:spcAft>
                          <a:spcPts val="800"/>
                        </a:spcAft>
                      </a:pPr>
                      <a:r>
                        <a:rPr lang="en-GB" sz="1400" dirty="0">
                          <a:solidFill>
                            <a:schemeClr val="tx1"/>
                          </a:solidFill>
                          <a:effectLst/>
                        </a:rPr>
                        <a:t> </a:t>
                      </a:r>
                      <a:endParaRPr lang="en-ZA" sz="1400" dirty="0">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txBody>
                  <a:tcPr marL="30136" marR="30136" marT="0" marB="0"/>
                </a:tc>
                <a:tc>
                  <a:txBody>
                    <a:bodyPr/>
                    <a:lstStyle/>
                    <a:p>
                      <a:pPr>
                        <a:lnSpc>
                          <a:spcPct val="107000"/>
                        </a:lnSpc>
                        <a:spcAft>
                          <a:spcPts val="800"/>
                        </a:spcAft>
                      </a:pPr>
                      <a:r>
                        <a:rPr lang="en-GB" sz="1400">
                          <a:solidFill>
                            <a:schemeClr val="tx1"/>
                          </a:solidFill>
                          <a:effectLst/>
                        </a:rPr>
                        <a:t>7 850</a:t>
                      </a:r>
                      <a:endParaRPr lang="en-ZA" sz="1400">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txBody>
                  <a:tcPr marL="30136" marR="30136" marT="0" marB="0"/>
                </a:tc>
                <a:tc>
                  <a:txBody>
                    <a:bodyPr/>
                    <a:lstStyle/>
                    <a:p>
                      <a:pPr>
                        <a:lnSpc>
                          <a:spcPct val="107000"/>
                        </a:lnSpc>
                        <a:spcAft>
                          <a:spcPts val="800"/>
                        </a:spcAft>
                      </a:pPr>
                      <a:r>
                        <a:rPr lang="en-GB" sz="1400" dirty="0">
                          <a:solidFill>
                            <a:schemeClr val="tx1"/>
                          </a:solidFill>
                          <a:effectLst/>
                        </a:rPr>
                        <a:t>8 020</a:t>
                      </a:r>
                      <a:endParaRPr lang="en-ZA" sz="1400" dirty="0">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txBody>
                  <a:tcPr marL="30136" marR="30136" marT="0" marB="0"/>
                </a:tc>
                <a:extLst>
                  <a:ext uri="{0D108BD9-81ED-4DB2-BD59-A6C34878D82A}">
                    <a16:rowId xmlns:a16="http://schemas.microsoft.com/office/drawing/2014/main" val="2880110599"/>
                  </a:ext>
                </a:extLst>
              </a:tr>
              <a:tr h="352818">
                <a:tc vMerge="1">
                  <a:txBody>
                    <a:bodyPr/>
                    <a:lstStyle/>
                    <a:p>
                      <a:endParaRPr lang="en-ZA"/>
                    </a:p>
                  </a:txBody>
                  <a:tcPr/>
                </a:tc>
                <a:tc>
                  <a:txBody>
                    <a:bodyPr/>
                    <a:lstStyle/>
                    <a:p>
                      <a:pPr>
                        <a:lnSpc>
                          <a:spcPct val="107000"/>
                        </a:lnSpc>
                        <a:spcAft>
                          <a:spcPts val="800"/>
                        </a:spcAft>
                      </a:pPr>
                      <a:r>
                        <a:rPr lang="en-GB" sz="1400">
                          <a:solidFill>
                            <a:schemeClr val="tx1"/>
                          </a:solidFill>
                          <a:effectLst/>
                        </a:rPr>
                        <a:t>Teachers trained in language content and methodology</a:t>
                      </a:r>
                      <a:endParaRPr lang="en-ZA" sz="1400">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txBody>
                  <a:tcPr marL="30136" marR="30136" marT="0" marB="0"/>
                </a:tc>
                <a:tc>
                  <a:txBody>
                    <a:bodyPr/>
                    <a:lstStyle/>
                    <a:p>
                      <a:pPr>
                        <a:lnSpc>
                          <a:spcPct val="107000"/>
                        </a:lnSpc>
                        <a:spcAft>
                          <a:spcPts val="800"/>
                        </a:spcAft>
                      </a:pPr>
                      <a:r>
                        <a:rPr lang="en-GB" sz="1400">
                          <a:solidFill>
                            <a:schemeClr val="tx1"/>
                          </a:solidFill>
                          <a:effectLst/>
                        </a:rPr>
                        <a:t>SOI 208: Number of teachers trained in language content and methodology.</a:t>
                      </a:r>
                      <a:endParaRPr lang="en-ZA" sz="1400">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txBody>
                  <a:tcPr marL="30136" marR="30136" marT="0" marB="0"/>
                </a:tc>
                <a:tc>
                  <a:txBody>
                    <a:bodyPr/>
                    <a:lstStyle/>
                    <a:p>
                      <a:pPr>
                        <a:lnSpc>
                          <a:spcPct val="107000"/>
                        </a:lnSpc>
                        <a:spcAft>
                          <a:spcPts val="800"/>
                        </a:spcAft>
                      </a:pPr>
                      <a:r>
                        <a:rPr lang="en-GB" sz="1400" dirty="0">
                          <a:solidFill>
                            <a:schemeClr val="tx1"/>
                          </a:solidFill>
                          <a:effectLst/>
                        </a:rPr>
                        <a:t>New Indicator </a:t>
                      </a:r>
                      <a:endParaRPr lang="en-ZA" sz="1400" dirty="0">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txBody>
                  <a:tcPr marL="30136" marR="30136" marT="0" marB="0"/>
                </a:tc>
                <a:tc>
                  <a:txBody>
                    <a:bodyPr/>
                    <a:lstStyle/>
                    <a:p>
                      <a:pPr>
                        <a:lnSpc>
                          <a:spcPct val="107000"/>
                        </a:lnSpc>
                        <a:spcAft>
                          <a:spcPts val="800"/>
                        </a:spcAft>
                      </a:pPr>
                      <a:r>
                        <a:rPr lang="en-GB" sz="1400" dirty="0">
                          <a:solidFill>
                            <a:schemeClr val="tx1"/>
                          </a:solidFill>
                          <a:effectLst/>
                        </a:rPr>
                        <a:t>14 850</a:t>
                      </a:r>
                      <a:endParaRPr lang="en-ZA" sz="1400" dirty="0">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txBody>
                  <a:tcPr marL="30136" marR="30136" marT="0" marB="0"/>
                </a:tc>
                <a:tc>
                  <a:txBody>
                    <a:bodyPr/>
                    <a:lstStyle/>
                    <a:p>
                      <a:pPr>
                        <a:lnSpc>
                          <a:spcPct val="107000"/>
                        </a:lnSpc>
                        <a:spcAft>
                          <a:spcPts val="800"/>
                        </a:spcAft>
                      </a:pPr>
                      <a:r>
                        <a:rPr lang="en-GB" sz="1400">
                          <a:solidFill>
                            <a:schemeClr val="tx1"/>
                          </a:solidFill>
                          <a:effectLst/>
                        </a:rPr>
                        <a:t>15 020</a:t>
                      </a:r>
                      <a:endParaRPr lang="en-ZA" sz="1400">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txBody>
                  <a:tcPr marL="30136" marR="30136" marT="0" marB="0"/>
                </a:tc>
                <a:tc>
                  <a:txBody>
                    <a:bodyPr/>
                    <a:lstStyle/>
                    <a:p>
                      <a:pPr>
                        <a:lnSpc>
                          <a:spcPct val="107000"/>
                        </a:lnSpc>
                        <a:spcAft>
                          <a:spcPts val="800"/>
                        </a:spcAft>
                      </a:pPr>
                      <a:r>
                        <a:rPr lang="en-GB" sz="1400" dirty="0">
                          <a:solidFill>
                            <a:schemeClr val="tx1"/>
                          </a:solidFill>
                          <a:effectLst/>
                        </a:rPr>
                        <a:t>15 190</a:t>
                      </a:r>
                      <a:endParaRPr lang="en-ZA" sz="1400" dirty="0">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txBody>
                  <a:tcPr marL="30136" marR="30136" marT="0" marB="0"/>
                </a:tc>
                <a:extLst>
                  <a:ext uri="{0D108BD9-81ED-4DB2-BD59-A6C34878D82A}">
                    <a16:rowId xmlns:a16="http://schemas.microsoft.com/office/drawing/2014/main" val="4234301810"/>
                  </a:ext>
                </a:extLst>
              </a:tr>
            </a:tbl>
          </a:graphicData>
        </a:graphic>
      </p:graphicFrame>
    </p:spTree>
    <p:extLst>
      <p:ext uri="{BB962C8B-B14F-4D97-AF65-F5344CB8AC3E}">
        <p14:creationId xmlns:p14="http://schemas.microsoft.com/office/powerpoint/2010/main" val="1826583052"/>
      </p:ext>
    </p:extLst>
  </p:cSld>
  <p:clrMapOvr>
    <a:masterClrMapping/>
  </p:clrMapOvr>
  <p:transition>
    <p:wipe/>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Content Placeholder 13">
            <a:extLst>
              <a:ext uri="{FF2B5EF4-FFF2-40B4-BE49-F238E27FC236}">
                <a16:creationId xmlns:a16="http://schemas.microsoft.com/office/drawing/2014/main" id="{9E3B93A8-610B-FB4B-F174-97C1A3A2FBEF}"/>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894" y="1"/>
            <a:ext cx="9147894" cy="6857999"/>
          </a:xfrm>
        </p:spPr>
      </p:pic>
      <p:sp>
        <p:nvSpPr>
          <p:cNvPr id="10" name="Slide Number Placeholder 9"/>
          <p:cNvSpPr>
            <a:spLocks noGrp="1"/>
          </p:cNvSpPr>
          <p:nvPr>
            <p:ph type="sldNum" sz="quarter" idx="12"/>
          </p:nvPr>
        </p:nvSpPr>
        <p:spPr/>
        <p:txBody>
          <a:bodyPr/>
          <a:lstStyle/>
          <a:p>
            <a:fld id="{2DDF82E0-F617-466A-8989-E6F91EEE8384}" type="slidenum">
              <a:rPr lang="en-US" altLang="en-US" sz="1600" smtClean="0">
                <a:solidFill>
                  <a:prstClr val="white"/>
                </a:solidFill>
              </a:rPr>
              <a:pPr/>
              <a:t>26</a:t>
            </a:fld>
            <a:endParaRPr lang="en-US" altLang="en-US" sz="1600" dirty="0">
              <a:solidFill>
                <a:prstClr val="white"/>
              </a:solidFill>
            </a:endParaRPr>
          </a:p>
        </p:txBody>
      </p:sp>
      <p:sp>
        <p:nvSpPr>
          <p:cNvPr id="5" name="Rectangle 4">
            <a:extLst>
              <a:ext uri="{FF2B5EF4-FFF2-40B4-BE49-F238E27FC236}">
                <a16:creationId xmlns:a16="http://schemas.microsoft.com/office/drawing/2014/main" id="{CA4095C3-29D6-8A91-DF11-18B46D019CAA}"/>
              </a:ext>
            </a:extLst>
          </p:cNvPr>
          <p:cNvSpPr/>
          <p:nvPr/>
        </p:nvSpPr>
        <p:spPr>
          <a:xfrm>
            <a:off x="0" y="0"/>
            <a:ext cx="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itle 1"/>
          <p:cNvSpPr>
            <a:spLocks noGrp="1"/>
          </p:cNvSpPr>
          <p:nvPr>
            <p:ph type="title"/>
          </p:nvPr>
        </p:nvSpPr>
        <p:spPr>
          <a:xfrm>
            <a:off x="539553" y="1129354"/>
            <a:ext cx="8064895" cy="707334"/>
          </a:xfrm>
        </p:spPr>
        <p:txBody>
          <a:bodyPr>
            <a:noAutofit/>
          </a:bodyPr>
          <a:lstStyle/>
          <a:p>
            <a:r>
              <a:rPr lang="en-US" sz="2400" b="1" dirty="0">
                <a:solidFill>
                  <a:srgbClr val="008000"/>
                </a:solidFill>
              </a:rPr>
              <a:t>PERFORMANCE INFORMATION </a:t>
            </a:r>
            <a:br>
              <a:rPr lang="en-US" sz="2400" b="1" dirty="0">
                <a:solidFill>
                  <a:srgbClr val="008000"/>
                </a:solidFill>
              </a:rPr>
            </a:br>
            <a:r>
              <a:rPr lang="en-US" sz="2400" b="1" dirty="0">
                <a:solidFill>
                  <a:srgbClr val="008000"/>
                </a:solidFill>
              </a:rPr>
              <a:t>PROGRAMME 2: PUBLIC ORDINARY SCHOOLS</a:t>
            </a:r>
            <a:endParaRPr lang="en-ZA" sz="2400" b="1" dirty="0">
              <a:solidFill>
                <a:srgbClr val="008000"/>
              </a:solidFill>
            </a:endParaRPr>
          </a:p>
        </p:txBody>
      </p:sp>
      <p:pic>
        <p:nvPicPr>
          <p:cNvPr id="7" name="Picture 6" descr="Education Logo.jp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64271" y="453239"/>
            <a:ext cx="2808312" cy="707334"/>
          </a:xfrm>
          <a:prstGeom prst="rect">
            <a:avLst/>
          </a:prstGeom>
        </p:spPr>
      </p:pic>
      <p:pic>
        <p:nvPicPr>
          <p:cNvPr id="8" name="Picture 7" descr="NDP Logo.jp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620000" y="308834"/>
            <a:ext cx="869208" cy="800457"/>
          </a:xfrm>
          <a:prstGeom prst="rect">
            <a:avLst/>
          </a:prstGeom>
        </p:spPr>
      </p:pic>
      <p:sp>
        <p:nvSpPr>
          <p:cNvPr id="9" name="TextBox 8">
            <a:extLst>
              <a:ext uri="{FF2B5EF4-FFF2-40B4-BE49-F238E27FC236}">
                <a16:creationId xmlns:a16="http://schemas.microsoft.com/office/drawing/2014/main" id="{C1AFE2E7-1968-957B-22E5-255AC3A04730}"/>
              </a:ext>
            </a:extLst>
          </p:cNvPr>
          <p:cNvSpPr txBox="1"/>
          <p:nvPr/>
        </p:nvSpPr>
        <p:spPr>
          <a:xfrm>
            <a:off x="376714" y="6056268"/>
            <a:ext cx="7200900" cy="600164"/>
          </a:xfrm>
          <a:prstGeom prst="rect">
            <a:avLst/>
          </a:prstGeom>
          <a:noFill/>
        </p:spPr>
        <p:txBody>
          <a:bodyPr wrap="square" rtlCol="0">
            <a:spAutoFit/>
          </a:bodyPr>
          <a:lstStyle/>
          <a:p>
            <a:pPr algn="ctr"/>
            <a:r>
              <a:rPr lang="en-US" sz="1100" b="1" dirty="0"/>
              <a:t>Our Vision </a:t>
            </a:r>
          </a:p>
          <a:p>
            <a:pPr algn="ctr"/>
            <a:r>
              <a:rPr lang="en-US" sz="1100" i="1" dirty="0">
                <a:cs typeface="Arial" panose="020B0604020202020204" pitchFamily="34" charset="0"/>
              </a:rPr>
              <a:t>To be an innovative hub for quality teaching and learning that produces learners developed to exploit opportunities for lifelong success.</a:t>
            </a:r>
          </a:p>
        </p:txBody>
      </p:sp>
      <p:pic>
        <p:nvPicPr>
          <p:cNvPr id="11" name="Picture 10" descr="Untitled-20.png">
            <a:extLst>
              <a:ext uri="{FF2B5EF4-FFF2-40B4-BE49-F238E27FC236}">
                <a16:creationId xmlns:a16="http://schemas.microsoft.com/office/drawing/2014/main" id="{397B0EEB-0EB7-3511-B246-5FE1481379F3}"/>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884368" y="5949280"/>
            <a:ext cx="954753" cy="606397"/>
          </a:xfrm>
          <a:prstGeom prst="rect">
            <a:avLst/>
          </a:prstGeom>
        </p:spPr>
      </p:pic>
      <p:graphicFrame>
        <p:nvGraphicFramePr>
          <p:cNvPr id="2" name="Table 1">
            <a:extLst>
              <a:ext uri="{FF2B5EF4-FFF2-40B4-BE49-F238E27FC236}">
                <a16:creationId xmlns:a16="http://schemas.microsoft.com/office/drawing/2014/main" id="{8634A3D5-FCED-2BBE-D77C-0B80C2567CD2}"/>
              </a:ext>
            </a:extLst>
          </p:cNvPr>
          <p:cNvGraphicFramePr>
            <a:graphicFrameLocks noGrp="1"/>
          </p:cNvGraphicFramePr>
          <p:nvPr>
            <p:extLst>
              <p:ext uri="{D42A27DB-BD31-4B8C-83A1-F6EECF244321}">
                <p14:modId xmlns:p14="http://schemas.microsoft.com/office/powerpoint/2010/main" val="307019946"/>
              </p:ext>
            </p:extLst>
          </p:nvPr>
        </p:nvGraphicFramePr>
        <p:xfrm>
          <a:off x="467545" y="1806909"/>
          <a:ext cx="8064895" cy="3801328"/>
        </p:xfrm>
        <a:graphic>
          <a:graphicData uri="http://schemas.openxmlformats.org/drawingml/2006/table">
            <a:tbl>
              <a:tblPr firstRow="1" firstCol="1" bandRow="1">
                <a:tableStyleId>{00A15C55-8517-42AA-B614-E9B94910E393}</a:tableStyleId>
              </a:tblPr>
              <a:tblGrid>
                <a:gridCol w="1080124">
                  <a:extLst>
                    <a:ext uri="{9D8B030D-6E8A-4147-A177-3AD203B41FA5}">
                      <a16:colId xmlns:a16="http://schemas.microsoft.com/office/drawing/2014/main" val="180371004"/>
                    </a:ext>
                  </a:extLst>
                </a:gridCol>
                <a:gridCol w="1728192">
                  <a:extLst>
                    <a:ext uri="{9D8B030D-6E8A-4147-A177-3AD203B41FA5}">
                      <a16:colId xmlns:a16="http://schemas.microsoft.com/office/drawing/2014/main" val="928628284"/>
                    </a:ext>
                  </a:extLst>
                </a:gridCol>
                <a:gridCol w="1800195">
                  <a:extLst>
                    <a:ext uri="{9D8B030D-6E8A-4147-A177-3AD203B41FA5}">
                      <a16:colId xmlns:a16="http://schemas.microsoft.com/office/drawing/2014/main" val="2537680871"/>
                    </a:ext>
                  </a:extLst>
                </a:gridCol>
                <a:gridCol w="1152128">
                  <a:extLst>
                    <a:ext uri="{9D8B030D-6E8A-4147-A177-3AD203B41FA5}">
                      <a16:colId xmlns:a16="http://schemas.microsoft.com/office/drawing/2014/main" val="2723274615"/>
                    </a:ext>
                  </a:extLst>
                </a:gridCol>
                <a:gridCol w="720080">
                  <a:extLst>
                    <a:ext uri="{9D8B030D-6E8A-4147-A177-3AD203B41FA5}">
                      <a16:colId xmlns:a16="http://schemas.microsoft.com/office/drawing/2014/main" val="3068389334"/>
                    </a:ext>
                  </a:extLst>
                </a:gridCol>
                <a:gridCol w="792088">
                  <a:extLst>
                    <a:ext uri="{9D8B030D-6E8A-4147-A177-3AD203B41FA5}">
                      <a16:colId xmlns:a16="http://schemas.microsoft.com/office/drawing/2014/main" val="1934287343"/>
                    </a:ext>
                  </a:extLst>
                </a:gridCol>
                <a:gridCol w="792088">
                  <a:extLst>
                    <a:ext uri="{9D8B030D-6E8A-4147-A177-3AD203B41FA5}">
                      <a16:colId xmlns:a16="http://schemas.microsoft.com/office/drawing/2014/main" val="654190162"/>
                    </a:ext>
                  </a:extLst>
                </a:gridCol>
              </a:tblGrid>
              <a:tr h="150139">
                <a:tc rowSpan="3">
                  <a:txBody>
                    <a:bodyPr/>
                    <a:lstStyle/>
                    <a:p>
                      <a:pPr algn="ctr">
                        <a:lnSpc>
                          <a:spcPct val="107000"/>
                        </a:lnSpc>
                        <a:spcAft>
                          <a:spcPts val="800"/>
                        </a:spcAft>
                      </a:pPr>
                      <a:r>
                        <a:rPr lang="en-GB" sz="1400" dirty="0">
                          <a:solidFill>
                            <a:schemeClr val="tx1"/>
                          </a:solidFill>
                          <a:effectLst/>
                        </a:rPr>
                        <a:t> </a:t>
                      </a:r>
                      <a:endParaRPr lang="en-ZA" sz="1400" dirty="0">
                        <a:solidFill>
                          <a:schemeClr val="tx1"/>
                        </a:solidFill>
                        <a:effectLst/>
                      </a:endParaRPr>
                    </a:p>
                    <a:p>
                      <a:pPr algn="ctr">
                        <a:lnSpc>
                          <a:spcPct val="107000"/>
                        </a:lnSpc>
                        <a:spcAft>
                          <a:spcPts val="800"/>
                        </a:spcAft>
                      </a:pPr>
                      <a:r>
                        <a:rPr lang="en-GB" sz="1400" dirty="0">
                          <a:solidFill>
                            <a:schemeClr val="tx1"/>
                          </a:solidFill>
                          <a:effectLst/>
                        </a:rPr>
                        <a:t>Outcome</a:t>
                      </a:r>
                      <a:endParaRPr lang="en-ZA" sz="1400" dirty="0">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txBody>
                  <a:tcPr marL="30136" marR="30136" marT="0" marB="0"/>
                </a:tc>
                <a:tc rowSpan="3">
                  <a:txBody>
                    <a:bodyPr/>
                    <a:lstStyle/>
                    <a:p>
                      <a:pPr algn="ctr">
                        <a:lnSpc>
                          <a:spcPct val="107000"/>
                        </a:lnSpc>
                        <a:spcAft>
                          <a:spcPts val="800"/>
                        </a:spcAft>
                      </a:pPr>
                      <a:r>
                        <a:rPr lang="en-GB" sz="1400" dirty="0">
                          <a:solidFill>
                            <a:schemeClr val="tx1"/>
                          </a:solidFill>
                          <a:effectLst/>
                        </a:rPr>
                        <a:t>  </a:t>
                      </a:r>
                      <a:endParaRPr lang="en-ZA" sz="1400" dirty="0">
                        <a:solidFill>
                          <a:schemeClr val="tx1"/>
                        </a:solidFill>
                        <a:effectLst/>
                      </a:endParaRPr>
                    </a:p>
                    <a:p>
                      <a:pPr algn="ctr">
                        <a:lnSpc>
                          <a:spcPct val="107000"/>
                        </a:lnSpc>
                        <a:spcAft>
                          <a:spcPts val="800"/>
                        </a:spcAft>
                      </a:pPr>
                      <a:r>
                        <a:rPr lang="en-GB" sz="1400" dirty="0">
                          <a:solidFill>
                            <a:schemeClr val="tx1"/>
                          </a:solidFill>
                          <a:effectLst/>
                        </a:rPr>
                        <a:t>Outputs</a:t>
                      </a:r>
                      <a:endParaRPr lang="en-ZA" sz="1400" dirty="0">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txBody>
                  <a:tcPr marL="30136" marR="30136" marT="0" marB="0"/>
                </a:tc>
                <a:tc rowSpan="3">
                  <a:txBody>
                    <a:bodyPr/>
                    <a:lstStyle/>
                    <a:p>
                      <a:pPr algn="ctr">
                        <a:lnSpc>
                          <a:spcPct val="107000"/>
                        </a:lnSpc>
                        <a:spcAft>
                          <a:spcPts val="800"/>
                        </a:spcAft>
                      </a:pPr>
                      <a:r>
                        <a:rPr lang="en-GB" sz="1400" dirty="0">
                          <a:solidFill>
                            <a:schemeClr val="tx1"/>
                          </a:solidFill>
                          <a:effectLst/>
                        </a:rPr>
                        <a:t> </a:t>
                      </a:r>
                      <a:endParaRPr lang="en-ZA" sz="1400" dirty="0">
                        <a:solidFill>
                          <a:schemeClr val="tx1"/>
                        </a:solidFill>
                        <a:effectLst/>
                      </a:endParaRPr>
                    </a:p>
                    <a:p>
                      <a:pPr algn="ctr">
                        <a:lnSpc>
                          <a:spcPct val="107000"/>
                        </a:lnSpc>
                        <a:spcAft>
                          <a:spcPts val="800"/>
                        </a:spcAft>
                      </a:pPr>
                      <a:r>
                        <a:rPr lang="en-GB" sz="1400" dirty="0">
                          <a:solidFill>
                            <a:schemeClr val="tx1"/>
                          </a:solidFill>
                          <a:effectLst/>
                        </a:rPr>
                        <a:t>Output Indicators</a:t>
                      </a:r>
                      <a:endParaRPr lang="en-ZA" sz="1400" dirty="0">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txBody>
                  <a:tcPr marL="30136" marR="30136" marT="0" marB="0"/>
                </a:tc>
                <a:tc gridSpan="4">
                  <a:txBody>
                    <a:bodyPr/>
                    <a:lstStyle/>
                    <a:p>
                      <a:pPr algn="ctr">
                        <a:lnSpc>
                          <a:spcPct val="107000"/>
                        </a:lnSpc>
                        <a:spcAft>
                          <a:spcPts val="800"/>
                        </a:spcAft>
                      </a:pPr>
                      <a:r>
                        <a:rPr lang="en-GB" sz="1400">
                          <a:solidFill>
                            <a:schemeClr val="tx1"/>
                          </a:solidFill>
                          <a:effectLst/>
                        </a:rPr>
                        <a:t>Annual Targets</a:t>
                      </a:r>
                      <a:endParaRPr lang="en-ZA" sz="1400">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txBody>
                  <a:tcPr marL="30136" marR="30136" marT="0" marB="0"/>
                </a:tc>
                <a:tc hMerge="1">
                  <a:txBody>
                    <a:bodyPr/>
                    <a:lstStyle/>
                    <a:p>
                      <a:endParaRPr lang="en-ZA"/>
                    </a:p>
                  </a:txBody>
                  <a:tcPr/>
                </a:tc>
                <a:tc hMerge="1">
                  <a:txBody>
                    <a:bodyPr/>
                    <a:lstStyle/>
                    <a:p>
                      <a:endParaRPr lang="en-ZA"/>
                    </a:p>
                  </a:txBody>
                  <a:tcPr/>
                </a:tc>
                <a:tc hMerge="1">
                  <a:txBody>
                    <a:bodyPr/>
                    <a:lstStyle/>
                    <a:p>
                      <a:endParaRPr lang="en-ZA"/>
                    </a:p>
                  </a:txBody>
                  <a:tcPr/>
                </a:tc>
                <a:extLst>
                  <a:ext uri="{0D108BD9-81ED-4DB2-BD59-A6C34878D82A}">
                    <a16:rowId xmlns:a16="http://schemas.microsoft.com/office/drawing/2014/main" val="2824902390"/>
                  </a:ext>
                </a:extLst>
              </a:tr>
              <a:tr h="431695">
                <a:tc vMerge="1">
                  <a:txBody>
                    <a:bodyPr/>
                    <a:lstStyle/>
                    <a:p>
                      <a:endParaRPr lang="en-ZA"/>
                    </a:p>
                  </a:txBody>
                  <a:tcPr/>
                </a:tc>
                <a:tc vMerge="1">
                  <a:txBody>
                    <a:bodyPr/>
                    <a:lstStyle/>
                    <a:p>
                      <a:endParaRPr lang="en-ZA"/>
                    </a:p>
                  </a:txBody>
                  <a:tcPr/>
                </a:tc>
                <a:tc vMerge="1">
                  <a:txBody>
                    <a:bodyPr/>
                    <a:lstStyle/>
                    <a:p>
                      <a:endParaRPr lang="en-ZA"/>
                    </a:p>
                  </a:txBody>
                  <a:tcPr/>
                </a:tc>
                <a:tc>
                  <a:txBody>
                    <a:bodyPr/>
                    <a:lstStyle/>
                    <a:p>
                      <a:pPr algn="just">
                        <a:lnSpc>
                          <a:spcPct val="107000"/>
                        </a:lnSpc>
                        <a:spcAft>
                          <a:spcPts val="800"/>
                        </a:spcAft>
                      </a:pPr>
                      <a:r>
                        <a:rPr lang="en-GB" sz="1400" b="1" dirty="0">
                          <a:solidFill>
                            <a:schemeClr val="tx1"/>
                          </a:solidFill>
                          <a:effectLst/>
                        </a:rPr>
                        <a:t>Estimated performance </a:t>
                      </a:r>
                      <a:endParaRPr lang="en-ZA" sz="1400" b="1" dirty="0">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txBody>
                  <a:tcPr marL="30136" marR="30136" marT="0" marB="0"/>
                </a:tc>
                <a:tc gridSpan="3">
                  <a:txBody>
                    <a:bodyPr/>
                    <a:lstStyle/>
                    <a:p>
                      <a:pPr algn="ctr">
                        <a:lnSpc>
                          <a:spcPct val="107000"/>
                        </a:lnSpc>
                        <a:spcAft>
                          <a:spcPts val="800"/>
                        </a:spcAft>
                      </a:pPr>
                      <a:r>
                        <a:rPr lang="en-GB" sz="1400" b="1" dirty="0">
                          <a:solidFill>
                            <a:schemeClr val="tx1"/>
                          </a:solidFill>
                          <a:effectLst/>
                        </a:rPr>
                        <a:t> MTEF Period </a:t>
                      </a:r>
                      <a:endParaRPr lang="en-ZA" sz="1400" b="1" dirty="0">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txBody>
                  <a:tcPr marL="30136" marR="30136" marT="0" marB="0"/>
                </a:tc>
                <a:tc hMerge="1">
                  <a:txBody>
                    <a:bodyPr/>
                    <a:lstStyle/>
                    <a:p>
                      <a:endParaRPr lang="en-ZA"/>
                    </a:p>
                  </a:txBody>
                  <a:tcPr/>
                </a:tc>
                <a:tc hMerge="1">
                  <a:txBody>
                    <a:bodyPr/>
                    <a:lstStyle/>
                    <a:p>
                      <a:endParaRPr lang="en-ZA"/>
                    </a:p>
                  </a:txBody>
                  <a:tcPr/>
                </a:tc>
                <a:extLst>
                  <a:ext uri="{0D108BD9-81ED-4DB2-BD59-A6C34878D82A}">
                    <a16:rowId xmlns:a16="http://schemas.microsoft.com/office/drawing/2014/main" val="2544518980"/>
                  </a:ext>
                </a:extLst>
              </a:tr>
              <a:tr h="624895">
                <a:tc vMerge="1">
                  <a:txBody>
                    <a:bodyPr/>
                    <a:lstStyle/>
                    <a:p>
                      <a:endParaRPr lang="en-ZA"/>
                    </a:p>
                  </a:txBody>
                  <a:tcPr/>
                </a:tc>
                <a:tc vMerge="1">
                  <a:txBody>
                    <a:bodyPr/>
                    <a:lstStyle/>
                    <a:p>
                      <a:endParaRPr lang="en-ZA"/>
                    </a:p>
                  </a:txBody>
                  <a:tcPr/>
                </a:tc>
                <a:tc vMerge="1">
                  <a:txBody>
                    <a:bodyPr/>
                    <a:lstStyle/>
                    <a:p>
                      <a:endParaRPr lang="en-ZA"/>
                    </a:p>
                  </a:txBody>
                  <a:tcPr/>
                </a:tc>
                <a:tc>
                  <a:txBody>
                    <a:bodyPr/>
                    <a:lstStyle/>
                    <a:p>
                      <a:pPr algn="just">
                        <a:lnSpc>
                          <a:spcPct val="107000"/>
                        </a:lnSpc>
                        <a:spcAft>
                          <a:spcPts val="800"/>
                        </a:spcAft>
                      </a:pPr>
                      <a:r>
                        <a:rPr lang="en-GB" sz="1400" b="1">
                          <a:solidFill>
                            <a:schemeClr val="tx1"/>
                          </a:solidFill>
                          <a:effectLst/>
                        </a:rPr>
                        <a:t>2022/23</a:t>
                      </a:r>
                      <a:endParaRPr lang="en-ZA" sz="1400" b="1">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txBody>
                  <a:tcPr marL="30136" marR="30136" marT="0" marB="0"/>
                </a:tc>
                <a:tc>
                  <a:txBody>
                    <a:bodyPr/>
                    <a:lstStyle/>
                    <a:p>
                      <a:pPr algn="just">
                        <a:lnSpc>
                          <a:spcPct val="107000"/>
                        </a:lnSpc>
                        <a:spcAft>
                          <a:spcPts val="800"/>
                        </a:spcAft>
                      </a:pPr>
                      <a:r>
                        <a:rPr lang="en-GB" sz="1400" b="1" dirty="0">
                          <a:solidFill>
                            <a:schemeClr val="tx1"/>
                          </a:solidFill>
                          <a:effectLst/>
                        </a:rPr>
                        <a:t>2023/24</a:t>
                      </a:r>
                      <a:endParaRPr lang="en-ZA" sz="1400" b="1" dirty="0">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txBody>
                  <a:tcPr marL="30136" marR="30136" marT="0" marB="0"/>
                </a:tc>
                <a:tc>
                  <a:txBody>
                    <a:bodyPr/>
                    <a:lstStyle/>
                    <a:p>
                      <a:pPr algn="just">
                        <a:lnSpc>
                          <a:spcPct val="107000"/>
                        </a:lnSpc>
                        <a:spcAft>
                          <a:spcPts val="800"/>
                        </a:spcAft>
                      </a:pPr>
                      <a:r>
                        <a:rPr lang="en-GB" sz="1400" b="1" dirty="0">
                          <a:solidFill>
                            <a:schemeClr val="tx1"/>
                          </a:solidFill>
                          <a:effectLst/>
                        </a:rPr>
                        <a:t>2024/25</a:t>
                      </a:r>
                      <a:endParaRPr lang="en-ZA" sz="1400" b="1" dirty="0">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txBody>
                  <a:tcPr marL="30136" marR="30136" marT="0" marB="0"/>
                </a:tc>
                <a:tc>
                  <a:txBody>
                    <a:bodyPr/>
                    <a:lstStyle/>
                    <a:p>
                      <a:pPr algn="just">
                        <a:lnSpc>
                          <a:spcPct val="107000"/>
                        </a:lnSpc>
                        <a:spcAft>
                          <a:spcPts val="800"/>
                        </a:spcAft>
                      </a:pPr>
                      <a:r>
                        <a:rPr lang="en-GB" sz="1400" b="1" dirty="0">
                          <a:solidFill>
                            <a:schemeClr val="tx1"/>
                          </a:solidFill>
                          <a:effectLst/>
                        </a:rPr>
                        <a:t>2025/26</a:t>
                      </a:r>
                      <a:endParaRPr lang="en-ZA" sz="1400" b="1" dirty="0">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txBody>
                  <a:tcPr marL="30136" marR="30136" marT="0" marB="0"/>
                </a:tc>
                <a:extLst>
                  <a:ext uri="{0D108BD9-81ED-4DB2-BD59-A6C34878D82A}">
                    <a16:rowId xmlns:a16="http://schemas.microsoft.com/office/drawing/2014/main" val="849508802"/>
                  </a:ext>
                </a:extLst>
              </a:tr>
              <a:tr h="1350172">
                <a:tc rowSpan="2">
                  <a:txBody>
                    <a:bodyPr/>
                    <a:lstStyle/>
                    <a:p>
                      <a:pPr>
                        <a:lnSpc>
                          <a:spcPct val="107000"/>
                        </a:lnSpc>
                        <a:spcAft>
                          <a:spcPts val="800"/>
                        </a:spcAft>
                      </a:pPr>
                      <a:r>
                        <a:rPr lang="en-GB" sz="1400" dirty="0">
                          <a:solidFill>
                            <a:schemeClr val="tx1"/>
                          </a:solidFill>
                          <a:effectLst/>
                        </a:rPr>
                        <a:t>Youth better </a:t>
                      </a:r>
                      <a:endParaRPr lang="en-ZA" sz="1400" dirty="0">
                        <a:solidFill>
                          <a:schemeClr val="tx1"/>
                        </a:solidFill>
                        <a:effectLst/>
                      </a:endParaRPr>
                    </a:p>
                    <a:p>
                      <a:pPr>
                        <a:lnSpc>
                          <a:spcPct val="107000"/>
                        </a:lnSpc>
                        <a:spcAft>
                          <a:spcPts val="800"/>
                        </a:spcAft>
                      </a:pPr>
                      <a:r>
                        <a:rPr lang="en-GB" sz="1400" dirty="0">
                          <a:solidFill>
                            <a:schemeClr val="tx1"/>
                          </a:solidFill>
                          <a:effectLst/>
                        </a:rPr>
                        <a:t>prepared for further learning and world of work.</a:t>
                      </a:r>
                      <a:endParaRPr lang="en-ZA" sz="1400" dirty="0">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txBody>
                  <a:tcPr marL="30136" marR="30136" marT="0" marB="0"/>
                </a:tc>
                <a:tc>
                  <a:txBody>
                    <a:bodyPr/>
                    <a:lstStyle/>
                    <a:p>
                      <a:pPr>
                        <a:lnSpc>
                          <a:spcPct val="107000"/>
                        </a:lnSpc>
                        <a:spcAft>
                          <a:spcPts val="800"/>
                        </a:spcAft>
                      </a:pPr>
                      <a:r>
                        <a:rPr lang="en-GB" sz="1400" dirty="0">
                          <a:solidFill>
                            <a:schemeClr val="tx1"/>
                          </a:solidFill>
                          <a:effectLst/>
                        </a:rPr>
                        <a:t>Learners beneﬁtting from school nutrition programme.</a:t>
                      </a:r>
                      <a:endParaRPr lang="en-ZA" sz="1400" dirty="0">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txBody>
                  <a:tcPr marL="30136" marR="30136" marT="0" marB="0"/>
                </a:tc>
                <a:tc>
                  <a:txBody>
                    <a:bodyPr/>
                    <a:lstStyle/>
                    <a:p>
                      <a:pPr>
                        <a:lnSpc>
                          <a:spcPct val="107000"/>
                        </a:lnSpc>
                        <a:spcAft>
                          <a:spcPts val="800"/>
                        </a:spcAft>
                      </a:pPr>
                      <a:r>
                        <a:rPr lang="en-GB" sz="1400">
                          <a:solidFill>
                            <a:schemeClr val="tx1"/>
                          </a:solidFill>
                          <a:effectLst/>
                        </a:rPr>
                        <a:t>NSOI 2.1: Percentage of learners beneﬁtting from school nutrition programme.</a:t>
                      </a:r>
                      <a:endParaRPr lang="en-ZA" sz="1400">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txBody>
                  <a:tcPr marL="30136" marR="30136" marT="0" marB="0"/>
                </a:tc>
                <a:tc>
                  <a:txBody>
                    <a:bodyPr/>
                    <a:lstStyle/>
                    <a:p>
                      <a:pPr>
                        <a:lnSpc>
                          <a:spcPct val="107000"/>
                        </a:lnSpc>
                        <a:spcAft>
                          <a:spcPts val="800"/>
                        </a:spcAft>
                      </a:pPr>
                      <a:r>
                        <a:rPr lang="en-GB" sz="1400" dirty="0">
                          <a:solidFill>
                            <a:schemeClr val="tx1"/>
                          </a:solidFill>
                          <a:effectLst/>
                        </a:rPr>
                        <a:t>83%</a:t>
                      </a:r>
                      <a:endParaRPr lang="en-ZA" sz="1400" dirty="0">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txBody>
                  <a:tcPr marL="30136" marR="30136" marT="0" marB="0"/>
                </a:tc>
                <a:tc>
                  <a:txBody>
                    <a:bodyPr/>
                    <a:lstStyle/>
                    <a:p>
                      <a:pPr>
                        <a:lnSpc>
                          <a:spcPct val="107000"/>
                        </a:lnSpc>
                        <a:spcAft>
                          <a:spcPts val="800"/>
                        </a:spcAft>
                      </a:pPr>
                      <a:r>
                        <a:rPr lang="en-GB" sz="1400" dirty="0">
                          <a:solidFill>
                            <a:schemeClr val="tx1"/>
                          </a:solidFill>
                          <a:effectLst/>
                        </a:rPr>
                        <a:t>83%</a:t>
                      </a:r>
                      <a:endParaRPr lang="en-ZA" sz="1400" dirty="0">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txBody>
                  <a:tcPr marL="30136" marR="30136" marT="0" marB="0"/>
                </a:tc>
                <a:tc>
                  <a:txBody>
                    <a:bodyPr/>
                    <a:lstStyle/>
                    <a:p>
                      <a:pPr>
                        <a:lnSpc>
                          <a:spcPct val="107000"/>
                        </a:lnSpc>
                        <a:spcAft>
                          <a:spcPts val="800"/>
                        </a:spcAft>
                      </a:pPr>
                      <a:r>
                        <a:rPr lang="en-GB" sz="1400">
                          <a:solidFill>
                            <a:schemeClr val="tx1"/>
                          </a:solidFill>
                          <a:effectLst/>
                        </a:rPr>
                        <a:t>83%</a:t>
                      </a:r>
                      <a:endParaRPr lang="en-ZA" sz="1400">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txBody>
                  <a:tcPr marL="30136" marR="30136" marT="0" marB="0"/>
                </a:tc>
                <a:tc>
                  <a:txBody>
                    <a:bodyPr/>
                    <a:lstStyle/>
                    <a:p>
                      <a:pPr>
                        <a:lnSpc>
                          <a:spcPct val="107000"/>
                        </a:lnSpc>
                        <a:spcAft>
                          <a:spcPts val="800"/>
                        </a:spcAft>
                      </a:pPr>
                      <a:r>
                        <a:rPr lang="en-GB" sz="1400" dirty="0">
                          <a:solidFill>
                            <a:schemeClr val="tx1"/>
                          </a:solidFill>
                          <a:effectLst/>
                        </a:rPr>
                        <a:t>83%</a:t>
                      </a:r>
                      <a:endParaRPr lang="en-ZA" sz="1400" dirty="0">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txBody>
                  <a:tcPr marL="30136" marR="30136" marT="0" marB="0"/>
                </a:tc>
                <a:extLst>
                  <a:ext uri="{0D108BD9-81ED-4DB2-BD59-A6C34878D82A}">
                    <a16:rowId xmlns:a16="http://schemas.microsoft.com/office/drawing/2014/main" val="1878635399"/>
                  </a:ext>
                </a:extLst>
              </a:tr>
              <a:tr h="598589">
                <a:tc vMerge="1">
                  <a:txBody>
                    <a:bodyPr/>
                    <a:lstStyle/>
                    <a:p>
                      <a:endParaRPr lang="en-ZA"/>
                    </a:p>
                  </a:txBody>
                  <a:tcPr/>
                </a:tc>
                <a:tc>
                  <a:txBody>
                    <a:bodyPr/>
                    <a:lstStyle/>
                    <a:p>
                      <a:pPr>
                        <a:lnSpc>
                          <a:spcPct val="107000"/>
                        </a:lnSpc>
                        <a:spcAft>
                          <a:spcPts val="800"/>
                        </a:spcAft>
                      </a:pPr>
                      <a:r>
                        <a:rPr lang="en-GB" sz="1400" dirty="0">
                          <a:solidFill>
                            <a:schemeClr val="tx1"/>
                          </a:solidFill>
                          <a:effectLst/>
                        </a:rPr>
                        <a:t>Core LTSM delivered to public ordinary schools by day one of the school year, as ordered.</a:t>
                      </a:r>
                      <a:endParaRPr lang="en-ZA" sz="1400" dirty="0">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txBody>
                  <a:tcPr marL="30136" marR="30136" marT="0" marB="0"/>
                </a:tc>
                <a:tc>
                  <a:txBody>
                    <a:bodyPr/>
                    <a:lstStyle/>
                    <a:p>
                      <a:pPr>
                        <a:lnSpc>
                          <a:spcPct val="107000"/>
                        </a:lnSpc>
                        <a:spcAft>
                          <a:spcPts val="800"/>
                        </a:spcAft>
                      </a:pPr>
                      <a:r>
                        <a:rPr lang="en-GB" sz="1400">
                          <a:solidFill>
                            <a:schemeClr val="tx1"/>
                          </a:solidFill>
                          <a:effectLst/>
                        </a:rPr>
                        <a:t>NSOI 2.2: Percentage of Core LTSM delivered to public ordinary schools by day one of the school year, as ordered.</a:t>
                      </a:r>
                      <a:endParaRPr lang="en-ZA" sz="1400">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txBody>
                  <a:tcPr marL="30136" marR="30136" marT="0" marB="0"/>
                </a:tc>
                <a:tc>
                  <a:txBody>
                    <a:bodyPr/>
                    <a:lstStyle/>
                    <a:p>
                      <a:pPr>
                        <a:lnSpc>
                          <a:spcPct val="107000"/>
                        </a:lnSpc>
                        <a:spcAft>
                          <a:spcPts val="800"/>
                        </a:spcAft>
                      </a:pPr>
                      <a:r>
                        <a:rPr lang="en-GB" sz="1400">
                          <a:solidFill>
                            <a:schemeClr val="tx1"/>
                          </a:solidFill>
                          <a:effectLst/>
                        </a:rPr>
                        <a:t>100%</a:t>
                      </a:r>
                      <a:endParaRPr lang="en-ZA" sz="1400">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txBody>
                  <a:tcPr marL="30136" marR="30136" marT="0" marB="0"/>
                </a:tc>
                <a:tc>
                  <a:txBody>
                    <a:bodyPr/>
                    <a:lstStyle/>
                    <a:p>
                      <a:pPr>
                        <a:lnSpc>
                          <a:spcPct val="107000"/>
                        </a:lnSpc>
                        <a:spcAft>
                          <a:spcPts val="800"/>
                        </a:spcAft>
                      </a:pPr>
                      <a:r>
                        <a:rPr lang="en-GB" sz="1400" dirty="0">
                          <a:solidFill>
                            <a:schemeClr val="tx1"/>
                          </a:solidFill>
                          <a:effectLst/>
                        </a:rPr>
                        <a:t>100%</a:t>
                      </a:r>
                      <a:endParaRPr lang="en-ZA" sz="1400" dirty="0">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txBody>
                  <a:tcPr marL="30136" marR="30136" marT="0" marB="0"/>
                </a:tc>
                <a:tc>
                  <a:txBody>
                    <a:bodyPr/>
                    <a:lstStyle/>
                    <a:p>
                      <a:pPr>
                        <a:lnSpc>
                          <a:spcPct val="107000"/>
                        </a:lnSpc>
                        <a:spcAft>
                          <a:spcPts val="800"/>
                        </a:spcAft>
                      </a:pPr>
                      <a:r>
                        <a:rPr lang="en-GB" sz="1400">
                          <a:solidFill>
                            <a:schemeClr val="tx1"/>
                          </a:solidFill>
                          <a:effectLst/>
                        </a:rPr>
                        <a:t>100%</a:t>
                      </a:r>
                      <a:endParaRPr lang="en-ZA" sz="1400">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txBody>
                  <a:tcPr marL="30136" marR="30136" marT="0" marB="0"/>
                </a:tc>
                <a:tc>
                  <a:txBody>
                    <a:bodyPr/>
                    <a:lstStyle/>
                    <a:p>
                      <a:pPr>
                        <a:lnSpc>
                          <a:spcPct val="107000"/>
                        </a:lnSpc>
                        <a:spcAft>
                          <a:spcPts val="800"/>
                        </a:spcAft>
                      </a:pPr>
                      <a:r>
                        <a:rPr lang="en-GB" sz="1400" dirty="0">
                          <a:solidFill>
                            <a:schemeClr val="tx1"/>
                          </a:solidFill>
                          <a:effectLst/>
                        </a:rPr>
                        <a:t>100%</a:t>
                      </a:r>
                      <a:endParaRPr lang="en-ZA" sz="1400" dirty="0">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txBody>
                  <a:tcPr marL="30136" marR="30136" marT="0" marB="0"/>
                </a:tc>
                <a:extLst>
                  <a:ext uri="{0D108BD9-81ED-4DB2-BD59-A6C34878D82A}">
                    <a16:rowId xmlns:a16="http://schemas.microsoft.com/office/drawing/2014/main" val="2206710388"/>
                  </a:ext>
                </a:extLst>
              </a:tr>
            </a:tbl>
          </a:graphicData>
        </a:graphic>
      </p:graphicFrame>
    </p:spTree>
    <p:extLst>
      <p:ext uri="{BB962C8B-B14F-4D97-AF65-F5344CB8AC3E}">
        <p14:creationId xmlns:p14="http://schemas.microsoft.com/office/powerpoint/2010/main" val="282076702"/>
      </p:ext>
    </p:extLst>
  </p:cSld>
  <p:clrMapOvr>
    <a:masterClrMapping/>
  </p:clrMapOvr>
  <p:transition>
    <p:wipe/>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Content Placeholder 13">
            <a:extLst>
              <a:ext uri="{FF2B5EF4-FFF2-40B4-BE49-F238E27FC236}">
                <a16:creationId xmlns:a16="http://schemas.microsoft.com/office/drawing/2014/main" id="{9E3B93A8-610B-FB4B-F174-97C1A3A2FBEF}"/>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894" y="20921"/>
            <a:ext cx="9147894" cy="6857999"/>
          </a:xfrm>
        </p:spPr>
      </p:pic>
      <p:sp>
        <p:nvSpPr>
          <p:cNvPr id="10" name="Slide Number Placeholder 9"/>
          <p:cNvSpPr>
            <a:spLocks noGrp="1"/>
          </p:cNvSpPr>
          <p:nvPr>
            <p:ph type="sldNum" sz="quarter" idx="12"/>
          </p:nvPr>
        </p:nvSpPr>
        <p:spPr/>
        <p:txBody>
          <a:bodyPr/>
          <a:lstStyle/>
          <a:p>
            <a:fld id="{2DDF82E0-F617-466A-8989-E6F91EEE8384}" type="slidenum">
              <a:rPr lang="en-US" altLang="en-US" sz="1600" smtClean="0">
                <a:solidFill>
                  <a:prstClr val="white"/>
                </a:solidFill>
              </a:rPr>
              <a:pPr/>
              <a:t>27</a:t>
            </a:fld>
            <a:endParaRPr lang="en-US" altLang="en-US" sz="1600" dirty="0">
              <a:solidFill>
                <a:prstClr val="white"/>
              </a:solidFill>
            </a:endParaRPr>
          </a:p>
        </p:txBody>
      </p:sp>
      <p:sp>
        <p:nvSpPr>
          <p:cNvPr id="5" name="Rectangle 4">
            <a:extLst>
              <a:ext uri="{FF2B5EF4-FFF2-40B4-BE49-F238E27FC236}">
                <a16:creationId xmlns:a16="http://schemas.microsoft.com/office/drawing/2014/main" id="{CA4095C3-29D6-8A91-DF11-18B46D019CAA}"/>
              </a:ext>
            </a:extLst>
          </p:cNvPr>
          <p:cNvSpPr/>
          <p:nvPr/>
        </p:nvSpPr>
        <p:spPr>
          <a:xfrm>
            <a:off x="0" y="0"/>
            <a:ext cx="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itle 1"/>
          <p:cNvSpPr>
            <a:spLocks noGrp="1"/>
          </p:cNvSpPr>
          <p:nvPr>
            <p:ph type="title"/>
          </p:nvPr>
        </p:nvSpPr>
        <p:spPr>
          <a:xfrm>
            <a:off x="539553" y="1129354"/>
            <a:ext cx="8064895" cy="707334"/>
          </a:xfrm>
        </p:spPr>
        <p:txBody>
          <a:bodyPr>
            <a:noAutofit/>
          </a:bodyPr>
          <a:lstStyle/>
          <a:p>
            <a:r>
              <a:rPr lang="en-US" sz="2400" b="1" dirty="0">
                <a:solidFill>
                  <a:srgbClr val="008000"/>
                </a:solidFill>
              </a:rPr>
              <a:t>PERFORMANCE INFORMATION </a:t>
            </a:r>
            <a:br>
              <a:rPr lang="en-US" sz="2400" b="1" dirty="0">
                <a:solidFill>
                  <a:srgbClr val="008000"/>
                </a:solidFill>
              </a:rPr>
            </a:br>
            <a:r>
              <a:rPr lang="en-US" sz="2400" b="1" dirty="0">
                <a:solidFill>
                  <a:srgbClr val="008000"/>
                </a:solidFill>
              </a:rPr>
              <a:t>PROGRAMME 2: PUBLIC ORDINARY SCHOOLS</a:t>
            </a:r>
            <a:endParaRPr lang="en-ZA" sz="2400" b="1" dirty="0">
              <a:solidFill>
                <a:srgbClr val="008000"/>
              </a:solidFill>
            </a:endParaRPr>
          </a:p>
        </p:txBody>
      </p:sp>
      <p:pic>
        <p:nvPicPr>
          <p:cNvPr id="7" name="Picture 6" descr="Education Logo.jp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64271" y="453239"/>
            <a:ext cx="2808312" cy="707334"/>
          </a:xfrm>
          <a:prstGeom prst="rect">
            <a:avLst/>
          </a:prstGeom>
        </p:spPr>
      </p:pic>
      <p:pic>
        <p:nvPicPr>
          <p:cNvPr id="8" name="Picture 7" descr="NDP Logo.jp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620000" y="308834"/>
            <a:ext cx="869208" cy="800457"/>
          </a:xfrm>
          <a:prstGeom prst="rect">
            <a:avLst/>
          </a:prstGeom>
        </p:spPr>
      </p:pic>
      <p:sp>
        <p:nvSpPr>
          <p:cNvPr id="9" name="TextBox 8">
            <a:extLst>
              <a:ext uri="{FF2B5EF4-FFF2-40B4-BE49-F238E27FC236}">
                <a16:creationId xmlns:a16="http://schemas.microsoft.com/office/drawing/2014/main" id="{C1AFE2E7-1968-957B-22E5-255AC3A04730}"/>
              </a:ext>
            </a:extLst>
          </p:cNvPr>
          <p:cNvSpPr txBox="1"/>
          <p:nvPr/>
        </p:nvSpPr>
        <p:spPr>
          <a:xfrm>
            <a:off x="376714" y="6056268"/>
            <a:ext cx="7200900" cy="600164"/>
          </a:xfrm>
          <a:prstGeom prst="rect">
            <a:avLst/>
          </a:prstGeom>
          <a:noFill/>
        </p:spPr>
        <p:txBody>
          <a:bodyPr wrap="square" rtlCol="0">
            <a:spAutoFit/>
          </a:bodyPr>
          <a:lstStyle/>
          <a:p>
            <a:pPr algn="ctr"/>
            <a:r>
              <a:rPr lang="en-US" sz="1100" b="1" dirty="0"/>
              <a:t>Our Vision </a:t>
            </a:r>
          </a:p>
          <a:p>
            <a:pPr algn="ctr"/>
            <a:r>
              <a:rPr lang="en-US" sz="1100" i="1" dirty="0">
                <a:cs typeface="Arial" panose="020B0604020202020204" pitchFamily="34" charset="0"/>
              </a:rPr>
              <a:t>To be an innovative hub for quality teaching and learning that produces learners developed to exploit opportunities for lifelong success.</a:t>
            </a:r>
          </a:p>
        </p:txBody>
      </p:sp>
      <p:pic>
        <p:nvPicPr>
          <p:cNvPr id="11" name="Picture 10" descr="Untitled-20.png">
            <a:extLst>
              <a:ext uri="{FF2B5EF4-FFF2-40B4-BE49-F238E27FC236}">
                <a16:creationId xmlns:a16="http://schemas.microsoft.com/office/drawing/2014/main" id="{397B0EEB-0EB7-3511-B246-5FE1481379F3}"/>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884368" y="5949280"/>
            <a:ext cx="954753" cy="606397"/>
          </a:xfrm>
          <a:prstGeom prst="rect">
            <a:avLst/>
          </a:prstGeom>
        </p:spPr>
      </p:pic>
      <p:graphicFrame>
        <p:nvGraphicFramePr>
          <p:cNvPr id="2" name="Table 1">
            <a:extLst>
              <a:ext uri="{FF2B5EF4-FFF2-40B4-BE49-F238E27FC236}">
                <a16:creationId xmlns:a16="http://schemas.microsoft.com/office/drawing/2014/main" id="{8634A3D5-FCED-2BBE-D77C-0B80C2567CD2}"/>
              </a:ext>
            </a:extLst>
          </p:cNvPr>
          <p:cNvGraphicFramePr>
            <a:graphicFrameLocks noGrp="1"/>
          </p:cNvGraphicFramePr>
          <p:nvPr>
            <p:extLst>
              <p:ext uri="{D42A27DB-BD31-4B8C-83A1-F6EECF244321}">
                <p14:modId xmlns:p14="http://schemas.microsoft.com/office/powerpoint/2010/main" val="3827318469"/>
              </p:ext>
            </p:extLst>
          </p:nvPr>
        </p:nvGraphicFramePr>
        <p:xfrm>
          <a:off x="424313" y="1967960"/>
          <a:ext cx="8064895" cy="3793660"/>
        </p:xfrm>
        <a:graphic>
          <a:graphicData uri="http://schemas.openxmlformats.org/drawingml/2006/table">
            <a:tbl>
              <a:tblPr firstRow="1" firstCol="1" bandRow="1">
                <a:tableStyleId>{00A15C55-8517-42AA-B614-E9B94910E393}</a:tableStyleId>
              </a:tblPr>
              <a:tblGrid>
                <a:gridCol w="1152132">
                  <a:extLst>
                    <a:ext uri="{9D8B030D-6E8A-4147-A177-3AD203B41FA5}">
                      <a16:colId xmlns:a16="http://schemas.microsoft.com/office/drawing/2014/main" val="180371004"/>
                    </a:ext>
                  </a:extLst>
                </a:gridCol>
                <a:gridCol w="1584176">
                  <a:extLst>
                    <a:ext uri="{9D8B030D-6E8A-4147-A177-3AD203B41FA5}">
                      <a16:colId xmlns:a16="http://schemas.microsoft.com/office/drawing/2014/main" val="928628284"/>
                    </a:ext>
                  </a:extLst>
                </a:gridCol>
                <a:gridCol w="1656184">
                  <a:extLst>
                    <a:ext uri="{9D8B030D-6E8A-4147-A177-3AD203B41FA5}">
                      <a16:colId xmlns:a16="http://schemas.microsoft.com/office/drawing/2014/main" val="2537680871"/>
                    </a:ext>
                  </a:extLst>
                </a:gridCol>
                <a:gridCol w="1368152">
                  <a:extLst>
                    <a:ext uri="{9D8B030D-6E8A-4147-A177-3AD203B41FA5}">
                      <a16:colId xmlns:a16="http://schemas.microsoft.com/office/drawing/2014/main" val="2723274615"/>
                    </a:ext>
                  </a:extLst>
                </a:gridCol>
                <a:gridCol w="792088">
                  <a:extLst>
                    <a:ext uri="{9D8B030D-6E8A-4147-A177-3AD203B41FA5}">
                      <a16:colId xmlns:a16="http://schemas.microsoft.com/office/drawing/2014/main" val="3068389334"/>
                    </a:ext>
                  </a:extLst>
                </a:gridCol>
                <a:gridCol w="720080">
                  <a:extLst>
                    <a:ext uri="{9D8B030D-6E8A-4147-A177-3AD203B41FA5}">
                      <a16:colId xmlns:a16="http://schemas.microsoft.com/office/drawing/2014/main" val="1934287343"/>
                    </a:ext>
                  </a:extLst>
                </a:gridCol>
                <a:gridCol w="792083">
                  <a:extLst>
                    <a:ext uri="{9D8B030D-6E8A-4147-A177-3AD203B41FA5}">
                      <a16:colId xmlns:a16="http://schemas.microsoft.com/office/drawing/2014/main" val="654190162"/>
                    </a:ext>
                  </a:extLst>
                </a:gridCol>
              </a:tblGrid>
              <a:tr h="66160">
                <a:tc rowSpan="3">
                  <a:txBody>
                    <a:bodyPr/>
                    <a:lstStyle/>
                    <a:p>
                      <a:pPr algn="ctr">
                        <a:lnSpc>
                          <a:spcPct val="107000"/>
                        </a:lnSpc>
                        <a:spcAft>
                          <a:spcPts val="800"/>
                        </a:spcAft>
                      </a:pPr>
                      <a:r>
                        <a:rPr lang="en-GB" sz="1400" dirty="0">
                          <a:solidFill>
                            <a:schemeClr val="tx1"/>
                          </a:solidFill>
                          <a:effectLst/>
                        </a:rPr>
                        <a:t>  </a:t>
                      </a:r>
                      <a:endParaRPr lang="en-ZA" sz="1400" dirty="0">
                        <a:solidFill>
                          <a:schemeClr val="tx1"/>
                        </a:solidFill>
                        <a:effectLst/>
                      </a:endParaRPr>
                    </a:p>
                    <a:p>
                      <a:pPr algn="ctr">
                        <a:lnSpc>
                          <a:spcPct val="107000"/>
                        </a:lnSpc>
                        <a:spcAft>
                          <a:spcPts val="800"/>
                        </a:spcAft>
                      </a:pPr>
                      <a:r>
                        <a:rPr lang="en-GB" sz="1400" dirty="0">
                          <a:solidFill>
                            <a:schemeClr val="tx1"/>
                          </a:solidFill>
                          <a:effectLst/>
                        </a:rPr>
                        <a:t>Outcome</a:t>
                      </a:r>
                      <a:endParaRPr lang="en-ZA" sz="1400" dirty="0">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txBody>
                  <a:tcPr marL="30136" marR="30136" marT="0" marB="0"/>
                </a:tc>
                <a:tc rowSpan="3">
                  <a:txBody>
                    <a:bodyPr/>
                    <a:lstStyle/>
                    <a:p>
                      <a:pPr algn="ctr">
                        <a:lnSpc>
                          <a:spcPct val="107000"/>
                        </a:lnSpc>
                        <a:spcAft>
                          <a:spcPts val="800"/>
                        </a:spcAft>
                      </a:pPr>
                      <a:r>
                        <a:rPr lang="en-GB" sz="1400" dirty="0">
                          <a:solidFill>
                            <a:schemeClr val="tx1"/>
                          </a:solidFill>
                          <a:effectLst/>
                        </a:rPr>
                        <a:t>  </a:t>
                      </a:r>
                      <a:endParaRPr lang="en-ZA" sz="1400" dirty="0">
                        <a:solidFill>
                          <a:schemeClr val="tx1"/>
                        </a:solidFill>
                        <a:effectLst/>
                      </a:endParaRPr>
                    </a:p>
                    <a:p>
                      <a:pPr algn="ctr">
                        <a:lnSpc>
                          <a:spcPct val="107000"/>
                        </a:lnSpc>
                        <a:spcAft>
                          <a:spcPts val="800"/>
                        </a:spcAft>
                      </a:pPr>
                      <a:r>
                        <a:rPr lang="en-GB" sz="1400" dirty="0">
                          <a:solidFill>
                            <a:schemeClr val="tx1"/>
                          </a:solidFill>
                          <a:effectLst/>
                        </a:rPr>
                        <a:t>Outputs</a:t>
                      </a:r>
                      <a:endParaRPr lang="en-ZA" sz="1400" dirty="0">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txBody>
                  <a:tcPr marL="30136" marR="30136" marT="0" marB="0"/>
                </a:tc>
                <a:tc rowSpan="3">
                  <a:txBody>
                    <a:bodyPr/>
                    <a:lstStyle/>
                    <a:p>
                      <a:pPr algn="ctr">
                        <a:lnSpc>
                          <a:spcPct val="107000"/>
                        </a:lnSpc>
                        <a:spcAft>
                          <a:spcPts val="800"/>
                        </a:spcAft>
                      </a:pPr>
                      <a:r>
                        <a:rPr lang="en-GB" sz="1400" dirty="0">
                          <a:solidFill>
                            <a:schemeClr val="tx1"/>
                          </a:solidFill>
                          <a:effectLst/>
                        </a:rPr>
                        <a:t> </a:t>
                      </a:r>
                      <a:endParaRPr lang="en-ZA" sz="1400" dirty="0">
                        <a:solidFill>
                          <a:schemeClr val="tx1"/>
                        </a:solidFill>
                        <a:effectLst/>
                      </a:endParaRPr>
                    </a:p>
                    <a:p>
                      <a:pPr algn="ctr">
                        <a:lnSpc>
                          <a:spcPct val="107000"/>
                        </a:lnSpc>
                        <a:spcAft>
                          <a:spcPts val="800"/>
                        </a:spcAft>
                      </a:pPr>
                      <a:r>
                        <a:rPr lang="en-GB" sz="1400" dirty="0">
                          <a:solidFill>
                            <a:schemeClr val="tx1"/>
                          </a:solidFill>
                          <a:effectLst/>
                        </a:rPr>
                        <a:t>Output Indicators</a:t>
                      </a:r>
                      <a:endParaRPr lang="en-ZA" sz="1400" dirty="0">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txBody>
                  <a:tcPr marL="30136" marR="30136" marT="0" marB="0"/>
                </a:tc>
                <a:tc gridSpan="4">
                  <a:txBody>
                    <a:bodyPr/>
                    <a:lstStyle/>
                    <a:p>
                      <a:pPr algn="ctr">
                        <a:lnSpc>
                          <a:spcPct val="107000"/>
                        </a:lnSpc>
                        <a:spcAft>
                          <a:spcPts val="800"/>
                        </a:spcAft>
                      </a:pPr>
                      <a:r>
                        <a:rPr lang="en-GB" sz="1400" dirty="0">
                          <a:solidFill>
                            <a:schemeClr val="tx1"/>
                          </a:solidFill>
                          <a:effectLst/>
                        </a:rPr>
                        <a:t>Annual Targets</a:t>
                      </a:r>
                      <a:endParaRPr lang="en-ZA" sz="1400" dirty="0">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txBody>
                  <a:tcPr marL="30136" marR="30136" marT="0" marB="0"/>
                </a:tc>
                <a:tc hMerge="1">
                  <a:txBody>
                    <a:bodyPr/>
                    <a:lstStyle/>
                    <a:p>
                      <a:endParaRPr lang="en-ZA"/>
                    </a:p>
                  </a:txBody>
                  <a:tcPr/>
                </a:tc>
                <a:tc hMerge="1">
                  <a:txBody>
                    <a:bodyPr/>
                    <a:lstStyle/>
                    <a:p>
                      <a:endParaRPr lang="en-ZA"/>
                    </a:p>
                  </a:txBody>
                  <a:tcPr/>
                </a:tc>
                <a:tc hMerge="1">
                  <a:txBody>
                    <a:bodyPr/>
                    <a:lstStyle/>
                    <a:p>
                      <a:endParaRPr lang="en-ZA"/>
                    </a:p>
                  </a:txBody>
                  <a:tcPr/>
                </a:tc>
                <a:extLst>
                  <a:ext uri="{0D108BD9-81ED-4DB2-BD59-A6C34878D82A}">
                    <a16:rowId xmlns:a16="http://schemas.microsoft.com/office/drawing/2014/main" val="2824902390"/>
                  </a:ext>
                </a:extLst>
              </a:tr>
              <a:tr h="182464">
                <a:tc vMerge="1">
                  <a:txBody>
                    <a:bodyPr/>
                    <a:lstStyle/>
                    <a:p>
                      <a:endParaRPr lang="en-ZA"/>
                    </a:p>
                  </a:txBody>
                  <a:tcPr/>
                </a:tc>
                <a:tc vMerge="1">
                  <a:txBody>
                    <a:bodyPr/>
                    <a:lstStyle/>
                    <a:p>
                      <a:endParaRPr lang="en-ZA"/>
                    </a:p>
                  </a:txBody>
                  <a:tcPr/>
                </a:tc>
                <a:tc vMerge="1">
                  <a:txBody>
                    <a:bodyPr/>
                    <a:lstStyle/>
                    <a:p>
                      <a:endParaRPr lang="en-ZA"/>
                    </a:p>
                  </a:txBody>
                  <a:tcPr/>
                </a:tc>
                <a:tc>
                  <a:txBody>
                    <a:bodyPr/>
                    <a:lstStyle/>
                    <a:p>
                      <a:pPr algn="just">
                        <a:lnSpc>
                          <a:spcPct val="107000"/>
                        </a:lnSpc>
                        <a:spcAft>
                          <a:spcPts val="800"/>
                        </a:spcAft>
                      </a:pPr>
                      <a:r>
                        <a:rPr lang="en-GB" sz="1400" b="1" dirty="0">
                          <a:solidFill>
                            <a:schemeClr val="tx1"/>
                          </a:solidFill>
                          <a:effectLst/>
                        </a:rPr>
                        <a:t>Estimated performance </a:t>
                      </a:r>
                      <a:endParaRPr lang="en-ZA" sz="1400" b="1" dirty="0">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txBody>
                  <a:tcPr marL="30136" marR="30136" marT="0" marB="0"/>
                </a:tc>
                <a:tc gridSpan="3">
                  <a:txBody>
                    <a:bodyPr/>
                    <a:lstStyle/>
                    <a:p>
                      <a:pPr algn="ctr">
                        <a:lnSpc>
                          <a:spcPct val="107000"/>
                        </a:lnSpc>
                        <a:spcAft>
                          <a:spcPts val="800"/>
                        </a:spcAft>
                      </a:pPr>
                      <a:r>
                        <a:rPr lang="en-GB" sz="1400" b="1" dirty="0">
                          <a:solidFill>
                            <a:schemeClr val="tx1"/>
                          </a:solidFill>
                          <a:effectLst/>
                        </a:rPr>
                        <a:t>MTEF Period </a:t>
                      </a:r>
                      <a:endParaRPr lang="en-ZA" sz="1400" b="1" dirty="0">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txBody>
                  <a:tcPr marL="30136" marR="30136" marT="0" marB="0"/>
                </a:tc>
                <a:tc hMerge="1">
                  <a:txBody>
                    <a:bodyPr/>
                    <a:lstStyle/>
                    <a:p>
                      <a:endParaRPr lang="en-ZA"/>
                    </a:p>
                  </a:txBody>
                  <a:tcPr/>
                </a:tc>
                <a:tc hMerge="1">
                  <a:txBody>
                    <a:bodyPr/>
                    <a:lstStyle/>
                    <a:p>
                      <a:endParaRPr lang="en-ZA"/>
                    </a:p>
                  </a:txBody>
                  <a:tcPr/>
                </a:tc>
                <a:extLst>
                  <a:ext uri="{0D108BD9-81ED-4DB2-BD59-A6C34878D82A}">
                    <a16:rowId xmlns:a16="http://schemas.microsoft.com/office/drawing/2014/main" val="2544518980"/>
                  </a:ext>
                </a:extLst>
              </a:tr>
              <a:tr h="496104">
                <a:tc vMerge="1">
                  <a:txBody>
                    <a:bodyPr/>
                    <a:lstStyle/>
                    <a:p>
                      <a:endParaRPr lang="en-ZA"/>
                    </a:p>
                  </a:txBody>
                  <a:tcPr/>
                </a:tc>
                <a:tc vMerge="1">
                  <a:txBody>
                    <a:bodyPr/>
                    <a:lstStyle/>
                    <a:p>
                      <a:endParaRPr lang="en-ZA"/>
                    </a:p>
                  </a:txBody>
                  <a:tcPr/>
                </a:tc>
                <a:tc vMerge="1">
                  <a:txBody>
                    <a:bodyPr/>
                    <a:lstStyle/>
                    <a:p>
                      <a:endParaRPr lang="en-ZA"/>
                    </a:p>
                  </a:txBody>
                  <a:tcPr/>
                </a:tc>
                <a:tc>
                  <a:txBody>
                    <a:bodyPr/>
                    <a:lstStyle/>
                    <a:p>
                      <a:pPr algn="just">
                        <a:lnSpc>
                          <a:spcPct val="107000"/>
                        </a:lnSpc>
                        <a:spcAft>
                          <a:spcPts val="800"/>
                        </a:spcAft>
                      </a:pPr>
                      <a:r>
                        <a:rPr lang="en-GB" sz="1400" b="1">
                          <a:solidFill>
                            <a:schemeClr val="tx1"/>
                          </a:solidFill>
                          <a:effectLst/>
                        </a:rPr>
                        <a:t>2022/23</a:t>
                      </a:r>
                      <a:endParaRPr lang="en-ZA" sz="1400" b="1">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txBody>
                  <a:tcPr marL="30136" marR="30136" marT="0" marB="0"/>
                </a:tc>
                <a:tc>
                  <a:txBody>
                    <a:bodyPr/>
                    <a:lstStyle/>
                    <a:p>
                      <a:pPr algn="just">
                        <a:lnSpc>
                          <a:spcPct val="107000"/>
                        </a:lnSpc>
                        <a:spcAft>
                          <a:spcPts val="800"/>
                        </a:spcAft>
                      </a:pPr>
                      <a:r>
                        <a:rPr lang="en-GB" sz="1400" b="1">
                          <a:solidFill>
                            <a:schemeClr val="tx1"/>
                          </a:solidFill>
                          <a:effectLst/>
                        </a:rPr>
                        <a:t>2023/24</a:t>
                      </a:r>
                      <a:endParaRPr lang="en-ZA" sz="1400" b="1">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txBody>
                  <a:tcPr marL="30136" marR="30136" marT="0" marB="0"/>
                </a:tc>
                <a:tc>
                  <a:txBody>
                    <a:bodyPr/>
                    <a:lstStyle/>
                    <a:p>
                      <a:pPr algn="just">
                        <a:lnSpc>
                          <a:spcPct val="107000"/>
                        </a:lnSpc>
                        <a:spcAft>
                          <a:spcPts val="800"/>
                        </a:spcAft>
                      </a:pPr>
                      <a:r>
                        <a:rPr lang="en-GB" sz="1400" b="1" dirty="0">
                          <a:solidFill>
                            <a:schemeClr val="tx1"/>
                          </a:solidFill>
                          <a:effectLst/>
                        </a:rPr>
                        <a:t>2024/25</a:t>
                      </a:r>
                      <a:endParaRPr lang="en-ZA" sz="1400" b="1" dirty="0">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txBody>
                  <a:tcPr marL="30136" marR="30136" marT="0" marB="0"/>
                </a:tc>
                <a:tc>
                  <a:txBody>
                    <a:bodyPr/>
                    <a:lstStyle/>
                    <a:p>
                      <a:pPr algn="just">
                        <a:lnSpc>
                          <a:spcPct val="107000"/>
                        </a:lnSpc>
                        <a:spcAft>
                          <a:spcPts val="800"/>
                        </a:spcAft>
                      </a:pPr>
                      <a:r>
                        <a:rPr lang="en-GB" sz="1400" b="1" dirty="0">
                          <a:solidFill>
                            <a:schemeClr val="tx1"/>
                          </a:solidFill>
                          <a:effectLst/>
                        </a:rPr>
                        <a:t>2025/26</a:t>
                      </a:r>
                      <a:endParaRPr lang="en-ZA" sz="1400" b="1" dirty="0">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txBody>
                  <a:tcPr marL="30136" marR="30136" marT="0" marB="0"/>
                </a:tc>
                <a:extLst>
                  <a:ext uri="{0D108BD9-81ED-4DB2-BD59-A6C34878D82A}">
                    <a16:rowId xmlns:a16="http://schemas.microsoft.com/office/drawing/2014/main" val="849508802"/>
                  </a:ext>
                </a:extLst>
              </a:tr>
              <a:tr h="370269">
                <a:tc rowSpan="2">
                  <a:txBody>
                    <a:bodyPr/>
                    <a:lstStyle/>
                    <a:p>
                      <a:pPr>
                        <a:lnSpc>
                          <a:spcPct val="107000"/>
                        </a:lnSpc>
                        <a:spcAft>
                          <a:spcPts val="800"/>
                        </a:spcAft>
                      </a:pPr>
                      <a:r>
                        <a:rPr lang="en-GB" sz="1400" dirty="0">
                          <a:solidFill>
                            <a:schemeClr val="tx1"/>
                          </a:solidFill>
                          <a:effectLst/>
                        </a:rPr>
                        <a:t>Youth better </a:t>
                      </a:r>
                      <a:endParaRPr lang="en-ZA" sz="1400" dirty="0">
                        <a:solidFill>
                          <a:schemeClr val="tx1"/>
                        </a:solidFill>
                        <a:effectLst/>
                      </a:endParaRPr>
                    </a:p>
                    <a:p>
                      <a:pPr>
                        <a:lnSpc>
                          <a:spcPct val="107000"/>
                        </a:lnSpc>
                        <a:spcAft>
                          <a:spcPts val="800"/>
                        </a:spcAft>
                      </a:pPr>
                      <a:r>
                        <a:rPr lang="en-GB" sz="1400" dirty="0">
                          <a:solidFill>
                            <a:schemeClr val="tx1"/>
                          </a:solidFill>
                          <a:effectLst/>
                        </a:rPr>
                        <a:t>prepared for further learning and world of work.</a:t>
                      </a:r>
                      <a:endParaRPr lang="en-ZA" sz="1400" dirty="0">
                        <a:solidFill>
                          <a:schemeClr val="tx1"/>
                        </a:solidFill>
                        <a:effectLst/>
                        <a:latin typeface="Arial Narrow" panose="020B0606020202030204" pitchFamily="34" charset="0"/>
                        <a:cs typeface="Arial" panose="020B0604020202020204" pitchFamily="34" charset="0"/>
                      </a:endParaRPr>
                    </a:p>
                    <a:p>
                      <a:pPr>
                        <a:lnSpc>
                          <a:spcPct val="107000"/>
                        </a:lnSpc>
                        <a:spcAft>
                          <a:spcPts val="800"/>
                        </a:spcAft>
                      </a:pPr>
                      <a:endParaRPr lang="en-ZA" sz="1400" dirty="0">
                        <a:solidFill>
                          <a:schemeClr val="tx1"/>
                        </a:solidFill>
                        <a:effectLst/>
                        <a:latin typeface="Arial Narrow" panose="020B0606020202030204" pitchFamily="34" charset="0"/>
                        <a:cs typeface="Arial" panose="020B0604020202020204" pitchFamily="34" charset="0"/>
                      </a:endParaRPr>
                    </a:p>
                  </a:txBody>
                  <a:tcPr marL="30136" marR="30136" marT="0" marB="0"/>
                </a:tc>
                <a:tc>
                  <a:txBody>
                    <a:bodyPr/>
                    <a:lstStyle/>
                    <a:p>
                      <a:pPr>
                        <a:lnSpc>
                          <a:spcPct val="107000"/>
                        </a:lnSpc>
                        <a:spcAft>
                          <a:spcPts val="800"/>
                        </a:spcAft>
                      </a:pPr>
                      <a:r>
                        <a:rPr lang="en-US" sz="1400" dirty="0">
                          <a:solidFill>
                            <a:schemeClr val="tx1"/>
                          </a:solidFill>
                          <a:effectLst/>
                        </a:rPr>
                        <a:t>Schools provided with dedicated learner transport.</a:t>
                      </a:r>
                      <a:endParaRPr lang="en-ZA" sz="1400" dirty="0">
                        <a:solidFill>
                          <a:schemeClr val="tx1"/>
                        </a:solidFill>
                        <a:effectLst/>
                      </a:endParaRPr>
                    </a:p>
                    <a:p>
                      <a:pPr>
                        <a:lnSpc>
                          <a:spcPct val="107000"/>
                        </a:lnSpc>
                        <a:spcAft>
                          <a:spcPts val="800"/>
                        </a:spcAft>
                      </a:pPr>
                      <a:r>
                        <a:rPr lang="en-GB" sz="1400" dirty="0">
                          <a:solidFill>
                            <a:schemeClr val="tx1"/>
                          </a:solidFill>
                          <a:effectLst/>
                        </a:rPr>
                        <a:t> </a:t>
                      </a:r>
                      <a:endParaRPr lang="en-ZA" sz="1400" dirty="0"/>
                    </a:p>
                  </a:txBody>
                  <a:tcPr marL="30136" marR="30136" marT="0" marB="0"/>
                </a:tc>
                <a:tc>
                  <a:txBody>
                    <a:bodyPr/>
                    <a:lstStyle/>
                    <a:p>
                      <a:r>
                        <a:rPr lang="en-GB" sz="1400">
                          <a:solidFill>
                            <a:schemeClr val="tx1"/>
                          </a:solidFill>
                          <a:effectLst/>
                        </a:rPr>
                        <a:t>NSOI 2.3: </a:t>
                      </a:r>
                      <a:r>
                        <a:rPr lang="en-US" sz="1400">
                          <a:solidFill>
                            <a:schemeClr val="tx1"/>
                          </a:solidFill>
                          <a:effectLst/>
                        </a:rPr>
                        <a:t>Number of schools provided with dedicated learner transport.</a:t>
                      </a:r>
                      <a:endParaRPr lang="en-ZA" sz="1400"/>
                    </a:p>
                  </a:txBody>
                  <a:tcPr marL="30136" marR="30136" marT="0" marB="0"/>
                </a:tc>
                <a:tc>
                  <a:txBody>
                    <a:bodyPr/>
                    <a:lstStyle/>
                    <a:p>
                      <a:r>
                        <a:rPr lang="en-GB" sz="1400">
                          <a:solidFill>
                            <a:schemeClr val="tx1"/>
                          </a:solidFill>
                          <a:effectLst/>
                        </a:rPr>
                        <a:t>New Indicator</a:t>
                      </a:r>
                      <a:endParaRPr lang="en-ZA" sz="1400"/>
                    </a:p>
                  </a:txBody>
                  <a:tcPr marL="30136" marR="30136" marT="0" marB="0"/>
                </a:tc>
                <a:tc>
                  <a:txBody>
                    <a:bodyPr/>
                    <a:lstStyle/>
                    <a:p>
                      <a:r>
                        <a:rPr lang="en-ZA" sz="1400" dirty="0">
                          <a:solidFill>
                            <a:schemeClr val="tx1"/>
                          </a:solidFill>
                          <a:effectLst/>
                        </a:rPr>
                        <a:t>402</a:t>
                      </a:r>
                      <a:endParaRPr lang="en-ZA" sz="1400" dirty="0"/>
                    </a:p>
                  </a:txBody>
                  <a:tcPr marL="30136" marR="30136" marT="0" marB="0"/>
                </a:tc>
                <a:tc>
                  <a:txBody>
                    <a:bodyPr/>
                    <a:lstStyle/>
                    <a:p>
                      <a:r>
                        <a:rPr lang="en-ZA" sz="1400">
                          <a:solidFill>
                            <a:schemeClr val="tx1"/>
                          </a:solidFill>
                          <a:effectLst/>
                        </a:rPr>
                        <a:t>402</a:t>
                      </a:r>
                      <a:endParaRPr lang="en-ZA" sz="1400"/>
                    </a:p>
                  </a:txBody>
                  <a:tcPr marL="30136" marR="30136" marT="0" marB="0"/>
                </a:tc>
                <a:tc>
                  <a:txBody>
                    <a:bodyPr/>
                    <a:lstStyle/>
                    <a:p>
                      <a:r>
                        <a:rPr lang="en-ZA" sz="1400" dirty="0">
                          <a:solidFill>
                            <a:schemeClr val="tx1"/>
                          </a:solidFill>
                          <a:effectLst/>
                        </a:rPr>
                        <a:t>402</a:t>
                      </a:r>
                      <a:endParaRPr lang="en-ZA" sz="1400" dirty="0"/>
                    </a:p>
                  </a:txBody>
                  <a:tcPr marL="30136" marR="30136" marT="0" marB="0"/>
                </a:tc>
                <a:extLst>
                  <a:ext uri="{0D108BD9-81ED-4DB2-BD59-A6C34878D82A}">
                    <a16:rowId xmlns:a16="http://schemas.microsoft.com/office/drawing/2014/main" val="1399561896"/>
                  </a:ext>
                </a:extLst>
              </a:tr>
              <a:tr h="377476">
                <a:tc vMerge="1">
                  <a:txBody>
                    <a:bodyPr/>
                    <a:lstStyle/>
                    <a:p>
                      <a:endParaRPr lang="en-ZA"/>
                    </a:p>
                  </a:txBody>
                  <a:tcPr/>
                </a:tc>
                <a:tc>
                  <a:txBody>
                    <a:bodyPr/>
                    <a:lstStyle/>
                    <a:p>
                      <a:pPr>
                        <a:lnSpc>
                          <a:spcPct val="107000"/>
                        </a:lnSpc>
                        <a:spcAft>
                          <a:spcPts val="800"/>
                        </a:spcAft>
                      </a:pPr>
                      <a:r>
                        <a:rPr lang="en-ZA" sz="1400" dirty="0">
                          <a:solidFill>
                            <a:schemeClr val="tx1"/>
                          </a:solidFill>
                          <a:effectLst/>
                        </a:rPr>
                        <a:t>Learner Support Agents (LSAs) appointed to implement care and support interventions for learners</a:t>
                      </a:r>
                      <a:endParaRPr lang="en-ZA" sz="1400" dirty="0">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txBody>
                  <a:tcPr marL="30136" marR="30136" marT="0" marB="0"/>
                </a:tc>
                <a:tc>
                  <a:txBody>
                    <a:bodyPr/>
                    <a:lstStyle/>
                    <a:p>
                      <a:pPr>
                        <a:lnSpc>
                          <a:spcPct val="107000"/>
                        </a:lnSpc>
                        <a:spcAft>
                          <a:spcPts val="800"/>
                        </a:spcAft>
                      </a:pPr>
                      <a:r>
                        <a:rPr lang="en-GB" sz="1400">
                          <a:solidFill>
                            <a:schemeClr val="tx1"/>
                          </a:solidFill>
                          <a:effectLst/>
                        </a:rPr>
                        <a:t>NSOI 2.4:   </a:t>
                      </a:r>
                      <a:r>
                        <a:rPr lang="en-ZA" sz="1400">
                          <a:solidFill>
                            <a:schemeClr val="tx1"/>
                          </a:solidFill>
                          <a:effectLst/>
                        </a:rPr>
                        <a:t>Number of Learner Support Agents (LSAs) appointed to implement care and support interventions for learners</a:t>
                      </a:r>
                      <a:endParaRPr lang="en-ZA" sz="1400">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txBody>
                  <a:tcPr marL="30136" marR="30136" marT="0" marB="0"/>
                </a:tc>
                <a:tc>
                  <a:txBody>
                    <a:bodyPr/>
                    <a:lstStyle/>
                    <a:p>
                      <a:pPr>
                        <a:lnSpc>
                          <a:spcPct val="107000"/>
                        </a:lnSpc>
                        <a:spcAft>
                          <a:spcPts val="800"/>
                        </a:spcAft>
                      </a:pPr>
                      <a:r>
                        <a:rPr lang="en-GB" sz="1400">
                          <a:solidFill>
                            <a:schemeClr val="tx1"/>
                          </a:solidFill>
                          <a:effectLst/>
                        </a:rPr>
                        <a:t>New Indicator</a:t>
                      </a:r>
                      <a:endParaRPr lang="en-ZA" sz="1400">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txBody>
                  <a:tcPr marL="30136" marR="30136" marT="0" marB="0"/>
                </a:tc>
                <a:tc>
                  <a:txBody>
                    <a:bodyPr/>
                    <a:lstStyle/>
                    <a:p>
                      <a:pPr>
                        <a:lnSpc>
                          <a:spcPct val="107000"/>
                        </a:lnSpc>
                        <a:spcAft>
                          <a:spcPts val="800"/>
                        </a:spcAft>
                      </a:pPr>
                      <a:r>
                        <a:rPr lang="en-GB" sz="1400" dirty="0">
                          <a:solidFill>
                            <a:schemeClr val="tx1"/>
                          </a:solidFill>
                          <a:effectLst/>
                        </a:rPr>
                        <a:t>750</a:t>
                      </a:r>
                      <a:endParaRPr lang="en-ZA" sz="1400" dirty="0">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txBody>
                  <a:tcPr marL="30136" marR="30136" marT="0" marB="0"/>
                </a:tc>
                <a:tc>
                  <a:txBody>
                    <a:bodyPr/>
                    <a:lstStyle/>
                    <a:p>
                      <a:pPr>
                        <a:lnSpc>
                          <a:spcPct val="107000"/>
                        </a:lnSpc>
                        <a:spcAft>
                          <a:spcPts val="800"/>
                        </a:spcAft>
                      </a:pPr>
                      <a:r>
                        <a:rPr lang="en-GB" sz="1400" dirty="0">
                          <a:solidFill>
                            <a:schemeClr val="tx1"/>
                          </a:solidFill>
                          <a:effectLst/>
                        </a:rPr>
                        <a:t>750</a:t>
                      </a:r>
                      <a:endParaRPr lang="en-ZA" sz="1400" dirty="0">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txBody>
                  <a:tcPr marL="30136" marR="30136" marT="0" marB="0"/>
                </a:tc>
                <a:tc>
                  <a:txBody>
                    <a:bodyPr/>
                    <a:lstStyle/>
                    <a:p>
                      <a:pPr>
                        <a:lnSpc>
                          <a:spcPct val="107000"/>
                        </a:lnSpc>
                        <a:spcAft>
                          <a:spcPts val="800"/>
                        </a:spcAft>
                      </a:pPr>
                      <a:r>
                        <a:rPr lang="en-GB" sz="1400" dirty="0">
                          <a:solidFill>
                            <a:schemeClr val="tx1"/>
                          </a:solidFill>
                          <a:effectLst/>
                        </a:rPr>
                        <a:t>750</a:t>
                      </a:r>
                      <a:endParaRPr lang="en-ZA" sz="1400" dirty="0">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txBody>
                  <a:tcPr marL="30136" marR="30136" marT="0" marB="0"/>
                </a:tc>
                <a:extLst>
                  <a:ext uri="{0D108BD9-81ED-4DB2-BD59-A6C34878D82A}">
                    <a16:rowId xmlns:a16="http://schemas.microsoft.com/office/drawing/2014/main" val="2561527103"/>
                  </a:ext>
                </a:extLst>
              </a:tr>
            </a:tbl>
          </a:graphicData>
        </a:graphic>
      </p:graphicFrame>
    </p:spTree>
    <p:extLst>
      <p:ext uri="{BB962C8B-B14F-4D97-AF65-F5344CB8AC3E}">
        <p14:creationId xmlns:p14="http://schemas.microsoft.com/office/powerpoint/2010/main" val="1571113800"/>
      </p:ext>
    </p:extLst>
  </p:cSld>
  <p:clrMapOvr>
    <a:masterClrMapping/>
  </p:clrMapOvr>
  <p:transition>
    <p:wipe/>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Content Placeholder 13">
            <a:extLst>
              <a:ext uri="{FF2B5EF4-FFF2-40B4-BE49-F238E27FC236}">
                <a16:creationId xmlns:a16="http://schemas.microsoft.com/office/drawing/2014/main" id="{9E3B93A8-610B-FB4B-F174-97C1A3A2FBEF}"/>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894" y="136525"/>
            <a:ext cx="9147894" cy="6873627"/>
          </a:xfrm>
        </p:spPr>
      </p:pic>
      <p:sp>
        <p:nvSpPr>
          <p:cNvPr id="10" name="Slide Number Placeholder 9"/>
          <p:cNvSpPr>
            <a:spLocks noGrp="1"/>
          </p:cNvSpPr>
          <p:nvPr>
            <p:ph type="sldNum" sz="quarter" idx="12"/>
          </p:nvPr>
        </p:nvSpPr>
        <p:spPr/>
        <p:txBody>
          <a:bodyPr/>
          <a:lstStyle/>
          <a:p>
            <a:fld id="{2DDF82E0-F617-466A-8989-E6F91EEE8384}" type="slidenum">
              <a:rPr lang="en-US" altLang="en-US" sz="1600" smtClean="0">
                <a:solidFill>
                  <a:prstClr val="white"/>
                </a:solidFill>
              </a:rPr>
              <a:pPr/>
              <a:t>28</a:t>
            </a:fld>
            <a:endParaRPr lang="en-US" altLang="en-US" sz="1600" dirty="0">
              <a:solidFill>
                <a:prstClr val="white"/>
              </a:solidFill>
            </a:endParaRPr>
          </a:p>
        </p:txBody>
      </p:sp>
      <p:sp>
        <p:nvSpPr>
          <p:cNvPr id="5" name="Rectangle 4">
            <a:extLst>
              <a:ext uri="{FF2B5EF4-FFF2-40B4-BE49-F238E27FC236}">
                <a16:creationId xmlns:a16="http://schemas.microsoft.com/office/drawing/2014/main" id="{CA4095C3-29D6-8A91-DF11-18B46D019CAA}"/>
              </a:ext>
            </a:extLst>
          </p:cNvPr>
          <p:cNvSpPr/>
          <p:nvPr/>
        </p:nvSpPr>
        <p:spPr>
          <a:xfrm>
            <a:off x="0" y="0"/>
            <a:ext cx="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itle 1"/>
          <p:cNvSpPr>
            <a:spLocks noGrp="1"/>
          </p:cNvSpPr>
          <p:nvPr>
            <p:ph type="title"/>
          </p:nvPr>
        </p:nvSpPr>
        <p:spPr>
          <a:xfrm>
            <a:off x="539553" y="1129354"/>
            <a:ext cx="8064895" cy="707334"/>
          </a:xfrm>
        </p:spPr>
        <p:txBody>
          <a:bodyPr>
            <a:noAutofit/>
          </a:bodyPr>
          <a:lstStyle/>
          <a:p>
            <a:r>
              <a:rPr lang="en-US" sz="2400" b="1" dirty="0">
                <a:solidFill>
                  <a:srgbClr val="008000"/>
                </a:solidFill>
              </a:rPr>
              <a:t>PERFORMANCE INFORMATION </a:t>
            </a:r>
            <a:br>
              <a:rPr lang="en-US" sz="2400" b="1" dirty="0">
                <a:solidFill>
                  <a:srgbClr val="008000"/>
                </a:solidFill>
              </a:rPr>
            </a:br>
            <a:r>
              <a:rPr lang="en-US" sz="2400" b="1" dirty="0">
                <a:solidFill>
                  <a:srgbClr val="008000"/>
                </a:solidFill>
              </a:rPr>
              <a:t>PROGRAMME 3: INDEPENDENT SCHOOLS</a:t>
            </a:r>
            <a:endParaRPr lang="en-ZA" sz="2400" b="1" dirty="0">
              <a:solidFill>
                <a:srgbClr val="008000"/>
              </a:solidFill>
            </a:endParaRPr>
          </a:p>
        </p:txBody>
      </p:sp>
      <p:pic>
        <p:nvPicPr>
          <p:cNvPr id="7" name="Picture 6" descr="Education Logo.jp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64271" y="453239"/>
            <a:ext cx="2808312" cy="707334"/>
          </a:xfrm>
          <a:prstGeom prst="rect">
            <a:avLst/>
          </a:prstGeom>
        </p:spPr>
      </p:pic>
      <p:pic>
        <p:nvPicPr>
          <p:cNvPr id="8" name="Picture 7" descr="NDP Logo.jp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620000" y="308834"/>
            <a:ext cx="869208" cy="800457"/>
          </a:xfrm>
          <a:prstGeom prst="rect">
            <a:avLst/>
          </a:prstGeom>
        </p:spPr>
      </p:pic>
      <p:sp>
        <p:nvSpPr>
          <p:cNvPr id="9" name="TextBox 8">
            <a:extLst>
              <a:ext uri="{FF2B5EF4-FFF2-40B4-BE49-F238E27FC236}">
                <a16:creationId xmlns:a16="http://schemas.microsoft.com/office/drawing/2014/main" id="{C1AFE2E7-1968-957B-22E5-255AC3A04730}"/>
              </a:ext>
            </a:extLst>
          </p:cNvPr>
          <p:cNvSpPr txBox="1"/>
          <p:nvPr/>
        </p:nvSpPr>
        <p:spPr>
          <a:xfrm>
            <a:off x="376714" y="6056268"/>
            <a:ext cx="7200900" cy="600164"/>
          </a:xfrm>
          <a:prstGeom prst="rect">
            <a:avLst/>
          </a:prstGeom>
          <a:noFill/>
        </p:spPr>
        <p:txBody>
          <a:bodyPr wrap="square" rtlCol="0">
            <a:spAutoFit/>
          </a:bodyPr>
          <a:lstStyle/>
          <a:p>
            <a:pPr algn="ctr"/>
            <a:r>
              <a:rPr lang="en-US" sz="1100" b="1" dirty="0"/>
              <a:t>Our Vision </a:t>
            </a:r>
          </a:p>
          <a:p>
            <a:pPr algn="ctr"/>
            <a:r>
              <a:rPr lang="en-US" sz="1100" i="1" dirty="0">
                <a:cs typeface="Arial" panose="020B0604020202020204" pitchFamily="34" charset="0"/>
              </a:rPr>
              <a:t>To be an innovative hub for quality teaching and learning that produces learners developed to exploit opportunities for lifelong success.</a:t>
            </a:r>
          </a:p>
        </p:txBody>
      </p:sp>
      <p:pic>
        <p:nvPicPr>
          <p:cNvPr id="11" name="Picture 10" descr="Untitled-20.png">
            <a:extLst>
              <a:ext uri="{FF2B5EF4-FFF2-40B4-BE49-F238E27FC236}">
                <a16:creationId xmlns:a16="http://schemas.microsoft.com/office/drawing/2014/main" id="{397B0EEB-0EB7-3511-B246-5FE1481379F3}"/>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884368" y="5949280"/>
            <a:ext cx="954753" cy="606397"/>
          </a:xfrm>
          <a:prstGeom prst="rect">
            <a:avLst/>
          </a:prstGeom>
        </p:spPr>
      </p:pic>
      <p:graphicFrame>
        <p:nvGraphicFramePr>
          <p:cNvPr id="2" name="Table 1">
            <a:extLst>
              <a:ext uri="{FF2B5EF4-FFF2-40B4-BE49-F238E27FC236}">
                <a16:creationId xmlns:a16="http://schemas.microsoft.com/office/drawing/2014/main" id="{01047978-06FB-4CCD-9B2F-2864C379928E}"/>
              </a:ext>
            </a:extLst>
          </p:cNvPr>
          <p:cNvGraphicFramePr>
            <a:graphicFrameLocks noGrp="1"/>
          </p:cNvGraphicFramePr>
          <p:nvPr>
            <p:extLst>
              <p:ext uri="{D42A27DB-BD31-4B8C-83A1-F6EECF244321}">
                <p14:modId xmlns:p14="http://schemas.microsoft.com/office/powerpoint/2010/main" val="1108525544"/>
              </p:ext>
            </p:extLst>
          </p:nvPr>
        </p:nvGraphicFramePr>
        <p:xfrm>
          <a:off x="457195" y="1916832"/>
          <a:ext cx="8147253" cy="3434442"/>
        </p:xfrm>
        <a:graphic>
          <a:graphicData uri="http://schemas.openxmlformats.org/drawingml/2006/table">
            <a:tbl>
              <a:tblPr firstRow="1" firstCol="1" bandRow="1">
                <a:tableStyleId>{00A15C55-8517-42AA-B614-E9B94910E393}</a:tableStyleId>
              </a:tblPr>
              <a:tblGrid>
                <a:gridCol w="1325238">
                  <a:extLst>
                    <a:ext uri="{9D8B030D-6E8A-4147-A177-3AD203B41FA5}">
                      <a16:colId xmlns:a16="http://schemas.microsoft.com/office/drawing/2014/main" val="3235544664"/>
                    </a:ext>
                  </a:extLst>
                </a:gridCol>
                <a:gridCol w="1349407">
                  <a:extLst>
                    <a:ext uri="{9D8B030D-6E8A-4147-A177-3AD203B41FA5}">
                      <a16:colId xmlns:a16="http://schemas.microsoft.com/office/drawing/2014/main" val="3551465226"/>
                    </a:ext>
                  </a:extLst>
                </a:gridCol>
                <a:gridCol w="1656184">
                  <a:extLst>
                    <a:ext uri="{9D8B030D-6E8A-4147-A177-3AD203B41FA5}">
                      <a16:colId xmlns:a16="http://schemas.microsoft.com/office/drawing/2014/main" val="895285427"/>
                    </a:ext>
                  </a:extLst>
                </a:gridCol>
                <a:gridCol w="1224136">
                  <a:extLst>
                    <a:ext uri="{9D8B030D-6E8A-4147-A177-3AD203B41FA5}">
                      <a16:colId xmlns:a16="http://schemas.microsoft.com/office/drawing/2014/main" val="3111904834"/>
                    </a:ext>
                  </a:extLst>
                </a:gridCol>
                <a:gridCol w="936104">
                  <a:extLst>
                    <a:ext uri="{9D8B030D-6E8A-4147-A177-3AD203B41FA5}">
                      <a16:colId xmlns:a16="http://schemas.microsoft.com/office/drawing/2014/main" val="2279007302"/>
                    </a:ext>
                  </a:extLst>
                </a:gridCol>
                <a:gridCol w="896586">
                  <a:extLst>
                    <a:ext uri="{9D8B030D-6E8A-4147-A177-3AD203B41FA5}">
                      <a16:colId xmlns:a16="http://schemas.microsoft.com/office/drawing/2014/main" val="1461219168"/>
                    </a:ext>
                  </a:extLst>
                </a:gridCol>
                <a:gridCol w="759598">
                  <a:extLst>
                    <a:ext uri="{9D8B030D-6E8A-4147-A177-3AD203B41FA5}">
                      <a16:colId xmlns:a16="http://schemas.microsoft.com/office/drawing/2014/main" val="1845366370"/>
                    </a:ext>
                  </a:extLst>
                </a:gridCol>
              </a:tblGrid>
              <a:tr h="150501">
                <a:tc rowSpan="3">
                  <a:txBody>
                    <a:bodyPr/>
                    <a:lstStyle/>
                    <a:p>
                      <a:pPr algn="ctr">
                        <a:lnSpc>
                          <a:spcPct val="107000"/>
                        </a:lnSpc>
                        <a:spcAft>
                          <a:spcPts val="800"/>
                        </a:spcAft>
                      </a:pPr>
                      <a:r>
                        <a:rPr lang="en-GB" sz="1400" dirty="0">
                          <a:solidFill>
                            <a:schemeClr val="tx1"/>
                          </a:solidFill>
                          <a:effectLst/>
                        </a:rPr>
                        <a:t> </a:t>
                      </a:r>
                      <a:endParaRPr lang="en-ZA" sz="1400" dirty="0">
                        <a:solidFill>
                          <a:schemeClr val="tx1"/>
                        </a:solidFill>
                        <a:effectLst/>
                      </a:endParaRPr>
                    </a:p>
                    <a:p>
                      <a:pPr algn="ctr">
                        <a:lnSpc>
                          <a:spcPct val="107000"/>
                        </a:lnSpc>
                        <a:spcAft>
                          <a:spcPts val="800"/>
                        </a:spcAft>
                      </a:pPr>
                      <a:r>
                        <a:rPr lang="en-GB" sz="1400" dirty="0">
                          <a:solidFill>
                            <a:schemeClr val="tx1"/>
                          </a:solidFill>
                          <a:effectLst/>
                        </a:rPr>
                        <a:t>Outcome</a:t>
                      </a:r>
                      <a:endParaRPr lang="en-ZA" sz="1400" dirty="0">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txBody>
                  <a:tcPr marL="68554" marR="68554" marT="0" marB="0"/>
                </a:tc>
                <a:tc rowSpan="3">
                  <a:txBody>
                    <a:bodyPr/>
                    <a:lstStyle/>
                    <a:p>
                      <a:pPr algn="ctr">
                        <a:lnSpc>
                          <a:spcPct val="107000"/>
                        </a:lnSpc>
                        <a:spcAft>
                          <a:spcPts val="800"/>
                        </a:spcAft>
                      </a:pPr>
                      <a:r>
                        <a:rPr lang="en-GB" sz="1400" dirty="0">
                          <a:solidFill>
                            <a:schemeClr val="tx1"/>
                          </a:solidFill>
                          <a:effectLst/>
                        </a:rPr>
                        <a:t> </a:t>
                      </a:r>
                      <a:endParaRPr lang="en-ZA" sz="1400" dirty="0">
                        <a:solidFill>
                          <a:schemeClr val="tx1"/>
                        </a:solidFill>
                        <a:effectLst/>
                      </a:endParaRPr>
                    </a:p>
                    <a:p>
                      <a:pPr algn="ctr">
                        <a:lnSpc>
                          <a:spcPct val="107000"/>
                        </a:lnSpc>
                        <a:spcAft>
                          <a:spcPts val="800"/>
                        </a:spcAft>
                      </a:pPr>
                      <a:r>
                        <a:rPr lang="en-GB" sz="1400" dirty="0">
                          <a:solidFill>
                            <a:schemeClr val="tx1"/>
                          </a:solidFill>
                          <a:effectLst/>
                        </a:rPr>
                        <a:t>Outputs</a:t>
                      </a:r>
                      <a:endParaRPr lang="en-ZA" sz="1400" dirty="0">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txBody>
                  <a:tcPr marL="68554" marR="68554" marT="0" marB="0"/>
                </a:tc>
                <a:tc rowSpan="3">
                  <a:txBody>
                    <a:bodyPr/>
                    <a:lstStyle/>
                    <a:p>
                      <a:pPr algn="ctr">
                        <a:lnSpc>
                          <a:spcPct val="107000"/>
                        </a:lnSpc>
                        <a:spcAft>
                          <a:spcPts val="800"/>
                        </a:spcAft>
                      </a:pPr>
                      <a:r>
                        <a:rPr lang="en-GB" sz="1400" dirty="0">
                          <a:solidFill>
                            <a:schemeClr val="tx1"/>
                          </a:solidFill>
                          <a:effectLst/>
                        </a:rPr>
                        <a:t>  </a:t>
                      </a:r>
                      <a:endParaRPr lang="en-ZA" sz="1400" dirty="0">
                        <a:solidFill>
                          <a:schemeClr val="tx1"/>
                        </a:solidFill>
                        <a:effectLst/>
                      </a:endParaRPr>
                    </a:p>
                    <a:p>
                      <a:pPr algn="ctr">
                        <a:lnSpc>
                          <a:spcPct val="107000"/>
                        </a:lnSpc>
                        <a:spcAft>
                          <a:spcPts val="800"/>
                        </a:spcAft>
                      </a:pPr>
                      <a:r>
                        <a:rPr lang="en-GB" sz="1400" dirty="0">
                          <a:solidFill>
                            <a:schemeClr val="tx1"/>
                          </a:solidFill>
                          <a:effectLst/>
                        </a:rPr>
                        <a:t>Output Indicators</a:t>
                      </a:r>
                      <a:endParaRPr lang="en-ZA" sz="1400" dirty="0">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txBody>
                  <a:tcPr marL="68554" marR="68554" marT="0" marB="0"/>
                </a:tc>
                <a:tc gridSpan="4">
                  <a:txBody>
                    <a:bodyPr/>
                    <a:lstStyle/>
                    <a:p>
                      <a:endParaRPr lang="en-ZA" sz="1400" dirty="0"/>
                    </a:p>
                  </a:txBody>
                  <a:tcPr/>
                </a:tc>
                <a:tc hMerge="1">
                  <a:txBody>
                    <a:bodyPr/>
                    <a:lstStyle/>
                    <a:p>
                      <a:endParaRPr lang="en-ZA"/>
                    </a:p>
                  </a:txBody>
                  <a:tcPr/>
                </a:tc>
                <a:tc hMerge="1">
                  <a:txBody>
                    <a:bodyPr/>
                    <a:lstStyle/>
                    <a:p>
                      <a:endParaRPr lang="en-ZA"/>
                    </a:p>
                  </a:txBody>
                  <a:tcPr/>
                </a:tc>
                <a:tc hMerge="1">
                  <a:txBody>
                    <a:bodyPr/>
                    <a:lstStyle/>
                    <a:p>
                      <a:endParaRPr lang="en-ZA"/>
                    </a:p>
                  </a:txBody>
                  <a:tcPr/>
                </a:tc>
                <a:extLst>
                  <a:ext uri="{0D108BD9-81ED-4DB2-BD59-A6C34878D82A}">
                    <a16:rowId xmlns:a16="http://schemas.microsoft.com/office/drawing/2014/main" val="745027998"/>
                  </a:ext>
                </a:extLst>
              </a:tr>
              <a:tr h="415068">
                <a:tc vMerge="1">
                  <a:txBody>
                    <a:bodyPr/>
                    <a:lstStyle/>
                    <a:p>
                      <a:endParaRPr lang="en-ZA"/>
                    </a:p>
                  </a:txBody>
                  <a:tcPr/>
                </a:tc>
                <a:tc vMerge="1">
                  <a:txBody>
                    <a:bodyPr/>
                    <a:lstStyle/>
                    <a:p>
                      <a:endParaRPr lang="en-ZA"/>
                    </a:p>
                  </a:txBody>
                  <a:tcPr/>
                </a:tc>
                <a:tc vMerge="1">
                  <a:txBody>
                    <a:bodyPr/>
                    <a:lstStyle/>
                    <a:p>
                      <a:endParaRPr lang="en-ZA"/>
                    </a:p>
                  </a:txBody>
                  <a:tcPr/>
                </a:tc>
                <a:tc>
                  <a:txBody>
                    <a:bodyPr/>
                    <a:lstStyle/>
                    <a:p>
                      <a:pPr algn="just">
                        <a:lnSpc>
                          <a:spcPct val="107000"/>
                        </a:lnSpc>
                        <a:spcAft>
                          <a:spcPts val="800"/>
                        </a:spcAft>
                      </a:pPr>
                      <a:r>
                        <a:rPr lang="en-GB" sz="1400" b="1" dirty="0">
                          <a:solidFill>
                            <a:schemeClr val="tx1"/>
                          </a:solidFill>
                          <a:effectLst/>
                        </a:rPr>
                        <a:t>Estimated performance </a:t>
                      </a:r>
                      <a:endParaRPr lang="en-ZA" sz="1400" b="1" dirty="0">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txBody>
                  <a:tcPr marL="68554" marR="68554" marT="0" marB="0"/>
                </a:tc>
                <a:tc gridSpan="3">
                  <a:txBody>
                    <a:bodyPr/>
                    <a:lstStyle/>
                    <a:p>
                      <a:pPr algn="ctr">
                        <a:lnSpc>
                          <a:spcPct val="107000"/>
                        </a:lnSpc>
                        <a:spcAft>
                          <a:spcPts val="800"/>
                        </a:spcAft>
                      </a:pPr>
                      <a:r>
                        <a:rPr lang="en-GB" sz="1400" b="1" dirty="0">
                          <a:solidFill>
                            <a:schemeClr val="tx1"/>
                          </a:solidFill>
                          <a:effectLst/>
                        </a:rPr>
                        <a:t> MTEF Period </a:t>
                      </a:r>
                      <a:endParaRPr lang="en-ZA" sz="1400" b="1" dirty="0">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txBody>
                  <a:tcPr marL="68554" marR="68554" marT="0" marB="0"/>
                </a:tc>
                <a:tc hMerge="1">
                  <a:txBody>
                    <a:bodyPr/>
                    <a:lstStyle/>
                    <a:p>
                      <a:endParaRPr lang="en-ZA"/>
                    </a:p>
                  </a:txBody>
                  <a:tcPr/>
                </a:tc>
                <a:tc hMerge="1">
                  <a:txBody>
                    <a:bodyPr/>
                    <a:lstStyle/>
                    <a:p>
                      <a:endParaRPr lang="en-ZA"/>
                    </a:p>
                  </a:txBody>
                  <a:tcPr/>
                </a:tc>
                <a:extLst>
                  <a:ext uri="{0D108BD9-81ED-4DB2-BD59-A6C34878D82A}">
                    <a16:rowId xmlns:a16="http://schemas.microsoft.com/office/drawing/2014/main" val="328974269"/>
                  </a:ext>
                </a:extLst>
              </a:tr>
              <a:tr h="618534">
                <a:tc vMerge="1">
                  <a:txBody>
                    <a:bodyPr/>
                    <a:lstStyle/>
                    <a:p>
                      <a:endParaRPr lang="en-ZA"/>
                    </a:p>
                  </a:txBody>
                  <a:tcPr/>
                </a:tc>
                <a:tc vMerge="1">
                  <a:txBody>
                    <a:bodyPr/>
                    <a:lstStyle/>
                    <a:p>
                      <a:endParaRPr lang="en-ZA"/>
                    </a:p>
                  </a:txBody>
                  <a:tcPr/>
                </a:tc>
                <a:tc vMerge="1">
                  <a:txBody>
                    <a:bodyPr/>
                    <a:lstStyle/>
                    <a:p>
                      <a:endParaRPr lang="en-ZA"/>
                    </a:p>
                  </a:txBody>
                  <a:tcPr/>
                </a:tc>
                <a:tc>
                  <a:txBody>
                    <a:bodyPr/>
                    <a:lstStyle/>
                    <a:p>
                      <a:pPr algn="just">
                        <a:lnSpc>
                          <a:spcPct val="107000"/>
                        </a:lnSpc>
                        <a:spcAft>
                          <a:spcPts val="800"/>
                        </a:spcAft>
                      </a:pPr>
                      <a:r>
                        <a:rPr lang="en-GB" sz="1400" b="1">
                          <a:solidFill>
                            <a:schemeClr val="tx1"/>
                          </a:solidFill>
                          <a:effectLst/>
                        </a:rPr>
                        <a:t>2022/23</a:t>
                      </a:r>
                      <a:endParaRPr lang="en-ZA" sz="1400" b="1">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txBody>
                  <a:tcPr marL="68554" marR="68554" marT="0" marB="0"/>
                </a:tc>
                <a:tc>
                  <a:txBody>
                    <a:bodyPr/>
                    <a:lstStyle/>
                    <a:p>
                      <a:pPr algn="just">
                        <a:lnSpc>
                          <a:spcPct val="107000"/>
                        </a:lnSpc>
                        <a:spcAft>
                          <a:spcPts val="800"/>
                        </a:spcAft>
                      </a:pPr>
                      <a:r>
                        <a:rPr lang="en-GB" sz="1400" b="1" dirty="0">
                          <a:solidFill>
                            <a:schemeClr val="tx1"/>
                          </a:solidFill>
                          <a:effectLst/>
                        </a:rPr>
                        <a:t>2023/24</a:t>
                      </a:r>
                      <a:endParaRPr lang="en-ZA" sz="1400" b="1" dirty="0">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txBody>
                  <a:tcPr marL="68554" marR="68554" marT="0" marB="0"/>
                </a:tc>
                <a:tc>
                  <a:txBody>
                    <a:bodyPr/>
                    <a:lstStyle/>
                    <a:p>
                      <a:pPr algn="just">
                        <a:lnSpc>
                          <a:spcPct val="107000"/>
                        </a:lnSpc>
                        <a:spcAft>
                          <a:spcPts val="800"/>
                        </a:spcAft>
                      </a:pPr>
                      <a:r>
                        <a:rPr lang="en-GB" sz="1400" b="1" dirty="0">
                          <a:solidFill>
                            <a:schemeClr val="tx1"/>
                          </a:solidFill>
                          <a:effectLst/>
                        </a:rPr>
                        <a:t>2024/25</a:t>
                      </a:r>
                      <a:endParaRPr lang="en-ZA" sz="1400" b="1" dirty="0">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txBody>
                  <a:tcPr marL="68554" marR="68554" marT="0" marB="0"/>
                </a:tc>
                <a:tc>
                  <a:txBody>
                    <a:bodyPr/>
                    <a:lstStyle/>
                    <a:p>
                      <a:pPr algn="just">
                        <a:lnSpc>
                          <a:spcPct val="107000"/>
                        </a:lnSpc>
                        <a:spcAft>
                          <a:spcPts val="800"/>
                        </a:spcAft>
                      </a:pPr>
                      <a:r>
                        <a:rPr lang="en-GB" sz="1400" b="1" dirty="0">
                          <a:solidFill>
                            <a:schemeClr val="tx1"/>
                          </a:solidFill>
                          <a:effectLst/>
                        </a:rPr>
                        <a:t>2025/26</a:t>
                      </a:r>
                      <a:endParaRPr lang="en-ZA" sz="1400" b="1" dirty="0">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txBody>
                  <a:tcPr marL="68554" marR="68554" marT="0" marB="0"/>
                </a:tc>
                <a:extLst>
                  <a:ext uri="{0D108BD9-81ED-4DB2-BD59-A6C34878D82A}">
                    <a16:rowId xmlns:a16="http://schemas.microsoft.com/office/drawing/2014/main" val="4138851117"/>
                  </a:ext>
                </a:extLst>
              </a:tr>
              <a:tr h="476576">
                <a:tc rowSpan="2">
                  <a:txBody>
                    <a:bodyPr/>
                    <a:lstStyle/>
                    <a:p>
                      <a:pPr>
                        <a:lnSpc>
                          <a:spcPct val="107000"/>
                        </a:lnSpc>
                        <a:spcAft>
                          <a:spcPts val="800"/>
                        </a:spcAft>
                      </a:pPr>
                      <a:r>
                        <a:rPr lang="en-GB" sz="1400">
                          <a:solidFill>
                            <a:schemeClr val="tx1"/>
                          </a:solidFill>
                          <a:effectLst/>
                        </a:rPr>
                        <a:t>Youth better </a:t>
                      </a:r>
                      <a:endParaRPr lang="en-ZA" sz="1400">
                        <a:solidFill>
                          <a:schemeClr val="tx1"/>
                        </a:solidFill>
                        <a:effectLst/>
                      </a:endParaRPr>
                    </a:p>
                    <a:p>
                      <a:pPr>
                        <a:lnSpc>
                          <a:spcPct val="107000"/>
                        </a:lnSpc>
                        <a:spcAft>
                          <a:spcPts val="800"/>
                        </a:spcAft>
                      </a:pPr>
                      <a:r>
                        <a:rPr lang="en-GB" sz="1400">
                          <a:solidFill>
                            <a:schemeClr val="tx1"/>
                          </a:solidFill>
                          <a:effectLst/>
                        </a:rPr>
                        <a:t>prepared for further learning and world</a:t>
                      </a:r>
                      <a:endParaRPr lang="en-ZA" sz="1400">
                        <a:solidFill>
                          <a:schemeClr val="tx1"/>
                        </a:solidFill>
                        <a:effectLst/>
                      </a:endParaRPr>
                    </a:p>
                    <a:p>
                      <a:pPr>
                        <a:lnSpc>
                          <a:spcPct val="107000"/>
                        </a:lnSpc>
                        <a:spcAft>
                          <a:spcPts val="800"/>
                        </a:spcAft>
                      </a:pPr>
                      <a:r>
                        <a:rPr lang="en-GB" sz="1400">
                          <a:solidFill>
                            <a:schemeClr val="tx1"/>
                          </a:solidFill>
                          <a:effectLst/>
                        </a:rPr>
                        <a:t>of work.</a:t>
                      </a:r>
                      <a:endParaRPr lang="en-ZA" sz="1400">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txBody>
                  <a:tcPr marL="68554" marR="68554" marT="0" marB="0"/>
                </a:tc>
                <a:tc>
                  <a:txBody>
                    <a:bodyPr/>
                    <a:lstStyle/>
                    <a:p>
                      <a:pPr>
                        <a:lnSpc>
                          <a:spcPct val="107000"/>
                        </a:lnSpc>
                        <a:spcAft>
                          <a:spcPts val="800"/>
                        </a:spcAft>
                      </a:pPr>
                      <a:r>
                        <a:rPr lang="en-GB" sz="1400">
                          <a:solidFill>
                            <a:schemeClr val="tx1"/>
                          </a:solidFill>
                          <a:effectLst/>
                        </a:rPr>
                        <a:t>Registered independent schools receive subsidies </a:t>
                      </a:r>
                      <a:endParaRPr lang="en-ZA" sz="1400">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txBody>
                  <a:tcPr marL="68554" marR="68554" marT="0" marB="0"/>
                </a:tc>
                <a:tc>
                  <a:txBody>
                    <a:bodyPr/>
                    <a:lstStyle/>
                    <a:p>
                      <a:pPr>
                        <a:lnSpc>
                          <a:spcPct val="107000"/>
                        </a:lnSpc>
                        <a:spcAft>
                          <a:spcPts val="800"/>
                        </a:spcAft>
                      </a:pPr>
                      <a:r>
                        <a:rPr lang="en-GB" sz="1400">
                          <a:solidFill>
                            <a:schemeClr val="tx1"/>
                          </a:solidFill>
                          <a:effectLst/>
                        </a:rPr>
                        <a:t>SOI 301: Percentage of registered independent schools receiving subsidies.</a:t>
                      </a:r>
                      <a:endParaRPr lang="en-ZA" sz="1400">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txBody>
                  <a:tcPr marL="68554" marR="68554" marT="0" marB="0"/>
                </a:tc>
                <a:tc>
                  <a:txBody>
                    <a:bodyPr/>
                    <a:lstStyle/>
                    <a:p>
                      <a:pPr algn="just">
                        <a:lnSpc>
                          <a:spcPct val="107000"/>
                        </a:lnSpc>
                        <a:spcAft>
                          <a:spcPts val="800"/>
                        </a:spcAft>
                      </a:pPr>
                      <a:r>
                        <a:rPr lang="en-GB" sz="1400" dirty="0">
                          <a:solidFill>
                            <a:schemeClr val="tx1"/>
                          </a:solidFill>
                          <a:effectLst/>
                        </a:rPr>
                        <a:t>New Indicator</a:t>
                      </a:r>
                      <a:endParaRPr lang="en-ZA" sz="1400" dirty="0">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txBody>
                  <a:tcPr marL="68554" marR="68554" marT="0" marB="0"/>
                </a:tc>
                <a:tc>
                  <a:txBody>
                    <a:bodyPr/>
                    <a:lstStyle/>
                    <a:p>
                      <a:pPr algn="just">
                        <a:lnSpc>
                          <a:spcPct val="107000"/>
                        </a:lnSpc>
                        <a:spcAft>
                          <a:spcPts val="800"/>
                        </a:spcAft>
                      </a:pPr>
                      <a:r>
                        <a:rPr lang="en-GB" sz="1400" dirty="0">
                          <a:solidFill>
                            <a:schemeClr val="tx1"/>
                          </a:solidFill>
                          <a:effectLst/>
                        </a:rPr>
                        <a:t>48%</a:t>
                      </a:r>
                      <a:endParaRPr lang="en-ZA" sz="1400" dirty="0">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txBody>
                  <a:tcPr marL="68554" marR="68554" marT="0" marB="0"/>
                </a:tc>
                <a:tc>
                  <a:txBody>
                    <a:bodyPr/>
                    <a:lstStyle/>
                    <a:p>
                      <a:pPr algn="just">
                        <a:lnSpc>
                          <a:spcPct val="107000"/>
                        </a:lnSpc>
                        <a:spcAft>
                          <a:spcPts val="800"/>
                        </a:spcAft>
                      </a:pPr>
                      <a:r>
                        <a:rPr lang="en-GB" sz="1400">
                          <a:solidFill>
                            <a:schemeClr val="tx1"/>
                          </a:solidFill>
                          <a:effectLst/>
                        </a:rPr>
                        <a:t>48%</a:t>
                      </a:r>
                      <a:endParaRPr lang="en-ZA" sz="1400">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txBody>
                  <a:tcPr marL="68554" marR="68554" marT="0" marB="0"/>
                </a:tc>
                <a:tc>
                  <a:txBody>
                    <a:bodyPr/>
                    <a:lstStyle/>
                    <a:p>
                      <a:pPr algn="just">
                        <a:lnSpc>
                          <a:spcPct val="107000"/>
                        </a:lnSpc>
                        <a:spcAft>
                          <a:spcPts val="800"/>
                        </a:spcAft>
                      </a:pPr>
                      <a:r>
                        <a:rPr lang="en-GB" sz="1400" dirty="0">
                          <a:solidFill>
                            <a:schemeClr val="tx1"/>
                          </a:solidFill>
                          <a:effectLst/>
                        </a:rPr>
                        <a:t>48%</a:t>
                      </a:r>
                      <a:endParaRPr lang="en-ZA" sz="1400" dirty="0">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txBody>
                  <a:tcPr marL="68554" marR="68554" marT="0" marB="0"/>
                </a:tc>
                <a:extLst>
                  <a:ext uri="{0D108BD9-81ED-4DB2-BD59-A6C34878D82A}">
                    <a16:rowId xmlns:a16="http://schemas.microsoft.com/office/drawing/2014/main" val="1526339171"/>
                  </a:ext>
                </a:extLst>
              </a:tr>
              <a:tr h="639581">
                <a:tc vMerge="1">
                  <a:txBody>
                    <a:bodyPr/>
                    <a:lstStyle/>
                    <a:p>
                      <a:endParaRPr lang="en-ZA"/>
                    </a:p>
                  </a:txBody>
                  <a:tcPr/>
                </a:tc>
                <a:tc>
                  <a:txBody>
                    <a:bodyPr/>
                    <a:lstStyle/>
                    <a:p>
                      <a:pPr>
                        <a:lnSpc>
                          <a:spcPct val="107000"/>
                        </a:lnSpc>
                        <a:spcAft>
                          <a:spcPts val="800"/>
                        </a:spcAft>
                      </a:pPr>
                      <a:r>
                        <a:rPr lang="en-GB" sz="1400">
                          <a:solidFill>
                            <a:schemeClr val="tx1"/>
                          </a:solidFill>
                          <a:effectLst/>
                        </a:rPr>
                        <a:t>Funded independent schools visited for monitoring purposes.</a:t>
                      </a:r>
                      <a:endParaRPr lang="en-ZA" sz="1400">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txBody>
                  <a:tcPr marL="68554" marR="68554" marT="0" marB="0"/>
                </a:tc>
                <a:tc>
                  <a:txBody>
                    <a:bodyPr/>
                    <a:lstStyle/>
                    <a:p>
                      <a:pPr>
                        <a:lnSpc>
                          <a:spcPct val="107000"/>
                        </a:lnSpc>
                        <a:spcAft>
                          <a:spcPts val="800"/>
                        </a:spcAft>
                      </a:pPr>
                      <a:r>
                        <a:rPr lang="en-GB" sz="1400">
                          <a:solidFill>
                            <a:schemeClr val="tx1"/>
                          </a:solidFill>
                          <a:effectLst/>
                        </a:rPr>
                        <a:t>NSOI 3.1: Number of funded independent schools visited for monitoring purposes.</a:t>
                      </a:r>
                      <a:endParaRPr lang="en-ZA" sz="1400">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txBody>
                  <a:tcPr marL="68554" marR="68554" marT="0" marB="0"/>
                </a:tc>
                <a:tc>
                  <a:txBody>
                    <a:bodyPr/>
                    <a:lstStyle/>
                    <a:p>
                      <a:pPr algn="just">
                        <a:lnSpc>
                          <a:spcPct val="107000"/>
                        </a:lnSpc>
                        <a:spcAft>
                          <a:spcPts val="800"/>
                        </a:spcAft>
                      </a:pPr>
                      <a:r>
                        <a:rPr lang="en-GB" sz="1400" dirty="0">
                          <a:solidFill>
                            <a:schemeClr val="tx1"/>
                          </a:solidFill>
                          <a:effectLst/>
                        </a:rPr>
                        <a:t>127</a:t>
                      </a:r>
                      <a:endParaRPr lang="en-ZA" sz="1400" dirty="0">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txBody>
                  <a:tcPr marL="68554" marR="68554" marT="0" marB="0"/>
                </a:tc>
                <a:tc>
                  <a:txBody>
                    <a:bodyPr/>
                    <a:lstStyle/>
                    <a:p>
                      <a:pPr algn="just">
                        <a:lnSpc>
                          <a:spcPct val="107000"/>
                        </a:lnSpc>
                        <a:spcAft>
                          <a:spcPts val="800"/>
                        </a:spcAft>
                      </a:pPr>
                      <a:r>
                        <a:rPr lang="en-GB" sz="1400" dirty="0">
                          <a:solidFill>
                            <a:schemeClr val="tx1"/>
                          </a:solidFill>
                          <a:effectLst/>
                        </a:rPr>
                        <a:t>127</a:t>
                      </a:r>
                      <a:endParaRPr lang="en-ZA" sz="1400" dirty="0">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txBody>
                  <a:tcPr marL="68554" marR="68554" marT="0" marB="0"/>
                </a:tc>
                <a:tc>
                  <a:txBody>
                    <a:bodyPr/>
                    <a:lstStyle/>
                    <a:p>
                      <a:pPr algn="just">
                        <a:lnSpc>
                          <a:spcPct val="107000"/>
                        </a:lnSpc>
                        <a:spcAft>
                          <a:spcPts val="800"/>
                        </a:spcAft>
                      </a:pPr>
                      <a:r>
                        <a:rPr lang="en-GB" sz="1400" dirty="0">
                          <a:solidFill>
                            <a:schemeClr val="tx1"/>
                          </a:solidFill>
                          <a:effectLst/>
                        </a:rPr>
                        <a:t> 127</a:t>
                      </a:r>
                      <a:endParaRPr lang="en-ZA" sz="1400" dirty="0">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txBody>
                  <a:tcPr marL="68554" marR="68554" marT="0" marB="0"/>
                </a:tc>
                <a:tc>
                  <a:txBody>
                    <a:bodyPr/>
                    <a:lstStyle/>
                    <a:p>
                      <a:pPr algn="just">
                        <a:lnSpc>
                          <a:spcPct val="107000"/>
                        </a:lnSpc>
                        <a:spcAft>
                          <a:spcPts val="800"/>
                        </a:spcAft>
                      </a:pPr>
                      <a:r>
                        <a:rPr lang="en-GB" sz="1400" dirty="0">
                          <a:solidFill>
                            <a:schemeClr val="tx1"/>
                          </a:solidFill>
                          <a:effectLst/>
                        </a:rPr>
                        <a:t>127</a:t>
                      </a:r>
                      <a:endParaRPr lang="en-ZA" sz="1400" dirty="0">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txBody>
                  <a:tcPr marL="68554" marR="68554" marT="0" marB="0"/>
                </a:tc>
                <a:extLst>
                  <a:ext uri="{0D108BD9-81ED-4DB2-BD59-A6C34878D82A}">
                    <a16:rowId xmlns:a16="http://schemas.microsoft.com/office/drawing/2014/main" val="1800410844"/>
                  </a:ext>
                </a:extLst>
              </a:tr>
            </a:tbl>
          </a:graphicData>
        </a:graphic>
      </p:graphicFrame>
    </p:spTree>
    <p:extLst>
      <p:ext uri="{BB962C8B-B14F-4D97-AF65-F5344CB8AC3E}">
        <p14:creationId xmlns:p14="http://schemas.microsoft.com/office/powerpoint/2010/main" val="1335090669"/>
      </p:ext>
    </p:extLst>
  </p:cSld>
  <p:clrMapOvr>
    <a:masterClrMapping/>
  </p:clrMapOvr>
  <p:transition>
    <p:wipe/>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Content Placeholder 13">
            <a:extLst>
              <a:ext uri="{FF2B5EF4-FFF2-40B4-BE49-F238E27FC236}">
                <a16:creationId xmlns:a16="http://schemas.microsoft.com/office/drawing/2014/main" id="{9E3B93A8-610B-FB4B-F174-97C1A3A2FBEF}"/>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894" y="1"/>
            <a:ext cx="9147894" cy="6857999"/>
          </a:xfrm>
        </p:spPr>
      </p:pic>
      <p:sp>
        <p:nvSpPr>
          <p:cNvPr id="10" name="Slide Number Placeholder 9"/>
          <p:cNvSpPr>
            <a:spLocks noGrp="1"/>
          </p:cNvSpPr>
          <p:nvPr>
            <p:ph type="sldNum" sz="quarter" idx="12"/>
          </p:nvPr>
        </p:nvSpPr>
        <p:spPr/>
        <p:txBody>
          <a:bodyPr/>
          <a:lstStyle/>
          <a:p>
            <a:fld id="{2DDF82E0-F617-466A-8989-E6F91EEE8384}" type="slidenum">
              <a:rPr lang="en-US" altLang="en-US" sz="1600" smtClean="0">
                <a:solidFill>
                  <a:prstClr val="white"/>
                </a:solidFill>
              </a:rPr>
              <a:pPr/>
              <a:t>29</a:t>
            </a:fld>
            <a:endParaRPr lang="en-US" altLang="en-US" sz="1600" dirty="0">
              <a:solidFill>
                <a:prstClr val="white"/>
              </a:solidFill>
            </a:endParaRPr>
          </a:p>
        </p:txBody>
      </p:sp>
      <p:sp>
        <p:nvSpPr>
          <p:cNvPr id="5" name="Rectangle 4">
            <a:extLst>
              <a:ext uri="{FF2B5EF4-FFF2-40B4-BE49-F238E27FC236}">
                <a16:creationId xmlns:a16="http://schemas.microsoft.com/office/drawing/2014/main" id="{CA4095C3-29D6-8A91-DF11-18B46D019CAA}"/>
              </a:ext>
            </a:extLst>
          </p:cNvPr>
          <p:cNvSpPr/>
          <p:nvPr/>
        </p:nvSpPr>
        <p:spPr>
          <a:xfrm>
            <a:off x="0" y="0"/>
            <a:ext cx="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itle 1"/>
          <p:cNvSpPr>
            <a:spLocks noGrp="1"/>
          </p:cNvSpPr>
          <p:nvPr>
            <p:ph type="title"/>
          </p:nvPr>
        </p:nvSpPr>
        <p:spPr>
          <a:xfrm>
            <a:off x="539553" y="1129354"/>
            <a:ext cx="8064895" cy="707334"/>
          </a:xfrm>
        </p:spPr>
        <p:txBody>
          <a:bodyPr>
            <a:noAutofit/>
          </a:bodyPr>
          <a:lstStyle/>
          <a:p>
            <a:r>
              <a:rPr lang="en-US" sz="2400" b="1" dirty="0">
                <a:solidFill>
                  <a:srgbClr val="008000"/>
                </a:solidFill>
              </a:rPr>
              <a:t>PERFORMANCE INFORMATION </a:t>
            </a:r>
            <a:br>
              <a:rPr lang="en-US" sz="2400" b="1" dirty="0">
                <a:solidFill>
                  <a:srgbClr val="008000"/>
                </a:solidFill>
              </a:rPr>
            </a:br>
            <a:r>
              <a:rPr lang="en-US" sz="2400" b="1" dirty="0">
                <a:solidFill>
                  <a:srgbClr val="008000"/>
                </a:solidFill>
              </a:rPr>
              <a:t>PROGRAMME 4: PUBLIC SPECIAL SCHOOLS EDUCATION</a:t>
            </a:r>
            <a:endParaRPr lang="en-ZA" sz="2400" b="1" dirty="0">
              <a:solidFill>
                <a:srgbClr val="008000"/>
              </a:solidFill>
            </a:endParaRPr>
          </a:p>
        </p:txBody>
      </p:sp>
      <p:pic>
        <p:nvPicPr>
          <p:cNvPr id="7" name="Picture 6" descr="Education Logo.jp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64271" y="453239"/>
            <a:ext cx="2808312" cy="707334"/>
          </a:xfrm>
          <a:prstGeom prst="rect">
            <a:avLst/>
          </a:prstGeom>
        </p:spPr>
      </p:pic>
      <p:pic>
        <p:nvPicPr>
          <p:cNvPr id="8" name="Picture 7" descr="NDP Logo.jp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620000" y="308834"/>
            <a:ext cx="869208" cy="800457"/>
          </a:xfrm>
          <a:prstGeom prst="rect">
            <a:avLst/>
          </a:prstGeom>
        </p:spPr>
      </p:pic>
      <p:sp>
        <p:nvSpPr>
          <p:cNvPr id="9" name="TextBox 8">
            <a:extLst>
              <a:ext uri="{FF2B5EF4-FFF2-40B4-BE49-F238E27FC236}">
                <a16:creationId xmlns:a16="http://schemas.microsoft.com/office/drawing/2014/main" id="{C1AFE2E7-1968-957B-22E5-255AC3A04730}"/>
              </a:ext>
            </a:extLst>
          </p:cNvPr>
          <p:cNvSpPr txBox="1"/>
          <p:nvPr/>
        </p:nvSpPr>
        <p:spPr>
          <a:xfrm>
            <a:off x="376714" y="6056268"/>
            <a:ext cx="7200900" cy="600164"/>
          </a:xfrm>
          <a:prstGeom prst="rect">
            <a:avLst/>
          </a:prstGeom>
          <a:noFill/>
        </p:spPr>
        <p:txBody>
          <a:bodyPr wrap="square" rtlCol="0">
            <a:spAutoFit/>
          </a:bodyPr>
          <a:lstStyle/>
          <a:p>
            <a:pPr algn="ctr"/>
            <a:r>
              <a:rPr lang="en-US" sz="1100" b="1" dirty="0"/>
              <a:t>Our Vision </a:t>
            </a:r>
          </a:p>
          <a:p>
            <a:pPr algn="ctr"/>
            <a:r>
              <a:rPr lang="en-US" sz="1100" i="1" dirty="0">
                <a:cs typeface="Arial" panose="020B0604020202020204" pitchFamily="34" charset="0"/>
              </a:rPr>
              <a:t>To be an innovative hub for quality teaching and learning that produces learners developed to exploit opportunities for lifelong success.</a:t>
            </a:r>
          </a:p>
        </p:txBody>
      </p:sp>
      <p:pic>
        <p:nvPicPr>
          <p:cNvPr id="11" name="Picture 10" descr="Untitled-20.png">
            <a:extLst>
              <a:ext uri="{FF2B5EF4-FFF2-40B4-BE49-F238E27FC236}">
                <a16:creationId xmlns:a16="http://schemas.microsoft.com/office/drawing/2014/main" id="{397B0EEB-0EB7-3511-B246-5FE1481379F3}"/>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884368" y="5949280"/>
            <a:ext cx="954753" cy="606397"/>
          </a:xfrm>
          <a:prstGeom prst="rect">
            <a:avLst/>
          </a:prstGeom>
        </p:spPr>
      </p:pic>
      <p:graphicFrame>
        <p:nvGraphicFramePr>
          <p:cNvPr id="2" name="Table 1">
            <a:extLst>
              <a:ext uri="{FF2B5EF4-FFF2-40B4-BE49-F238E27FC236}">
                <a16:creationId xmlns:a16="http://schemas.microsoft.com/office/drawing/2014/main" id="{674B8F4B-B1A8-E0FB-ED0E-1BC760428661}"/>
              </a:ext>
            </a:extLst>
          </p:cNvPr>
          <p:cNvGraphicFramePr>
            <a:graphicFrameLocks noGrp="1"/>
          </p:cNvGraphicFramePr>
          <p:nvPr>
            <p:extLst>
              <p:ext uri="{D42A27DB-BD31-4B8C-83A1-F6EECF244321}">
                <p14:modId xmlns:p14="http://schemas.microsoft.com/office/powerpoint/2010/main" val="2222231728"/>
              </p:ext>
            </p:extLst>
          </p:nvPr>
        </p:nvGraphicFramePr>
        <p:xfrm>
          <a:off x="467601" y="2008753"/>
          <a:ext cx="8229606" cy="3727500"/>
        </p:xfrm>
        <a:graphic>
          <a:graphicData uri="http://schemas.openxmlformats.org/drawingml/2006/table">
            <a:tbl>
              <a:tblPr firstRow="1" firstCol="1" bandRow="1">
                <a:tableStyleId>{00A15C55-8517-42AA-B614-E9B94910E393}</a:tableStyleId>
              </a:tblPr>
              <a:tblGrid>
                <a:gridCol w="1152071">
                  <a:extLst>
                    <a:ext uri="{9D8B030D-6E8A-4147-A177-3AD203B41FA5}">
                      <a16:colId xmlns:a16="http://schemas.microsoft.com/office/drawing/2014/main" val="2378999110"/>
                    </a:ext>
                  </a:extLst>
                </a:gridCol>
                <a:gridCol w="1656184">
                  <a:extLst>
                    <a:ext uri="{9D8B030D-6E8A-4147-A177-3AD203B41FA5}">
                      <a16:colId xmlns:a16="http://schemas.microsoft.com/office/drawing/2014/main" val="1148539917"/>
                    </a:ext>
                  </a:extLst>
                </a:gridCol>
                <a:gridCol w="1728192">
                  <a:extLst>
                    <a:ext uri="{9D8B030D-6E8A-4147-A177-3AD203B41FA5}">
                      <a16:colId xmlns:a16="http://schemas.microsoft.com/office/drawing/2014/main" val="2960312411"/>
                    </a:ext>
                  </a:extLst>
                </a:gridCol>
                <a:gridCol w="1152128">
                  <a:extLst>
                    <a:ext uri="{9D8B030D-6E8A-4147-A177-3AD203B41FA5}">
                      <a16:colId xmlns:a16="http://schemas.microsoft.com/office/drawing/2014/main" val="420723603"/>
                    </a:ext>
                  </a:extLst>
                </a:gridCol>
                <a:gridCol w="864096">
                  <a:extLst>
                    <a:ext uri="{9D8B030D-6E8A-4147-A177-3AD203B41FA5}">
                      <a16:colId xmlns:a16="http://schemas.microsoft.com/office/drawing/2014/main" val="405643478"/>
                    </a:ext>
                  </a:extLst>
                </a:gridCol>
                <a:gridCol w="792088">
                  <a:extLst>
                    <a:ext uri="{9D8B030D-6E8A-4147-A177-3AD203B41FA5}">
                      <a16:colId xmlns:a16="http://schemas.microsoft.com/office/drawing/2014/main" val="1428820147"/>
                    </a:ext>
                  </a:extLst>
                </a:gridCol>
                <a:gridCol w="884847">
                  <a:extLst>
                    <a:ext uri="{9D8B030D-6E8A-4147-A177-3AD203B41FA5}">
                      <a16:colId xmlns:a16="http://schemas.microsoft.com/office/drawing/2014/main" val="1927393239"/>
                    </a:ext>
                  </a:extLst>
                </a:gridCol>
              </a:tblGrid>
              <a:tr h="150526">
                <a:tc rowSpan="3">
                  <a:txBody>
                    <a:bodyPr/>
                    <a:lstStyle/>
                    <a:p>
                      <a:pPr algn="ctr">
                        <a:lnSpc>
                          <a:spcPct val="107000"/>
                        </a:lnSpc>
                        <a:spcAft>
                          <a:spcPts val="800"/>
                        </a:spcAft>
                      </a:pPr>
                      <a:r>
                        <a:rPr lang="en-GB" sz="1400" dirty="0">
                          <a:solidFill>
                            <a:schemeClr val="tx1"/>
                          </a:solidFill>
                          <a:effectLst/>
                        </a:rPr>
                        <a:t> </a:t>
                      </a:r>
                      <a:endParaRPr lang="en-ZA" sz="1400" dirty="0">
                        <a:solidFill>
                          <a:schemeClr val="tx1"/>
                        </a:solidFill>
                        <a:effectLst/>
                      </a:endParaRPr>
                    </a:p>
                    <a:p>
                      <a:pPr algn="ctr">
                        <a:lnSpc>
                          <a:spcPct val="107000"/>
                        </a:lnSpc>
                        <a:spcAft>
                          <a:spcPts val="800"/>
                        </a:spcAft>
                      </a:pPr>
                      <a:r>
                        <a:rPr lang="en-GB" sz="1400" dirty="0">
                          <a:solidFill>
                            <a:schemeClr val="tx1"/>
                          </a:solidFill>
                          <a:effectLst/>
                        </a:rPr>
                        <a:t> Outcome</a:t>
                      </a:r>
                      <a:endParaRPr lang="en-ZA" sz="1400" dirty="0">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txBody>
                  <a:tcPr marL="68565" marR="68565" marT="0" marB="0"/>
                </a:tc>
                <a:tc rowSpan="3">
                  <a:txBody>
                    <a:bodyPr/>
                    <a:lstStyle/>
                    <a:p>
                      <a:pPr algn="ctr">
                        <a:lnSpc>
                          <a:spcPct val="107000"/>
                        </a:lnSpc>
                        <a:spcAft>
                          <a:spcPts val="800"/>
                        </a:spcAft>
                      </a:pPr>
                      <a:r>
                        <a:rPr lang="en-GB" sz="1400" dirty="0">
                          <a:solidFill>
                            <a:schemeClr val="tx1"/>
                          </a:solidFill>
                          <a:effectLst/>
                        </a:rPr>
                        <a:t> </a:t>
                      </a:r>
                      <a:endParaRPr lang="en-ZA" sz="1400" dirty="0">
                        <a:solidFill>
                          <a:schemeClr val="tx1"/>
                        </a:solidFill>
                        <a:effectLst/>
                      </a:endParaRPr>
                    </a:p>
                    <a:p>
                      <a:pPr algn="ctr">
                        <a:lnSpc>
                          <a:spcPct val="107000"/>
                        </a:lnSpc>
                        <a:spcAft>
                          <a:spcPts val="800"/>
                        </a:spcAft>
                      </a:pPr>
                      <a:r>
                        <a:rPr lang="en-GB" sz="1400" dirty="0">
                          <a:solidFill>
                            <a:schemeClr val="tx1"/>
                          </a:solidFill>
                          <a:effectLst/>
                        </a:rPr>
                        <a:t> Outputs</a:t>
                      </a:r>
                      <a:endParaRPr lang="en-ZA" sz="1400" dirty="0">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txBody>
                  <a:tcPr marL="68565" marR="68565" marT="0" marB="0"/>
                </a:tc>
                <a:tc rowSpan="3">
                  <a:txBody>
                    <a:bodyPr/>
                    <a:lstStyle/>
                    <a:p>
                      <a:pPr algn="ctr">
                        <a:lnSpc>
                          <a:spcPct val="107000"/>
                        </a:lnSpc>
                        <a:spcAft>
                          <a:spcPts val="800"/>
                        </a:spcAft>
                      </a:pPr>
                      <a:r>
                        <a:rPr lang="en-GB" sz="1400" dirty="0">
                          <a:solidFill>
                            <a:schemeClr val="tx1"/>
                          </a:solidFill>
                          <a:effectLst/>
                        </a:rPr>
                        <a:t> </a:t>
                      </a:r>
                      <a:endParaRPr lang="en-ZA" sz="1400" dirty="0">
                        <a:solidFill>
                          <a:schemeClr val="tx1"/>
                        </a:solidFill>
                        <a:effectLst/>
                      </a:endParaRPr>
                    </a:p>
                    <a:p>
                      <a:pPr algn="ctr">
                        <a:lnSpc>
                          <a:spcPct val="107000"/>
                        </a:lnSpc>
                        <a:spcAft>
                          <a:spcPts val="800"/>
                        </a:spcAft>
                      </a:pPr>
                      <a:r>
                        <a:rPr lang="en-GB" sz="1400" dirty="0">
                          <a:solidFill>
                            <a:schemeClr val="tx1"/>
                          </a:solidFill>
                          <a:effectLst/>
                        </a:rPr>
                        <a:t>Output Indicators</a:t>
                      </a:r>
                      <a:endParaRPr lang="en-ZA" sz="1400" dirty="0">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txBody>
                  <a:tcPr marL="68565" marR="68565" marT="0" marB="0"/>
                </a:tc>
                <a:tc gridSpan="4">
                  <a:txBody>
                    <a:bodyPr/>
                    <a:lstStyle/>
                    <a:p>
                      <a:pPr algn="ctr">
                        <a:lnSpc>
                          <a:spcPct val="107000"/>
                        </a:lnSpc>
                        <a:spcAft>
                          <a:spcPts val="800"/>
                        </a:spcAft>
                      </a:pPr>
                      <a:r>
                        <a:rPr lang="en-GB" sz="1400">
                          <a:solidFill>
                            <a:schemeClr val="tx1"/>
                          </a:solidFill>
                          <a:effectLst/>
                        </a:rPr>
                        <a:t>Annual Targets</a:t>
                      </a:r>
                      <a:endParaRPr lang="en-ZA" sz="1400">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txBody>
                  <a:tcPr marL="68565" marR="68565" marT="0" marB="0"/>
                </a:tc>
                <a:tc hMerge="1">
                  <a:txBody>
                    <a:bodyPr/>
                    <a:lstStyle/>
                    <a:p>
                      <a:endParaRPr lang="en-ZA"/>
                    </a:p>
                  </a:txBody>
                  <a:tcPr/>
                </a:tc>
                <a:tc hMerge="1">
                  <a:txBody>
                    <a:bodyPr/>
                    <a:lstStyle/>
                    <a:p>
                      <a:endParaRPr lang="en-ZA"/>
                    </a:p>
                  </a:txBody>
                  <a:tcPr/>
                </a:tc>
                <a:tc hMerge="1">
                  <a:txBody>
                    <a:bodyPr/>
                    <a:lstStyle/>
                    <a:p>
                      <a:endParaRPr lang="en-ZA"/>
                    </a:p>
                  </a:txBody>
                  <a:tcPr/>
                </a:tc>
                <a:extLst>
                  <a:ext uri="{0D108BD9-81ED-4DB2-BD59-A6C34878D82A}">
                    <a16:rowId xmlns:a16="http://schemas.microsoft.com/office/drawing/2014/main" val="2332811379"/>
                  </a:ext>
                </a:extLst>
              </a:tr>
              <a:tr h="415135">
                <a:tc vMerge="1">
                  <a:txBody>
                    <a:bodyPr/>
                    <a:lstStyle/>
                    <a:p>
                      <a:endParaRPr lang="en-ZA"/>
                    </a:p>
                  </a:txBody>
                  <a:tcPr/>
                </a:tc>
                <a:tc vMerge="1">
                  <a:txBody>
                    <a:bodyPr/>
                    <a:lstStyle/>
                    <a:p>
                      <a:endParaRPr lang="en-ZA"/>
                    </a:p>
                  </a:txBody>
                  <a:tcPr/>
                </a:tc>
                <a:tc vMerge="1">
                  <a:txBody>
                    <a:bodyPr/>
                    <a:lstStyle/>
                    <a:p>
                      <a:endParaRPr lang="en-ZA"/>
                    </a:p>
                  </a:txBody>
                  <a:tcPr/>
                </a:tc>
                <a:tc>
                  <a:txBody>
                    <a:bodyPr/>
                    <a:lstStyle/>
                    <a:p>
                      <a:pPr algn="just">
                        <a:lnSpc>
                          <a:spcPct val="107000"/>
                        </a:lnSpc>
                        <a:spcAft>
                          <a:spcPts val="800"/>
                        </a:spcAft>
                      </a:pPr>
                      <a:r>
                        <a:rPr lang="en-GB" sz="1400" b="1" dirty="0">
                          <a:solidFill>
                            <a:schemeClr val="tx1"/>
                          </a:solidFill>
                          <a:effectLst/>
                        </a:rPr>
                        <a:t>Estimated performance </a:t>
                      </a:r>
                      <a:endParaRPr lang="en-ZA" sz="1400" b="1" dirty="0">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txBody>
                  <a:tcPr marL="68565" marR="68565" marT="0" marB="0"/>
                </a:tc>
                <a:tc gridSpan="3">
                  <a:txBody>
                    <a:bodyPr/>
                    <a:lstStyle/>
                    <a:p>
                      <a:pPr algn="ctr">
                        <a:lnSpc>
                          <a:spcPct val="107000"/>
                        </a:lnSpc>
                        <a:spcAft>
                          <a:spcPts val="800"/>
                        </a:spcAft>
                      </a:pPr>
                      <a:r>
                        <a:rPr lang="en-GB" sz="1400" b="1" dirty="0">
                          <a:solidFill>
                            <a:schemeClr val="tx1"/>
                          </a:solidFill>
                          <a:effectLst/>
                        </a:rPr>
                        <a:t> MTEF Period </a:t>
                      </a:r>
                      <a:endParaRPr lang="en-ZA" sz="1400" b="1" dirty="0">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txBody>
                  <a:tcPr marL="68565" marR="68565" marT="0" marB="0"/>
                </a:tc>
                <a:tc hMerge="1">
                  <a:txBody>
                    <a:bodyPr/>
                    <a:lstStyle/>
                    <a:p>
                      <a:endParaRPr lang="en-ZA"/>
                    </a:p>
                  </a:txBody>
                  <a:tcPr/>
                </a:tc>
                <a:tc hMerge="1">
                  <a:txBody>
                    <a:bodyPr/>
                    <a:lstStyle/>
                    <a:p>
                      <a:endParaRPr lang="en-ZA"/>
                    </a:p>
                  </a:txBody>
                  <a:tcPr/>
                </a:tc>
                <a:extLst>
                  <a:ext uri="{0D108BD9-81ED-4DB2-BD59-A6C34878D82A}">
                    <a16:rowId xmlns:a16="http://schemas.microsoft.com/office/drawing/2014/main" val="731768265"/>
                  </a:ext>
                </a:extLst>
              </a:tr>
              <a:tr h="758894">
                <a:tc vMerge="1">
                  <a:txBody>
                    <a:bodyPr/>
                    <a:lstStyle/>
                    <a:p>
                      <a:endParaRPr lang="en-ZA"/>
                    </a:p>
                  </a:txBody>
                  <a:tcPr/>
                </a:tc>
                <a:tc vMerge="1">
                  <a:txBody>
                    <a:bodyPr/>
                    <a:lstStyle/>
                    <a:p>
                      <a:endParaRPr lang="en-ZA"/>
                    </a:p>
                  </a:txBody>
                  <a:tcPr/>
                </a:tc>
                <a:tc vMerge="1">
                  <a:txBody>
                    <a:bodyPr/>
                    <a:lstStyle/>
                    <a:p>
                      <a:endParaRPr lang="en-ZA"/>
                    </a:p>
                  </a:txBody>
                  <a:tcPr/>
                </a:tc>
                <a:tc>
                  <a:txBody>
                    <a:bodyPr/>
                    <a:lstStyle/>
                    <a:p>
                      <a:pPr algn="just">
                        <a:lnSpc>
                          <a:spcPct val="107000"/>
                        </a:lnSpc>
                        <a:spcAft>
                          <a:spcPts val="800"/>
                        </a:spcAft>
                      </a:pPr>
                      <a:r>
                        <a:rPr lang="en-GB" sz="1400" b="1" dirty="0">
                          <a:solidFill>
                            <a:schemeClr val="tx1"/>
                          </a:solidFill>
                          <a:effectLst/>
                        </a:rPr>
                        <a:t>2022/23</a:t>
                      </a:r>
                      <a:endParaRPr lang="en-ZA" sz="1400" b="1" dirty="0">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txBody>
                  <a:tcPr marL="68565" marR="68565" marT="0" marB="0"/>
                </a:tc>
                <a:tc>
                  <a:txBody>
                    <a:bodyPr/>
                    <a:lstStyle/>
                    <a:p>
                      <a:pPr algn="just">
                        <a:lnSpc>
                          <a:spcPct val="107000"/>
                        </a:lnSpc>
                        <a:spcAft>
                          <a:spcPts val="800"/>
                        </a:spcAft>
                      </a:pPr>
                      <a:r>
                        <a:rPr lang="en-GB" sz="1400" b="1" dirty="0">
                          <a:solidFill>
                            <a:schemeClr val="tx1"/>
                          </a:solidFill>
                          <a:effectLst/>
                        </a:rPr>
                        <a:t>2023/24</a:t>
                      </a:r>
                      <a:endParaRPr lang="en-ZA" sz="1400" b="1" dirty="0">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txBody>
                  <a:tcPr marL="68565" marR="68565" marT="0" marB="0"/>
                </a:tc>
                <a:tc>
                  <a:txBody>
                    <a:bodyPr/>
                    <a:lstStyle/>
                    <a:p>
                      <a:pPr algn="just">
                        <a:lnSpc>
                          <a:spcPct val="107000"/>
                        </a:lnSpc>
                        <a:spcAft>
                          <a:spcPts val="800"/>
                        </a:spcAft>
                      </a:pPr>
                      <a:r>
                        <a:rPr lang="en-GB" sz="1400" b="1" dirty="0">
                          <a:solidFill>
                            <a:schemeClr val="tx1"/>
                          </a:solidFill>
                          <a:effectLst/>
                        </a:rPr>
                        <a:t>2024/25</a:t>
                      </a:r>
                      <a:endParaRPr lang="en-ZA" sz="1400" b="1" dirty="0">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txBody>
                  <a:tcPr marL="68565" marR="68565" marT="0" marB="0"/>
                </a:tc>
                <a:tc>
                  <a:txBody>
                    <a:bodyPr/>
                    <a:lstStyle/>
                    <a:p>
                      <a:pPr algn="just">
                        <a:lnSpc>
                          <a:spcPct val="107000"/>
                        </a:lnSpc>
                        <a:spcAft>
                          <a:spcPts val="800"/>
                        </a:spcAft>
                      </a:pPr>
                      <a:r>
                        <a:rPr lang="en-GB" sz="1400" b="1" dirty="0">
                          <a:solidFill>
                            <a:schemeClr val="tx1"/>
                          </a:solidFill>
                          <a:effectLst/>
                        </a:rPr>
                        <a:t>2025/26</a:t>
                      </a:r>
                      <a:endParaRPr lang="en-ZA" sz="1400" b="1" dirty="0">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txBody>
                  <a:tcPr marL="68565" marR="68565" marT="0" marB="0"/>
                </a:tc>
                <a:extLst>
                  <a:ext uri="{0D108BD9-81ED-4DB2-BD59-A6C34878D82A}">
                    <a16:rowId xmlns:a16="http://schemas.microsoft.com/office/drawing/2014/main" val="1505671585"/>
                  </a:ext>
                </a:extLst>
              </a:tr>
              <a:tr h="1040745">
                <a:tc rowSpan="2">
                  <a:txBody>
                    <a:bodyPr/>
                    <a:lstStyle/>
                    <a:p>
                      <a:pPr>
                        <a:lnSpc>
                          <a:spcPct val="107000"/>
                        </a:lnSpc>
                        <a:spcAft>
                          <a:spcPts val="800"/>
                        </a:spcAft>
                      </a:pPr>
                      <a:r>
                        <a:rPr lang="en-GB" sz="1400">
                          <a:solidFill>
                            <a:schemeClr val="tx1"/>
                          </a:solidFill>
                          <a:effectLst/>
                        </a:rPr>
                        <a:t>Youth better </a:t>
                      </a:r>
                      <a:endParaRPr lang="en-ZA" sz="1400">
                        <a:solidFill>
                          <a:schemeClr val="tx1"/>
                        </a:solidFill>
                        <a:effectLst/>
                      </a:endParaRPr>
                    </a:p>
                    <a:p>
                      <a:pPr>
                        <a:lnSpc>
                          <a:spcPct val="107000"/>
                        </a:lnSpc>
                        <a:spcAft>
                          <a:spcPts val="800"/>
                        </a:spcAft>
                      </a:pPr>
                      <a:r>
                        <a:rPr lang="en-GB" sz="1400">
                          <a:solidFill>
                            <a:schemeClr val="tx1"/>
                          </a:solidFill>
                          <a:effectLst/>
                        </a:rPr>
                        <a:t>prepared for further learning and world of work.</a:t>
                      </a:r>
                      <a:endParaRPr lang="en-ZA" sz="1400">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txBody>
                  <a:tcPr marL="68565" marR="68565" marT="0" marB="0"/>
                </a:tc>
                <a:tc>
                  <a:txBody>
                    <a:bodyPr/>
                    <a:lstStyle/>
                    <a:p>
                      <a:pPr>
                        <a:lnSpc>
                          <a:spcPct val="107000"/>
                        </a:lnSpc>
                        <a:spcAft>
                          <a:spcPts val="800"/>
                        </a:spcAft>
                      </a:pPr>
                      <a:r>
                        <a:rPr lang="en-GB" sz="1400">
                          <a:solidFill>
                            <a:schemeClr val="tx1"/>
                          </a:solidFill>
                          <a:effectLst/>
                        </a:rPr>
                        <a:t>Learners enrolled in public special schools. </a:t>
                      </a:r>
                      <a:endParaRPr lang="en-ZA" sz="1400">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txBody>
                  <a:tcPr marL="68565" marR="68565" marT="0" marB="0"/>
                </a:tc>
                <a:tc>
                  <a:txBody>
                    <a:bodyPr/>
                    <a:lstStyle/>
                    <a:p>
                      <a:pPr>
                        <a:lnSpc>
                          <a:spcPct val="107000"/>
                        </a:lnSpc>
                        <a:spcAft>
                          <a:spcPts val="800"/>
                        </a:spcAft>
                      </a:pPr>
                      <a:r>
                        <a:rPr lang="en-GB" sz="1400">
                          <a:solidFill>
                            <a:schemeClr val="tx1"/>
                          </a:solidFill>
                          <a:effectLst/>
                        </a:rPr>
                        <a:t>SOI 401: Number of learners in public special schools.</a:t>
                      </a:r>
                      <a:endParaRPr lang="en-ZA" sz="1400">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txBody>
                  <a:tcPr marL="68565" marR="68565" marT="0" marB="0"/>
                </a:tc>
                <a:tc>
                  <a:txBody>
                    <a:bodyPr/>
                    <a:lstStyle/>
                    <a:p>
                      <a:pPr algn="just">
                        <a:lnSpc>
                          <a:spcPct val="107000"/>
                        </a:lnSpc>
                        <a:spcAft>
                          <a:spcPts val="800"/>
                        </a:spcAft>
                      </a:pPr>
                      <a:r>
                        <a:rPr lang="en-GB" sz="1400">
                          <a:solidFill>
                            <a:schemeClr val="tx1"/>
                          </a:solidFill>
                          <a:effectLst/>
                        </a:rPr>
                        <a:t>20 590</a:t>
                      </a:r>
                      <a:endParaRPr lang="en-ZA" sz="1400">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txBody>
                  <a:tcPr marL="68565" marR="68565" marT="0" marB="0"/>
                </a:tc>
                <a:tc>
                  <a:txBody>
                    <a:bodyPr/>
                    <a:lstStyle/>
                    <a:p>
                      <a:pPr algn="just">
                        <a:lnSpc>
                          <a:spcPct val="107000"/>
                        </a:lnSpc>
                        <a:spcAft>
                          <a:spcPts val="800"/>
                        </a:spcAft>
                      </a:pPr>
                      <a:r>
                        <a:rPr lang="en-GB" sz="1400" dirty="0">
                          <a:solidFill>
                            <a:schemeClr val="tx1"/>
                          </a:solidFill>
                          <a:effectLst/>
                        </a:rPr>
                        <a:t>20 800</a:t>
                      </a:r>
                      <a:endParaRPr lang="en-ZA" sz="1400" dirty="0">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txBody>
                  <a:tcPr marL="68565" marR="68565" marT="0" marB="0"/>
                </a:tc>
                <a:tc>
                  <a:txBody>
                    <a:bodyPr/>
                    <a:lstStyle/>
                    <a:p>
                      <a:pPr algn="just">
                        <a:lnSpc>
                          <a:spcPct val="107000"/>
                        </a:lnSpc>
                        <a:spcAft>
                          <a:spcPts val="800"/>
                        </a:spcAft>
                      </a:pPr>
                      <a:r>
                        <a:rPr lang="en-GB" sz="1400">
                          <a:solidFill>
                            <a:schemeClr val="tx1"/>
                          </a:solidFill>
                          <a:effectLst/>
                        </a:rPr>
                        <a:t>21 200</a:t>
                      </a:r>
                      <a:endParaRPr lang="en-ZA" sz="1400">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txBody>
                  <a:tcPr marL="68565" marR="68565" marT="0" marB="0"/>
                </a:tc>
                <a:tc>
                  <a:txBody>
                    <a:bodyPr/>
                    <a:lstStyle/>
                    <a:p>
                      <a:pPr algn="just">
                        <a:lnSpc>
                          <a:spcPct val="107000"/>
                        </a:lnSpc>
                        <a:spcAft>
                          <a:spcPts val="800"/>
                        </a:spcAft>
                      </a:pPr>
                      <a:r>
                        <a:rPr lang="en-GB" sz="1400">
                          <a:solidFill>
                            <a:schemeClr val="tx1"/>
                          </a:solidFill>
                          <a:effectLst/>
                        </a:rPr>
                        <a:t>21 600</a:t>
                      </a:r>
                      <a:endParaRPr lang="en-ZA" sz="1400">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txBody>
                  <a:tcPr marL="68565" marR="68565" marT="0" marB="0"/>
                </a:tc>
                <a:extLst>
                  <a:ext uri="{0D108BD9-81ED-4DB2-BD59-A6C34878D82A}">
                    <a16:rowId xmlns:a16="http://schemas.microsoft.com/office/drawing/2014/main" val="2445358331"/>
                  </a:ext>
                </a:extLst>
              </a:tr>
              <a:tr h="578167">
                <a:tc vMerge="1">
                  <a:txBody>
                    <a:bodyPr/>
                    <a:lstStyle/>
                    <a:p>
                      <a:endParaRPr lang="en-ZA"/>
                    </a:p>
                  </a:txBody>
                  <a:tcPr/>
                </a:tc>
                <a:tc>
                  <a:txBody>
                    <a:bodyPr/>
                    <a:lstStyle/>
                    <a:p>
                      <a:pPr>
                        <a:lnSpc>
                          <a:spcPct val="107000"/>
                        </a:lnSpc>
                        <a:spcAft>
                          <a:spcPts val="800"/>
                        </a:spcAft>
                      </a:pPr>
                      <a:r>
                        <a:rPr lang="en-GB" sz="1400">
                          <a:solidFill>
                            <a:schemeClr val="tx1"/>
                          </a:solidFill>
                          <a:effectLst/>
                        </a:rPr>
                        <a:t>Therapists/specialist staﬀ employed in public special schools. </a:t>
                      </a:r>
                      <a:endParaRPr lang="en-ZA" sz="1400">
                        <a:solidFill>
                          <a:schemeClr val="tx1"/>
                        </a:solidFill>
                        <a:effectLst/>
                      </a:endParaRPr>
                    </a:p>
                    <a:p>
                      <a:pPr>
                        <a:lnSpc>
                          <a:spcPct val="107000"/>
                        </a:lnSpc>
                        <a:spcAft>
                          <a:spcPts val="800"/>
                        </a:spcAft>
                      </a:pPr>
                      <a:r>
                        <a:rPr lang="en-GB" sz="1400">
                          <a:solidFill>
                            <a:schemeClr val="tx1"/>
                          </a:solidFill>
                          <a:effectLst/>
                        </a:rPr>
                        <a:t> </a:t>
                      </a:r>
                      <a:endParaRPr lang="en-ZA" sz="1400">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txBody>
                  <a:tcPr marL="68565" marR="68565" marT="0" marB="0"/>
                </a:tc>
                <a:tc>
                  <a:txBody>
                    <a:bodyPr/>
                    <a:lstStyle/>
                    <a:p>
                      <a:pPr>
                        <a:lnSpc>
                          <a:spcPct val="107000"/>
                        </a:lnSpc>
                        <a:spcAft>
                          <a:spcPts val="800"/>
                        </a:spcAft>
                      </a:pPr>
                      <a:r>
                        <a:rPr lang="en-GB" sz="1400">
                          <a:solidFill>
                            <a:schemeClr val="tx1"/>
                          </a:solidFill>
                          <a:effectLst/>
                        </a:rPr>
                        <a:t>SOI 402: Number of therapists/specialists staﬀ in public special schools</a:t>
                      </a:r>
                      <a:endParaRPr lang="en-ZA" sz="1400">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txBody>
                  <a:tcPr marL="68565" marR="68565" marT="0" marB="0"/>
                </a:tc>
                <a:tc>
                  <a:txBody>
                    <a:bodyPr/>
                    <a:lstStyle/>
                    <a:p>
                      <a:pPr algn="just">
                        <a:lnSpc>
                          <a:spcPct val="107000"/>
                        </a:lnSpc>
                        <a:spcAft>
                          <a:spcPts val="800"/>
                        </a:spcAft>
                      </a:pPr>
                      <a:r>
                        <a:rPr lang="en-GB" sz="1400">
                          <a:solidFill>
                            <a:schemeClr val="tx1"/>
                          </a:solidFill>
                          <a:effectLst/>
                        </a:rPr>
                        <a:t>192</a:t>
                      </a:r>
                      <a:endParaRPr lang="en-ZA" sz="1400">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txBody>
                  <a:tcPr marL="68565" marR="68565" marT="0" marB="0"/>
                </a:tc>
                <a:tc>
                  <a:txBody>
                    <a:bodyPr/>
                    <a:lstStyle/>
                    <a:p>
                      <a:pPr algn="just">
                        <a:lnSpc>
                          <a:spcPct val="107000"/>
                        </a:lnSpc>
                        <a:spcAft>
                          <a:spcPts val="800"/>
                        </a:spcAft>
                      </a:pPr>
                      <a:r>
                        <a:rPr lang="en-GB" sz="1400" dirty="0">
                          <a:solidFill>
                            <a:schemeClr val="tx1"/>
                          </a:solidFill>
                          <a:effectLst/>
                        </a:rPr>
                        <a:t>212</a:t>
                      </a:r>
                      <a:endParaRPr lang="en-ZA" sz="1400" dirty="0">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txBody>
                  <a:tcPr marL="68565" marR="68565" marT="0" marB="0"/>
                </a:tc>
                <a:tc>
                  <a:txBody>
                    <a:bodyPr/>
                    <a:lstStyle/>
                    <a:p>
                      <a:pPr algn="just">
                        <a:lnSpc>
                          <a:spcPct val="107000"/>
                        </a:lnSpc>
                        <a:spcAft>
                          <a:spcPts val="800"/>
                        </a:spcAft>
                      </a:pPr>
                      <a:r>
                        <a:rPr lang="en-GB" sz="1400" dirty="0">
                          <a:solidFill>
                            <a:schemeClr val="tx1"/>
                          </a:solidFill>
                          <a:effectLst/>
                        </a:rPr>
                        <a:t>212</a:t>
                      </a:r>
                      <a:endParaRPr lang="en-ZA" sz="1400" dirty="0">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txBody>
                  <a:tcPr marL="68565" marR="68565" marT="0" marB="0"/>
                </a:tc>
                <a:tc>
                  <a:txBody>
                    <a:bodyPr/>
                    <a:lstStyle/>
                    <a:p>
                      <a:pPr algn="just">
                        <a:lnSpc>
                          <a:spcPct val="107000"/>
                        </a:lnSpc>
                        <a:spcAft>
                          <a:spcPts val="800"/>
                        </a:spcAft>
                      </a:pPr>
                      <a:r>
                        <a:rPr lang="en-GB" sz="1400" dirty="0">
                          <a:solidFill>
                            <a:schemeClr val="tx1"/>
                          </a:solidFill>
                          <a:effectLst/>
                        </a:rPr>
                        <a:t>212</a:t>
                      </a:r>
                      <a:endParaRPr lang="en-ZA" sz="1400" dirty="0">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txBody>
                  <a:tcPr marL="68565" marR="68565" marT="0" marB="0"/>
                </a:tc>
                <a:extLst>
                  <a:ext uri="{0D108BD9-81ED-4DB2-BD59-A6C34878D82A}">
                    <a16:rowId xmlns:a16="http://schemas.microsoft.com/office/drawing/2014/main" val="2289159059"/>
                  </a:ext>
                </a:extLst>
              </a:tr>
            </a:tbl>
          </a:graphicData>
        </a:graphic>
      </p:graphicFrame>
    </p:spTree>
    <p:extLst>
      <p:ext uri="{BB962C8B-B14F-4D97-AF65-F5344CB8AC3E}">
        <p14:creationId xmlns:p14="http://schemas.microsoft.com/office/powerpoint/2010/main" val="4213567907"/>
      </p:ext>
    </p:extLst>
  </p:cSld>
  <p:clrMapOvr>
    <a:masterClrMapping/>
  </p:clrMapOvr>
  <p:transition>
    <p:wip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Content Placeholder 13">
            <a:extLst>
              <a:ext uri="{FF2B5EF4-FFF2-40B4-BE49-F238E27FC236}">
                <a16:creationId xmlns:a16="http://schemas.microsoft.com/office/drawing/2014/main" id="{9E3B93A8-610B-FB4B-F174-97C1A3A2FBEF}"/>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894" y="1"/>
            <a:ext cx="9147894" cy="6858000"/>
          </a:xfrm>
        </p:spPr>
      </p:pic>
      <p:sp>
        <p:nvSpPr>
          <p:cNvPr id="10" name="Slide Number Placeholder 9"/>
          <p:cNvSpPr>
            <a:spLocks noGrp="1"/>
          </p:cNvSpPr>
          <p:nvPr>
            <p:ph type="sldNum" sz="quarter" idx="12"/>
          </p:nvPr>
        </p:nvSpPr>
        <p:spPr/>
        <p:txBody>
          <a:bodyPr/>
          <a:lstStyle/>
          <a:p>
            <a:fld id="{2DDF82E0-F617-466A-8989-E6F91EEE8384}" type="slidenum">
              <a:rPr lang="en-US" altLang="en-US" sz="1600" smtClean="0">
                <a:solidFill>
                  <a:prstClr val="white"/>
                </a:solidFill>
              </a:rPr>
              <a:pPr/>
              <a:t>3</a:t>
            </a:fld>
            <a:endParaRPr lang="en-US" altLang="en-US" sz="1600" dirty="0">
              <a:solidFill>
                <a:prstClr val="white"/>
              </a:solidFill>
            </a:endParaRPr>
          </a:p>
        </p:txBody>
      </p:sp>
      <p:sp>
        <p:nvSpPr>
          <p:cNvPr id="5" name="Rectangle 4">
            <a:extLst>
              <a:ext uri="{FF2B5EF4-FFF2-40B4-BE49-F238E27FC236}">
                <a16:creationId xmlns:a16="http://schemas.microsoft.com/office/drawing/2014/main" id="{CA4095C3-29D6-8A91-DF11-18B46D019CAA}"/>
              </a:ext>
            </a:extLst>
          </p:cNvPr>
          <p:cNvSpPr/>
          <p:nvPr/>
        </p:nvSpPr>
        <p:spPr>
          <a:xfrm>
            <a:off x="0" y="0"/>
            <a:ext cx="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itle 1"/>
          <p:cNvSpPr>
            <a:spLocks noGrp="1"/>
          </p:cNvSpPr>
          <p:nvPr>
            <p:ph type="title"/>
          </p:nvPr>
        </p:nvSpPr>
        <p:spPr>
          <a:xfrm>
            <a:off x="1100809" y="1032028"/>
            <a:ext cx="8064895" cy="504056"/>
          </a:xfrm>
        </p:spPr>
        <p:txBody>
          <a:bodyPr>
            <a:noAutofit/>
          </a:bodyPr>
          <a:lstStyle/>
          <a:p>
            <a:r>
              <a:rPr lang="en-US" sz="2400" b="1" dirty="0">
                <a:solidFill>
                  <a:srgbClr val="008000"/>
                </a:solidFill>
              </a:rPr>
              <a:t>AREAS COVERED IN THE APP 2023/24  </a:t>
            </a:r>
            <a:endParaRPr lang="en-ZA" sz="2400" b="1" dirty="0">
              <a:solidFill>
                <a:srgbClr val="008000"/>
              </a:solidFill>
            </a:endParaRPr>
          </a:p>
        </p:txBody>
      </p:sp>
      <p:pic>
        <p:nvPicPr>
          <p:cNvPr id="7" name="Picture 6" descr="Education Logo.jp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64271" y="453239"/>
            <a:ext cx="2808312" cy="707334"/>
          </a:xfrm>
          <a:prstGeom prst="rect">
            <a:avLst/>
          </a:prstGeom>
        </p:spPr>
      </p:pic>
      <p:pic>
        <p:nvPicPr>
          <p:cNvPr id="8" name="Picture 7" descr="NDP Logo.jp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620000" y="308834"/>
            <a:ext cx="869208" cy="800457"/>
          </a:xfrm>
          <a:prstGeom prst="rect">
            <a:avLst/>
          </a:prstGeom>
        </p:spPr>
      </p:pic>
      <p:sp>
        <p:nvSpPr>
          <p:cNvPr id="9" name="TextBox 8">
            <a:extLst>
              <a:ext uri="{FF2B5EF4-FFF2-40B4-BE49-F238E27FC236}">
                <a16:creationId xmlns:a16="http://schemas.microsoft.com/office/drawing/2014/main" id="{C1AFE2E7-1968-957B-22E5-255AC3A04730}"/>
              </a:ext>
            </a:extLst>
          </p:cNvPr>
          <p:cNvSpPr txBox="1"/>
          <p:nvPr/>
        </p:nvSpPr>
        <p:spPr>
          <a:xfrm>
            <a:off x="376714" y="6056268"/>
            <a:ext cx="7200900" cy="600164"/>
          </a:xfrm>
          <a:prstGeom prst="rect">
            <a:avLst/>
          </a:prstGeom>
          <a:noFill/>
        </p:spPr>
        <p:txBody>
          <a:bodyPr wrap="square" rtlCol="0">
            <a:spAutoFit/>
          </a:bodyPr>
          <a:lstStyle/>
          <a:p>
            <a:pPr algn="ctr"/>
            <a:r>
              <a:rPr lang="en-US" sz="1100" b="1" dirty="0"/>
              <a:t>Our Vision </a:t>
            </a:r>
          </a:p>
          <a:p>
            <a:pPr algn="ctr"/>
            <a:r>
              <a:rPr lang="en-US" sz="1100" i="1" dirty="0">
                <a:cs typeface="Arial" panose="020B0604020202020204" pitchFamily="34" charset="0"/>
              </a:rPr>
              <a:t>To be an innovative hub for quality teaching and learning that produces learners developed to exploit opportunities for lifelong success.</a:t>
            </a:r>
          </a:p>
        </p:txBody>
      </p:sp>
      <p:pic>
        <p:nvPicPr>
          <p:cNvPr id="11" name="Picture 10" descr="Untitled-20.png">
            <a:extLst>
              <a:ext uri="{FF2B5EF4-FFF2-40B4-BE49-F238E27FC236}">
                <a16:creationId xmlns:a16="http://schemas.microsoft.com/office/drawing/2014/main" id="{397B0EEB-0EB7-3511-B246-5FE1481379F3}"/>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884368" y="5949280"/>
            <a:ext cx="954753" cy="606397"/>
          </a:xfrm>
          <a:prstGeom prst="rect">
            <a:avLst/>
          </a:prstGeom>
        </p:spPr>
      </p:pic>
      <p:sp>
        <p:nvSpPr>
          <p:cNvPr id="2" name="Rectangle 1"/>
          <p:cNvSpPr/>
          <p:nvPr/>
        </p:nvSpPr>
        <p:spPr>
          <a:xfrm>
            <a:off x="2286000" y="1582341"/>
            <a:ext cx="4572000" cy="3693319"/>
          </a:xfrm>
          <a:prstGeom prst="rect">
            <a:avLst/>
          </a:prstGeom>
        </p:spPr>
        <p:txBody>
          <a:bodyPr>
            <a:spAutoFit/>
          </a:bodyPr>
          <a:lstStyle/>
          <a:p>
            <a:pPr marL="0" indent="0">
              <a:buNone/>
            </a:pPr>
            <a:r>
              <a:rPr lang="en-US" b="1" dirty="0">
                <a:solidFill>
                  <a:schemeClr val="bg1"/>
                </a:solidFill>
              </a:rPr>
              <a:t>Updates to the relevant legislative and policy mandates </a:t>
            </a:r>
          </a:p>
          <a:p>
            <a:pPr marL="0" indent="0">
              <a:buNone/>
            </a:pPr>
            <a:r>
              <a:rPr lang="en-US" b="1" dirty="0">
                <a:solidFill>
                  <a:schemeClr val="bg1"/>
                </a:solidFill>
              </a:rPr>
              <a:t>2. Updates to institutional policies and strategies </a:t>
            </a:r>
          </a:p>
          <a:p>
            <a:pPr marL="0" indent="0">
              <a:buNone/>
            </a:pPr>
            <a:r>
              <a:rPr lang="en-US" b="1" dirty="0">
                <a:solidFill>
                  <a:schemeClr val="bg1"/>
                </a:solidFill>
              </a:rPr>
              <a:t>3. Updates to relevant court rulings  </a:t>
            </a:r>
          </a:p>
          <a:p>
            <a:pPr marL="0" indent="0">
              <a:buNone/>
            </a:pPr>
            <a:r>
              <a:rPr lang="en-US" b="1" dirty="0">
                <a:solidFill>
                  <a:schemeClr val="bg1"/>
                </a:solidFill>
              </a:rPr>
              <a:t>PART B: OUR STRATEGIC FOCUS </a:t>
            </a:r>
          </a:p>
          <a:p>
            <a:pPr marL="0" indent="0">
              <a:buNone/>
            </a:pPr>
            <a:r>
              <a:rPr lang="en-US" b="1" dirty="0">
                <a:solidFill>
                  <a:schemeClr val="bg1"/>
                </a:solidFill>
              </a:rPr>
              <a:t>4. OUR STRATEGIC FOCUS  </a:t>
            </a:r>
          </a:p>
          <a:p>
            <a:pPr marL="0" indent="0">
              <a:buNone/>
            </a:pPr>
            <a:r>
              <a:rPr lang="en-US" b="1" dirty="0">
                <a:solidFill>
                  <a:schemeClr val="bg1"/>
                </a:solidFill>
              </a:rPr>
              <a:t>5. UPDATED SITUATIONAL ANALYSIS </a:t>
            </a:r>
          </a:p>
          <a:p>
            <a:pPr marL="0" indent="0">
              <a:buNone/>
            </a:pPr>
            <a:r>
              <a:rPr lang="en-US" b="1" dirty="0">
                <a:solidFill>
                  <a:schemeClr val="bg1"/>
                </a:solidFill>
              </a:rPr>
              <a:t>     EXTERNAL ENVIRONMENT ANALYSIS </a:t>
            </a:r>
          </a:p>
          <a:p>
            <a:pPr marL="0" indent="0">
              <a:buNone/>
            </a:pPr>
            <a:r>
              <a:rPr lang="en-US" b="1" dirty="0">
                <a:solidFill>
                  <a:schemeClr val="bg1"/>
                </a:solidFill>
              </a:rPr>
              <a:t>     INTERNAL ENVIRONMENT ANALYSIS: Head Office </a:t>
            </a:r>
          </a:p>
          <a:p>
            <a:pPr marL="0" indent="0">
              <a:buNone/>
            </a:pPr>
            <a:r>
              <a:rPr lang="en-US" b="1" dirty="0">
                <a:solidFill>
                  <a:schemeClr val="bg1"/>
                </a:solidFill>
              </a:rPr>
              <a:t>6. Organogram </a:t>
            </a:r>
          </a:p>
        </p:txBody>
      </p:sp>
      <p:sp>
        <p:nvSpPr>
          <p:cNvPr id="12" name="Content Placeholder 5"/>
          <p:cNvSpPr txBox="1">
            <a:spLocks/>
          </p:cNvSpPr>
          <p:nvPr/>
        </p:nvSpPr>
        <p:spPr bwMode="auto">
          <a:xfrm>
            <a:off x="479756" y="1489826"/>
            <a:ext cx="7908668" cy="4293656"/>
          </a:xfrm>
          <a:prstGeom prst="rect">
            <a:avLst/>
          </a:prstGeom>
          <a:solidFill>
            <a:schemeClr val="bg1"/>
          </a:solidFill>
          <a:ln>
            <a:solidFill>
              <a:schemeClr val="tx1"/>
            </a:solid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lnSpcReduction="10000"/>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sz="1800" b="1" dirty="0"/>
              <a:t>PART C: MEASURING OUR PERFORMANCE </a:t>
            </a:r>
          </a:p>
          <a:p>
            <a:pPr marL="0" indent="0">
              <a:buNone/>
            </a:pPr>
            <a:r>
              <a:rPr lang="en-US" sz="1800" b="1" dirty="0"/>
              <a:t>6. INSTITUTIONAL PROGRAMME PERFORMANCE INFORMATION </a:t>
            </a:r>
          </a:p>
          <a:p>
            <a:pPr marL="0" indent="0">
              <a:buNone/>
            </a:pPr>
            <a:r>
              <a:rPr lang="en-US" sz="1800" b="1" dirty="0"/>
              <a:t>6.1. </a:t>
            </a:r>
            <a:r>
              <a:rPr lang="en-US" sz="1800" b="1" dirty="0" err="1"/>
              <a:t>Programme</a:t>
            </a:r>
            <a:r>
              <a:rPr lang="en-US" sz="1800" b="1" dirty="0"/>
              <a:t> 1: Administration  </a:t>
            </a:r>
          </a:p>
          <a:p>
            <a:pPr marL="0" indent="0">
              <a:buNone/>
            </a:pPr>
            <a:r>
              <a:rPr lang="en-US" sz="1800" b="1" dirty="0"/>
              <a:t>6.2. </a:t>
            </a:r>
            <a:r>
              <a:rPr lang="en-US" sz="1800" b="1" dirty="0" err="1"/>
              <a:t>Programme</a:t>
            </a:r>
            <a:r>
              <a:rPr lang="en-US" sz="1800" b="1" dirty="0"/>
              <a:t> 2: Public Ordinary Schools </a:t>
            </a:r>
          </a:p>
          <a:p>
            <a:pPr marL="0" indent="0">
              <a:buNone/>
            </a:pPr>
            <a:r>
              <a:rPr lang="en-US" sz="1800" b="1" dirty="0"/>
              <a:t>6.3. </a:t>
            </a:r>
            <a:r>
              <a:rPr lang="en-US" sz="1800" b="1" dirty="0" err="1"/>
              <a:t>Programme</a:t>
            </a:r>
            <a:r>
              <a:rPr lang="en-US" sz="1800" b="1" dirty="0"/>
              <a:t> 3: Independent Schools </a:t>
            </a:r>
          </a:p>
          <a:p>
            <a:pPr marL="0" indent="0">
              <a:buNone/>
            </a:pPr>
            <a:r>
              <a:rPr lang="en-US" sz="1800" b="1" dirty="0"/>
              <a:t>6.4. </a:t>
            </a:r>
            <a:r>
              <a:rPr lang="en-US" sz="1800" b="1" dirty="0" err="1"/>
              <a:t>Programme</a:t>
            </a:r>
            <a:r>
              <a:rPr lang="en-US" sz="1800" b="1" dirty="0"/>
              <a:t> 4: Public Special Schools Education </a:t>
            </a:r>
          </a:p>
          <a:p>
            <a:pPr marL="0" indent="0">
              <a:buNone/>
            </a:pPr>
            <a:r>
              <a:rPr lang="en-US" sz="1800" b="1" dirty="0"/>
              <a:t>6.5. </a:t>
            </a:r>
            <a:r>
              <a:rPr lang="en-US" sz="1800" b="1" dirty="0" err="1"/>
              <a:t>Programme</a:t>
            </a:r>
            <a:r>
              <a:rPr lang="en-US" sz="1800" b="1" dirty="0"/>
              <a:t> 5: Early Childhood Development  </a:t>
            </a:r>
          </a:p>
          <a:p>
            <a:pPr marL="0" indent="0">
              <a:buNone/>
            </a:pPr>
            <a:r>
              <a:rPr lang="en-US" sz="1800" b="1" dirty="0"/>
              <a:t>6.6. </a:t>
            </a:r>
            <a:r>
              <a:rPr lang="en-US" sz="1800" b="1" dirty="0" err="1"/>
              <a:t>Programme</a:t>
            </a:r>
            <a:r>
              <a:rPr lang="en-US" sz="1800" b="1" dirty="0"/>
              <a:t> 6: Infrastructure Development  </a:t>
            </a:r>
          </a:p>
          <a:p>
            <a:pPr marL="0" indent="0">
              <a:buNone/>
            </a:pPr>
            <a:r>
              <a:rPr lang="en-US" sz="1800" b="1" dirty="0"/>
              <a:t>6.7. </a:t>
            </a:r>
            <a:r>
              <a:rPr lang="en-US" sz="1800" b="1" dirty="0" err="1"/>
              <a:t>Programme</a:t>
            </a:r>
            <a:r>
              <a:rPr lang="en-US" sz="1800" b="1" dirty="0"/>
              <a:t> 7: Examination and Education Related Services </a:t>
            </a:r>
          </a:p>
          <a:p>
            <a:pPr marL="0" indent="0">
              <a:buNone/>
            </a:pPr>
            <a:r>
              <a:rPr lang="en-US" sz="1800" b="1" dirty="0"/>
              <a:t>7. PUBLIC ENTITIES </a:t>
            </a:r>
          </a:p>
          <a:p>
            <a:pPr marL="0" indent="0">
              <a:buNone/>
            </a:pPr>
            <a:r>
              <a:rPr lang="en-US" sz="1800" b="1" dirty="0"/>
              <a:t>8. PUBLIC-PRIVATE PARTNERSHIPS (PPPS) </a:t>
            </a:r>
          </a:p>
          <a:p>
            <a:pPr marL="0" indent="0">
              <a:buNone/>
            </a:pPr>
            <a:r>
              <a:rPr lang="en-US" sz="1800" b="1" dirty="0"/>
              <a:t>PART D: TECHNICAL INDICATOR DESCRIPTIONS (TIDS)</a:t>
            </a:r>
          </a:p>
          <a:p>
            <a:pPr marL="0" indent="0">
              <a:buNone/>
            </a:pPr>
            <a:r>
              <a:rPr lang="en-US" sz="1800" b="1" dirty="0"/>
              <a:t>PART E ANNEXURES </a:t>
            </a:r>
          </a:p>
        </p:txBody>
      </p:sp>
    </p:spTree>
    <p:extLst>
      <p:ext uri="{BB962C8B-B14F-4D97-AF65-F5344CB8AC3E}">
        <p14:creationId xmlns:p14="http://schemas.microsoft.com/office/powerpoint/2010/main" val="2284387659"/>
      </p:ext>
    </p:extLst>
  </p:cSld>
  <p:clrMapOvr>
    <a:masterClrMapping/>
  </p:clrMapOvr>
  <p:transition>
    <p:wipe/>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Content Placeholder 13">
            <a:extLst>
              <a:ext uri="{FF2B5EF4-FFF2-40B4-BE49-F238E27FC236}">
                <a16:creationId xmlns:a16="http://schemas.microsoft.com/office/drawing/2014/main" id="{9E3B93A8-610B-FB4B-F174-97C1A3A2FBEF}"/>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894" y="1"/>
            <a:ext cx="9147894" cy="6857999"/>
          </a:xfrm>
        </p:spPr>
      </p:pic>
      <p:sp>
        <p:nvSpPr>
          <p:cNvPr id="10" name="Slide Number Placeholder 9"/>
          <p:cNvSpPr>
            <a:spLocks noGrp="1"/>
          </p:cNvSpPr>
          <p:nvPr>
            <p:ph type="sldNum" sz="quarter" idx="12"/>
          </p:nvPr>
        </p:nvSpPr>
        <p:spPr/>
        <p:txBody>
          <a:bodyPr/>
          <a:lstStyle/>
          <a:p>
            <a:fld id="{2DDF82E0-F617-466A-8989-E6F91EEE8384}" type="slidenum">
              <a:rPr lang="en-US" altLang="en-US" sz="1600" smtClean="0">
                <a:solidFill>
                  <a:prstClr val="white"/>
                </a:solidFill>
              </a:rPr>
              <a:pPr/>
              <a:t>30</a:t>
            </a:fld>
            <a:endParaRPr lang="en-US" altLang="en-US" sz="1600" dirty="0">
              <a:solidFill>
                <a:prstClr val="white"/>
              </a:solidFill>
            </a:endParaRPr>
          </a:p>
        </p:txBody>
      </p:sp>
      <p:sp>
        <p:nvSpPr>
          <p:cNvPr id="5" name="Rectangle 4">
            <a:extLst>
              <a:ext uri="{FF2B5EF4-FFF2-40B4-BE49-F238E27FC236}">
                <a16:creationId xmlns:a16="http://schemas.microsoft.com/office/drawing/2014/main" id="{CA4095C3-29D6-8A91-DF11-18B46D019CAA}"/>
              </a:ext>
            </a:extLst>
          </p:cNvPr>
          <p:cNvSpPr/>
          <p:nvPr/>
        </p:nvSpPr>
        <p:spPr>
          <a:xfrm>
            <a:off x="0" y="0"/>
            <a:ext cx="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itle 1"/>
          <p:cNvSpPr>
            <a:spLocks noGrp="1"/>
          </p:cNvSpPr>
          <p:nvPr>
            <p:ph type="title"/>
          </p:nvPr>
        </p:nvSpPr>
        <p:spPr>
          <a:xfrm>
            <a:off x="539553" y="1129354"/>
            <a:ext cx="8064895" cy="707334"/>
          </a:xfrm>
        </p:spPr>
        <p:txBody>
          <a:bodyPr>
            <a:noAutofit/>
          </a:bodyPr>
          <a:lstStyle/>
          <a:p>
            <a:r>
              <a:rPr lang="en-US" sz="2400" b="1" dirty="0">
                <a:solidFill>
                  <a:srgbClr val="008000"/>
                </a:solidFill>
              </a:rPr>
              <a:t>PERFORMANCE INFORMATION </a:t>
            </a:r>
            <a:br>
              <a:rPr lang="en-US" sz="2400" b="1" dirty="0">
                <a:solidFill>
                  <a:srgbClr val="008000"/>
                </a:solidFill>
              </a:rPr>
            </a:br>
            <a:r>
              <a:rPr lang="en-US" sz="2400" b="1" dirty="0">
                <a:solidFill>
                  <a:srgbClr val="008000"/>
                </a:solidFill>
              </a:rPr>
              <a:t>PROGRAMME 4: PUBLIC SPECIAL SCHOOLS EDUCATION</a:t>
            </a:r>
            <a:endParaRPr lang="en-ZA" sz="2400" b="1" dirty="0">
              <a:solidFill>
                <a:srgbClr val="008000"/>
              </a:solidFill>
            </a:endParaRPr>
          </a:p>
        </p:txBody>
      </p:sp>
      <p:pic>
        <p:nvPicPr>
          <p:cNvPr id="7" name="Picture 6" descr="Education Logo.jp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64271" y="453239"/>
            <a:ext cx="2808312" cy="707334"/>
          </a:xfrm>
          <a:prstGeom prst="rect">
            <a:avLst/>
          </a:prstGeom>
        </p:spPr>
      </p:pic>
      <p:pic>
        <p:nvPicPr>
          <p:cNvPr id="8" name="Picture 7" descr="NDP Logo.jp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620000" y="308834"/>
            <a:ext cx="869208" cy="800457"/>
          </a:xfrm>
          <a:prstGeom prst="rect">
            <a:avLst/>
          </a:prstGeom>
        </p:spPr>
      </p:pic>
      <p:sp>
        <p:nvSpPr>
          <p:cNvPr id="9" name="TextBox 8">
            <a:extLst>
              <a:ext uri="{FF2B5EF4-FFF2-40B4-BE49-F238E27FC236}">
                <a16:creationId xmlns:a16="http://schemas.microsoft.com/office/drawing/2014/main" id="{C1AFE2E7-1968-957B-22E5-255AC3A04730}"/>
              </a:ext>
            </a:extLst>
          </p:cNvPr>
          <p:cNvSpPr txBox="1"/>
          <p:nvPr/>
        </p:nvSpPr>
        <p:spPr>
          <a:xfrm>
            <a:off x="376714" y="6056268"/>
            <a:ext cx="7200900" cy="600164"/>
          </a:xfrm>
          <a:prstGeom prst="rect">
            <a:avLst/>
          </a:prstGeom>
          <a:noFill/>
        </p:spPr>
        <p:txBody>
          <a:bodyPr wrap="square" rtlCol="0">
            <a:spAutoFit/>
          </a:bodyPr>
          <a:lstStyle/>
          <a:p>
            <a:pPr algn="ctr"/>
            <a:r>
              <a:rPr lang="en-US" sz="1100" b="1" dirty="0"/>
              <a:t>Our Vision </a:t>
            </a:r>
          </a:p>
          <a:p>
            <a:pPr algn="ctr"/>
            <a:r>
              <a:rPr lang="en-US" sz="1100" i="1" dirty="0">
                <a:cs typeface="Arial" panose="020B0604020202020204" pitchFamily="34" charset="0"/>
              </a:rPr>
              <a:t>To be an innovative hub for quality teaching and learning that produces learners developed to exploit opportunities for lifelong success.</a:t>
            </a:r>
          </a:p>
        </p:txBody>
      </p:sp>
      <p:pic>
        <p:nvPicPr>
          <p:cNvPr id="11" name="Picture 10" descr="Untitled-20.png">
            <a:extLst>
              <a:ext uri="{FF2B5EF4-FFF2-40B4-BE49-F238E27FC236}">
                <a16:creationId xmlns:a16="http://schemas.microsoft.com/office/drawing/2014/main" id="{397B0EEB-0EB7-3511-B246-5FE1481379F3}"/>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884368" y="5949280"/>
            <a:ext cx="954753" cy="606397"/>
          </a:xfrm>
          <a:prstGeom prst="rect">
            <a:avLst/>
          </a:prstGeom>
        </p:spPr>
      </p:pic>
      <p:graphicFrame>
        <p:nvGraphicFramePr>
          <p:cNvPr id="2" name="Table 1">
            <a:extLst>
              <a:ext uri="{FF2B5EF4-FFF2-40B4-BE49-F238E27FC236}">
                <a16:creationId xmlns:a16="http://schemas.microsoft.com/office/drawing/2014/main" id="{674B8F4B-B1A8-E0FB-ED0E-1BC760428661}"/>
              </a:ext>
            </a:extLst>
          </p:cNvPr>
          <p:cNvGraphicFramePr>
            <a:graphicFrameLocks noGrp="1"/>
          </p:cNvGraphicFramePr>
          <p:nvPr>
            <p:extLst>
              <p:ext uri="{D42A27DB-BD31-4B8C-83A1-F6EECF244321}">
                <p14:modId xmlns:p14="http://schemas.microsoft.com/office/powerpoint/2010/main" val="3703785276"/>
              </p:ext>
            </p:extLst>
          </p:nvPr>
        </p:nvGraphicFramePr>
        <p:xfrm>
          <a:off x="447647" y="2036534"/>
          <a:ext cx="8229606" cy="3314229"/>
        </p:xfrm>
        <a:graphic>
          <a:graphicData uri="http://schemas.openxmlformats.org/drawingml/2006/table">
            <a:tbl>
              <a:tblPr firstRow="1" firstCol="1" bandRow="1">
                <a:tableStyleId>{00A15C55-8517-42AA-B614-E9B94910E393}</a:tableStyleId>
              </a:tblPr>
              <a:tblGrid>
                <a:gridCol w="1423698">
                  <a:extLst>
                    <a:ext uri="{9D8B030D-6E8A-4147-A177-3AD203B41FA5}">
                      <a16:colId xmlns:a16="http://schemas.microsoft.com/office/drawing/2014/main" val="2378999110"/>
                    </a:ext>
                  </a:extLst>
                </a:gridCol>
                <a:gridCol w="1332503">
                  <a:extLst>
                    <a:ext uri="{9D8B030D-6E8A-4147-A177-3AD203B41FA5}">
                      <a16:colId xmlns:a16="http://schemas.microsoft.com/office/drawing/2014/main" val="1148539917"/>
                    </a:ext>
                  </a:extLst>
                </a:gridCol>
                <a:gridCol w="1800200">
                  <a:extLst>
                    <a:ext uri="{9D8B030D-6E8A-4147-A177-3AD203B41FA5}">
                      <a16:colId xmlns:a16="http://schemas.microsoft.com/office/drawing/2014/main" val="2960312411"/>
                    </a:ext>
                  </a:extLst>
                </a:gridCol>
                <a:gridCol w="1152128">
                  <a:extLst>
                    <a:ext uri="{9D8B030D-6E8A-4147-A177-3AD203B41FA5}">
                      <a16:colId xmlns:a16="http://schemas.microsoft.com/office/drawing/2014/main" val="420723603"/>
                    </a:ext>
                  </a:extLst>
                </a:gridCol>
                <a:gridCol w="864096">
                  <a:extLst>
                    <a:ext uri="{9D8B030D-6E8A-4147-A177-3AD203B41FA5}">
                      <a16:colId xmlns:a16="http://schemas.microsoft.com/office/drawing/2014/main" val="405643478"/>
                    </a:ext>
                  </a:extLst>
                </a:gridCol>
                <a:gridCol w="792088">
                  <a:extLst>
                    <a:ext uri="{9D8B030D-6E8A-4147-A177-3AD203B41FA5}">
                      <a16:colId xmlns:a16="http://schemas.microsoft.com/office/drawing/2014/main" val="1428820147"/>
                    </a:ext>
                  </a:extLst>
                </a:gridCol>
                <a:gridCol w="864893">
                  <a:extLst>
                    <a:ext uri="{9D8B030D-6E8A-4147-A177-3AD203B41FA5}">
                      <a16:colId xmlns:a16="http://schemas.microsoft.com/office/drawing/2014/main" val="1927393239"/>
                    </a:ext>
                  </a:extLst>
                </a:gridCol>
              </a:tblGrid>
              <a:tr h="150526">
                <a:tc rowSpan="3">
                  <a:txBody>
                    <a:bodyPr/>
                    <a:lstStyle/>
                    <a:p>
                      <a:pPr algn="ctr">
                        <a:lnSpc>
                          <a:spcPct val="107000"/>
                        </a:lnSpc>
                        <a:spcAft>
                          <a:spcPts val="800"/>
                        </a:spcAft>
                      </a:pPr>
                      <a:r>
                        <a:rPr lang="en-GB" sz="1400" dirty="0">
                          <a:solidFill>
                            <a:schemeClr val="tx1"/>
                          </a:solidFill>
                          <a:effectLst/>
                        </a:rPr>
                        <a:t> </a:t>
                      </a:r>
                      <a:endParaRPr lang="en-ZA" sz="1400" dirty="0">
                        <a:solidFill>
                          <a:schemeClr val="tx1"/>
                        </a:solidFill>
                        <a:effectLst/>
                      </a:endParaRPr>
                    </a:p>
                    <a:p>
                      <a:pPr algn="ctr">
                        <a:lnSpc>
                          <a:spcPct val="107000"/>
                        </a:lnSpc>
                        <a:spcAft>
                          <a:spcPts val="800"/>
                        </a:spcAft>
                      </a:pPr>
                      <a:r>
                        <a:rPr lang="en-GB" sz="1400" dirty="0">
                          <a:solidFill>
                            <a:schemeClr val="tx1"/>
                          </a:solidFill>
                          <a:effectLst/>
                        </a:rPr>
                        <a:t> Outcome</a:t>
                      </a:r>
                      <a:endParaRPr lang="en-ZA" sz="1400" dirty="0">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txBody>
                  <a:tcPr marL="68565" marR="68565" marT="0" marB="0"/>
                </a:tc>
                <a:tc rowSpan="3">
                  <a:txBody>
                    <a:bodyPr/>
                    <a:lstStyle/>
                    <a:p>
                      <a:pPr algn="ctr">
                        <a:lnSpc>
                          <a:spcPct val="107000"/>
                        </a:lnSpc>
                        <a:spcAft>
                          <a:spcPts val="800"/>
                        </a:spcAft>
                      </a:pPr>
                      <a:r>
                        <a:rPr lang="en-GB" sz="1400" dirty="0">
                          <a:solidFill>
                            <a:schemeClr val="tx1"/>
                          </a:solidFill>
                          <a:effectLst/>
                        </a:rPr>
                        <a:t> </a:t>
                      </a:r>
                      <a:endParaRPr lang="en-ZA" sz="1400" dirty="0">
                        <a:solidFill>
                          <a:schemeClr val="tx1"/>
                        </a:solidFill>
                        <a:effectLst/>
                      </a:endParaRPr>
                    </a:p>
                    <a:p>
                      <a:pPr algn="ctr">
                        <a:lnSpc>
                          <a:spcPct val="107000"/>
                        </a:lnSpc>
                        <a:spcAft>
                          <a:spcPts val="800"/>
                        </a:spcAft>
                      </a:pPr>
                      <a:r>
                        <a:rPr lang="en-GB" sz="1400" dirty="0">
                          <a:solidFill>
                            <a:schemeClr val="tx1"/>
                          </a:solidFill>
                          <a:effectLst/>
                        </a:rPr>
                        <a:t>Outputs</a:t>
                      </a:r>
                      <a:endParaRPr lang="en-ZA" sz="1400" dirty="0">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txBody>
                  <a:tcPr marL="68565" marR="68565" marT="0" marB="0"/>
                </a:tc>
                <a:tc rowSpan="3">
                  <a:txBody>
                    <a:bodyPr/>
                    <a:lstStyle/>
                    <a:p>
                      <a:pPr algn="ctr">
                        <a:lnSpc>
                          <a:spcPct val="107000"/>
                        </a:lnSpc>
                        <a:spcAft>
                          <a:spcPts val="800"/>
                        </a:spcAft>
                      </a:pPr>
                      <a:r>
                        <a:rPr lang="en-GB" sz="1400" dirty="0">
                          <a:solidFill>
                            <a:schemeClr val="tx1"/>
                          </a:solidFill>
                          <a:effectLst/>
                        </a:rPr>
                        <a:t> </a:t>
                      </a:r>
                      <a:endParaRPr lang="en-ZA" sz="1400" dirty="0">
                        <a:solidFill>
                          <a:schemeClr val="tx1"/>
                        </a:solidFill>
                        <a:effectLst/>
                      </a:endParaRPr>
                    </a:p>
                    <a:p>
                      <a:pPr algn="ctr">
                        <a:lnSpc>
                          <a:spcPct val="107000"/>
                        </a:lnSpc>
                        <a:spcAft>
                          <a:spcPts val="800"/>
                        </a:spcAft>
                      </a:pPr>
                      <a:r>
                        <a:rPr lang="en-GB" sz="1400" dirty="0">
                          <a:solidFill>
                            <a:schemeClr val="tx1"/>
                          </a:solidFill>
                          <a:effectLst/>
                        </a:rPr>
                        <a:t> Output Indicators</a:t>
                      </a:r>
                      <a:endParaRPr lang="en-ZA" sz="1400" dirty="0">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txBody>
                  <a:tcPr marL="68565" marR="68565" marT="0" marB="0"/>
                </a:tc>
                <a:tc gridSpan="4">
                  <a:txBody>
                    <a:bodyPr/>
                    <a:lstStyle/>
                    <a:p>
                      <a:pPr algn="ctr">
                        <a:lnSpc>
                          <a:spcPct val="107000"/>
                        </a:lnSpc>
                        <a:spcAft>
                          <a:spcPts val="800"/>
                        </a:spcAft>
                      </a:pPr>
                      <a:r>
                        <a:rPr lang="en-GB" sz="1400">
                          <a:solidFill>
                            <a:schemeClr val="tx1"/>
                          </a:solidFill>
                          <a:effectLst/>
                        </a:rPr>
                        <a:t>Annual Targets</a:t>
                      </a:r>
                      <a:endParaRPr lang="en-ZA" sz="1400">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txBody>
                  <a:tcPr marL="68565" marR="68565" marT="0" marB="0"/>
                </a:tc>
                <a:tc hMerge="1">
                  <a:txBody>
                    <a:bodyPr/>
                    <a:lstStyle/>
                    <a:p>
                      <a:endParaRPr lang="en-ZA"/>
                    </a:p>
                  </a:txBody>
                  <a:tcPr/>
                </a:tc>
                <a:tc hMerge="1">
                  <a:txBody>
                    <a:bodyPr/>
                    <a:lstStyle/>
                    <a:p>
                      <a:endParaRPr lang="en-ZA"/>
                    </a:p>
                  </a:txBody>
                  <a:tcPr/>
                </a:tc>
                <a:tc hMerge="1">
                  <a:txBody>
                    <a:bodyPr/>
                    <a:lstStyle/>
                    <a:p>
                      <a:endParaRPr lang="en-ZA"/>
                    </a:p>
                  </a:txBody>
                  <a:tcPr/>
                </a:tc>
                <a:extLst>
                  <a:ext uri="{0D108BD9-81ED-4DB2-BD59-A6C34878D82A}">
                    <a16:rowId xmlns:a16="http://schemas.microsoft.com/office/drawing/2014/main" val="2332811379"/>
                  </a:ext>
                </a:extLst>
              </a:tr>
              <a:tr h="415135">
                <a:tc vMerge="1">
                  <a:txBody>
                    <a:bodyPr/>
                    <a:lstStyle/>
                    <a:p>
                      <a:endParaRPr lang="en-ZA"/>
                    </a:p>
                  </a:txBody>
                  <a:tcPr/>
                </a:tc>
                <a:tc vMerge="1">
                  <a:txBody>
                    <a:bodyPr/>
                    <a:lstStyle/>
                    <a:p>
                      <a:endParaRPr lang="en-ZA"/>
                    </a:p>
                  </a:txBody>
                  <a:tcPr/>
                </a:tc>
                <a:tc vMerge="1">
                  <a:txBody>
                    <a:bodyPr/>
                    <a:lstStyle/>
                    <a:p>
                      <a:endParaRPr lang="en-ZA"/>
                    </a:p>
                  </a:txBody>
                  <a:tcPr/>
                </a:tc>
                <a:tc>
                  <a:txBody>
                    <a:bodyPr/>
                    <a:lstStyle/>
                    <a:p>
                      <a:pPr algn="just">
                        <a:lnSpc>
                          <a:spcPct val="107000"/>
                        </a:lnSpc>
                        <a:spcAft>
                          <a:spcPts val="800"/>
                        </a:spcAft>
                      </a:pPr>
                      <a:r>
                        <a:rPr lang="en-GB" sz="1400" b="1" dirty="0">
                          <a:solidFill>
                            <a:schemeClr val="tx1"/>
                          </a:solidFill>
                          <a:effectLst/>
                        </a:rPr>
                        <a:t>Estimated performance </a:t>
                      </a:r>
                      <a:endParaRPr lang="en-ZA" sz="1400" b="1" dirty="0">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txBody>
                  <a:tcPr marL="68565" marR="68565" marT="0" marB="0"/>
                </a:tc>
                <a:tc gridSpan="3">
                  <a:txBody>
                    <a:bodyPr/>
                    <a:lstStyle/>
                    <a:p>
                      <a:pPr algn="ctr">
                        <a:lnSpc>
                          <a:spcPct val="107000"/>
                        </a:lnSpc>
                        <a:spcAft>
                          <a:spcPts val="800"/>
                        </a:spcAft>
                      </a:pPr>
                      <a:r>
                        <a:rPr lang="en-GB" sz="1400" b="1" dirty="0">
                          <a:solidFill>
                            <a:schemeClr val="tx1"/>
                          </a:solidFill>
                          <a:effectLst/>
                        </a:rPr>
                        <a:t> MTEF Period </a:t>
                      </a:r>
                      <a:endParaRPr lang="en-ZA" sz="1400" b="1" dirty="0">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txBody>
                  <a:tcPr marL="68565" marR="68565" marT="0" marB="0"/>
                </a:tc>
                <a:tc hMerge="1">
                  <a:txBody>
                    <a:bodyPr/>
                    <a:lstStyle/>
                    <a:p>
                      <a:endParaRPr lang="en-ZA"/>
                    </a:p>
                  </a:txBody>
                  <a:tcPr/>
                </a:tc>
                <a:tc hMerge="1">
                  <a:txBody>
                    <a:bodyPr/>
                    <a:lstStyle/>
                    <a:p>
                      <a:endParaRPr lang="en-ZA"/>
                    </a:p>
                  </a:txBody>
                  <a:tcPr/>
                </a:tc>
                <a:extLst>
                  <a:ext uri="{0D108BD9-81ED-4DB2-BD59-A6C34878D82A}">
                    <a16:rowId xmlns:a16="http://schemas.microsoft.com/office/drawing/2014/main" val="731768265"/>
                  </a:ext>
                </a:extLst>
              </a:tr>
              <a:tr h="701521">
                <a:tc vMerge="1">
                  <a:txBody>
                    <a:bodyPr/>
                    <a:lstStyle/>
                    <a:p>
                      <a:endParaRPr lang="en-ZA"/>
                    </a:p>
                  </a:txBody>
                  <a:tcPr/>
                </a:tc>
                <a:tc vMerge="1">
                  <a:txBody>
                    <a:bodyPr/>
                    <a:lstStyle/>
                    <a:p>
                      <a:endParaRPr lang="en-ZA"/>
                    </a:p>
                  </a:txBody>
                  <a:tcPr/>
                </a:tc>
                <a:tc vMerge="1">
                  <a:txBody>
                    <a:bodyPr/>
                    <a:lstStyle/>
                    <a:p>
                      <a:endParaRPr lang="en-ZA"/>
                    </a:p>
                  </a:txBody>
                  <a:tcPr/>
                </a:tc>
                <a:tc>
                  <a:txBody>
                    <a:bodyPr/>
                    <a:lstStyle/>
                    <a:p>
                      <a:pPr algn="just">
                        <a:lnSpc>
                          <a:spcPct val="107000"/>
                        </a:lnSpc>
                        <a:spcAft>
                          <a:spcPts val="800"/>
                        </a:spcAft>
                      </a:pPr>
                      <a:r>
                        <a:rPr lang="en-GB" sz="1400" b="1">
                          <a:solidFill>
                            <a:schemeClr val="tx1"/>
                          </a:solidFill>
                          <a:effectLst/>
                        </a:rPr>
                        <a:t>2022/23</a:t>
                      </a:r>
                      <a:endParaRPr lang="en-ZA" sz="1400" b="1">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txBody>
                  <a:tcPr marL="68565" marR="68565" marT="0" marB="0"/>
                </a:tc>
                <a:tc>
                  <a:txBody>
                    <a:bodyPr/>
                    <a:lstStyle/>
                    <a:p>
                      <a:pPr algn="just">
                        <a:lnSpc>
                          <a:spcPct val="107000"/>
                        </a:lnSpc>
                        <a:spcAft>
                          <a:spcPts val="800"/>
                        </a:spcAft>
                      </a:pPr>
                      <a:r>
                        <a:rPr lang="en-GB" sz="1400" b="1" dirty="0">
                          <a:solidFill>
                            <a:schemeClr val="tx1"/>
                          </a:solidFill>
                          <a:effectLst/>
                        </a:rPr>
                        <a:t>2023/24</a:t>
                      </a:r>
                      <a:endParaRPr lang="en-ZA" sz="1400" b="1" dirty="0">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txBody>
                  <a:tcPr marL="68565" marR="68565" marT="0" marB="0"/>
                </a:tc>
                <a:tc>
                  <a:txBody>
                    <a:bodyPr/>
                    <a:lstStyle/>
                    <a:p>
                      <a:pPr algn="just">
                        <a:lnSpc>
                          <a:spcPct val="107000"/>
                        </a:lnSpc>
                        <a:spcAft>
                          <a:spcPts val="800"/>
                        </a:spcAft>
                      </a:pPr>
                      <a:r>
                        <a:rPr lang="en-GB" sz="1400" b="1" dirty="0">
                          <a:solidFill>
                            <a:schemeClr val="tx1"/>
                          </a:solidFill>
                          <a:effectLst/>
                        </a:rPr>
                        <a:t>2024/25</a:t>
                      </a:r>
                      <a:endParaRPr lang="en-ZA" sz="1400" b="1" dirty="0">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txBody>
                  <a:tcPr marL="68565" marR="68565" marT="0" marB="0"/>
                </a:tc>
                <a:tc>
                  <a:txBody>
                    <a:bodyPr/>
                    <a:lstStyle/>
                    <a:p>
                      <a:pPr algn="just">
                        <a:lnSpc>
                          <a:spcPct val="107000"/>
                        </a:lnSpc>
                        <a:spcAft>
                          <a:spcPts val="800"/>
                        </a:spcAft>
                      </a:pPr>
                      <a:r>
                        <a:rPr lang="en-GB" sz="1400" b="1" dirty="0">
                          <a:solidFill>
                            <a:schemeClr val="tx1"/>
                          </a:solidFill>
                          <a:effectLst/>
                        </a:rPr>
                        <a:t>2025/26</a:t>
                      </a:r>
                      <a:endParaRPr lang="en-ZA" sz="1400" b="1" dirty="0">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txBody>
                  <a:tcPr marL="68565" marR="68565" marT="0" marB="0"/>
                </a:tc>
                <a:extLst>
                  <a:ext uri="{0D108BD9-81ED-4DB2-BD59-A6C34878D82A}">
                    <a16:rowId xmlns:a16="http://schemas.microsoft.com/office/drawing/2014/main" val="1505671585"/>
                  </a:ext>
                </a:extLst>
              </a:tr>
              <a:tr h="639684">
                <a:tc rowSpan="2">
                  <a:txBody>
                    <a:bodyPr/>
                    <a:lstStyle/>
                    <a:p>
                      <a:pPr>
                        <a:lnSpc>
                          <a:spcPct val="107000"/>
                        </a:lnSpc>
                        <a:spcAft>
                          <a:spcPts val="800"/>
                        </a:spcAft>
                      </a:pPr>
                      <a:r>
                        <a:rPr lang="en-GB" sz="1400" dirty="0">
                          <a:solidFill>
                            <a:schemeClr val="tx1"/>
                          </a:solidFill>
                          <a:effectLst/>
                        </a:rPr>
                        <a:t>Youth better </a:t>
                      </a:r>
                      <a:endParaRPr lang="en-ZA" sz="1400" dirty="0">
                        <a:solidFill>
                          <a:schemeClr val="tx1"/>
                        </a:solidFill>
                        <a:effectLst/>
                      </a:endParaRPr>
                    </a:p>
                    <a:p>
                      <a:pPr>
                        <a:lnSpc>
                          <a:spcPct val="107000"/>
                        </a:lnSpc>
                        <a:spcAft>
                          <a:spcPts val="800"/>
                        </a:spcAft>
                      </a:pPr>
                      <a:r>
                        <a:rPr lang="en-GB" sz="1400" dirty="0">
                          <a:solidFill>
                            <a:schemeClr val="tx1"/>
                          </a:solidFill>
                          <a:effectLst/>
                        </a:rPr>
                        <a:t>prepared for further learning and world of work.</a:t>
                      </a:r>
                      <a:endParaRPr lang="en-ZA" sz="1400" dirty="0">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txBody>
                  <a:tcPr marL="68565" marR="68565" marT="0" marB="0"/>
                </a:tc>
                <a:tc>
                  <a:txBody>
                    <a:bodyPr/>
                    <a:lstStyle/>
                    <a:p>
                      <a:pPr>
                        <a:lnSpc>
                          <a:spcPct val="107000"/>
                        </a:lnSpc>
                        <a:spcAft>
                          <a:spcPts val="800"/>
                        </a:spcAft>
                      </a:pPr>
                      <a:r>
                        <a:rPr lang="en-GB" sz="1400">
                          <a:solidFill>
                            <a:schemeClr val="tx1"/>
                          </a:solidFill>
                          <a:effectLst/>
                        </a:rPr>
                        <a:t>Teachers trained on SIAS Policy.</a:t>
                      </a:r>
                      <a:endParaRPr lang="en-ZA" sz="1400">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txBody>
                  <a:tcPr marL="68565" marR="68565" marT="0" marB="0"/>
                </a:tc>
                <a:tc>
                  <a:txBody>
                    <a:bodyPr/>
                    <a:lstStyle/>
                    <a:p>
                      <a:pPr>
                        <a:lnSpc>
                          <a:spcPct val="107000"/>
                        </a:lnSpc>
                        <a:spcAft>
                          <a:spcPts val="800"/>
                        </a:spcAft>
                      </a:pPr>
                      <a:r>
                        <a:rPr lang="en-GB" sz="1400">
                          <a:solidFill>
                            <a:schemeClr val="tx1"/>
                          </a:solidFill>
                          <a:effectLst/>
                        </a:rPr>
                        <a:t>NSOI 4.1: Number of teachers trained on SIAS Policy. </a:t>
                      </a:r>
                      <a:endParaRPr lang="en-ZA" sz="1400">
                        <a:solidFill>
                          <a:schemeClr val="tx1"/>
                        </a:solidFill>
                        <a:effectLst/>
                      </a:endParaRPr>
                    </a:p>
                    <a:p>
                      <a:pPr>
                        <a:lnSpc>
                          <a:spcPct val="107000"/>
                        </a:lnSpc>
                        <a:spcAft>
                          <a:spcPts val="800"/>
                        </a:spcAft>
                      </a:pPr>
                      <a:r>
                        <a:rPr lang="en-GB" sz="1400">
                          <a:solidFill>
                            <a:schemeClr val="tx1"/>
                          </a:solidFill>
                          <a:effectLst/>
                        </a:rPr>
                        <a:t> </a:t>
                      </a:r>
                      <a:endParaRPr lang="en-ZA" sz="1400">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txBody>
                  <a:tcPr marL="68565" marR="68565" marT="0" marB="0"/>
                </a:tc>
                <a:tc>
                  <a:txBody>
                    <a:bodyPr/>
                    <a:lstStyle/>
                    <a:p>
                      <a:pPr>
                        <a:lnSpc>
                          <a:spcPct val="107000"/>
                        </a:lnSpc>
                        <a:spcAft>
                          <a:spcPts val="800"/>
                        </a:spcAft>
                      </a:pPr>
                      <a:r>
                        <a:rPr lang="en-GB" sz="1400" dirty="0">
                          <a:solidFill>
                            <a:schemeClr val="tx1"/>
                          </a:solidFill>
                          <a:effectLst/>
                        </a:rPr>
                        <a:t>4 000</a:t>
                      </a:r>
                      <a:endParaRPr lang="en-ZA" sz="1400" dirty="0">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txBody>
                  <a:tcPr marL="68565" marR="68565" marT="0" marB="0"/>
                </a:tc>
                <a:tc>
                  <a:txBody>
                    <a:bodyPr/>
                    <a:lstStyle/>
                    <a:p>
                      <a:pPr>
                        <a:lnSpc>
                          <a:spcPct val="107000"/>
                        </a:lnSpc>
                        <a:spcAft>
                          <a:spcPts val="800"/>
                        </a:spcAft>
                      </a:pPr>
                      <a:r>
                        <a:rPr lang="en-GB" sz="1400" dirty="0">
                          <a:solidFill>
                            <a:schemeClr val="tx1"/>
                          </a:solidFill>
                          <a:effectLst/>
                        </a:rPr>
                        <a:t>2 500</a:t>
                      </a:r>
                      <a:endParaRPr lang="en-ZA" sz="1400" dirty="0">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txBody>
                  <a:tcPr marL="68565" marR="68565" marT="0" marB="0"/>
                </a:tc>
                <a:tc>
                  <a:txBody>
                    <a:bodyPr/>
                    <a:lstStyle/>
                    <a:p>
                      <a:pPr>
                        <a:lnSpc>
                          <a:spcPct val="107000"/>
                        </a:lnSpc>
                        <a:spcAft>
                          <a:spcPts val="800"/>
                        </a:spcAft>
                      </a:pPr>
                      <a:r>
                        <a:rPr lang="en-GB" sz="1400" dirty="0">
                          <a:solidFill>
                            <a:schemeClr val="tx1"/>
                          </a:solidFill>
                          <a:effectLst/>
                        </a:rPr>
                        <a:t>2 500</a:t>
                      </a:r>
                      <a:endParaRPr lang="en-ZA" sz="1400" dirty="0">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txBody>
                  <a:tcPr marL="68565" marR="68565" marT="0" marB="0"/>
                </a:tc>
                <a:tc>
                  <a:txBody>
                    <a:bodyPr/>
                    <a:lstStyle/>
                    <a:p>
                      <a:pPr>
                        <a:lnSpc>
                          <a:spcPct val="107000"/>
                        </a:lnSpc>
                        <a:spcAft>
                          <a:spcPts val="800"/>
                        </a:spcAft>
                      </a:pPr>
                      <a:r>
                        <a:rPr lang="en-GB" sz="1400" dirty="0">
                          <a:solidFill>
                            <a:schemeClr val="tx1"/>
                          </a:solidFill>
                          <a:effectLst/>
                        </a:rPr>
                        <a:t>2 500</a:t>
                      </a:r>
                      <a:endParaRPr lang="en-ZA" sz="1400" dirty="0">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txBody>
                  <a:tcPr marL="68565" marR="68565" marT="0" marB="0"/>
                </a:tc>
                <a:extLst>
                  <a:ext uri="{0D108BD9-81ED-4DB2-BD59-A6C34878D82A}">
                    <a16:rowId xmlns:a16="http://schemas.microsoft.com/office/drawing/2014/main" val="3966878412"/>
                  </a:ext>
                </a:extLst>
              </a:tr>
              <a:tr h="639684">
                <a:tc vMerge="1">
                  <a:txBody>
                    <a:bodyPr/>
                    <a:lstStyle/>
                    <a:p>
                      <a:endParaRPr lang="en-ZA"/>
                    </a:p>
                  </a:txBody>
                  <a:tcPr/>
                </a:tc>
                <a:tc>
                  <a:txBody>
                    <a:bodyPr/>
                    <a:lstStyle/>
                    <a:p>
                      <a:pPr>
                        <a:lnSpc>
                          <a:spcPct val="107000"/>
                        </a:lnSpc>
                        <a:spcAft>
                          <a:spcPts val="800"/>
                        </a:spcAft>
                      </a:pPr>
                      <a:r>
                        <a:rPr lang="en-GB" sz="1400">
                          <a:solidFill>
                            <a:schemeClr val="tx1"/>
                          </a:solidFill>
                          <a:effectLst/>
                        </a:rPr>
                        <a:t>Educators employed at public special schools. </a:t>
                      </a:r>
                      <a:endParaRPr lang="en-ZA" sz="1400">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txBody>
                  <a:tcPr marL="68565" marR="68565" marT="0" marB="0"/>
                </a:tc>
                <a:tc>
                  <a:txBody>
                    <a:bodyPr/>
                    <a:lstStyle/>
                    <a:p>
                      <a:pPr>
                        <a:lnSpc>
                          <a:spcPct val="107000"/>
                        </a:lnSpc>
                        <a:spcAft>
                          <a:spcPts val="800"/>
                        </a:spcAft>
                      </a:pPr>
                      <a:r>
                        <a:rPr lang="en-GB" sz="1400">
                          <a:solidFill>
                            <a:schemeClr val="tx1"/>
                          </a:solidFill>
                          <a:effectLst/>
                        </a:rPr>
                        <a:t>NSOI 4.2: Number of educators employed in public special schools.</a:t>
                      </a:r>
                      <a:endParaRPr lang="en-ZA" sz="1400">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txBody>
                  <a:tcPr marL="68565" marR="68565" marT="0" marB="0"/>
                </a:tc>
                <a:tc>
                  <a:txBody>
                    <a:bodyPr/>
                    <a:lstStyle/>
                    <a:p>
                      <a:pPr>
                        <a:lnSpc>
                          <a:spcPct val="107000"/>
                        </a:lnSpc>
                        <a:spcAft>
                          <a:spcPts val="800"/>
                        </a:spcAft>
                      </a:pPr>
                      <a:r>
                        <a:rPr lang="en-GB" sz="1400" dirty="0">
                          <a:solidFill>
                            <a:schemeClr val="tx1"/>
                          </a:solidFill>
                          <a:effectLst/>
                        </a:rPr>
                        <a:t>1 916</a:t>
                      </a:r>
                      <a:endParaRPr lang="en-ZA" sz="1400" dirty="0">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txBody>
                  <a:tcPr marL="68565" marR="68565" marT="0" marB="0"/>
                </a:tc>
                <a:tc>
                  <a:txBody>
                    <a:bodyPr/>
                    <a:lstStyle/>
                    <a:p>
                      <a:pPr>
                        <a:lnSpc>
                          <a:spcPct val="107000"/>
                        </a:lnSpc>
                        <a:spcAft>
                          <a:spcPts val="800"/>
                        </a:spcAft>
                      </a:pPr>
                      <a:r>
                        <a:rPr lang="en-GB" sz="1400" dirty="0">
                          <a:solidFill>
                            <a:schemeClr val="tx1"/>
                          </a:solidFill>
                          <a:effectLst/>
                        </a:rPr>
                        <a:t>1916</a:t>
                      </a:r>
                      <a:endParaRPr lang="en-ZA" sz="1400" dirty="0">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txBody>
                  <a:tcPr marL="68565" marR="68565" marT="0" marB="0"/>
                </a:tc>
                <a:tc>
                  <a:txBody>
                    <a:bodyPr/>
                    <a:lstStyle/>
                    <a:p>
                      <a:pPr>
                        <a:lnSpc>
                          <a:spcPct val="107000"/>
                        </a:lnSpc>
                        <a:spcAft>
                          <a:spcPts val="800"/>
                        </a:spcAft>
                      </a:pPr>
                      <a:r>
                        <a:rPr lang="en-GB" sz="1400" dirty="0">
                          <a:solidFill>
                            <a:schemeClr val="tx1"/>
                          </a:solidFill>
                          <a:effectLst/>
                        </a:rPr>
                        <a:t>1916</a:t>
                      </a:r>
                      <a:endParaRPr lang="en-ZA" sz="1400" dirty="0">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txBody>
                  <a:tcPr marL="68565" marR="68565" marT="0" marB="0"/>
                </a:tc>
                <a:tc>
                  <a:txBody>
                    <a:bodyPr/>
                    <a:lstStyle/>
                    <a:p>
                      <a:pPr>
                        <a:lnSpc>
                          <a:spcPct val="107000"/>
                        </a:lnSpc>
                        <a:spcAft>
                          <a:spcPts val="800"/>
                        </a:spcAft>
                      </a:pPr>
                      <a:r>
                        <a:rPr lang="en-GB" sz="1400" dirty="0">
                          <a:solidFill>
                            <a:schemeClr val="tx1"/>
                          </a:solidFill>
                          <a:effectLst/>
                        </a:rPr>
                        <a:t>1916</a:t>
                      </a:r>
                      <a:endParaRPr lang="en-ZA" sz="1400" dirty="0">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txBody>
                  <a:tcPr marL="68565" marR="68565" marT="0" marB="0"/>
                </a:tc>
                <a:extLst>
                  <a:ext uri="{0D108BD9-81ED-4DB2-BD59-A6C34878D82A}">
                    <a16:rowId xmlns:a16="http://schemas.microsoft.com/office/drawing/2014/main" val="3840788446"/>
                  </a:ext>
                </a:extLst>
              </a:tr>
            </a:tbl>
          </a:graphicData>
        </a:graphic>
      </p:graphicFrame>
    </p:spTree>
    <p:extLst>
      <p:ext uri="{BB962C8B-B14F-4D97-AF65-F5344CB8AC3E}">
        <p14:creationId xmlns:p14="http://schemas.microsoft.com/office/powerpoint/2010/main" val="1258724727"/>
      </p:ext>
    </p:extLst>
  </p:cSld>
  <p:clrMapOvr>
    <a:masterClrMapping/>
  </p:clrMapOvr>
  <p:transition>
    <p:wipe/>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Content Placeholder 13">
            <a:extLst>
              <a:ext uri="{FF2B5EF4-FFF2-40B4-BE49-F238E27FC236}">
                <a16:creationId xmlns:a16="http://schemas.microsoft.com/office/drawing/2014/main" id="{9E3B93A8-610B-FB4B-F174-97C1A3A2FBEF}"/>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2721" y="1"/>
            <a:ext cx="9147894" cy="6857999"/>
          </a:xfrm>
        </p:spPr>
      </p:pic>
      <p:sp>
        <p:nvSpPr>
          <p:cNvPr id="10" name="Slide Number Placeholder 9"/>
          <p:cNvSpPr>
            <a:spLocks noGrp="1"/>
          </p:cNvSpPr>
          <p:nvPr>
            <p:ph type="sldNum" sz="quarter" idx="12"/>
          </p:nvPr>
        </p:nvSpPr>
        <p:spPr/>
        <p:txBody>
          <a:bodyPr/>
          <a:lstStyle/>
          <a:p>
            <a:fld id="{2DDF82E0-F617-466A-8989-E6F91EEE8384}" type="slidenum">
              <a:rPr lang="en-US" altLang="en-US" sz="1600" smtClean="0">
                <a:solidFill>
                  <a:prstClr val="white"/>
                </a:solidFill>
              </a:rPr>
              <a:pPr/>
              <a:t>31</a:t>
            </a:fld>
            <a:endParaRPr lang="en-US" altLang="en-US" sz="1600" dirty="0">
              <a:solidFill>
                <a:prstClr val="white"/>
              </a:solidFill>
            </a:endParaRPr>
          </a:p>
        </p:txBody>
      </p:sp>
      <p:sp>
        <p:nvSpPr>
          <p:cNvPr id="5" name="Rectangle 4">
            <a:extLst>
              <a:ext uri="{FF2B5EF4-FFF2-40B4-BE49-F238E27FC236}">
                <a16:creationId xmlns:a16="http://schemas.microsoft.com/office/drawing/2014/main" id="{CA4095C3-29D6-8A91-DF11-18B46D019CAA}"/>
              </a:ext>
            </a:extLst>
          </p:cNvPr>
          <p:cNvSpPr/>
          <p:nvPr/>
        </p:nvSpPr>
        <p:spPr>
          <a:xfrm>
            <a:off x="0" y="0"/>
            <a:ext cx="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itle 1"/>
          <p:cNvSpPr>
            <a:spLocks noGrp="1"/>
          </p:cNvSpPr>
          <p:nvPr>
            <p:ph type="title"/>
          </p:nvPr>
        </p:nvSpPr>
        <p:spPr>
          <a:xfrm>
            <a:off x="539553" y="1129354"/>
            <a:ext cx="8064895" cy="707334"/>
          </a:xfrm>
        </p:spPr>
        <p:txBody>
          <a:bodyPr>
            <a:noAutofit/>
          </a:bodyPr>
          <a:lstStyle/>
          <a:p>
            <a:r>
              <a:rPr lang="en-US" sz="2400" b="1" dirty="0">
                <a:solidFill>
                  <a:srgbClr val="008000"/>
                </a:solidFill>
              </a:rPr>
              <a:t>PERFORMANCE INFORMATION </a:t>
            </a:r>
            <a:br>
              <a:rPr lang="en-US" sz="2400" b="1" dirty="0">
                <a:solidFill>
                  <a:srgbClr val="008000"/>
                </a:solidFill>
              </a:rPr>
            </a:br>
            <a:r>
              <a:rPr lang="en-US" sz="2400" b="1" dirty="0">
                <a:solidFill>
                  <a:srgbClr val="008000"/>
                </a:solidFill>
              </a:rPr>
              <a:t>PROGRAMME 5: EARLY CHILDHOOD DEVELOPMENT</a:t>
            </a:r>
            <a:endParaRPr lang="en-ZA" sz="2400" b="1" dirty="0">
              <a:solidFill>
                <a:srgbClr val="008000"/>
              </a:solidFill>
            </a:endParaRPr>
          </a:p>
        </p:txBody>
      </p:sp>
      <p:pic>
        <p:nvPicPr>
          <p:cNvPr id="7" name="Picture 6" descr="Education Logo.jp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64271" y="453239"/>
            <a:ext cx="2808312" cy="707334"/>
          </a:xfrm>
          <a:prstGeom prst="rect">
            <a:avLst/>
          </a:prstGeom>
        </p:spPr>
      </p:pic>
      <p:pic>
        <p:nvPicPr>
          <p:cNvPr id="8" name="Picture 7" descr="NDP Logo.jp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620000" y="308834"/>
            <a:ext cx="869208" cy="800457"/>
          </a:xfrm>
          <a:prstGeom prst="rect">
            <a:avLst/>
          </a:prstGeom>
        </p:spPr>
      </p:pic>
      <p:sp>
        <p:nvSpPr>
          <p:cNvPr id="9" name="TextBox 8">
            <a:extLst>
              <a:ext uri="{FF2B5EF4-FFF2-40B4-BE49-F238E27FC236}">
                <a16:creationId xmlns:a16="http://schemas.microsoft.com/office/drawing/2014/main" id="{C1AFE2E7-1968-957B-22E5-255AC3A04730}"/>
              </a:ext>
            </a:extLst>
          </p:cNvPr>
          <p:cNvSpPr txBox="1"/>
          <p:nvPr/>
        </p:nvSpPr>
        <p:spPr>
          <a:xfrm>
            <a:off x="376714" y="6056268"/>
            <a:ext cx="7200900" cy="600164"/>
          </a:xfrm>
          <a:prstGeom prst="rect">
            <a:avLst/>
          </a:prstGeom>
          <a:noFill/>
        </p:spPr>
        <p:txBody>
          <a:bodyPr wrap="square" rtlCol="0">
            <a:spAutoFit/>
          </a:bodyPr>
          <a:lstStyle/>
          <a:p>
            <a:pPr algn="ctr"/>
            <a:r>
              <a:rPr lang="en-US" sz="1100" b="1" dirty="0"/>
              <a:t>Our Vision </a:t>
            </a:r>
          </a:p>
          <a:p>
            <a:pPr algn="ctr"/>
            <a:r>
              <a:rPr lang="en-US" sz="1100" i="1" dirty="0">
                <a:cs typeface="Arial" panose="020B0604020202020204" pitchFamily="34" charset="0"/>
              </a:rPr>
              <a:t>To be an innovative hub for quality teaching and learning that produces learners developed to exploit opportunities for lifelong success.</a:t>
            </a:r>
          </a:p>
        </p:txBody>
      </p:sp>
      <p:pic>
        <p:nvPicPr>
          <p:cNvPr id="11" name="Picture 10" descr="Untitled-20.png">
            <a:extLst>
              <a:ext uri="{FF2B5EF4-FFF2-40B4-BE49-F238E27FC236}">
                <a16:creationId xmlns:a16="http://schemas.microsoft.com/office/drawing/2014/main" id="{397B0EEB-0EB7-3511-B246-5FE1481379F3}"/>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884368" y="5949280"/>
            <a:ext cx="954753" cy="606397"/>
          </a:xfrm>
          <a:prstGeom prst="rect">
            <a:avLst/>
          </a:prstGeom>
        </p:spPr>
      </p:pic>
      <p:graphicFrame>
        <p:nvGraphicFramePr>
          <p:cNvPr id="2" name="Table 1">
            <a:extLst>
              <a:ext uri="{FF2B5EF4-FFF2-40B4-BE49-F238E27FC236}">
                <a16:creationId xmlns:a16="http://schemas.microsoft.com/office/drawing/2014/main" id="{D3F22550-CDD9-F057-0301-70AFC605F455}"/>
              </a:ext>
            </a:extLst>
          </p:cNvPr>
          <p:cNvGraphicFramePr>
            <a:graphicFrameLocks noGrp="1"/>
          </p:cNvGraphicFramePr>
          <p:nvPr>
            <p:extLst>
              <p:ext uri="{D42A27DB-BD31-4B8C-83A1-F6EECF244321}">
                <p14:modId xmlns:p14="http://schemas.microsoft.com/office/powerpoint/2010/main" val="2488812742"/>
              </p:ext>
            </p:extLst>
          </p:nvPr>
        </p:nvGraphicFramePr>
        <p:xfrm>
          <a:off x="539552" y="1881313"/>
          <a:ext cx="7992887" cy="3997458"/>
        </p:xfrm>
        <a:graphic>
          <a:graphicData uri="http://schemas.openxmlformats.org/drawingml/2006/table">
            <a:tbl>
              <a:tblPr firstRow="1" firstCol="1" bandRow="1">
                <a:tableStyleId>{00A15C55-8517-42AA-B614-E9B94910E393}</a:tableStyleId>
              </a:tblPr>
              <a:tblGrid>
                <a:gridCol w="1656184">
                  <a:extLst>
                    <a:ext uri="{9D8B030D-6E8A-4147-A177-3AD203B41FA5}">
                      <a16:colId xmlns:a16="http://schemas.microsoft.com/office/drawing/2014/main" val="2695321217"/>
                    </a:ext>
                  </a:extLst>
                </a:gridCol>
                <a:gridCol w="1224136">
                  <a:extLst>
                    <a:ext uri="{9D8B030D-6E8A-4147-A177-3AD203B41FA5}">
                      <a16:colId xmlns:a16="http://schemas.microsoft.com/office/drawing/2014/main" val="741825307"/>
                    </a:ext>
                  </a:extLst>
                </a:gridCol>
                <a:gridCol w="1368152">
                  <a:extLst>
                    <a:ext uri="{9D8B030D-6E8A-4147-A177-3AD203B41FA5}">
                      <a16:colId xmlns:a16="http://schemas.microsoft.com/office/drawing/2014/main" val="788308368"/>
                    </a:ext>
                  </a:extLst>
                </a:gridCol>
                <a:gridCol w="1152128">
                  <a:extLst>
                    <a:ext uri="{9D8B030D-6E8A-4147-A177-3AD203B41FA5}">
                      <a16:colId xmlns:a16="http://schemas.microsoft.com/office/drawing/2014/main" val="2541524357"/>
                    </a:ext>
                  </a:extLst>
                </a:gridCol>
                <a:gridCol w="864096">
                  <a:extLst>
                    <a:ext uri="{9D8B030D-6E8A-4147-A177-3AD203B41FA5}">
                      <a16:colId xmlns:a16="http://schemas.microsoft.com/office/drawing/2014/main" val="3847552985"/>
                    </a:ext>
                  </a:extLst>
                </a:gridCol>
                <a:gridCol w="849544">
                  <a:extLst>
                    <a:ext uri="{9D8B030D-6E8A-4147-A177-3AD203B41FA5}">
                      <a16:colId xmlns:a16="http://schemas.microsoft.com/office/drawing/2014/main" val="890345779"/>
                    </a:ext>
                  </a:extLst>
                </a:gridCol>
                <a:gridCol w="878647">
                  <a:extLst>
                    <a:ext uri="{9D8B030D-6E8A-4147-A177-3AD203B41FA5}">
                      <a16:colId xmlns:a16="http://schemas.microsoft.com/office/drawing/2014/main" val="3742207980"/>
                    </a:ext>
                  </a:extLst>
                </a:gridCol>
              </a:tblGrid>
              <a:tr h="134991">
                <a:tc rowSpan="3">
                  <a:txBody>
                    <a:bodyPr/>
                    <a:lstStyle/>
                    <a:p>
                      <a:pPr algn="ctr">
                        <a:lnSpc>
                          <a:spcPct val="107000"/>
                        </a:lnSpc>
                        <a:spcAft>
                          <a:spcPts val="800"/>
                        </a:spcAft>
                      </a:pPr>
                      <a:r>
                        <a:rPr lang="en-GB" sz="1400" dirty="0">
                          <a:solidFill>
                            <a:schemeClr val="tx1"/>
                          </a:solidFill>
                          <a:effectLst/>
                        </a:rPr>
                        <a:t> </a:t>
                      </a:r>
                      <a:endParaRPr lang="en-ZA" sz="1400" dirty="0">
                        <a:solidFill>
                          <a:schemeClr val="tx1"/>
                        </a:solidFill>
                        <a:effectLst/>
                      </a:endParaRPr>
                    </a:p>
                    <a:p>
                      <a:pPr algn="ctr">
                        <a:lnSpc>
                          <a:spcPct val="107000"/>
                        </a:lnSpc>
                        <a:spcAft>
                          <a:spcPts val="800"/>
                        </a:spcAft>
                      </a:pPr>
                      <a:r>
                        <a:rPr lang="en-GB" sz="1400" dirty="0">
                          <a:solidFill>
                            <a:schemeClr val="tx1"/>
                          </a:solidFill>
                          <a:effectLst/>
                        </a:rPr>
                        <a:t>Outcome</a:t>
                      </a:r>
                      <a:endParaRPr lang="en-ZA" sz="1400" dirty="0">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txBody>
                  <a:tcPr marL="61489" marR="61489" marT="0" marB="0"/>
                </a:tc>
                <a:tc rowSpan="3">
                  <a:txBody>
                    <a:bodyPr/>
                    <a:lstStyle/>
                    <a:p>
                      <a:pPr algn="ctr">
                        <a:lnSpc>
                          <a:spcPct val="107000"/>
                        </a:lnSpc>
                        <a:spcAft>
                          <a:spcPts val="800"/>
                        </a:spcAft>
                      </a:pPr>
                      <a:r>
                        <a:rPr lang="en-GB" sz="1400" dirty="0">
                          <a:solidFill>
                            <a:schemeClr val="tx1"/>
                          </a:solidFill>
                          <a:effectLst/>
                        </a:rPr>
                        <a:t> </a:t>
                      </a:r>
                      <a:endParaRPr lang="en-ZA" sz="1400" dirty="0">
                        <a:solidFill>
                          <a:schemeClr val="tx1"/>
                        </a:solidFill>
                        <a:effectLst/>
                      </a:endParaRPr>
                    </a:p>
                    <a:p>
                      <a:pPr algn="ctr">
                        <a:lnSpc>
                          <a:spcPct val="107000"/>
                        </a:lnSpc>
                        <a:spcAft>
                          <a:spcPts val="800"/>
                        </a:spcAft>
                      </a:pPr>
                      <a:r>
                        <a:rPr lang="en-GB" sz="1400" dirty="0">
                          <a:solidFill>
                            <a:schemeClr val="tx1"/>
                          </a:solidFill>
                          <a:effectLst/>
                        </a:rPr>
                        <a:t>Outputs</a:t>
                      </a:r>
                      <a:endParaRPr lang="en-ZA" sz="1400" dirty="0">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txBody>
                  <a:tcPr marL="61489" marR="61489" marT="0" marB="0"/>
                </a:tc>
                <a:tc rowSpan="3">
                  <a:txBody>
                    <a:bodyPr/>
                    <a:lstStyle/>
                    <a:p>
                      <a:pPr algn="ctr">
                        <a:lnSpc>
                          <a:spcPct val="107000"/>
                        </a:lnSpc>
                        <a:spcAft>
                          <a:spcPts val="800"/>
                        </a:spcAft>
                      </a:pPr>
                      <a:r>
                        <a:rPr lang="en-GB" sz="1400" dirty="0">
                          <a:solidFill>
                            <a:schemeClr val="tx1"/>
                          </a:solidFill>
                          <a:effectLst/>
                        </a:rPr>
                        <a:t>  </a:t>
                      </a:r>
                      <a:endParaRPr lang="en-ZA" sz="1400" dirty="0">
                        <a:solidFill>
                          <a:schemeClr val="tx1"/>
                        </a:solidFill>
                        <a:effectLst/>
                      </a:endParaRPr>
                    </a:p>
                    <a:p>
                      <a:pPr algn="ctr">
                        <a:lnSpc>
                          <a:spcPct val="107000"/>
                        </a:lnSpc>
                        <a:spcAft>
                          <a:spcPts val="800"/>
                        </a:spcAft>
                      </a:pPr>
                      <a:r>
                        <a:rPr lang="en-GB" sz="1400" dirty="0">
                          <a:solidFill>
                            <a:schemeClr val="tx1"/>
                          </a:solidFill>
                          <a:effectLst/>
                        </a:rPr>
                        <a:t>Output Indicators</a:t>
                      </a:r>
                      <a:endParaRPr lang="en-ZA" sz="1400" dirty="0">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txBody>
                  <a:tcPr marL="61489" marR="61489" marT="0" marB="0"/>
                </a:tc>
                <a:tc gridSpan="4">
                  <a:txBody>
                    <a:bodyPr/>
                    <a:lstStyle/>
                    <a:p>
                      <a:pPr algn="ctr">
                        <a:lnSpc>
                          <a:spcPct val="107000"/>
                        </a:lnSpc>
                        <a:spcAft>
                          <a:spcPts val="800"/>
                        </a:spcAft>
                      </a:pPr>
                      <a:r>
                        <a:rPr lang="en-GB" sz="1400">
                          <a:solidFill>
                            <a:schemeClr val="tx1"/>
                          </a:solidFill>
                          <a:effectLst/>
                        </a:rPr>
                        <a:t>Annual Targets</a:t>
                      </a:r>
                      <a:endParaRPr lang="en-ZA" sz="1400">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txBody>
                  <a:tcPr marL="61489" marR="61489" marT="0" marB="0"/>
                </a:tc>
                <a:tc hMerge="1">
                  <a:txBody>
                    <a:bodyPr/>
                    <a:lstStyle/>
                    <a:p>
                      <a:endParaRPr lang="en-ZA"/>
                    </a:p>
                  </a:txBody>
                  <a:tcPr/>
                </a:tc>
                <a:tc hMerge="1">
                  <a:txBody>
                    <a:bodyPr/>
                    <a:lstStyle/>
                    <a:p>
                      <a:endParaRPr lang="en-ZA"/>
                    </a:p>
                  </a:txBody>
                  <a:tcPr/>
                </a:tc>
                <a:tc hMerge="1">
                  <a:txBody>
                    <a:bodyPr/>
                    <a:lstStyle/>
                    <a:p>
                      <a:endParaRPr lang="en-ZA"/>
                    </a:p>
                  </a:txBody>
                  <a:tcPr/>
                </a:tc>
                <a:extLst>
                  <a:ext uri="{0D108BD9-81ED-4DB2-BD59-A6C34878D82A}">
                    <a16:rowId xmlns:a16="http://schemas.microsoft.com/office/drawing/2014/main" val="1374892624"/>
                  </a:ext>
                </a:extLst>
              </a:tr>
              <a:tr h="372291">
                <a:tc vMerge="1">
                  <a:txBody>
                    <a:bodyPr/>
                    <a:lstStyle/>
                    <a:p>
                      <a:endParaRPr lang="en-ZA"/>
                    </a:p>
                  </a:txBody>
                  <a:tcPr/>
                </a:tc>
                <a:tc vMerge="1">
                  <a:txBody>
                    <a:bodyPr/>
                    <a:lstStyle/>
                    <a:p>
                      <a:endParaRPr lang="en-ZA"/>
                    </a:p>
                  </a:txBody>
                  <a:tcPr/>
                </a:tc>
                <a:tc vMerge="1">
                  <a:txBody>
                    <a:bodyPr/>
                    <a:lstStyle/>
                    <a:p>
                      <a:endParaRPr lang="en-ZA"/>
                    </a:p>
                  </a:txBody>
                  <a:tcPr/>
                </a:tc>
                <a:tc>
                  <a:txBody>
                    <a:bodyPr/>
                    <a:lstStyle/>
                    <a:p>
                      <a:pPr algn="just">
                        <a:lnSpc>
                          <a:spcPct val="107000"/>
                        </a:lnSpc>
                        <a:spcAft>
                          <a:spcPts val="800"/>
                        </a:spcAft>
                      </a:pPr>
                      <a:r>
                        <a:rPr lang="en-GB" sz="1400" b="1">
                          <a:solidFill>
                            <a:schemeClr val="tx1"/>
                          </a:solidFill>
                          <a:effectLst/>
                        </a:rPr>
                        <a:t>Estimated performance </a:t>
                      </a:r>
                      <a:endParaRPr lang="en-ZA" sz="1400" b="1">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txBody>
                  <a:tcPr marL="61489" marR="61489" marT="0" marB="0"/>
                </a:tc>
                <a:tc gridSpan="3">
                  <a:txBody>
                    <a:bodyPr/>
                    <a:lstStyle/>
                    <a:p>
                      <a:pPr algn="ctr">
                        <a:lnSpc>
                          <a:spcPct val="107000"/>
                        </a:lnSpc>
                        <a:spcAft>
                          <a:spcPts val="800"/>
                        </a:spcAft>
                      </a:pPr>
                      <a:r>
                        <a:rPr lang="en-GB" sz="1400" b="1" dirty="0">
                          <a:solidFill>
                            <a:schemeClr val="tx1"/>
                          </a:solidFill>
                          <a:effectLst/>
                        </a:rPr>
                        <a:t> MTEF Period </a:t>
                      </a:r>
                      <a:endParaRPr lang="en-ZA" sz="1400" b="1" dirty="0">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txBody>
                  <a:tcPr marL="61489" marR="61489" marT="0" marB="0"/>
                </a:tc>
                <a:tc hMerge="1">
                  <a:txBody>
                    <a:bodyPr/>
                    <a:lstStyle/>
                    <a:p>
                      <a:endParaRPr lang="en-ZA"/>
                    </a:p>
                  </a:txBody>
                  <a:tcPr/>
                </a:tc>
                <a:tc hMerge="1">
                  <a:txBody>
                    <a:bodyPr/>
                    <a:lstStyle/>
                    <a:p>
                      <a:endParaRPr lang="en-ZA"/>
                    </a:p>
                  </a:txBody>
                  <a:tcPr/>
                </a:tc>
                <a:extLst>
                  <a:ext uri="{0D108BD9-81ED-4DB2-BD59-A6C34878D82A}">
                    <a16:rowId xmlns:a16="http://schemas.microsoft.com/office/drawing/2014/main" val="893068426"/>
                  </a:ext>
                </a:extLst>
              </a:tr>
              <a:tr h="496702">
                <a:tc vMerge="1">
                  <a:txBody>
                    <a:bodyPr/>
                    <a:lstStyle/>
                    <a:p>
                      <a:endParaRPr lang="en-ZA"/>
                    </a:p>
                  </a:txBody>
                  <a:tcPr/>
                </a:tc>
                <a:tc vMerge="1">
                  <a:txBody>
                    <a:bodyPr/>
                    <a:lstStyle/>
                    <a:p>
                      <a:endParaRPr lang="en-ZA"/>
                    </a:p>
                  </a:txBody>
                  <a:tcPr/>
                </a:tc>
                <a:tc vMerge="1">
                  <a:txBody>
                    <a:bodyPr/>
                    <a:lstStyle/>
                    <a:p>
                      <a:endParaRPr lang="en-ZA"/>
                    </a:p>
                  </a:txBody>
                  <a:tcPr/>
                </a:tc>
                <a:tc>
                  <a:txBody>
                    <a:bodyPr/>
                    <a:lstStyle/>
                    <a:p>
                      <a:pPr algn="just">
                        <a:lnSpc>
                          <a:spcPct val="107000"/>
                        </a:lnSpc>
                        <a:spcAft>
                          <a:spcPts val="800"/>
                        </a:spcAft>
                      </a:pPr>
                      <a:r>
                        <a:rPr lang="en-GB" sz="1400" b="1">
                          <a:solidFill>
                            <a:schemeClr val="tx1"/>
                          </a:solidFill>
                          <a:effectLst/>
                        </a:rPr>
                        <a:t>2022/23</a:t>
                      </a:r>
                      <a:endParaRPr lang="en-ZA" sz="1400" b="1">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txBody>
                  <a:tcPr marL="61489" marR="61489" marT="0" marB="0"/>
                </a:tc>
                <a:tc>
                  <a:txBody>
                    <a:bodyPr/>
                    <a:lstStyle/>
                    <a:p>
                      <a:pPr algn="just">
                        <a:lnSpc>
                          <a:spcPct val="107000"/>
                        </a:lnSpc>
                        <a:spcAft>
                          <a:spcPts val="800"/>
                        </a:spcAft>
                      </a:pPr>
                      <a:r>
                        <a:rPr lang="en-GB" sz="1400" b="1" dirty="0">
                          <a:solidFill>
                            <a:schemeClr val="tx1"/>
                          </a:solidFill>
                          <a:effectLst/>
                        </a:rPr>
                        <a:t>2023/24</a:t>
                      </a:r>
                      <a:endParaRPr lang="en-ZA" sz="1400" b="1" dirty="0">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txBody>
                  <a:tcPr marL="61489" marR="61489" marT="0" marB="0"/>
                </a:tc>
                <a:tc>
                  <a:txBody>
                    <a:bodyPr/>
                    <a:lstStyle/>
                    <a:p>
                      <a:pPr algn="just">
                        <a:lnSpc>
                          <a:spcPct val="107000"/>
                        </a:lnSpc>
                        <a:spcAft>
                          <a:spcPts val="800"/>
                        </a:spcAft>
                      </a:pPr>
                      <a:r>
                        <a:rPr lang="en-GB" sz="1400" b="1" dirty="0">
                          <a:solidFill>
                            <a:schemeClr val="tx1"/>
                          </a:solidFill>
                          <a:effectLst/>
                        </a:rPr>
                        <a:t>2024/25</a:t>
                      </a:r>
                      <a:endParaRPr lang="en-ZA" sz="1400" b="1" dirty="0">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txBody>
                  <a:tcPr marL="61489" marR="61489" marT="0" marB="0"/>
                </a:tc>
                <a:tc>
                  <a:txBody>
                    <a:bodyPr/>
                    <a:lstStyle/>
                    <a:p>
                      <a:pPr algn="just">
                        <a:lnSpc>
                          <a:spcPct val="107000"/>
                        </a:lnSpc>
                        <a:spcAft>
                          <a:spcPts val="800"/>
                        </a:spcAft>
                      </a:pPr>
                      <a:r>
                        <a:rPr lang="en-GB" sz="1400" b="1" dirty="0">
                          <a:solidFill>
                            <a:schemeClr val="tx1"/>
                          </a:solidFill>
                          <a:effectLst/>
                        </a:rPr>
                        <a:t>2025/26</a:t>
                      </a:r>
                      <a:endParaRPr lang="en-ZA" sz="1400" b="1" dirty="0">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txBody>
                  <a:tcPr marL="61489" marR="61489" marT="0" marB="0"/>
                </a:tc>
                <a:extLst>
                  <a:ext uri="{0D108BD9-81ED-4DB2-BD59-A6C34878D82A}">
                    <a16:rowId xmlns:a16="http://schemas.microsoft.com/office/drawing/2014/main" val="2325041919"/>
                  </a:ext>
                </a:extLst>
              </a:tr>
              <a:tr h="846892">
                <a:tc>
                  <a:txBody>
                    <a:bodyPr/>
                    <a:lstStyle/>
                    <a:p>
                      <a:pPr>
                        <a:lnSpc>
                          <a:spcPct val="107000"/>
                        </a:lnSpc>
                        <a:spcAft>
                          <a:spcPts val="800"/>
                        </a:spcAft>
                      </a:pPr>
                      <a:r>
                        <a:rPr lang="en-GB" sz="1400" dirty="0">
                          <a:solidFill>
                            <a:schemeClr val="tx1"/>
                          </a:solidFill>
                          <a:effectLst/>
                        </a:rPr>
                        <a:t>Improved reading </a:t>
                      </a:r>
                      <a:endParaRPr lang="en-ZA" sz="1400" dirty="0">
                        <a:solidFill>
                          <a:schemeClr val="tx1"/>
                        </a:solidFill>
                        <a:effectLst/>
                      </a:endParaRPr>
                    </a:p>
                    <a:p>
                      <a:pPr>
                        <a:lnSpc>
                          <a:spcPct val="107000"/>
                        </a:lnSpc>
                        <a:spcAft>
                          <a:spcPts val="800"/>
                        </a:spcAft>
                      </a:pPr>
                      <a:r>
                        <a:rPr lang="en-GB" sz="1400" dirty="0">
                          <a:solidFill>
                            <a:schemeClr val="tx1"/>
                          </a:solidFill>
                          <a:effectLst/>
                        </a:rPr>
                        <a:t>for meaning, </a:t>
                      </a:r>
                      <a:endParaRPr lang="en-ZA" sz="1400" dirty="0">
                        <a:solidFill>
                          <a:schemeClr val="tx1"/>
                        </a:solidFill>
                        <a:effectLst/>
                      </a:endParaRPr>
                    </a:p>
                    <a:p>
                      <a:pPr>
                        <a:lnSpc>
                          <a:spcPct val="107000"/>
                        </a:lnSpc>
                        <a:spcAft>
                          <a:spcPts val="800"/>
                        </a:spcAft>
                      </a:pPr>
                      <a:r>
                        <a:rPr lang="en-GB" sz="1400" dirty="0">
                          <a:solidFill>
                            <a:schemeClr val="tx1"/>
                          </a:solidFill>
                          <a:effectLst/>
                        </a:rPr>
                        <a:t>numeracy and </a:t>
                      </a:r>
                      <a:endParaRPr lang="en-ZA" sz="1400" dirty="0">
                        <a:solidFill>
                          <a:schemeClr val="tx1"/>
                        </a:solidFill>
                        <a:effectLst/>
                      </a:endParaRPr>
                    </a:p>
                    <a:p>
                      <a:pPr>
                        <a:lnSpc>
                          <a:spcPct val="107000"/>
                        </a:lnSpc>
                        <a:spcAft>
                          <a:spcPts val="800"/>
                        </a:spcAft>
                      </a:pPr>
                      <a:r>
                        <a:rPr lang="en-GB" sz="1400" dirty="0">
                          <a:solidFill>
                            <a:schemeClr val="tx1"/>
                          </a:solidFill>
                          <a:effectLst/>
                        </a:rPr>
                        <a:t>digital skills.</a:t>
                      </a:r>
                      <a:endParaRPr lang="en-ZA" sz="1400" dirty="0">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txBody>
                  <a:tcPr marL="61489" marR="61489" marT="0" marB="0"/>
                </a:tc>
                <a:tc>
                  <a:txBody>
                    <a:bodyPr/>
                    <a:lstStyle/>
                    <a:p>
                      <a:pPr>
                        <a:lnSpc>
                          <a:spcPct val="107000"/>
                        </a:lnSpc>
                        <a:spcAft>
                          <a:spcPts val="800"/>
                        </a:spcAft>
                      </a:pPr>
                      <a:r>
                        <a:rPr lang="en-GB" sz="1400" dirty="0">
                          <a:solidFill>
                            <a:schemeClr val="tx1"/>
                          </a:solidFill>
                          <a:effectLst/>
                        </a:rPr>
                        <a:t>Public schools oﬀer Grade R.</a:t>
                      </a:r>
                      <a:endParaRPr lang="en-ZA" sz="1400" dirty="0">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txBody>
                  <a:tcPr marL="61489" marR="61489" marT="0" marB="0"/>
                </a:tc>
                <a:tc>
                  <a:txBody>
                    <a:bodyPr/>
                    <a:lstStyle/>
                    <a:p>
                      <a:pPr>
                        <a:lnSpc>
                          <a:spcPct val="107000"/>
                        </a:lnSpc>
                        <a:spcAft>
                          <a:spcPts val="800"/>
                        </a:spcAft>
                      </a:pPr>
                      <a:r>
                        <a:rPr lang="en-GB" sz="1400">
                          <a:solidFill>
                            <a:schemeClr val="tx1"/>
                          </a:solidFill>
                          <a:effectLst/>
                        </a:rPr>
                        <a:t>SOI 501: Number of public schools that oﬀer Grade R. </a:t>
                      </a:r>
                      <a:endParaRPr lang="en-ZA" sz="1400">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txBody>
                  <a:tcPr marL="61489" marR="61489" marT="0" marB="0"/>
                </a:tc>
                <a:tc>
                  <a:txBody>
                    <a:bodyPr/>
                    <a:lstStyle/>
                    <a:p>
                      <a:pPr algn="just">
                        <a:lnSpc>
                          <a:spcPct val="107000"/>
                        </a:lnSpc>
                        <a:spcAft>
                          <a:spcPts val="800"/>
                        </a:spcAft>
                      </a:pPr>
                      <a:r>
                        <a:rPr lang="en-GB" sz="1400">
                          <a:solidFill>
                            <a:schemeClr val="tx1"/>
                          </a:solidFill>
                          <a:effectLst/>
                        </a:rPr>
                        <a:t>3 982</a:t>
                      </a:r>
                      <a:endParaRPr lang="en-ZA" sz="1400">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txBody>
                  <a:tcPr marL="61489" marR="61489" marT="0" marB="0"/>
                </a:tc>
                <a:tc>
                  <a:txBody>
                    <a:bodyPr/>
                    <a:lstStyle/>
                    <a:p>
                      <a:pPr algn="just">
                        <a:lnSpc>
                          <a:spcPct val="107000"/>
                        </a:lnSpc>
                        <a:spcAft>
                          <a:spcPts val="800"/>
                        </a:spcAft>
                      </a:pPr>
                      <a:r>
                        <a:rPr lang="en-GB" sz="1400" dirty="0">
                          <a:solidFill>
                            <a:schemeClr val="tx1"/>
                          </a:solidFill>
                          <a:effectLst/>
                        </a:rPr>
                        <a:t>3 923</a:t>
                      </a:r>
                      <a:endParaRPr lang="en-ZA" sz="1400" dirty="0">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txBody>
                  <a:tcPr marL="61489" marR="61489" marT="0" marB="0"/>
                </a:tc>
                <a:tc>
                  <a:txBody>
                    <a:bodyPr/>
                    <a:lstStyle/>
                    <a:p>
                      <a:pPr algn="just">
                        <a:lnSpc>
                          <a:spcPct val="107000"/>
                        </a:lnSpc>
                        <a:spcAft>
                          <a:spcPts val="800"/>
                        </a:spcAft>
                      </a:pPr>
                      <a:r>
                        <a:rPr lang="en-GB" sz="1400">
                          <a:solidFill>
                            <a:schemeClr val="tx1"/>
                          </a:solidFill>
                          <a:effectLst/>
                        </a:rPr>
                        <a:t>3 923</a:t>
                      </a:r>
                      <a:endParaRPr lang="en-ZA" sz="1400">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txBody>
                  <a:tcPr marL="61489" marR="61489" marT="0" marB="0"/>
                </a:tc>
                <a:tc>
                  <a:txBody>
                    <a:bodyPr/>
                    <a:lstStyle/>
                    <a:p>
                      <a:pPr algn="just">
                        <a:lnSpc>
                          <a:spcPct val="107000"/>
                        </a:lnSpc>
                        <a:spcAft>
                          <a:spcPts val="800"/>
                        </a:spcAft>
                      </a:pPr>
                      <a:r>
                        <a:rPr lang="en-GB" sz="1400">
                          <a:solidFill>
                            <a:schemeClr val="tx1"/>
                          </a:solidFill>
                          <a:effectLst/>
                        </a:rPr>
                        <a:t> 3 923</a:t>
                      </a:r>
                      <a:endParaRPr lang="en-ZA" sz="1400">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txBody>
                  <a:tcPr marL="61489" marR="61489" marT="0" marB="0"/>
                </a:tc>
                <a:extLst>
                  <a:ext uri="{0D108BD9-81ED-4DB2-BD59-A6C34878D82A}">
                    <a16:rowId xmlns:a16="http://schemas.microsoft.com/office/drawing/2014/main" val="1013532122"/>
                  </a:ext>
                </a:extLst>
              </a:tr>
              <a:tr h="719816">
                <a:tc>
                  <a:txBody>
                    <a:bodyPr/>
                    <a:lstStyle/>
                    <a:p>
                      <a:pPr>
                        <a:lnSpc>
                          <a:spcPct val="107000"/>
                        </a:lnSpc>
                        <a:spcAft>
                          <a:spcPts val="800"/>
                        </a:spcAft>
                      </a:pPr>
                      <a:r>
                        <a:rPr lang="en-GB" sz="1400">
                          <a:solidFill>
                            <a:schemeClr val="tx1"/>
                          </a:solidFill>
                          <a:effectLst/>
                        </a:rPr>
                        <a:t>A competent cohort of educators with the requisite skills for curriculum delivery and assessment in a changing world.</a:t>
                      </a:r>
                      <a:endParaRPr lang="en-ZA" sz="1400">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txBody>
                  <a:tcPr marL="61489" marR="61489" marT="0" marB="0"/>
                </a:tc>
                <a:tc>
                  <a:txBody>
                    <a:bodyPr/>
                    <a:lstStyle/>
                    <a:p>
                      <a:pPr>
                        <a:lnSpc>
                          <a:spcPct val="107000"/>
                        </a:lnSpc>
                        <a:spcAft>
                          <a:spcPts val="800"/>
                        </a:spcAft>
                      </a:pPr>
                      <a:r>
                        <a:rPr lang="en-ZA" sz="1400">
                          <a:solidFill>
                            <a:schemeClr val="tx1"/>
                          </a:solidFill>
                          <a:effectLst/>
                        </a:rPr>
                        <a:t>Grade R practitioners employed in public ordinary schools.</a:t>
                      </a:r>
                      <a:endParaRPr lang="en-ZA" sz="1400">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txBody>
                  <a:tcPr marL="61489" marR="61489" marT="0" marB="0"/>
                </a:tc>
                <a:tc>
                  <a:txBody>
                    <a:bodyPr/>
                    <a:lstStyle/>
                    <a:p>
                      <a:pPr>
                        <a:lnSpc>
                          <a:spcPct val="107000"/>
                        </a:lnSpc>
                        <a:spcAft>
                          <a:spcPts val="800"/>
                        </a:spcAft>
                      </a:pPr>
                      <a:r>
                        <a:rPr lang="en-GB" sz="1400">
                          <a:solidFill>
                            <a:schemeClr val="tx1"/>
                          </a:solidFill>
                          <a:effectLst/>
                        </a:rPr>
                        <a:t>NSOI 5.1: </a:t>
                      </a:r>
                      <a:r>
                        <a:rPr lang="en-ZA" sz="1400">
                          <a:solidFill>
                            <a:schemeClr val="tx1"/>
                          </a:solidFill>
                          <a:effectLst/>
                        </a:rPr>
                        <a:t>Number of Grade R practitioners employed in public ordinary schools.</a:t>
                      </a:r>
                      <a:endParaRPr lang="en-ZA" sz="1400">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txBody>
                  <a:tcPr marL="61489" marR="61489" marT="0" marB="0"/>
                </a:tc>
                <a:tc>
                  <a:txBody>
                    <a:bodyPr/>
                    <a:lstStyle/>
                    <a:p>
                      <a:pPr algn="just">
                        <a:lnSpc>
                          <a:spcPct val="107000"/>
                        </a:lnSpc>
                        <a:spcAft>
                          <a:spcPts val="800"/>
                        </a:spcAft>
                      </a:pPr>
                      <a:r>
                        <a:rPr lang="en-GB" sz="1400">
                          <a:solidFill>
                            <a:schemeClr val="tx1"/>
                          </a:solidFill>
                          <a:effectLst/>
                        </a:rPr>
                        <a:t>5 207</a:t>
                      </a:r>
                      <a:endParaRPr lang="en-ZA" sz="1400">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txBody>
                  <a:tcPr marL="61489" marR="61489" marT="0" marB="0"/>
                </a:tc>
                <a:tc>
                  <a:txBody>
                    <a:bodyPr/>
                    <a:lstStyle/>
                    <a:p>
                      <a:pPr algn="just">
                        <a:lnSpc>
                          <a:spcPct val="107000"/>
                        </a:lnSpc>
                        <a:spcAft>
                          <a:spcPts val="800"/>
                        </a:spcAft>
                      </a:pPr>
                      <a:r>
                        <a:rPr lang="en-GB" sz="1400" dirty="0">
                          <a:solidFill>
                            <a:schemeClr val="tx1"/>
                          </a:solidFill>
                          <a:effectLst/>
                        </a:rPr>
                        <a:t>5 174</a:t>
                      </a:r>
                      <a:endParaRPr lang="en-ZA" sz="1400" dirty="0">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txBody>
                  <a:tcPr marL="61489" marR="61489" marT="0" marB="0"/>
                </a:tc>
                <a:tc>
                  <a:txBody>
                    <a:bodyPr/>
                    <a:lstStyle/>
                    <a:p>
                      <a:pPr algn="just">
                        <a:lnSpc>
                          <a:spcPct val="107000"/>
                        </a:lnSpc>
                        <a:spcAft>
                          <a:spcPts val="800"/>
                        </a:spcAft>
                      </a:pPr>
                      <a:r>
                        <a:rPr lang="en-GB" sz="1400">
                          <a:solidFill>
                            <a:schemeClr val="tx1"/>
                          </a:solidFill>
                          <a:effectLst/>
                        </a:rPr>
                        <a:t>5 184</a:t>
                      </a:r>
                      <a:endParaRPr lang="en-ZA" sz="1400">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txBody>
                  <a:tcPr marL="61489" marR="61489" marT="0" marB="0"/>
                </a:tc>
                <a:tc>
                  <a:txBody>
                    <a:bodyPr/>
                    <a:lstStyle/>
                    <a:p>
                      <a:pPr algn="just">
                        <a:lnSpc>
                          <a:spcPct val="107000"/>
                        </a:lnSpc>
                        <a:spcAft>
                          <a:spcPts val="800"/>
                        </a:spcAft>
                      </a:pPr>
                      <a:r>
                        <a:rPr lang="en-GB" sz="1400" dirty="0">
                          <a:solidFill>
                            <a:schemeClr val="tx1"/>
                          </a:solidFill>
                          <a:effectLst/>
                        </a:rPr>
                        <a:t>5 194</a:t>
                      </a:r>
                      <a:endParaRPr lang="en-ZA" sz="1400" dirty="0">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txBody>
                  <a:tcPr marL="61489" marR="61489" marT="0" marB="0"/>
                </a:tc>
                <a:extLst>
                  <a:ext uri="{0D108BD9-81ED-4DB2-BD59-A6C34878D82A}">
                    <a16:rowId xmlns:a16="http://schemas.microsoft.com/office/drawing/2014/main" val="3373343335"/>
                  </a:ext>
                </a:extLst>
              </a:tr>
            </a:tbl>
          </a:graphicData>
        </a:graphic>
      </p:graphicFrame>
    </p:spTree>
    <p:extLst>
      <p:ext uri="{BB962C8B-B14F-4D97-AF65-F5344CB8AC3E}">
        <p14:creationId xmlns:p14="http://schemas.microsoft.com/office/powerpoint/2010/main" val="1910324986"/>
      </p:ext>
    </p:extLst>
  </p:cSld>
  <p:clrMapOvr>
    <a:masterClrMapping/>
  </p:clrMapOvr>
  <p:transition>
    <p:wipe/>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Content Placeholder 13">
            <a:extLst>
              <a:ext uri="{FF2B5EF4-FFF2-40B4-BE49-F238E27FC236}">
                <a16:creationId xmlns:a16="http://schemas.microsoft.com/office/drawing/2014/main" id="{9E3B93A8-610B-FB4B-F174-97C1A3A2FBEF}"/>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2721" y="1"/>
            <a:ext cx="9147894" cy="6857999"/>
          </a:xfrm>
        </p:spPr>
      </p:pic>
      <p:sp>
        <p:nvSpPr>
          <p:cNvPr id="10" name="Slide Number Placeholder 9"/>
          <p:cNvSpPr>
            <a:spLocks noGrp="1"/>
          </p:cNvSpPr>
          <p:nvPr>
            <p:ph type="sldNum" sz="quarter" idx="12"/>
          </p:nvPr>
        </p:nvSpPr>
        <p:spPr/>
        <p:txBody>
          <a:bodyPr/>
          <a:lstStyle/>
          <a:p>
            <a:fld id="{2DDF82E0-F617-466A-8989-E6F91EEE8384}" type="slidenum">
              <a:rPr lang="en-US" altLang="en-US" sz="1600" smtClean="0">
                <a:solidFill>
                  <a:prstClr val="white"/>
                </a:solidFill>
              </a:rPr>
              <a:pPr/>
              <a:t>32</a:t>
            </a:fld>
            <a:endParaRPr lang="en-US" altLang="en-US" sz="1600" dirty="0">
              <a:solidFill>
                <a:prstClr val="white"/>
              </a:solidFill>
            </a:endParaRPr>
          </a:p>
        </p:txBody>
      </p:sp>
      <p:sp>
        <p:nvSpPr>
          <p:cNvPr id="5" name="Rectangle 4">
            <a:extLst>
              <a:ext uri="{FF2B5EF4-FFF2-40B4-BE49-F238E27FC236}">
                <a16:creationId xmlns:a16="http://schemas.microsoft.com/office/drawing/2014/main" id="{CA4095C3-29D6-8A91-DF11-18B46D019CAA}"/>
              </a:ext>
            </a:extLst>
          </p:cNvPr>
          <p:cNvSpPr/>
          <p:nvPr/>
        </p:nvSpPr>
        <p:spPr>
          <a:xfrm>
            <a:off x="0" y="0"/>
            <a:ext cx="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itle 1"/>
          <p:cNvSpPr>
            <a:spLocks noGrp="1"/>
          </p:cNvSpPr>
          <p:nvPr>
            <p:ph type="title"/>
          </p:nvPr>
        </p:nvSpPr>
        <p:spPr>
          <a:xfrm>
            <a:off x="539553" y="1129354"/>
            <a:ext cx="8064895" cy="707334"/>
          </a:xfrm>
        </p:spPr>
        <p:txBody>
          <a:bodyPr>
            <a:noAutofit/>
          </a:bodyPr>
          <a:lstStyle/>
          <a:p>
            <a:r>
              <a:rPr lang="en-US" sz="2400" b="1" dirty="0">
                <a:solidFill>
                  <a:srgbClr val="008000"/>
                </a:solidFill>
              </a:rPr>
              <a:t>PERFORMANCE INFORMATION </a:t>
            </a:r>
            <a:br>
              <a:rPr lang="en-US" sz="2400" b="1" dirty="0">
                <a:solidFill>
                  <a:srgbClr val="008000"/>
                </a:solidFill>
              </a:rPr>
            </a:br>
            <a:r>
              <a:rPr lang="en-US" sz="2400" b="1" dirty="0">
                <a:solidFill>
                  <a:srgbClr val="008000"/>
                </a:solidFill>
              </a:rPr>
              <a:t>PROGRAMME 5: EARLY CHILDHOOD DEVELOPMENT</a:t>
            </a:r>
            <a:endParaRPr lang="en-ZA" sz="2400" b="1" dirty="0">
              <a:solidFill>
                <a:srgbClr val="008000"/>
              </a:solidFill>
            </a:endParaRPr>
          </a:p>
        </p:txBody>
      </p:sp>
      <p:pic>
        <p:nvPicPr>
          <p:cNvPr id="7" name="Picture 6" descr="Education Logo.jp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64271" y="453239"/>
            <a:ext cx="2808312" cy="707334"/>
          </a:xfrm>
          <a:prstGeom prst="rect">
            <a:avLst/>
          </a:prstGeom>
        </p:spPr>
      </p:pic>
      <p:pic>
        <p:nvPicPr>
          <p:cNvPr id="8" name="Picture 7" descr="NDP Logo.jp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620000" y="308834"/>
            <a:ext cx="869208" cy="800457"/>
          </a:xfrm>
          <a:prstGeom prst="rect">
            <a:avLst/>
          </a:prstGeom>
        </p:spPr>
      </p:pic>
      <p:sp>
        <p:nvSpPr>
          <p:cNvPr id="9" name="TextBox 8">
            <a:extLst>
              <a:ext uri="{FF2B5EF4-FFF2-40B4-BE49-F238E27FC236}">
                <a16:creationId xmlns:a16="http://schemas.microsoft.com/office/drawing/2014/main" id="{C1AFE2E7-1968-957B-22E5-255AC3A04730}"/>
              </a:ext>
            </a:extLst>
          </p:cNvPr>
          <p:cNvSpPr txBox="1"/>
          <p:nvPr/>
        </p:nvSpPr>
        <p:spPr>
          <a:xfrm>
            <a:off x="376714" y="6056268"/>
            <a:ext cx="7200900" cy="600164"/>
          </a:xfrm>
          <a:prstGeom prst="rect">
            <a:avLst/>
          </a:prstGeom>
          <a:noFill/>
        </p:spPr>
        <p:txBody>
          <a:bodyPr wrap="square" rtlCol="0">
            <a:spAutoFit/>
          </a:bodyPr>
          <a:lstStyle/>
          <a:p>
            <a:pPr algn="ctr"/>
            <a:r>
              <a:rPr lang="en-US" sz="1100" b="1" dirty="0"/>
              <a:t>Our Vision </a:t>
            </a:r>
          </a:p>
          <a:p>
            <a:pPr algn="ctr"/>
            <a:r>
              <a:rPr lang="en-US" sz="1100" i="1" dirty="0">
                <a:cs typeface="Arial" panose="020B0604020202020204" pitchFamily="34" charset="0"/>
              </a:rPr>
              <a:t>To be an innovative hub for quality teaching and learning that produces learners developed to exploit opportunities for lifelong success.</a:t>
            </a:r>
          </a:p>
        </p:txBody>
      </p:sp>
      <p:pic>
        <p:nvPicPr>
          <p:cNvPr id="11" name="Picture 10" descr="Untitled-20.png">
            <a:extLst>
              <a:ext uri="{FF2B5EF4-FFF2-40B4-BE49-F238E27FC236}">
                <a16:creationId xmlns:a16="http://schemas.microsoft.com/office/drawing/2014/main" id="{397B0EEB-0EB7-3511-B246-5FE1481379F3}"/>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884368" y="5949280"/>
            <a:ext cx="954753" cy="606397"/>
          </a:xfrm>
          <a:prstGeom prst="rect">
            <a:avLst/>
          </a:prstGeom>
        </p:spPr>
      </p:pic>
      <p:graphicFrame>
        <p:nvGraphicFramePr>
          <p:cNvPr id="2" name="Table 1">
            <a:extLst>
              <a:ext uri="{FF2B5EF4-FFF2-40B4-BE49-F238E27FC236}">
                <a16:creationId xmlns:a16="http://schemas.microsoft.com/office/drawing/2014/main" id="{D3F22550-CDD9-F057-0301-70AFC605F455}"/>
              </a:ext>
            </a:extLst>
          </p:cNvPr>
          <p:cNvGraphicFramePr>
            <a:graphicFrameLocks noGrp="1"/>
          </p:cNvGraphicFramePr>
          <p:nvPr>
            <p:extLst>
              <p:ext uri="{D42A27DB-BD31-4B8C-83A1-F6EECF244321}">
                <p14:modId xmlns:p14="http://schemas.microsoft.com/office/powerpoint/2010/main" val="4106181936"/>
              </p:ext>
            </p:extLst>
          </p:nvPr>
        </p:nvGraphicFramePr>
        <p:xfrm>
          <a:off x="879958" y="1571179"/>
          <a:ext cx="7508465" cy="4440864"/>
        </p:xfrm>
        <a:graphic>
          <a:graphicData uri="http://schemas.openxmlformats.org/drawingml/2006/table">
            <a:tbl>
              <a:tblPr firstRow="1" firstCol="1" bandRow="1">
                <a:tableStyleId>{00A15C55-8517-42AA-B614-E9B94910E393}</a:tableStyleId>
              </a:tblPr>
              <a:tblGrid>
                <a:gridCol w="1045058">
                  <a:extLst>
                    <a:ext uri="{9D8B030D-6E8A-4147-A177-3AD203B41FA5}">
                      <a16:colId xmlns:a16="http://schemas.microsoft.com/office/drawing/2014/main" val="2695321217"/>
                    </a:ext>
                  </a:extLst>
                </a:gridCol>
                <a:gridCol w="1391198">
                  <a:extLst>
                    <a:ext uri="{9D8B030D-6E8A-4147-A177-3AD203B41FA5}">
                      <a16:colId xmlns:a16="http://schemas.microsoft.com/office/drawing/2014/main" val="741825307"/>
                    </a:ext>
                  </a:extLst>
                </a:gridCol>
                <a:gridCol w="1537640">
                  <a:extLst>
                    <a:ext uri="{9D8B030D-6E8A-4147-A177-3AD203B41FA5}">
                      <a16:colId xmlns:a16="http://schemas.microsoft.com/office/drawing/2014/main" val="788308368"/>
                    </a:ext>
                  </a:extLst>
                </a:gridCol>
                <a:gridCol w="1171535">
                  <a:extLst>
                    <a:ext uri="{9D8B030D-6E8A-4147-A177-3AD203B41FA5}">
                      <a16:colId xmlns:a16="http://schemas.microsoft.com/office/drawing/2014/main" val="2541524357"/>
                    </a:ext>
                  </a:extLst>
                </a:gridCol>
                <a:gridCol w="805430">
                  <a:extLst>
                    <a:ext uri="{9D8B030D-6E8A-4147-A177-3AD203B41FA5}">
                      <a16:colId xmlns:a16="http://schemas.microsoft.com/office/drawing/2014/main" val="3847552985"/>
                    </a:ext>
                  </a:extLst>
                </a:gridCol>
                <a:gridCol w="805430">
                  <a:extLst>
                    <a:ext uri="{9D8B030D-6E8A-4147-A177-3AD203B41FA5}">
                      <a16:colId xmlns:a16="http://schemas.microsoft.com/office/drawing/2014/main" val="890345779"/>
                    </a:ext>
                  </a:extLst>
                </a:gridCol>
                <a:gridCol w="752174">
                  <a:extLst>
                    <a:ext uri="{9D8B030D-6E8A-4147-A177-3AD203B41FA5}">
                      <a16:colId xmlns:a16="http://schemas.microsoft.com/office/drawing/2014/main" val="3742207980"/>
                    </a:ext>
                  </a:extLst>
                </a:gridCol>
              </a:tblGrid>
              <a:tr h="246646">
                <a:tc rowSpan="3">
                  <a:txBody>
                    <a:bodyPr/>
                    <a:lstStyle/>
                    <a:p>
                      <a:pPr algn="ctr">
                        <a:lnSpc>
                          <a:spcPct val="107000"/>
                        </a:lnSpc>
                        <a:spcAft>
                          <a:spcPts val="800"/>
                        </a:spcAft>
                      </a:pPr>
                      <a:r>
                        <a:rPr lang="en-GB" sz="1400" dirty="0">
                          <a:solidFill>
                            <a:schemeClr val="tx1"/>
                          </a:solidFill>
                          <a:effectLst/>
                        </a:rPr>
                        <a:t> </a:t>
                      </a:r>
                      <a:endParaRPr lang="en-ZA" sz="1400" dirty="0">
                        <a:solidFill>
                          <a:schemeClr val="tx1"/>
                        </a:solidFill>
                        <a:effectLst/>
                      </a:endParaRPr>
                    </a:p>
                    <a:p>
                      <a:pPr algn="ctr">
                        <a:lnSpc>
                          <a:spcPct val="107000"/>
                        </a:lnSpc>
                        <a:spcAft>
                          <a:spcPts val="800"/>
                        </a:spcAft>
                      </a:pPr>
                      <a:r>
                        <a:rPr lang="en-GB" sz="1400" dirty="0">
                          <a:solidFill>
                            <a:schemeClr val="tx1"/>
                          </a:solidFill>
                          <a:effectLst/>
                        </a:rPr>
                        <a:t>Outcome</a:t>
                      </a:r>
                      <a:endParaRPr lang="en-ZA" sz="1400" dirty="0">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txBody>
                  <a:tcPr marL="61489" marR="61489" marT="0" marB="0"/>
                </a:tc>
                <a:tc rowSpan="3">
                  <a:txBody>
                    <a:bodyPr/>
                    <a:lstStyle/>
                    <a:p>
                      <a:pPr algn="ctr">
                        <a:lnSpc>
                          <a:spcPct val="107000"/>
                        </a:lnSpc>
                        <a:spcAft>
                          <a:spcPts val="800"/>
                        </a:spcAft>
                      </a:pPr>
                      <a:r>
                        <a:rPr lang="en-GB" sz="1400" dirty="0">
                          <a:solidFill>
                            <a:schemeClr val="tx1"/>
                          </a:solidFill>
                          <a:effectLst/>
                        </a:rPr>
                        <a:t> </a:t>
                      </a:r>
                      <a:endParaRPr lang="en-ZA" sz="1400" dirty="0">
                        <a:solidFill>
                          <a:schemeClr val="tx1"/>
                        </a:solidFill>
                        <a:effectLst/>
                      </a:endParaRPr>
                    </a:p>
                    <a:p>
                      <a:pPr algn="ctr">
                        <a:lnSpc>
                          <a:spcPct val="107000"/>
                        </a:lnSpc>
                        <a:spcAft>
                          <a:spcPts val="800"/>
                        </a:spcAft>
                      </a:pPr>
                      <a:r>
                        <a:rPr lang="en-GB" sz="1400" dirty="0">
                          <a:solidFill>
                            <a:schemeClr val="tx1"/>
                          </a:solidFill>
                          <a:effectLst/>
                        </a:rPr>
                        <a:t>Outputs</a:t>
                      </a:r>
                      <a:endParaRPr lang="en-ZA" sz="1400" dirty="0">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txBody>
                  <a:tcPr marL="61489" marR="61489" marT="0" marB="0"/>
                </a:tc>
                <a:tc rowSpan="3">
                  <a:txBody>
                    <a:bodyPr/>
                    <a:lstStyle/>
                    <a:p>
                      <a:pPr algn="ctr">
                        <a:lnSpc>
                          <a:spcPct val="107000"/>
                        </a:lnSpc>
                        <a:spcAft>
                          <a:spcPts val="800"/>
                        </a:spcAft>
                      </a:pPr>
                      <a:r>
                        <a:rPr lang="en-GB" sz="1400" dirty="0">
                          <a:solidFill>
                            <a:schemeClr val="tx1"/>
                          </a:solidFill>
                          <a:effectLst/>
                        </a:rPr>
                        <a:t> </a:t>
                      </a:r>
                      <a:endParaRPr lang="en-ZA" sz="1400" dirty="0">
                        <a:solidFill>
                          <a:schemeClr val="tx1"/>
                        </a:solidFill>
                        <a:effectLst/>
                      </a:endParaRPr>
                    </a:p>
                    <a:p>
                      <a:pPr algn="ctr">
                        <a:lnSpc>
                          <a:spcPct val="107000"/>
                        </a:lnSpc>
                        <a:spcAft>
                          <a:spcPts val="800"/>
                        </a:spcAft>
                      </a:pPr>
                      <a:r>
                        <a:rPr lang="en-GB" sz="1400" dirty="0">
                          <a:solidFill>
                            <a:schemeClr val="tx1"/>
                          </a:solidFill>
                          <a:effectLst/>
                        </a:rPr>
                        <a:t> Output Indicators</a:t>
                      </a:r>
                      <a:endParaRPr lang="en-ZA" sz="1400" dirty="0">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txBody>
                  <a:tcPr marL="61489" marR="61489" marT="0" marB="0"/>
                </a:tc>
                <a:tc gridSpan="4">
                  <a:txBody>
                    <a:bodyPr/>
                    <a:lstStyle/>
                    <a:p>
                      <a:pPr algn="ctr">
                        <a:lnSpc>
                          <a:spcPct val="107000"/>
                        </a:lnSpc>
                        <a:spcAft>
                          <a:spcPts val="800"/>
                        </a:spcAft>
                      </a:pPr>
                      <a:r>
                        <a:rPr lang="en-GB" sz="1400">
                          <a:solidFill>
                            <a:schemeClr val="tx1"/>
                          </a:solidFill>
                          <a:effectLst/>
                        </a:rPr>
                        <a:t>Annual Targets</a:t>
                      </a:r>
                      <a:endParaRPr lang="en-ZA" sz="1400">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txBody>
                  <a:tcPr marL="61489" marR="61489" marT="0" marB="0"/>
                </a:tc>
                <a:tc hMerge="1">
                  <a:txBody>
                    <a:bodyPr/>
                    <a:lstStyle/>
                    <a:p>
                      <a:endParaRPr lang="en-ZA"/>
                    </a:p>
                  </a:txBody>
                  <a:tcPr/>
                </a:tc>
                <a:tc hMerge="1">
                  <a:txBody>
                    <a:bodyPr/>
                    <a:lstStyle/>
                    <a:p>
                      <a:endParaRPr lang="en-ZA"/>
                    </a:p>
                  </a:txBody>
                  <a:tcPr/>
                </a:tc>
                <a:tc hMerge="1">
                  <a:txBody>
                    <a:bodyPr/>
                    <a:lstStyle/>
                    <a:p>
                      <a:endParaRPr lang="en-ZA"/>
                    </a:p>
                  </a:txBody>
                  <a:tcPr/>
                </a:tc>
                <a:extLst>
                  <a:ext uri="{0D108BD9-81ED-4DB2-BD59-A6C34878D82A}">
                    <a16:rowId xmlns:a16="http://schemas.microsoft.com/office/drawing/2014/main" val="1374892624"/>
                  </a:ext>
                </a:extLst>
              </a:tr>
              <a:tr h="622402">
                <a:tc vMerge="1">
                  <a:txBody>
                    <a:bodyPr/>
                    <a:lstStyle/>
                    <a:p>
                      <a:endParaRPr lang="en-ZA"/>
                    </a:p>
                  </a:txBody>
                  <a:tcPr/>
                </a:tc>
                <a:tc vMerge="1">
                  <a:txBody>
                    <a:bodyPr/>
                    <a:lstStyle/>
                    <a:p>
                      <a:endParaRPr lang="en-ZA"/>
                    </a:p>
                  </a:txBody>
                  <a:tcPr/>
                </a:tc>
                <a:tc vMerge="1">
                  <a:txBody>
                    <a:bodyPr/>
                    <a:lstStyle/>
                    <a:p>
                      <a:endParaRPr lang="en-ZA"/>
                    </a:p>
                  </a:txBody>
                  <a:tcPr/>
                </a:tc>
                <a:tc>
                  <a:txBody>
                    <a:bodyPr/>
                    <a:lstStyle/>
                    <a:p>
                      <a:pPr algn="just">
                        <a:lnSpc>
                          <a:spcPct val="107000"/>
                        </a:lnSpc>
                        <a:spcAft>
                          <a:spcPts val="800"/>
                        </a:spcAft>
                      </a:pPr>
                      <a:r>
                        <a:rPr lang="en-GB" sz="1400" b="1" dirty="0">
                          <a:solidFill>
                            <a:schemeClr val="tx1"/>
                          </a:solidFill>
                          <a:effectLst/>
                        </a:rPr>
                        <a:t>Estimated performance </a:t>
                      </a:r>
                      <a:endParaRPr lang="en-ZA" sz="1400" b="1" dirty="0">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txBody>
                  <a:tcPr marL="61489" marR="61489" marT="0" marB="0"/>
                </a:tc>
                <a:tc gridSpan="3">
                  <a:txBody>
                    <a:bodyPr/>
                    <a:lstStyle/>
                    <a:p>
                      <a:pPr algn="ctr">
                        <a:lnSpc>
                          <a:spcPct val="107000"/>
                        </a:lnSpc>
                        <a:spcAft>
                          <a:spcPts val="800"/>
                        </a:spcAft>
                      </a:pPr>
                      <a:r>
                        <a:rPr lang="en-GB" sz="1400" b="1" dirty="0">
                          <a:solidFill>
                            <a:schemeClr val="tx1"/>
                          </a:solidFill>
                          <a:effectLst/>
                        </a:rPr>
                        <a:t> MTEF Period </a:t>
                      </a:r>
                      <a:endParaRPr lang="en-ZA" sz="1400" b="1" dirty="0">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txBody>
                  <a:tcPr marL="61489" marR="61489" marT="0" marB="0"/>
                </a:tc>
                <a:tc hMerge="1">
                  <a:txBody>
                    <a:bodyPr/>
                    <a:lstStyle/>
                    <a:p>
                      <a:endParaRPr lang="en-ZA"/>
                    </a:p>
                  </a:txBody>
                  <a:tcPr/>
                </a:tc>
                <a:tc hMerge="1">
                  <a:txBody>
                    <a:bodyPr/>
                    <a:lstStyle/>
                    <a:p>
                      <a:endParaRPr lang="en-ZA"/>
                    </a:p>
                  </a:txBody>
                  <a:tcPr/>
                </a:tc>
                <a:extLst>
                  <a:ext uri="{0D108BD9-81ED-4DB2-BD59-A6C34878D82A}">
                    <a16:rowId xmlns:a16="http://schemas.microsoft.com/office/drawing/2014/main" val="893068426"/>
                  </a:ext>
                </a:extLst>
              </a:tr>
              <a:tr h="1152986">
                <a:tc vMerge="1">
                  <a:txBody>
                    <a:bodyPr/>
                    <a:lstStyle/>
                    <a:p>
                      <a:endParaRPr lang="en-ZA"/>
                    </a:p>
                  </a:txBody>
                  <a:tcPr/>
                </a:tc>
                <a:tc vMerge="1">
                  <a:txBody>
                    <a:bodyPr/>
                    <a:lstStyle/>
                    <a:p>
                      <a:endParaRPr lang="en-ZA"/>
                    </a:p>
                  </a:txBody>
                  <a:tcPr/>
                </a:tc>
                <a:tc vMerge="1">
                  <a:txBody>
                    <a:bodyPr/>
                    <a:lstStyle/>
                    <a:p>
                      <a:endParaRPr lang="en-ZA"/>
                    </a:p>
                  </a:txBody>
                  <a:tcPr/>
                </a:tc>
                <a:tc>
                  <a:txBody>
                    <a:bodyPr/>
                    <a:lstStyle/>
                    <a:p>
                      <a:pPr algn="just">
                        <a:lnSpc>
                          <a:spcPct val="107000"/>
                        </a:lnSpc>
                        <a:spcAft>
                          <a:spcPts val="800"/>
                        </a:spcAft>
                      </a:pPr>
                      <a:r>
                        <a:rPr lang="en-GB" sz="1400" b="1">
                          <a:solidFill>
                            <a:schemeClr val="tx1"/>
                          </a:solidFill>
                          <a:effectLst/>
                        </a:rPr>
                        <a:t>2022/23</a:t>
                      </a:r>
                      <a:endParaRPr lang="en-ZA" sz="1400" b="1">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txBody>
                  <a:tcPr marL="61489" marR="61489" marT="0" marB="0"/>
                </a:tc>
                <a:tc>
                  <a:txBody>
                    <a:bodyPr/>
                    <a:lstStyle/>
                    <a:p>
                      <a:pPr algn="just">
                        <a:lnSpc>
                          <a:spcPct val="107000"/>
                        </a:lnSpc>
                        <a:spcAft>
                          <a:spcPts val="800"/>
                        </a:spcAft>
                      </a:pPr>
                      <a:r>
                        <a:rPr lang="en-GB" sz="1400" b="1" dirty="0">
                          <a:solidFill>
                            <a:schemeClr val="tx1"/>
                          </a:solidFill>
                          <a:effectLst/>
                        </a:rPr>
                        <a:t>2023/24</a:t>
                      </a:r>
                      <a:endParaRPr lang="en-ZA" sz="1400" b="1" dirty="0">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txBody>
                  <a:tcPr marL="61489" marR="61489" marT="0" marB="0"/>
                </a:tc>
                <a:tc>
                  <a:txBody>
                    <a:bodyPr/>
                    <a:lstStyle/>
                    <a:p>
                      <a:pPr algn="just">
                        <a:lnSpc>
                          <a:spcPct val="107000"/>
                        </a:lnSpc>
                        <a:spcAft>
                          <a:spcPts val="800"/>
                        </a:spcAft>
                      </a:pPr>
                      <a:r>
                        <a:rPr lang="en-GB" sz="1400" b="1" dirty="0">
                          <a:solidFill>
                            <a:schemeClr val="tx1"/>
                          </a:solidFill>
                          <a:effectLst/>
                        </a:rPr>
                        <a:t>2024/25</a:t>
                      </a:r>
                      <a:endParaRPr lang="en-ZA" sz="1400" b="1" dirty="0">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txBody>
                  <a:tcPr marL="61489" marR="61489" marT="0" marB="0"/>
                </a:tc>
                <a:tc>
                  <a:txBody>
                    <a:bodyPr/>
                    <a:lstStyle/>
                    <a:p>
                      <a:pPr algn="just">
                        <a:lnSpc>
                          <a:spcPct val="107000"/>
                        </a:lnSpc>
                        <a:spcAft>
                          <a:spcPts val="800"/>
                        </a:spcAft>
                      </a:pPr>
                      <a:r>
                        <a:rPr lang="en-GB" sz="1400" b="1" dirty="0">
                          <a:solidFill>
                            <a:schemeClr val="tx1"/>
                          </a:solidFill>
                          <a:effectLst/>
                        </a:rPr>
                        <a:t>2025/26</a:t>
                      </a:r>
                      <a:endParaRPr lang="en-ZA" sz="1400" b="1" dirty="0">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txBody>
                  <a:tcPr marL="61489" marR="61489" marT="0" marB="0"/>
                </a:tc>
                <a:extLst>
                  <a:ext uri="{0D108BD9-81ED-4DB2-BD59-A6C34878D82A}">
                    <a16:rowId xmlns:a16="http://schemas.microsoft.com/office/drawing/2014/main" val="2325041919"/>
                  </a:ext>
                </a:extLst>
              </a:tr>
              <a:tr h="1131931">
                <a:tc rowSpan="2">
                  <a:txBody>
                    <a:bodyPr/>
                    <a:lstStyle/>
                    <a:p>
                      <a:pPr>
                        <a:lnSpc>
                          <a:spcPct val="107000"/>
                        </a:lnSpc>
                        <a:spcAft>
                          <a:spcPts val="800"/>
                        </a:spcAft>
                      </a:pPr>
                      <a:r>
                        <a:rPr lang="en-GB" sz="1400" dirty="0">
                          <a:solidFill>
                            <a:schemeClr val="tx1"/>
                          </a:solidFill>
                          <a:effectLst/>
                        </a:rPr>
                        <a:t>Improved reading for meaning, numeracy and </a:t>
                      </a:r>
                      <a:endParaRPr lang="en-ZA" sz="1400" dirty="0">
                        <a:solidFill>
                          <a:schemeClr val="tx1"/>
                        </a:solidFill>
                        <a:effectLst/>
                      </a:endParaRPr>
                    </a:p>
                    <a:p>
                      <a:pPr>
                        <a:lnSpc>
                          <a:spcPct val="107000"/>
                        </a:lnSpc>
                        <a:spcAft>
                          <a:spcPts val="800"/>
                        </a:spcAft>
                      </a:pPr>
                      <a:r>
                        <a:rPr lang="en-GB" sz="1400" dirty="0">
                          <a:solidFill>
                            <a:schemeClr val="tx1"/>
                          </a:solidFill>
                          <a:effectLst/>
                        </a:rPr>
                        <a:t>digital skills.</a:t>
                      </a:r>
                      <a:endParaRPr lang="en-ZA" sz="1400" dirty="0">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txBody>
                  <a:tcPr marL="61489" marR="61489" marT="0" marB="0"/>
                </a:tc>
                <a:tc>
                  <a:txBody>
                    <a:bodyPr/>
                    <a:lstStyle/>
                    <a:p>
                      <a:pPr>
                        <a:lnSpc>
                          <a:spcPct val="107000"/>
                        </a:lnSpc>
                        <a:spcAft>
                          <a:spcPts val="800"/>
                        </a:spcAft>
                      </a:pPr>
                      <a:r>
                        <a:rPr lang="en-GB" sz="1400">
                          <a:solidFill>
                            <a:schemeClr val="tx1"/>
                          </a:solidFill>
                          <a:effectLst/>
                        </a:rPr>
                        <a:t>Fully registered ECD Centres</a:t>
                      </a:r>
                      <a:endParaRPr lang="en-ZA" sz="1400">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txBody>
                  <a:tcPr marL="61489" marR="61489" marT="0" marB="0"/>
                </a:tc>
                <a:tc>
                  <a:txBody>
                    <a:bodyPr/>
                    <a:lstStyle/>
                    <a:p>
                      <a:pPr>
                        <a:lnSpc>
                          <a:spcPct val="107000"/>
                        </a:lnSpc>
                        <a:spcAft>
                          <a:spcPts val="800"/>
                        </a:spcAft>
                      </a:pPr>
                      <a:r>
                        <a:rPr lang="en-GB" sz="1400">
                          <a:solidFill>
                            <a:schemeClr val="tx1"/>
                          </a:solidFill>
                          <a:effectLst/>
                        </a:rPr>
                        <a:t>NSOI 5.2: Number of fully registered ECD Centres.</a:t>
                      </a:r>
                      <a:endParaRPr lang="en-ZA" sz="1400">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txBody>
                  <a:tcPr marL="61489" marR="61489" marT="0" marB="0"/>
                </a:tc>
                <a:tc>
                  <a:txBody>
                    <a:bodyPr/>
                    <a:lstStyle/>
                    <a:p>
                      <a:pPr>
                        <a:lnSpc>
                          <a:spcPct val="107000"/>
                        </a:lnSpc>
                        <a:spcAft>
                          <a:spcPts val="800"/>
                        </a:spcAft>
                      </a:pPr>
                      <a:r>
                        <a:rPr lang="en-GB" sz="1400">
                          <a:solidFill>
                            <a:schemeClr val="tx1"/>
                          </a:solidFill>
                          <a:effectLst/>
                        </a:rPr>
                        <a:t>3 380</a:t>
                      </a:r>
                      <a:endParaRPr lang="en-ZA" sz="1400">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txBody>
                  <a:tcPr marL="61489" marR="61489" marT="0" marB="0"/>
                </a:tc>
                <a:tc>
                  <a:txBody>
                    <a:bodyPr/>
                    <a:lstStyle/>
                    <a:p>
                      <a:pPr>
                        <a:lnSpc>
                          <a:spcPct val="107000"/>
                        </a:lnSpc>
                        <a:spcAft>
                          <a:spcPts val="800"/>
                        </a:spcAft>
                      </a:pPr>
                      <a:r>
                        <a:rPr lang="en-GB" sz="1400" dirty="0">
                          <a:solidFill>
                            <a:schemeClr val="tx1"/>
                          </a:solidFill>
                          <a:effectLst/>
                        </a:rPr>
                        <a:t>3 400</a:t>
                      </a:r>
                      <a:endParaRPr lang="en-ZA" sz="1400" dirty="0">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txBody>
                  <a:tcPr marL="61489" marR="61489" marT="0" marB="0"/>
                </a:tc>
                <a:tc>
                  <a:txBody>
                    <a:bodyPr/>
                    <a:lstStyle/>
                    <a:p>
                      <a:pPr>
                        <a:lnSpc>
                          <a:spcPct val="107000"/>
                        </a:lnSpc>
                        <a:spcAft>
                          <a:spcPts val="800"/>
                        </a:spcAft>
                      </a:pPr>
                      <a:r>
                        <a:rPr lang="en-GB" sz="1400">
                          <a:solidFill>
                            <a:schemeClr val="tx1"/>
                          </a:solidFill>
                          <a:effectLst/>
                        </a:rPr>
                        <a:t>3 400</a:t>
                      </a:r>
                      <a:endParaRPr lang="en-ZA" sz="1400">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txBody>
                  <a:tcPr marL="61489" marR="61489" marT="0" marB="0"/>
                </a:tc>
                <a:tc>
                  <a:txBody>
                    <a:bodyPr/>
                    <a:lstStyle/>
                    <a:p>
                      <a:pPr>
                        <a:lnSpc>
                          <a:spcPct val="107000"/>
                        </a:lnSpc>
                        <a:spcAft>
                          <a:spcPts val="800"/>
                        </a:spcAft>
                      </a:pPr>
                      <a:r>
                        <a:rPr lang="en-GB" sz="1400" dirty="0">
                          <a:solidFill>
                            <a:schemeClr val="tx1"/>
                          </a:solidFill>
                          <a:effectLst/>
                        </a:rPr>
                        <a:t>3 410</a:t>
                      </a:r>
                      <a:endParaRPr lang="en-ZA" sz="1400" dirty="0">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txBody>
                  <a:tcPr marL="61489" marR="61489" marT="0" marB="0"/>
                </a:tc>
                <a:extLst>
                  <a:ext uri="{0D108BD9-81ED-4DB2-BD59-A6C34878D82A}">
                    <a16:rowId xmlns:a16="http://schemas.microsoft.com/office/drawing/2014/main" val="3182077427"/>
                  </a:ext>
                </a:extLst>
              </a:tr>
              <a:tr h="1286899">
                <a:tc vMerge="1">
                  <a:txBody>
                    <a:bodyPr/>
                    <a:lstStyle/>
                    <a:p>
                      <a:endParaRPr lang="en-ZA"/>
                    </a:p>
                  </a:txBody>
                  <a:tcPr/>
                </a:tc>
                <a:tc>
                  <a:txBody>
                    <a:bodyPr/>
                    <a:lstStyle/>
                    <a:p>
                      <a:pPr>
                        <a:lnSpc>
                          <a:spcPct val="107000"/>
                        </a:lnSpc>
                        <a:spcAft>
                          <a:spcPts val="800"/>
                        </a:spcAft>
                      </a:pPr>
                      <a:r>
                        <a:rPr lang="en-GB" sz="1400">
                          <a:solidFill>
                            <a:schemeClr val="tx1"/>
                          </a:solidFill>
                          <a:effectLst/>
                        </a:rPr>
                        <a:t>Children accessing </a:t>
                      </a:r>
                      <a:endParaRPr lang="en-ZA" sz="1400">
                        <a:solidFill>
                          <a:schemeClr val="tx1"/>
                        </a:solidFill>
                        <a:effectLst/>
                      </a:endParaRPr>
                    </a:p>
                    <a:p>
                      <a:pPr>
                        <a:lnSpc>
                          <a:spcPct val="107000"/>
                        </a:lnSpc>
                        <a:spcAft>
                          <a:spcPts val="800"/>
                        </a:spcAft>
                      </a:pPr>
                      <a:r>
                        <a:rPr lang="en-GB" sz="1400">
                          <a:solidFill>
                            <a:schemeClr val="tx1"/>
                          </a:solidFill>
                          <a:effectLst/>
                        </a:rPr>
                        <a:t>registered ECD </a:t>
                      </a:r>
                      <a:endParaRPr lang="en-ZA" sz="1400">
                        <a:solidFill>
                          <a:schemeClr val="tx1"/>
                        </a:solidFill>
                        <a:effectLst/>
                      </a:endParaRPr>
                    </a:p>
                    <a:p>
                      <a:pPr>
                        <a:lnSpc>
                          <a:spcPct val="107000"/>
                        </a:lnSpc>
                        <a:spcAft>
                          <a:spcPts val="800"/>
                        </a:spcAft>
                      </a:pPr>
                      <a:r>
                        <a:rPr lang="en-GB" sz="1400">
                          <a:solidFill>
                            <a:schemeClr val="tx1"/>
                          </a:solidFill>
                          <a:effectLst/>
                        </a:rPr>
                        <a:t>programmes</a:t>
                      </a:r>
                      <a:endParaRPr lang="en-ZA" sz="1400">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txBody>
                  <a:tcPr marL="61489" marR="61489" marT="0" marB="0"/>
                </a:tc>
                <a:tc>
                  <a:txBody>
                    <a:bodyPr/>
                    <a:lstStyle/>
                    <a:p>
                      <a:pPr>
                        <a:lnSpc>
                          <a:spcPct val="107000"/>
                        </a:lnSpc>
                        <a:spcAft>
                          <a:spcPts val="800"/>
                        </a:spcAft>
                      </a:pPr>
                      <a:r>
                        <a:rPr lang="en-GB" sz="1400">
                          <a:solidFill>
                            <a:schemeClr val="tx1"/>
                          </a:solidFill>
                          <a:effectLst/>
                        </a:rPr>
                        <a:t>NSOI 5.3: Number of children accessing registered ECD programmes</a:t>
                      </a:r>
                      <a:endParaRPr lang="en-ZA" sz="1400">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txBody>
                  <a:tcPr marL="61489" marR="61489" marT="0" marB="0"/>
                </a:tc>
                <a:tc>
                  <a:txBody>
                    <a:bodyPr/>
                    <a:lstStyle/>
                    <a:p>
                      <a:pPr>
                        <a:lnSpc>
                          <a:spcPct val="107000"/>
                        </a:lnSpc>
                        <a:spcAft>
                          <a:spcPts val="800"/>
                        </a:spcAft>
                      </a:pPr>
                      <a:r>
                        <a:rPr lang="en-GB" sz="1400">
                          <a:solidFill>
                            <a:schemeClr val="tx1"/>
                          </a:solidFill>
                          <a:effectLst/>
                        </a:rPr>
                        <a:t>145 200</a:t>
                      </a:r>
                      <a:endParaRPr lang="en-ZA" sz="1400">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txBody>
                  <a:tcPr marL="61489" marR="61489" marT="0" marB="0"/>
                </a:tc>
                <a:tc>
                  <a:txBody>
                    <a:bodyPr/>
                    <a:lstStyle/>
                    <a:p>
                      <a:pPr>
                        <a:lnSpc>
                          <a:spcPct val="107000"/>
                        </a:lnSpc>
                        <a:spcAft>
                          <a:spcPts val="800"/>
                        </a:spcAft>
                      </a:pPr>
                      <a:r>
                        <a:rPr lang="en-GB" sz="1400" dirty="0">
                          <a:solidFill>
                            <a:schemeClr val="tx1"/>
                          </a:solidFill>
                          <a:effectLst/>
                        </a:rPr>
                        <a:t>142 000</a:t>
                      </a:r>
                      <a:endParaRPr lang="en-ZA" sz="1400" dirty="0">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txBody>
                  <a:tcPr marL="61489" marR="61489" marT="0" marB="0"/>
                </a:tc>
                <a:tc>
                  <a:txBody>
                    <a:bodyPr/>
                    <a:lstStyle/>
                    <a:p>
                      <a:pPr>
                        <a:lnSpc>
                          <a:spcPct val="107000"/>
                        </a:lnSpc>
                        <a:spcAft>
                          <a:spcPts val="800"/>
                        </a:spcAft>
                      </a:pPr>
                      <a:r>
                        <a:rPr lang="en-GB" sz="1400">
                          <a:solidFill>
                            <a:schemeClr val="tx1"/>
                          </a:solidFill>
                          <a:effectLst/>
                        </a:rPr>
                        <a:t>142 050</a:t>
                      </a:r>
                      <a:endParaRPr lang="en-ZA" sz="1400">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txBody>
                  <a:tcPr marL="61489" marR="61489" marT="0" marB="0"/>
                </a:tc>
                <a:tc>
                  <a:txBody>
                    <a:bodyPr/>
                    <a:lstStyle/>
                    <a:p>
                      <a:pPr>
                        <a:lnSpc>
                          <a:spcPct val="107000"/>
                        </a:lnSpc>
                        <a:spcAft>
                          <a:spcPts val="800"/>
                        </a:spcAft>
                      </a:pPr>
                      <a:r>
                        <a:rPr lang="en-GB" sz="1400" dirty="0">
                          <a:solidFill>
                            <a:schemeClr val="tx1"/>
                          </a:solidFill>
                          <a:effectLst/>
                        </a:rPr>
                        <a:t>142 100</a:t>
                      </a:r>
                      <a:endParaRPr lang="en-ZA" sz="1400" dirty="0">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txBody>
                  <a:tcPr marL="61489" marR="61489" marT="0" marB="0"/>
                </a:tc>
                <a:extLst>
                  <a:ext uri="{0D108BD9-81ED-4DB2-BD59-A6C34878D82A}">
                    <a16:rowId xmlns:a16="http://schemas.microsoft.com/office/drawing/2014/main" val="4100668323"/>
                  </a:ext>
                </a:extLst>
              </a:tr>
            </a:tbl>
          </a:graphicData>
        </a:graphic>
      </p:graphicFrame>
    </p:spTree>
    <p:extLst>
      <p:ext uri="{BB962C8B-B14F-4D97-AF65-F5344CB8AC3E}">
        <p14:creationId xmlns:p14="http://schemas.microsoft.com/office/powerpoint/2010/main" val="1446773241"/>
      </p:ext>
    </p:extLst>
  </p:cSld>
  <p:clrMapOvr>
    <a:masterClrMapping/>
  </p:clrMapOvr>
  <p:transition>
    <p:wipe/>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Content Placeholder 13">
            <a:extLst>
              <a:ext uri="{FF2B5EF4-FFF2-40B4-BE49-F238E27FC236}">
                <a16:creationId xmlns:a16="http://schemas.microsoft.com/office/drawing/2014/main" id="{9E3B93A8-610B-FB4B-F174-97C1A3A2FBEF}"/>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894" y="136525"/>
            <a:ext cx="9147894" cy="6873627"/>
          </a:xfrm>
        </p:spPr>
      </p:pic>
      <p:sp>
        <p:nvSpPr>
          <p:cNvPr id="10" name="Slide Number Placeholder 9"/>
          <p:cNvSpPr>
            <a:spLocks noGrp="1"/>
          </p:cNvSpPr>
          <p:nvPr>
            <p:ph type="sldNum" sz="quarter" idx="12"/>
          </p:nvPr>
        </p:nvSpPr>
        <p:spPr/>
        <p:txBody>
          <a:bodyPr/>
          <a:lstStyle/>
          <a:p>
            <a:fld id="{2DDF82E0-F617-466A-8989-E6F91EEE8384}" type="slidenum">
              <a:rPr lang="en-US" altLang="en-US" sz="1600" smtClean="0">
                <a:solidFill>
                  <a:prstClr val="white"/>
                </a:solidFill>
              </a:rPr>
              <a:pPr/>
              <a:t>33</a:t>
            </a:fld>
            <a:endParaRPr lang="en-US" altLang="en-US" sz="1600" dirty="0">
              <a:solidFill>
                <a:prstClr val="white"/>
              </a:solidFill>
            </a:endParaRPr>
          </a:p>
        </p:txBody>
      </p:sp>
      <p:sp>
        <p:nvSpPr>
          <p:cNvPr id="5" name="Rectangle 4">
            <a:extLst>
              <a:ext uri="{FF2B5EF4-FFF2-40B4-BE49-F238E27FC236}">
                <a16:creationId xmlns:a16="http://schemas.microsoft.com/office/drawing/2014/main" id="{CA4095C3-29D6-8A91-DF11-18B46D019CAA}"/>
              </a:ext>
            </a:extLst>
          </p:cNvPr>
          <p:cNvSpPr/>
          <p:nvPr/>
        </p:nvSpPr>
        <p:spPr>
          <a:xfrm>
            <a:off x="0" y="0"/>
            <a:ext cx="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itle 1"/>
          <p:cNvSpPr>
            <a:spLocks noGrp="1"/>
          </p:cNvSpPr>
          <p:nvPr>
            <p:ph type="title"/>
          </p:nvPr>
        </p:nvSpPr>
        <p:spPr>
          <a:xfrm>
            <a:off x="539553" y="1129354"/>
            <a:ext cx="8064895" cy="707334"/>
          </a:xfrm>
        </p:spPr>
        <p:txBody>
          <a:bodyPr>
            <a:noAutofit/>
          </a:bodyPr>
          <a:lstStyle/>
          <a:p>
            <a:r>
              <a:rPr lang="en-US" sz="2400" b="1" dirty="0">
                <a:solidFill>
                  <a:srgbClr val="008000"/>
                </a:solidFill>
              </a:rPr>
              <a:t>PERFORMANCE INFORMATION </a:t>
            </a:r>
            <a:br>
              <a:rPr lang="en-US" sz="2400" b="1" dirty="0">
                <a:solidFill>
                  <a:srgbClr val="008000"/>
                </a:solidFill>
              </a:rPr>
            </a:br>
            <a:r>
              <a:rPr lang="en-US" sz="2400" b="1" dirty="0">
                <a:solidFill>
                  <a:srgbClr val="008000"/>
                </a:solidFill>
              </a:rPr>
              <a:t>PROGRAMME 6: INFRASTRUCTURE DEVELOPMENT</a:t>
            </a:r>
            <a:endParaRPr lang="en-ZA" sz="2400" b="1" dirty="0">
              <a:solidFill>
                <a:srgbClr val="008000"/>
              </a:solidFill>
            </a:endParaRPr>
          </a:p>
        </p:txBody>
      </p:sp>
      <p:pic>
        <p:nvPicPr>
          <p:cNvPr id="7" name="Picture 6" descr="Education Logo.jp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64271" y="453239"/>
            <a:ext cx="2808312" cy="707334"/>
          </a:xfrm>
          <a:prstGeom prst="rect">
            <a:avLst/>
          </a:prstGeom>
        </p:spPr>
      </p:pic>
      <p:pic>
        <p:nvPicPr>
          <p:cNvPr id="8" name="Picture 7" descr="NDP Logo.jp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620000" y="308834"/>
            <a:ext cx="869208" cy="800457"/>
          </a:xfrm>
          <a:prstGeom prst="rect">
            <a:avLst/>
          </a:prstGeom>
        </p:spPr>
      </p:pic>
      <p:sp>
        <p:nvSpPr>
          <p:cNvPr id="9" name="TextBox 8">
            <a:extLst>
              <a:ext uri="{FF2B5EF4-FFF2-40B4-BE49-F238E27FC236}">
                <a16:creationId xmlns:a16="http://schemas.microsoft.com/office/drawing/2014/main" id="{C1AFE2E7-1968-957B-22E5-255AC3A04730}"/>
              </a:ext>
            </a:extLst>
          </p:cNvPr>
          <p:cNvSpPr txBox="1"/>
          <p:nvPr/>
        </p:nvSpPr>
        <p:spPr>
          <a:xfrm>
            <a:off x="376714" y="6056268"/>
            <a:ext cx="7200900" cy="600164"/>
          </a:xfrm>
          <a:prstGeom prst="rect">
            <a:avLst/>
          </a:prstGeom>
          <a:noFill/>
        </p:spPr>
        <p:txBody>
          <a:bodyPr wrap="square" rtlCol="0">
            <a:spAutoFit/>
          </a:bodyPr>
          <a:lstStyle/>
          <a:p>
            <a:pPr algn="ctr"/>
            <a:r>
              <a:rPr lang="en-US" sz="1100" b="1" dirty="0"/>
              <a:t>Our Vision </a:t>
            </a:r>
          </a:p>
          <a:p>
            <a:pPr algn="ctr"/>
            <a:r>
              <a:rPr lang="en-US" sz="1100" i="1" dirty="0">
                <a:cs typeface="Arial" panose="020B0604020202020204" pitchFamily="34" charset="0"/>
              </a:rPr>
              <a:t>To be an innovative hub for quality teaching and learning that produces learners developed to exploit opportunities for lifelong success.</a:t>
            </a:r>
          </a:p>
        </p:txBody>
      </p:sp>
      <p:pic>
        <p:nvPicPr>
          <p:cNvPr id="11" name="Picture 10" descr="Untitled-20.png">
            <a:extLst>
              <a:ext uri="{FF2B5EF4-FFF2-40B4-BE49-F238E27FC236}">
                <a16:creationId xmlns:a16="http://schemas.microsoft.com/office/drawing/2014/main" id="{397B0EEB-0EB7-3511-B246-5FE1481379F3}"/>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884368" y="5949280"/>
            <a:ext cx="954753" cy="606397"/>
          </a:xfrm>
          <a:prstGeom prst="rect">
            <a:avLst/>
          </a:prstGeom>
        </p:spPr>
      </p:pic>
      <p:graphicFrame>
        <p:nvGraphicFramePr>
          <p:cNvPr id="2" name="Table 1">
            <a:extLst>
              <a:ext uri="{FF2B5EF4-FFF2-40B4-BE49-F238E27FC236}">
                <a16:creationId xmlns:a16="http://schemas.microsoft.com/office/drawing/2014/main" id="{125C770C-F8BF-8CA2-4763-C562211C2B06}"/>
              </a:ext>
            </a:extLst>
          </p:cNvPr>
          <p:cNvGraphicFramePr>
            <a:graphicFrameLocks noGrp="1"/>
          </p:cNvGraphicFramePr>
          <p:nvPr>
            <p:extLst>
              <p:ext uri="{D42A27DB-BD31-4B8C-83A1-F6EECF244321}">
                <p14:modId xmlns:p14="http://schemas.microsoft.com/office/powerpoint/2010/main" val="2765615128"/>
              </p:ext>
            </p:extLst>
          </p:nvPr>
        </p:nvGraphicFramePr>
        <p:xfrm>
          <a:off x="539559" y="2044064"/>
          <a:ext cx="7949649" cy="3749964"/>
        </p:xfrm>
        <a:graphic>
          <a:graphicData uri="http://schemas.openxmlformats.org/drawingml/2006/table">
            <a:tbl>
              <a:tblPr firstRow="1" firstCol="1" bandRow="1">
                <a:tableStyleId>{00A15C55-8517-42AA-B614-E9B94910E393}</a:tableStyleId>
              </a:tblPr>
              <a:tblGrid>
                <a:gridCol w="1368145">
                  <a:extLst>
                    <a:ext uri="{9D8B030D-6E8A-4147-A177-3AD203B41FA5}">
                      <a16:colId xmlns:a16="http://schemas.microsoft.com/office/drawing/2014/main" val="139781541"/>
                    </a:ext>
                  </a:extLst>
                </a:gridCol>
                <a:gridCol w="1512175">
                  <a:extLst>
                    <a:ext uri="{9D8B030D-6E8A-4147-A177-3AD203B41FA5}">
                      <a16:colId xmlns:a16="http://schemas.microsoft.com/office/drawing/2014/main" val="458211942"/>
                    </a:ext>
                  </a:extLst>
                </a:gridCol>
                <a:gridCol w="1512168">
                  <a:extLst>
                    <a:ext uri="{9D8B030D-6E8A-4147-A177-3AD203B41FA5}">
                      <a16:colId xmlns:a16="http://schemas.microsoft.com/office/drawing/2014/main" val="1132050685"/>
                    </a:ext>
                  </a:extLst>
                </a:gridCol>
                <a:gridCol w="1080120">
                  <a:extLst>
                    <a:ext uri="{9D8B030D-6E8A-4147-A177-3AD203B41FA5}">
                      <a16:colId xmlns:a16="http://schemas.microsoft.com/office/drawing/2014/main" val="1979622658"/>
                    </a:ext>
                  </a:extLst>
                </a:gridCol>
                <a:gridCol w="864096">
                  <a:extLst>
                    <a:ext uri="{9D8B030D-6E8A-4147-A177-3AD203B41FA5}">
                      <a16:colId xmlns:a16="http://schemas.microsoft.com/office/drawing/2014/main" val="855964871"/>
                    </a:ext>
                  </a:extLst>
                </a:gridCol>
                <a:gridCol w="792088">
                  <a:extLst>
                    <a:ext uri="{9D8B030D-6E8A-4147-A177-3AD203B41FA5}">
                      <a16:colId xmlns:a16="http://schemas.microsoft.com/office/drawing/2014/main" val="2236537517"/>
                    </a:ext>
                  </a:extLst>
                </a:gridCol>
                <a:gridCol w="820857">
                  <a:extLst>
                    <a:ext uri="{9D8B030D-6E8A-4147-A177-3AD203B41FA5}">
                      <a16:colId xmlns:a16="http://schemas.microsoft.com/office/drawing/2014/main" val="2405352492"/>
                    </a:ext>
                  </a:extLst>
                </a:gridCol>
              </a:tblGrid>
              <a:tr h="104326">
                <a:tc rowSpan="3">
                  <a:txBody>
                    <a:bodyPr/>
                    <a:lstStyle/>
                    <a:p>
                      <a:pPr algn="ctr">
                        <a:lnSpc>
                          <a:spcPct val="107000"/>
                        </a:lnSpc>
                        <a:spcAft>
                          <a:spcPts val="800"/>
                        </a:spcAft>
                      </a:pPr>
                      <a:r>
                        <a:rPr lang="en-GB" sz="1400" dirty="0">
                          <a:solidFill>
                            <a:schemeClr val="tx1"/>
                          </a:solidFill>
                          <a:effectLst/>
                        </a:rPr>
                        <a:t>  </a:t>
                      </a:r>
                      <a:endParaRPr lang="en-ZA" sz="1400" dirty="0">
                        <a:solidFill>
                          <a:schemeClr val="tx1"/>
                        </a:solidFill>
                        <a:effectLst/>
                      </a:endParaRPr>
                    </a:p>
                    <a:p>
                      <a:pPr algn="ctr">
                        <a:lnSpc>
                          <a:spcPct val="107000"/>
                        </a:lnSpc>
                        <a:spcAft>
                          <a:spcPts val="800"/>
                        </a:spcAft>
                      </a:pPr>
                      <a:r>
                        <a:rPr lang="en-GB" sz="1400" dirty="0">
                          <a:solidFill>
                            <a:schemeClr val="tx1"/>
                          </a:solidFill>
                          <a:effectLst/>
                        </a:rPr>
                        <a:t>Outcome</a:t>
                      </a:r>
                      <a:endParaRPr lang="en-ZA" sz="1400" dirty="0">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txBody>
                  <a:tcPr marL="47521" marR="47521" marT="0" marB="0"/>
                </a:tc>
                <a:tc rowSpan="3">
                  <a:txBody>
                    <a:bodyPr/>
                    <a:lstStyle/>
                    <a:p>
                      <a:pPr algn="ctr">
                        <a:lnSpc>
                          <a:spcPct val="107000"/>
                        </a:lnSpc>
                        <a:spcAft>
                          <a:spcPts val="800"/>
                        </a:spcAft>
                      </a:pPr>
                      <a:r>
                        <a:rPr lang="en-GB" sz="1400" dirty="0">
                          <a:solidFill>
                            <a:schemeClr val="tx1"/>
                          </a:solidFill>
                          <a:effectLst/>
                        </a:rPr>
                        <a:t>  </a:t>
                      </a:r>
                      <a:endParaRPr lang="en-ZA" sz="1400" dirty="0">
                        <a:solidFill>
                          <a:schemeClr val="tx1"/>
                        </a:solidFill>
                        <a:effectLst/>
                      </a:endParaRPr>
                    </a:p>
                    <a:p>
                      <a:pPr algn="ctr">
                        <a:lnSpc>
                          <a:spcPct val="107000"/>
                        </a:lnSpc>
                        <a:spcAft>
                          <a:spcPts val="800"/>
                        </a:spcAft>
                      </a:pPr>
                      <a:r>
                        <a:rPr lang="en-GB" sz="1400" dirty="0">
                          <a:solidFill>
                            <a:schemeClr val="tx1"/>
                          </a:solidFill>
                          <a:effectLst/>
                        </a:rPr>
                        <a:t>Outputs</a:t>
                      </a:r>
                      <a:endParaRPr lang="en-ZA" sz="1400" dirty="0">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txBody>
                  <a:tcPr marL="47521" marR="47521" marT="0" marB="0"/>
                </a:tc>
                <a:tc rowSpan="3">
                  <a:txBody>
                    <a:bodyPr/>
                    <a:lstStyle/>
                    <a:p>
                      <a:pPr algn="ctr">
                        <a:lnSpc>
                          <a:spcPct val="107000"/>
                        </a:lnSpc>
                        <a:spcAft>
                          <a:spcPts val="800"/>
                        </a:spcAft>
                      </a:pPr>
                      <a:r>
                        <a:rPr lang="en-GB" sz="1400" dirty="0">
                          <a:solidFill>
                            <a:schemeClr val="tx1"/>
                          </a:solidFill>
                          <a:effectLst/>
                        </a:rPr>
                        <a:t> </a:t>
                      </a:r>
                      <a:endParaRPr lang="en-ZA" sz="1400" dirty="0">
                        <a:solidFill>
                          <a:schemeClr val="tx1"/>
                        </a:solidFill>
                        <a:effectLst/>
                      </a:endParaRPr>
                    </a:p>
                    <a:p>
                      <a:pPr algn="ctr">
                        <a:lnSpc>
                          <a:spcPct val="107000"/>
                        </a:lnSpc>
                        <a:spcAft>
                          <a:spcPts val="800"/>
                        </a:spcAft>
                      </a:pPr>
                      <a:r>
                        <a:rPr lang="en-GB" sz="1400" dirty="0">
                          <a:solidFill>
                            <a:schemeClr val="tx1"/>
                          </a:solidFill>
                          <a:effectLst/>
                        </a:rPr>
                        <a:t> Output Indicators</a:t>
                      </a:r>
                      <a:endParaRPr lang="en-ZA" sz="1400" dirty="0">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txBody>
                  <a:tcPr marL="47521" marR="47521" marT="0" marB="0"/>
                </a:tc>
                <a:tc gridSpan="4">
                  <a:txBody>
                    <a:bodyPr/>
                    <a:lstStyle/>
                    <a:p>
                      <a:pPr algn="ctr">
                        <a:lnSpc>
                          <a:spcPct val="107000"/>
                        </a:lnSpc>
                        <a:spcAft>
                          <a:spcPts val="800"/>
                        </a:spcAft>
                      </a:pPr>
                      <a:r>
                        <a:rPr lang="en-GB" sz="1400">
                          <a:solidFill>
                            <a:schemeClr val="tx1"/>
                          </a:solidFill>
                          <a:effectLst/>
                        </a:rPr>
                        <a:t>Annual Targets</a:t>
                      </a:r>
                      <a:endParaRPr lang="en-ZA" sz="1400">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txBody>
                  <a:tcPr marL="47521" marR="47521" marT="0" marB="0"/>
                </a:tc>
                <a:tc hMerge="1">
                  <a:txBody>
                    <a:bodyPr/>
                    <a:lstStyle/>
                    <a:p>
                      <a:endParaRPr lang="en-ZA"/>
                    </a:p>
                  </a:txBody>
                  <a:tcPr/>
                </a:tc>
                <a:tc hMerge="1">
                  <a:txBody>
                    <a:bodyPr/>
                    <a:lstStyle/>
                    <a:p>
                      <a:endParaRPr lang="en-ZA"/>
                    </a:p>
                  </a:txBody>
                  <a:tcPr/>
                </a:tc>
                <a:tc hMerge="1">
                  <a:txBody>
                    <a:bodyPr/>
                    <a:lstStyle/>
                    <a:p>
                      <a:endParaRPr lang="en-ZA"/>
                    </a:p>
                  </a:txBody>
                  <a:tcPr/>
                </a:tc>
                <a:extLst>
                  <a:ext uri="{0D108BD9-81ED-4DB2-BD59-A6C34878D82A}">
                    <a16:rowId xmlns:a16="http://schemas.microsoft.com/office/drawing/2014/main" val="3977512377"/>
                  </a:ext>
                </a:extLst>
              </a:tr>
              <a:tr h="287721">
                <a:tc vMerge="1">
                  <a:txBody>
                    <a:bodyPr/>
                    <a:lstStyle/>
                    <a:p>
                      <a:endParaRPr lang="en-ZA"/>
                    </a:p>
                  </a:txBody>
                  <a:tcPr/>
                </a:tc>
                <a:tc vMerge="1">
                  <a:txBody>
                    <a:bodyPr/>
                    <a:lstStyle/>
                    <a:p>
                      <a:endParaRPr lang="en-ZA"/>
                    </a:p>
                  </a:txBody>
                  <a:tcPr/>
                </a:tc>
                <a:tc vMerge="1">
                  <a:txBody>
                    <a:bodyPr/>
                    <a:lstStyle/>
                    <a:p>
                      <a:endParaRPr lang="en-ZA"/>
                    </a:p>
                  </a:txBody>
                  <a:tcPr/>
                </a:tc>
                <a:tc>
                  <a:txBody>
                    <a:bodyPr/>
                    <a:lstStyle/>
                    <a:p>
                      <a:pPr algn="just">
                        <a:lnSpc>
                          <a:spcPct val="107000"/>
                        </a:lnSpc>
                        <a:spcAft>
                          <a:spcPts val="800"/>
                        </a:spcAft>
                      </a:pPr>
                      <a:r>
                        <a:rPr lang="en-GB" sz="1400" b="1" dirty="0">
                          <a:solidFill>
                            <a:schemeClr val="tx1"/>
                          </a:solidFill>
                          <a:effectLst/>
                        </a:rPr>
                        <a:t>Estimated performance </a:t>
                      </a:r>
                      <a:endParaRPr lang="en-ZA" sz="1400" b="1" dirty="0">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txBody>
                  <a:tcPr marL="47521" marR="47521" marT="0" marB="0"/>
                </a:tc>
                <a:tc gridSpan="3">
                  <a:txBody>
                    <a:bodyPr/>
                    <a:lstStyle/>
                    <a:p>
                      <a:pPr algn="ctr">
                        <a:lnSpc>
                          <a:spcPct val="107000"/>
                        </a:lnSpc>
                        <a:spcAft>
                          <a:spcPts val="800"/>
                        </a:spcAft>
                      </a:pPr>
                      <a:r>
                        <a:rPr lang="en-GB" sz="1400" b="1" dirty="0">
                          <a:solidFill>
                            <a:schemeClr val="tx1"/>
                          </a:solidFill>
                          <a:effectLst/>
                        </a:rPr>
                        <a:t> MTEF Period </a:t>
                      </a:r>
                      <a:endParaRPr lang="en-ZA" sz="1400" b="1" dirty="0">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txBody>
                  <a:tcPr marL="47521" marR="47521" marT="0" marB="0"/>
                </a:tc>
                <a:tc hMerge="1">
                  <a:txBody>
                    <a:bodyPr/>
                    <a:lstStyle/>
                    <a:p>
                      <a:endParaRPr lang="en-ZA"/>
                    </a:p>
                  </a:txBody>
                  <a:tcPr/>
                </a:tc>
                <a:tc hMerge="1">
                  <a:txBody>
                    <a:bodyPr/>
                    <a:lstStyle/>
                    <a:p>
                      <a:endParaRPr lang="en-ZA"/>
                    </a:p>
                  </a:txBody>
                  <a:tcPr/>
                </a:tc>
                <a:extLst>
                  <a:ext uri="{0D108BD9-81ED-4DB2-BD59-A6C34878D82A}">
                    <a16:rowId xmlns:a16="http://schemas.microsoft.com/office/drawing/2014/main" val="4084717248"/>
                  </a:ext>
                </a:extLst>
              </a:tr>
              <a:tr h="782290">
                <a:tc vMerge="1">
                  <a:txBody>
                    <a:bodyPr/>
                    <a:lstStyle/>
                    <a:p>
                      <a:endParaRPr lang="en-ZA"/>
                    </a:p>
                  </a:txBody>
                  <a:tcPr/>
                </a:tc>
                <a:tc vMerge="1">
                  <a:txBody>
                    <a:bodyPr/>
                    <a:lstStyle/>
                    <a:p>
                      <a:endParaRPr lang="en-ZA"/>
                    </a:p>
                  </a:txBody>
                  <a:tcPr/>
                </a:tc>
                <a:tc vMerge="1">
                  <a:txBody>
                    <a:bodyPr/>
                    <a:lstStyle/>
                    <a:p>
                      <a:endParaRPr lang="en-ZA"/>
                    </a:p>
                  </a:txBody>
                  <a:tcPr/>
                </a:tc>
                <a:tc>
                  <a:txBody>
                    <a:bodyPr/>
                    <a:lstStyle/>
                    <a:p>
                      <a:pPr algn="just">
                        <a:lnSpc>
                          <a:spcPct val="107000"/>
                        </a:lnSpc>
                        <a:spcAft>
                          <a:spcPts val="800"/>
                        </a:spcAft>
                      </a:pPr>
                      <a:r>
                        <a:rPr lang="en-GB" sz="1400" b="1" dirty="0">
                          <a:solidFill>
                            <a:schemeClr val="tx1"/>
                          </a:solidFill>
                          <a:effectLst/>
                        </a:rPr>
                        <a:t>2022/23</a:t>
                      </a:r>
                      <a:endParaRPr lang="en-ZA" sz="1400" b="1" dirty="0">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txBody>
                  <a:tcPr marL="47521" marR="47521" marT="0" marB="0"/>
                </a:tc>
                <a:tc>
                  <a:txBody>
                    <a:bodyPr/>
                    <a:lstStyle/>
                    <a:p>
                      <a:pPr algn="just">
                        <a:lnSpc>
                          <a:spcPct val="107000"/>
                        </a:lnSpc>
                        <a:spcAft>
                          <a:spcPts val="800"/>
                        </a:spcAft>
                      </a:pPr>
                      <a:r>
                        <a:rPr lang="en-GB" sz="1400" b="1" dirty="0">
                          <a:solidFill>
                            <a:schemeClr val="tx1"/>
                          </a:solidFill>
                          <a:effectLst/>
                        </a:rPr>
                        <a:t>2023/24</a:t>
                      </a:r>
                      <a:endParaRPr lang="en-ZA" sz="1400" b="1" dirty="0">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txBody>
                  <a:tcPr marL="47521" marR="47521" marT="0" marB="0"/>
                </a:tc>
                <a:tc>
                  <a:txBody>
                    <a:bodyPr/>
                    <a:lstStyle/>
                    <a:p>
                      <a:pPr algn="just">
                        <a:lnSpc>
                          <a:spcPct val="107000"/>
                        </a:lnSpc>
                        <a:spcAft>
                          <a:spcPts val="800"/>
                        </a:spcAft>
                      </a:pPr>
                      <a:r>
                        <a:rPr lang="en-GB" sz="1400" b="1" dirty="0">
                          <a:solidFill>
                            <a:schemeClr val="tx1"/>
                          </a:solidFill>
                          <a:effectLst/>
                        </a:rPr>
                        <a:t>2024/25</a:t>
                      </a:r>
                      <a:endParaRPr lang="en-ZA" sz="1400" b="1" dirty="0">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txBody>
                  <a:tcPr marL="47521" marR="47521" marT="0" marB="0"/>
                </a:tc>
                <a:tc>
                  <a:txBody>
                    <a:bodyPr/>
                    <a:lstStyle/>
                    <a:p>
                      <a:pPr algn="just">
                        <a:lnSpc>
                          <a:spcPct val="107000"/>
                        </a:lnSpc>
                        <a:spcAft>
                          <a:spcPts val="800"/>
                        </a:spcAft>
                      </a:pPr>
                      <a:r>
                        <a:rPr lang="en-GB" sz="1400" b="1" dirty="0">
                          <a:solidFill>
                            <a:schemeClr val="tx1"/>
                          </a:solidFill>
                          <a:effectLst/>
                        </a:rPr>
                        <a:t>2025/26</a:t>
                      </a:r>
                      <a:endParaRPr lang="en-ZA" sz="1400" b="1" dirty="0">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txBody>
                  <a:tcPr marL="47521" marR="47521" marT="0" marB="0"/>
                </a:tc>
                <a:extLst>
                  <a:ext uri="{0D108BD9-81ED-4DB2-BD59-A6C34878D82A}">
                    <a16:rowId xmlns:a16="http://schemas.microsoft.com/office/drawing/2014/main" val="3264261485"/>
                  </a:ext>
                </a:extLst>
              </a:tr>
              <a:tr h="330358">
                <a:tc rowSpan="2">
                  <a:txBody>
                    <a:bodyPr/>
                    <a:lstStyle/>
                    <a:p>
                      <a:pPr>
                        <a:lnSpc>
                          <a:spcPct val="107000"/>
                        </a:lnSpc>
                        <a:spcAft>
                          <a:spcPts val="800"/>
                        </a:spcAft>
                      </a:pPr>
                      <a:r>
                        <a:rPr lang="en-GB" sz="1400">
                          <a:solidFill>
                            <a:schemeClr val="tx1"/>
                          </a:solidFill>
                          <a:effectLst/>
                        </a:rPr>
                        <a:t>Collaborative </a:t>
                      </a:r>
                      <a:endParaRPr lang="en-ZA" sz="1400">
                        <a:solidFill>
                          <a:schemeClr val="tx1"/>
                        </a:solidFill>
                        <a:effectLst/>
                      </a:endParaRPr>
                    </a:p>
                    <a:p>
                      <a:pPr>
                        <a:lnSpc>
                          <a:spcPct val="107000"/>
                        </a:lnSpc>
                        <a:spcAft>
                          <a:spcPts val="800"/>
                        </a:spcAft>
                      </a:pPr>
                      <a:r>
                        <a:rPr lang="en-GB" sz="1400">
                          <a:solidFill>
                            <a:schemeClr val="tx1"/>
                          </a:solidFill>
                          <a:effectLst/>
                        </a:rPr>
                        <a:t>and responsive </a:t>
                      </a:r>
                      <a:endParaRPr lang="en-ZA" sz="1400">
                        <a:solidFill>
                          <a:schemeClr val="tx1"/>
                        </a:solidFill>
                        <a:effectLst/>
                      </a:endParaRPr>
                    </a:p>
                    <a:p>
                      <a:pPr>
                        <a:lnSpc>
                          <a:spcPct val="107000"/>
                        </a:lnSpc>
                        <a:spcAft>
                          <a:spcPts val="800"/>
                        </a:spcAft>
                      </a:pPr>
                      <a:r>
                        <a:rPr lang="en-GB" sz="1400">
                          <a:solidFill>
                            <a:schemeClr val="tx1"/>
                          </a:solidFill>
                          <a:effectLst/>
                        </a:rPr>
                        <a:t>infrastructure </a:t>
                      </a:r>
                      <a:endParaRPr lang="en-ZA" sz="1400">
                        <a:solidFill>
                          <a:schemeClr val="tx1"/>
                        </a:solidFill>
                        <a:effectLst/>
                      </a:endParaRPr>
                    </a:p>
                    <a:p>
                      <a:pPr>
                        <a:lnSpc>
                          <a:spcPct val="107000"/>
                        </a:lnSpc>
                        <a:spcAft>
                          <a:spcPts val="800"/>
                        </a:spcAft>
                      </a:pPr>
                      <a:r>
                        <a:rPr lang="en-GB" sz="1400">
                          <a:solidFill>
                            <a:schemeClr val="tx1"/>
                          </a:solidFill>
                          <a:effectLst/>
                        </a:rPr>
                        <a:t>planning and </a:t>
                      </a:r>
                      <a:endParaRPr lang="en-ZA" sz="1400">
                        <a:solidFill>
                          <a:schemeClr val="tx1"/>
                        </a:solidFill>
                        <a:effectLst/>
                      </a:endParaRPr>
                    </a:p>
                    <a:p>
                      <a:pPr>
                        <a:lnSpc>
                          <a:spcPct val="107000"/>
                        </a:lnSpc>
                        <a:spcAft>
                          <a:spcPts val="800"/>
                        </a:spcAft>
                      </a:pPr>
                      <a:r>
                        <a:rPr lang="en-GB" sz="1400">
                          <a:solidFill>
                            <a:schemeClr val="tx1"/>
                          </a:solidFill>
                          <a:effectLst/>
                        </a:rPr>
                        <a:t>implementation.</a:t>
                      </a:r>
                      <a:endParaRPr lang="en-ZA" sz="1400">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txBody>
                  <a:tcPr marL="47521" marR="47521" marT="0" marB="0"/>
                </a:tc>
                <a:tc>
                  <a:txBody>
                    <a:bodyPr/>
                    <a:lstStyle/>
                    <a:p>
                      <a:pPr>
                        <a:lnSpc>
                          <a:spcPct val="107000"/>
                        </a:lnSpc>
                        <a:spcAft>
                          <a:spcPts val="800"/>
                        </a:spcAft>
                      </a:pPr>
                      <a:r>
                        <a:rPr lang="en-GB" sz="1400">
                          <a:solidFill>
                            <a:schemeClr val="tx1"/>
                          </a:solidFill>
                          <a:effectLst/>
                        </a:rPr>
                        <a:t>Public ordinary schools provided with water infrastructure.</a:t>
                      </a:r>
                      <a:endParaRPr lang="en-ZA" sz="1400">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txBody>
                  <a:tcPr marL="47521" marR="47521" marT="0" marB="0"/>
                </a:tc>
                <a:tc>
                  <a:txBody>
                    <a:bodyPr/>
                    <a:lstStyle/>
                    <a:p>
                      <a:pPr>
                        <a:lnSpc>
                          <a:spcPct val="107000"/>
                        </a:lnSpc>
                        <a:spcAft>
                          <a:spcPts val="800"/>
                        </a:spcAft>
                      </a:pPr>
                      <a:r>
                        <a:rPr lang="en-GB" sz="1400">
                          <a:solidFill>
                            <a:schemeClr val="tx1"/>
                          </a:solidFill>
                          <a:effectLst/>
                        </a:rPr>
                        <a:t>SOI 601: Number of public schools provided with water infrastructure.</a:t>
                      </a:r>
                      <a:endParaRPr lang="en-ZA" sz="1400">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txBody>
                  <a:tcPr marL="47521" marR="47521" marT="0" marB="0"/>
                </a:tc>
                <a:tc>
                  <a:txBody>
                    <a:bodyPr/>
                    <a:lstStyle/>
                    <a:p>
                      <a:pPr algn="just">
                        <a:lnSpc>
                          <a:spcPct val="107000"/>
                        </a:lnSpc>
                        <a:spcAft>
                          <a:spcPts val="800"/>
                        </a:spcAft>
                      </a:pPr>
                      <a:r>
                        <a:rPr lang="en-GB" sz="1400" dirty="0">
                          <a:solidFill>
                            <a:schemeClr val="tx1"/>
                          </a:solidFill>
                          <a:effectLst/>
                        </a:rPr>
                        <a:t>300</a:t>
                      </a:r>
                      <a:endParaRPr lang="en-ZA" sz="1400" dirty="0">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txBody>
                  <a:tcPr marL="47521" marR="47521" marT="0" marB="0"/>
                </a:tc>
                <a:tc>
                  <a:txBody>
                    <a:bodyPr/>
                    <a:lstStyle/>
                    <a:p>
                      <a:pPr algn="just">
                        <a:lnSpc>
                          <a:spcPct val="107000"/>
                        </a:lnSpc>
                        <a:spcAft>
                          <a:spcPts val="800"/>
                        </a:spcAft>
                      </a:pPr>
                      <a:r>
                        <a:rPr lang="en-GB" sz="1400">
                          <a:solidFill>
                            <a:schemeClr val="tx1"/>
                          </a:solidFill>
                          <a:effectLst/>
                        </a:rPr>
                        <a:t>150</a:t>
                      </a:r>
                      <a:endParaRPr lang="en-ZA" sz="1400">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txBody>
                  <a:tcPr marL="47521" marR="47521" marT="0" marB="0"/>
                </a:tc>
                <a:tc>
                  <a:txBody>
                    <a:bodyPr/>
                    <a:lstStyle/>
                    <a:p>
                      <a:pPr algn="just">
                        <a:lnSpc>
                          <a:spcPct val="107000"/>
                        </a:lnSpc>
                        <a:spcAft>
                          <a:spcPts val="800"/>
                        </a:spcAft>
                      </a:pPr>
                      <a:r>
                        <a:rPr lang="en-GB" sz="1400">
                          <a:solidFill>
                            <a:schemeClr val="tx1"/>
                          </a:solidFill>
                          <a:effectLst/>
                        </a:rPr>
                        <a:t>150</a:t>
                      </a:r>
                      <a:endParaRPr lang="en-ZA" sz="1400">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txBody>
                  <a:tcPr marL="47521" marR="47521" marT="0" marB="0"/>
                </a:tc>
                <a:tc>
                  <a:txBody>
                    <a:bodyPr/>
                    <a:lstStyle/>
                    <a:p>
                      <a:pPr algn="just">
                        <a:lnSpc>
                          <a:spcPct val="107000"/>
                        </a:lnSpc>
                        <a:spcAft>
                          <a:spcPts val="800"/>
                        </a:spcAft>
                      </a:pPr>
                      <a:r>
                        <a:rPr lang="en-GB" sz="1400">
                          <a:solidFill>
                            <a:schemeClr val="tx1"/>
                          </a:solidFill>
                          <a:effectLst/>
                        </a:rPr>
                        <a:t>100</a:t>
                      </a:r>
                      <a:endParaRPr lang="en-ZA" sz="1400">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txBody>
                  <a:tcPr marL="47521" marR="47521" marT="0" marB="0"/>
                </a:tc>
                <a:extLst>
                  <a:ext uri="{0D108BD9-81ED-4DB2-BD59-A6C34878D82A}">
                    <a16:rowId xmlns:a16="http://schemas.microsoft.com/office/drawing/2014/main" val="3271873426"/>
                  </a:ext>
                </a:extLst>
              </a:tr>
              <a:tr h="507549">
                <a:tc vMerge="1">
                  <a:txBody>
                    <a:bodyPr/>
                    <a:lstStyle/>
                    <a:p>
                      <a:endParaRPr lang="en-ZA"/>
                    </a:p>
                  </a:txBody>
                  <a:tcPr/>
                </a:tc>
                <a:tc>
                  <a:txBody>
                    <a:bodyPr/>
                    <a:lstStyle/>
                    <a:p>
                      <a:pPr>
                        <a:lnSpc>
                          <a:spcPct val="107000"/>
                        </a:lnSpc>
                        <a:spcAft>
                          <a:spcPts val="800"/>
                        </a:spcAft>
                      </a:pPr>
                      <a:r>
                        <a:rPr lang="en-GB" sz="1400">
                          <a:solidFill>
                            <a:schemeClr val="tx1"/>
                          </a:solidFill>
                          <a:effectLst/>
                        </a:rPr>
                        <a:t>Public ordinary schools provided with electricity infrastructure.</a:t>
                      </a:r>
                      <a:endParaRPr lang="en-ZA" sz="1400">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txBody>
                  <a:tcPr marL="47521" marR="47521" marT="0" marB="0"/>
                </a:tc>
                <a:tc>
                  <a:txBody>
                    <a:bodyPr/>
                    <a:lstStyle/>
                    <a:p>
                      <a:pPr>
                        <a:lnSpc>
                          <a:spcPct val="107000"/>
                        </a:lnSpc>
                        <a:spcAft>
                          <a:spcPts val="800"/>
                        </a:spcAft>
                      </a:pPr>
                      <a:r>
                        <a:rPr lang="en-GB" sz="1400">
                          <a:solidFill>
                            <a:schemeClr val="tx1"/>
                          </a:solidFill>
                          <a:effectLst/>
                        </a:rPr>
                        <a:t>SOI 602: Number of public schools provided with electricity infrastructure.</a:t>
                      </a:r>
                      <a:endParaRPr lang="en-ZA" sz="1400">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txBody>
                  <a:tcPr marL="47521" marR="47521" marT="0" marB="0"/>
                </a:tc>
                <a:tc>
                  <a:txBody>
                    <a:bodyPr/>
                    <a:lstStyle/>
                    <a:p>
                      <a:pPr algn="just">
                        <a:lnSpc>
                          <a:spcPct val="107000"/>
                        </a:lnSpc>
                        <a:spcAft>
                          <a:spcPts val="800"/>
                        </a:spcAft>
                      </a:pPr>
                      <a:r>
                        <a:rPr lang="en-GB" sz="1400">
                          <a:solidFill>
                            <a:schemeClr val="tx1"/>
                          </a:solidFill>
                          <a:effectLst/>
                        </a:rPr>
                        <a:t>70</a:t>
                      </a:r>
                      <a:endParaRPr lang="en-ZA" sz="1400">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txBody>
                  <a:tcPr marL="47521" marR="47521" marT="0" marB="0"/>
                </a:tc>
                <a:tc>
                  <a:txBody>
                    <a:bodyPr/>
                    <a:lstStyle/>
                    <a:p>
                      <a:pPr algn="just">
                        <a:lnSpc>
                          <a:spcPct val="107000"/>
                        </a:lnSpc>
                        <a:spcAft>
                          <a:spcPts val="800"/>
                        </a:spcAft>
                      </a:pPr>
                      <a:r>
                        <a:rPr lang="en-GB" sz="1400" dirty="0">
                          <a:solidFill>
                            <a:schemeClr val="tx1"/>
                          </a:solidFill>
                          <a:effectLst/>
                        </a:rPr>
                        <a:t>20</a:t>
                      </a:r>
                      <a:endParaRPr lang="en-ZA" sz="1400" dirty="0">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txBody>
                  <a:tcPr marL="47521" marR="47521" marT="0" marB="0"/>
                </a:tc>
                <a:tc>
                  <a:txBody>
                    <a:bodyPr/>
                    <a:lstStyle/>
                    <a:p>
                      <a:pPr algn="just">
                        <a:lnSpc>
                          <a:spcPct val="107000"/>
                        </a:lnSpc>
                        <a:spcAft>
                          <a:spcPts val="800"/>
                        </a:spcAft>
                      </a:pPr>
                      <a:r>
                        <a:rPr lang="en-GB" sz="1400">
                          <a:solidFill>
                            <a:schemeClr val="tx1"/>
                          </a:solidFill>
                          <a:effectLst/>
                        </a:rPr>
                        <a:t>15</a:t>
                      </a:r>
                      <a:endParaRPr lang="en-ZA" sz="1400">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txBody>
                  <a:tcPr marL="47521" marR="47521" marT="0" marB="0"/>
                </a:tc>
                <a:tc>
                  <a:txBody>
                    <a:bodyPr/>
                    <a:lstStyle/>
                    <a:p>
                      <a:pPr algn="just">
                        <a:lnSpc>
                          <a:spcPct val="107000"/>
                        </a:lnSpc>
                        <a:spcAft>
                          <a:spcPts val="800"/>
                        </a:spcAft>
                      </a:pPr>
                      <a:r>
                        <a:rPr lang="en-GB" sz="1400" dirty="0">
                          <a:solidFill>
                            <a:schemeClr val="tx1"/>
                          </a:solidFill>
                          <a:effectLst/>
                        </a:rPr>
                        <a:t>15</a:t>
                      </a:r>
                      <a:endParaRPr lang="en-ZA" sz="1400" dirty="0">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txBody>
                  <a:tcPr marL="47521" marR="47521" marT="0" marB="0"/>
                </a:tc>
                <a:extLst>
                  <a:ext uri="{0D108BD9-81ED-4DB2-BD59-A6C34878D82A}">
                    <a16:rowId xmlns:a16="http://schemas.microsoft.com/office/drawing/2014/main" val="3917973635"/>
                  </a:ext>
                </a:extLst>
              </a:tr>
            </a:tbl>
          </a:graphicData>
        </a:graphic>
      </p:graphicFrame>
    </p:spTree>
    <p:extLst>
      <p:ext uri="{BB962C8B-B14F-4D97-AF65-F5344CB8AC3E}">
        <p14:creationId xmlns:p14="http://schemas.microsoft.com/office/powerpoint/2010/main" val="1942631279"/>
      </p:ext>
    </p:extLst>
  </p:cSld>
  <p:clrMapOvr>
    <a:masterClrMapping/>
  </p:clrMapOvr>
  <p:transition>
    <p:wipe/>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Content Placeholder 13">
            <a:extLst>
              <a:ext uri="{FF2B5EF4-FFF2-40B4-BE49-F238E27FC236}">
                <a16:creationId xmlns:a16="http://schemas.microsoft.com/office/drawing/2014/main" id="{9E3B93A8-610B-FB4B-F174-97C1A3A2FBEF}"/>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894" y="136525"/>
            <a:ext cx="9147894" cy="6873627"/>
          </a:xfrm>
        </p:spPr>
      </p:pic>
      <p:sp>
        <p:nvSpPr>
          <p:cNvPr id="10" name="Slide Number Placeholder 9"/>
          <p:cNvSpPr>
            <a:spLocks noGrp="1"/>
          </p:cNvSpPr>
          <p:nvPr>
            <p:ph type="sldNum" sz="quarter" idx="12"/>
          </p:nvPr>
        </p:nvSpPr>
        <p:spPr/>
        <p:txBody>
          <a:bodyPr/>
          <a:lstStyle/>
          <a:p>
            <a:fld id="{2DDF82E0-F617-466A-8989-E6F91EEE8384}" type="slidenum">
              <a:rPr lang="en-US" altLang="en-US" sz="1600" smtClean="0">
                <a:solidFill>
                  <a:prstClr val="white"/>
                </a:solidFill>
              </a:rPr>
              <a:pPr/>
              <a:t>34</a:t>
            </a:fld>
            <a:endParaRPr lang="en-US" altLang="en-US" sz="1600" dirty="0">
              <a:solidFill>
                <a:prstClr val="white"/>
              </a:solidFill>
            </a:endParaRPr>
          </a:p>
        </p:txBody>
      </p:sp>
      <p:sp>
        <p:nvSpPr>
          <p:cNvPr id="5" name="Rectangle 4">
            <a:extLst>
              <a:ext uri="{FF2B5EF4-FFF2-40B4-BE49-F238E27FC236}">
                <a16:creationId xmlns:a16="http://schemas.microsoft.com/office/drawing/2014/main" id="{CA4095C3-29D6-8A91-DF11-18B46D019CAA}"/>
              </a:ext>
            </a:extLst>
          </p:cNvPr>
          <p:cNvSpPr/>
          <p:nvPr/>
        </p:nvSpPr>
        <p:spPr>
          <a:xfrm>
            <a:off x="0" y="0"/>
            <a:ext cx="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itle 1"/>
          <p:cNvSpPr>
            <a:spLocks noGrp="1"/>
          </p:cNvSpPr>
          <p:nvPr>
            <p:ph type="title"/>
          </p:nvPr>
        </p:nvSpPr>
        <p:spPr>
          <a:xfrm>
            <a:off x="539553" y="1129354"/>
            <a:ext cx="8064895" cy="707334"/>
          </a:xfrm>
        </p:spPr>
        <p:txBody>
          <a:bodyPr>
            <a:noAutofit/>
          </a:bodyPr>
          <a:lstStyle/>
          <a:p>
            <a:r>
              <a:rPr lang="en-US" sz="2400" b="1" dirty="0">
                <a:solidFill>
                  <a:srgbClr val="008000"/>
                </a:solidFill>
              </a:rPr>
              <a:t>PERFORMANCE INFORMATION </a:t>
            </a:r>
            <a:br>
              <a:rPr lang="en-US" sz="2400" b="1" dirty="0">
                <a:solidFill>
                  <a:srgbClr val="008000"/>
                </a:solidFill>
              </a:rPr>
            </a:br>
            <a:r>
              <a:rPr lang="en-US" sz="2400" b="1" dirty="0">
                <a:solidFill>
                  <a:srgbClr val="008000"/>
                </a:solidFill>
              </a:rPr>
              <a:t>PROGRAMME 6: INFRASTRUCTURE DEVELOPMENT</a:t>
            </a:r>
            <a:endParaRPr lang="en-ZA" sz="2400" b="1" dirty="0">
              <a:solidFill>
                <a:srgbClr val="008000"/>
              </a:solidFill>
            </a:endParaRPr>
          </a:p>
        </p:txBody>
      </p:sp>
      <p:pic>
        <p:nvPicPr>
          <p:cNvPr id="7" name="Picture 6" descr="Education Logo.jp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64271" y="453239"/>
            <a:ext cx="2808312" cy="707334"/>
          </a:xfrm>
          <a:prstGeom prst="rect">
            <a:avLst/>
          </a:prstGeom>
        </p:spPr>
      </p:pic>
      <p:pic>
        <p:nvPicPr>
          <p:cNvPr id="8" name="Picture 7" descr="NDP Logo.jp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620000" y="308834"/>
            <a:ext cx="869208" cy="800457"/>
          </a:xfrm>
          <a:prstGeom prst="rect">
            <a:avLst/>
          </a:prstGeom>
        </p:spPr>
      </p:pic>
      <p:sp>
        <p:nvSpPr>
          <p:cNvPr id="9" name="TextBox 8">
            <a:extLst>
              <a:ext uri="{FF2B5EF4-FFF2-40B4-BE49-F238E27FC236}">
                <a16:creationId xmlns:a16="http://schemas.microsoft.com/office/drawing/2014/main" id="{C1AFE2E7-1968-957B-22E5-255AC3A04730}"/>
              </a:ext>
            </a:extLst>
          </p:cNvPr>
          <p:cNvSpPr txBox="1"/>
          <p:nvPr/>
        </p:nvSpPr>
        <p:spPr>
          <a:xfrm>
            <a:off x="376714" y="6056268"/>
            <a:ext cx="7200900" cy="600164"/>
          </a:xfrm>
          <a:prstGeom prst="rect">
            <a:avLst/>
          </a:prstGeom>
          <a:noFill/>
        </p:spPr>
        <p:txBody>
          <a:bodyPr wrap="square" rtlCol="0">
            <a:spAutoFit/>
          </a:bodyPr>
          <a:lstStyle/>
          <a:p>
            <a:pPr algn="ctr"/>
            <a:r>
              <a:rPr lang="en-US" sz="1100" b="1" dirty="0"/>
              <a:t>Our Vision </a:t>
            </a:r>
          </a:p>
          <a:p>
            <a:pPr algn="ctr"/>
            <a:r>
              <a:rPr lang="en-US" sz="1100" i="1" dirty="0">
                <a:cs typeface="Arial" panose="020B0604020202020204" pitchFamily="34" charset="0"/>
              </a:rPr>
              <a:t>To be an innovative hub for quality teaching and learning that produces learners developed to exploit opportunities for lifelong success.</a:t>
            </a:r>
          </a:p>
        </p:txBody>
      </p:sp>
      <p:pic>
        <p:nvPicPr>
          <p:cNvPr id="11" name="Picture 10" descr="Untitled-20.png">
            <a:extLst>
              <a:ext uri="{FF2B5EF4-FFF2-40B4-BE49-F238E27FC236}">
                <a16:creationId xmlns:a16="http://schemas.microsoft.com/office/drawing/2014/main" id="{397B0EEB-0EB7-3511-B246-5FE1481379F3}"/>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884368" y="5949280"/>
            <a:ext cx="954753" cy="606397"/>
          </a:xfrm>
          <a:prstGeom prst="rect">
            <a:avLst/>
          </a:prstGeom>
        </p:spPr>
      </p:pic>
      <p:graphicFrame>
        <p:nvGraphicFramePr>
          <p:cNvPr id="2" name="Table 1">
            <a:extLst>
              <a:ext uri="{FF2B5EF4-FFF2-40B4-BE49-F238E27FC236}">
                <a16:creationId xmlns:a16="http://schemas.microsoft.com/office/drawing/2014/main" id="{125C770C-F8BF-8CA2-4763-C562211C2B06}"/>
              </a:ext>
            </a:extLst>
          </p:cNvPr>
          <p:cNvGraphicFramePr>
            <a:graphicFrameLocks noGrp="1"/>
          </p:cNvGraphicFramePr>
          <p:nvPr>
            <p:extLst>
              <p:ext uri="{D42A27DB-BD31-4B8C-83A1-F6EECF244321}">
                <p14:modId xmlns:p14="http://schemas.microsoft.com/office/powerpoint/2010/main" val="3218068604"/>
              </p:ext>
            </p:extLst>
          </p:nvPr>
        </p:nvGraphicFramePr>
        <p:xfrm>
          <a:off x="364271" y="2153402"/>
          <a:ext cx="8124937" cy="3293398"/>
        </p:xfrm>
        <a:graphic>
          <a:graphicData uri="http://schemas.openxmlformats.org/drawingml/2006/table">
            <a:tbl>
              <a:tblPr firstRow="1" firstCol="1" bandRow="1">
                <a:tableStyleId>{00A15C55-8517-42AA-B614-E9B94910E393}</a:tableStyleId>
              </a:tblPr>
              <a:tblGrid>
                <a:gridCol w="1270990">
                  <a:extLst>
                    <a:ext uri="{9D8B030D-6E8A-4147-A177-3AD203B41FA5}">
                      <a16:colId xmlns:a16="http://schemas.microsoft.com/office/drawing/2014/main" val="139781541"/>
                    </a:ext>
                  </a:extLst>
                </a:gridCol>
                <a:gridCol w="1568587">
                  <a:extLst>
                    <a:ext uri="{9D8B030D-6E8A-4147-A177-3AD203B41FA5}">
                      <a16:colId xmlns:a16="http://schemas.microsoft.com/office/drawing/2014/main" val="458211942"/>
                    </a:ext>
                  </a:extLst>
                </a:gridCol>
                <a:gridCol w="1872208">
                  <a:extLst>
                    <a:ext uri="{9D8B030D-6E8A-4147-A177-3AD203B41FA5}">
                      <a16:colId xmlns:a16="http://schemas.microsoft.com/office/drawing/2014/main" val="1132050685"/>
                    </a:ext>
                  </a:extLst>
                </a:gridCol>
                <a:gridCol w="1152128">
                  <a:extLst>
                    <a:ext uri="{9D8B030D-6E8A-4147-A177-3AD203B41FA5}">
                      <a16:colId xmlns:a16="http://schemas.microsoft.com/office/drawing/2014/main" val="1979622658"/>
                    </a:ext>
                  </a:extLst>
                </a:gridCol>
                <a:gridCol w="720080">
                  <a:extLst>
                    <a:ext uri="{9D8B030D-6E8A-4147-A177-3AD203B41FA5}">
                      <a16:colId xmlns:a16="http://schemas.microsoft.com/office/drawing/2014/main" val="855964871"/>
                    </a:ext>
                  </a:extLst>
                </a:gridCol>
                <a:gridCol w="720080">
                  <a:extLst>
                    <a:ext uri="{9D8B030D-6E8A-4147-A177-3AD203B41FA5}">
                      <a16:colId xmlns:a16="http://schemas.microsoft.com/office/drawing/2014/main" val="2236537517"/>
                    </a:ext>
                  </a:extLst>
                </a:gridCol>
                <a:gridCol w="820864">
                  <a:extLst>
                    <a:ext uri="{9D8B030D-6E8A-4147-A177-3AD203B41FA5}">
                      <a16:colId xmlns:a16="http://schemas.microsoft.com/office/drawing/2014/main" val="2405352492"/>
                    </a:ext>
                  </a:extLst>
                </a:gridCol>
              </a:tblGrid>
              <a:tr h="104326">
                <a:tc rowSpan="3">
                  <a:txBody>
                    <a:bodyPr/>
                    <a:lstStyle/>
                    <a:p>
                      <a:pPr algn="ctr">
                        <a:lnSpc>
                          <a:spcPct val="107000"/>
                        </a:lnSpc>
                        <a:spcAft>
                          <a:spcPts val="800"/>
                        </a:spcAft>
                      </a:pPr>
                      <a:r>
                        <a:rPr lang="en-GB" sz="1400" dirty="0">
                          <a:solidFill>
                            <a:schemeClr val="tx1"/>
                          </a:solidFill>
                          <a:effectLst/>
                        </a:rPr>
                        <a:t> </a:t>
                      </a:r>
                      <a:endParaRPr lang="en-ZA" sz="1400" dirty="0">
                        <a:solidFill>
                          <a:schemeClr val="tx1"/>
                        </a:solidFill>
                        <a:effectLst/>
                      </a:endParaRPr>
                    </a:p>
                    <a:p>
                      <a:pPr algn="ctr">
                        <a:lnSpc>
                          <a:spcPct val="107000"/>
                        </a:lnSpc>
                        <a:spcAft>
                          <a:spcPts val="800"/>
                        </a:spcAft>
                      </a:pPr>
                      <a:r>
                        <a:rPr lang="en-GB" sz="1400" dirty="0">
                          <a:solidFill>
                            <a:schemeClr val="tx1"/>
                          </a:solidFill>
                          <a:effectLst/>
                        </a:rPr>
                        <a:t>Outcome</a:t>
                      </a:r>
                      <a:endParaRPr lang="en-ZA" sz="1400" dirty="0">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txBody>
                  <a:tcPr marL="47521" marR="47521" marT="0" marB="0"/>
                </a:tc>
                <a:tc rowSpan="3">
                  <a:txBody>
                    <a:bodyPr/>
                    <a:lstStyle/>
                    <a:p>
                      <a:pPr algn="ctr">
                        <a:lnSpc>
                          <a:spcPct val="107000"/>
                        </a:lnSpc>
                        <a:spcAft>
                          <a:spcPts val="800"/>
                        </a:spcAft>
                      </a:pPr>
                      <a:r>
                        <a:rPr lang="en-GB" sz="1400" dirty="0">
                          <a:solidFill>
                            <a:schemeClr val="tx1"/>
                          </a:solidFill>
                          <a:effectLst/>
                        </a:rPr>
                        <a:t> </a:t>
                      </a:r>
                      <a:endParaRPr lang="en-ZA" sz="1400" dirty="0">
                        <a:solidFill>
                          <a:schemeClr val="tx1"/>
                        </a:solidFill>
                        <a:effectLst/>
                      </a:endParaRPr>
                    </a:p>
                    <a:p>
                      <a:pPr algn="ctr">
                        <a:lnSpc>
                          <a:spcPct val="107000"/>
                        </a:lnSpc>
                        <a:spcAft>
                          <a:spcPts val="800"/>
                        </a:spcAft>
                      </a:pPr>
                      <a:r>
                        <a:rPr lang="en-GB" sz="1400" dirty="0">
                          <a:solidFill>
                            <a:schemeClr val="tx1"/>
                          </a:solidFill>
                          <a:effectLst/>
                        </a:rPr>
                        <a:t>Outputs</a:t>
                      </a:r>
                      <a:endParaRPr lang="en-ZA" sz="1400" dirty="0">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txBody>
                  <a:tcPr marL="47521" marR="47521" marT="0" marB="0"/>
                </a:tc>
                <a:tc rowSpan="3">
                  <a:txBody>
                    <a:bodyPr/>
                    <a:lstStyle/>
                    <a:p>
                      <a:pPr algn="ctr">
                        <a:lnSpc>
                          <a:spcPct val="107000"/>
                        </a:lnSpc>
                        <a:spcAft>
                          <a:spcPts val="800"/>
                        </a:spcAft>
                      </a:pPr>
                      <a:r>
                        <a:rPr lang="en-GB" sz="1400" dirty="0">
                          <a:solidFill>
                            <a:schemeClr val="tx1"/>
                          </a:solidFill>
                          <a:effectLst/>
                        </a:rPr>
                        <a:t> </a:t>
                      </a:r>
                      <a:endParaRPr lang="en-ZA" sz="1400" dirty="0">
                        <a:solidFill>
                          <a:schemeClr val="tx1"/>
                        </a:solidFill>
                        <a:effectLst/>
                      </a:endParaRPr>
                    </a:p>
                    <a:p>
                      <a:pPr algn="ctr">
                        <a:lnSpc>
                          <a:spcPct val="107000"/>
                        </a:lnSpc>
                        <a:spcAft>
                          <a:spcPts val="800"/>
                        </a:spcAft>
                      </a:pPr>
                      <a:r>
                        <a:rPr lang="en-GB" sz="1400" dirty="0">
                          <a:solidFill>
                            <a:schemeClr val="tx1"/>
                          </a:solidFill>
                          <a:effectLst/>
                        </a:rPr>
                        <a:t>Output Indicators</a:t>
                      </a:r>
                      <a:endParaRPr lang="en-ZA" sz="1400" dirty="0">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txBody>
                  <a:tcPr marL="47521" marR="47521" marT="0" marB="0"/>
                </a:tc>
                <a:tc gridSpan="4">
                  <a:txBody>
                    <a:bodyPr/>
                    <a:lstStyle/>
                    <a:p>
                      <a:pPr algn="ctr">
                        <a:lnSpc>
                          <a:spcPct val="107000"/>
                        </a:lnSpc>
                        <a:spcAft>
                          <a:spcPts val="800"/>
                        </a:spcAft>
                      </a:pPr>
                      <a:r>
                        <a:rPr lang="en-GB" sz="1400">
                          <a:solidFill>
                            <a:schemeClr val="tx1"/>
                          </a:solidFill>
                          <a:effectLst/>
                        </a:rPr>
                        <a:t>Annual Targets</a:t>
                      </a:r>
                      <a:endParaRPr lang="en-ZA" sz="1400">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txBody>
                  <a:tcPr marL="47521" marR="47521" marT="0" marB="0"/>
                </a:tc>
                <a:tc hMerge="1">
                  <a:txBody>
                    <a:bodyPr/>
                    <a:lstStyle/>
                    <a:p>
                      <a:endParaRPr lang="en-ZA"/>
                    </a:p>
                  </a:txBody>
                  <a:tcPr/>
                </a:tc>
                <a:tc hMerge="1">
                  <a:txBody>
                    <a:bodyPr/>
                    <a:lstStyle/>
                    <a:p>
                      <a:endParaRPr lang="en-ZA"/>
                    </a:p>
                  </a:txBody>
                  <a:tcPr/>
                </a:tc>
                <a:tc hMerge="1">
                  <a:txBody>
                    <a:bodyPr/>
                    <a:lstStyle/>
                    <a:p>
                      <a:endParaRPr lang="en-ZA"/>
                    </a:p>
                  </a:txBody>
                  <a:tcPr/>
                </a:tc>
                <a:extLst>
                  <a:ext uri="{0D108BD9-81ED-4DB2-BD59-A6C34878D82A}">
                    <a16:rowId xmlns:a16="http://schemas.microsoft.com/office/drawing/2014/main" val="3977512377"/>
                  </a:ext>
                </a:extLst>
              </a:tr>
              <a:tr h="287721">
                <a:tc vMerge="1">
                  <a:txBody>
                    <a:bodyPr/>
                    <a:lstStyle/>
                    <a:p>
                      <a:endParaRPr lang="en-ZA"/>
                    </a:p>
                  </a:txBody>
                  <a:tcPr/>
                </a:tc>
                <a:tc vMerge="1">
                  <a:txBody>
                    <a:bodyPr/>
                    <a:lstStyle/>
                    <a:p>
                      <a:endParaRPr lang="en-ZA"/>
                    </a:p>
                  </a:txBody>
                  <a:tcPr/>
                </a:tc>
                <a:tc vMerge="1">
                  <a:txBody>
                    <a:bodyPr/>
                    <a:lstStyle/>
                    <a:p>
                      <a:endParaRPr lang="en-ZA"/>
                    </a:p>
                  </a:txBody>
                  <a:tcPr/>
                </a:tc>
                <a:tc>
                  <a:txBody>
                    <a:bodyPr/>
                    <a:lstStyle/>
                    <a:p>
                      <a:pPr algn="just">
                        <a:lnSpc>
                          <a:spcPct val="107000"/>
                        </a:lnSpc>
                        <a:spcAft>
                          <a:spcPts val="800"/>
                        </a:spcAft>
                      </a:pPr>
                      <a:r>
                        <a:rPr lang="en-GB" sz="1400" b="1" dirty="0">
                          <a:solidFill>
                            <a:schemeClr val="tx1"/>
                          </a:solidFill>
                          <a:effectLst/>
                        </a:rPr>
                        <a:t>Estimated performance </a:t>
                      </a:r>
                      <a:endParaRPr lang="en-ZA" sz="1400" b="1" dirty="0">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txBody>
                  <a:tcPr marL="47521" marR="47521" marT="0" marB="0"/>
                </a:tc>
                <a:tc gridSpan="3">
                  <a:txBody>
                    <a:bodyPr/>
                    <a:lstStyle/>
                    <a:p>
                      <a:pPr algn="ctr">
                        <a:lnSpc>
                          <a:spcPct val="107000"/>
                        </a:lnSpc>
                        <a:spcAft>
                          <a:spcPts val="800"/>
                        </a:spcAft>
                      </a:pPr>
                      <a:r>
                        <a:rPr lang="en-GB" sz="1400" b="1" dirty="0">
                          <a:solidFill>
                            <a:schemeClr val="tx1"/>
                          </a:solidFill>
                          <a:effectLst/>
                        </a:rPr>
                        <a:t> MTEF Period </a:t>
                      </a:r>
                      <a:endParaRPr lang="en-ZA" sz="1400" b="1" dirty="0">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txBody>
                  <a:tcPr marL="47521" marR="47521" marT="0" marB="0"/>
                </a:tc>
                <a:tc hMerge="1">
                  <a:txBody>
                    <a:bodyPr/>
                    <a:lstStyle/>
                    <a:p>
                      <a:endParaRPr lang="en-ZA"/>
                    </a:p>
                  </a:txBody>
                  <a:tcPr/>
                </a:tc>
                <a:tc hMerge="1">
                  <a:txBody>
                    <a:bodyPr/>
                    <a:lstStyle/>
                    <a:p>
                      <a:endParaRPr lang="en-ZA"/>
                    </a:p>
                  </a:txBody>
                  <a:tcPr/>
                </a:tc>
                <a:extLst>
                  <a:ext uri="{0D108BD9-81ED-4DB2-BD59-A6C34878D82A}">
                    <a16:rowId xmlns:a16="http://schemas.microsoft.com/office/drawing/2014/main" val="4084717248"/>
                  </a:ext>
                </a:extLst>
              </a:tr>
              <a:tr h="782290">
                <a:tc vMerge="1">
                  <a:txBody>
                    <a:bodyPr/>
                    <a:lstStyle/>
                    <a:p>
                      <a:endParaRPr lang="en-ZA"/>
                    </a:p>
                  </a:txBody>
                  <a:tcPr/>
                </a:tc>
                <a:tc vMerge="1">
                  <a:txBody>
                    <a:bodyPr/>
                    <a:lstStyle/>
                    <a:p>
                      <a:endParaRPr lang="en-ZA"/>
                    </a:p>
                  </a:txBody>
                  <a:tcPr/>
                </a:tc>
                <a:tc vMerge="1">
                  <a:txBody>
                    <a:bodyPr/>
                    <a:lstStyle/>
                    <a:p>
                      <a:endParaRPr lang="en-ZA"/>
                    </a:p>
                  </a:txBody>
                  <a:tcPr/>
                </a:tc>
                <a:tc>
                  <a:txBody>
                    <a:bodyPr/>
                    <a:lstStyle/>
                    <a:p>
                      <a:pPr algn="just">
                        <a:lnSpc>
                          <a:spcPct val="107000"/>
                        </a:lnSpc>
                        <a:spcAft>
                          <a:spcPts val="800"/>
                        </a:spcAft>
                      </a:pPr>
                      <a:r>
                        <a:rPr lang="en-GB" sz="1400" b="1">
                          <a:solidFill>
                            <a:schemeClr val="tx1"/>
                          </a:solidFill>
                          <a:effectLst/>
                        </a:rPr>
                        <a:t>2022/23</a:t>
                      </a:r>
                      <a:endParaRPr lang="en-ZA" sz="1400" b="1">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txBody>
                  <a:tcPr marL="47521" marR="47521" marT="0" marB="0"/>
                </a:tc>
                <a:tc>
                  <a:txBody>
                    <a:bodyPr/>
                    <a:lstStyle/>
                    <a:p>
                      <a:pPr algn="just">
                        <a:lnSpc>
                          <a:spcPct val="107000"/>
                        </a:lnSpc>
                        <a:spcAft>
                          <a:spcPts val="800"/>
                        </a:spcAft>
                      </a:pPr>
                      <a:r>
                        <a:rPr lang="en-GB" sz="1400" b="1" dirty="0">
                          <a:solidFill>
                            <a:schemeClr val="tx1"/>
                          </a:solidFill>
                          <a:effectLst/>
                        </a:rPr>
                        <a:t>2023/24</a:t>
                      </a:r>
                      <a:endParaRPr lang="en-ZA" sz="1400" b="1" dirty="0">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txBody>
                  <a:tcPr marL="47521" marR="47521" marT="0" marB="0"/>
                </a:tc>
                <a:tc>
                  <a:txBody>
                    <a:bodyPr/>
                    <a:lstStyle/>
                    <a:p>
                      <a:pPr algn="just">
                        <a:lnSpc>
                          <a:spcPct val="107000"/>
                        </a:lnSpc>
                        <a:spcAft>
                          <a:spcPts val="800"/>
                        </a:spcAft>
                      </a:pPr>
                      <a:r>
                        <a:rPr lang="en-GB" sz="1400" b="1" dirty="0">
                          <a:solidFill>
                            <a:schemeClr val="tx1"/>
                          </a:solidFill>
                          <a:effectLst/>
                        </a:rPr>
                        <a:t>2024/25</a:t>
                      </a:r>
                      <a:endParaRPr lang="en-ZA" sz="1400" b="1" dirty="0">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txBody>
                  <a:tcPr marL="47521" marR="47521" marT="0" marB="0"/>
                </a:tc>
                <a:tc>
                  <a:txBody>
                    <a:bodyPr/>
                    <a:lstStyle/>
                    <a:p>
                      <a:pPr algn="just">
                        <a:lnSpc>
                          <a:spcPct val="107000"/>
                        </a:lnSpc>
                        <a:spcAft>
                          <a:spcPts val="800"/>
                        </a:spcAft>
                      </a:pPr>
                      <a:r>
                        <a:rPr lang="en-GB" sz="1400" b="1" dirty="0">
                          <a:solidFill>
                            <a:schemeClr val="tx1"/>
                          </a:solidFill>
                          <a:effectLst/>
                        </a:rPr>
                        <a:t>2025/26</a:t>
                      </a:r>
                      <a:endParaRPr lang="en-ZA" sz="1400" b="1" dirty="0">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txBody>
                  <a:tcPr marL="47521" marR="47521" marT="0" marB="0"/>
                </a:tc>
                <a:extLst>
                  <a:ext uri="{0D108BD9-81ED-4DB2-BD59-A6C34878D82A}">
                    <a16:rowId xmlns:a16="http://schemas.microsoft.com/office/drawing/2014/main" val="3264261485"/>
                  </a:ext>
                </a:extLst>
              </a:tr>
              <a:tr h="330358">
                <a:tc rowSpan="2">
                  <a:txBody>
                    <a:bodyPr/>
                    <a:lstStyle/>
                    <a:p>
                      <a:pPr>
                        <a:lnSpc>
                          <a:spcPct val="107000"/>
                        </a:lnSpc>
                        <a:spcAft>
                          <a:spcPts val="800"/>
                        </a:spcAft>
                      </a:pPr>
                      <a:r>
                        <a:rPr lang="en-GB" sz="1400" dirty="0">
                          <a:solidFill>
                            <a:schemeClr val="tx1"/>
                          </a:solidFill>
                          <a:effectLst/>
                        </a:rPr>
                        <a:t>Collaborative </a:t>
                      </a:r>
                      <a:endParaRPr lang="en-ZA" sz="1400" dirty="0">
                        <a:solidFill>
                          <a:schemeClr val="tx1"/>
                        </a:solidFill>
                        <a:effectLst/>
                      </a:endParaRPr>
                    </a:p>
                    <a:p>
                      <a:pPr>
                        <a:lnSpc>
                          <a:spcPct val="107000"/>
                        </a:lnSpc>
                        <a:spcAft>
                          <a:spcPts val="800"/>
                        </a:spcAft>
                      </a:pPr>
                      <a:r>
                        <a:rPr lang="en-GB" sz="1400" dirty="0">
                          <a:solidFill>
                            <a:schemeClr val="tx1"/>
                          </a:solidFill>
                          <a:effectLst/>
                        </a:rPr>
                        <a:t>and responsive </a:t>
                      </a:r>
                      <a:endParaRPr lang="en-ZA" sz="1400" dirty="0">
                        <a:solidFill>
                          <a:schemeClr val="tx1"/>
                        </a:solidFill>
                        <a:effectLst/>
                      </a:endParaRPr>
                    </a:p>
                    <a:p>
                      <a:pPr>
                        <a:lnSpc>
                          <a:spcPct val="107000"/>
                        </a:lnSpc>
                        <a:spcAft>
                          <a:spcPts val="800"/>
                        </a:spcAft>
                      </a:pPr>
                      <a:r>
                        <a:rPr lang="en-GB" sz="1400" dirty="0">
                          <a:solidFill>
                            <a:schemeClr val="tx1"/>
                          </a:solidFill>
                          <a:effectLst/>
                        </a:rPr>
                        <a:t>infrastructure </a:t>
                      </a:r>
                      <a:endParaRPr lang="en-ZA" sz="1400" dirty="0">
                        <a:solidFill>
                          <a:schemeClr val="tx1"/>
                        </a:solidFill>
                        <a:effectLst/>
                      </a:endParaRPr>
                    </a:p>
                    <a:p>
                      <a:pPr>
                        <a:lnSpc>
                          <a:spcPct val="107000"/>
                        </a:lnSpc>
                        <a:spcAft>
                          <a:spcPts val="800"/>
                        </a:spcAft>
                      </a:pPr>
                      <a:r>
                        <a:rPr lang="en-GB" sz="1400" dirty="0">
                          <a:solidFill>
                            <a:schemeClr val="tx1"/>
                          </a:solidFill>
                          <a:effectLst/>
                        </a:rPr>
                        <a:t>planning and </a:t>
                      </a:r>
                      <a:endParaRPr lang="en-ZA" sz="1400" dirty="0">
                        <a:solidFill>
                          <a:schemeClr val="tx1"/>
                        </a:solidFill>
                        <a:effectLst/>
                      </a:endParaRPr>
                    </a:p>
                    <a:p>
                      <a:pPr>
                        <a:lnSpc>
                          <a:spcPct val="107000"/>
                        </a:lnSpc>
                        <a:spcAft>
                          <a:spcPts val="800"/>
                        </a:spcAft>
                      </a:pPr>
                      <a:r>
                        <a:rPr lang="en-GB" sz="1400" dirty="0">
                          <a:solidFill>
                            <a:schemeClr val="tx1"/>
                          </a:solidFill>
                          <a:effectLst/>
                        </a:rPr>
                        <a:t>implementation.</a:t>
                      </a:r>
                      <a:endParaRPr lang="en-ZA" sz="1400" dirty="0">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txBody>
                  <a:tcPr marL="47521" marR="47521" marT="0" marB="0"/>
                </a:tc>
                <a:tc>
                  <a:txBody>
                    <a:bodyPr/>
                    <a:lstStyle/>
                    <a:p>
                      <a:pPr>
                        <a:lnSpc>
                          <a:spcPct val="107000"/>
                        </a:lnSpc>
                        <a:spcAft>
                          <a:spcPts val="800"/>
                        </a:spcAft>
                      </a:pPr>
                      <a:r>
                        <a:rPr lang="en-GB" sz="1400">
                          <a:solidFill>
                            <a:schemeClr val="tx1"/>
                          </a:solidFill>
                          <a:effectLst/>
                        </a:rPr>
                        <a:t>Public ordinary schools supplied with sanitation facilities</a:t>
                      </a:r>
                      <a:endParaRPr lang="en-ZA" sz="1400">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txBody>
                  <a:tcPr marL="47521" marR="47521" marT="0" marB="0"/>
                </a:tc>
                <a:tc>
                  <a:txBody>
                    <a:bodyPr/>
                    <a:lstStyle/>
                    <a:p>
                      <a:pPr>
                        <a:lnSpc>
                          <a:spcPct val="107000"/>
                        </a:lnSpc>
                        <a:spcAft>
                          <a:spcPts val="800"/>
                        </a:spcAft>
                      </a:pPr>
                      <a:r>
                        <a:rPr lang="en-GB" sz="1400">
                          <a:solidFill>
                            <a:schemeClr val="tx1"/>
                          </a:solidFill>
                          <a:effectLst/>
                        </a:rPr>
                        <a:t>SOI 603: Number of public schools supplied with sanitation facilities.</a:t>
                      </a:r>
                      <a:endParaRPr lang="en-ZA" sz="1400">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txBody>
                  <a:tcPr marL="47521" marR="47521" marT="0" marB="0"/>
                </a:tc>
                <a:tc>
                  <a:txBody>
                    <a:bodyPr/>
                    <a:lstStyle/>
                    <a:p>
                      <a:pPr>
                        <a:lnSpc>
                          <a:spcPct val="107000"/>
                        </a:lnSpc>
                        <a:spcAft>
                          <a:spcPts val="800"/>
                        </a:spcAft>
                      </a:pPr>
                      <a:r>
                        <a:rPr lang="en-GB" sz="1400">
                          <a:solidFill>
                            <a:schemeClr val="tx1"/>
                          </a:solidFill>
                          <a:effectLst/>
                        </a:rPr>
                        <a:t>300</a:t>
                      </a:r>
                      <a:endParaRPr lang="en-ZA" sz="1400">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txBody>
                  <a:tcPr marL="47521" marR="47521" marT="0" marB="0"/>
                </a:tc>
                <a:tc>
                  <a:txBody>
                    <a:bodyPr/>
                    <a:lstStyle/>
                    <a:p>
                      <a:pPr>
                        <a:lnSpc>
                          <a:spcPct val="107000"/>
                        </a:lnSpc>
                        <a:spcAft>
                          <a:spcPts val="800"/>
                        </a:spcAft>
                      </a:pPr>
                      <a:r>
                        <a:rPr lang="en-GB" sz="1400">
                          <a:solidFill>
                            <a:schemeClr val="tx1"/>
                          </a:solidFill>
                          <a:effectLst/>
                        </a:rPr>
                        <a:t>300</a:t>
                      </a:r>
                      <a:endParaRPr lang="en-ZA" sz="1400">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txBody>
                  <a:tcPr marL="47521" marR="47521" marT="0" marB="0"/>
                </a:tc>
                <a:tc>
                  <a:txBody>
                    <a:bodyPr/>
                    <a:lstStyle/>
                    <a:p>
                      <a:pPr>
                        <a:lnSpc>
                          <a:spcPct val="107000"/>
                        </a:lnSpc>
                        <a:spcAft>
                          <a:spcPts val="800"/>
                        </a:spcAft>
                      </a:pPr>
                      <a:r>
                        <a:rPr lang="en-GB" sz="1400">
                          <a:solidFill>
                            <a:schemeClr val="tx1"/>
                          </a:solidFill>
                          <a:effectLst/>
                        </a:rPr>
                        <a:t>200</a:t>
                      </a:r>
                      <a:endParaRPr lang="en-ZA" sz="1400">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txBody>
                  <a:tcPr marL="47521" marR="47521" marT="0" marB="0"/>
                </a:tc>
                <a:tc>
                  <a:txBody>
                    <a:bodyPr/>
                    <a:lstStyle/>
                    <a:p>
                      <a:pPr>
                        <a:lnSpc>
                          <a:spcPct val="107000"/>
                        </a:lnSpc>
                        <a:spcAft>
                          <a:spcPts val="800"/>
                        </a:spcAft>
                      </a:pPr>
                      <a:r>
                        <a:rPr lang="en-GB" sz="1400" dirty="0">
                          <a:solidFill>
                            <a:schemeClr val="tx1"/>
                          </a:solidFill>
                          <a:effectLst/>
                        </a:rPr>
                        <a:t>150</a:t>
                      </a:r>
                      <a:endParaRPr lang="en-ZA" sz="1400" dirty="0">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txBody>
                  <a:tcPr marL="47521" marR="47521" marT="0" marB="0"/>
                </a:tc>
                <a:extLst>
                  <a:ext uri="{0D108BD9-81ED-4DB2-BD59-A6C34878D82A}">
                    <a16:rowId xmlns:a16="http://schemas.microsoft.com/office/drawing/2014/main" val="3617698830"/>
                  </a:ext>
                </a:extLst>
              </a:tr>
              <a:tr h="507549">
                <a:tc vMerge="1">
                  <a:txBody>
                    <a:bodyPr/>
                    <a:lstStyle/>
                    <a:p>
                      <a:endParaRPr lang="en-ZA"/>
                    </a:p>
                  </a:txBody>
                  <a:tcPr/>
                </a:tc>
                <a:tc>
                  <a:txBody>
                    <a:bodyPr/>
                    <a:lstStyle/>
                    <a:p>
                      <a:pPr>
                        <a:lnSpc>
                          <a:spcPct val="107000"/>
                        </a:lnSpc>
                        <a:spcAft>
                          <a:spcPts val="800"/>
                        </a:spcAft>
                      </a:pPr>
                      <a:r>
                        <a:rPr lang="en-GB" sz="1400">
                          <a:solidFill>
                            <a:schemeClr val="tx1"/>
                          </a:solidFill>
                          <a:effectLst/>
                        </a:rPr>
                        <a:t>Schools provided with new or additional boarding facilities</a:t>
                      </a:r>
                      <a:endParaRPr lang="en-ZA" sz="1400">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txBody>
                  <a:tcPr marL="47521" marR="47521" marT="0" marB="0"/>
                </a:tc>
                <a:tc>
                  <a:txBody>
                    <a:bodyPr/>
                    <a:lstStyle/>
                    <a:p>
                      <a:pPr>
                        <a:lnSpc>
                          <a:spcPct val="107000"/>
                        </a:lnSpc>
                        <a:spcAft>
                          <a:spcPts val="800"/>
                        </a:spcAft>
                      </a:pPr>
                      <a:r>
                        <a:rPr lang="en-GB" sz="1400">
                          <a:solidFill>
                            <a:schemeClr val="tx1"/>
                          </a:solidFill>
                          <a:effectLst/>
                        </a:rPr>
                        <a:t>SOI 604: Number of schools provided with new or additional boarding facilities</a:t>
                      </a:r>
                      <a:endParaRPr lang="en-ZA" sz="1400">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txBody>
                  <a:tcPr marL="47521" marR="47521" marT="0" marB="0"/>
                </a:tc>
                <a:tc>
                  <a:txBody>
                    <a:bodyPr/>
                    <a:lstStyle/>
                    <a:p>
                      <a:pPr>
                        <a:lnSpc>
                          <a:spcPct val="107000"/>
                        </a:lnSpc>
                        <a:spcAft>
                          <a:spcPts val="800"/>
                        </a:spcAft>
                      </a:pPr>
                      <a:r>
                        <a:rPr lang="en-GB" sz="1400">
                          <a:solidFill>
                            <a:schemeClr val="tx1"/>
                          </a:solidFill>
                          <a:effectLst/>
                        </a:rPr>
                        <a:t>1</a:t>
                      </a:r>
                      <a:endParaRPr lang="en-ZA" sz="1400">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txBody>
                  <a:tcPr marL="47521" marR="47521" marT="0" marB="0"/>
                </a:tc>
                <a:tc>
                  <a:txBody>
                    <a:bodyPr/>
                    <a:lstStyle/>
                    <a:p>
                      <a:pPr>
                        <a:lnSpc>
                          <a:spcPct val="107000"/>
                        </a:lnSpc>
                        <a:spcAft>
                          <a:spcPts val="800"/>
                        </a:spcAft>
                      </a:pPr>
                      <a:r>
                        <a:rPr lang="en-GB" sz="1400" dirty="0">
                          <a:solidFill>
                            <a:schemeClr val="tx1"/>
                          </a:solidFill>
                          <a:effectLst/>
                        </a:rPr>
                        <a:t>1</a:t>
                      </a:r>
                      <a:endParaRPr lang="en-ZA" sz="1400" dirty="0">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txBody>
                  <a:tcPr marL="47521" marR="47521" marT="0" marB="0"/>
                </a:tc>
                <a:tc>
                  <a:txBody>
                    <a:bodyPr/>
                    <a:lstStyle/>
                    <a:p>
                      <a:pPr>
                        <a:lnSpc>
                          <a:spcPct val="107000"/>
                        </a:lnSpc>
                        <a:spcAft>
                          <a:spcPts val="800"/>
                        </a:spcAft>
                      </a:pPr>
                      <a:r>
                        <a:rPr lang="en-GB" sz="1400">
                          <a:solidFill>
                            <a:schemeClr val="tx1"/>
                          </a:solidFill>
                          <a:effectLst/>
                        </a:rPr>
                        <a:t>1</a:t>
                      </a:r>
                      <a:endParaRPr lang="en-ZA" sz="1400">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txBody>
                  <a:tcPr marL="47521" marR="47521" marT="0" marB="0"/>
                </a:tc>
                <a:tc>
                  <a:txBody>
                    <a:bodyPr/>
                    <a:lstStyle/>
                    <a:p>
                      <a:pPr>
                        <a:lnSpc>
                          <a:spcPct val="107000"/>
                        </a:lnSpc>
                        <a:spcAft>
                          <a:spcPts val="800"/>
                        </a:spcAft>
                      </a:pPr>
                      <a:r>
                        <a:rPr lang="en-GB" sz="1400" dirty="0">
                          <a:solidFill>
                            <a:schemeClr val="tx1"/>
                          </a:solidFill>
                          <a:effectLst/>
                        </a:rPr>
                        <a:t>1</a:t>
                      </a:r>
                      <a:endParaRPr lang="en-ZA" sz="1400" dirty="0">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txBody>
                  <a:tcPr marL="47521" marR="47521" marT="0" marB="0"/>
                </a:tc>
                <a:extLst>
                  <a:ext uri="{0D108BD9-81ED-4DB2-BD59-A6C34878D82A}">
                    <a16:rowId xmlns:a16="http://schemas.microsoft.com/office/drawing/2014/main" val="332464811"/>
                  </a:ext>
                </a:extLst>
              </a:tr>
            </a:tbl>
          </a:graphicData>
        </a:graphic>
      </p:graphicFrame>
    </p:spTree>
    <p:extLst>
      <p:ext uri="{BB962C8B-B14F-4D97-AF65-F5344CB8AC3E}">
        <p14:creationId xmlns:p14="http://schemas.microsoft.com/office/powerpoint/2010/main" val="3211217482"/>
      </p:ext>
    </p:extLst>
  </p:cSld>
  <p:clrMapOvr>
    <a:masterClrMapping/>
  </p:clrMapOvr>
  <p:transition>
    <p:wipe/>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Content Placeholder 13">
            <a:extLst>
              <a:ext uri="{FF2B5EF4-FFF2-40B4-BE49-F238E27FC236}">
                <a16:creationId xmlns:a16="http://schemas.microsoft.com/office/drawing/2014/main" id="{9E3B93A8-610B-FB4B-F174-97C1A3A2FBEF}"/>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894" y="136525"/>
            <a:ext cx="9147894" cy="6873627"/>
          </a:xfrm>
        </p:spPr>
      </p:pic>
      <p:sp>
        <p:nvSpPr>
          <p:cNvPr id="10" name="Slide Number Placeholder 9"/>
          <p:cNvSpPr>
            <a:spLocks noGrp="1"/>
          </p:cNvSpPr>
          <p:nvPr>
            <p:ph type="sldNum" sz="quarter" idx="12"/>
          </p:nvPr>
        </p:nvSpPr>
        <p:spPr/>
        <p:txBody>
          <a:bodyPr/>
          <a:lstStyle/>
          <a:p>
            <a:fld id="{2DDF82E0-F617-466A-8989-E6F91EEE8384}" type="slidenum">
              <a:rPr lang="en-US" altLang="en-US" sz="1600" smtClean="0">
                <a:solidFill>
                  <a:prstClr val="white"/>
                </a:solidFill>
              </a:rPr>
              <a:pPr/>
              <a:t>35</a:t>
            </a:fld>
            <a:endParaRPr lang="en-US" altLang="en-US" sz="1600" dirty="0">
              <a:solidFill>
                <a:prstClr val="white"/>
              </a:solidFill>
            </a:endParaRPr>
          </a:p>
        </p:txBody>
      </p:sp>
      <p:sp>
        <p:nvSpPr>
          <p:cNvPr id="5" name="Rectangle 4">
            <a:extLst>
              <a:ext uri="{FF2B5EF4-FFF2-40B4-BE49-F238E27FC236}">
                <a16:creationId xmlns:a16="http://schemas.microsoft.com/office/drawing/2014/main" id="{CA4095C3-29D6-8A91-DF11-18B46D019CAA}"/>
              </a:ext>
            </a:extLst>
          </p:cNvPr>
          <p:cNvSpPr/>
          <p:nvPr/>
        </p:nvSpPr>
        <p:spPr>
          <a:xfrm>
            <a:off x="0" y="0"/>
            <a:ext cx="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itle 1"/>
          <p:cNvSpPr>
            <a:spLocks noGrp="1"/>
          </p:cNvSpPr>
          <p:nvPr>
            <p:ph type="title"/>
          </p:nvPr>
        </p:nvSpPr>
        <p:spPr>
          <a:xfrm>
            <a:off x="539553" y="1129354"/>
            <a:ext cx="8064895" cy="707334"/>
          </a:xfrm>
        </p:spPr>
        <p:txBody>
          <a:bodyPr>
            <a:noAutofit/>
          </a:bodyPr>
          <a:lstStyle/>
          <a:p>
            <a:r>
              <a:rPr lang="en-US" sz="2400" b="1" dirty="0">
                <a:solidFill>
                  <a:srgbClr val="008000"/>
                </a:solidFill>
              </a:rPr>
              <a:t>PERFORMANCE INFORMATION </a:t>
            </a:r>
            <a:br>
              <a:rPr lang="en-US" sz="2400" b="1" dirty="0">
                <a:solidFill>
                  <a:srgbClr val="008000"/>
                </a:solidFill>
              </a:rPr>
            </a:br>
            <a:r>
              <a:rPr lang="en-US" sz="2400" b="1" dirty="0">
                <a:solidFill>
                  <a:srgbClr val="008000"/>
                </a:solidFill>
              </a:rPr>
              <a:t>PROGRAMME 6: INFRASTRUCTURE DEVELOPMENT</a:t>
            </a:r>
            <a:endParaRPr lang="en-ZA" sz="2400" b="1" dirty="0">
              <a:solidFill>
                <a:srgbClr val="008000"/>
              </a:solidFill>
            </a:endParaRPr>
          </a:p>
        </p:txBody>
      </p:sp>
      <p:pic>
        <p:nvPicPr>
          <p:cNvPr id="7" name="Picture 6" descr="Education Logo.jp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64271" y="453239"/>
            <a:ext cx="2808312" cy="707334"/>
          </a:xfrm>
          <a:prstGeom prst="rect">
            <a:avLst/>
          </a:prstGeom>
        </p:spPr>
      </p:pic>
      <p:pic>
        <p:nvPicPr>
          <p:cNvPr id="8" name="Picture 7" descr="NDP Logo.jp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620000" y="308834"/>
            <a:ext cx="869208" cy="800457"/>
          </a:xfrm>
          <a:prstGeom prst="rect">
            <a:avLst/>
          </a:prstGeom>
        </p:spPr>
      </p:pic>
      <p:sp>
        <p:nvSpPr>
          <p:cNvPr id="9" name="TextBox 8">
            <a:extLst>
              <a:ext uri="{FF2B5EF4-FFF2-40B4-BE49-F238E27FC236}">
                <a16:creationId xmlns:a16="http://schemas.microsoft.com/office/drawing/2014/main" id="{C1AFE2E7-1968-957B-22E5-255AC3A04730}"/>
              </a:ext>
            </a:extLst>
          </p:cNvPr>
          <p:cNvSpPr txBox="1"/>
          <p:nvPr/>
        </p:nvSpPr>
        <p:spPr>
          <a:xfrm>
            <a:off x="376714" y="6056268"/>
            <a:ext cx="7200900" cy="600164"/>
          </a:xfrm>
          <a:prstGeom prst="rect">
            <a:avLst/>
          </a:prstGeom>
          <a:noFill/>
        </p:spPr>
        <p:txBody>
          <a:bodyPr wrap="square" rtlCol="0">
            <a:spAutoFit/>
          </a:bodyPr>
          <a:lstStyle/>
          <a:p>
            <a:pPr algn="ctr"/>
            <a:r>
              <a:rPr lang="en-US" sz="1100" b="1" dirty="0"/>
              <a:t>Our Vision </a:t>
            </a:r>
          </a:p>
          <a:p>
            <a:pPr algn="ctr"/>
            <a:r>
              <a:rPr lang="en-US" sz="1100" i="1" dirty="0">
                <a:cs typeface="Arial" panose="020B0604020202020204" pitchFamily="34" charset="0"/>
              </a:rPr>
              <a:t>To be an innovative hub for quality teaching and learning that produces learners developed to exploit opportunities for lifelong success.</a:t>
            </a:r>
          </a:p>
        </p:txBody>
      </p:sp>
      <p:pic>
        <p:nvPicPr>
          <p:cNvPr id="11" name="Picture 10" descr="Untitled-20.png">
            <a:extLst>
              <a:ext uri="{FF2B5EF4-FFF2-40B4-BE49-F238E27FC236}">
                <a16:creationId xmlns:a16="http://schemas.microsoft.com/office/drawing/2014/main" id="{397B0EEB-0EB7-3511-B246-5FE1481379F3}"/>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884368" y="5949280"/>
            <a:ext cx="954753" cy="606397"/>
          </a:xfrm>
          <a:prstGeom prst="rect">
            <a:avLst/>
          </a:prstGeom>
        </p:spPr>
      </p:pic>
      <p:graphicFrame>
        <p:nvGraphicFramePr>
          <p:cNvPr id="2" name="Table 1">
            <a:extLst>
              <a:ext uri="{FF2B5EF4-FFF2-40B4-BE49-F238E27FC236}">
                <a16:creationId xmlns:a16="http://schemas.microsoft.com/office/drawing/2014/main" id="{125C770C-F8BF-8CA2-4763-C562211C2B06}"/>
              </a:ext>
            </a:extLst>
          </p:cNvPr>
          <p:cNvGraphicFramePr>
            <a:graphicFrameLocks noGrp="1"/>
          </p:cNvGraphicFramePr>
          <p:nvPr>
            <p:extLst>
              <p:ext uri="{D42A27DB-BD31-4B8C-83A1-F6EECF244321}">
                <p14:modId xmlns:p14="http://schemas.microsoft.com/office/powerpoint/2010/main" val="3607661796"/>
              </p:ext>
            </p:extLst>
          </p:nvPr>
        </p:nvGraphicFramePr>
        <p:xfrm>
          <a:off x="424303" y="2136770"/>
          <a:ext cx="8064894" cy="3494015"/>
        </p:xfrm>
        <a:graphic>
          <a:graphicData uri="http://schemas.openxmlformats.org/drawingml/2006/table">
            <a:tbl>
              <a:tblPr firstRow="1" firstCol="1" bandRow="1">
                <a:tableStyleId>{00A15C55-8517-42AA-B614-E9B94910E393}</a:tableStyleId>
              </a:tblPr>
              <a:tblGrid>
                <a:gridCol w="1339385">
                  <a:extLst>
                    <a:ext uri="{9D8B030D-6E8A-4147-A177-3AD203B41FA5}">
                      <a16:colId xmlns:a16="http://schemas.microsoft.com/office/drawing/2014/main" val="139781541"/>
                    </a:ext>
                  </a:extLst>
                </a:gridCol>
                <a:gridCol w="1436588">
                  <a:extLst>
                    <a:ext uri="{9D8B030D-6E8A-4147-A177-3AD203B41FA5}">
                      <a16:colId xmlns:a16="http://schemas.microsoft.com/office/drawing/2014/main" val="458211942"/>
                    </a:ext>
                  </a:extLst>
                </a:gridCol>
                <a:gridCol w="1899350">
                  <a:extLst>
                    <a:ext uri="{9D8B030D-6E8A-4147-A177-3AD203B41FA5}">
                      <a16:colId xmlns:a16="http://schemas.microsoft.com/office/drawing/2014/main" val="1132050685"/>
                    </a:ext>
                  </a:extLst>
                </a:gridCol>
                <a:gridCol w="1095779">
                  <a:extLst>
                    <a:ext uri="{9D8B030D-6E8A-4147-A177-3AD203B41FA5}">
                      <a16:colId xmlns:a16="http://schemas.microsoft.com/office/drawing/2014/main" val="1979622658"/>
                    </a:ext>
                  </a:extLst>
                </a:gridCol>
                <a:gridCol w="730519">
                  <a:extLst>
                    <a:ext uri="{9D8B030D-6E8A-4147-A177-3AD203B41FA5}">
                      <a16:colId xmlns:a16="http://schemas.microsoft.com/office/drawing/2014/main" val="855964871"/>
                    </a:ext>
                  </a:extLst>
                </a:gridCol>
                <a:gridCol w="730519">
                  <a:extLst>
                    <a:ext uri="{9D8B030D-6E8A-4147-A177-3AD203B41FA5}">
                      <a16:colId xmlns:a16="http://schemas.microsoft.com/office/drawing/2014/main" val="2236537517"/>
                    </a:ext>
                  </a:extLst>
                </a:gridCol>
                <a:gridCol w="832754">
                  <a:extLst>
                    <a:ext uri="{9D8B030D-6E8A-4147-A177-3AD203B41FA5}">
                      <a16:colId xmlns:a16="http://schemas.microsoft.com/office/drawing/2014/main" val="2405352492"/>
                    </a:ext>
                  </a:extLst>
                </a:gridCol>
              </a:tblGrid>
              <a:tr h="226883">
                <a:tc rowSpan="3">
                  <a:txBody>
                    <a:bodyPr/>
                    <a:lstStyle/>
                    <a:p>
                      <a:pPr algn="ctr">
                        <a:lnSpc>
                          <a:spcPct val="107000"/>
                        </a:lnSpc>
                        <a:spcAft>
                          <a:spcPts val="800"/>
                        </a:spcAft>
                      </a:pPr>
                      <a:r>
                        <a:rPr lang="en-GB" sz="1400" dirty="0">
                          <a:solidFill>
                            <a:schemeClr val="tx1"/>
                          </a:solidFill>
                          <a:effectLst/>
                        </a:rPr>
                        <a:t> </a:t>
                      </a:r>
                      <a:endParaRPr lang="en-ZA" sz="1400" dirty="0">
                        <a:solidFill>
                          <a:schemeClr val="tx1"/>
                        </a:solidFill>
                        <a:effectLst/>
                      </a:endParaRPr>
                    </a:p>
                    <a:p>
                      <a:pPr algn="ctr">
                        <a:lnSpc>
                          <a:spcPct val="107000"/>
                        </a:lnSpc>
                        <a:spcAft>
                          <a:spcPts val="800"/>
                        </a:spcAft>
                      </a:pPr>
                      <a:r>
                        <a:rPr lang="en-GB" sz="1400" dirty="0">
                          <a:solidFill>
                            <a:schemeClr val="tx1"/>
                          </a:solidFill>
                          <a:effectLst/>
                        </a:rPr>
                        <a:t>Outcome</a:t>
                      </a:r>
                      <a:endParaRPr lang="en-ZA" sz="1400" dirty="0">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txBody>
                  <a:tcPr marL="47521" marR="47521" marT="0" marB="0"/>
                </a:tc>
                <a:tc rowSpan="3">
                  <a:txBody>
                    <a:bodyPr/>
                    <a:lstStyle/>
                    <a:p>
                      <a:pPr algn="ctr">
                        <a:lnSpc>
                          <a:spcPct val="107000"/>
                        </a:lnSpc>
                        <a:spcAft>
                          <a:spcPts val="800"/>
                        </a:spcAft>
                      </a:pPr>
                      <a:r>
                        <a:rPr lang="en-GB" sz="1400" dirty="0">
                          <a:solidFill>
                            <a:schemeClr val="tx1"/>
                          </a:solidFill>
                          <a:effectLst/>
                        </a:rPr>
                        <a:t> </a:t>
                      </a:r>
                      <a:endParaRPr lang="en-ZA" sz="1400" dirty="0">
                        <a:solidFill>
                          <a:schemeClr val="tx1"/>
                        </a:solidFill>
                        <a:effectLst/>
                      </a:endParaRPr>
                    </a:p>
                    <a:p>
                      <a:pPr algn="ctr">
                        <a:lnSpc>
                          <a:spcPct val="107000"/>
                        </a:lnSpc>
                        <a:spcAft>
                          <a:spcPts val="800"/>
                        </a:spcAft>
                      </a:pPr>
                      <a:r>
                        <a:rPr lang="en-GB" sz="1400" dirty="0">
                          <a:solidFill>
                            <a:schemeClr val="tx1"/>
                          </a:solidFill>
                          <a:effectLst/>
                        </a:rPr>
                        <a:t>Outputs</a:t>
                      </a:r>
                      <a:endParaRPr lang="en-ZA" sz="1400" dirty="0">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txBody>
                  <a:tcPr marL="47521" marR="47521" marT="0" marB="0"/>
                </a:tc>
                <a:tc rowSpan="3">
                  <a:txBody>
                    <a:bodyPr/>
                    <a:lstStyle/>
                    <a:p>
                      <a:pPr algn="ctr">
                        <a:lnSpc>
                          <a:spcPct val="107000"/>
                        </a:lnSpc>
                        <a:spcAft>
                          <a:spcPts val="800"/>
                        </a:spcAft>
                      </a:pPr>
                      <a:r>
                        <a:rPr lang="en-GB" sz="1400" dirty="0">
                          <a:solidFill>
                            <a:schemeClr val="tx1"/>
                          </a:solidFill>
                          <a:effectLst/>
                        </a:rPr>
                        <a:t>  </a:t>
                      </a:r>
                      <a:endParaRPr lang="en-ZA" sz="1400" dirty="0">
                        <a:solidFill>
                          <a:schemeClr val="tx1"/>
                        </a:solidFill>
                        <a:effectLst/>
                      </a:endParaRPr>
                    </a:p>
                    <a:p>
                      <a:pPr algn="ctr">
                        <a:lnSpc>
                          <a:spcPct val="107000"/>
                        </a:lnSpc>
                        <a:spcAft>
                          <a:spcPts val="800"/>
                        </a:spcAft>
                      </a:pPr>
                      <a:r>
                        <a:rPr lang="en-GB" sz="1400" dirty="0">
                          <a:solidFill>
                            <a:schemeClr val="tx1"/>
                          </a:solidFill>
                          <a:effectLst/>
                        </a:rPr>
                        <a:t>Output Indicators</a:t>
                      </a:r>
                      <a:endParaRPr lang="en-ZA" sz="1400" dirty="0">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txBody>
                  <a:tcPr marL="47521" marR="47521" marT="0" marB="0"/>
                </a:tc>
                <a:tc gridSpan="4">
                  <a:txBody>
                    <a:bodyPr/>
                    <a:lstStyle/>
                    <a:p>
                      <a:pPr algn="ctr">
                        <a:lnSpc>
                          <a:spcPct val="107000"/>
                        </a:lnSpc>
                        <a:spcAft>
                          <a:spcPts val="800"/>
                        </a:spcAft>
                      </a:pPr>
                      <a:r>
                        <a:rPr lang="en-GB" sz="1400">
                          <a:solidFill>
                            <a:schemeClr val="tx1"/>
                          </a:solidFill>
                          <a:effectLst/>
                        </a:rPr>
                        <a:t>Annual Targets</a:t>
                      </a:r>
                      <a:endParaRPr lang="en-ZA" sz="1400">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txBody>
                  <a:tcPr marL="47521" marR="47521" marT="0" marB="0"/>
                </a:tc>
                <a:tc hMerge="1">
                  <a:txBody>
                    <a:bodyPr/>
                    <a:lstStyle/>
                    <a:p>
                      <a:endParaRPr lang="en-ZA"/>
                    </a:p>
                  </a:txBody>
                  <a:tcPr/>
                </a:tc>
                <a:tc hMerge="1">
                  <a:txBody>
                    <a:bodyPr/>
                    <a:lstStyle/>
                    <a:p>
                      <a:endParaRPr lang="en-ZA"/>
                    </a:p>
                  </a:txBody>
                  <a:tcPr/>
                </a:tc>
                <a:tc hMerge="1">
                  <a:txBody>
                    <a:bodyPr/>
                    <a:lstStyle/>
                    <a:p>
                      <a:endParaRPr lang="en-ZA"/>
                    </a:p>
                  </a:txBody>
                  <a:tcPr/>
                </a:tc>
                <a:extLst>
                  <a:ext uri="{0D108BD9-81ED-4DB2-BD59-A6C34878D82A}">
                    <a16:rowId xmlns:a16="http://schemas.microsoft.com/office/drawing/2014/main" val="3977512377"/>
                  </a:ext>
                </a:extLst>
              </a:tr>
              <a:tr h="572531">
                <a:tc vMerge="1">
                  <a:txBody>
                    <a:bodyPr/>
                    <a:lstStyle/>
                    <a:p>
                      <a:endParaRPr lang="en-ZA"/>
                    </a:p>
                  </a:txBody>
                  <a:tcPr/>
                </a:tc>
                <a:tc vMerge="1">
                  <a:txBody>
                    <a:bodyPr/>
                    <a:lstStyle/>
                    <a:p>
                      <a:endParaRPr lang="en-ZA"/>
                    </a:p>
                  </a:txBody>
                  <a:tcPr/>
                </a:tc>
                <a:tc vMerge="1">
                  <a:txBody>
                    <a:bodyPr/>
                    <a:lstStyle/>
                    <a:p>
                      <a:endParaRPr lang="en-ZA"/>
                    </a:p>
                  </a:txBody>
                  <a:tcPr/>
                </a:tc>
                <a:tc>
                  <a:txBody>
                    <a:bodyPr/>
                    <a:lstStyle/>
                    <a:p>
                      <a:pPr algn="just">
                        <a:lnSpc>
                          <a:spcPct val="107000"/>
                        </a:lnSpc>
                        <a:spcAft>
                          <a:spcPts val="800"/>
                        </a:spcAft>
                      </a:pPr>
                      <a:r>
                        <a:rPr lang="en-GB" sz="1400" b="1" dirty="0">
                          <a:solidFill>
                            <a:schemeClr val="tx1"/>
                          </a:solidFill>
                          <a:effectLst/>
                        </a:rPr>
                        <a:t>Estimated performance </a:t>
                      </a:r>
                      <a:endParaRPr lang="en-ZA" sz="1400" b="1" dirty="0">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txBody>
                  <a:tcPr marL="47521" marR="47521" marT="0" marB="0"/>
                </a:tc>
                <a:tc gridSpan="3">
                  <a:txBody>
                    <a:bodyPr/>
                    <a:lstStyle/>
                    <a:p>
                      <a:pPr algn="ctr">
                        <a:lnSpc>
                          <a:spcPct val="107000"/>
                        </a:lnSpc>
                        <a:spcAft>
                          <a:spcPts val="800"/>
                        </a:spcAft>
                      </a:pPr>
                      <a:r>
                        <a:rPr lang="en-GB" sz="1400" b="1" dirty="0">
                          <a:solidFill>
                            <a:schemeClr val="tx1"/>
                          </a:solidFill>
                          <a:effectLst/>
                        </a:rPr>
                        <a:t> MTEF Period </a:t>
                      </a:r>
                      <a:endParaRPr lang="en-ZA" sz="1400" b="1" dirty="0">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txBody>
                  <a:tcPr marL="47521" marR="47521" marT="0" marB="0"/>
                </a:tc>
                <a:tc hMerge="1">
                  <a:txBody>
                    <a:bodyPr/>
                    <a:lstStyle/>
                    <a:p>
                      <a:endParaRPr lang="en-ZA"/>
                    </a:p>
                  </a:txBody>
                  <a:tcPr/>
                </a:tc>
                <a:tc hMerge="1">
                  <a:txBody>
                    <a:bodyPr/>
                    <a:lstStyle/>
                    <a:p>
                      <a:endParaRPr lang="en-ZA"/>
                    </a:p>
                  </a:txBody>
                  <a:tcPr/>
                </a:tc>
                <a:extLst>
                  <a:ext uri="{0D108BD9-81ED-4DB2-BD59-A6C34878D82A}">
                    <a16:rowId xmlns:a16="http://schemas.microsoft.com/office/drawing/2014/main" val="4084717248"/>
                  </a:ext>
                </a:extLst>
              </a:tr>
              <a:tr h="564824">
                <a:tc vMerge="1">
                  <a:txBody>
                    <a:bodyPr/>
                    <a:lstStyle/>
                    <a:p>
                      <a:endParaRPr lang="en-ZA"/>
                    </a:p>
                  </a:txBody>
                  <a:tcPr/>
                </a:tc>
                <a:tc vMerge="1">
                  <a:txBody>
                    <a:bodyPr/>
                    <a:lstStyle/>
                    <a:p>
                      <a:endParaRPr lang="en-ZA"/>
                    </a:p>
                  </a:txBody>
                  <a:tcPr/>
                </a:tc>
                <a:tc vMerge="1">
                  <a:txBody>
                    <a:bodyPr/>
                    <a:lstStyle/>
                    <a:p>
                      <a:endParaRPr lang="en-ZA"/>
                    </a:p>
                  </a:txBody>
                  <a:tcPr/>
                </a:tc>
                <a:tc>
                  <a:txBody>
                    <a:bodyPr/>
                    <a:lstStyle/>
                    <a:p>
                      <a:pPr algn="just">
                        <a:lnSpc>
                          <a:spcPct val="107000"/>
                        </a:lnSpc>
                        <a:spcAft>
                          <a:spcPts val="800"/>
                        </a:spcAft>
                      </a:pPr>
                      <a:r>
                        <a:rPr lang="en-GB" sz="1400" b="1">
                          <a:solidFill>
                            <a:schemeClr val="tx1"/>
                          </a:solidFill>
                          <a:effectLst/>
                        </a:rPr>
                        <a:t>2022/23</a:t>
                      </a:r>
                      <a:endParaRPr lang="en-ZA" sz="1400" b="1">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txBody>
                  <a:tcPr marL="47521" marR="47521" marT="0" marB="0"/>
                </a:tc>
                <a:tc>
                  <a:txBody>
                    <a:bodyPr/>
                    <a:lstStyle/>
                    <a:p>
                      <a:pPr algn="just">
                        <a:lnSpc>
                          <a:spcPct val="107000"/>
                        </a:lnSpc>
                        <a:spcAft>
                          <a:spcPts val="800"/>
                        </a:spcAft>
                      </a:pPr>
                      <a:r>
                        <a:rPr lang="en-GB" sz="1400" b="1" dirty="0">
                          <a:solidFill>
                            <a:schemeClr val="tx1"/>
                          </a:solidFill>
                          <a:effectLst/>
                        </a:rPr>
                        <a:t>2023/24</a:t>
                      </a:r>
                      <a:endParaRPr lang="en-ZA" sz="1400" b="1" dirty="0">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txBody>
                  <a:tcPr marL="47521" marR="47521" marT="0" marB="0"/>
                </a:tc>
                <a:tc>
                  <a:txBody>
                    <a:bodyPr/>
                    <a:lstStyle/>
                    <a:p>
                      <a:pPr algn="just">
                        <a:lnSpc>
                          <a:spcPct val="107000"/>
                        </a:lnSpc>
                        <a:spcAft>
                          <a:spcPts val="800"/>
                        </a:spcAft>
                      </a:pPr>
                      <a:r>
                        <a:rPr lang="en-GB" sz="1400" b="1" dirty="0">
                          <a:solidFill>
                            <a:schemeClr val="tx1"/>
                          </a:solidFill>
                          <a:effectLst/>
                        </a:rPr>
                        <a:t>2024/25</a:t>
                      </a:r>
                      <a:endParaRPr lang="en-ZA" sz="1400" b="1" dirty="0">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txBody>
                  <a:tcPr marL="47521" marR="47521" marT="0" marB="0"/>
                </a:tc>
                <a:tc>
                  <a:txBody>
                    <a:bodyPr/>
                    <a:lstStyle/>
                    <a:p>
                      <a:pPr algn="just">
                        <a:lnSpc>
                          <a:spcPct val="107000"/>
                        </a:lnSpc>
                        <a:spcAft>
                          <a:spcPts val="800"/>
                        </a:spcAft>
                      </a:pPr>
                      <a:r>
                        <a:rPr lang="en-GB" sz="1400" b="1" dirty="0">
                          <a:solidFill>
                            <a:schemeClr val="tx1"/>
                          </a:solidFill>
                          <a:effectLst/>
                        </a:rPr>
                        <a:t>2025/26</a:t>
                      </a:r>
                      <a:endParaRPr lang="en-ZA" sz="1400" b="1" dirty="0">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txBody>
                  <a:tcPr marL="47521" marR="47521" marT="0" marB="0"/>
                </a:tc>
                <a:extLst>
                  <a:ext uri="{0D108BD9-81ED-4DB2-BD59-A6C34878D82A}">
                    <a16:rowId xmlns:a16="http://schemas.microsoft.com/office/drawing/2014/main" val="3264261485"/>
                  </a:ext>
                </a:extLst>
              </a:tr>
              <a:tr h="1183784">
                <a:tc rowSpan="2">
                  <a:txBody>
                    <a:bodyPr/>
                    <a:lstStyle/>
                    <a:p>
                      <a:pPr>
                        <a:lnSpc>
                          <a:spcPct val="107000"/>
                        </a:lnSpc>
                        <a:spcAft>
                          <a:spcPts val="800"/>
                        </a:spcAft>
                      </a:pPr>
                      <a:r>
                        <a:rPr lang="en-GB" sz="1400" dirty="0">
                          <a:solidFill>
                            <a:schemeClr val="tx1"/>
                          </a:solidFill>
                          <a:effectLst/>
                        </a:rPr>
                        <a:t>Collaborative </a:t>
                      </a:r>
                      <a:endParaRPr lang="en-ZA" sz="1400" dirty="0">
                        <a:solidFill>
                          <a:schemeClr val="tx1"/>
                        </a:solidFill>
                        <a:effectLst/>
                      </a:endParaRPr>
                    </a:p>
                    <a:p>
                      <a:pPr>
                        <a:lnSpc>
                          <a:spcPct val="107000"/>
                        </a:lnSpc>
                        <a:spcAft>
                          <a:spcPts val="800"/>
                        </a:spcAft>
                      </a:pPr>
                      <a:r>
                        <a:rPr lang="en-GB" sz="1400" dirty="0">
                          <a:solidFill>
                            <a:schemeClr val="tx1"/>
                          </a:solidFill>
                          <a:effectLst/>
                        </a:rPr>
                        <a:t>and responsive </a:t>
                      </a:r>
                      <a:endParaRPr lang="en-ZA" sz="1400" dirty="0">
                        <a:solidFill>
                          <a:schemeClr val="tx1"/>
                        </a:solidFill>
                        <a:effectLst/>
                      </a:endParaRPr>
                    </a:p>
                    <a:p>
                      <a:pPr>
                        <a:lnSpc>
                          <a:spcPct val="107000"/>
                        </a:lnSpc>
                        <a:spcAft>
                          <a:spcPts val="800"/>
                        </a:spcAft>
                      </a:pPr>
                      <a:r>
                        <a:rPr lang="en-GB" sz="1400" dirty="0">
                          <a:solidFill>
                            <a:schemeClr val="tx1"/>
                          </a:solidFill>
                          <a:effectLst/>
                        </a:rPr>
                        <a:t>infrastructure </a:t>
                      </a:r>
                      <a:endParaRPr lang="en-ZA" sz="1400" dirty="0">
                        <a:solidFill>
                          <a:schemeClr val="tx1"/>
                        </a:solidFill>
                        <a:effectLst/>
                      </a:endParaRPr>
                    </a:p>
                    <a:p>
                      <a:pPr>
                        <a:lnSpc>
                          <a:spcPct val="107000"/>
                        </a:lnSpc>
                        <a:spcAft>
                          <a:spcPts val="800"/>
                        </a:spcAft>
                      </a:pPr>
                      <a:r>
                        <a:rPr lang="en-GB" sz="1400" dirty="0">
                          <a:solidFill>
                            <a:schemeClr val="tx1"/>
                          </a:solidFill>
                          <a:effectLst/>
                        </a:rPr>
                        <a:t>planning and </a:t>
                      </a:r>
                      <a:endParaRPr lang="en-ZA" sz="1400" dirty="0">
                        <a:solidFill>
                          <a:schemeClr val="tx1"/>
                        </a:solidFill>
                        <a:effectLst/>
                      </a:endParaRPr>
                    </a:p>
                    <a:p>
                      <a:pPr>
                        <a:lnSpc>
                          <a:spcPct val="107000"/>
                        </a:lnSpc>
                        <a:spcAft>
                          <a:spcPts val="800"/>
                        </a:spcAft>
                      </a:pPr>
                      <a:r>
                        <a:rPr lang="en-GB" sz="1400" dirty="0">
                          <a:solidFill>
                            <a:schemeClr val="tx1"/>
                          </a:solidFill>
                          <a:effectLst/>
                        </a:rPr>
                        <a:t>implementation.</a:t>
                      </a:r>
                      <a:endParaRPr lang="en-ZA" sz="1400" dirty="0">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txBody>
                  <a:tcPr marL="47521" marR="47521" marT="0" marB="0"/>
                </a:tc>
                <a:tc>
                  <a:txBody>
                    <a:bodyPr/>
                    <a:lstStyle/>
                    <a:p>
                      <a:pPr>
                        <a:lnSpc>
                          <a:spcPct val="107000"/>
                        </a:lnSpc>
                        <a:spcAft>
                          <a:spcPts val="800"/>
                        </a:spcAft>
                      </a:pPr>
                      <a:r>
                        <a:rPr lang="en-GB" sz="1400">
                          <a:solidFill>
                            <a:schemeClr val="tx1"/>
                          </a:solidFill>
                          <a:effectLst/>
                        </a:rPr>
                        <a:t>Scheduled maintenance projects completed in schools</a:t>
                      </a:r>
                      <a:endParaRPr lang="en-ZA" sz="1400">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txBody>
                  <a:tcPr marL="47521" marR="47521" marT="0" marB="0"/>
                </a:tc>
                <a:tc>
                  <a:txBody>
                    <a:bodyPr/>
                    <a:lstStyle/>
                    <a:p>
                      <a:pPr>
                        <a:lnSpc>
                          <a:spcPct val="107000"/>
                        </a:lnSpc>
                        <a:spcAft>
                          <a:spcPts val="800"/>
                        </a:spcAft>
                      </a:pPr>
                      <a:r>
                        <a:rPr lang="en-GB" sz="1400">
                          <a:solidFill>
                            <a:schemeClr val="tx1"/>
                          </a:solidFill>
                          <a:effectLst/>
                        </a:rPr>
                        <a:t>SOI 605: Number of schools where scheduled maintenance projects were completed.</a:t>
                      </a:r>
                      <a:endParaRPr lang="en-ZA" sz="1400">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txBody>
                  <a:tcPr marL="47521" marR="47521" marT="0" marB="0"/>
                </a:tc>
                <a:tc>
                  <a:txBody>
                    <a:bodyPr/>
                    <a:lstStyle/>
                    <a:p>
                      <a:pPr>
                        <a:lnSpc>
                          <a:spcPct val="107000"/>
                        </a:lnSpc>
                        <a:spcAft>
                          <a:spcPts val="800"/>
                        </a:spcAft>
                      </a:pPr>
                      <a:r>
                        <a:rPr lang="en-GB" sz="1400">
                          <a:solidFill>
                            <a:schemeClr val="tx1"/>
                          </a:solidFill>
                          <a:effectLst/>
                        </a:rPr>
                        <a:t>500</a:t>
                      </a:r>
                      <a:endParaRPr lang="en-ZA" sz="1400">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txBody>
                  <a:tcPr marL="47521" marR="47521" marT="0" marB="0"/>
                </a:tc>
                <a:tc>
                  <a:txBody>
                    <a:bodyPr/>
                    <a:lstStyle/>
                    <a:p>
                      <a:pPr>
                        <a:lnSpc>
                          <a:spcPct val="107000"/>
                        </a:lnSpc>
                        <a:spcAft>
                          <a:spcPts val="800"/>
                        </a:spcAft>
                      </a:pPr>
                      <a:r>
                        <a:rPr lang="en-GB" sz="1400">
                          <a:solidFill>
                            <a:schemeClr val="tx1"/>
                          </a:solidFill>
                          <a:effectLst/>
                        </a:rPr>
                        <a:t>600</a:t>
                      </a:r>
                      <a:endParaRPr lang="en-ZA" sz="1400">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txBody>
                  <a:tcPr marL="47521" marR="47521" marT="0" marB="0"/>
                </a:tc>
                <a:tc>
                  <a:txBody>
                    <a:bodyPr/>
                    <a:lstStyle/>
                    <a:p>
                      <a:pPr>
                        <a:lnSpc>
                          <a:spcPct val="107000"/>
                        </a:lnSpc>
                        <a:spcAft>
                          <a:spcPts val="800"/>
                        </a:spcAft>
                      </a:pPr>
                      <a:r>
                        <a:rPr lang="en-GB" sz="1400">
                          <a:solidFill>
                            <a:schemeClr val="tx1"/>
                          </a:solidFill>
                          <a:effectLst/>
                        </a:rPr>
                        <a:t>700</a:t>
                      </a:r>
                      <a:endParaRPr lang="en-ZA" sz="1400">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txBody>
                  <a:tcPr marL="47521" marR="47521" marT="0" marB="0"/>
                </a:tc>
                <a:tc>
                  <a:txBody>
                    <a:bodyPr/>
                    <a:lstStyle/>
                    <a:p>
                      <a:pPr>
                        <a:lnSpc>
                          <a:spcPct val="107000"/>
                        </a:lnSpc>
                        <a:spcAft>
                          <a:spcPts val="800"/>
                        </a:spcAft>
                      </a:pPr>
                      <a:r>
                        <a:rPr lang="en-GB" sz="1400" dirty="0">
                          <a:solidFill>
                            <a:schemeClr val="tx1"/>
                          </a:solidFill>
                          <a:effectLst/>
                        </a:rPr>
                        <a:t>700</a:t>
                      </a:r>
                      <a:endParaRPr lang="en-ZA" sz="1400" dirty="0">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txBody>
                  <a:tcPr marL="47521" marR="47521" marT="0" marB="0"/>
                </a:tc>
                <a:extLst>
                  <a:ext uri="{0D108BD9-81ED-4DB2-BD59-A6C34878D82A}">
                    <a16:rowId xmlns:a16="http://schemas.microsoft.com/office/drawing/2014/main" val="2635892832"/>
                  </a:ext>
                </a:extLst>
              </a:tr>
              <a:tr h="944593">
                <a:tc vMerge="1">
                  <a:txBody>
                    <a:bodyPr/>
                    <a:lstStyle/>
                    <a:p>
                      <a:endParaRPr lang="en-ZA"/>
                    </a:p>
                  </a:txBody>
                  <a:tcPr/>
                </a:tc>
                <a:tc>
                  <a:txBody>
                    <a:bodyPr/>
                    <a:lstStyle/>
                    <a:p>
                      <a:pPr>
                        <a:lnSpc>
                          <a:spcPct val="107000"/>
                        </a:lnSpc>
                        <a:spcAft>
                          <a:spcPts val="800"/>
                        </a:spcAft>
                      </a:pPr>
                      <a:r>
                        <a:rPr lang="en-GB" sz="1400">
                          <a:solidFill>
                            <a:schemeClr val="tx1"/>
                          </a:solidFill>
                          <a:effectLst/>
                        </a:rPr>
                        <a:t>Women beneﬁtting from EPWP programmes.</a:t>
                      </a:r>
                      <a:endParaRPr lang="en-ZA" sz="1400">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txBody>
                  <a:tcPr marL="47521" marR="47521" marT="0" marB="0"/>
                </a:tc>
                <a:tc>
                  <a:txBody>
                    <a:bodyPr/>
                    <a:lstStyle/>
                    <a:p>
                      <a:pPr>
                        <a:lnSpc>
                          <a:spcPct val="107000"/>
                        </a:lnSpc>
                        <a:spcAft>
                          <a:spcPts val="800"/>
                        </a:spcAft>
                      </a:pPr>
                      <a:r>
                        <a:rPr lang="en-GB" sz="1400">
                          <a:solidFill>
                            <a:schemeClr val="tx1"/>
                          </a:solidFill>
                          <a:effectLst/>
                        </a:rPr>
                        <a:t>NSOI 6.1: Number of women beneﬁtting from EPWP programmes.</a:t>
                      </a:r>
                      <a:endParaRPr lang="en-ZA" sz="1400">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txBody>
                  <a:tcPr marL="47521" marR="47521" marT="0" marB="0"/>
                </a:tc>
                <a:tc>
                  <a:txBody>
                    <a:bodyPr/>
                    <a:lstStyle/>
                    <a:p>
                      <a:pPr>
                        <a:lnSpc>
                          <a:spcPct val="107000"/>
                        </a:lnSpc>
                        <a:spcAft>
                          <a:spcPts val="800"/>
                        </a:spcAft>
                      </a:pPr>
                      <a:r>
                        <a:rPr lang="en-GB" sz="1400">
                          <a:solidFill>
                            <a:schemeClr val="tx1"/>
                          </a:solidFill>
                          <a:effectLst/>
                        </a:rPr>
                        <a:t>80</a:t>
                      </a:r>
                      <a:endParaRPr lang="en-ZA" sz="1400">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txBody>
                  <a:tcPr marL="47521" marR="47521" marT="0" marB="0"/>
                </a:tc>
                <a:tc>
                  <a:txBody>
                    <a:bodyPr/>
                    <a:lstStyle/>
                    <a:p>
                      <a:pPr>
                        <a:lnSpc>
                          <a:spcPct val="107000"/>
                        </a:lnSpc>
                        <a:spcAft>
                          <a:spcPts val="800"/>
                        </a:spcAft>
                      </a:pPr>
                      <a:r>
                        <a:rPr lang="en-GB" sz="1400">
                          <a:solidFill>
                            <a:schemeClr val="tx1"/>
                          </a:solidFill>
                          <a:effectLst/>
                        </a:rPr>
                        <a:t>120</a:t>
                      </a:r>
                      <a:endParaRPr lang="en-ZA" sz="1400">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txBody>
                  <a:tcPr marL="47521" marR="47521" marT="0" marB="0"/>
                </a:tc>
                <a:tc>
                  <a:txBody>
                    <a:bodyPr/>
                    <a:lstStyle/>
                    <a:p>
                      <a:pPr>
                        <a:lnSpc>
                          <a:spcPct val="107000"/>
                        </a:lnSpc>
                        <a:spcAft>
                          <a:spcPts val="800"/>
                        </a:spcAft>
                      </a:pPr>
                      <a:r>
                        <a:rPr lang="en-GB" sz="1400">
                          <a:solidFill>
                            <a:schemeClr val="tx1"/>
                          </a:solidFill>
                          <a:effectLst/>
                        </a:rPr>
                        <a:t>120</a:t>
                      </a:r>
                      <a:endParaRPr lang="en-ZA" sz="1400">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txBody>
                  <a:tcPr marL="47521" marR="47521" marT="0" marB="0"/>
                </a:tc>
                <a:tc>
                  <a:txBody>
                    <a:bodyPr/>
                    <a:lstStyle/>
                    <a:p>
                      <a:pPr>
                        <a:lnSpc>
                          <a:spcPct val="107000"/>
                        </a:lnSpc>
                        <a:spcAft>
                          <a:spcPts val="800"/>
                        </a:spcAft>
                      </a:pPr>
                      <a:r>
                        <a:rPr lang="en-GB" sz="1400" dirty="0">
                          <a:solidFill>
                            <a:schemeClr val="tx1"/>
                          </a:solidFill>
                          <a:effectLst/>
                        </a:rPr>
                        <a:t>120</a:t>
                      </a:r>
                      <a:endParaRPr lang="en-ZA" sz="1400" dirty="0">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txBody>
                  <a:tcPr marL="47521" marR="47521" marT="0" marB="0"/>
                </a:tc>
                <a:extLst>
                  <a:ext uri="{0D108BD9-81ED-4DB2-BD59-A6C34878D82A}">
                    <a16:rowId xmlns:a16="http://schemas.microsoft.com/office/drawing/2014/main" val="3441979962"/>
                  </a:ext>
                </a:extLst>
              </a:tr>
            </a:tbl>
          </a:graphicData>
        </a:graphic>
      </p:graphicFrame>
    </p:spTree>
    <p:extLst>
      <p:ext uri="{BB962C8B-B14F-4D97-AF65-F5344CB8AC3E}">
        <p14:creationId xmlns:p14="http://schemas.microsoft.com/office/powerpoint/2010/main" val="2809196176"/>
      </p:ext>
    </p:extLst>
  </p:cSld>
  <p:clrMapOvr>
    <a:masterClrMapping/>
  </p:clrMapOvr>
  <p:transition>
    <p:wipe/>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Content Placeholder 13">
            <a:extLst>
              <a:ext uri="{FF2B5EF4-FFF2-40B4-BE49-F238E27FC236}">
                <a16:creationId xmlns:a16="http://schemas.microsoft.com/office/drawing/2014/main" id="{9E3B93A8-610B-FB4B-F174-97C1A3A2FBEF}"/>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894" y="136525"/>
            <a:ext cx="9147894" cy="6873627"/>
          </a:xfrm>
        </p:spPr>
      </p:pic>
      <p:sp>
        <p:nvSpPr>
          <p:cNvPr id="10" name="Slide Number Placeholder 9"/>
          <p:cNvSpPr>
            <a:spLocks noGrp="1"/>
          </p:cNvSpPr>
          <p:nvPr>
            <p:ph type="sldNum" sz="quarter" idx="12"/>
          </p:nvPr>
        </p:nvSpPr>
        <p:spPr/>
        <p:txBody>
          <a:bodyPr/>
          <a:lstStyle/>
          <a:p>
            <a:fld id="{2DDF82E0-F617-466A-8989-E6F91EEE8384}" type="slidenum">
              <a:rPr lang="en-US" altLang="en-US" sz="1600" smtClean="0">
                <a:solidFill>
                  <a:prstClr val="white"/>
                </a:solidFill>
              </a:rPr>
              <a:pPr/>
              <a:t>36</a:t>
            </a:fld>
            <a:endParaRPr lang="en-US" altLang="en-US" sz="1600" dirty="0">
              <a:solidFill>
                <a:prstClr val="white"/>
              </a:solidFill>
            </a:endParaRPr>
          </a:p>
        </p:txBody>
      </p:sp>
      <p:sp>
        <p:nvSpPr>
          <p:cNvPr id="5" name="Rectangle 4">
            <a:extLst>
              <a:ext uri="{FF2B5EF4-FFF2-40B4-BE49-F238E27FC236}">
                <a16:creationId xmlns:a16="http://schemas.microsoft.com/office/drawing/2014/main" id="{CA4095C3-29D6-8A91-DF11-18B46D019CAA}"/>
              </a:ext>
            </a:extLst>
          </p:cNvPr>
          <p:cNvSpPr/>
          <p:nvPr/>
        </p:nvSpPr>
        <p:spPr>
          <a:xfrm>
            <a:off x="0" y="0"/>
            <a:ext cx="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itle 1"/>
          <p:cNvSpPr>
            <a:spLocks noGrp="1"/>
          </p:cNvSpPr>
          <p:nvPr>
            <p:ph type="title"/>
          </p:nvPr>
        </p:nvSpPr>
        <p:spPr>
          <a:xfrm>
            <a:off x="539553" y="1052736"/>
            <a:ext cx="8064895" cy="707334"/>
          </a:xfrm>
        </p:spPr>
        <p:txBody>
          <a:bodyPr>
            <a:noAutofit/>
          </a:bodyPr>
          <a:lstStyle/>
          <a:p>
            <a:r>
              <a:rPr lang="en-US" sz="2400" b="1" dirty="0">
                <a:solidFill>
                  <a:srgbClr val="008000"/>
                </a:solidFill>
              </a:rPr>
              <a:t>PERFORMANCE INFORMATION </a:t>
            </a:r>
            <a:br>
              <a:rPr lang="en-US" sz="2400" b="1" dirty="0">
                <a:solidFill>
                  <a:srgbClr val="008000"/>
                </a:solidFill>
              </a:rPr>
            </a:br>
            <a:r>
              <a:rPr lang="en-US" sz="2400" b="1" dirty="0">
                <a:solidFill>
                  <a:srgbClr val="008000"/>
                </a:solidFill>
              </a:rPr>
              <a:t>PROGRAMME 6: INFRASTRUCTURE DEVELOPMENT</a:t>
            </a:r>
            <a:endParaRPr lang="en-ZA" sz="2400" b="1" dirty="0">
              <a:solidFill>
                <a:srgbClr val="008000"/>
              </a:solidFill>
            </a:endParaRPr>
          </a:p>
        </p:txBody>
      </p:sp>
      <p:pic>
        <p:nvPicPr>
          <p:cNvPr id="7" name="Picture 6" descr="Education Logo.jp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64271" y="453239"/>
            <a:ext cx="2808312" cy="707334"/>
          </a:xfrm>
          <a:prstGeom prst="rect">
            <a:avLst/>
          </a:prstGeom>
        </p:spPr>
      </p:pic>
      <p:pic>
        <p:nvPicPr>
          <p:cNvPr id="8" name="Picture 7" descr="NDP Logo.jp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620000" y="308834"/>
            <a:ext cx="869208" cy="800457"/>
          </a:xfrm>
          <a:prstGeom prst="rect">
            <a:avLst/>
          </a:prstGeom>
        </p:spPr>
      </p:pic>
      <p:sp>
        <p:nvSpPr>
          <p:cNvPr id="9" name="TextBox 8">
            <a:extLst>
              <a:ext uri="{FF2B5EF4-FFF2-40B4-BE49-F238E27FC236}">
                <a16:creationId xmlns:a16="http://schemas.microsoft.com/office/drawing/2014/main" id="{C1AFE2E7-1968-957B-22E5-255AC3A04730}"/>
              </a:ext>
            </a:extLst>
          </p:cNvPr>
          <p:cNvSpPr txBox="1"/>
          <p:nvPr/>
        </p:nvSpPr>
        <p:spPr>
          <a:xfrm>
            <a:off x="376714" y="6056268"/>
            <a:ext cx="7200900" cy="600164"/>
          </a:xfrm>
          <a:prstGeom prst="rect">
            <a:avLst/>
          </a:prstGeom>
          <a:noFill/>
        </p:spPr>
        <p:txBody>
          <a:bodyPr wrap="square" rtlCol="0">
            <a:spAutoFit/>
          </a:bodyPr>
          <a:lstStyle/>
          <a:p>
            <a:pPr algn="ctr"/>
            <a:r>
              <a:rPr lang="en-US" sz="1100" b="1" dirty="0"/>
              <a:t>Our Vision </a:t>
            </a:r>
          </a:p>
          <a:p>
            <a:pPr algn="ctr"/>
            <a:r>
              <a:rPr lang="en-US" sz="1100" i="1" dirty="0">
                <a:cs typeface="Arial" panose="020B0604020202020204" pitchFamily="34" charset="0"/>
              </a:rPr>
              <a:t>To be an innovative hub for quality teaching and learning that produces learners developed to exploit opportunities for lifelong success.</a:t>
            </a:r>
          </a:p>
        </p:txBody>
      </p:sp>
      <p:pic>
        <p:nvPicPr>
          <p:cNvPr id="11" name="Picture 10" descr="Untitled-20.png">
            <a:extLst>
              <a:ext uri="{FF2B5EF4-FFF2-40B4-BE49-F238E27FC236}">
                <a16:creationId xmlns:a16="http://schemas.microsoft.com/office/drawing/2014/main" id="{397B0EEB-0EB7-3511-B246-5FE1481379F3}"/>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884368" y="5949280"/>
            <a:ext cx="954753" cy="606397"/>
          </a:xfrm>
          <a:prstGeom prst="rect">
            <a:avLst/>
          </a:prstGeom>
        </p:spPr>
      </p:pic>
      <p:graphicFrame>
        <p:nvGraphicFramePr>
          <p:cNvPr id="2" name="Table 1">
            <a:extLst>
              <a:ext uri="{FF2B5EF4-FFF2-40B4-BE49-F238E27FC236}">
                <a16:creationId xmlns:a16="http://schemas.microsoft.com/office/drawing/2014/main" id="{125C770C-F8BF-8CA2-4763-C562211C2B06}"/>
              </a:ext>
            </a:extLst>
          </p:cNvPr>
          <p:cNvGraphicFramePr>
            <a:graphicFrameLocks noGrp="1"/>
          </p:cNvGraphicFramePr>
          <p:nvPr>
            <p:extLst>
              <p:ext uri="{D42A27DB-BD31-4B8C-83A1-F6EECF244321}">
                <p14:modId xmlns:p14="http://schemas.microsoft.com/office/powerpoint/2010/main" val="3253623267"/>
              </p:ext>
            </p:extLst>
          </p:nvPr>
        </p:nvGraphicFramePr>
        <p:xfrm>
          <a:off x="376715" y="1772816"/>
          <a:ext cx="8227733" cy="4206528"/>
        </p:xfrm>
        <a:graphic>
          <a:graphicData uri="http://schemas.openxmlformats.org/drawingml/2006/table">
            <a:tbl>
              <a:tblPr firstRow="1" firstCol="1" bandRow="1">
                <a:tableStyleId>{00A15C55-8517-42AA-B614-E9B94910E393}</a:tableStyleId>
              </a:tblPr>
              <a:tblGrid>
                <a:gridCol w="1386973">
                  <a:extLst>
                    <a:ext uri="{9D8B030D-6E8A-4147-A177-3AD203B41FA5}">
                      <a16:colId xmlns:a16="http://schemas.microsoft.com/office/drawing/2014/main" val="139781541"/>
                    </a:ext>
                  </a:extLst>
                </a:gridCol>
                <a:gridCol w="1368152">
                  <a:extLst>
                    <a:ext uri="{9D8B030D-6E8A-4147-A177-3AD203B41FA5}">
                      <a16:colId xmlns:a16="http://schemas.microsoft.com/office/drawing/2014/main" val="458211942"/>
                    </a:ext>
                  </a:extLst>
                </a:gridCol>
                <a:gridCol w="2019900">
                  <a:extLst>
                    <a:ext uri="{9D8B030D-6E8A-4147-A177-3AD203B41FA5}">
                      <a16:colId xmlns:a16="http://schemas.microsoft.com/office/drawing/2014/main" val="1132050685"/>
                    </a:ext>
                  </a:extLst>
                </a:gridCol>
                <a:gridCol w="1101929">
                  <a:extLst>
                    <a:ext uri="{9D8B030D-6E8A-4147-A177-3AD203B41FA5}">
                      <a16:colId xmlns:a16="http://schemas.microsoft.com/office/drawing/2014/main" val="1979622658"/>
                    </a:ext>
                  </a:extLst>
                </a:gridCol>
                <a:gridCol w="808081">
                  <a:extLst>
                    <a:ext uri="{9D8B030D-6E8A-4147-A177-3AD203B41FA5}">
                      <a16:colId xmlns:a16="http://schemas.microsoft.com/office/drawing/2014/main" val="855964871"/>
                    </a:ext>
                  </a:extLst>
                </a:gridCol>
                <a:gridCol w="734619">
                  <a:extLst>
                    <a:ext uri="{9D8B030D-6E8A-4147-A177-3AD203B41FA5}">
                      <a16:colId xmlns:a16="http://schemas.microsoft.com/office/drawing/2014/main" val="2236537517"/>
                    </a:ext>
                  </a:extLst>
                </a:gridCol>
                <a:gridCol w="808079">
                  <a:extLst>
                    <a:ext uri="{9D8B030D-6E8A-4147-A177-3AD203B41FA5}">
                      <a16:colId xmlns:a16="http://schemas.microsoft.com/office/drawing/2014/main" val="2405352492"/>
                    </a:ext>
                  </a:extLst>
                </a:gridCol>
              </a:tblGrid>
              <a:tr h="104326">
                <a:tc rowSpan="3">
                  <a:txBody>
                    <a:bodyPr/>
                    <a:lstStyle/>
                    <a:p>
                      <a:pPr algn="ctr">
                        <a:lnSpc>
                          <a:spcPct val="107000"/>
                        </a:lnSpc>
                        <a:spcAft>
                          <a:spcPts val="800"/>
                        </a:spcAft>
                      </a:pPr>
                      <a:r>
                        <a:rPr lang="en-GB" sz="1400" dirty="0">
                          <a:solidFill>
                            <a:schemeClr val="tx1"/>
                          </a:solidFill>
                          <a:effectLst/>
                        </a:rPr>
                        <a:t>  </a:t>
                      </a:r>
                      <a:endParaRPr lang="en-ZA" sz="1400" dirty="0">
                        <a:solidFill>
                          <a:schemeClr val="tx1"/>
                        </a:solidFill>
                        <a:effectLst/>
                      </a:endParaRPr>
                    </a:p>
                    <a:p>
                      <a:pPr algn="ctr">
                        <a:lnSpc>
                          <a:spcPct val="107000"/>
                        </a:lnSpc>
                        <a:spcAft>
                          <a:spcPts val="800"/>
                        </a:spcAft>
                      </a:pPr>
                      <a:r>
                        <a:rPr lang="en-GB" sz="1400" dirty="0">
                          <a:solidFill>
                            <a:schemeClr val="tx1"/>
                          </a:solidFill>
                          <a:effectLst/>
                        </a:rPr>
                        <a:t>Outcome</a:t>
                      </a:r>
                      <a:endParaRPr lang="en-ZA" sz="1400" dirty="0">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txBody>
                  <a:tcPr marL="47521" marR="47521" marT="0" marB="0"/>
                </a:tc>
                <a:tc rowSpan="3">
                  <a:txBody>
                    <a:bodyPr/>
                    <a:lstStyle/>
                    <a:p>
                      <a:pPr algn="ctr">
                        <a:lnSpc>
                          <a:spcPct val="107000"/>
                        </a:lnSpc>
                        <a:spcAft>
                          <a:spcPts val="800"/>
                        </a:spcAft>
                      </a:pPr>
                      <a:r>
                        <a:rPr lang="en-GB" sz="1400" dirty="0">
                          <a:solidFill>
                            <a:schemeClr val="tx1"/>
                          </a:solidFill>
                          <a:effectLst/>
                        </a:rPr>
                        <a:t> </a:t>
                      </a:r>
                      <a:endParaRPr lang="en-ZA" sz="1400" dirty="0">
                        <a:solidFill>
                          <a:schemeClr val="tx1"/>
                        </a:solidFill>
                        <a:effectLst/>
                      </a:endParaRPr>
                    </a:p>
                    <a:p>
                      <a:pPr algn="ctr">
                        <a:lnSpc>
                          <a:spcPct val="107000"/>
                        </a:lnSpc>
                        <a:spcAft>
                          <a:spcPts val="800"/>
                        </a:spcAft>
                      </a:pPr>
                      <a:r>
                        <a:rPr lang="en-GB" sz="1400" dirty="0">
                          <a:solidFill>
                            <a:schemeClr val="tx1"/>
                          </a:solidFill>
                          <a:effectLst/>
                        </a:rPr>
                        <a:t> Outputs</a:t>
                      </a:r>
                      <a:endParaRPr lang="en-ZA" sz="1400" dirty="0">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txBody>
                  <a:tcPr marL="47521" marR="47521" marT="0" marB="0"/>
                </a:tc>
                <a:tc rowSpan="3">
                  <a:txBody>
                    <a:bodyPr/>
                    <a:lstStyle/>
                    <a:p>
                      <a:pPr algn="ctr">
                        <a:lnSpc>
                          <a:spcPct val="107000"/>
                        </a:lnSpc>
                        <a:spcAft>
                          <a:spcPts val="800"/>
                        </a:spcAft>
                      </a:pPr>
                      <a:r>
                        <a:rPr lang="en-GB" sz="1400" dirty="0">
                          <a:solidFill>
                            <a:schemeClr val="tx1"/>
                          </a:solidFill>
                          <a:effectLst/>
                        </a:rPr>
                        <a:t> </a:t>
                      </a:r>
                      <a:endParaRPr lang="en-ZA" sz="1400" dirty="0">
                        <a:solidFill>
                          <a:schemeClr val="tx1"/>
                        </a:solidFill>
                        <a:effectLst/>
                      </a:endParaRPr>
                    </a:p>
                    <a:p>
                      <a:pPr algn="ctr">
                        <a:lnSpc>
                          <a:spcPct val="107000"/>
                        </a:lnSpc>
                        <a:spcAft>
                          <a:spcPts val="800"/>
                        </a:spcAft>
                      </a:pPr>
                      <a:r>
                        <a:rPr lang="en-GB" sz="1400" dirty="0">
                          <a:solidFill>
                            <a:schemeClr val="tx1"/>
                          </a:solidFill>
                          <a:effectLst/>
                        </a:rPr>
                        <a:t>Output Indicators</a:t>
                      </a:r>
                      <a:endParaRPr lang="en-ZA" sz="1400" dirty="0">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txBody>
                  <a:tcPr marL="47521" marR="47521" marT="0" marB="0"/>
                </a:tc>
                <a:tc gridSpan="4">
                  <a:txBody>
                    <a:bodyPr/>
                    <a:lstStyle/>
                    <a:p>
                      <a:pPr algn="ctr">
                        <a:lnSpc>
                          <a:spcPct val="107000"/>
                        </a:lnSpc>
                        <a:spcAft>
                          <a:spcPts val="800"/>
                        </a:spcAft>
                      </a:pPr>
                      <a:r>
                        <a:rPr lang="en-GB" sz="1400">
                          <a:solidFill>
                            <a:schemeClr val="tx1"/>
                          </a:solidFill>
                          <a:effectLst/>
                        </a:rPr>
                        <a:t>Annual Targets</a:t>
                      </a:r>
                      <a:endParaRPr lang="en-ZA" sz="1400">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txBody>
                  <a:tcPr marL="47521" marR="47521" marT="0" marB="0"/>
                </a:tc>
                <a:tc hMerge="1">
                  <a:txBody>
                    <a:bodyPr/>
                    <a:lstStyle/>
                    <a:p>
                      <a:endParaRPr lang="en-ZA"/>
                    </a:p>
                  </a:txBody>
                  <a:tcPr/>
                </a:tc>
                <a:tc hMerge="1">
                  <a:txBody>
                    <a:bodyPr/>
                    <a:lstStyle/>
                    <a:p>
                      <a:endParaRPr lang="en-ZA"/>
                    </a:p>
                  </a:txBody>
                  <a:tcPr/>
                </a:tc>
                <a:tc hMerge="1">
                  <a:txBody>
                    <a:bodyPr/>
                    <a:lstStyle/>
                    <a:p>
                      <a:endParaRPr lang="en-ZA"/>
                    </a:p>
                  </a:txBody>
                  <a:tcPr/>
                </a:tc>
                <a:extLst>
                  <a:ext uri="{0D108BD9-81ED-4DB2-BD59-A6C34878D82A}">
                    <a16:rowId xmlns:a16="http://schemas.microsoft.com/office/drawing/2014/main" val="3977512377"/>
                  </a:ext>
                </a:extLst>
              </a:tr>
              <a:tr h="287721">
                <a:tc vMerge="1">
                  <a:txBody>
                    <a:bodyPr/>
                    <a:lstStyle/>
                    <a:p>
                      <a:endParaRPr lang="en-ZA"/>
                    </a:p>
                  </a:txBody>
                  <a:tcPr/>
                </a:tc>
                <a:tc vMerge="1">
                  <a:txBody>
                    <a:bodyPr/>
                    <a:lstStyle/>
                    <a:p>
                      <a:endParaRPr lang="en-ZA"/>
                    </a:p>
                  </a:txBody>
                  <a:tcPr/>
                </a:tc>
                <a:tc vMerge="1">
                  <a:txBody>
                    <a:bodyPr/>
                    <a:lstStyle/>
                    <a:p>
                      <a:endParaRPr lang="en-ZA"/>
                    </a:p>
                  </a:txBody>
                  <a:tcPr/>
                </a:tc>
                <a:tc>
                  <a:txBody>
                    <a:bodyPr/>
                    <a:lstStyle/>
                    <a:p>
                      <a:pPr algn="just">
                        <a:lnSpc>
                          <a:spcPct val="107000"/>
                        </a:lnSpc>
                        <a:spcAft>
                          <a:spcPts val="800"/>
                        </a:spcAft>
                      </a:pPr>
                      <a:r>
                        <a:rPr lang="en-GB" sz="1400" b="1" dirty="0">
                          <a:solidFill>
                            <a:schemeClr val="tx1"/>
                          </a:solidFill>
                          <a:effectLst/>
                        </a:rPr>
                        <a:t>Estimated performance </a:t>
                      </a:r>
                      <a:endParaRPr lang="en-ZA" sz="1400" b="1" dirty="0">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txBody>
                  <a:tcPr marL="47521" marR="47521" marT="0" marB="0"/>
                </a:tc>
                <a:tc gridSpan="3">
                  <a:txBody>
                    <a:bodyPr/>
                    <a:lstStyle/>
                    <a:p>
                      <a:pPr algn="ctr">
                        <a:lnSpc>
                          <a:spcPct val="107000"/>
                        </a:lnSpc>
                        <a:spcAft>
                          <a:spcPts val="800"/>
                        </a:spcAft>
                      </a:pPr>
                      <a:r>
                        <a:rPr lang="en-GB" sz="1400" b="1" dirty="0">
                          <a:solidFill>
                            <a:schemeClr val="tx1"/>
                          </a:solidFill>
                          <a:effectLst/>
                        </a:rPr>
                        <a:t> MTEF Period </a:t>
                      </a:r>
                      <a:endParaRPr lang="en-ZA" sz="1400" b="1" dirty="0">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txBody>
                  <a:tcPr marL="47521" marR="47521" marT="0" marB="0"/>
                </a:tc>
                <a:tc hMerge="1">
                  <a:txBody>
                    <a:bodyPr/>
                    <a:lstStyle/>
                    <a:p>
                      <a:endParaRPr lang="en-ZA"/>
                    </a:p>
                  </a:txBody>
                  <a:tcPr/>
                </a:tc>
                <a:tc hMerge="1">
                  <a:txBody>
                    <a:bodyPr/>
                    <a:lstStyle/>
                    <a:p>
                      <a:endParaRPr lang="en-ZA"/>
                    </a:p>
                  </a:txBody>
                  <a:tcPr/>
                </a:tc>
                <a:extLst>
                  <a:ext uri="{0D108BD9-81ED-4DB2-BD59-A6C34878D82A}">
                    <a16:rowId xmlns:a16="http://schemas.microsoft.com/office/drawing/2014/main" val="4084717248"/>
                  </a:ext>
                </a:extLst>
              </a:tr>
              <a:tr h="782290">
                <a:tc vMerge="1">
                  <a:txBody>
                    <a:bodyPr/>
                    <a:lstStyle/>
                    <a:p>
                      <a:endParaRPr lang="en-ZA"/>
                    </a:p>
                  </a:txBody>
                  <a:tcPr/>
                </a:tc>
                <a:tc vMerge="1">
                  <a:txBody>
                    <a:bodyPr/>
                    <a:lstStyle/>
                    <a:p>
                      <a:endParaRPr lang="en-ZA"/>
                    </a:p>
                  </a:txBody>
                  <a:tcPr/>
                </a:tc>
                <a:tc vMerge="1">
                  <a:txBody>
                    <a:bodyPr/>
                    <a:lstStyle/>
                    <a:p>
                      <a:endParaRPr lang="en-ZA"/>
                    </a:p>
                  </a:txBody>
                  <a:tcPr/>
                </a:tc>
                <a:tc>
                  <a:txBody>
                    <a:bodyPr/>
                    <a:lstStyle/>
                    <a:p>
                      <a:pPr algn="just">
                        <a:lnSpc>
                          <a:spcPct val="107000"/>
                        </a:lnSpc>
                        <a:spcAft>
                          <a:spcPts val="800"/>
                        </a:spcAft>
                      </a:pPr>
                      <a:r>
                        <a:rPr lang="en-GB" sz="1400" b="1">
                          <a:solidFill>
                            <a:schemeClr val="tx1"/>
                          </a:solidFill>
                          <a:effectLst/>
                        </a:rPr>
                        <a:t>2022/23</a:t>
                      </a:r>
                      <a:endParaRPr lang="en-ZA" sz="1400" b="1">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txBody>
                  <a:tcPr marL="47521" marR="47521" marT="0" marB="0"/>
                </a:tc>
                <a:tc>
                  <a:txBody>
                    <a:bodyPr/>
                    <a:lstStyle/>
                    <a:p>
                      <a:pPr algn="just">
                        <a:lnSpc>
                          <a:spcPct val="107000"/>
                        </a:lnSpc>
                        <a:spcAft>
                          <a:spcPts val="800"/>
                        </a:spcAft>
                      </a:pPr>
                      <a:r>
                        <a:rPr lang="en-GB" sz="1400" b="1">
                          <a:solidFill>
                            <a:schemeClr val="tx1"/>
                          </a:solidFill>
                          <a:effectLst/>
                        </a:rPr>
                        <a:t>2023/24</a:t>
                      </a:r>
                      <a:endParaRPr lang="en-ZA" sz="1400" b="1">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txBody>
                  <a:tcPr marL="47521" marR="47521" marT="0" marB="0"/>
                </a:tc>
                <a:tc>
                  <a:txBody>
                    <a:bodyPr/>
                    <a:lstStyle/>
                    <a:p>
                      <a:pPr algn="just">
                        <a:lnSpc>
                          <a:spcPct val="107000"/>
                        </a:lnSpc>
                        <a:spcAft>
                          <a:spcPts val="800"/>
                        </a:spcAft>
                      </a:pPr>
                      <a:r>
                        <a:rPr lang="en-GB" sz="1400" b="1" dirty="0">
                          <a:solidFill>
                            <a:schemeClr val="tx1"/>
                          </a:solidFill>
                          <a:effectLst/>
                        </a:rPr>
                        <a:t>2024/25</a:t>
                      </a:r>
                      <a:endParaRPr lang="en-ZA" sz="1400" b="1" dirty="0">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txBody>
                  <a:tcPr marL="47521" marR="47521" marT="0" marB="0"/>
                </a:tc>
                <a:tc>
                  <a:txBody>
                    <a:bodyPr/>
                    <a:lstStyle/>
                    <a:p>
                      <a:pPr algn="just">
                        <a:lnSpc>
                          <a:spcPct val="107000"/>
                        </a:lnSpc>
                        <a:spcAft>
                          <a:spcPts val="800"/>
                        </a:spcAft>
                      </a:pPr>
                      <a:r>
                        <a:rPr lang="en-GB" sz="1400" b="1" dirty="0">
                          <a:solidFill>
                            <a:schemeClr val="tx1"/>
                          </a:solidFill>
                          <a:effectLst/>
                        </a:rPr>
                        <a:t>2025/26</a:t>
                      </a:r>
                      <a:endParaRPr lang="en-ZA" sz="1400" b="1" dirty="0">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txBody>
                  <a:tcPr marL="47521" marR="47521" marT="0" marB="0"/>
                </a:tc>
                <a:extLst>
                  <a:ext uri="{0D108BD9-81ED-4DB2-BD59-A6C34878D82A}">
                    <a16:rowId xmlns:a16="http://schemas.microsoft.com/office/drawing/2014/main" val="3264261485"/>
                  </a:ext>
                </a:extLst>
              </a:tr>
              <a:tr h="217364">
                <a:tc rowSpan="3">
                  <a:txBody>
                    <a:bodyPr/>
                    <a:lstStyle/>
                    <a:p>
                      <a:pPr>
                        <a:lnSpc>
                          <a:spcPct val="107000"/>
                        </a:lnSpc>
                        <a:spcAft>
                          <a:spcPts val="800"/>
                        </a:spcAft>
                      </a:pPr>
                      <a:r>
                        <a:rPr lang="en-GB" sz="1400" dirty="0">
                          <a:solidFill>
                            <a:schemeClr val="tx1"/>
                          </a:solidFill>
                          <a:effectLst/>
                        </a:rPr>
                        <a:t>Collaborative </a:t>
                      </a:r>
                      <a:endParaRPr lang="en-ZA" sz="1400" dirty="0">
                        <a:solidFill>
                          <a:schemeClr val="tx1"/>
                        </a:solidFill>
                        <a:effectLst/>
                      </a:endParaRPr>
                    </a:p>
                    <a:p>
                      <a:pPr>
                        <a:lnSpc>
                          <a:spcPct val="107000"/>
                        </a:lnSpc>
                        <a:spcAft>
                          <a:spcPts val="800"/>
                        </a:spcAft>
                      </a:pPr>
                      <a:r>
                        <a:rPr lang="en-GB" sz="1400" dirty="0">
                          <a:solidFill>
                            <a:schemeClr val="tx1"/>
                          </a:solidFill>
                          <a:effectLst/>
                        </a:rPr>
                        <a:t>and responsive </a:t>
                      </a:r>
                      <a:endParaRPr lang="en-ZA" sz="1400" dirty="0">
                        <a:solidFill>
                          <a:schemeClr val="tx1"/>
                        </a:solidFill>
                        <a:effectLst/>
                      </a:endParaRPr>
                    </a:p>
                    <a:p>
                      <a:pPr>
                        <a:lnSpc>
                          <a:spcPct val="107000"/>
                        </a:lnSpc>
                        <a:spcAft>
                          <a:spcPts val="800"/>
                        </a:spcAft>
                      </a:pPr>
                      <a:r>
                        <a:rPr lang="en-GB" sz="1400" dirty="0">
                          <a:solidFill>
                            <a:schemeClr val="tx1"/>
                          </a:solidFill>
                          <a:effectLst/>
                        </a:rPr>
                        <a:t>infrastructure </a:t>
                      </a:r>
                      <a:endParaRPr lang="en-ZA" sz="1400" dirty="0">
                        <a:solidFill>
                          <a:schemeClr val="tx1"/>
                        </a:solidFill>
                        <a:effectLst/>
                      </a:endParaRPr>
                    </a:p>
                    <a:p>
                      <a:pPr>
                        <a:lnSpc>
                          <a:spcPct val="107000"/>
                        </a:lnSpc>
                        <a:spcAft>
                          <a:spcPts val="800"/>
                        </a:spcAft>
                      </a:pPr>
                      <a:r>
                        <a:rPr lang="en-GB" sz="1400" dirty="0">
                          <a:solidFill>
                            <a:schemeClr val="tx1"/>
                          </a:solidFill>
                          <a:effectLst/>
                        </a:rPr>
                        <a:t>planning and </a:t>
                      </a:r>
                      <a:endParaRPr lang="en-ZA" sz="1400" dirty="0">
                        <a:solidFill>
                          <a:schemeClr val="tx1"/>
                        </a:solidFill>
                        <a:effectLst/>
                      </a:endParaRPr>
                    </a:p>
                    <a:p>
                      <a:pPr>
                        <a:lnSpc>
                          <a:spcPct val="107000"/>
                        </a:lnSpc>
                        <a:spcAft>
                          <a:spcPts val="800"/>
                        </a:spcAft>
                      </a:pPr>
                      <a:r>
                        <a:rPr lang="en-GB" sz="1400" dirty="0">
                          <a:solidFill>
                            <a:schemeClr val="tx1"/>
                          </a:solidFill>
                          <a:effectLst/>
                        </a:rPr>
                        <a:t>implementation.</a:t>
                      </a:r>
                      <a:endParaRPr lang="en-ZA" sz="1400" dirty="0">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txBody>
                  <a:tcPr marL="47521" marR="47521" marT="0" marB="0"/>
                </a:tc>
                <a:tc>
                  <a:txBody>
                    <a:bodyPr/>
                    <a:lstStyle/>
                    <a:p>
                      <a:pPr>
                        <a:lnSpc>
                          <a:spcPct val="107000"/>
                        </a:lnSpc>
                        <a:spcAft>
                          <a:spcPts val="800"/>
                        </a:spcAft>
                      </a:pPr>
                      <a:r>
                        <a:rPr lang="en-GB" sz="1400">
                          <a:solidFill>
                            <a:schemeClr val="tx1"/>
                          </a:solidFill>
                          <a:effectLst/>
                        </a:rPr>
                        <a:t>Youth beneﬁtting from infrastructure projects.</a:t>
                      </a:r>
                      <a:endParaRPr lang="en-ZA" sz="1400">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txBody>
                  <a:tcPr marL="47521" marR="47521" marT="0" marB="0"/>
                </a:tc>
                <a:tc>
                  <a:txBody>
                    <a:bodyPr/>
                    <a:lstStyle/>
                    <a:p>
                      <a:pPr>
                        <a:lnSpc>
                          <a:spcPct val="107000"/>
                        </a:lnSpc>
                        <a:spcAft>
                          <a:spcPts val="800"/>
                        </a:spcAft>
                      </a:pPr>
                      <a:r>
                        <a:rPr lang="en-GB" sz="1400">
                          <a:solidFill>
                            <a:schemeClr val="tx1"/>
                          </a:solidFill>
                          <a:effectLst/>
                        </a:rPr>
                        <a:t>NSOI 6.2: Number of youth beneﬁtting from infrastructure projects.</a:t>
                      </a:r>
                      <a:endParaRPr lang="en-ZA" sz="1400">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txBody>
                  <a:tcPr marL="47521" marR="47521" marT="0" marB="0"/>
                </a:tc>
                <a:tc>
                  <a:txBody>
                    <a:bodyPr/>
                    <a:lstStyle/>
                    <a:p>
                      <a:pPr>
                        <a:lnSpc>
                          <a:spcPct val="107000"/>
                        </a:lnSpc>
                        <a:spcAft>
                          <a:spcPts val="800"/>
                        </a:spcAft>
                      </a:pPr>
                      <a:r>
                        <a:rPr lang="en-GB" sz="1400" dirty="0">
                          <a:solidFill>
                            <a:schemeClr val="tx1"/>
                          </a:solidFill>
                          <a:effectLst/>
                        </a:rPr>
                        <a:t>50</a:t>
                      </a:r>
                      <a:endParaRPr lang="en-ZA" sz="1400" dirty="0">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txBody>
                  <a:tcPr marL="47521" marR="47521" marT="0" marB="0"/>
                </a:tc>
                <a:tc>
                  <a:txBody>
                    <a:bodyPr/>
                    <a:lstStyle/>
                    <a:p>
                      <a:pPr>
                        <a:lnSpc>
                          <a:spcPct val="107000"/>
                        </a:lnSpc>
                        <a:spcAft>
                          <a:spcPts val="800"/>
                        </a:spcAft>
                      </a:pPr>
                      <a:r>
                        <a:rPr lang="en-GB" sz="1400" dirty="0">
                          <a:solidFill>
                            <a:schemeClr val="tx1"/>
                          </a:solidFill>
                          <a:effectLst/>
                        </a:rPr>
                        <a:t>80</a:t>
                      </a:r>
                      <a:endParaRPr lang="en-ZA" sz="1400" dirty="0">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txBody>
                  <a:tcPr marL="47521" marR="47521" marT="0" marB="0"/>
                </a:tc>
                <a:tc>
                  <a:txBody>
                    <a:bodyPr/>
                    <a:lstStyle/>
                    <a:p>
                      <a:pPr>
                        <a:lnSpc>
                          <a:spcPct val="107000"/>
                        </a:lnSpc>
                        <a:spcAft>
                          <a:spcPts val="800"/>
                        </a:spcAft>
                      </a:pPr>
                      <a:r>
                        <a:rPr lang="en-GB" sz="1400">
                          <a:solidFill>
                            <a:schemeClr val="tx1"/>
                          </a:solidFill>
                          <a:effectLst/>
                        </a:rPr>
                        <a:t>80</a:t>
                      </a:r>
                      <a:endParaRPr lang="en-ZA" sz="1400">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txBody>
                  <a:tcPr marL="47521" marR="47521" marT="0" marB="0"/>
                </a:tc>
                <a:tc>
                  <a:txBody>
                    <a:bodyPr/>
                    <a:lstStyle/>
                    <a:p>
                      <a:pPr>
                        <a:lnSpc>
                          <a:spcPct val="107000"/>
                        </a:lnSpc>
                        <a:spcAft>
                          <a:spcPts val="800"/>
                        </a:spcAft>
                      </a:pPr>
                      <a:r>
                        <a:rPr lang="en-GB" sz="1400" dirty="0">
                          <a:solidFill>
                            <a:schemeClr val="tx1"/>
                          </a:solidFill>
                          <a:effectLst/>
                        </a:rPr>
                        <a:t>80</a:t>
                      </a:r>
                      <a:endParaRPr lang="en-ZA" sz="1400" dirty="0">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txBody>
                  <a:tcPr marL="47521" marR="47521" marT="0" marB="0"/>
                </a:tc>
                <a:extLst>
                  <a:ext uri="{0D108BD9-81ED-4DB2-BD59-A6C34878D82A}">
                    <a16:rowId xmlns:a16="http://schemas.microsoft.com/office/drawing/2014/main" val="1930527207"/>
                  </a:ext>
                </a:extLst>
              </a:tr>
              <a:tr h="217364">
                <a:tc vMerge="1">
                  <a:txBody>
                    <a:bodyPr/>
                    <a:lstStyle/>
                    <a:p>
                      <a:endParaRPr lang="en-ZA"/>
                    </a:p>
                  </a:txBody>
                  <a:tcPr/>
                </a:tc>
                <a:tc>
                  <a:txBody>
                    <a:bodyPr/>
                    <a:lstStyle/>
                    <a:p>
                      <a:pPr>
                        <a:lnSpc>
                          <a:spcPct val="107000"/>
                        </a:lnSpc>
                        <a:spcAft>
                          <a:spcPts val="800"/>
                        </a:spcAft>
                      </a:pPr>
                      <a:r>
                        <a:rPr lang="en-GB" sz="1400">
                          <a:solidFill>
                            <a:schemeClr val="tx1"/>
                          </a:solidFill>
                          <a:effectLst/>
                        </a:rPr>
                        <a:t>Disabled people beneﬁtting from EPWP programmes.</a:t>
                      </a:r>
                      <a:endParaRPr lang="en-ZA" sz="1400">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txBody>
                  <a:tcPr marL="47521" marR="47521" marT="0" marB="0"/>
                </a:tc>
                <a:tc>
                  <a:txBody>
                    <a:bodyPr/>
                    <a:lstStyle/>
                    <a:p>
                      <a:pPr>
                        <a:lnSpc>
                          <a:spcPct val="107000"/>
                        </a:lnSpc>
                        <a:spcAft>
                          <a:spcPts val="800"/>
                        </a:spcAft>
                      </a:pPr>
                      <a:r>
                        <a:rPr lang="en-GB" sz="1400">
                          <a:solidFill>
                            <a:schemeClr val="tx1"/>
                          </a:solidFill>
                          <a:effectLst/>
                        </a:rPr>
                        <a:t>NSOI 6.3: Number of disabled people beneﬁtting from EPWP programmes. </a:t>
                      </a:r>
                      <a:endParaRPr lang="en-ZA" sz="1400">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txBody>
                  <a:tcPr marL="47521" marR="47521" marT="0" marB="0"/>
                </a:tc>
                <a:tc>
                  <a:txBody>
                    <a:bodyPr/>
                    <a:lstStyle/>
                    <a:p>
                      <a:pPr>
                        <a:lnSpc>
                          <a:spcPct val="107000"/>
                        </a:lnSpc>
                        <a:spcAft>
                          <a:spcPts val="800"/>
                        </a:spcAft>
                      </a:pPr>
                      <a:r>
                        <a:rPr lang="en-GB" sz="1400">
                          <a:solidFill>
                            <a:schemeClr val="tx1"/>
                          </a:solidFill>
                          <a:effectLst/>
                        </a:rPr>
                        <a:t>2</a:t>
                      </a:r>
                      <a:endParaRPr lang="en-ZA" sz="1400">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txBody>
                  <a:tcPr marL="47521" marR="47521" marT="0" marB="0"/>
                </a:tc>
                <a:tc>
                  <a:txBody>
                    <a:bodyPr/>
                    <a:lstStyle/>
                    <a:p>
                      <a:pPr>
                        <a:lnSpc>
                          <a:spcPct val="107000"/>
                        </a:lnSpc>
                        <a:spcAft>
                          <a:spcPts val="800"/>
                        </a:spcAft>
                      </a:pPr>
                      <a:r>
                        <a:rPr lang="en-GB" sz="1400" dirty="0">
                          <a:solidFill>
                            <a:schemeClr val="tx1"/>
                          </a:solidFill>
                          <a:effectLst/>
                        </a:rPr>
                        <a:t>2</a:t>
                      </a:r>
                      <a:endParaRPr lang="en-ZA" sz="1400" dirty="0">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txBody>
                  <a:tcPr marL="47521" marR="47521" marT="0" marB="0"/>
                </a:tc>
                <a:tc>
                  <a:txBody>
                    <a:bodyPr/>
                    <a:lstStyle/>
                    <a:p>
                      <a:pPr>
                        <a:lnSpc>
                          <a:spcPct val="107000"/>
                        </a:lnSpc>
                        <a:spcAft>
                          <a:spcPts val="800"/>
                        </a:spcAft>
                      </a:pPr>
                      <a:r>
                        <a:rPr lang="en-GB" sz="1400">
                          <a:solidFill>
                            <a:schemeClr val="tx1"/>
                          </a:solidFill>
                          <a:effectLst/>
                        </a:rPr>
                        <a:t>2</a:t>
                      </a:r>
                      <a:endParaRPr lang="en-ZA" sz="1400">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txBody>
                  <a:tcPr marL="47521" marR="47521" marT="0" marB="0"/>
                </a:tc>
                <a:tc>
                  <a:txBody>
                    <a:bodyPr/>
                    <a:lstStyle/>
                    <a:p>
                      <a:pPr>
                        <a:lnSpc>
                          <a:spcPct val="107000"/>
                        </a:lnSpc>
                        <a:spcAft>
                          <a:spcPts val="800"/>
                        </a:spcAft>
                      </a:pPr>
                      <a:r>
                        <a:rPr lang="en-GB" sz="1400">
                          <a:solidFill>
                            <a:schemeClr val="tx1"/>
                          </a:solidFill>
                          <a:effectLst/>
                        </a:rPr>
                        <a:t>2</a:t>
                      </a:r>
                      <a:endParaRPr lang="en-ZA" sz="1400">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txBody>
                  <a:tcPr marL="47521" marR="47521" marT="0" marB="0"/>
                </a:tc>
                <a:extLst>
                  <a:ext uri="{0D108BD9-81ED-4DB2-BD59-A6C34878D82A}">
                    <a16:rowId xmlns:a16="http://schemas.microsoft.com/office/drawing/2014/main" val="1055167136"/>
                  </a:ext>
                </a:extLst>
              </a:tr>
              <a:tr h="403179">
                <a:tc vMerge="1">
                  <a:txBody>
                    <a:bodyPr/>
                    <a:lstStyle/>
                    <a:p>
                      <a:endParaRPr lang="en-ZA"/>
                    </a:p>
                  </a:txBody>
                  <a:tcPr/>
                </a:tc>
                <a:tc>
                  <a:txBody>
                    <a:bodyPr/>
                    <a:lstStyle/>
                    <a:p>
                      <a:pPr>
                        <a:lnSpc>
                          <a:spcPct val="107000"/>
                        </a:lnSpc>
                        <a:spcAft>
                          <a:spcPts val="800"/>
                        </a:spcAft>
                      </a:pPr>
                      <a:r>
                        <a:rPr lang="en-GB" sz="1400">
                          <a:solidFill>
                            <a:schemeClr val="tx1"/>
                          </a:solidFill>
                          <a:effectLst/>
                        </a:rPr>
                        <a:t>Infrastructure programmes targeted to empower WYPD.</a:t>
                      </a:r>
                      <a:endParaRPr lang="en-ZA" sz="1400">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txBody>
                  <a:tcPr marL="47521" marR="47521" marT="0" marB="0"/>
                </a:tc>
                <a:tc>
                  <a:txBody>
                    <a:bodyPr/>
                    <a:lstStyle/>
                    <a:p>
                      <a:pPr>
                        <a:lnSpc>
                          <a:spcPct val="107000"/>
                        </a:lnSpc>
                        <a:spcAft>
                          <a:spcPts val="800"/>
                        </a:spcAft>
                      </a:pPr>
                      <a:r>
                        <a:rPr lang="en-GB" sz="1400">
                          <a:solidFill>
                            <a:schemeClr val="tx1"/>
                          </a:solidFill>
                          <a:effectLst/>
                        </a:rPr>
                        <a:t>NSOI 6.4: Number of infrastructure programmes targeted to empower WYPD.</a:t>
                      </a:r>
                      <a:endParaRPr lang="en-ZA" sz="1400">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txBody>
                  <a:tcPr marL="47521" marR="47521" marT="0" marB="0"/>
                </a:tc>
                <a:tc>
                  <a:txBody>
                    <a:bodyPr/>
                    <a:lstStyle/>
                    <a:p>
                      <a:pPr>
                        <a:lnSpc>
                          <a:spcPct val="107000"/>
                        </a:lnSpc>
                        <a:spcAft>
                          <a:spcPts val="800"/>
                        </a:spcAft>
                      </a:pPr>
                      <a:r>
                        <a:rPr lang="en-GB" sz="1400">
                          <a:solidFill>
                            <a:schemeClr val="tx1"/>
                          </a:solidFill>
                          <a:effectLst/>
                        </a:rPr>
                        <a:t>New Indicator</a:t>
                      </a:r>
                      <a:endParaRPr lang="en-ZA" sz="1400">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txBody>
                  <a:tcPr marL="47521" marR="47521" marT="0" marB="0"/>
                </a:tc>
                <a:tc>
                  <a:txBody>
                    <a:bodyPr/>
                    <a:lstStyle/>
                    <a:p>
                      <a:pPr>
                        <a:lnSpc>
                          <a:spcPct val="107000"/>
                        </a:lnSpc>
                        <a:spcAft>
                          <a:spcPts val="800"/>
                        </a:spcAft>
                      </a:pPr>
                      <a:r>
                        <a:rPr lang="en-GB" sz="1400" dirty="0">
                          <a:solidFill>
                            <a:schemeClr val="tx1"/>
                          </a:solidFill>
                          <a:effectLst/>
                        </a:rPr>
                        <a:t>25</a:t>
                      </a:r>
                      <a:endParaRPr lang="en-ZA" sz="1400" dirty="0">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txBody>
                  <a:tcPr marL="47521" marR="47521" marT="0" marB="0"/>
                </a:tc>
                <a:tc>
                  <a:txBody>
                    <a:bodyPr/>
                    <a:lstStyle/>
                    <a:p>
                      <a:pPr>
                        <a:lnSpc>
                          <a:spcPct val="107000"/>
                        </a:lnSpc>
                        <a:spcAft>
                          <a:spcPts val="800"/>
                        </a:spcAft>
                      </a:pPr>
                      <a:r>
                        <a:rPr lang="en-GB" sz="1400" dirty="0">
                          <a:solidFill>
                            <a:schemeClr val="tx1"/>
                          </a:solidFill>
                          <a:effectLst/>
                        </a:rPr>
                        <a:t>50</a:t>
                      </a:r>
                      <a:endParaRPr lang="en-ZA" sz="1400" dirty="0">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txBody>
                  <a:tcPr marL="47521" marR="47521" marT="0" marB="0"/>
                </a:tc>
                <a:tc>
                  <a:txBody>
                    <a:bodyPr/>
                    <a:lstStyle/>
                    <a:p>
                      <a:pPr>
                        <a:lnSpc>
                          <a:spcPct val="107000"/>
                        </a:lnSpc>
                        <a:spcAft>
                          <a:spcPts val="800"/>
                        </a:spcAft>
                      </a:pPr>
                      <a:r>
                        <a:rPr lang="en-GB" sz="1400" dirty="0">
                          <a:solidFill>
                            <a:schemeClr val="tx1"/>
                          </a:solidFill>
                          <a:effectLst/>
                        </a:rPr>
                        <a:t>75</a:t>
                      </a:r>
                      <a:endParaRPr lang="en-ZA" sz="1400" dirty="0">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txBody>
                  <a:tcPr marL="47521" marR="47521" marT="0" marB="0"/>
                </a:tc>
                <a:extLst>
                  <a:ext uri="{0D108BD9-81ED-4DB2-BD59-A6C34878D82A}">
                    <a16:rowId xmlns:a16="http://schemas.microsoft.com/office/drawing/2014/main" val="1250366281"/>
                  </a:ext>
                </a:extLst>
              </a:tr>
            </a:tbl>
          </a:graphicData>
        </a:graphic>
      </p:graphicFrame>
    </p:spTree>
    <p:extLst>
      <p:ext uri="{BB962C8B-B14F-4D97-AF65-F5344CB8AC3E}">
        <p14:creationId xmlns:p14="http://schemas.microsoft.com/office/powerpoint/2010/main" val="3908903126"/>
      </p:ext>
    </p:extLst>
  </p:cSld>
  <p:clrMapOvr>
    <a:masterClrMapping/>
  </p:clrMapOvr>
  <p:transition>
    <p:wipe/>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Content Placeholder 13">
            <a:extLst>
              <a:ext uri="{FF2B5EF4-FFF2-40B4-BE49-F238E27FC236}">
                <a16:creationId xmlns:a16="http://schemas.microsoft.com/office/drawing/2014/main" id="{9E3B93A8-610B-FB4B-F174-97C1A3A2FBEF}"/>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894" y="1"/>
            <a:ext cx="9147894" cy="6857999"/>
          </a:xfrm>
        </p:spPr>
      </p:pic>
      <p:sp>
        <p:nvSpPr>
          <p:cNvPr id="10" name="Slide Number Placeholder 9"/>
          <p:cNvSpPr>
            <a:spLocks noGrp="1"/>
          </p:cNvSpPr>
          <p:nvPr>
            <p:ph type="sldNum" sz="quarter" idx="12"/>
          </p:nvPr>
        </p:nvSpPr>
        <p:spPr/>
        <p:txBody>
          <a:bodyPr/>
          <a:lstStyle/>
          <a:p>
            <a:fld id="{2DDF82E0-F617-466A-8989-E6F91EEE8384}" type="slidenum">
              <a:rPr lang="en-US" altLang="en-US" sz="1600" smtClean="0">
                <a:solidFill>
                  <a:prstClr val="white"/>
                </a:solidFill>
              </a:rPr>
              <a:pPr/>
              <a:t>37</a:t>
            </a:fld>
            <a:endParaRPr lang="en-US" altLang="en-US" sz="1600" dirty="0">
              <a:solidFill>
                <a:prstClr val="white"/>
              </a:solidFill>
            </a:endParaRPr>
          </a:p>
        </p:txBody>
      </p:sp>
      <p:sp>
        <p:nvSpPr>
          <p:cNvPr id="5" name="Rectangle 4">
            <a:extLst>
              <a:ext uri="{FF2B5EF4-FFF2-40B4-BE49-F238E27FC236}">
                <a16:creationId xmlns:a16="http://schemas.microsoft.com/office/drawing/2014/main" id="{CA4095C3-29D6-8A91-DF11-18B46D019CAA}"/>
              </a:ext>
            </a:extLst>
          </p:cNvPr>
          <p:cNvSpPr/>
          <p:nvPr/>
        </p:nvSpPr>
        <p:spPr>
          <a:xfrm>
            <a:off x="0" y="0"/>
            <a:ext cx="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itle 1"/>
          <p:cNvSpPr>
            <a:spLocks noGrp="1"/>
          </p:cNvSpPr>
          <p:nvPr>
            <p:ph type="title"/>
          </p:nvPr>
        </p:nvSpPr>
        <p:spPr>
          <a:xfrm>
            <a:off x="611560" y="1052736"/>
            <a:ext cx="8208910" cy="1116299"/>
          </a:xfrm>
        </p:spPr>
        <p:txBody>
          <a:bodyPr>
            <a:noAutofit/>
          </a:bodyPr>
          <a:lstStyle/>
          <a:p>
            <a:r>
              <a:rPr lang="en-US" sz="2400" b="1" dirty="0">
                <a:solidFill>
                  <a:srgbClr val="008000"/>
                </a:solidFill>
              </a:rPr>
              <a:t>PERFORMANCE INFORMATION </a:t>
            </a:r>
            <a:br>
              <a:rPr lang="en-US" sz="2400" b="1" dirty="0">
                <a:solidFill>
                  <a:srgbClr val="008000"/>
                </a:solidFill>
              </a:rPr>
            </a:br>
            <a:r>
              <a:rPr lang="en-US" sz="2400" b="1" dirty="0">
                <a:solidFill>
                  <a:srgbClr val="008000"/>
                </a:solidFill>
              </a:rPr>
              <a:t>PROGRAMME 7: EXAMINATION AND EDUCATION RELATED SERVICES</a:t>
            </a:r>
            <a:endParaRPr lang="en-ZA" sz="2400" b="1" dirty="0">
              <a:solidFill>
                <a:srgbClr val="008000"/>
              </a:solidFill>
            </a:endParaRPr>
          </a:p>
        </p:txBody>
      </p:sp>
      <p:pic>
        <p:nvPicPr>
          <p:cNvPr id="7" name="Picture 6" descr="Education Logo.jp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64271" y="332656"/>
            <a:ext cx="2808312" cy="707334"/>
          </a:xfrm>
          <a:prstGeom prst="rect">
            <a:avLst/>
          </a:prstGeom>
        </p:spPr>
      </p:pic>
      <p:pic>
        <p:nvPicPr>
          <p:cNvPr id="8" name="Picture 7" descr="NDP Logo.jp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620000" y="260648"/>
            <a:ext cx="869208" cy="800457"/>
          </a:xfrm>
          <a:prstGeom prst="rect">
            <a:avLst/>
          </a:prstGeom>
        </p:spPr>
      </p:pic>
      <p:sp>
        <p:nvSpPr>
          <p:cNvPr id="9" name="TextBox 8">
            <a:extLst>
              <a:ext uri="{FF2B5EF4-FFF2-40B4-BE49-F238E27FC236}">
                <a16:creationId xmlns:a16="http://schemas.microsoft.com/office/drawing/2014/main" id="{C1AFE2E7-1968-957B-22E5-255AC3A04730}"/>
              </a:ext>
            </a:extLst>
          </p:cNvPr>
          <p:cNvSpPr txBox="1"/>
          <p:nvPr/>
        </p:nvSpPr>
        <p:spPr>
          <a:xfrm>
            <a:off x="376714" y="6056268"/>
            <a:ext cx="7200900" cy="600164"/>
          </a:xfrm>
          <a:prstGeom prst="rect">
            <a:avLst/>
          </a:prstGeom>
          <a:noFill/>
        </p:spPr>
        <p:txBody>
          <a:bodyPr wrap="square" rtlCol="0">
            <a:spAutoFit/>
          </a:bodyPr>
          <a:lstStyle/>
          <a:p>
            <a:pPr algn="ctr"/>
            <a:r>
              <a:rPr lang="en-US" sz="1100" b="1" dirty="0"/>
              <a:t>Our Vision </a:t>
            </a:r>
          </a:p>
          <a:p>
            <a:pPr algn="ctr"/>
            <a:r>
              <a:rPr lang="en-US" sz="1100" i="1" dirty="0">
                <a:cs typeface="Arial" panose="020B0604020202020204" pitchFamily="34" charset="0"/>
              </a:rPr>
              <a:t>To be an innovative hub for quality teaching and learning that produces learners developed to exploit opportunities for lifelong success.</a:t>
            </a:r>
          </a:p>
        </p:txBody>
      </p:sp>
      <p:pic>
        <p:nvPicPr>
          <p:cNvPr id="11" name="Picture 10" descr="Untitled-20.png">
            <a:extLst>
              <a:ext uri="{FF2B5EF4-FFF2-40B4-BE49-F238E27FC236}">
                <a16:creationId xmlns:a16="http://schemas.microsoft.com/office/drawing/2014/main" id="{397B0EEB-0EB7-3511-B246-5FE1481379F3}"/>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884368" y="5949280"/>
            <a:ext cx="954753" cy="606397"/>
          </a:xfrm>
          <a:prstGeom prst="rect">
            <a:avLst/>
          </a:prstGeom>
        </p:spPr>
      </p:pic>
      <p:graphicFrame>
        <p:nvGraphicFramePr>
          <p:cNvPr id="3" name="Table 2">
            <a:extLst>
              <a:ext uri="{FF2B5EF4-FFF2-40B4-BE49-F238E27FC236}">
                <a16:creationId xmlns:a16="http://schemas.microsoft.com/office/drawing/2014/main" id="{AC6244F4-B821-2C06-3D97-551633C0D8E1}"/>
              </a:ext>
            </a:extLst>
          </p:cNvPr>
          <p:cNvGraphicFramePr>
            <a:graphicFrameLocks noGrp="1"/>
          </p:cNvGraphicFramePr>
          <p:nvPr>
            <p:extLst>
              <p:ext uri="{D42A27DB-BD31-4B8C-83A1-F6EECF244321}">
                <p14:modId xmlns:p14="http://schemas.microsoft.com/office/powerpoint/2010/main" val="2057301222"/>
              </p:ext>
            </p:extLst>
          </p:nvPr>
        </p:nvGraphicFramePr>
        <p:xfrm>
          <a:off x="611559" y="2201559"/>
          <a:ext cx="7877645" cy="3689553"/>
        </p:xfrm>
        <a:graphic>
          <a:graphicData uri="http://schemas.openxmlformats.org/drawingml/2006/table">
            <a:tbl>
              <a:tblPr firstRow="1" firstCol="1" bandRow="1">
                <a:tableStyleId>{00A15C55-8517-42AA-B614-E9B94910E393}</a:tableStyleId>
              </a:tblPr>
              <a:tblGrid>
                <a:gridCol w="864097">
                  <a:extLst>
                    <a:ext uri="{9D8B030D-6E8A-4147-A177-3AD203B41FA5}">
                      <a16:colId xmlns:a16="http://schemas.microsoft.com/office/drawing/2014/main" val="2510157293"/>
                    </a:ext>
                  </a:extLst>
                </a:gridCol>
                <a:gridCol w="1440160">
                  <a:extLst>
                    <a:ext uri="{9D8B030D-6E8A-4147-A177-3AD203B41FA5}">
                      <a16:colId xmlns:a16="http://schemas.microsoft.com/office/drawing/2014/main" val="3761286389"/>
                    </a:ext>
                  </a:extLst>
                </a:gridCol>
                <a:gridCol w="1728192">
                  <a:extLst>
                    <a:ext uri="{9D8B030D-6E8A-4147-A177-3AD203B41FA5}">
                      <a16:colId xmlns:a16="http://schemas.microsoft.com/office/drawing/2014/main" val="946065361"/>
                    </a:ext>
                  </a:extLst>
                </a:gridCol>
                <a:gridCol w="1152128">
                  <a:extLst>
                    <a:ext uri="{9D8B030D-6E8A-4147-A177-3AD203B41FA5}">
                      <a16:colId xmlns:a16="http://schemas.microsoft.com/office/drawing/2014/main" val="1060528189"/>
                    </a:ext>
                  </a:extLst>
                </a:gridCol>
                <a:gridCol w="1008112">
                  <a:extLst>
                    <a:ext uri="{9D8B030D-6E8A-4147-A177-3AD203B41FA5}">
                      <a16:colId xmlns:a16="http://schemas.microsoft.com/office/drawing/2014/main" val="2229522680"/>
                    </a:ext>
                  </a:extLst>
                </a:gridCol>
                <a:gridCol w="792088">
                  <a:extLst>
                    <a:ext uri="{9D8B030D-6E8A-4147-A177-3AD203B41FA5}">
                      <a16:colId xmlns:a16="http://schemas.microsoft.com/office/drawing/2014/main" val="2395389545"/>
                    </a:ext>
                  </a:extLst>
                </a:gridCol>
                <a:gridCol w="892868">
                  <a:extLst>
                    <a:ext uri="{9D8B030D-6E8A-4147-A177-3AD203B41FA5}">
                      <a16:colId xmlns:a16="http://schemas.microsoft.com/office/drawing/2014/main" val="4055874477"/>
                    </a:ext>
                  </a:extLst>
                </a:gridCol>
              </a:tblGrid>
              <a:tr h="291337">
                <a:tc rowSpan="3">
                  <a:txBody>
                    <a:bodyPr/>
                    <a:lstStyle/>
                    <a:p>
                      <a:pPr algn="ctr">
                        <a:lnSpc>
                          <a:spcPct val="107000"/>
                        </a:lnSpc>
                        <a:spcAft>
                          <a:spcPts val="800"/>
                        </a:spcAft>
                      </a:pPr>
                      <a:r>
                        <a:rPr lang="en-GB" sz="1400" dirty="0">
                          <a:solidFill>
                            <a:schemeClr val="tx1"/>
                          </a:solidFill>
                          <a:effectLst/>
                        </a:rPr>
                        <a:t>  </a:t>
                      </a:r>
                      <a:endParaRPr lang="en-ZA" sz="1400" dirty="0">
                        <a:solidFill>
                          <a:schemeClr val="tx1"/>
                        </a:solidFill>
                        <a:effectLst/>
                      </a:endParaRPr>
                    </a:p>
                    <a:p>
                      <a:pPr algn="ctr">
                        <a:lnSpc>
                          <a:spcPct val="107000"/>
                        </a:lnSpc>
                        <a:spcAft>
                          <a:spcPts val="800"/>
                        </a:spcAft>
                      </a:pPr>
                      <a:r>
                        <a:rPr lang="en-GB" sz="1400" dirty="0">
                          <a:solidFill>
                            <a:schemeClr val="tx1"/>
                          </a:solidFill>
                          <a:effectLst/>
                        </a:rPr>
                        <a:t>Outcome</a:t>
                      </a:r>
                      <a:endParaRPr lang="en-ZA" sz="1400" dirty="0">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txBody>
                  <a:tcPr marL="49698" marR="49698" marT="0" marB="0"/>
                </a:tc>
                <a:tc rowSpan="3">
                  <a:txBody>
                    <a:bodyPr/>
                    <a:lstStyle/>
                    <a:p>
                      <a:pPr algn="ctr">
                        <a:lnSpc>
                          <a:spcPct val="107000"/>
                        </a:lnSpc>
                        <a:spcAft>
                          <a:spcPts val="800"/>
                        </a:spcAft>
                      </a:pPr>
                      <a:r>
                        <a:rPr lang="en-GB" sz="1400" dirty="0">
                          <a:solidFill>
                            <a:schemeClr val="tx1"/>
                          </a:solidFill>
                          <a:effectLst/>
                        </a:rPr>
                        <a:t> </a:t>
                      </a:r>
                      <a:endParaRPr lang="en-ZA" sz="1400" dirty="0">
                        <a:solidFill>
                          <a:schemeClr val="tx1"/>
                        </a:solidFill>
                        <a:effectLst/>
                      </a:endParaRPr>
                    </a:p>
                    <a:p>
                      <a:pPr algn="ctr">
                        <a:lnSpc>
                          <a:spcPct val="107000"/>
                        </a:lnSpc>
                        <a:spcAft>
                          <a:spcPts val="800"/>
                        </a:spcAft>
                      </a:pPr>
                      <a:r>
                        <a:rPr lang="en-GB" sz="1400" dirty="0">
                          <a:solidFill>
                            <a:schemeClr val="tx1"/>
                          </a:solidFill>
                          <a:effectLst/>
                        </a:rPr>
                        <a:t> Outputs</a:t>
                      </a:r>
                      <a:endParaRPr lang="en-ZA" sz="1400" dirty="0">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txBody>
                  <a:tcPr marL="49698" marR="49698" marT="0" marB="0"/>
                </a:tc>
                <a:tc rowSpan="3">
                  <a:txBody>
                    <a:bodyPr/>
                    <a:lstStyle/>
                    <a:p>
                      <a:pPr algn="ctr">
                        <a:lnSpc>
                          <a:spcPct val="107000"/>
                        </a:lnSpc>
                        <a:spcAft>
                          <a:spcPts val="800"/>
                        </a:spcAft>
                      </a:pPr>
                      <a:r>
                        <a:rPr lang="en-GB" sz="1400" dirty="0">
                          <a:solidFill>
                            <a:schemeClr val="tx1"/>
                          </a:solidFill>
                          <a:effectLst/>
                        </a:rPr>
                        <a:t> </a:t>
                      </a:r>
                      <a:endParaRPr lang="en-ZA" sz="1400" dirty="0">
                        <a:solidFill>
                          <a:schemeClr val="tx1"/>
                        </a:solidFill>
                        <a:effectLst/>
                      </a:endParaRPr>
                    </a:p>
                    <a:p>
                      <a:pPr algn="ctr">
                        <a:lnSpc>
                          <a:spcPct val="107000"/>
                        </a:lnSpc>
                        <a:spcAft>
                          <a:spcPts val="800"/>
                        </a:spcAft>
                      </a:pPr>
                      <a:r>
                        <a:rPr lang="en-GB" sz="1400" dirty="0">
                          <a:solidFill>
                            <a:schemeClr val="tx1"/>
                          </a:solidFill>
                          <a:effectLst/>
                        </a:rPr>
                        <a:t>Output Indicators</a:t>
                      </a:r>
                      <a:endParaRPr lang="en-ZA" sz="1400" dirty="0">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txBody>
                  <a:tcPr marL="49698" marR="49698" marT="0" marB="0"/>
                </a:tc>
                <a:tc gridSpan="4">
                  <a:txBody>
                    <a:bodyPr/>
                    <a:lstStyle/>
                    <a:p>
                      <a:pPr algn="ctr">
                        <a:lnSpc>
                          <a:spcPct val="107000"/>
                        </a:lnSpc>
                        <a:spcAft>
                          <a:spcPts val="800"/>
                        </a:spcAft>
                      </a:pPr>
                      <a:r>
                        <a:rPr lang="en-GB" sz="700" dirty="0">
                          <a:solidFill>
                            <a:schemeClr val="tx1"/>
                          </a:solidFill>
                          <a:effectLst/>
                        </a:rPr>
                        <a:t>Annual Targets</a:t>
                      </a:r>
                      <a:endParaRPr lang="en-ZA" sz="700" dirty="0">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txBody>
                  <a:tcPr marL="49698" marR="49698" marT="0" marB="0"/>
                </a:tc>
                <a:tc hMerge="1">
                  <a:txBody>
                    <a:bodyPr/>
                    <a:lstStyle/>
                    <a:p>
                      <a:endParaRPr lang="en-ZA"/>
                    </a:p>
                  </a:txBody>
                  <a:tcPr/>
                </a:tc>
                <a:tc hMerge="1">
                  <a:txBody>
                    <a:bodyPr/>
                    <a:lstStyle/>
                    <a:p>
                      <a:endParaRPr lang="en-ZA"/>
                    </a:p>
                  </a:txBody>
                  <a:tcPr/>
                </a:tc>
                <a:tc hMerge="1">
                  <a:txBody>
                    <a:bodyPr/>
                    <a:lstStyle/>
                    <a:p>
                      <a:endParaRPr lang="en-ZA"/>
                    </a:p>
                  </a:txBody>
                  <a:tcPr/>
                </a:tc>
                <a:extLst>
                  <a:ext uri="{0D108BD9-81ED-4DB2-BD59-A6C34878D82A}">
                    <a16:rowId xmlns:a16="http://schemas.microsoft.com/office/drawing/2014/main" val="2213199778"/>
                  </a:ext>
                </a:extLst>
              </a:tr>
              <a:tr h="300903">
                <a:tc vMerge="1">
                  <a:txBody>
                    <a:bodyPr/>
                    <a:lstStyle/>
                    <a:p>
                      <a:endParaRPr lang="en-ZA"/>
                    </a:p>
                  </a:txBody>
                  <a:tcPr/>
                </a:tc>
                <a:tc vMerge="1">
                  <a:txBody>
                    <a:bodyPr/>
                    <a:lstStyle/>
                    <a:p>
                      <a:endParaRPr lang="en-ZA"/>
                    </a:p>
                  </a:txBody>
                  <a:tcPr/>
                </a:tc>
                <a:tc vMerge="1">
                  <a:txBody>
                    <a:bodyPr/>
                    <a:lstStyle/>
                    <a:p>
                      <a:endParaRPr lang="en-ZA"/>
                    </a:p>
                  </a:txBody>
                  <a:tcPr/>
                </a:tc>
                <a:tc>
                  <a:txBody>
                    <a:bodyPr/>
                    <a:lstStyle/>
                    <a:p>
                      <a:pPr algn="just">
                        <a:lnSpc>
                          <a:spcPct val="107000"/>
                        </a:lnSpc>
                        <a:spcAft>
                          <a:spcPts val="800"/>
                        </a:spcAft>
                      </a:pPr>
                      <a:r>
                        <a:rPr lang="en-GB" sz="1400" b="1" dirty="0">
                          <a:solidFill>
                            <a:schemeClr val="tx1"/>
                          </a:solidFill>
                          <a:effectLst/>
                        </a:rPr>
                        <a:t>Estimated performance </a:t>
                      </a:r>
                      <a:endParaRPr lang="en-ZA" sz="1400" b="1" dirty="0">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txBody>
                  <a:tcPr marL="49698" marR="49698" marT="0" marB="0"/>
                </a:tc>
                <a:tc gridSpan="3">
                  <a:txBody>
                    <a:bodyPr/>
                    <a:lstStyle/>
                    <a:p>
                      <a:pPr algn="ctr">
                        <a:lnSpc>
                          <a:spcPct val="107000"/>
                        </a:lnSpc>
                        <a:spcAft>
                          <a:spcPts val="800"/>
                        </a:spcAft>
                      </a:pPr>
                      <a:r>
                        <a:rPr lang="en-GB" sz="1400" b="1" dirty="0">
                          <a:solidFill>
                            <a:schemeClr val="tx1"/>
                          </a:solidFill>
                          <a:effectLst/>
                        </a:rPr>
                        <a:t> MTEF Period </a:t>
                      </a:r>
                      <a:endParaRPr lang="en-ZA" sz="1400" b="1" dirty="0">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txBody>
                  <a:tcPr marL="49698" marR="49698" marT="0" marB="0"/>
                </a:tc>
                <a:tc hMerge="1">
                  <a:txBody>
                    <a:bodyPr/>
                    <a:lstStyle/>
                    <a:p>
                      <a:endParaRPr lang="en-ZA"/>
                    </a:p>
                  </a:txBody>
                  <a:tcPr/>
                </a:tc>
                <a:tc hMerge="1">
                  <a:txBody>
                    <a:bodyPr/>
                    <a:lstStyle/>
                    <a:p>
                      <a:endParaRPr lang="en-ZA"/>
                    </a:p>
                  </a:txBody>
                  <a:tcPr/>
                </a:tc>
                <a:extLst>
                  <a:ext uri="{0D108BD9-81ED-4DB2-BD59-A6C34878D82A}">
                    <a16:rowId xmlns:a16="http://schemas.microsoft.com/office/drawing/2014/main" val="2555709783"/>
                  </a:ext>
                </a:extLst>
              </a:tr>
              <a:tr h="389686">
                <a:tc vMerge="1">
                  <a:txBody>
                    <a:bodyPr/>
                    <a:lstStyle/>
                    <a:p>
                      <a:endParaRPr lang="en-ZA"/>
                    </a:p>
                  </a:txBody>
                  <a:tcPr/>
                </a:tc>
                <a:tc vMerge="1">
                  <a:txBody>
                    <a:bodyPr/>
                    <a:lstStyle/>
                    <a:p>
                      <a:endParaRPr lang="en-ZA"/>
                    </a:p>
                  </a:txBody>
                  <a:tcPr/>
                </a:tc>
                <a:tc vMerge="1">
                  <a:txBody>
                    <a:bodyPr/>
                    <a:lstStyle/>
                    <a:p>
                      <a:endParaRPr lang="en-ZA"/>
                    </a:p>
                  </a:txBody>
                  <a:tcPr/>
                </a:tc>
                <a:tc>
                  <a:txBody>
                    <a:bodyPr/>
                    <a:lstStyle/>
                    <a:p>
                      <a:pPr algn="just">
                        <a:lnSpc>
                          <a:spcPct val="107000"/>
                        </a:lnSpc>
                        <a:spcAft>
                          <a:spcPts val="800"/>
                        </a:spcAft>
                      </a:pPr>
                      <a:r>
                        <a:rPr lang="en-GB" sz="1400" b="1" dirty="0">
                          <a:solidFill>
                            <a:schemeClr val="tx1"/>
                          </a:solidFill>
                          <a:effectLst/>
                        </a:rPr>
                        <a:t>2022/23</a:t>
                      </a:r>
                      <a:endParaRPr lang="en-ZA" sz="1400" b="1" dirty="0">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txBody>
                  <a:tcPr marL="49698" marR="49698" marT="0" marB="0"/>
                </a:tc>
                <a:tc>
                  <a:txBody>
                    <a:bodyPr/>
                    <a:lstStyle/>
                    <a:p>
                      <a:pPr algn="just">
                        <a:lnSpc>
                          <a:spcPct val="107000"/>
                        </a:lnSpc>
                        <a:spcAft>
                          <a:spcPts val="800"/>
                        </a:spcAft>
                      </a:pPr>
                      <a:r>
                        <a:rPr lang="en-GB" sz="1400" b="1" dirty="0">
                          <a:solidFill>
                            <a:schemeClr val="tx1"/>
                          </a:solidFill>
                          <a:effectLst/>
                        </a:rPr>
                        <a:t>2023/24</a:t>
                      </a:r>
                      <a:endParaRPr lang="en-ZA" sz="1400" b="1" dirty="0">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txBody>
                  <a:tcPr marL="49698" marR="49698" marT="0" marB="0"/>
                </a:tc>
                <a:tc>
                  <a:txBody>
                    <a:bodyPr/>
                    <a:lstStyle/>
                    <a:p>
                      <a:pPr algn="just">
                        <a:lnSpc>
                          <a:spcPct val="107000"/>
                        </a:lnSpc>
                        <a:spcAft>
                          <a:spcPts val="800"/>
                        </a:spcAft>
                      </a:pPr>
                      <a:r>
                        <a:rPr lang="en-GB" sz="1400" b="1" dirty="0">
                          <a:solidFill>
                            <a:schemeClr val="tx1"/>
                          </a:solidFill>
                          <a:effectLst/>
                        </a:rPr>
                        <a:t>2024/25</a:t>
                      </a:r>
                      <a:endParaRPr lang="en-ZA" sz="1400" b="1" dirty="0">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txBody>
                  <a:tcPr marL="49698" marR="49698" marT="0" marB="0"/>
                </a:tc>
                <a:tc>
                  <a:txBody>
                    <a:bodyPr/>
                    <a:lstStyle/>
                    <a:p>
                      <a:pPr algn="just">
                        <a:lnSpc>
                          <a:spcPct val="107000"/>
                        </a:lnSpc>
                        <a:spcAft>
                          <a:spcPts val="800"/>
                        </a:spcAft>
                      </a:pPr>
                      <a:r>
                        <a:rPr lang="en-GB" sz="1400" b="1" dirty="0">
                          <a:solidFill>
                            <a:schemeClr val="tx1"/>
                          </a:solidFill>
                          <a:effectLst/>
                        </a:rPr>
                        <a:t>2025/26</a:t>
                      </a:r>
                      <a:endParaRPr lang="en-ZA" sz="1400" b="1" dirty="0">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txBody>
                  <a:tcPr marL="49698" marR="49698" marT="0" marB="0"/>
                </a:tc>
                <a:extLst>
                  <a:ext uri="{0D108BD9-81ED-4DB2-BD59-A6C34878D82A}">
                    <a16:rowId xmlns:a16="http://schemas.microsoft.com/office/drawing/2014/main" val="4086661491"/>
                  </a:ext>
                </a:extLst>
              </a:tr>
              <a:tr h="1638835">
                <a:tc rowSpan="2">
                  <a:txBody>
                    <a:bodyPr/>
                    <a:lstStyle/>
                    <a:p>
                      <a:pPr>
                        <a:lnSpc>
                          <a:spcPct val="107000"/>
                        </a:lnSpc>
                        <a:spcAft>
                          <a:spcPts val="800"/>
                        </a:spcAft>
                      </a:pPr>
                      <a:r>
                        <a:rPr lang="en-GB" sz="1400">
                          <a:solidFill>
                            <a:schemeClr val="tx1"/>
                          </a:solidFill>
                          <a:effectLst/>
                        </a:rPr>
                        <a:t>Youth better </a:t>
                      </a:r>
                      <a:endParaRPr lang="en-ZA" sz="1400">
                        <a:solidFill>
                          <a:schemeClr val="tx1"/>
                        </a:solidFill>
                        <a:effectLst/>
                      </a:endParaRPr>
                    </a:p>
                    <a:p>
                      <a:pPr>
                        <a:lnSpc>
                          <a:spcPct val="107000"/>
                        </a:lnSpc>
                        <a:spcAft>
                          <a:spcPts val="800"/>
                        </a:spcAft>
                      </a:pPr>
                      <a:r>
                        <a:rPr lang="en-GB" sz="1400">
                          <a:solidFill>
                            <a:schemeClr val="tx1"/>
                          </a:solidFill>
                          <a:effectLst/>
                        </a:rPr>
                        <a:t>prepared for further learning and world</a:t>
                      </a:r>
                      <a:endParaRPr lang="en-ZA" sz="1400">
                        <a:solidFill>
                          <a:schemeClr val="tx1"/>
                        </a:solidFill>
                        <a:effectLst/>
                      </a:endParaRPr>
                    </a:p>
                    <a:p>
                      <a:pPr>
                        <a:lnSpc>
                          <a:spcPct val="107000"/>
                        </a:lnSpc>
                        <a:spcAft>
                          <a:spcPts val="800"/>
                        </a:spcAft>
                      </a:pPr>
                      <a:r>
                        <a:rPr lang="en-GB" sz="1400">
                          <a:solidFill>
                            <a:schemeClr val="tx1"/>
                          </a:solidFill>
                          <a:effectLst/>
                        </a:rPr>
                        <a:t>of work.</a:t>
                      </a:r>
                      <a:endParaRPr lang="en-ZA" sz="1400">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txBody>
                  <a:tcPr marL="49698" marR="49698" marT="0" marB="0"/>
                </a:tc>
                <a:tc>
                  <a:txBody>
                    <a:bodyPr/>
                    <a:lstStyle/>
                    <a:p>
                      <a:pPr>
                        <a:lnSpc>
                          <a:spcPct val="107000"/>
                        </a:lnSpc>
                        <a:spcAft>
                          <a:spcPts val="800"/>
                        </a:spcAft>
                      </a:pPr>
                      <a:r>
                        <a:rPr lang="en-GB" sz="1400">
                          <a:solidFill>
                            <a:schemeClr val="tx1"/>
                          </a:solidFill>
                          <a:effectLst/>
                        </a:rPr>
                        <a:t>Learners passing National Senior Certiﬁcate Examination (NSC)</a:t>
                      </a:r>
                      <a:endParaRPr lang="en-ZA" sz="1400">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txBody>
                  <a:tcPr marL="49698" marR="49698" marT="0" marB="0"/>
                </a:tc>
                <a:tc>
                  <a:txBody>
                    <a:bodyPr/>
                    <a:lstStyle/>
                    <a:p>
                      <a:pPr>
                        <a:lnSpc>
                          <a:spcPct val="107000"/>
                        </a:lnSpc>
                        <a:spcAft>
                          <a:spcPts val="800"/>
                        </a:spcAft>
                      </a:pPr>
                      <a:r>
                        <a:rPr lang="en-GB" sz="1400" dirty="0">
                          <a:solidFill>
                            <a:schemeClr val="tx1"/>
                          </a:solidFill>
                          <a:effectLst/>
                        </a:rPr>
                        <a:t>SOI 701: Percentage of learners who passed the National Senior Certiﬁcate (NSC) Examination.</a:t>
                      </a:r>
                      <a:endParaRPr lang="en-ZA" sz="1400" dirty="0">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txBody>
                  <a:tcPr marL="49698" marR="49698" marT="0" marB="0"/>
                </a:tc>
                <a:tc>
                  <a:txBody>
                    <a:bodyPr/>
                    <a:lstStyle/>
                    <a:p>
                      <a:pPr algn="just">
                        <a:lnSpc>
                          <a:spcPct val="107000"/>
                        </a:lnSpc>
                        <a:spcAft>
                          <a:spcPts val="800"/>
                        </a:spcAft>
                      </a:pPr>
                      <a:r>
                        <a:rPr lang="en-GB" sz="1400" dirty="0">
                          <a:solidFill>
                            <a:schemeClr val="tx1"/>
                          </a:solidFill>
                          <a:effectLst/>
                        </a:rPr>
                        <a:t>85%</a:t>
                      </a:r>
                      <a:endParaRPr lang="en-ZA" sz="1400" dirty="0">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txBody>
                  <a:tcPr marL="49698" marR="49698" marT="0" marB="0"/>
                </a:tc>
                <a:tc>
                  <a:txBody>
                    <a:bodyPr/>
                    <a:lstStyle/>
                    <a:p>
                      <a:pPr algn="just">
                        <a:lnSpc>
                          <a:spcPct val="107000"/>
                        </a:lnSpc>
                        <a:spcAft>
                          <a:spcPts val="800"/>
                        </a:spcAft>
                      </a:pPr>
                      <a:r>
                        <a:rPr lang="en-US" sz="1400" dirty="0">
                          <a:solidFill>
                            <a:schemeClr val="tx1"/>
                          </a:solidFill>
                          <a:effectLst/>
                        </a:rPr>
                        <a:t>100%</a:t>
                      </a:r>
                      <a:endParaRPr lang="en-ZA" sz="1400" dirty="0">
                        <a:solidFill>
                          <a:schemeClr val="tx1"/>
                        </a:solidFill>
                        <a:effectLst/>
                      </a:endParaRPr>
                    </a:p>
                    <a:p>
                      <a:pPr algn="just">
                        <a:lnSpc>
                          <a:spcPct val="107000"/>
                        </a:lnSpc>
                        <a:spcAft>
                          <a:spcPts val="800"/>
                        </a:spcAft>
                      </a:pPr>
                      <a:r>
                        <a:rPr lang="en-US" sz="1400" dirty="0">
                          <a:solidFill>
                            <a:schemeClr val="tx1"/>
                          </a:solidFill>
                          <a:effectLst/>
                        </a:rPr>
                        <a:t>(Min. 88%)</a:t>
                      </a:r>
                      <a:endParaRPr lang="en-ZA" sz="1400" dirty="0">
                        <a:solidFill>
                          <a:schemeClr val="tx1"/>
                        </a:solidFill>
                        <a:effectLst/>
                      </a:endParaRPr>
                    </a:p>
                    <a:p>
                      <a:pPr algn="just">
                        <a:lnSpc>
                          <a:spcPct val="107000"/>
                        </a:lnSpc>
                        <a:spcAft>
                          <a:spcPts val="800"/>
                        </a:spcAft>
                      </a:pPr>
                      <a:r>
                        <a:rPr lang="en-US" sz="1400" dirty="0">
                          <a:solidFill>
                            <a:schemeClr val="tx1"/>
                          </a:solidFill>
                          <a:effectLst/>
                        </a:rPr>
                        <a:t> </a:t>
                      </a:r>
                      <a:endParaRPr lang="en-ZA" sz="1400" dirty="0">
                        <a:solidFill>
                          <a:schemeClr val="tx1"/>
                        </a:solidFill>
                        <a:effectLst/>
                      </a:endParaRPr>
                    </a:p>
                    <a:p>
                      <a:pPr algn="just">
                        <a:lnSpc>
                          <a:spcPct val="107000"/>
                        </a:lnSpc>
                        <a:spcAft>
                          <a:spcPts val="800"/>
                        </a:spcAft>
                      </a:pPr>
                      <a:r>
                        <a:rPr lang="en-GB" sz="1400" dirty="0">
                          <a:solidFill>
                            <a:schemeClr val="tx1"/>
                          </a:solidFill>
                          <a:effectLst/>
                        </a:rPr>
                        <a:t> </a:t>
                      </a:r>
                      <a:endParaRPr lang="en-ZA" sz="1400" dirty="0">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txBody>
                  <a:tcPr marL="49698" marR="49698" marT="0" marB="0"/>
                </a:tc>
                <a:tc>
                  <a:txBody>
                    <a:bodyPr/>
                    <a:lstStyle/>
                    <a:p>
                      <a:pPr algn="just">
                        <a:lnSpc>
                          <a:spcPct val="107000"/>
                        </a:lnSpc>
                        <a:spcAft>
                          <a:spcPts val="800"/>
                        </a:spcAft>
                      </a:pPr>
                      <a:r>
                        <a:rPr lang="en-US" sz="1400" dirty="0">
                          <a:solidFill>
                            <a:schemeClr val="tx1"/>
                          </a:solidFill>
                          <a:effectLst/>
                        </a:rPr>
                        <a:t>100%</a:t>
                      </a:r>
                      <a:endParaRPr lang="en-ZA" sz="1400" dirty="0">
                        <a:solidFill>
                          <a:schemeClr val="tx1"/>
                        </a:solidFill>
                        <a:effectLst/>
                      </a:endParaRPr>
                    </a:p>
                    <a:p>
                      <a:pPr algn="just">
                        <a:lnSpc>
                          <a:spcPct val="107000"/>
                        </a:lnSpc>
                        <a:spcAft>
                          <a:spcPts val="800"/>
                        </a:spcAft>
                      </a:pPr>
                      <a:r>
                        <a:rPr lang="en-US" sz="1400" dirty="0">
                          <a:solidFill>
                            <a:schemeClr val="tx1"/>
                          </a:solidFill>
                          <a:effectLst/>
                        </a:rPr>
                        <a:t>(Min. 89%)</a:t>
                      </a:r>
                      <a:endParaRPr lang="en-ZA" sz="1400" dirty="0">
                        <a:solidFill>
                          <a:schemeClr val="tx1"/>
                        </a:solidFill>
                        <a:effectLst/>
                      </a:endParaRPr>
                    </a:p>
                    <a:p>
                      <a:pPr algn="just">
                        <a:lnSpc>
                          <a:spcPct val="107000"/>
                        </a:lnSpc>
                        <a:spcAft>
                          <a:spcPts val="800"/>
                        </a:spcAft>
                      </a:pPr>
                      <a:r>
                        <a:rPr lang="en-GB" sz="1400" dirty="0">
                          <a:solidFill>
                            <a:schemeClr val="tx1"/>
                          </a:solidFill>
                          <a:effectLst/>
                        </a:rPr>
                        <a:t> </a:t>
                      </a:r>
                      <a:endParaRPr lang="en-ZA" sz="1400" dirty="0">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txBody>
                  <a:tcPr marL="49698" marR="49698" marT="0" marB="0"/>
                </a:tc>
                <a:tc>
                  <a:txBody>
                    <a:bodyPr/>
                    <a:lstStyle/>
                    <a:p>
                      <a:pPr algn="just">
                        <a:lnSpc>
                          <a:spcPct val="107000"/>
                        </a:lnSpc>
                        <a:spcAft>
                          <a:spcPts val="800"/>
                        </a:spcAft>
                      </a:pPr>
                      <a:r>
                        <a:rPr lang="en-US" sz="1400" dirty="0">
                          <a:solidFill>
                            <a:schemeClr val="tx1"/>
                          </a:solidFill>
                          <a:effectLst/>
                        </a:rPr>
                        <a:t>100%</a:t>
                      </a:r>
                      <a:endParaRPr lang="en-ZA" sz="1400" dirty="0">
                        <a:solidFill>
                          <a:schemeClr val="tx1"/>
                        </a:solidFill>
                        <a:effectLst/>
                      </a:endParaRPr>
                    </a:p>
                    <a:p>
                      <a:pPr algn="just">
                        <a:lnSpc>
                          <a:spcPct val="107000"/>
                        </a:lnSpc>
                        <a:spcAft>
                          <a:spcPts val="800"/>
                        </a:spcAft>
                      </a:pPr>
                      <a:r>
                        <a:rPr lang="en-US" sz="1400" dirty="0">
                          <a:solidFill>
                            <a:schemeClr val="tx1"/>
                          </a:solidFill>
                          <a:effectLst/>
                        </a:rPr>
                        <a:t>(Min. 90%)</a:t>
                      </a:r>
                      <a:endParaRPr lang="en-ZA" sz="1400" dirty="0">
                        <a:solidFill>
                          <a:schemeClr val="tx1"/>
                        </a:solidFill>
                        <a:effectLst/>
                      </a:endParaRPr>
                    </a:p>
                    <a:p>
                      <a:pPr algn="just">
                        <a:lnSpc>
                          <a:spcPct val="107000"/>
                        </a:lnSpc>
                        <a:spcAft>
                          <a:spcPts val="800"/>
                        </a:spcAft>
                      </a:pPr>
                      <a:r>
                        <a:rPr lang="en-GB" sz="1400" dirty="0">
                          <a:solidFill>
                            <a:schemeClr val="tx1"/>
                          </a:solidFill>
                          <a:effectLst/>
                        </a:rPr>
                        <a:t> </a:t>
                      </a:r>
                      <a:endParaRPr lang="en-ZA" sz="1400" dirty="0">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txBody>
                  <a:tcPr marL="49698" marR="49698" marT="0" marB="0"/>
                </a:tc>
                <a:extLst>
                  <a:ext uri="{0D108BD9-81ED-4DB2-BD59-A6C34878D82A}">
                    <a16:rowId xmlns:a16="http://schemas.microsoft.com/office/drawing/2014/main" val="1408046547"/>
                  </a:ext>
                </a:extLst>
              </a:tr>
              <a:tr h="311256">
                <a:tc vMerge="1">
                  <a:txBody>
                    <a:bodyPr/>
                    <a:lstStyle/>
                    <a:p>
                      <a:endParaRPr lang="en-ZA"/>
                    </a:p>
                  </a:txBody>
                  <a:tcPr/>
                </a:tc>
                <a:tc>
                  <a:txBody>
                    <a:bodyPr/>
                    <a:lstStyle/>
                    <a:p>
                      <a:pPr>
                        <a:lnSpc>
                          <a:spcPct val="107000"/>
                        </a:lnSpc>
                        <a:spcAft>
                          <a:spcPts val="800"/>
                        </a:spcAft>
                      </a:pPr>
                      <a:r>
                        <a:rPr lang="en-GB" sz="1400">
                          <a:solidFill>
                            <a:schemeClr val="tx1"/>
                          </a:solidFill>
                          <a:effectLst/>
                        </a:rPr>
                        <a:t>Grade 12 learners passing at Bachelor Pass level</a:t>
                      </a:r>
                      <a:endParaRPr lang="en-ZA" sz="1400">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txBody>
                  <a:tcPr marL="49698" marR="49698" marT="0" marB="0"/>
                </a:tc>
                <a:tc>
                  <a:txBody>
                    <a:bodyPr/>
                    <a:lstStyle/>
                    <a:p>
                      <a:pPr>
                        <a:lnSpc>
                          <a:spcPct val="107000"/>
                        </a:lnSpc>
                        <a:spcAft>
                          <a:spcPts val="800"/>
                        </a:spcAft>
                      </a:pPr>
                      <a:r>
                        <a:rPr lang="en-GB" sz="1400">
                          <a:solidFill>
                            <a:schemeClr val="tx1"/>
                          </a:solidFill>
                          <a:effectLst/>
                        </a:rPr>
                        <a:t>SOI 702: Percentage of Grade 12 learners passing at the Bachelor Pass level.</a:t>
                      </a:r>
                      <a:endParaRPr lang="en-ZA" sz="1400">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txBody>
                  <a:tcPr marL="49698" marR="49698" marT="0" marB="0"/>
                </a:tc>
                <a:tc>
                  <a:txBody>
                    <a:bodyPr/>
                    <a:lstStyle/>
                    <a:p>
                      <a:pPr algn="just">
                        <a:lnSpc>
                          <a:spcPct val="107000"/>
                        </a:lnSpc>
                        <a:spcAft>
                          <a:spcPts val="800"/>
                        </a:spcAft>
                      </a:pPr>
                      <a:r>
                        <a:rPr lang="en-GB" sz="1400">
                          <a:solidFill>
                            <a:schemeClr val="tx1"/>
                          </a:solidFill>
                          <a:effectLst/>
                        </a:rPr>
                        <a:t>45%</a:t>
                      </a:r>
                      <a:endParaRPr lang="en-ZA" sz="1400">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txBody>
                  <a:tcPr marL="49698" marR="49698" marT="0" marB="0"/>
                </a:tc>
                <a:tc>
                  <a:txBody>
                    <a:bodyPr/>
                    <a:lstStyle/>
                    <a:p>
                      <a:pPr algn="just">
                        <a:lnSpc>
                          <a:spcPct val="107000"/>
                        </a:lnSpc>
                        <a:spcAft>
                          <a:spcPts val="800"/>
                        </a:spcAft>
                      </a:pPr>
                      <a:r>
                        <a:rPr lang="en-GB" sz="1400" dirty="0">
                          <a:solidFill>
                            <a:schemeClr val="tx1"/>
                          </a:solidFill>
                          <a:effectLst/>
                        </a:rPr>
                        <a:t>45%</a:t>
                      </a:r>
                      <a:endParaRPr lang="en-ZA" sz="1400" dirty="0">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txBody>
                  <a:tcPr marL="49698" marR="49698" marT="0" marB="0"/>
                </a:tc>
                <a:tc>
                  <a:txBody>
                    <a:bodyPr/>
                    <a:lstStyle/>
                    <a:p>
                      <a:pPr algn="just">
                        <a:lnSpc>
                          <a:spcPct val="107000"/>
                        </a:lnSpc>
                        <a:spcAft>
                          <a:spcPts val="800"/>
                        </a:spcAft>
                      </a:pPr>
                      <a:r>
                        <a:rPr lang="en-GB" sz="1400">
                          <a:solidFill>
                            <a:schemeClr val="tx1"/>
                          </a:solidFill>
                          <a:effectLst/>
                        </a:rPr>
                        <a:t>48%</a:t>
                      </a:r>
                      <a:endParaRPr lang="en-ZA" sz="1400">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txBody>
                  <a:tcPr marL="49698" marR="49698" marT="0" marB="0"/>
                </a:tc>
                <a:tc>
                  <a:txBody>
                    <a:bodyPr/>
                    <a:lstStyle/>
                    <a:p>
                      <a:pPr algn="just">
                        <a:lnSpc>
                          <a:spcPct val="107000"/>
                        </a:lnSpc>
                        <a:spcAft>
                          <a:spcPts val="800"/>
                        </a:spcAft>
                      </a:pPr>
                      <a:r>
                        <a:rPr lang="en-GB" sz="1400" dirty="0">
                          <a:solidFill>
                            <a:schemeClr val="tx1"/>
                          </a:solidFill>
                          <a:effectLst/>
                        </a:rPr>
                        <a:t>50%</a:t>
                      </a:r>
                      <a:endParaRPr lang="en-ZA" sz="1400" dirty="0">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txBody>
                  <a:tcPr marL="49698" marR="49698" marT="0" marB="0"/>
                </a:tc>
                <a:extLst>
                  <a:ext uri="{0D108BD9-81ED-4DB2-BD59-A6C34878D82A}">
                    <a16:rowId xmlns:a16="http://schemas.microsoft.com/office/drawing/2014/main" val="1544574843"/>
                  </a:ext>
                </a:extLst>
              </a:tr>
            </a:tbl>
          </a:graphicData>
        </a:graphic>
      </p:graphicFrame>
    </p:spTree>
    <p:extLst>
      <p:ext uri="{BB962C8B-B14F-4D97-AF65-F5344CB8AC3E}">
        <p14:creationId xmlns:p14="http://schemas.microsoft.com/office/powerpoint/2010/main" val="2115975482"/>
      </p:ext>
    </p:extLst>
  </p:cSld>
  <p:clrMapOvr>
    <a:masterClrMapping/>
  </p:clrMapOvr>
  <p:transition>
    <p:wipe/>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Content Placeholder 13">
            <a:extLst>
              <a:ext uri="{FF2B5EF4-FFF2-40B4-BE49-F238E27FC236}">
                <a16:creationId xmlns:a16="http://schemas.microsoft.com/office/drawing/2014/main" id="{9E3B93A8-610B-FB4B-F174-97C1A3A2FBEF}"/>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894" y="26468"/>
            <a:ext cx="9147894" cy="6857999"/>
          </a:xfrm>
        </p:spPr>
      </p:pic>
      <p:sp>
        <p:nvSpPr>
          <p:cNvPr id="10" name="Slide Number Placeholder 9"/>
          <p:cNvSpPr>
            <a:spLocks noGrp="1"/>
          </p:cNvSpPr>
          <p:nvPr>
            <p:ph type="sldNum" sz="quarter" idx="12"/>
          </p:nvPr>
        </p:nvSpPr>
        <p:spPr/>
        <p:txBody>
          <a:bodyPr/>
          <a:lstStyle/>
          <a:p>
            <a:fld id="{2DDF82E0-F617-466A-8989-E6F91EEE8384}" type="slidenum">
              <a:rPr lang="en-US" altLang="en-US" sz="1600" smtClean="0">
                <a:solidFill>
                  <a:prstClr val="white"/>
                </a:solidFill>
              </a:rPr>
              <a:pPr/>
              <a:t>38</a:t>
            </a:fld>
            <a:endParaRPr lang="en-US" altLang="en-US" sz="1600" dirty="0">
              <a:solidFill>
                <a:prstClr val="white"/>
              </a:solidFill>
            </a:endParaRPr>
          </a:p>
        </p:txBody>
      </p:sp>
      <p:sp>
        <p:nvSpPr>
          <p:cNvPr id="5" name="Rectangle 4">
            <a:extLst>
              <a:ext uri="{FF2B5EF4-FFF2-40B4-BE49-F238E27FC236}">
                <a16:creationId xmlns:a16="http://schemas.microsoft.com/office/drawing/2014/main" id="{CA4095C3-29D6-8A91-DF11-18B46D019CAA}"/>
              </a:ext>
            </a:extLst>
          </p:cNvPr>
          <p:cNvSpPr/>
          <p:nvPr/>
        </p:nvSpPr>
        <p:spPr>
          <a:xfrm>
            <a:off x="0" y="0"/>
            <a:ext cx="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itle 1"/>
          <p:cNvSpPr>
            <a:spLocks noGrp="1"/>
          </p:cNvSpPr>
          <p:nvPr>
            <p:ph type="title"/>
          </p:nvPr>
        </p:nvSpPr>
        <p:spPr>
          <a:xfrm>
            <a:off x="611560" y="1052736"/>
            <a:ext cx="8208910" cy="1116299"/>
          </a:xfrm>
        </p:spPr>
        <p:txBody>
          <a:bodyPr>
            <a:noAutofit/>
          </a:bodyPr>
          <a:lstStyle/>
          <a:p>
            <a:r>
              <a:rPr lang="en-US" sz="2400" b="1" dirty="0">
                <a:solidFill>
                  <a:srgbClr val="008000"/>
                </a:solidFill>
              </a:rPr>
              <a:t>PERFORMANCE INFORMATION </a:t>
            </a:r>
            <a:br>
              <a:rPr lang="en-US" sz="2400" b="1" dirty="0">
                <a:solidFill>
                  <a:srgbClr val="008000"/>
                </a:solidFill>
              </a:rPr>
            </a:br>
            <a:r>
              <a:rPr lang="en-US" sz="2400" b="1" dirty="0">
                <a:solidFill>
                  <a:srgbClr val="008000"/>
                </a:solidFill>
              </a:rPr>
              <a:t>PROGRAMME 7: EXAMINATION AND EDUCATION RELATED SERVICES</a:t>
            </a:r>
            <a:endParaRPr lang="en-ZA" sz="2400" b="1" dirty="0">
              <a:solidFill>
                <a:srgbClr val="008000"/>
              </a:solidFill>
            </a:endParaRPr>
          </a:p>
        </p:txBody>
      </p:sp>
      <p:pic>
        <p:nvPicPr>
          <p:cNvPr id="7" name="Picture 6" descr="Education Logo.jp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64271" y="332656"/>
            <a:ext cx="2808312" cy="707334"/>
          </a:xfrm>
          <a:prstGeom prst="rect">
            <a:avLst/>
          </a:prstGeom>
        </p:spPr>
      </p:pic>
      <p:pic>
        <p:nvPicPr>
          <p:cNvPr id="8" name="Picture 7" descr="NDP Logo.jp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620000" y="260648"/>
            <a:ext cx="869208" cy="800457"/>
          </a:xfrm>
          <a:prstGeom prst="rect">
            <a:avLst/>
          </a:prstGeom>
        </p:spPr>
      </p:pic>
      <p:sp>
        <p:nvSpPr>
          <p:cNvPr id="9" name="TextBox 8">
            <a:extLst>
              <a:ext uri="{FF2B5EF4-FFF2-40B4-BE49-F238E27FC236}">
                <a16:creationId xmlns:a16="http://schemas.microsoft.com/office/drawing/2014/main" id="{C1AFE2E7-1968-957B-22E5-255AC3A04730}"/>
              </a:ext>
            </a:extLst>
          </p:cNvPr>
          <p:cNvSpPr txBox="1"/>
          <p:nvPr/>
        </p:nvSpPr>
        <p:spPr>
          <a:xfrm>
            <a:off x="376714" y="6056268"/>
            <a:ext cx="7200900" cy="600164"/>
          </a:xfrm>
          <a:prstGeom prst="rect">
            <a:avLst/>
          </a:prstGeom>
          <a:noFill/>
        </p:spPr>
        <p:txBody>
          <a:bodyPr wrap="square" rtlCol="0">
            <a:spAutoFit/>
          </a:bodyPr>
          <a:lstStyle/>
          <a:p>
            <a:pPr algn="ctr"/>
            <a:r>
              <a:rPr lang="en-US" sz="1100" b="1" dirty="0"/>
              <a:t>Our Vision </a:t>
            </a:r>
          </a:p>
          <a:p>
            <a:pPr algn="ctr"/>
            <a:r>
              <a:rPr lang="en-US" sz="1100" i="1" dirty="0">
                <a:cs typeface="Arial" panose="020B0604020202020204" pitchFamily="34" charset="0"/>
              </a:rPr>
              <a:t>To be an innovative hub for quality teaching and learning that produces learners developed to exploit opportunities for lifelong success.</a:t>
            </a:r>
          </a:p>
        </p:txBody>
      </p:sp>
      <p:pic>
        <p:nvPicPr>
          <p:cNvPr id="11" name="Picture 10" descr="Untitled-20.png">
            <a:extLst>
              <a:ext uri="{FF2B5EF4-FFF2-40B4-BE49-F238E27FC236}">
                <a16:creationId xmlns:a16="http://schemas.microsoft.com/office/drawing/2014/main" id="{397B0EEB-0EB7-3511-B246-5FE1481379F3}"/>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884368" y="5949280"/>
            <a:ext cx="954753" cy="606397"/>
          </a:xfrm>
          <a:prstGeom prst="rect">
            <a:avLst/>
          </a:prstGeom>
        </p:spPr>
      </p:pic>
      <p:graphicFrame>
        <p:nvGraphicFramePr>
          <p:cNvPr id="3" name="Table 2">
            <a:extLst>
              <a:ext uri="{FF2B5EF4-FFF2-40B4-BE49-F238E27FC236}">
                <a16:creationId xmlns:a16="http://schemas.microsoft.com/office/drawing/2014/main" id="{AC6244F4-B821-2C06-3D97-551633C0D8E1}"/>
              </a:ext>
            </a:extLst>
          </p:cNvPr>
          <p:cNvGraphicFramePr>
            <a:graphicFrameLocks noGrp="1"/>
          </p:cNvGraphicFramePr>
          <p:nvPr>
            <p:extLst>
              <p:ext uri="{D42A27DB-BD31-4B8C-83A1-F6EECF244321}">
                <p14:modId xmlns:p14="http://schemas.microsoft.com/office/powerpoint/2010/main" val="1999215337"/>
              </p:ext>
            </p:extLst>
          </p:nvPr>
        </p:nvGraphicFramePr>
        <p:xfrm>
          <a:off x="611560" y="2329055"/>
          <a:ext cx="7877646" cy="2949700"/>
        </p:xfrm>
        <a:graphic>
          <a:graphicData uri="http://schemas.openxmlformats.org/drawingml/2006/table">
            <a:tbl>
              <a:tblPr firstRow="1" firstCol="1" bandRow="1">
                <a:tableStyleId>{00A15C55-8517-42AA-B614-E9B94910E393}</a:tableStyleId>
              </a:tblPr>
              <a:tblGrid>
                <a:gridCol w="1080120">
                  <a:extLst>
                    <a:ext uri="{9D8B030D-6E8A-4147-A177-3AD203B41FA5}">
                      <a16:colId xmlns:a16="http://schemas.microsoft.com/office/drawing/2014/main" val="2510157293"/>
                    </a:ext>
                  </a:extLst>
                </a:gridCol>
                <a:gridCol w="1440160">
                  <a:extLst>
                    <a:ext uri="{9D8B030D-6E8A-4147-A177-3AD203B41FA5}">
                      <a16:colId xmlns:a16="http://schemas.microsoft.com/office/drawing/2014/main" val="3761286389"/>
                    </a:ext>
                  </a:extLst>
                </a:gridCol>
                <a:gridCol w="1944216">
                  <a:extLst>
                    <a:ext uri="{9D8B030D-6E8A-4147-A177-3AD203B41FA5}">
                      <a16:colId xmlns:a16="http://schemas.microsoft.com/office/drawing/2014/main" val="946065361"/>
                    </a:ext>
                  </a:extLst>
                </a:gridCol>
                <a:gridCol w="1152128">
                  <a:extLst>
                    <a:ext uri="{9D8B030D-6E8A-4147-A177-3AD203B41FA5}">
                      <a16:colId xmlns:a16="http://schemas.microsoft.com/office/drawing/2014/main" val="1060528189"/>
                    </a:ext>
                  </a:extLst>
                </a:gridCol>
                <a:gridCol w="792088">
                  <a:extLst>
                    <a:ext uri="{9D8B030D-6E8A-4147-A177-3AD203B41FA5}">
                      <a16:colId xmlns:a16="http://schemas.microsoft.com/office/drawing/2014/main" val="2229522680"/>
                    </a:ext>
                  </a:extLst>
                </a:gridCol>
                <a:gridCol w="720080">
                  <a:extLst>
                    <a:ext uri="{9D8B030D-6E8A-4147-A177-3AD203B41FA5}">
                      <a16:colId xmlns:a16="http://schemas.microsoft.com/office/drawing/2014/main" val="2395389545"/>
                    </a:ext>
                  </a:extLst>
                </a:gridCol>
                <a:gridCol w="748854">
                  <a:extLst>
                    <a:ext uri="{9D8B030D-6E8A-4147-A177-3AD203B41FA5}">
                      <a16:colId xmlns:a16="http://schemas.microsoft.com/office/drawing/2014/main" val="4055874477"/>
                    </a:ext>
                  </a:extLst>
                </a:gridCol>
              </a:tblGrid>
              <a:tr h="109106">
                <a:tc rowSpan="3">
                  <a:txBody>
                    <a:bodyPr/>
                    <a:lstStyle/>
                    <a:p>
                      <a:pPr algn="ctr">
                        <a:lnSpc>
                          <a:spcPct val="107000"/>
                        </a:lnSpc>
                        <a:spcAft>
                          <a:spcPts val="800"/>
                        </a:spcAft>
                      </a:pPr>
                      <a:r>
                        <a:rPr lang="en-GB" sz="1400" dirty="0">
                          <a:solidFill>
                            <a:schemeClr val="tx1"/>
                          </a:solidFill>
                          <a:effectLst/>
                        </a:rPr>
                        <a:t> </a:t>
                      </a:r>
                      <a:endParaRPr lang="en-ZA" sz="1400" dirty="0">
                        <a:solidFill>
                          <a:schemeClr val="tx1"/>
                        </a:solidFill>
                        <a:effectLst/>
                      </a:endParaRPr>
                    </a:p>
                    <a:p>
                      <a:pPr algn="ctr">
                        <a:lnSpc>
                          <a:spcPct val="107000"/>
                        </a:lnSpc>
                        <a:spcAft>
                          <a:spcPts val="800"/>
                        </a:spcAft>
                      </a:pPr>
                      <a:r>
                        <a:rPr lang="en-GB" sz="1400" dirty="0">
                          <a:solidFill>
                            <a:schemeClr val="tx1"/>
                          </a:solidFill>
                          <a:effectLst/>
                        </a:rPr>
                        <a:t> </a:t>
                      </a:r>
                      <a:endParaRPr lang="en-ZA" sz="1400" dirty="0">
                        <a:solidFill>
                          <a:schemeClr val="tx1"/>
                        </a:solidFill>
                        <a:effectLst/>
                      </a:endParaRPr>
                    </a:p>
                    <a:p>
                      <a:pPr algn="ctr">
                        <a:lnSpc>
                          <a:spcPct val="107000"/>
                        </a:lnSpc>
                        <a:spcAft>
                          <a:spcPts val="800"/>
                        </a:spcAft>
                      </a:pPr>
                      <a:r>
                        <a:rPr lang="en-GB" sz="1400" dirty="0">
                          <a:solidFill>
                            <a:schemeClr val="tx1"/>
                          </a:solidFill>
                          <a:effectLst/>
                        </a:rPr>
                        <a:t>Outcome</a:t>
                      </a:r>
                      <a:endParaRPr lang="en-ZA" sz="1400" dirty="0">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txBody>
                  <a:tcPr marL="49698" marR="49698" marT="0" marB="0"/>
                </a:tc>
                <a:tc rowSpan="3">
                  <a:txBody>
                    <a:bodyPr/>
                    <a:lstStyle/>
                    <a:p>
                      <a:pPr algn="ctr">
                        <a:lnSpc>
                          <a:spcPct val="107000"/>
                        </a:lnSpc>
                        <a:spcAft>
                          <a:spcPts val="800"/>
                        </a:spcAft>
                      </a:pPr>
                      <a:r>
                        <a:rPr lang="en-GB" sz="1400" dirty="0">
                          <a:solidFill>
                            <a:schemeClr val="tx1"/>
                          </a:solidFill>
                          <a:effectLst/>
                        </a:rPr>
                        <a:t> </a:t>
                      </a:r>
                      <a:endParaRPr lang="en-ZA" sz="1400" dirty="0">
                        <a:solidFill>
                          <a:schemeClr val="tx1"/>
                        </a:solidFill>
                        <a:effectLst/>
                      </a:endParaRPr>
                    </a:p>
                    <a:p>
                      <a:pPr algn="ctr">
                        <a:lnSpc>
                          <a:spcPct val="107000"/>
                        </a:lnSpc>
                        <a:spcAft>
                          <a:spcPts val="800"/>
                        </a:spcAft>
                      </a:pPr>
                      <a:r>
                        <a:rPr lang="en-GB" sz="1400" dirty="0">
                          <a:solidFill>
                            <a:schemeClr val="tx1"/>
                          </a:solidFill>
                          <a:effectLst/>
                        </a:rPr>
                        <a:t> </a:t>
                      </a:r>
                      <a:endParaRPr lang="en-ZA" sz="1400" dirty="0">
                        <a:solidFill>
                          <a:schemeClr val="tx1"/>
                        </a:solidFill>
                        <a:effectLst/>
                      </a:endParaRPr>
                    </a:p>
                    <a:p>
                      <a:pPr algn="ctr">
                        <a:lnSpc>
                          <a:spcPct val="107000"/>
                        </a:lnSpc>
                        <a:spcAft>
                          <a:spcPts val="800"/>
                        </a:spcAft>
                      </a:pPr>
                      <a:r>
                        <a:rPr lang="en-GB" sz="1400" dirty="0">
                          <a:solidFill>
                            <a:schemeClr val="tx1"/>
                          </a:solidFill>
                          <a:effectLst/>
                        </a:rPr>
                        <a:t>Outputs</a:t>
                      </a:r>
                      <a:endParaRPr lang="en-ZA" sz="1400" dirty="0">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txBody>
                  <a:tcPr marL="49698" marR="49698" marT="0" marB="0"/>
                </a:tc>
                <a:tc rowSpan="3">
                  <a:txBody>
                    <a:bodyPr/>
                    <a:lstStyle/>
                    <a:p>
                      <a:pPr algn="ctr">
                        <a:lnSpc>
                          <a:spcPct val="107000"/>
                        </a:lnSpc>
                        <a:spcAft>
                          <a:spcPts val="800"/>
                        </a:spcAft>
                      </a:pPr>
                      <a:r>
                        <a:rPr lang="en-GB" sz="1400">
                          <a:solidFill>
                            <a:schemeClr val="tx1"/>
                          </a:solidFill>
                          <a:effectLst/>
                        </a:rPr>
                        <a:t> </a:t>
                      </a:r>
                      <a:endParaRPr lang="en-ZA" sz="1400">
                        <a:solidFill>
                          <a:schemeClr val="tx1"/>
                        </a:solidFill>
                        <a:effectLst/>
                      </a:endParaRPr>
                    </a:p>
                    <a:p>
                      <a:pPr algn="ctr">
                        <a:lnSpc>
                          <a:spcPct val="107000"/>
                        </a:lnSpc>
                        <a:spcAft>
                          <a:spcPts val="800"/>
                        </a:spcAft>
                      </a:pPr>
                      <a:r>
                        <a:rPr lang="en-GB" sz="1400">
                          <a:solidFill>
                            <a:schemeClr val="tx1"/>
                          </a:solidFill>
                          <a:effectLst/>
                        </a:rPr>
                        <a:t> </a:t>
                      </a:r>
                      <a:endParaRPr lang="en-ZA" sz="1400">
                        <a:solidFill>
                          <a:schemeClr val="tx1"/>
                        </a:solidFill>
                        <a:effectLst/>
                      </a:endParaRPr>
                    </a:p>
                    <a:p>
                      <a:pPr algn="ctr">
                        <a:lnSpc>
                          <a:spcPct val="107000"/>
                        </a:lnSpc>
                        <a:spcAft>
                          <a:spcPts val="800"/>
                        </a:spcAft>
                      </a:pPr>
                      <a:r>
                        <a:rPr lang="en-GB" sz="1400">
                          <a:solidFill>
                            <a:schemeClr val="tx1"/>
                          </a:solidFill>
                          <a:effectLst/>
                        </a:rPr>
                        <a:t>Output Indicators</a:t>
                      </a:r>
                      <a:endParaRPr lang="en-ZA" sz="1400">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txBody>
                  <a:tcPr marL="49698" marR="49698" marT="0" marB="0"/>
                </a:tc>
                <a:tc gridSpan="4">
                  <a:txBody>
                    <a:bodyPr/>
                    <a:lstStyle/>
                    <a:p>
                      <a:pPr algn="ctr">
                        <a:lnSpc>
                          <a:spcPct val="107000"/>
                        </a:lnSpc>
                        <a:spcAft>
                          <a:spcPts val="800"/>
                        </a:spcAft>
                      </a:pPr>
                      <a:r>
                        <a:rPr lang="en-GB" sz="1400">
                          <a:solidFill>
                            <a:schemeClr val="tx1"/>
                          </a:solidFill>
                          <a:effectLst/>
                        </a:rPr>
                        <a:t>Annual Targets</a:t>
                      </a:r>
                      <a:endParaRPr lang="en-ZA" sz="1400">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txBody>
                  <a:tcPr marL="49698" marR="49698" marT="0" marB="0"/>
                </a:tc>
                <a:tc hMerge="1">
                  <a:txBody>
                    <a:bodyPr/>
                    <a:lstStyle/>
                    <a:p>
                      <a:endParaRPr lang="en-ZA"/>
                    </a:p>
                  </a:txBody>
                  <a:tcPr/>
                </a:tc>
                <a:tc hMerge="1">
                  <a:txBody>
                    <a:bodyPr/>
                    <a:lstStyle/>
                    <a:p>
                      <a:endParaRPr lang="en-ZA"/>
                    </a:p>
                  </a:txBody>
                  <a:tcPr/>
                </a:tc>
                <a:tc hMerge="1">
                  <a:txBody>
                    <a:bodyPr/>
                    <a:lstStyle/>
                    <a:p>
                      <a:endParaRPr lang="en-ZA"/>
                    </a:p>
                  </a:txBody>
                  <a:tcPr/>
                </a:tc>
                <a:extLst>
                  <a:ext uri="{0D108BD9-81ED-4DB2-BD59-A6C34878D82A}">
                    <a16:rowId xmlns:a16="http://schemas.microsoft.com/office/drawing/2014/main" val="2213199778"/>
                  </a:ext>
                </a:extLst>
              </a:tr>
              <a:tr h="300903">
                <a:tc vMerge="1">
                  <a:txBody>
                    <a:bodyPr/>
                    <a:lstStyle/>
                    <a:p>
                      <a:endParaRPr lang="en-ZA"/>
                    </a:p>
                  </a:txBody>
                  <a:tcPr/>
                </a:tc>
                <a:tc vMerge="1">
                  <a:txBody>
                    <a:bodyPr/>
                    <a:lstStyle/>
                    <a:p>
                      <a:endParaRPr lang="en-ZA"/>
                    </a:p>
                  </a:txBody>
                  <a:tcPr/>
                </a:tc>
                <a:tc vMerge="1">
                  <a:txBody>
                    <a:bodyPr/>
                    <a:lstStyle/>
                    <a:p>
                      <a:endParaRPr lang="en-ZA"/>
                    </a:p>
                  </a:txBody>
                  <a:tcPr/>
                </a:tc>
                <a:tc>
                  <a:txBody>
                    <a:bodyPr/>
                    <a:lstStyle/>
                    <a:p>
                      <a:pPr algn="just">
                        <a:lnSpc>
                          <a:spcPct val="107000"/>
                        </a:lnSpc>
                        <a:spcAft>
                          <a:spcPts val="800"/>
                        </a:spcAft>
                      </a:pPr>
                      <a:r>
                        <a:rPr lang="en-GB" sz="1400" b="1" dirty="0">
                          <a:solidFill>
                            <a:schemeClr val="tx1"/>
                          </a:solidFill>
                          <a:effectLst/>
                        </a:rPr>
                        <a:t>Estimated performance </a:t>
                      </a:r>
                      <a:endParaRPr lang="en-ZA" sz="1400" b="1" dirty="0">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txBody>
                  <a:tcPr marL="49698" marR="49698" marT="0" marB="0"/>
                </a:tc>
                <a:tc gridSpan="3">
                  <a:txBody>
                    <a:bodyPr/>
                    <a:lstStyle/>
                    <a:p>
                      <a:pPr algn="ctr">
                        <a:lnSpc>
                          <a:spcPct val="107000"/>
                        </a:lnSpc>
                        <a:spcAft>
                          <a:spcPts val="800"/>
                        </a:spcAft>
                      </a:pPr>
                      <a:r>
                        <a:rPr lang="en-GB" sz="1400" b="1" dirty="0">
                          <a:solidFill>
                            <a:schemeClr val="tx1"/>
                          </a:solidFill>
                          <a:effectLst/>
                        </a:rPr>
                        <a:t> MTEF Period </a:t>
                      </a:r>
                      <a:endParaRPr lang="en-ZA" sz="1400" b="1" dirty="0">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txBody>
                  <a:tcPr marL="49698" marR="49698" marT="0" marB="0"/>
                </a:tc>
                <a:tc hMerge="1">
                  <a:txBody>
                    <a:bodyPr/>
                    <a:lstStyle/>
                    <a:p>
                      <a:endParaRPr lang="en-ZA"/>
                    </a:p>
                  </a:txBody>
                  <a:tcPr/>
                </a:tc>
                <a:tc hMerge="1">
                  <a:txBody>
                    <a:bodyPr/>
                    <a:lstStyle/>
                    <a:p>
                      <a:endParaRPr lang="en-ZA"/>
                    </a:p>
                  </a:txBody>
                  <a:tcPr/>
                </a:tc>
                <a:extLst>
                  <a:ext uri="{0D108BD9-81ED-4DB2-BD59-A6C34878D82A}">
                    <a16:rowId xmlns:a16="http://schemas.microsoft.com/office/drawing/2014/main" val="2555709783"/>
                  </a:ext>
                </a:extLst>
              </a:tr>
              <a:tr h="438592">
                <a:tc vMerge="1">
                  <a:txBody>
                    <a:bodyPr/>
                    <a:lstStyle/>
                    <a:p>
                      <a:endParaRPr lang="en-ZA"/>
                    </a:p>
                  </a:txBody>
                  <a:tcPr/>
                </a:tc>
                <a:tc vMerge="1">
                  <a:txBody>
                    <a:bodyPr/>
                    <a:lstStyle/>
                    <a:p>
                      <a:endParaRPr lang="en-ZA"/>
                    </a:p>
                  </a:txBody>
                  <a:tcPr/>
                </a:tc>
                <a:tc vMerge="1">
                  <a:txBody>
                    <a:bodyPr/>
                    <a:lstStyle/>
                    <a:p>
                      <a:endParaRPr lang="en-ZA"/>
                    </a:p>
                  </a:txBody>
                  <a:tcPr/>
                </a:tc>
                <a:tc>
                  <a:txBody>
                    <a:bodyPr/>
                    <a:lstStyle/>
                    <a:p>
                      <a:pPr algn="just">
                        <a:lnSpc>
                          <a:spcPct val="107000"/>
                        </a:lnSpc>
                        <a:spcAft>
                          <a:spcPts val="800"/>
                        </a:spcAft>
                      </a:pPr>
                      <a:r>
                        <a:rPr lang="en-GB" sz="1400" b="1" dirty="0">
                          <a:solidFill>
                            <a:schemeClr val="tx1"/>
                          </a:solidFill>
                          <a:effectLst/>
                        </a:rPr>
                        <a:t>2022/23</a:t>
                      </a:r>
                      <a:endParaRPr lang="en-ZA" sz="1400" b="1" dirty="0">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txBody>
                  <a:tcPr marL="49698" marR="49698" marT="0" marB="0"/>
                </a:tc>
                <a:tc>
                  <a:txBody>
                    <a:bodyPr/>
                    <a:lstStyle/>
                    <a:p>
                      <a:pPr algn="just">
                        <a:lnSpc>
                          <a:spcPct val="107000"/>
                        </a:lnSpc>
                        <a:spcAft>
                          <a:spcPts val="800"/>
                        </a:spcAft>
                      </a:pPr>
                      <a:r>
                        <a:rPr lang="en-GB" sz="1400" b="1" dirty="0">
                          <a:solidFill>
                            <a:schemeClr val="tx1"/>
                          </a:solidFill>
                          <a:effectLst/>
                        </a:rPr>
                        <a:t>2023/24</a:t>
                      </a:r>
                      <a:endParaRPr lang="en-ZA" sz="1400" b="1" dirty="0">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txBody>
                  <a:tcPr marL="49698" marR="49698" marT="0" marB="0"/>
                </a:tc>
                <a:tc>
                  <a:txBody>
                    <a:bodyPr/>
                    <a:lstStyle/>
                    <a:p>
                      <a:pPr algn="just">
                        <a:lnSpc>
                          <a:spcPct val="107000"/>
                        </a:lnSpc>
                        <a:spcAft>
                          <a:spcPts val="800"/>
                        </a:spcAft>
                      </a:pPr>
                      <a:r>
                        <a:rPr lang="en-GB" sz="1400" b="1" dirty="0">
                          <a:solidFill>
                            <a:schemeClr val="tx1"/>
                          </a:solidFill>
                          <a:effectLst/>
                        </a:rPr>
                        <a:t>2024/25</a:t>
                      </a:r>
                      <a:endParaRPr lang="en-ZA" sz="1400" b="1" dirty="0">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txBody>
                  <a:tcPr marL="49698" marR="49698" marT="0" marB="0"/>
                </a:tc>
                <a:tc>
                  <a:txBody>
                    <a:bodyPr/>
                    <a:lstStyle/>
                    <a:p>
                      <a:pPr algn="just">
                        <a:lnSpc>
                          <a:spcPct val="107000"/>
                        </a:lnSpc>
                        <a:spcAft>
                          <a:spcPts val="800"/>
                        </a:spcAft>
                      </a:pPr>
                      <a:r>
                        <a:rPr lang="en-GB" sz="1400" b="1" dirty="0">
                          <a:solidFill>
                            <a:schemeClr val="tx1"/>
                          </a:solidFill>
                          <a:effectLst/>
                        </a:rPr>
                        <a:t>2025/26</a:t>
                      </a:r>
                      <a:endParaRPr lang="en-ZA" sz="1400" b="1" dirty="0">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txBody>
                  <a:tcPr marL="49698" marR="49698" marT="0" marB="0"/>
                </a:tc>
                <a:extLst>
                  <a:ext uri="{0D108BD9-81ED-4DB2-BD59-A6C34878D82A}">
                    <a16:rowId xmlns:a16="http://schemas.microsoft.com/office/drawing/2014/main" val="4086661491"/>
                  </a:ext>
                </a:extLst>
              </a:tr>
              <a:tr h="311256">
                <a:tc rowSpan="2">
                  <a:txBody>
                    <a:bodyPr/>
                    <a:lstStyle/>
                    <a:p>
                      <a:pPr>
                        <a:lnSpc>
                          <a:spcPct val="107000"/>
                        </a:lnSpc>
                        <a:spcAft>
                          <a:spcPts val="800"/>
                        </a:spcAft>
                      </a:pPr>
                      <a:r>
                        <a:rPr lang="en-GB" sz="1400" dirty="0">
                          <a:solidFill>
                            <a:schemeClr val="tx1"/>
                          </a:solidFill>
                          <a:effectLst/>
                        </a:rPr>
                        <a:t>Youth better </a:t>
                      </a:r>
                      <a:endParaRPr lang="en-ZA" sz="1400" dirty="0">
                        <a:solidFill>
                          <a:schemeClr val="tx1"/>
                        </a:solidFill>
                        <a:effectLst/>
                      </a:endParaRPr>
                    </a:p>
                    <a:p>
                      <a:pPr>
                        <a:lnSpc>
                          <a:spcPct val="107000"/>
                        </a:lnSpc>
                        <a:spcAft>
                          <a:spcPts val="800"/>
                        </a:spcAft>
                      </a:pPr>
                      <a:r>
                        <a:rPr lang="en-GB" sz="1400" dirty="0">
                          <a:solidFill>
                            <a:schemeClr val="tx1"/>
                          </a:solidFill>
                          <a:effectLst/>
                        </a:rPr>
                        <a:t>prepared for further learning and world</a:t>
                      </a:r>
                      <a:endParaRPr lang="en-ZA" sz="1400" dirty="0">
                        <a:solidFill>
                          <a:schemeClr val="tx1"/>
                        </a:solidFill>
                        <a:effectLst/>
                      </a:endParaRPr>
                    </a:p>
                    <a:p>
                      <a:pPr>
                        <a:lnSpc>
                          <a:spcPct val="107000"/>
                        </a:lnSpc>
                        <a:spcAft>
                          <a:spcPts val="800"/>
                        </a:spcAft>
                      </a:pPr>
                      <a:r>
                        <a:rPr lang="en-GB" sz="1400" dirty="0">
                          <a:solidFill>
                            <a:schemeClr val="tx1"/>
                          </a:solidFill>
                          <a:effectLst/>
                        </a:rPr>
                        <a:t>of work.</a:t>
                      </a:r>
                      <a:endParaRPr lang="en-ZA" sz="1400" dirty="0">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txBody>
                  <a:tcPr marL="49698" marR="49698" marT="0" marB="0"/>
                </a:tc>
                <a:tc>
                  <a:txBody>
                    <a:bodyPr/>
                    <a:lstStyle/>
                    <a:p>
                      <a:pPr>
                        <a:lnSpc>
                          <a:spcPct val="107000"/>
                        </a:lnSpc>
                        <a:spcAft>
                          <a:spcPts val="800"/>
                        </a:spcAft>
                      </a:pPr>
                      <a:r>
                        <a:rPr lang="en-GB" sz="1400">
                          <a:solidFill>
                            <a:schemeClr val="tx1"/>
                          </a:solidFill>
                          <a:effectLst/>
                        </a:rPr>
                        <a:t>Grade 12 learners achieving 60% or more in Mathematics</a:t>
                      </a:r>
                      <a:endParaRPr lang="en-ZA" sz="1400">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txBody>
                  <a:tcPr marL="49698" marR="49698" marT="0" marB="0"/>
                </a:tc>
                <a:tc>
                  <a:txBody>
                    <a:bodyPr/>
                    <a:lstStyle/>
                    <a:p>
                      <a:pPr>
                        <a:lnSpc>
                          <a:spcPct val="107000"/>
                        </a:lnSpc>
                        <a:spcAft>
                          <a:spcPts val="800"/>
                        </a:spcAft>
                      </a:pPr>
                      <a:r>
                        <a:rPr lang="en-GB" sz="1400">
                          <a:solidFill>
                            <a:schemeClr val="tx1"/>
                          </a:solidFill>
                          <a:effectLst/>
                        </a:rPr>
                        <a:t>SOI 703: Percentage of Grade 12 learners achieving 60% and above in Mathematics.</a:t>
                      </a:r>
                      <a:endParaRPr lang="en-ZA" sz="1400">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txBody>
                  <a:tcPr marL="49698" marR="49698" marT="0" marB="0"/>
                </a:tc>
                <a:tc>
                  <a:txBody>
                    <a:bodyPr/>
                    <a:lstStyle/>
                    <a:p>
                      <a:pPr>
                        <a:lnSpc>
                          <a:spcPct val="107000"/>
                        </a:lnSpc>
                        <a:spcAft>
                          <a:spcPts val="800"/>
                        </a:spcAft>
                      </a:pPr>
                      <a:r>
                        <a:rPr lang="en-GB" sz="1400">
                          <a:solidFill>
                            <a:schemeClr val="tx1"/>
                          </a:solidFill>
                          <a:effectLst/>
                        </a:rPr>
                        <a:t>15%</a:t>
                      </a:r>
                      <a:endParaRPr lang="en-ZA" sz="1400">
                        <a:solidFill>
                          <a:schemeClr val="tx1"/>
                        </a:solidFill>
                        <a:effectLst/>
                      </a:endParaRPr>
                    </a:p>
                    <a:p>
                      <a:pPr>
                        <a:lnSpc>
                          <a:spcPct val="107000"/>
                        </a:lnSpc>
                        <a:spcAft>
                          <a:spcPts val="800"/>
                        </a:spcAft>
                      </a:pPr>
                      <a:r>
                        <a:rPr lang="en-GB" sz="1400">
                          <a:solidFill>
                            <a:schemeClr val="tx1"/>
                          </a:solidFill>
                          <a:effectLst/>
                        </a:rPr>
                        <a:t> </a:t>
                      </a:r>
                      <a:endParaRPr lang="en-ZA" sz="1400">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txBody>
                  <a:tcPr marL="49698" marR="49698" marT="0" marB="0"/>
                </a:tc>
                <a:tc>
                  <a:txBody>
                    <a:bodyPr/>
                    <a:lstStyle/>
                    <a:p>
                      <a:pPr>
                        <a:lnSpc>
                          <a:spcPct val="107000"/>
                        </a:lnSpc>
                        <a:spcAft>
                          <a:spcPts val="800"/>
                        </a:spcAft>
                      </a:pPr>
                      <a:r>
                        <a:rPr lang="en-GB" sz="1400">
                          <a:solidFill>
                            <a:schemeClr val="tx1"/>
                          </a:solidFill>
                          <a:effectLst/>
                        </a:rPr>
                        <a:t>14%</a:t>
                      </a:r>
                      <a:endParaRPr lang="en-ZA" sz="1400">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txBody>
                  <a:tcPr marL="49698" marR="49698" marT="0" marB="0"/>
                </a:tc>
                <a:tc>
                  <a:txBody>
                    <a:bodyPr/>
                    <a:lstStyle/>
                    <a:p>
                      <a:pPr>
                        <a:lnSpc>
                          <a:spcPct val="107000"/>
                        </a:lnSpc>
                        <a:spcAft>
                          <a:spcPts val="800"/>
                        </a:spcAft>
                      </a:pPr>
                      <a:r>
                        <a:rPr lang="en-GB" sz="1400">
                          <a:solidFill>
                            <a:schemeClr val="tx1"/>
                          </a:solidFill>
                          <a:effectLst/>
                        </a:rPr>
                        <a:t>16%</a:t>
                      </a:r>
                      <a:endParaRPr lang="en-ZA" sz="1400">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txBody>
                  <a:tcPr marL="49698" marR="49698" marT="0" marB="0"/>
                </a:tc>
                <a:tc>
                  <a:txBody>
                    <a:bodyPr/>
                    <a:lstStyle/>
                    <a:p>
                      <a:pPr>
                        <a:lnSpc>
                          <a:spcPct val="107000"/>
                        </a:lnSpc>
                        <a:spcAft>
                          <a:spcPts val="800"/>
                        </a:spcAft>
                      </a:pPr>
                      <a:r>
                        <a:rPr lang="en-GB" sz="1400" dirty="0">
                          <a:solidFill>
                            <a:schemeClr val="tx1"/>
                          </a:solidFill>
                          <a:effectLst/>
                        </a:rPr>
                        <a:t>18%</a:t>
                      </a:r>
                      <a:endParaRPr lang="en-ZA" sz="1400" dirty="0">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txBody>
                  <a:tcPr marL="49698" marR="49698" marT="0" marB="0"/>
                </a:tc>
                <a:extLst>
                  <a:ext uri="{0D108BD9-81ED-4DB2-BD59-A6C34878D82A}">
                    <a16:rowId xmlns:a16="http://schemas.microsoft.com/office/drawing/2014/main" val="975011808"/>
                  </a:ext>
                </a:extLst>
              </a:tr>
              <a:tr h="345493">
                <a:tc vMerge="1">
                  <a:txBody>
                    <a:bodyPr/>
                    <a:lstStyle/>
                    <a:p>
                      <a:endParaRPr lang="en-ZA"/>
                    </a:p>
                  </a:txBody>
                  <a:tcPr/>
                </a:tc>
                <a:tc>
                  <a:txBody>
                    <a:bodyPr/>
                    <a:lstStyle/>
                    <a:p>
                      <a:pPr>
                        <a:lnSpc>
                          <a:spcPct val="107000"/>
                        </a:lnSpc>
                        <a:spcAft>
                          <a:spcPts val="800"/>
                        </a:spcAft>
                      </a:pPr>
                      <a:r>
                        <a:rPr lang="en-GB" sz="1400">
                          <a:solidFill>
                            <a:schemeClr val="tx1"/>
                          </a:solidFill>
                          <a:effectLst/>
                        </a:rPr>
                        <a:t>Grade 12 learners achieving 60% or more in Physical Sciences</a:t>
                      </a:r>
                      <a:endParaRPr lang="en-ZA" sz="1400">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txBody>
                  <a:tcPr marL="49698" marR="49698" marT="0" marB="0"/>
                </a:tc>
                <a:tc>
                  <a:txBody>
                    <a:bodyPr/>
                    <a:lstStyle/>
                    <a:p>
                      <a:pPr>
                        <a:lnSpc>
                          <a:spcPct val="107000"/>
                        </a:lnSpc>
                        <a:spcAft>
                          <a:spcPts val="800"/>
                        </a:spcAft>
                      </a:pPr>
                      <a:r>
                        <a:rPr lang="en-GB" sz="1400">
                          <a:solidFill>
                            <a:schemeClr val="tx1"/>
                          </a:solidFill>
                          <a:effectLst/>
                        </a:rPr>
                        <a:t>SOI 704: Percentage of Grade 12 learners achieving 60% or more in Physical Sciences</a:t>
                      </a:r>
                      <a:endParaRPr lang="en-ZA" sz="1400">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txBody>
                  <a:tcPr marL="49698" marR="49698" marT="0" marB="0"/>
                </a:tc>
                <a:tc>
                  <a:txBody>
                    <a:bodyPr/>
                    <a:lstStyle/>
                    <a:p>
                      <a:pPr>
                        <a:lnSpc>
                          <a:spcPct val="107000"/>
                        </a:lnSpc>
                        <a:spcAft>
                          <a:spcPts val="800"/>
                        </a:spcAft>
                      </a:pPr>
                      <a:r>
                        <a:rPr lang="en-GB" sz="1400">
                          <a:solidFill>
                            <a:schemeClr val="tx1"/>
                          </a:solidFill>
                          <a:effectLst/>
                        </a:rPr>
                        <a:t>22%</a:t>
                      </a:r>
                      <a:endParaRPr lang="en-ZA" sz="1400">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txBody>
                  <a:tcPr marL="49698" marR="49698" marT="0" marB="0"/>
                </a:tc>
                <a:tc>
                  <a:txBody>
                    <a:bodyPr/>
                    <a:lstStyle/>
                    <a:p>
                      <a:pPr>
                        <a:lnSpc>
                          <a:spcPct val="107000"/>
                        </a:lnSpc>
                        <a:spcAft>
                          <a:spcPts val="800"/>
                        </a:spcAft>
                      </a:pPr>
                      <a:r>
                        <a:rPr lang="en-GB" sz="1400">
                          <a:solidFill>
                            <a:schemeClr val="tx1"/>
                          </a:solidFill>
                          <a:effectLst/>
                        </a:rPr>
                        <a:t>20%</a:t>
                      </a:r>
                      <a:endParaRPr lang="en-ZA" sz="1400">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txBody>
                  <a:tcPr marL="49698" marR="49698" marT="0" marB="0"/>
                </a:tc>
                <a:tc>
                  <a:txBody>
                    <a:bodyPr/>
                    <a:lstStyle/>
                    <a:p>
                      <a:pPr>
                        <a:lnSpc>
                          <a:spcPct val="107000"/>
                        </a:lnSpc>
                        <a:spcAft>
                          <a:spcPts val="800"/>
                        </a:spcAft>
                      </a:pPr>
                      <a:r>
                        <a:rPr lang="en-GB" sz="1400">
                          <a:solidFill>
                            <a:schemeClr val="tx1"/>
                          </a:solidFill>
                          <a:effectLst/>
                        </a:rPr>
                        <a:t>22%</a:t>
                      </a:r>
                      <a:endParaRPr lang="en-ZA" sz="1400">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txBody>
                  <a:tcPr marL="49698" marR="49698" marT="0" marB="0"/>
                </a:tc>
                <a:tc>
                  <a:txBody>
                    <a:bodyPr/>
                    <a:lstStyle/>
                    <a:p>
                      <a:pPr>
                        <a:lnSpc>
                          <a:spcPct val="107000"/>
                        </a:lnSpc>
                        <a:spcAft>
                          <a:spcPts val="800"/>
                        </a:spcAft>
                      </a:pPr>
                      <a:r>
                        <a:rPr lang="en-GB" sz="1400" dirty="0">
                          <a:solidFill>
                            <a:schemeClr val="tx1"/>
                          </a:solidFill>
                          <a:effectLst/>
                        </a:rPr>
                        <a:t>24%</a:t>
                      </a:r>
                      <a:endParaRPr lang="en-ZA" sz="1400" dirty="0">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txBody>
                  <a:tcPr marL="49698" marR="49698" marT="0" marB="0"/>
                </a:tc>
                <a:extLst>
                  <a:ext uri="{0D108BD9-81ED-4DB2-BD59-A6C34878D82A}">
                    <a16:rowId xmlns:a16="http://schemas.microsoft.com/office/drawing/2014/main" val="2850647998"/>
                  </a:ext>
                </a:extLst>
              </a:tr>
            </a:tbl>
          </a:graphicData>
        </a:graphic>
      </p:graphicFrame>
    </p:spTree>
    <p:extLst>
      <p:ext uri="{BB962C8B-B14F-4D97-AF65-F5344CB8AC3E}">
        <p14:creationId xmlns:p14="http://schemas.microsoft.com/office/powerpoint/2010/main" val="1511339688"/>
      </p:ext>
    </p:extLst>
  </p:cSld>
  <p:clrMapOvr>
    <a:masterClrMapping/>
  </p:clrMapOvr>
  <p:transition>
    <p:wipe/>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Content Placeholder 13">
            <a:extLst>
              <a:ext uri="{FF2B5EF4-FFF2-40B4-BE49-F238E27FC236}">
                <a16:creationId xmlns:a16="http://schemas.microsoft.com/office/drawing/2014/main" id="{9E3B93A8-610B-FB4B-F174-97C1A3A2FBEF}"/>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894" y="41127"/>
            <a:ext cx="9147894" cy="6857999"/>
          </a:xfrm>
        </p:spPr>
      </p:pic>
      <p:sp>
        <p:nvSpPr>
          <p:cNvPr id="10" name="Slide Number Placeholder 9"/>
          <p:cNvSpPr>
            <a:spLocks noGrp="1"/>
          </p:cNvSpPr>
          <p:nvPr>
            <p:ph type="sldNum" sz="quarter" idx="12"/>
          </p:nvPr>
        </p:nvSpPr>
        <p:spPr/>
        <p:txBody>
          <a:bodyPr/>
          <a:lstStyle/>
          <a:p>
            <a:fld id="{2DDF82E0-F617-466A-8989-E6F91EEE8384}" type="slidenum">
              <a:rPr lang="en-US" altLang="en-US" sz="1600" smtClean="0">
                <a:solidFill>
                  <a:prstClr val="white"/>
                </a:solidFill>
              </a:rPr>
              <a:pPr/>
              <a:t>39</a:t>
            </a:fld>
            <a:endParaRPr lang="en-US" altLang="en-US" sz="1600" dirty="0">
              <a:solidFill>
                <a:prstClr val="white"/>
              </a:solidFill>
            </a:endParaRPr>
          </a:p>
        </p:txBody>
      </p:sp>
      <p:sp>
        <p:nvSpPr>
          <p:cNvPr id="5" name="Rectangle 4">
            <a:extLst>
              <a:ext uri="{FF2B5EF4-FFF2-40B4-BE49-F238E27FC236}">
                <a16:creationId xmlns:a16="http://schemas.microsoft.com/office/drawing/2014/main" id="{CA4095C3-29D6-8A91-DF11-18B46D019CAA}"/>
              </a:ext>
            </a:extLst>
          </p:cNvPr>
          <p:cNvSpPr/>
          <p:nvPr/>
        </p:nvSpPr>
        <p:spPr>
          <a:xfrm>
            <a:off x="0" y="0"/>
            <a:ext cx="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itle 1"/>
          <p:cNvSpPr>
            <a:spLocks noGrp="1"/>
          </p:cNvSpPr>
          <p:nvPr>
            <p:ph type="title"/>
          </p:nvPr>
        </p:nvSpPr>
        <p:spPr>
          <a:xfrm>
            <a:off x="611560" y="1052736"/>
            <a:ext cx="8208910" cy="1116299"/>
          </a:xfrm>
        </p:spPr>
        <p:txBody>
          <a:bodyPr>
            <a:noAutofit/>
          </a:bodyPr>
          <a:lstStyle/>
          <a:p>
            <a:r>
              <a:rPr lang="en-US" sz="2400" b="1" dirty="0">
                <a:solidFill>
                  <a:srgbClr val="008000"/>
                </a:solidFill>
              </a:rPr>
              <a:t>PERFORMANCE INFORMATION </a:t>
            </a:r>
            <a:br>
              <a:rPr lang="en-US" sz="2400" b="1" dirty="0">
                <a:solidFill>
                  <a:srgbClr val="008000"/>
                </a:solidFill>
              </a:rPr>
            </a:br>
            <a:r>
              <a:rPr lang="en-US" sz="2400" b="1" dirty="0">
                <a:solidFill>
                  <a:srgbClr val="008000"/>
                </a:solidFill>
              </a:rPr>
              <a:t>PROGRAMME 7: EXAMINATION AND EDUCATION RELATED SERVICES</a:t>
            </a:r>
            <a:endParaRPr lang="en-ZA" sz="2400" b="1" dirty="0">
              <a:solidFill>
                <a:srgbClr val="008000"/>
              </a:solidFill>
            </a:endParaRPr>
          </a:p>
        </p:txBody>
      </p:sp>
      <p:pic>
        <p:nvPicPr>
          <p:cNvPr id="7" name="Picture 6" descr="Education Logo.jp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64271" y="332656"/>
            <a:ext cx="2808312" cy="707334"/>
          </a:xfrm>
          <a:prstGeom prst="rect">
            <a:avLst/>
          </a:prstGeom>
        </p:spPr>
      </p:pic>
      <p:pic>
        <p:nvPicPr>
          <p:cNvPr id="8" name="Picture 7" descr="NDP Logo.jp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620000" y="260648"/>
            <a:ext cx="869208" cy="800457"/>
          </a:xfrm>
          <a:prstGeom prst="rect">
            <a:avLst/>
          </a:prstGeom>
        </p:spPr>
      </p:pic>
      <p:sp>
        <p:nvSpPr>
          <p:cNvPr id="9" name="TextBox 8">
            <a:extLst>
              <a:ext uri="{FF2B5EF4-FFF2-40B4-BE49-F238E27FC236}">
                <a16:creationId xmlns:a16="http://schemas.microsoft.com/office/drawing/2014/main" id="{C1AFE2E7-1968-957B-22E5-255AC3A04730}"/>
              </a:ext>
            </a:extLst>
          </p:cNvPr>
          <p:cNvSpPr txBox="1"/>
          <p:nvPr/>
        </p:nvSpPr>
        <p:spPr>
          <a:xfrm>
            <a:off x="376714" y="6056268"/>
            <a:ext cx="7200900" cy="600164"/>
          </a:xfrm>
          <a:prstGeom prst="rect">
            <a:avLst/>
          </a:prstGeom>
          <a:noFill/>
        </p:spPr>
        <p:txBody>
          <a:bodyPr wrap="square" rtlCol="0">
            <a:spAutoFit/>
          </a:bodyPr>
          <a:lstStyle/>
          <a:p>
            <a:pPr algn="ctr"/>
            <a:r>
              <a:rPr lang="en-US" sz="1100" b="1" dirty="0"/>
              <a:t>Our Vision </a:t>
            </a:r>
          </a:p>
          <a:p>
            <a:pPr algn="ctr"/>
            <a:r>
              <a:rPr lang="en-US" sz="1100" i="1" dirty="0">
                <a:cs typeface="Arial" panose="020B0604020202020204" pitchFamily="34" charset="0"/>
              </a:rPr>
              <a:t>To be an innovative hub for quality teaching and learning that produces learners developed to exploit opportunities for lifelong success.</a:t>
            </a:r>
          </a:p>
        </p:txBody>
      </p:sp>
      <p:pic>
        <p:nvPicPr>
          <p:cNvPr id="11" name="Picture 10" descr="Untitled-20.png">
            <a:extLst>
              <a:ext uri="{FF2B5EF4-FFF2-40B4-BE49-F238E27FC236}">
                <a16:creationId xmlns:a16="http://schemas.microsoft.com/office/drawing/2014/main" id="{397B0EEB-0EB7-3511-B246-5FE1481379F3}"/>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884368" y="5949280"/>
            <a:ext cx="954753" cy="606397"/>
          </a:xfrm>
          <a:prstGeom prst="rect">
            <a:avLst/>
          </a:prstGeom>
        </p:spPr>
      </p:pic>
      <p:graphicFrame>
        <p:nvGraphicFramePr>
          <p:cNvPr id="3" name="Table 2">
            <a:extLst>
              <a:ext uri="{FF2B5EF4-FFF2-40B4-BE49-F238E27FC236}">
                <a16:creationId xmlns:a16="http://schemas.microsoft.com/office/drawing/2014/main" id="{AC6244F4-B821-2C06-3D97-551633C0D8E1}"/>
              </a:ext>
            </a:extLst>
          </p:cNvPr>
          <p:cNvGraphicFramePr>
            <a:graphicFrameLocks noGrp="1"/>
          </p:cNvGraphicFramePr>
          <p:nvPr>
            <p:extLst>
              <p:ext uri="{D42A27DB-BD31-4B8C-83A1-F6EECF244321}">
                <p14:modId xmlns:p14="http://schemas.microsoft.com/office/powerpoint/2010/main" val="683324276"/>
              </p:ext>
            </p:extLst>
          </p:nvPr>
        </p:nvGraphicFramePr>
        <p:xfrm>
          <a:off x="611561" y="2175055"/>
          <a:ext cx="7877647" cy="3532928"/>
        </p:xfrm>
        <a:graphic>
          <a:graphicData uri="http://schemas.openxmlformats.org/drawingml/2006/table">
            <a:tbl>
              <a:tblPr firstRow="1" firstCol="1" bandRow="1">
                <a:tableStyleId>{00A15C55-8517-42AA-B614-E9B94910E393}</a:tableStyleId>
              </a:tblPr>
              <a:tblGrid>
                <a:gridCol w="1152127">
                  <a:extLst>
                    <a:ext uri="{9D8B030D-6E8A-4147-A177-3AD203B41FA5}">
                      <a16:colId xmlns:a16="http://schemas.microsoft.com/office/drawing/2014/main" val="2510157293"/>
                    </a:ext>
                  </a:extLst>
                </a:gridCol>
                <a:gridCol w="1512168">
                  <a:extLst>
                    <a:ext uri="{9D8B030D-6E8A-4147-A177-3AD203B41FA5}">
                      <a16:colId xmlns:a16="http://schemas.microsoft.com/office/drawing/2014/main" val="3761286389"/>
                    </a:ext>
                  </a:extLst>
                </a:gridCol>
                <a:gridCol w="1584176">
                  <a:extLst>
                    <a:ext uri="{9D8B030D-6E8A-4147-A177-3AD203B41FA5}">
                      <a16:colId xmlns:a16="http://schemas.microsoft.com/office/drawing/2014/main" val="946065361"/>
                    </a:ext>
                  </a:extLst>
                </a:gridCol>
                <a:gridCol w="1152128">
                  <a:extLst>
                    <a:ext uri="{9D8B030D-6E8A-4147-A177-3AD203B41FA5}">
                      <a16:colId xmlns:a16="http://schemas.microsoft.com/office/drawing/2014/main" val="1060528189"/>
                    </a:ext>
                  </a:extLst>
                </a:gridCol>
                <a:gridCol w="792088">
                  <a:extLst>
                    <a:ext uri="{9D8B030D-6E8A-4147-A177-3AD203B41FA5}">
                      <a16:colId xmlns:a16="http://schemas.microsoft.com/office/drawing/2014/main" val="2229522680"/>
                    </a:ext>
                  </a:extLst>
                </a:gridCol>
                <a:gridCol w="792088">
                  <a:extLst>
                    <a:ext uri="{9D8B030D-6E8A-4147-A177-3AD203B41FA5}">
                      <a16:colId xmlns:a16="http://schemas.microsoft.com/office/drawing/2014/main" val="2395389545"/>
                    </a:ext>
                  </a:extLst>
                </a:gridCol>
                <a:gridCol w="892872">
                  <a:extLst>
                    <a:ext uri="{9D8B030D-6E8A-4147-A177-3AD203B41FA5}">
                      <a16:colId xmlns:a16="http://schemas.microsoft.com/office/drawing/2014/main" val="4055874477"/>
                    </a:ext>
                  </a:extLst>
                </a:gridCol>
              </a:tblGrid>
              <a:tr h="109106">
                <a:tc rowSpan="3">
                  <a:txBody>
                    <a:bodyPr/>
                    <a:lstStyle/>
                    <a:p>
                      <a:pPr algn="ctr">
                        <a:lnSpc>
                          <a:spcPct val="107000"/>
                        </a:lnSpc>
                        <a:spcAft>
                          <a:spcPts val="800"/>
                        </a:spcAft>
                      </a:pPr>
                      <a:r>
                        <a:rPr lang="en-GB" sz="1400" dirty="0">
                          <a:solidFill>
                            <a:schemeClr val="tx1"/>
                          </a:solidFill>
                          <a:effectLst/>
                        </a:rPr>
                        <a:t>  </a:t>
                      </a:r>
                      <a:endParaRPr lang="en-ZA" sz="1400" dirty="0">
                        <a:solidFill>
                          <a:schemeClr val="tx1"/>
                        </a:solidFill>
                        <a:effectLst/>
                      </a:endParaRPr>
                    </a:p>
                    <a:p>
                      <a:pPr algn="ctr">
                        <a:lnSpc>
                          <a:spcPct val="107000"/>
                        </a:lnSpc>
                        <a:spcAft>
                          <a:spcPts val="800"/>
                        </a:spcAft>
                      </a:pPr>
                      <a:r>
                        <a:rPr lang="en-GB" sz="1400" dirty="0">
                          <a:solidFill>
                            <a:schemeClr val="tx1"/>
                          </a:solidFill>
                          <a:effectLst/>
                        </a:rPr>
                        <a:t>Outcome</a:t>
                      </a:r>
                      <a:endParaRPr lang="en-ZA" sz="1400" dirty="0">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txBody>
                  <a:tcPr marL="49698" marR="49698" marT="0" marB="0"/>
                </a:tc>
                <a:tc rowSpan="3">
                  <a:txBody>
                    <a:bodyPr/>
                    <a:lstStyle/>
                    <a:p>
                      <a:pPr algn="ctr">
                        <a:lnSpc>
                          <a:spcPct val="107000"/>
                        </a:lnSpc>
                        <a:spcAft>
                          <a:spcPts val="800"/>
                        </a:spcAft>
                      </a:pPr>
                      <a:r>
                        <a:rPr lang="en-GB" sz="1400" dirty="0">
                          <a:solidFill>
                            <a:schemeClr val="tx1"/>
                          </a:solidFill>
                          <a:effectLst/>
                        </a:rPr>
                        <a:t> </a:t>
                      </a:r>
                      <a:endParaRPr lang="en-ZA" sz="1400" dirty="0">
                        <a:solidFill>
                          <a:schemeClr val="tx1"/>
                        </a:solidFill>
                        <a:effectLst/>
                      </a:endParaRPr>
                    </a:p>
                    <a:p>
                      <a:pPr algn="ctr">
                        <a:lnSpc>
                          <a:spcPct val="107000"/>
                        </a:lnSpc>
                        <a:spcAft>
                          <a:spcPts val="800"/>
                        </a:spcAft>
                      </a:pPr>
                      <a:r>
                        <a:rPr lang="en-GB" sz="1400" dirty="0">
                          <a:solidFill>
                            <a:schemeClr val="tx1"/>
                          </a:solidFill>
                          <a:effectLst/>
                        </a:rPr>
                        <a:t> Outputs</a:t>
                      </a:r>
                      <a:endParaRPr lang="en-ZA" sz="1400" dirty="0">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txBody>
                  <a:tcPr marL="49698" marR="49698" marT="0" marB="0"/>
                </a:tc>
                <a:tc rowSpan="3">
                  <a:txBody>
                    <a:bodyPr/>
                    <a:lstStyle/>
                    <a:p>
                      <a:pPr algn="ctr">
                        <a:lnSpc>
                          <a:spcPct val="107000"/>
                        </a:lnSpc>
                        <a:spcAft>
                          <a:spcPts val="800"/>
                        </a:spcAft>
                      </a:pPr>
                      <a:r>
                        <a:rPr lang="en-GB" sz="1400" dirty="0">
                          <a:solidFill>
                            <a:schemeClr val="tx1"/>
                          </a:solidFill>
                          <a:effectLst/>
                        </a:rPr>
                        <a:t> </a:t>
                      </a:r>
                      <a:endParaRPr lang="en-ZA" sz="1400" dirty="0">
                        <a:solidFill>
                          <a:schemeClr val="tx1"/>
                        </a:solidFill>
                        <a:effectLst/>
                      </a:endParaRPr>
                    </a:p>
                    <a:p>
                      <a:pPr algn="ctr">
                        <a:lnSpc>
                          <a:spcPct val="107000"/>
                        </a:lnSpc>
                        <a:spcAft>
                          <a:spcPts val="800"/>
                        </a:spcAft>
                      </a:pPr>
                      <a:r>
                        <a:rPr lang="en-GB" sz="1400" dirty="0">
                          <a:solidFill>
                            <a:schemeClr val="tx1"/>
                          </a:solidFill>
                          <a:effectLst/>
                        </a:rPr>
                        <a:t>Output Indicators</a:t>
                      </a:r>
                      <a:endParaRPr lang="en-ZA" sz="1400" dirty="0">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txBody>
                  <a:tcPr marL="49698" marR="49698" marT="0" marB="0"/>
                </a:tc>
                <a:tc gridSpan="4">
                  <a:txBody>
                    <a:bodyPr/>
                    <a:lstStyle/>
                    <a:p>
                      <a:pPr algn="ctr">
                        <a:lnSpc>
                          <a:spcPct val="107000"/>
                        </a:lnSpc>
                        <a:spcAft>
                          <a:spcPts val="800"/>
                        </a:spcAft>
                      </a:pPr>
                      <a:r>
                        <a:rPr lang="en-GB" sz="1400" dirty="0">
                          <a:solidFill>
                            <a:schemeClr val="tx1"/>
                          </a:solidFill>
                          <a:effectLst/>
                        </a:rPr>
                        <a:t>Annual Targets</a:t>
                      </a:r>
                      <a:endParaRPr lang="en-ZA" sz="1400" dirty="0">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txBody>
                  <a:tcPr marL="49698" marR="49698" marT="0" marB="0"/>
                </a:tc>
                <a:tc hMerge="1">
                  <a:txBody>
                    <a:bodyPr/>
                    <a:lstStyle/>
                    <a:p>
                      <a:endParaRPr lang="en-ZA"/>
                    </a:p>
                  </a:txBody>
                  <a:tcPr/>
                </a:tc>
                <a:tc hMerge="1">
                  <a:txBody>
                    <a:bodyPr/>
                    <a:lstStyle/>
                    <a:p>
                      <a:endParaRPr lang="en-ZA"/>
                    </a:p>
                  </a:txBody>
                  <a:tcPr/>
                </a:tc>
                <a:tc hMerge="1">
                  <a:txBody>
                    <a:bodyPr/>
                    <a:lstStyle/>
                    <a:p>
                      <a:endParaRPr lang="en-ZA"/>
                    </a:p>
                  </a:txBody>
                  <a:tcPr/>
                </a:tc>
                <a:extLst>
                  <a:ext uri="{0D108BD9-81ED-4DB2-BD59-A6C34878D82A}">
                    <a16:rowId xmlns:a16="http://schemas.microsoft.com/office/drawing/2014/main" val="2213199778"/>
                  </a:ext>
                </a:extLst>
              </a:tr>
              <a:tr h="300903">
                <a:tc vMerge="1">
                  <a:txBody>
                    <a:bodyPr/>
                    <a:lstStyle/>
                    <a:p>
                      <a:endParaRPr lang="en-ZA"/>
                    </a:p>
                  </a:txBody>
                  <a:tcPr/>
                </a:tc>
                <a:tc vMerge="1">
                  <a:txBody>
                    <a:bodyPr/>
                    <a:lstStyle/>
                    <a:p>
                      <a:endParaRPr lang="en-ZA"/>
                    </a:p>
                  </a:txBody>
                  <a:tcPr/>
                </a:tc>
                <a:tc vMerge="1">
                  <a:txBody>
                    <a:bodyPr/>
                    <a:lstStyle/>
                    <a:p>
                      <a:endParaRPr lang="en-ZA"/>
                    </a:p>
                  </a:txBody>
                  <a:tcPr/>
                </a:tc>
                <a:tc>
                  <a:txBody>
                    <a:bodyPr/>
                    <a:lstStyle/>
                    <a:p>
                      <a:pPr algn="just">
                        <a:lnSpc>
                          <a:spcPct val="107000"/>
                        </a:lnSpc>
                        <a:spcAft>
                          <a:spcPts val="800"/>
                        </a:spcAft>
                      </a:pPr>
                      <a:r>
                        <a:rPr lang="en-GB" sz="1400" b="1" dirty="0">
                          <a:solidFill>
                            <a:schemeClr val="tx1"/>
                          </a:solidFill>
                          <a:effectLst/>
                        </a:rPr>
                        <a:t>Estimated performance </a:t>
                      </a:r>
                      <a:endParaRPr lang="en-ZA" sz="1400" b="1" dirty="0">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txBody>
                  <a:tcPr marL="49698" marR="49698" marT="0" marB="0"/>
                </a:tc>
                <a:tc gridSpan="3">
                  <a:txBody>
                    <a:bodyPr/>
                    <a:lstStyle/>
                    <a:p>
                      <a:pPr algn="ctr">
                        <a:lnSpc>
                          <a:spcPct val="107000"/>
                        </a:lnSpc>
                        <a:spcAft>
                          <a:spcPts val="800"/>
                        </a:spcAft>
                      </a:pPr>
                      <a:r>
                        <a:rPr lang="en-GB" sz="1400" b="1" dirty="0">
                          <a:solidFill>
                            <a:schemeClr val="tx1"/>
                          </a:solidFill>
                          <a:effectLst/>
                        </a:rPr>
                        <a:t>MTEF Period </a:t>
                      </a:r>
                      <a:endParaRPr lang="en-ZA" sz="1400" b="1" dirty="0">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txBody>
                  <a:tcPr marL="49698" marR="49698" marT="0" marB="0"/>
                </a:tc>
                <a:tc hMerge="1">
                  <a:txBody>
                    <a:bodyPr/>
                    <a:lstStyle/>
                    <a:p>
                      <a:endParaRPr lang="en-ZA"/>
                    </a:p>
                  </a:txBody>
                  <a:tcPr/>
                </a:tc>
                <a:tc hMerge="1">
                  <a:txBody>
                    <a:bodyPr/>
                    <a:lstStyle/>
                    <a:p>
                      <a:endParaRPr lang="en-ZA"/>
                    </a:p>
                  </a:txBody>
                  <a:tcPr/>
                </a:tc>
                <a:extLst>
                  <a:ext uri="{0D108BD9-81ED-4DB2-BD59-A6C34878D82A}">
                    <a16:rowId xmlns:a16="http://schemas.microsoft.com/office/drawing/2014/main" val="2555709783"/>
                  </a:ext>
                </a:extLst>
              </a:tr>
              <a:tr h="565255">
                <a:tc vMerge="1">
                  <a:txBody>
                    <a:bodyPr/>
                    <a:lstStyle/>
                    <a:p>
                      <a:endParaRPr lang="en-ZA"/>
                    </a:p>
                  </a:txBody>
                  <a:tcPr/>
                </a:tc>
                <a:tc vMerge="1">
                  <a:txBody>
                    <a:bodyPr/>
                    <a:lstStyle/>
                    <a:p>
                      <a:endParaRPr lang="en-ZA"/>
                    </a:p>
                  </a:txBody>
                  <a:tcPr/>
                </a:tc>
                <a:tc vMerge="1">
                  <a:txBody>
                    <a:bodyPr/>
                    <a:lstStyle/>
                    <a:p>
                      <a:endParaRPr lang="en-ZA"/>
                    </a:p>
                  </a:txBody>
                  <a:tcPr/>
                </a:tc>
                <a:tc>
                  <a:txBody>
                    <a:bodyPr/>
                    <a:lstStyle/>
                    <a:p>
                      <a:pPr algn="just">
                        <a:lnSpc>
                          <a:spcPct val="107000"/>
                        </a:lnSpc>
                        <a:spcAft>
                          <a:spcPts val="800"/>
                        </a:spcAft>
                      </a:pPr>
                      <a:r>
                        <a:rPr lang="en-GB" sz="1400" b="1">
                          <a:solidFill>
                            <a:schemeClr val="tx1"/>
                          </a:solidFill>
                          <a:effectLst/>
                        </a:rPr>
                        <a:t>2022/23</a:t>
                      </a:r>
                      <a:endParaRPr lang="en-ZA" sz="1400" b="1">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txBody>
                  <a:tcPr marL="49698" marR="49698" marT="0" marB="0"/>
                </a:tc>
                <a:tc>
                  <a:txBody>
                    <a:bodyPr/>
                    <a:lstStyle/>
                    <a:p>
                      <a:pPr algn="just">
                        <a:lnSpc>
                          <a:spcPct val="107000"/>
                        </a:lnSpc>
                        <a:spcAft>
                          <a:spcPts val="800"/>
                        </a:spcAft>
                      </a:pPr>
                      <a:r>
                        <a:rPr lang="en-GB" sz="1400" b="1" dirty="0">
                          <a:solidFill>
                            <a:schemeClr val="tx1"/>
                          </a:solidFill>
                          <a:effectLst/>
                        </a:rPr>
                        <a:t>2023/24</a:t>
                      </a:r>
                      <a:endParaRPr lang="en-ZA" sz="1400" b="1" dirty="0">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txBody>
                  <a:tcPr marL="49698" marR="49698" marT="0" marB="0"/>
                </a:tc>
                <a:tc>
                  <a:txBody>
                    <a:bodyPr/>
                    <a:lstStyle/>
                    <a:p>
                      <a:pPr algn="just">
                        <a:lnSpc>
                          <a:spcPct val="107000"/>
                        </a:lnSpc>
                        <a:spcAft>
                          <a:spcPts val="800"/>
                        </a:spcAft>
                      </a:pPr>
                      <a:r>
                        <a:rPr lang="en-GB" sz="1400" b="1" dirty="0">
                          <a:solidFill>
                            <a:schemeClr val="tx1"/>
                          </a:solidFill>
                          <a:effectLst/>
                        </a:rPr>
                        <a:t>2024/25</a:t>
                      </a:r>
                      <a:endParaRPr lang="en-ZA" sz="1400" b="1" dirty="0">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txBody>
                  <a:tcPr marL="49698" marR="49698" marT="0" marB="0"/>
                </a:tc>
                <a:tc>
                  <a:txBody>
                    <a:bodyPr/>
                    <a:lstStyle/>
                    <a:p>
                      <a:pPr algn="just">
                        <a:lnSpc>
                          <a:spcPct val="107000"/>
                        </a:lnSpc>
                        <a:spcAft>
                          <a:spcPts val="800"/>
                        </a:spcAft>
                      </a:pPr>
                      <a:r>
                        <a:rPr lang="en-GB" sz="1400" b="1" dirty="0">
                          <a:solidFill>
                            <a:schemeClr val="tx1"/>
                          </a:solidFill>
                          <a:effectLst/>
                        </a:rPr>
                        <a:t>2025/26</a:t>
                      </a:r>
                      <a:endParaRPr lang="en-ZA" sz="1400" b="1" dirty="0">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txBody>
                  <a:tcPr marL="49698" marR="49698" marT="0" marB="0"/>
                </a:tc>
                <a:extLst>
                  <a:ext uri="{0D108BD9-81ED-4DB2-BD59-A6C34878D82A}">
                    <a16:rowId xmlns:a16="http://schemas.microsoft.com/office/drawing/2014/main" val="4086661491"/>
                  </a:ext>
                </a:extLst>
              </a:tr>
              <a:tr h="463663">
                <a:tc rowSpan="2">
                  <a:txBody>
                    <a:bodyPr/>
                    <a:lstStyle/>
                    <a:p>
                      <a:pPr>
                        <a:lnSpc>
                          <a:spcPct val="107000"/>
                        </a:lnSpc>
                        <a:spcAft>
                          <a:spcPts val="800"/>
                        </a:spcAft>
                      </a:pPr>
                      <a:r>
                        <a:rPr lang="en-GB" sz="1400" dirty="0">
                          <a:solidFill>
                            <a:schemeClr val="tx1"/>
                          </a:solidFill>
                          <a:effectLst/>
                        </a:rPr>
                        <a:t>Youth better </a:t>
                      </a:r>
                      <a:endParaRPr lang="en-ZA" sz="1400" dirty="0">
                        <a:solidFill>
                          <a:schemeClr val="tx1"/>
                        </a:solidFill>
                        <a:effectLst/>
                      </a:endParaRPr>
                    </a:p>
                    <a:p>
                      <a:pPr>
                        <a:lnSpc>
                          <a:spcPct val="107000"/>
                        </a:lnSpc>
                        <a:spcAft>
                          <a:spcPts val="800"/>
                        </a:spcAft>
                      </a:pPr>
                      <a:r>
                        <a:rPr lang="en-GB" sz="1400" dirty="0">
                          <a:solidFill>
                            <a:schemeClr val="tx1"/>
                          </a:solidFill>
                          <a:effectLst/>
                        </a:rPr>
                        <a:t>prepared for further learning and world</a:t>
                      </a:r>
                      <a:endParaRPr lang="en-ZA" sz="1400" dirty="0">
                        <a:solidFill>
                          <a:schemeClr val="tx1"/>
                        </a:solidFill>
                        <a:effectLst/>
                      </a:endParaRPr>
                    </a:p>
                    <a:p>
                      <a:pPr>
                        <a:lnSpc>
                          <a:spcPct val="107000"/>
                        </a:lnSpc>
                        <a:spcAft>
                          <a:spcPts val="800"/>
                        </a:spcAft>
                      </a:pPr>
                      <a:r>
                        <a:rPr lang="en-GB" sz="1400" dirty="0">
                          <a:solidFill>
                            <a:schemeClr val="tx1"/>
                          </a:solidFill>
                          <a:effectLst/>
                        </a:rPr>
                        <a:t>of work.</a:t>
                      </a:r>
                      <a:endParaRPr lang="en-ZA" sz="1400" dirty="0">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txBody>
                  <a:tcPr marL="49698" marR="49698" marT="0" marB="0"/>
                </a:tc>
                <a:tc>
                  <a:txBody>
                    <a:bodyPr/>
                    <a:lstStyle/>
                    <a:p>
                      <a:pPr>
                        <a:lnSpc>
                          <a:spcPct val="107000"/>
                        </a:lnSpc>
                        <a:spcAft>
                          <a:spcPts val="800"/>
                        </a:spcAft>
                      </a:pPr>
                      <a:r>
                        <a:rPr lang="en-GB" sz="1400">
                          <a:solidFill>
                            <a:schemeClr val="tx1"/>
                          </a:solidFill>
                          <a:effectLst/>
                        </a:rPr>
                        <a:t>Secondary schools achieving a National Senior Certiﬁcate (NSC) pass rate of 60% and above</a:t>
                      </a:r>
                      <a:endParaRPr lang="en-ZA" sz="1400">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txBody>
                  <a:tcPr marL="49698" marR="49698" marT="0" marB="0"/>
                </a:tc>
                <a:tc>
                  <a:txBody>
                    <a:bodyPr/>
                    <a:lstStyle/>
                    <a:p>
                      <a:pPr>
                        <a:lnSpc>
                          <a:spcPct val="107000"/>
                        </a:lnSpc>
                        <a:spcAft>
                          <a:spcPts val="800"/>
                        </a:spcAft>
                      </a:pPr>
                      <a:r>
                        <a:rPr lang="en-GB" sz="1400">
                          <a:solidFill>
                            <a:schemeClr val="tx1"/>
                          </a:solidFill>
                          <a:effectLst/>
                        </a:rPr>
                        <a:t>SOI 705: Number of secondary schools with National Senior Certiﬁcate (NSC) pass rate of 60% and above</a:t>
                      </a:r>
                      <a:endParaRPr lang="en-ZA" sz="1400">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txBody>
                  <a:tcPr marL="49698" marR="49698" marT="0" marB="0"/>
                </a:tc>
                <a:tc>
                  <a:txBody>
                    <a:bodyPr/>
                    <a:lstStyle/>
                    <a:p>
                      <a:pPr>
                        <a:lnSpc>
                          <a:spcPct val="107000"/>
                        </a:lnSpc>
                        <a:spcAft>
                          <a:spcPts val="800"/>
                        </a:spcAft>
                      </a:pPr>
                      <a:r>
                        <a:rPr lang="en-GB" sz="1400">
                          <a:solidFill>
                            <a:schemeClr val="tx1"/>
                          </a:solidFill>
                          <a:effectLst/>
                        </a:rPr>
                        <a:t>1 510</a:t>
                      </a:r>
                      <a:endParaRPr lang="en-ZA" sz="1400">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txBody>
                  <a:tcPr marL="49698" marR="49698" marT="0" marB="0"/>
                </a:tc>
                <a:tc>
                  <a:txBody>
                    <a:bodyPr/>
                    <a:lstStyle/>
                    <a:p>
                      <a:pPr>
                        <a:lnSpc>
                          <a:spcPct val="107000"/>
                        </a:lnSpc>
                        <a:spcAft>
                          <a:spcPts val="800"/>
                        </a:spcAft>
                      </a:pPr>
                      <a:r>
                        <a:rPr lang="en-GB" sz="1400">
                          <a:solidFill>
                            <a:schemeClr val="tx1"/>
                          </a:solidFill>
                          <a:effectLst/>
                        </a:rPr>
                        <a:t>1 650</a:t>
                      </a:r>
                      <a:endParaRPr lang="en-ZA" sz="1400">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txBody>
                  <a:tcPr marL="49698" marR="49698" marT="0" marB="0"/>
                </a:tc>
                <a:tc>
                  <a:txBody>
                    <a:bodyPr/>
                    <a:lstStyle/>
                    <a:p>
                      <a:pPr>
                        <a:lnSpc>
                          <a:spcPct val="107000"/>
                        </a:lnSpc>
                        <a:spcAft>
                          <a:spcPts val="800"/>
                        </a:spcAft>
                      </a:pPr>
                      <a:r>
                        <a:rPr lang="en-GB" sz="1400">
                          <a:solidFill>
                            <a:schemeClr val="tx1"/>
                          </a:solidFill>
                          <a:effectLst/>
                        </a:rPr>
                        <a:t>1 680</a:t>
                      </a:r>
                      <a:endParaRPr lang="en-ZA" sz="1400">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txBody>
                  <a:tcPr marL="49698" marR="49698" marT="0" marB="0"/>
                </a:tc>
                <a:tc>
                  <a:txBody>
                    <a:bodyPr/>
                    <a:lstStyle/>
                    <a:p>
                      <a:pPr>
                        <a:lnSpc>
                          <a:spcPct val="107000"/>
                        </a:lnSpc>
                        <a:spcAft>
                          <a:spcPts val="800"/>
                        </a:spcAft>
                      </a:pPr>
                      <a:r>
                        <a:rPr lang="en-GB" sz="1400" dirty="0">
                          <a:solidFill>
                            <a:schemeClr val="tx1"/>
                          </a:solidFill>
                          <a:effectLst/>
                        </a:rPr>
                        <a:t>1 700</a:t>
                      </a:r>
                      <a:endParaRPr lang="en-ZA" sz="1400" dirty="0">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txBody>
                  <a:tcPr marL="49698" marR="49698" marT="0" marB="0"/>
                </a:tc>
                <a:extLst>
                  <a:ext uri="{0D108BD9-81ED-4DB2-BD59-A6C34878D82A}">
                    <a16:rowId xmlns:a16="http://schemas.microsoft.com/office/drawing/2014/main" val="39213064"/>
                  </a:ext>
                </a:extLst>
              </a:tr>
              <a:tr h="227322">
                <a:tc vMerge="1">
                  <a:txBody>
                    <a:bodyPr/>
                    <a:lstStyle/>
                    <a:p>
                      <a:endParaRPr lang="en-ZA"/>
                    </a:p>
                  </a:txBody>
                  <a:tcPr/>
                </a:tc>
                <a:tc>
                  <a:txBody>
                    <a:bodyPr/>
                    <a:lstStyle/>
                    <a:p>
                      <a:pPr>
                        <a:lnSpc>
                          <a:spcPct val="107000"/>
                        </a:lnSpc>
                        <a:spcAft>
                          <a:spcPts val="800"/>
                        </a:spcAft>
                      </a:pPr>
                      <a:r>
                        <a:rPr lang="en-GB" sz="1400">
                          <a:solidFill>
                            <a:schemeClr val="tx1"/>
                          </a:solidFill>
                          <a:effectLst/>
                        </a:rPr>
                        <a:t>Schools with an NSC pass rate below 60%</a:t>
                      </a:r>
                      <a:endParaRPr lang="en-ZA" sz="1400">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txBody>
                  <a:tcPr marL="49698" marR="49698" marT="0" marB="0"/>
                </a:tc>
                <a:tc>
                  <a:txBody>
                    <a:bodyPr/>
                    <a:lstStyle/>
                    <a:p>
                      <a:pPr>
                        <a:lnSpc>
                          <a:spcPct val="107000"/>
                        </a:lnSpc>
                        <a:spcAft>
                          <a:spcPts val="800"/>
                        </a:spcAft>
                      </a:pPr>
                      <a:r>
                        <a:rPr lang="en-GB" sz="1400">
                          <a:solidFill>
                            <a:schemeClr val="tx1"/>
                          </a:solidFill>
                          <a:effectLst/>
                        </a:rPr>
                        <a:t>NSOI 7.1: Number of schools with an NSC pass rate below 60%</a:t>
                      </a:r>
                      <a:endParaRPr lang="en-ZA" sz="1400">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txBody>
                  <a:tcPr marL="49698" marR="49698" marT="0" marB="0"/>
                </a:tc>
                <a:tc>
                  <a:txBody>
                    <a:bodyPr/>
                    <a:lstStyle/>
                    <a:p>
                      <a:pPr>
                        <a:lnSpc>
                          <a:spcPct val="107000"/>
                        </a:lnSpc>
                        <a:spcAft>
                          <a:spcPts val="800"/>
                        </a:spcAft>
                      </a:pPr>
                      <a:r>
                        <a:rPr lang="en-GB" sz="1400">
                          <a:solidFill>
                            <a:schemeClr val="tx1"/>
                          </a:solidFill>
                          <a:effectLst/>
                        </a:rPr>
                        <a:t>156</a:t>
                      </a:r>
                      <a:endParaRPr lang="en-ZA" sz="1400">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txBody>
                  <a:tcPr marL="49698" marR="49698" marT="0" marB="0"/>
                </a:tc>
                <a:tc>
                  <a:txBody>
                    <a:bodyPr/>
                    <a:lstStyle/>
                    <a:p>
                      <a:pPr>
                        <a:lnSpc>
                          <a:spcPct val="107000"/>
                        </a:lnSpc>
                        <a:spcAft>
                          <a:spcPts val="800"/>
                        </a:spcAft>
                      </a:pPr>
                      <a:r>
                        <a:rPr lang="en-GB" sz="1400" dirty="0">
                          <a:solidFill>
                            <a:schemeClr val="tx1"/>
                          </a:solidFill>
                          <a:effectLst/>
                        </a:rPr>
                        <a:t>126</a:t>
                      </a:r>
                      <a:endParaRPr lang="en-ZA" sz="1400" dirty="0">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txBody>
                  <a:tcPr marL="49698" marR="49698" marT="0" marB="0"/>
                </a:tc>
                <a:tc>
                  <a:txBody>
                    <a:bodyPr/>
                    <a:lstStyle/>
                    <a:p>
                      <a:pPr>
                        <a:lnSpc>
                          <a:spcPct val="107000"/>
                        </a:lnSpc>
                        <a:spcAft>
                          <a:spcPts val="800"/>
                        </a:spcAft>
                      </a:pPr>
                      <a:r>
                        <a:rPr lang="en-GB" sz="1400">
                          <a:solidFill>
                            <a:schemeClr val="tx1"/>
                          </a:solidFill>
                          <a:effectLst/>
                        </a:rPr>
                        <a:t>96</a:t>
                      </a:r>
                      <a:endParaRPr lang="en-ZA" sz="1400">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txBody>
                  <a:tcPr marL="49698" marR="49698" marT="0" marB="0"/>
                </a:tc>
                <a:tc>
                  <a:txBody>
                    <a:bodyPr/>
                    <a:lstStyle/>
                    <a:p>
                      <a:pPr>
                        <a:lnSpc>
                          <a:spcPct val="107000"/>
                        </a:lnSpc>
                        <a:spcAft>
                          <a:spcPts val="800"/>
                        </a:spcAft>
                      </a:pPr>
                      <a:r>
                        <a:rPr lang="en-GB" sz="1400" dirty="0">
                          <a:solidFill>
                            <a:schemeClr val="tx1"/>
                          </a:solidFill>
                          <a:effectLst/>
                        </a:rPr>
                        <a:t>66</a:t>
                      </a:r>
                      <a:endParaRPr lang="en-ZA" sz="1400" dirty="0">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txBody>
                  <a:tcPr marL="49698" marR="49698" marT="0" marB="0"/>
                </a:tc>
                <a:extLst>
                  <a:ext uri="{0D108BD9-81ED-4DB2-BD59-A6C34878D82A}">
                    <a16:rowId xmlns:a16="http://schemas.microsoft.com/office/drawing/2014/main" val="2717309056"/>
                  </a:ext>
                </a:extLst>
              </a:tr>
            </a:tbl>
          </a:graphicData>
        </a:graphic>
      </p:graphicFrame>
    </p:spTree>
    <p:extLst>
      <p:ext uri="{BB962C8B-B14F-4D97-AF65-F5344CB8AC3E}">
        <p14:creationId xmlns:p14="http://schemas.microsoft.com/office/powerpoint/2010/main" val="3775230709"/>
      </p:ext>
    </p:extLst>
  </p:cSld>
  <p:clrMapOvr>
    <a:masterClrMapping/>
  </p:clrMapOvr>
  <p:transition>
    <p:wip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Content Placeholder 13">
            <a:extLst>
              <a:ext uri="{FF2B5EF4-FFF2-40B4-BE49-F238E27FC236}">
                <a16:creationId xmlns:a16="http://schemas.microsoft.com/office/drawing/2014/main" id="{9E3B93A8-610B-FB4B-F174-97C1A3A2FBEF}"/>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5458" y="3535"/>
            <a:ext cx="9147894" cy="6873627"/>
          </a:xfrm>
        </p:spPr>
      </p:pic>
      <p:sp>
        <p:nvSpPr>
          <p:cNvPr id="10" name="Slide Number Placeholder 9"/>
          <p:cNvSpPr>
            <a:spLocks noGrp="1"/>
          </p:cNvSpPr>
          <p:nvPr>
            <p:ph type="sldNum" sz="quarter" idx="12"/>
          </p:nvPr>
        </p:nvSpPr>
        <p:spPr/>
        <p:txBody>
          <a:bodyPr/>
          <a:lstStyle/>
          <a:p>
            <a:fld id="{2DDF82E0-F617-466A-8989-E6F91EEE8384}" type="slidenum">
              <a:rPr lang="en-US" altLang="en-US" sz="1600" smtClean="0">
                <a:solidFill>
                  <a:prstClr val="white"/>
                </a:solidFill>
              </a:rPr>
              <a:pPr/>
              <a:t>4</a:t>
            </a:fld>
            <a:endParaRPr lang="en-US" altLang="en-US" sz="1600" dirty="0">
              <a:solidFill>
                <a:prstClr val="white"/>
              </a:solidFill>
            </a:endParaRPr>
          </a:p>
        </p:txBody>
      </p:sp>
      <p:sp>
        <p:nvSpPr>
          <p:cNvPr id="5" name="Rectangle 4">
            <a:extLst>
              <a:ext uri="{FF2B5EF4-FFF2-40B4-BE49-F238E27FC236}">
                <a16:creationId xmlns:a16="http://schemas.microsoft.com/office/drawing/2014/main" id="{CA4095C3-29D6-8A91-DF11-18B46D019CAA}"/>
              </a:ext>
            </a:extLst>
          </p:cNvPr>
          <p:cNvSpPr/>
          <p:nvPr/>
        </p:nvSpPr>
        <p:spPr>
          <a:xfrm>
            <a:off x="0" y="0"/>
            <a:ext cx="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itle 1"/>
          <p:cNvSpPr>
            <a:spLocks noGrp="1"/>
          </p:cNvSpPr>
          <p:nvPr>
            <p:ph type="title"/>
          </p:nvPr>
        </p:nvSpPr>
        <p:spPr>
          <a:xfrm>
            <a:off x="566957" y="864995"/>
            <a:ext cx="8064895" cy="707334"/>
          </a:xfrm>
        </p:spPr>
        <p:txBody>
          <a:bodyPr>
            <a:noAutofit/>
          </a:bodyPr>
          <a:lstStyle/>
          <a:p>
            <a:r>
              <a:rPr lang="en-US" sz="2400" b="1" dirty="0">
                <a:solidFill>
                  <a:srgbClr val="008000"/>
                </a:solidFill>
              </a:rPr>
              <a:t>COMPLIANCE ISSUES </a:t>
            </a:r>
            <a:endParaRPr lang="en-ZA" sz="2400" b="1" dirty="0">
              <a:solidFill>
                <a:srgbClr val="008000"/>
              </a:solidFill>
            </a:endParaRPr>
          </a:p>
        </p:txBody>
      </p:sp>
      <p:pic>
        <p:nvPicPr>
          <p:cNvPr id="7" name="Picture 6" descr="Education Logo.jp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64271" y="453239"/>
            <a:ext cx="2808312" cy="707334"/>
          </a:xfrm>
          <a:prstGeom prst="rect">
            <a:avLst/>
          </a:prstGeom>
        </p:spPr>
      </p:pic>
      <p:pic>
        <p:nvPicPr>
          <p:cNvPr id="8" name="Picture 7" descr="NDP Logo.jp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620000" y="308834"/>
            <a:ext cx="869208" cy="800457"/>
          </a:xfrm>
          <a:prstGeom prst="rect">
            <a:avLst/>
          </a:prstGeom>
        </p:spPr>
      </p:pic>
      <p:sp>
        <p:nvSpPr>
          <p:cNvPr id="9" name="TextBox 8">
            <a:extLst>
              <a:ext uri="{FF2B5EF4-FFF2-40B4-BE49-F238E27FC236}">
                <a16:creationId xmlns:a16="http://schemas.microsoft.com/office/drawing/2014/main" id="{C1AFE2E7-1968-957B-22E5-255AC3A04730}"/>
              </a:ext>
            </a:extLst>
          </p:cNvPr>
          <p:cNvSpPr txBox="1"/>
          <p:nvPr/>
        </p:nvSpPr>
        <p:spPr>
          <a:xfrm>
            <a:off x="376714" y="6056268"/>
            <a:ext cx="7200900" cy="600164"/>
          </a:xfrm>
          <a:prstGeom prst="rect">
            <a:avLst/>
          </a:prstGeom>
          <a:noFill/>
        </p:spPr>
        <p:txBody>
          <a:bodyPr wrap="square" rtlCol="0">
            <a:spAutoFit/>
          </a:bodyPr>
          <a:lstStyle/>
          <a:p>
            <a:pPr algn="ctr"/>
            <a:r>
              <a:rPr lang="en-US" sz="1100" b="1" dirty="0"/>
              <a:t>Our Vision </a:t>
            </a:r>
          </a:p>
          <a:p>
            <a:pPr algn="ctr"/>
            <a:r>
              <a:rPr lang="en-US" sz="1100" i="1" dirty="0">
                <a:cs typeface="Arial" panose="020B0604020202020204" pitchFamily="34" charset="0"/>
              </a:rPr>
              <a:t>To be an innovative hub for quality teaching and learning that produces learners developed to exploit opportunities for lifelong success.</a:t>
            </a:r>
          </a:p>
        </p:txBody>
      </p:sp>
      <p:pic>
        <p:nvPicPr>
          <p:cNvPr id="11" name="Picture 10" descr="Untitled-20.png">
            <a:extLst>
              <a:ext uri="{FF2B5EF4-FFF2-40B4-BE49-F238E27FC236}">
                <a16:creationId xmlns:a16="http://schemas.microsoft.com/office/drawing/2014/main" id="{397B0EEB-0EB7-3511-B246-5FE1481379F3}"/>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884368" y="5949280"/>
            <a:ext cx="954753" cy="606397"/>
          </a:xfrm>
          <a:prstGeom prst="rect">
            <a:avLst/>
          </a:prstGeom>
        </p:spPr>
      </p:pic>
      <p:sp>
        <p:nvSpPr>
          <p:cNvPr id="12" name="Content Placeholder 5"/>
          <p:cNvSpPr txBox="1">
            <a:spLocks/>
          </p:cNvSpPr>
          <p:nvPr/>
        </p:nvSpPr>
        <p:spPr bwMode="auto">
          <a:xfrm>
            <a:off x="392563" y="1657935"/>
            <a:ext cx="8018691" cy="4377908"/>
          </a:xfrm>
          <a:prstGeom prst="rect">
            <a:avLst/>
          </a:prstGeom>
          <a:solidFill>
            <a:schemeClr val="bg1"/>
          </a:solidFill>
          <a:ln>
            <a:solidFill>
              <a:schemeClr val="tx1"/>
            </a:solid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en-US" sz="2000" b="1" dirty="0"/>
              <a:t>The following compliance issues had to been considered in putting together the  Annual Performance Plan 2023/24:</a:t>
            </a:r>
          </a:p>
          <a:p>
            <a:r>
              <a:rPr lang="en-US" sz="2000" b="1" dirty="0"/>
              <a:t>Alignment to the NDP, Revised MTSF, the Sector Plan – Action Plan to 2019: towards </a:t>
            </a:r>
            <a:r>
              <a:rPr lang="en-US" sz="2000" b="1" dirty="0" err="1"/>
              <a:t>realisation</a:t>
            </a:r>
            <a:r>
              <a:rPr lang="en-US" sz="2000" b="1" dirty="0"/>
              <a:t> of vision 2030; PGDS/P, Government’s 10-point plan for economic growth and MEC’s Strategic Pillars.</a:t>
            </a:r>
          </a:p>
          <a:p>
            <a:r>
              <a:rPr lang="en-US" sz="2000" b="1" dirty="0"/>
              <a:t>Updated Situational Analysis on the sector which outlined the present delivery environment and taking into account recent research findings and relevant government policies, Covid-19, vulnerable groups: women, youth, children people with disability, storm damage etc.</a:t>
            </a:r>
          </a:p>
          <a:p>
            <a:r>
              <a:rPr lang="en-US" sz="2000" b="1" dirty="0"/>
              <a:t>The performance indicators and targets for both Standardized Performance Indicators (SOI) and Non-Standardized Performance Indicators (NSOI) were brought in line with the SMART principles, to be achievable in the budget year and the next two years of the MTEF.</a:t>
            </a:r>
          </a:p>
        </p:txBody>
      </p:sp>
    </p:spTree>
    <p:extLst>
      <p:ext uri="{BB962C8B-B14F-4D97-AF65-F5344CB8AC3E}">
        <p14:creationId xmlns:p14="http://schemas.microsoft.com/office/powerpoint/2010/main" val="4234123756"/>
      </p:ext>
    </p:extLst>
  </p:cSld>
  <p:clrMapOvr>
    <a:masterClrMapping/>
  </p:clrMapOvr>
  <p:transition>
    <p:wipe/>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Background.jp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a:solidFill>
            <a:schemeClr val="bg1"/>
          </a:solidFill>
        </p:spPr>
      </p:pic>
      <p:sp>
        <p:nvSpPr>
          <p:cNvPr id="2" name="Rectangle 1"/>
          <p:cNvSpPr/>
          <p:nvPr/>
        </p:nvSpPr>
        <p:spPr>
          <a:xfrm>
            <a:off x="611560" y="2132856"/>
            <a:ext cx="7848872" cy="1015663"/>
          </a:xfrm>
          <a:prstGeom prst="rect">
            <a:avLst/>
          </a:prstGeom>
        </p:spPr>
        <p:txBody>
          <a:bodyPr wrap="square">
            <a:spAutoFit/>
          </a:bodyPr>
          <a:lstStyle/>
          <a:p>
            <a:pPr algn="ctr"/>
            <a:r>
              <a:rPr lang="en-US" sz="6000" b="1" dirty="0">
                <a:solidFill>
                  <a:srgbClr val="FFFFFF"/>
                </a:solidFill>
                <a:latin typeface="Arial"/>
                <a:cs typeface="Arial"/>
              </a:rPr>
              <a:t>THANK YOU</a:t>
            </a:r>
            <a:endParaRPr lang="en-ZA" sz="6000" dirty="0">
              <a:solidFill>
                <a:srgbClr val="FFFFFF"/>
              </a:solidFill>
              <a:latin typeface="Arial"/>
              <a:cs typeface="Arial"/>
            </a:endParaRPr>
          </a:p>
        </p:txBody>
      </p:sp>
      <p:pic>
        <p:nvPicPr>
          <p:cNvPr id="4" name="Picture 3" descr="Untitled-20.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203848" y="3429000"/>
            <a:ext cx="2736304" cy="1737923"/>
          </a:xfrm>
          <a:prstGeom prst="rect">
            <a:avLst/>
          </a:prstGeom>
        </p:spPr>
      </p:pic>
    </p:spTree>
    <p:extLst>
      <p:ext uri="{BB962C8B-B14F-4D97-AF65-F5344CB8AC3E}">
        <p14:creationId xmlns:p14="http://schemas.microsoft.com/office/powerpoint/2010/main" val="11138352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Content Placeholder 13">
            <a:extLst>
              <a:ext uri="{FF2B5EF4-FFF2-40B4-BE49-F238E27FC236}">
                <a16:creationId xmlns:a16="http://schemas.microsoft.com/office/drawing/2014/main" id="{9E3B93A8-610B-FB4B-F174-97C1A3A2FBEF}"/>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5458" y="3535"/>
            <a:ext cx="9147894" cy="6873627"/>
          </a:xfrm>
        </p:spPr>
      </p:pic>
      <p:sp>
        <p:nvSpPr>
          <p:cNvPr id="10" name="Slide Number Placeholder 9"/>
          <p:cNvSpPr>
            <a:spLocks noGrp="1"/>
          </p:cNvSpPr>
          <p:nvPr>
            <p:ph type="sldNum" sz="quarter" idx="12"/>
          </p:nvPr>
        </p:nvSpPr>
        <p:spPr/>
        <p:txBody>
          <a:bodyPr/>
          <a:lstStyle/>
          <a:p>
            <a:fld id="{2DDF82E0-F617-466A-8989-E6F91EEE8384}" type="slidenum">
              <a:rPr lang="en-US" altLang="en-US" sz="1600" smtClean="0">
                <a:solidFill>
                  <a:prstClr val="white"/>
                </a:solidFill>
              </a:rPr>
              <a:pPr/>
              <a:t>5</a:t>
            </a:fld>
            <a:endParaRPr lang="en-US" altLang="en-US" sz="1600" dirty="0">
              <a:solidFill>
                <a:prstClr val="white"/>
              </a:solidFill>
            </a:endParaRPr>
          </a:p>
        </p:txBody>
      </p:sp>
      <p:sp>
        <p:nvSpPr>
          <p:cNvPr id="5" name="Rectangle 4">
            <a:extLst>
              <a:ext uri="{FF2B5EF4-FFF2-40B4-BE49-F238E27FC236}">
                <a16:creationId xmlns:a16="http://schemas.microsoft.com/office/drawing/2014/main" id="{CA4095C3-29D6-8A91-DF11-18B46D019CAA}"/>
              </a:ext>
            </a:extLst>
          </p:cNvPr>
          <p:cNvSpPr/>
          <p:nvPr/>
        </p:nvSpPr>
        <p:spPr>
          <a:xfrm>
            <a:off x="0" y="0"/>
            <a:ext cx="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itle 1"/>
          <p:cNvSpPr>
            <a:spLocks noGrp="1"/>
          </p:cNvSpPr>
          <p:nvPr>
            <p:ph type="title"/>
          </p:nvPr>
        </p:nvSpPr>
        <p:spPr>
          <a:xfrm>
            <a:off x="566957" y="1188511"/>
            <a:ext cx="8064895" cy="441724"/>
          </a:xfrm>
        </p:spPr>
        <p:txBody>
          <a:bodyPr>
            <a:noAutofit/>
          </a:bodyPr>
          <a:lstStyle/>
          <a:p>
            <a:r>
              <a:rPr lang="en-US" sz="2400" b="1" dirty="0">
                <a:solidFill>
                  <a:srgbClr val="008000"/>
                </a:solidFill>
              </a:rPr>
              <a:t>THE MANDATE OF THE DEPARTMENT </a:t>
            </a:r>
            <a:endParaRPr lang="en-ZA" sz="2400" b="1" dirty="0">
              <a:solidFill>
                <a:srgbClr val="008000"/>
              </a:solidFill>
            </a:endParaRPr>
          </a:p>
        </p:txBody>
      </p:sp>
      <p:pic>
        <p:nvPicPr>
          <p:cNvPr id="7" name="Picture 6" descr="Education Logo.jp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64271" y="453239"/>
            <a:ext cx="2808312" cy="707334"/>
          </a:xfrm>
          <a:prstGeom prst="rect">
            <a:avLst/>
          </a:prstGeom>
        </p:spPr>
      </p:pic>
      <p:pic>
        <p:nvPicPr>
          <p:cNvPr id="8" name="Picture 7" descr="NDP Logo.jp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620000" y="308834"/>
            <a:ext cx="869208" cy="800457"/>
          </a:xfrm>
          <a:prstGeom prst="rect">
            <a:avLst/>
          </a:prstGeom>
        </p:spPr>
      </p:pic>
      <p:sp>
        <p:nvSpPr>
          <p:cNvPr id="9" name="TextBox 8">
            <a:extLst>
              <a:ext uri="{FF2B5EF4-FFF2-40B4-BE49-F238E27FC236}">
                <a16:creationId xmlns:a16="http://schemas.microsoft.com/office/drawing/2014/main" id="{C1AFE2E7-1968-957B-22E5-255AC3A04730}"/>
              </a:ext>
            </a:extLst>
          </p:cNvPr>
          <p:cNvSpPr txBox="1"/>
          <p:nvPr/>
        </p:nvSpPr>
        <p:spPr>
          <a:xfrm>
            <a:off x="376714" y="6056268"/>
            <a:ext cx="7200900" cy="600164"/>
          </a:xfrm>
          <a:prstGeom prst="rect">
            <a:avLst/>
          </a:prstGeom>
          <a:noFill/>
        </p:spPr>
        <p:txBody>
          <a:bodyPr wrap="square" rtlCol="0">
            <a:spAutoFit/>
          </a:bodyPr>
          <a:lstStyle/>
          <a:p>
            <a:pPr algn="ctr"/>
            <a:r>
              <a:rPr lang="en-US" sz="1100" b="1" dirty="0"/>
              <a:t>Our Vision </a:t>
            </a:r>
          </a:p>
          <a:p>
            <a:pPr algn="ctr"/>
            <a:r>
              <a:rPr lang="en-US" sz="1100" i="1" dirty="0">
                <a:cs typeface="Arial" panose="020B0604020202020204" pitchFamily="34" charset="0"/>
              </a:rPr>
              <a:t>To be an innovative hub for quality teaching and learning that produces learners developed to exploit opportunities for lifelong success.</a:t>
            </a:r>
          </a:p>
        </p:txBody>
      </p:sp>
      <p:pic>
        <p:nvPicPr>
          <p:cNvPr id="11" name="Picture 10" descr="Untitled-20.png">
            <a:extLst>
              <a:ext uri="{FF2B5EF4-FFF2-40B4-BE49-F238E27FC236}">
                <a16:creationId xmlns:a16="http://schemas.microsoft.com/office/drawing/2014/main" id="{397B0EEB-0EB7-3511-B246-5FE1481379F3}"/>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884368" y="5949280"/>
            <a:ext cx="954753" cy="606397"/>
          </a:xfrm>
          <a:prstGeom prst="rect">
            <a:avLst/>
          </a:prstGeom>
        </p:spPr>
      </p:pic>
      <p:sp>
        <p:nvSpPr>
          <p:cNvPr id="13" name="Content Placeholder 5"/>
          <p:cNvSpPr txBox="1">
            <a:spLocks/>
          </p:cNvSpPr>
          <p:nvPr/>
        </p:nvSpPr>
        <p:spPr bwMode="auto">
          <a:xfrm>
            <a:off x="340567" y="1783107"/>
            <a:ext cx="7917908" cy="4120289"/>
          </a:xfrm>
          <a:prstGeom prst="rect">
            <a:avLst/>
          </a:prstGeom>
          <a:solidFill>
            <a:schemeClr val="bg1"/>
          </a:solidFill>
          <a:ln>
            <a:solidFill>
              <a:schemeClr val="tx1"/>
            </a:solid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Autofit/>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lvl="1" indent="0">
              <a:buNone/>
            </a:pPr>
            <a:r>
              <a:rPr lang="en-US" sz="1600" b="1" dirty="0"/>
              <a:t>The Department derives its core mandate from the Constitution of the Republic of South Africa.</a:t>
            </a:r>
          </a:p>
          <a:p>
            <a:pPr marL="0" lvl="1" indent="0">
              <a:buNone/>
            </a:pPr>
            <a:r>
              <a:rPr lang="en-US" sz="1600" b="1" dirty="0"/>
              <a:t>Section 29 of the Constitution of the RSA states:</a:t>
            </a:r>
          </a:p>
          <a:p>
            <a:pPr marL="0" lvl="1" indent="0">
              <a:buNone/>
            </a:pPr>
            <a:r>
              <a:rPr lang="en-US" sz="1600" b="1" dirty="0"/>
              <a:t>1.1.1 Everyone has the right:-</a:t>
            </a:r>
          </a:p>
          <a:p>
            <a:pPr marL="0" lvl="1" indent="0">
              <a:buNone/>
            </a:pPr>
            <a:r>
              <a:rPr lang="en-US" sz="1600" b="1" dirty="0"/>
              <a:t>to a basic education, including adult basic education; and to further education, which the state, through reasonable measures, must make progressively available and accessible.</a:t>
            </a:r>
          </a:p>
          <a:p>
            <a:pPr marL="0" lvl="1" indent="0">
              <a:buNone/>
            </a:pPr>
            <a:r>
              <a:rPr lang="en-US" sz="1600" b="1" dirty="0"/>
              <a:t>1.1.2 Everyone has the right:-</a:t>
            </a:r>
          </a:p>
          <a:p>
            <a:pPr marL="0" lvl="1" indent="0">
              <a:buNone/>
            </a:pPr>
            <a:r>
              <a:rPr lang="en-US" sz="1600" b="1" dirty="0"/>
              <a:t>to receive education in the official language or languages of their choice in public educational institutions where that education is reasonably practicable. In order to ensure the effective access to, and implementation equity; practicability; and the need to redress the results of past racially discriminatory laws and practices.</a:t>
            </a:r>
          </a:p>
          <a:p>
            <a:pPr marL="0" lvl="1" indent="0">
              <a:buNone/>
            </a:pPr>
            <a:r>
              <a:rPr lang="en-US" sz="1600" b="1" dirty="0"/>
              <a:t>1.1.3 Everyone has the right:-</a:t>
            </a:r>
          </a:p>
          <a:p>
            <a:pPr marL="0" lvl="1" indent="0">
              <a:buNone/>
            </a:pPr>
            <a:r>
              <a:rPr lang="en-US" sz="1600" b="1" dirty="0"/>
              <a:t>to establish and maintain, at their own expense, independent educational institutions that do not discriminate on the basis of race; are registered with the state; and maintain standards that are not inferior to standards at comparable public educational institutions.</a:t>
            </a:r>
            <a:endParaRPr lang="en-ZA" sz="1600" b="1" dirty="0"/>
          </a:p>
        </p:txBody>
      </p:sp>
    </p:spTree>
    <p:extLst>
      <p:ext uri="{BB962C8B-B14F-4D97-AF65-F5344CB8AC3E}">
        <p14:creationId xmlns:p14="http://schemas.microsoft.com/office/powerpoint/2010/main" val="1382537596"/>
      </p:ext>
    </p:extLst>
  </p:cSld>
  <p:clrMapOvr>
    <a:masterClrMapping/>
  </p:clrMapOvr>
  <p:transition>
    <p:wip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Content Placeholder 13">
            <a:extLst>
              <a:ext uri="{FF2B5EF4-FFF2-40B4-BE49-F238E27FC236}">
                <a16:creationId xmlns:a16="http://schemas.microsoft.com/office/drawing/2014/main" id="{9E3B93A8-610B-FB4B-F174-97C1A3A2FBEF}"/>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5458" y="3535"/>
            <a:ext cx="9147894" cy="6873627"/>
          </a:xfrm>
        </p:spPr>
      </p:pic>
      <p:sp>
        <p:nvSpPr>
          <p:cNvPr id="10" name="Slide Number Placeholder 9"/>
          <p:cNvSpPr>
            <a:spLocks noGrp="1"/>
          </p:cNvSpPr>
          <p:nvPr>
            <p:ph type="sldNum" sz="quarter" idx="12"/>
          </p:nvPr>
        </p:nvSpPr>
        <p:spPr/>
        <p:txBody>
          <a:bodyPr/>
          <a:lstStyle/>
          <a:p>
            <a:fld id="{2DDF82E0-F617-466A-8989-E6F91EEE8384}" type="slidenum">
              <a:rPr lang="en-US" altLang="en-US" sz="1600" smtClean="0">
                <a:solidFill>
                  <a:prstClr val="white"/>
                </a:solidFill>
              </a:rPr>
              <a:pPr/>
              <a:t>6</a:t>
            </a:fld>
            <a:endParaRPr lang="en-US" altLang="en-US" sz="1600" dirty="0">
              <a:solidFill>
                <a:prstClr val="white"/>
              </a:solidFill>
            </a:endParaRPr>
          </a:p>
        </p:txBody>
      </p:sp>
      <p:sp>
        <p:nvSpPr>
          <p:cNvPr id="5" name="Rectangle 4">
            <a:extLst>
              <a:ext uri="{FF2B5EF4-FFF2-40B4-BE49-F238E27FC236}">
                <a16:creationId xmlns:a16="http://schemas.microsoft.com/office/drawing/2014/main" id="{CA4095C3-29D6-8A91-DF11-18B46D019CAA}"/>
              </a:ext>
            </a:extLst>
          </p:cNvPr>
          <p:cNvSpPr/>
          <p:nvPr/>
        </p:nvSpPr>
        <p:spPr>
          <a:xfrm>
            <a:off x="0" y="0"/>
            <a:ext cx="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itle 1"/>
          <p:cNvSpPr>
            <a:spLocks noGrp="1"/>
          </p:cNvSpPr>
          <p:nvPr>
            <p:ph type="title"/>
          </p:nvPr>
        </p:nvSpPr>
        <p:spPr>
          <a:xfrm>
            <a:off x="566957" y="1188511"/>
            <a:ext cx="8064895" cy="441724"/>
          </a:xfrm>
        </p:spPr>
        <p:txBody>
          <a:bodyPr>
            <a:noAutofit/>
          </a:bodyPr>
          <a:lstStyle/>
          <a:p>
            <a:r>
              <a:rPr lang="en-US" sz="2400" b="1" dirty="0">
                <a:solidFill>
                  <a:srgbClr val="008000"/>
                </a:solidFill>
              </a:rPr>
              <a:t> LEGISLATIVE AND POLICY MANDATES</a:t>
            </a:r>
            <a:endParaRPr lang="en-ZA" sz="2400" b="1" dirty="0">
              <a:solidFill>
                <a:srgbClr val="008000"/>
              </a:solidFill>
            </a:endParaRPr>
          </a:p>
        </p:txBody>
      </p:sp>
      <p:pic>
        <p:nvPicPr>
          <p:cNvPr id="7" name="Picture 6" descr="Education Logo.jp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64271" y="453239"/>
            <a:ext cx="2808312" cy="707334"/>
          </a:xfrm>
          <a:prstGeom prst="rect">
            <a:avLst/>
          </a:prstGeom>
        </p:spPr>
      </p:pic>
      <p:pic>
        <p:nvPicPr>
          <p:cNvPr id="8" name="Picture 7" descr="NDP Logo.jp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620000" y="308834"/>
            <a:ext cx="869208" cy="800457"/>
          </a:xfrm>
          <a:prstGeom prst="rect">
            <a:avLst/>
          </a:prstGeom>
        </p:spPr>
      </p:pic>
      <p:sp>
        <p:nvSpPr>
          <p:cNvPr id="9" name="TextBox 8">
            <a:extLst>
              <a:ext uri="{FF2B5EF4-FFF2-40B4-BE49-F238E27FC236}">
                <a16:creationId xmlns:a16="http://schemas.microsoft.com/office/drawing/2014/main" id="{C1AFE2E7-1968-957B-22E5-255AC3A04730}"/>
              </a:ext>
            </a:extLst>
          </p:cNvPr>
          <p:cNvSpPr txBox="1"/>
          <p:nvPr/>
        </p:nvSpPr>
        <p:spPr>
          <a:xfrm>
            <a:off x="376714" y="6056268"/>
            <a:ext cx="7200900" cy="600164"/>
          </a:xfrm>
          <a:prstGeom prst="rect">
            <a:avLst/>
          </a:prstGeom>
          <a:noFill/>
        </p:spPr>
        <p:txBody>
          <a:bodyPr wrap="square" rtlCol="0">
            <a:spAutoFit/>
          </a:bodyPr>
          <a:lstStyle/>
          <a:p>
            <a:pPr algn="ctr"/>
            <a:r>
              <a:rPr lang="en-US" sz="1100" b="1" dirty="0"/>
              <a:t>Our Vision </a:t>
            </a:r>
          </a:p>
          <a:p>
            <a:pPr algn="ctr"/>
            <a:r>
              <a:rPr lang="en-US" sz="1100" i="1" dirty="0">
                <a:cs typeface="Arial" panose="020B0604020202020204" pitchFamily="34" charset="0"/>
              </a:rPr>
              <a:t>To be an innovative hub for quality teaching and learning that produces learners developed to exploit opportunities for lifelong success.</a:t>
            </a:r>
          </a:p>
        </p:txBody>
      </p:sp>
      <p:pic>
        <p:nvPicPr>
          <p:cNvPr id="11" name="Picture 10" descr="Untitled-20.png">
            <a:extLst>
              <a:ext uri="{FF2B5EF4-FFF2-40B4-BE49-F238E27FC236}">
                <a16:creationId xmlns:a16="http://schemas.microsoft.com/office/drawing/2014/main" id="{397B0EEB-0EB7-3511-B246-5FE1481379F3}"/>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884368" y="5949280"/>
            <a:ext cx="954753" cy="606397"/>
          </a:xfrm>
          <a:prstGeom prst="rect">
            <a:avLst/>
          </a:prstGeom>
        </p:spPr>
      </p:pic>
      <p:sp>
        <p:nvSpPr>
          <p:cNvPr id="12" name="Content Placeholder 5"/>
          <p:cNvSpPr txBox="1">
            <a:spLocks/>
          </p:cNvSpPr>
          <p:nvPr/>
        </p:nvSpPr>
        <p:spPr bwMode="auto">
          <a:xfrm>
            <a:off x="345149" y="2053649"/>
            <a:ext cx="8341651" cy="3472217"/>
          </a:xfrm>
          <a:prstGeom prst="rect">
            <a:avLst/>
          </a:prstGeom>
          <a:solidFill>
            <a:schemeClr val="bg1"/>
          </a:solidFill>
          <a:ln>
            <a:solidFill>
              <a:schemeClr val="tx1"/>
            </a:solid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lvl="1" indent="0">
              <a:buFont typeface="Arial" panose="020B0604020202020204" pitchFamily="34" charset="0"/>
              <a:buNone/>
            </a:pPr>
            <a:endParaRPr lang="en-ZA" sz="2000" b="1" dirty="0">
              <a:solidFill>
                <a:schemeClr val="bg1"/>
              </a:solidFill>
              <a:latin typeface="Arial Black" pitchFamily="34" charset="0"/>
            </a:endParaRPr>
          </a:p>
          <a:p>
            <a:pPr marL="285750" lvl="1">
              <a:buFont typeface="Arial" panose="020B0604020202020204" pitchFamily="34" charset="0"/>
              <a:buChar char="•"/>
            </a:pPr>
            <a:r>
              <a:rPr lang="en-ZA" sz="1600" b="1" dirty="0"/>
              <a:t>National Education Policy Act No. 27 of 1996</a:t>
            </a:r>
          </a:p>
          <a:p>
            <a:pPr marL="285750" lvl="1">
              <a:buFont typeface="Arial" panose="020B0604020202020204" pitchFamily="34" charset="0"/>
              <a:buChar char="•"/>
            </a:pPr>
            <a:r>
              <a:rPr lang="en-ZA" sz="1600" b="1" dirty="0"/>
              <a:t>The South African Schools Act (Act No. 84 of 1996)</a:t>
            </a:r>
            <a:endParaRPr lang="en-US" sz="1600" b="1" dirty="0"/>
          </a:p>
          <a:p>
            <a:pPr marL="285750" lvl="1">
              <a:buFont typeface="Arial" panose="020B0604020202020204" pitchFamily="34" charset="0"/>
              <a:buChar char="•"/>
            </a:pPr>
            <a:r>
              <a:rPr lang="en-ZA" sz="1600" b="1" dirty="0"/>
              <a:t>Employment of Educators Act no. 76 of 1998</a:t>
            </a:r>
          </a:p>
          <a:p>
            <a:pPr marL="285750" lvl="1">
              <a:buFont typeface="Arial" panose="020B0604020202020204" pitchFamily="34" charset="0"/>
              <a:buChar char="•"/>
            </a:pPr>
            <a:r>
              <a:rPr lang="en-ZA" sz="1600" b="1" dirty="0"/>
              <a:t>General and Further Education and Training Quality Assurance Act, (Act 58 of 2001)</a:t>
            </a:r>
            <a:endParaRPr lang="en-US" sz="1600" b="1" dirty="0"/>
          </a:p>
          <a:p>
            <a:pPr marL="285750" lvl="1">
              <a:buFont typeface="Arial" panose="020B0604020202020204" pitchFamily="34" charset="0"/>
              <a:buChar char="•"/>
            </a:pPr>
            <a:r>
              <a:rPr lang="en-ZA" sz="1600" b="1" dirty="0"/>
              <a:t>South African Council for Educators Act No. 31 of 2000</a:t>
            </a:r>
            <a:endParaRPr lang="en-US" sz="1600" b="1" dirty="0"/>
          </a:p>
          <a:p>
            <a:pPr marL="285750" lvl="1">
              <a:buFont typeface="Arial" panose="020B0604020202020204" pitchFamily="34" charset="0"/>
              <a:buChar char="•"/>
            </a:pPr>
            <a:r>
              <a:rPr lang="en-ZA" sz="1600" b="1" dirty="0"/>
              <a:t>Public Service Act (PSA) of 1947 as amended (Proclamation 103 of 1994))</a:t>
            </a:r>
            <a:endParaRPr lang="en-US" sz="1600" b="1" dirty="0"/>
          </a:p>
          <a:p>
            <a:pPr marL="285750" lvl="1">
              <a:buFont typeface="Arial" panose="020B0604020202020204" pitchFamily="34" charset="0"/>
              <a:buChar char="•"/>
            </a:pPr>
            <a:r>
              <a:rPr lang="en-US" sz="1600" b="1" dirty="0"/>
              <a:t>The Education White Paper 5 on Early Childhood Development (2000)</a:t>
            </a:r>
          </a:p>
          <a:p>
            <a:pPr marL="285750" lvl="1">
              <a:buFont typeface="Arial" panose="020B0604020202020204" pitchFamily="34" charset="0"/>
              <a:buChar char="•"/>
            </a:pPr>
            <a:r>
              <a:rPr lang="en-US" sz="1600" b="1" dirty="0"/>
              <a:t>Education White Paper 6 on Inclusive Education (2001) and Education White Paper 7 on E-Learning </a:t>
            </a:r>
          </a:p>
          <a:p>
            <a:pPr marL="285750" lvl="1">
              <a:buFont typeface="Arial" panose="020B0604020202020204" pitchFamily="34" charset="0"/>
              <a:buChar char="•"/>
            </a:pPr>
            <a:r>
              <a:rPr lang="en-US" sz="1600" b="1" dirty="0"/>
              <a:t>National Curriculum Statements (Grades 10 to 12)</a:t>
            </a:r>
          </a:p>
          <a:p>
            <a:pPr>
              <a:buFont typeface="+mj-lt"/>
              <a:buAutoNum type="arabicPeriod"/>
            </a:pPr>
            <a:endParaRPr lang="en-US" sz="2000" dirty="0">
              <a:solidFill>
                <a:schemeClr val="bg1"/>
              </a:solidFill>
            </a:endParaRPr>
          </a:p>
          <a:p>
            <a:endParaRPr lang="en-US" sz="2000" b="1" dirty="0">
              <a:solidFill>
                <a:schemeClr val="bg1"/>
              </a:solidFill>
            </a:endParaRPr>
          </a:p>
        </p:txBody>
      </p:sp>
    </p:spTree>
    <p:extLst>
      <p:ext uri="{BB962C8B-B14F-4D97-AF65-F5344CB8AC3E}">
        <p14:creationId xmlns:p14="http://schemas.microsoft.com/office/powerpoint/2010/main" val="1952562907"/>
      </p:ext>
    </p:extLst>
  </p:cSld>
  <p:clrMapOvr>
    <a:masterClrMapping/>
  </p:clrMapOvr>
  <p:transition>
    <p:wip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Content Placeholder 13">
            <a:extLst>
              <a:ext uri="{FF2B5EF4-FFF2-40B4-BE49-F238E27FC236}">
                <a16:creationId xmlns:a16="http://schemas.microsoft.com/office/drawing/2014/main" id="{9E3B93A8-610B-FB4B-F174-97C1A3A2FBEF}"/>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5458" y="3535"/>
            <a:ext cx="9147894" cy="6873627"/>
          </a:xfrm>
        </p:spPr>
      </p:pic>
      <p:sp>
        <p:nvSpPr>
          <p:cNvPr id="10" name="Slide Number Placeholder 9"/>
          <p:cNvSpPr>
            <a:spLocks noGrp="1"/>
          </p:cNvSpPr>
          <p:nvPr>
            <p:ph type="sldNum" sz="quarter" idx="12"/>
          </p:nvPr>
        </p:nvSpPr>
        <p:spPr/>
        <p:txBody>
          <a:bodyPr/>
          <a:lstStyle/>
          <a:p>
            <a:fld id="{2DDF82E0-F617-466A-8989-E6F91EEE8384}" type="slidenum">
              <a:rPr lang="en-US" altLang="en-US" sz="1600" smtClean="0">
                <a:solidFill>
                  <a:prstClr val="white"/>
                </a:solidFill>
              </a:rPr>
              <a:pPr/>
              <a:t>7</a:t>
            </a:fld>
            <a:endParaRPr lang="en-US" altLang="en-US" sz="1600" dirty="0">
              <a:solidFill>
                <a:prstClr val="white"/>
              </a:solidFill>
            </a:endParaRPr>
          </a:p>
        </p:txBody>
      </p:sp>
      <p:sp>
        <p:nvSpPr>
          <p:cNvPr id="5" name="Rectangle 4">
            <a:extLst>
              <a:ext uri="{FF2B5EF4-FFF2-40B4-BE49-F238E27FC236}">
                <a16:creationId xmlns:a16="http://schemas.microsoft.com/office/drawing/2014/main" id="{CA4095C3-29D6-8A91-DF11-18B46D019CAA}"/>
              </a:ext>
            </a:extLst>
          </p:cNvPr>
          <p:cNvSpPr/>
          <p:nvPr/>
        </p:nvSpPr>
        <p:spPr>
          <a:xfrm>
            <a:off x="0" y="0"/>
            <a:ext cx="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itle 1"/>
          <p:cNvSpPr>
            <a:spLocks noGrp="1"/>
          </p:cNvSpPr>
          <p:nvPr>
            <p:ph type="title"/>
          </p:nvPr>
        </p:nvSpPr>
        <p:spPr>
          <a:xfrm>
            <a:off x="566957" y="1188511"/>
            <a:ext cx="8064895" cy="441724"/>
          </a:xfrm>
        </p:spPr>
        <p:txBody>
          <a:bodyPr>
            <a:noAutofit/>
          </a:bodyPr>
          <a:lstStyle/>
          <a:p>
            <a:r>
              <a:rPr lang="en-US" sz="2400" b="1" dirty="0">
                <a:solidFill>
                  <a:srgbClr val="008000"/>
                </a:solidFill>
              </a:rPr>
              <a:t> OTHER LEGISLATIVE AND POLICY MANDATES</a:t>
            </a:r>
            <a:endParaRPr lang="en-ZA" sz="2400" b="1" dirty="0">
              <a:solidFill>
                <a:srgbClr val="008000"/>
              </a:solidFill>
            </a:endParaRPr>
          </a:p>
        </p:txBody>
      </p:sp>
      <p:pic>
        <p:nvPicPr>
          <p:cNvPr id="7" name="Picture 6" descr="Education Logo.jp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64271" y="453239"/>
            <a:ext cx="2808312" cy="707334"/>
          </a:xfrm>
          <a:prstGeom prst="rect">
            <a:avLst/>
          </a:prstGeom>
        </p:spPr>
      </p:pic>
      <p:pic>
        <p:nvPicPr>
          <p:cNvPr id="8" name="Picture 7" descr="NDP Logo.jp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620000" y="308834"/>
            <a:ext cx="869208" cy="800457"/>
          </a:xfrm>
          <a:prstGeom prst="rect">
            <a:avLst/>
          </a:prstGeom>
        </p:spPr>
      </p:pic>
      <p:sp>
        <p:nvSpPr>
          <p:cNvPr id="9" name="TextBox 8">
            <a:extLst>
              <a:ext uri="{FF2B5EF4-FFF2-40B4-BE49-F238E27FC236}">
                <a16:creationId xmlns:a16="http://schemas.microsoft.com/office/drawing/2014/main" id="{C1AFE2E7-1968-957B-22E5-255AC3A04730}"/>
              </a:ext>
            </a:extLst>
          </p:cNvPr>
          <p:cNvSpPr txBox="1"/>
          <p:nvPr/>
        </p:nvSpPr>
        <p:spPr>
          <a:xfrm>
            <a:off x="376714" y="6056268"/>
            <a:ext cx="7200900" cy="600164"/>
          </a:xfrm>
          <a:prstGeom prst="rect">
            <a:avLst/>
          </a:prstGeom>
          <a:noFill/>
        </p:spPr>
        <p:txBody>
          <a:bodyPr wrap="square" rtlCol="0">
            <a:spAutoFit/>
          </a:bodyPr>
          <a:lstStyle/>
          <a:p>
            <a:pPr algn="ctr"/>
            <a:r>
              <a:rPr lang="en-US" sz="1100" b="1" dirty="0"/>
              <a:t>Our Vision </a:t>
            </a:r>
          </a:p>
          <a:p>
            <a:pPr algn="ctr"/>
            <a:r>
              <a:rPr lang="en-US" sz="1100" i="1" dirty="0">
                <a:cs typeface="Arial" panose="020B0604020202020204" pitchFamily="34" charset="0"/>
              </a:rPr>
              <a:t>To be an innovative hub for quality teaching and learning that produces learners developed to exploit opportunities for lifelong success.</a:t>
            </a:r>
          </a:p>
        </p:txBody>
      </p:sp>
      <p:pic>
        <p:nvPicPr>
          <p:cNvPr id="11" name="Picture 10" descr="Untitled-20.png">
            <a:extLst>
              <a:ext uri="{FF2B5EF4-FFF2-40B4-BE49-F238E27FC236}">
                <a16:creationId xmlns:a16="http://schemas.microsoft.com/office/drawing/2014/main" id="{397B0EEB-0EB7-3511-B246-5FE1481379F3}"/>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884368" y="5949280"/>
            <a:ext cx="954753" cy="606397"/>
          </a:xfrm>
          <a:prstGeom prst="rect">
            <a:avLst/>
          </a:prstGeom>
        </p:spPr>
      </p:pic>
      <p:sp>
        <p:nvSpPr>
          <p:cNvPr id="13" name="Content Placeholder 5"/>
          <p:cNvSpPr txBox="1">
            <a:spLocks/>
          </p:cNvSpPr>
          <p:nvPr/>
        </p:nvSpPr>
        <p:spPr>
          <a:xfrm>
            <a:off x="469866" y="1862708"/>
            <a:ext cx="7891878" cy="3888432"/>
          </a:xfrm>
          <a:prstGeom prst="rect">
            <a:avLst/>
          </a:prstGeom>
          <a:solidFill>
            <a:schemeClr val="bg1"/>
          </a:solidFill>
          <a:ln>
            <a:solidFill>
              <a:schemeClr val="tx1"/>
            </a:solidFill>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lvl="1" indent="0" algn="ctr">
              <a:buNone/>
            </a:pPr>
            <a:r>
              <a:rPr lang="en-ZA" sz="2000" b="1" dirty="0">
                <a:solidFill>
                  <a:schemeClr val="bg1"/>
                </a:solidFill>
                <a:latin typeface="Arial Black" pitchFamily="34" charset="0"/>
              </a:rPr>
              <a:t>MANAGEMENT OF EDUCATION </a:t>
            </a:r>
          </a:p>
          <a:p>
            <a:pPr marL="285750" lvl="1">
              <a:buFont typeface="Arial" panose="020B0604020202020204" pitchFamily="34" charset="0"/>
              <a:buChar char="•"/>
            </a:pPr>
            <a:r>
              <a:rPr lang="en-ZA" sz="1600" b="1" dirty="0"/>
              <a:t>The Public finance Management Act (PFMA) No. 1 of 1999 as amended </a:t>
            </a:r>
          </a:p>
          <a:p>
            <a:pPr marL="285750" lvl="1">
              <a:buFont typeface="Arial" panose="020B0604020202020204" pitchFamily="34" charset="0"/>
              <a:buChar char="•"/>
            </a:pPr>
            <a:r>
              <a:rPr lang="en-ZA" sz="1600" b="1" dirty="0"/>
              <a:t>The Annual Division of Revenue Act (DORA)</a:t>
            </a:r>
            <a:endParaRPr lang="en-US" sz="1600" b="1" dirty="0"/>
          </a:p>
          <a:p>
            <a:pPr marL="285750" lvl="1">
              <a:buFont typeface="Arial" panose="020B0604020202020204" pitchFamily="34" charset="0"/>
              <a:buChar char="•"/>
            </a:pPr>
            <a:r>
              <a:rPr lang="en-ZA" sz="1600" b="1" dirty="0"/>
              <a:t>The Public Service Act (PSA) of 1947 as amended (Proclamation 103 of 1994))</a:t>
            </a:r>
            <a:endParaRPr lang="en-US" sz="1600" b="1" dirty="0"/>
          </a:p>
          <a:p>
            <a:pPr marL="285750" lvl="1">
              <a:buFont typeface="Arial" panose="020B0604020202020204" pitchFamily="34" charset="0"/>
              <a:buChar char="•"/>
            </a:pPr>
            <a:r>
              <a:rPr lang="en-ZA" sz="1600" b="1" dirty="0"/>
              <a:t>Promotion of Administrative Justice Act (PAJA) of 2000 (Act No. 3 of 2000)</a:t>
            </a:r>
            <a:endParaRPr lang="en-US" sz="1600" b="1" dirty="0"/>
          </a:p>
          <a:p>
            <a:pPr marL="285750" lvl="1">
              <a:buFont typeface="Arial" panose="020B0604020202020204" pitchFamily="34" charset="0"/>
              <a:buChar char="•"/>
            </a:pPr>
            <a:r>
              <a:rPr lang="en-ZA" sz="1600" b="1" dirty="0"/>
              <a:t>Promotion of Access to Information Act (PAIA) of 2000 (Act No. 2 of 2000) </a:t>
            </a:r>
            <a:endParaRPr lang="en-US" sz="1600" b="1" dirty="0"/>
          </a:p>
          <a:p>
            <a:pPr marL="285750" lvl="1">
              <a:buFont typeface="Arial" panose="020B0604020202020204" pitchFamily="34" charset="0"/>
              <a:buChar char="•"/>
            </a:pPr>
            <a:r>
              <a:rPr lang="en-ZA" sz="1600" b="1" dirty="0"/>
              <a:t>Protection of Personal Information Act (POPIA) of 2013 (Act No. 4 of 2013)   (POPIA</a:t>
            </a:r>
            <a:endParaRPr lang="en-US" sz="1600" b="1" dirty="0"/>
          </a:p>
          <a:p>
            <a:pPr marL="285750" lvl="1">
              <a:buFont typeface="Arial" panose="020B0604020202020204" pitchFamily="34" charset="0"/>
              <a:buChar char="•"/>
            </a:pPr>
            <a:r>
              <a:rPr lang="en-US" sz="1600" b="1" dirty="0"/>
              <a:t>National Policy on the conduct, administration and management of assessment for the National Certificate (Vocational), 2007</a:t>
            </a:r>
          </a:p>
          <a:p>
            <a:pPr marL="285750" lvl="1">
              <a:buFont typeface="Arial" panose="020B0604020202020204" pitchFamily="34" charset="0"/>
              <a:buChar char="•"/>
            </a:pPr>
            <a:r>
              <a:rPr lang="en-US" sz="1600" b="1" dirty="0"/>
              <a:t>Regulation pertaining to conduct, administration and management of assessment for the for the </a:t>
            </a:r>
          </a:p>
          <a:p>
            <a:pPr marL="285750" lvl="1">
              <a:buFont typeface="Arial" panose="020B0604020202020204" pitchFamily="34" charset="0"/>
              <a:buChar char="•"/>
            </a:pPr>
            <a:r>
              <a:rPr lang="en-US" sz="1600" b="1" dirty="0"/>
              <a:t>National Senior Certificate (Gazette 31337, Volume 518 of 29 August 2008)</a:t>
            </a:r>
          </a:p>
          <a:p>
            <a:pPr marL="285750" lvl="1">
              <a:buFont typeface="Arial" panose="020B0604020202020204" pitchFamily="34" charset="0"/>
              <a:buChar char="•"/>
            </a:pPr>
            <a:r>
              <a:rPr lang="en-US" sz="1600" b="1" dirty="0"/>
              <a:t>Skills Development Act No.97 of 1998</a:t>
            </a:r>
          </a:p>
        </p:txBody>
      </p:sp>
    </p:spTree>
    <p:extLst>
      <p:ext uri="{BB962C8B-B14F-4D97-AF65-F5344CB8AC3E}">
        <p14:creationId xmlns:p14="http://schemas.microsoft.com/office/powerpoint/2010/main" val="2937938324"/>
      </p:ext>
    </p:extLst>
  </p:cSld>
  <p:clrMapOvr>
    <a:masterClrMapping/>
  </p:clrMapOvr>
  <p:transition>
    <p:wip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Content Placeholder 13">
            <a:extLst>
              <a:ext uri="{FF2B5EF4-FFF2-40B4-BE49-F238E27FC236}">
                <a16:creationId xmlns:a16="http://schemas.microsoft.com/office/drawing/2014/main" id="{9E3B93A8-610B-FB4B-F174-97C1A3A2FBEF}"/>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5458" y="3535"/>
            <a:ext cx="9147894" cy="6873627"/>
          </a:xfrm>
        </p:spPr>
      </p:pic>
      <p:sp>
        <p:nvSpPr>
          <p:cNvPr id="10" name="Slide Number Placeholder 9"/>
          <p:cNvSpPr>
            <a:spLocks noGrp="1"/>
          </p:cNvSpPr>
          <p:nvPr>
            <p:ph type="sldNum" sz="quarter" idx="12"/>
          </p:nvPr>
        </p:nvSpPr>
        <p:spPr/>
        <p:txBody>
          <a:bodyPr/>
          <a:lstStyle/>
          <a:p>
            <a:fld id="{2DDF82E0-F617-466A-8989-E6F91EEE8384}" type="slidenum">
              <a:rPr lang="en-US" altLang="en-US" sz="1600" smtClean="0">
                <a:solidFill>
                  <a:prstClr val="white"/>
                </a:solidFill>
              </a:rPr>
              <a:pPr/>
              <a:t>8</a:t>
            </a:fld>
            <a:endParaRPr lang="en-US" altLang="en-US" sz="1600" dirty="0">
              <a:solidFill>
                <a:prstClr val="white"/>
              </a:solidFill>
            </a:endParaRPr>
          </a:p>
        </p:txBody>
      </p:sp>
      <p:sp>
        <p:nvSpPr>
          <p:cNvPr id="5" name="Rectangle 4">
            <a:extLst>
              <a:ext uri="{FF2B5EF4-FFF2-40B4-BE49-F238E27FC236}">
                <a16:creationId xmlns:a16="http://schemas.microsoft.com/office/drawing/2014/main" id="{CA4095C3-29D6-8A91-DF11-18B46D019CAA}"/>
              </a:ext>
            </a:extLst>
          </p:cNvPr>
          <p:cNvSpPr/>
          <p:nvPr/>
        </p:nvSpPr>
        <p:spPr>
          <a:xfrm>
            <a:off x="0" y="0"/>
            <a:ext cx="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itle 1"/>
          <p:cNvSpPr>
            <a:spLocks noGrp="1"/>
          </p:cNvSpPr>
          <p:nvPr>
            <p:ph type="title"/>
          </p:nvPr>
        </p:nvSpPr>
        <p:spPr>
          <a:xfrm>
            <a:off x="566957" y="1338132"/>
            <a:ext cx="8064895" cy="578699"/>
          </a:xfrm>
        </p:spPr>
        <p:txBody>
          <a:bodyPr>
            <a:noAutofit/>
          </a:bodyPr>
          <a:lstStyle/>
          <a:p>
            <a:r>
              <a:rPr lang="en-US" sz="2400" b="1" dirty="0">
                <a:solidFill>
                  <a:srgbClr val="008000"/>
                </a:solidFill>
              </a:rPr>
              <a:t>NATIONAL PRIORITIES</a:t>
            </a:r>
            <a:br>
              <a:rPr lang="en-US" sz="2400" b="1" dirty="0">
                <a:solidFill>
                  <a:srgbClr val="008000"/>
                </a:solidFill>
              </a:rPr>
            </a:br>
            <a:r>
              <a:rPr lang="en-US" sz="2400" b="1" dirty="0">
                <a:solidFill>
                  <a:srgbClr val="008000"/>
                </a:solidFill>
              </a:rPr>
              <a:t> </a:t>
            </a:r>
            <a:endParaRPr lang="en-ZA" sz="2400" b="1" dirty="0">
              <a:solidFill>
                <a:srgbClr val="008000"/>
              </a:solidFill>
            </a:endParaRPr>
          </a:p>
        </p:txBody>
      </p:sp>
      <p:pic>
        <p:nvPicPr>
          <p:cNvPr id="7" name="Picture 6" descr="Education Logo.jp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64271" y="453239"/>
            <a:ext cx="2808312" cy="707334"/>
          </a:xfrm>
          <a:prstGeom prst="rect">
            <a:avLst/>
          </a:prstGeom>
        </p:spPr>
      </p:pic>
      <p:pic>
        <p:nvPicPr>
          <p:cNvPr id="8" name="Picture 7" descr="NDP Logo.jp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620000" y="308834"/>
            <a:ext cx="869208" cy="800457"/>
          </a:xfrm>
          <a:prstGeom prst="rect">
            <a:avLst/>
          </a:prstGeom>
        </p:spPr>
      </p:pic>
      <p:sp>
        <p:nvSpPr>
          <p:cNvPr id="9" name="TextBox 8">
            <a:extLst>
              <a:ext uri="{FF2B5EF4-FFF2-40B4-BE49-F238E27FC236}">
                <a16:creationId xmlns:a16="http://schemas.microsoft.com/office/drawing/2014/main" id="{C1AFE2E7-1968-957B-22E5-255AC3A04730}"/>
              </a:ext>
            </a:extLst>
          </p:cNvPr>
          <p:cNvSpPr txBox="1"/>
          <p:nvPr/>
        </p:nvSpPr>
        <p:spPr>
          <a:xfrm>
            <a:off x="376714" y="6056268"/>
            <a:ext cx="7200900" cy="600164"/>
          </a:xfrm>
          <a:prstGeom prst="rect">
            <a:avLst/>
          </a:prstGeom>
          <a:noFill/>
        </p:spPr>
        <p:txBody>
          <a:bodyPr wrap="square" rtlCol="0">
            <a:spAutoFit/>
          </a:bodyPr>
          <a:lstStyle/>
          <a:p>
            <a:pPr algn="ctr"/>
            <a:r>
              <a:rPr lang="en-US" sz="1100" b="1" dirty="0"/>
              <a:t>Our Vision </a:t>
            </a:r>
          </a:p>
          <a:p>
            <a:pPr algn="ctr"/>
            <a:r>
              <a:rPr lang="en-US" sz="1100" i="1" dirty="0">
                <a:cs typeface="Arial" panose="020B0604020202020204" pitchFamily="34" charset="0"/>
              </a:rPr>
              <a:t>To be an innovative hub for quality teaching and learning that produces learners developed to exploit opportunities for lifelong success.</a:t>
            </a:r>
          </a:p>
        </p:txBody>
      </p:sp>
      <p:pic>
        <p:nvPicPr>
          <p:cNvPr id="11" name="Picture 10" descr="Untitled-20.png">
            <a:extLst>
              <a:ext uri="{FF2B5EF4-FFF2-40B4-BE49-F238E27FC236}">
                <a16:creationId xmlns:a16="http://schemas.microsoft.com/office/drawing/2014/main" id="{397B0EEB-0EB7-3511-B246-5FE1481379F3}"/>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884368" y="5949280"/>
            <a:ext cx="954753" cy="606397"/>
          </a:xfrm>
          <a:prstGeom prst="rect">
            <a:avLst/>
          </a:prstGeom>
        </p:spPr>
      </p:pic>
      <p:sp>
        <p:nvSpPr>
          <p:cNvPr id="13" name="Content Placeholder 5"/>
          <p:cNvSpPr txBox="1">
            <a:spLocks/>
          </p:cNvSpPr>
          <p:nvPr/>
        </p:nvSpPr>
        <p:spPr bwMode="auto">
          <a:xfrm>
            <a:off x="407393" y="1660054"/>
            <a:ext cx="8431728" cy="4085691"/>
          </a:xfrm>
          <a:prstGeom prst="rect">
            <a:avLst/>
          </a:prstGeom>
          <a:solidFill>
            <a:schemeClr val="bg1"/>
          </a:solidFill>
          <a:ln>
            <a:solidFill>
              <a:schemeClr val="tx1"/>
            </a:solid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fontScale="92500" lnSpcReduction="20000"/>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285750" lvl="1">
              <a:buFont typeface="Arial" panose="020B0604020202020204" pitchFamily="34" charset="0"/>
              <a:buChar char="•"/>
            </a:pPr>
            <a:r>
              <a:rPr lang="en-US" sz="1600" b="1" dirty="0"/>
              <a:t>Improving foundational skills of Numeracy and Literacy, which should be underpinned by a Reading Revolution.</a:t>
            </a:r>
          </a:p>
          <a:p>
            <a:pPr marL="285750" lvl="1">
              <a:buFont typeface="Arial" panose="020B0604020202020204" pitchFamily="34" charset="0"/>
              <a:buChar char="•"/>
            </a:pPr>
            <a:r>
              <a:rPr lang="en-US" sz="1600" b="1" dirty="0"/>
              <a:t>Ramping up Early Childhood Development (ECD) which includes the urgent implementation of two-years of ECD before Grade 1, and the migration of 0-4 year-olds from the Department of Social Development to Department of Basic Education, and develop an integrated framework for ECD.</a:t>
            </a:r>
          </a:p>
          <a:p>
            <a:pPr marL="285750" lvl="1">
              <a:buFont typeface="Arial" panose="020B0604020202020204" pitchFamily="34" charset="0"/>
              <a:buChar char="•"/>
            </a:pPr>
            <a:r>
              <a:rPr lang="en-US" sz="1600" b="1" dirty="0"/>
              <a:t>Immediate implementation of a curriculum with skills and competencies for a changing world in all public schools, particularly Three-Stream Curriculum Model (Academic, Technical Vocational and Technical Occupational), as well as Coding and Robotics, Entrepreneurship amongst others.</a:t>
            </a:r>
          </a:p>
          <a:p>
            <a:pPr marL="285750" lvl="1">
              <a:buFont typeface="Arial" panose="020B0604020202020204" pitchFamily="34" charset="0"/>
              <a:buChar char="•"/>
            </a:pPr>
            <a:r>
              <a:rPr lang="en-US" sz="1600" b="1" dirty="0"/>
              <a:t>Dealing decisively with the quality and efficiency through the implementation of standardized assessments at various exit points of the system at Grades 3, 6 and 9; and offer the General Education Certificate (GEC), through which learners are directed through different pathways; and introduced to multiple qualifications and certifications. </a:t>
            </a:r>
          </a:p>
          <a:p>
            <a:pPr marL="285750" lvl="1">
              <a:buFont typeface="Arial" panose="020B0604020202020204" pitchFamily="34" charset="0"/>
              <a:buChar char="•"/>
            </a:pPr>
            <a:r>
              <a:rPr lang="en-US" sz="1600" b="1" dirty="0"/>
              <a:t>Completing an integrated infrastructure Development Plan, informed by infrastructure delivery and regular maintenance as well as resourcing.</a:t>
            </a:r>
          </a:p>
          <a:p>
            <a:pPr marL="285750" lvl="1">
              <a:buFont typeface="Arial" panose="020B0604020202020204" pitchFamily="34" charset="0"/>
              <a:buChar char="•"/>
            </a:pPr>
            <a:r>
              <a:rPr lang="en-US" sz="1600" b="1" dirty="0"/>
              <a:t>Working with Sports and Recreation, Arts and Culture, Health and SAPS to teach and promote social cohesion, health, and school safety.</a:t>
            </a:r>
          </a:p>
          <a:p>
            <a:pPr marL="285750" lvl="1">
              <a:buFont typeface="Arial" panose="020B0604020202020204" pitchFamily="34" charset="0"/>
              <a:buChar char="•"/>
            </a:pPr>
            <a:r>
              <a:rPr lang="en-US" sz="1600" b="1" dirty="0"/>
              <a:t>Improving and strengthening education provisions of learners with special education needs (LSEN) in line with the education sector’s commitment towards an inclusive education and ensuring that no child is left behind. </a:t>
            </a:r>
          </a:p>
          <a:p>
            <a:pPr marL="285750" lvl="1">
              <a:buFont typeface="Arial" panose="020B0604020202020204" pitchFamily="34" charset="0"/>
              <a:buChar char="•"/>
            </a:pPr>
            <a:endParaRPr lang="en-US" sz="1600" b="1" dirty="0"/>
          </a:p>
          <a:p>
            <a:pPr marL="285750" lvl="1">
              <a:buFont typeface="Arial" panose="020B0604020202020204" pitchFamily="34" charset="0"/>
              <a:buChar char="•"/>
            </a:pPr>
            <a:endParaRPr lang="en-US" sz="1600" b="1" dirty="0"/>
          </a:p>
        </p:txBody>
      </p:sp>
    </p:spTree>
    <p:extLst>
      <p:ext uri="{BB962C8B-B14F-4D97-AF65-F5344CB8AC3E}">
        <p14:creationId xmlns:p14="http://schemas.microsoft.com/office/powerpoint/2010/main" val="1325246832"/>
      </p:ext>
    </p:extLst>
  </p:cSld>
  <p:clrMapOvr>
    <a:masterClrMapping/>
  </p:clrMapOvr>
  <p:transition>
    <p:wip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Content Placeholder 13">
            <a:extLst>
              <a:ext uri="{FF2B5EF4-FFF2-40B4-BE49-F238E27FC236}">
                <a16:creationId xmlns:a16="http://schemas.microsoft.com/office/drawing/2014/main" id="{9E3B93A8-610B-FB4B-F174-97C1A3A2FBEF}"/>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5458" y="3535"/>
            <a:ext cx="9147894" cy="6873627"/>
          </a:xfrm>
        </p:spPr>
      </p:pic>
      <p:sp>
        <p:nvSpPr>
          <p:cNvPr id="10" name="Slide Number Placeholder 9"/>
          <p:cNvSpPr>
            <a:spLocks noGrp="1"/>
          </p:cNvSpPr>
          <p:nvPr>
            <p:ph type="sldNum" sz="quarter" idx="12"/>
          </p:nvPr>
        </p:nvSpPr>
        <p:spPr/>
        <p:txBody>
          <a:bodyPr/>
          <a:lstStyle/>
          <a:p>
            <a:fld id="{2DDF82E0-F617-466A-8989-E6F91EEE8384}" type="slidenum">
              <a:rPr lang="en-US" altLang="en-US" sz="1600" smtClean="0">
                <a:solidFill>
                  <a:prstClr val="white"/>
                </a:solidFill>
              </a:rPr>
              <a:pPr/>
              <a:t>9</a:t>
            </a:fld>
            <a:endParaRPr lang="en-US" altLang="en-US" sz="1600" dirty="0">
              <a:solidFill>
                <a:prstClr val="white"/>
              </a:solidFill>
            </a:endParaRPr>
          </a:p>
        </p:txBody>
      </p:sp>
      <p:sp>
        <p:nvSpPr>
          <p:cNvPr id="5" name="Rectangle 4">
            <a:extLst>
              <a:ext uri="{FF2B5EF4-FFF2-40B4-BE49-F238E27FC236}">
                <a16:creationId xmlns:a16="http://schemas.microsoft.com/office/drawing/2014/main" id="{CA4095C3-29D6-8A91-DF11-18B46D019CAA}"/>
              </a:ext>
            </a:extLst>
          </p:cNvPr>
          <p:cNvSpPr/>
          <p:nvPr/>
        </p:nvSpPr>
        <p:spPr>
          <a:xfrm>
            <a:off x="0" y="0"/>
            <a:ext cx="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itle 1"/>
          <p:cNvSpPr>
            <a:spLocks noGrp="1"/>
          </p:cNvSpPr>
          <p:nvPr>
            <p:ph type="title"/>
          </p:nvPr>
        </p:nvSpPr>
        <p:spPr>
          <a:xfrm>
            <a:off x="566957" y="1338132"/>
            <a:ext cx="8064895" cy="578699"/>
          </a:xfrm>
        </p:spPr>
        <p:txBody>
          <a:bodyPr>
            <a:noAutofit/>
          </a:bodyPr>
          <a:lstStyle/>
          <a:p>
            <a:r>
              <a:rPr lang="en-US" sz="2400" b="1" dirty="0">
                <a:solidFill>
                  <a:srgbClr val="008000"/>
                </a:solidFill>
              </a:rPr>
              <a:t>PROVINCIAL PRIORITIES</a:t>
            </a:r>
            <a:br>
              <a:rPr lang="en-US" sz="2400" b="1" dirty="0">
                <a:solidFill>
                  <a:srgbClr val="008000"/>
                </a:solidFill>
              </a:rPr>
            </a:br>
            <a:r>
              <a:rPr lang="en-US" sz="2400" b="1" dirty="0">
                <a:solidFill>
                  <a:srgbClr val="008000"/>
                </a:solidFill>
              </a:rPr>
              <a:t> </a:t>
            </a:r>
            <a:endParaRPr lang="en-ZA" sz="2400" b="1" dirty="0">
              <a:solidFill>
                <a:srgbClr val="008000"/>
              </a:solidFill>
            </a:endParaRPr>
          </a:p>
        </p:txBody>
      </p:sp>
      <p:pic>
        <p:nvPicPr>
          <p:cNvPr id="7" name="Picture 6" descr="Education Logo.jp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64271" y="453239"/>
            <a:ext cx="2808312" cy="707334"/>
          </a:xfrm>
          <a:prstGeom prst="rect">
            <a:avLst/>
          </a:prstGeom>
        </p:spPr>
      </p:pic>
      <p:pic>
        <p:nvPicPr>
          <p:cNvPr id="8" name="Picture 7" descr="NDP Logo.jp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620000" y="308834"/>
            <a:ext cx="869208" cy="800457"/>
          </a:xfrm>
          <a:prstGeom prst="rect">
            <a:avLst/>
          </a:prstGeom>
        </p:spPr>
      </p:pic>
      <p:sp>
        <p:nvSpPr>
          <p:cNvPr id="9" name="TextBox 8">
            <a:extLst>
              <a:ext uri="{FF2B5EF4-FFF2-40B4-BE49-F238E27FC236}">
                <a16:creationId xmlns:a16="http://schemas.microsoft.com/office/drawing/2014/main" id="{C1AFE2E7-1968-957B-22E5-255AC3A04730}"/>
              </a:ext>
            </a:extLst>
          </p:cNvPr>
          <p:cNvSpPr txBox="1"/>
          <p:nvPr/>
        </p:nvSpPr>
        <p:spPr>
          <a:xfrm>
            <a:off x="376714" y="6056268"/>
            <a:ext cx="7200900" cy="600164"/>
          </a:xfrm>
          <a:prstGeom prst="rect">
            <a:avLst/>
          </a:prstGeom>
          <a:noFill/>
        </p:spPr>
        <p:txBody>
          <a:bodyPr wrap="square" rtlCol="0">
            <a:spAutoFit/>
          </a:bodyPr>
          <a:lstStyle/>
          <a:p>
            <a:pPr algn="ctr"/>
            <a:r>
              <a:rPr lang="en-US" sz="1100" b="1" dirty="0"/>
              <a:t>Our Vision </a:t>
            </a:r>
          </a:p>
          <a:p>
            <a:pPr algn="ctr"/>
            <a:r>
              <a:rPr lang="en-US" sz="1100" i="1" dirty="0">
                <a:cs typeface="Arial" panose="020B0604020202020204" pitchFamily="34" charset="0"/>
              </a:rPr>
              <a:t>To be an innovative hub for quality teaching and learning that produces learners developed to exploit opportunities for lifelong success.</a:t>
            </a:r>
          </a:p>
        </p:txBody>
      </p:sp>
      <p:pic>
        <p:nvPicPr>
          <p:cNvPr id="11" name="Picture 10" descr="Untitled-20.png">
            <a:extLst>
              <a:ext uri="{FF2B5EF4-FFF2-40B4-BE49-F238E27FC236}">
                <a16:creationId xmlns:a16="http://schemas.microsoft.com/office/drawing/2014/main" id="{397B0EEB-0EB7-3511-B246-5FE1481379F3}"/>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884368" y="5949280"/>
            <a:ext cx="954753" cy="606397"/>
          </a:xfrm>
          <a:prstGeom prst="rect">
            <a:avLst/>
          </a:prstGeom>
        </p:spPr>
      </p:pic>
      <p:sp>
        <p:nvSpPr>
          <p:cNvPr id="13" name="Content Placeholder 5"/>
          <p:cNvSpPr txBox="1">
            <a:spLocks/>
          </p:cNvSpPr>
          <p:nvPr/>
        </p:nvSpPr>
        <p:spPr bwMode="auto">
          <a:xfrm>
            <a:off x="362557" y="2146109"/>
            <a:ext cx="8446782" cy="3481686"/>
          </a:xfrm>
          <a:prstGeom prst="rect">
            <a:avLst/>
          </a:prstGeom>
          <a:solidFill>
            <a:schemeClr val="bg1"/>
          </a:solidFill>
          <a:ln>
            <a:solidFill>
              <a:schemeClr val="tx1"/>
            </a:solid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285750" lvl="1">
              <a:buFont typeface="Arial" panose="020B0604020202020204" pitchFamily="34" charset="0"/>
              <a:buChar char="•"/>
            </a:pPr>
            <a:r>
              <a:rPr lang="en-US" sz="1600" b="1" dirty="0"/>
              <a:t>Increasing MST participation and success rate; </a:t>
            </a:r>
          </a:p>
          <a:p>
            <a:pPr marL="285750" lvl="1">
              <a:buFont typeface="Arial" panose="020B0604020202020204" pitchFamily="34" charset="0"/>
              <a:buChar char="•"/>
            </a:pPr>
            <a:r>
              <a:rPr lang="en-US" sz="1600" b="1" dirty="0"/>
              <a:t>Increasing the number of focus schools of Aviation, Maritime, ICT, MST, Arts as well as converting more of the existing schools into Technical High Schools and School of Skills;</a:t>
            </a:r>
          </a:p>
          <a:p>
            <a:pPr marL="285750" lvl="1">
              <a:buFont typeface="Arial" panose="020B0604020202020204" pitchFamily="34" charset="0"/>
              <a:buChar char="•"/>
            </a:pPr>
            <a:r>
              <a:rPr lang="en-US" sz="1600" b="1" dirty="0"/>
              <a:t>Implementing a Coding and Robotics curriculum;</a:t>
            </a:r>
          </a:p>
          <a:p>
            <a:pPr marL="285750" lvl="1">
              <a:buFont typeface="Arial" panose="020B0604020202020204" pitchFamily="34" charset="0"/>
              <a:buChar char="•"/>
            </a:pPr>
            <a:r>
              <a:rPr lang="en-US" sz="1600" b="1" dirty="0"/>
              <a:t>Training educators on inclusion;</a:t>
            </a:r>
          </a:p>
          <a:p>
            <a:pPr marL="285750" lvl="1">
              <a:buFont typeface="Arial" panose="020B0604020202020204" pitchFamily="34" charset="0"/>
              <a:buChar char="•"/>
            </a:pPr>
            <a:r>
              <a:rPr lang="en-US" sz="1600" b="1" dirty="0" err="1"/>
              <a:t>Operationalising</a:t>
            </a:r>
            <a:r>
              <a:rPr lang="en-US" sz="1600" b="1" dirty="0"/>
              <a:t> an ECD Education Management Information System;</a:t>
            </a:r>
          </a:p>
          <a:p>
            <a:pPr marL="285750" lvl="1">
              <a:buFont typeface="Arial" panose="020B0604020202020204" pitchFamily="34" charset="0"/>
              <a:buChar char="•"/>
            </a:pPr>
            <a:r>
              <a:rPr lang="en-US" sz="1600" b="1" dirty="0"/>
              <a:t>Strengthening ECD Curriculum delivery for 0–4-year-olds;</a:t>
            </a:r>
          </a:p>
          <a:p>
            <a:pPr marL="285750" lvl="1">
              <a:buFont typeface="Arial" panose="020B0604020202020204" pitchFamily="34" charset="0"/>
              <a:buChar char="•"/>
            </a:pPr>
            <a:r>
              <a:rPr lang="en-US" sz="1600" b="1" dirty="0"/>
              <a:t>Implementing a better accountability system for district and school management;</a:t>
            </a:r>
          </a:p>
          <a:p>
            <a:pPr marL="285750" lvl="1">
              <a:buFont typeface="Arial" panose="020B0604020202020204" pitchFamily="34" charset="0"/>
              <a:buChar char="•"/>
            </a:pPr>
            <a:r>
              <a:rPr lang="en-US" sz="1600" b="1" dirty="0"/>
              <a:t>Increasing the number of schools with access to ICT devices including tablets; </a:t>
            </a:r>
          </a:p>
          <a:p>
            <a:pPr marL="285750" lvl="1">
              <a:buFont typeface="Arial" panose="020B0604020202020204" pitchFamily="34" charset="0"/>
              <a:buChar char="•"/>
            </a:pPr>
            <a:r>
              <a:rPr lang="en-US" sz="1600" b="1" dirty="0"/>
              <a:t>Implementing </a:t>
            </a:r>
            <a:r>
              <a:rPr lang="en-US" sz="1600" b="1" dirty="0" err="1"/>
              <a:t>programmes</a:t>
            </a:r>
            <a:r>
              <a:rPr lang="en-US" sz="1600" b="1" dirty="0"/>
              <a:t> to enhance performance in second chance NSC examinations; and</a:t>
            </a:r>
          </a:p>
          <a:p>
            <a:pPr marL="285750" lvl="1">
              <a:buFont typeface="Arial" panose="020B0604020202020204" pitchFamily="34" charset="0"/>
              <a:buChar char="•"/>
            </a:pPr>
            <a:r>
              <a:rPr lang="en-US" sz="1600" b="1" dirty="0"/>
              <a:t>Improving school safety and security. </a:t>
            </a:r>
          </a:p>
        </p:txBody>
      </p:sp>
    </p:spTree>
    <p:extLst>
      <p:ext uri="{BB962C8B-B14F-4D97-AF65-F5344CB8AC3E}">
        <p14:creationId xmlns:p14="http://schemas.microsoft.com/office/powerpoint/2010/main" val="987533716"/>
      </p:ext>
    </p:extLst>
  </p:cSld>
  <p:clrMapOvr>
    <a:masterClrMapping/>
  </p:clrMapOvr>
  <p:transition>
    <p:wipe/>
  </p:transition>
</p:sld>
</file>

<file path=ppt/theme/theme1.xml><?xml version="1.0" encoding="utf-8"?>
<a:theme xmlns:a="http://schemas.openxmlformats.org/drawingml/2006/main" name="1_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19989</TotalTime>
  <Words>4660</Words>
  <Application>Microsoft Office PowerPoint</Application>
  <PresentationFormat>On-screen Show (4:3)</PresentationFormat>
  <Paragraphs>943</Paragraphs>
  <Slides>40</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40</vt:i4>
      </vt:variant>
    </vt:vector>
  </HeadingPairs>
  <TitlesOfParts>
    <vt:vector size="47" baseType="lpstr">
      <vt:lpstr>Arial</vt:lpstr>
      <vt:lpstr>Arial Black</vt:lpstr>
      <vt:lpstr>Arial Narrow</vt:lpstr>
      <vt:lpstr>Calibri</vt:lpstr>
      <vt:lpstr>Verdana</vt:lpstr>
      <vt:lpstr>Wingdings</vt:lpstr>
      <vt:lpstr>1_Office Theme</vt:lpstr>
      <vt:lpstr>PowerPoint Presentation</vt:lpstr>
      <vt:lpstr>AREAS COVERED IN THE APP 2023/24 </vt:lpstr>
      <vt:lpstr>AREAS COVERED IN THE APP 2023/24  </vt:lpstr>
      <vt:lpstr>COMPLIANCE ISSUES </vt:lpstr>
      <vt:lpstr>THE MANDATE OF THE DEPARTMENT </vt:lpstr>
      <vt:lpstr> LEGISLATIVE AND POLICY MANDATES</vt:lpstr>
      <vt:lpstr> OTHER LEGISLATIVE AND POLICY MANDATES</vt:lpstr>
      <vt:lpstr>NATIONAL PRIORITIES  </vt:lpstr>
      <vt:lpstr>PROVINCIAL PRIORITIES  </vt:lpstr>
      <vt:lpstr>ALIGNMENT TO PROVINCIAL IMPERATIVES  </vt:lpstr>
      <vt:lpstr>STRATEGIC FOCUS  </vt:lpstr>
      <vt:lpstr> OUTCOMES LINKED TO OUR STRATEGIC FOCUS </vt:lpstr>
      <vt:lpstr>PowerPoint Presentation</vt:lpstr>
      <vt:lpstr>SITUATIONAL ANALYSIS</vt:lpstr>
      <vt:lpstr>SITUATIONAL ANALYSIS</vt:lpstr>
      <vt:lpstr>MEASURING PERFORMANCE</vt:lpstr>
      <vt:lpstr>PERFORMANCE INFORMATION PROGRAMME 1: ADMINISTRATION</vt:lpstr>
      <vt:lpstr>PERFORMANCE INFORMATION PROGRAMME 1: ADMINISTRATION</vt:lpstr>
      <vt:lpstr>PERFORMANCE INFORMATION PROGRAMME 1: ADMINISTRATION</vt:lpstr>
      <vt:lpstr>PERFORMANCE INFORMATION PROGRAMME 1: ADMINISTRATION</vt:lpstr>
      <vt:lpstr>PERFORMANCE INFORMATION  PROGRAMME 2: PUBLIC ORDINARY SCHOOLS</vt:lpstr>
      <vt:lpstr>PERFORMANCE INFORMATION  PROGRAMME 2: PUBLIC ORDINARY SCHOOLS</vt:lpstr>
      <vt:lpstr>PERFORMANCE INFORMATION  PROGRAMME 2: PUBLIC ORDINARY SCHOOLS</vt:lpstr>
      <vt:lpstr>PERFORMANCE INFORMATION  PROGRAMME 2: PUBLIC ORDINARY SCHOOLS</vt:lpstr>
      <vt:lpstr>PERFORMANCE INFORMATION  PROGRAMME 2: PUBLIC ORDINARY SCHOOLS</vt:lpstr>
      <vt:lpstr>PERFORMANCE INFORMATION  PROGRAMME 2: PUBLIC ORDINARY SCHOOLS</vt:lpstr>
      <vt:lpstr>PERFORMANCE INFORMATION  PROGRAMME 2: PUBLIC ORDINARY SCHOOLS</vt:lpstr>
      <vt:lpstr>PERFORMANCE INFORMATION  PROGRAMME 3: INDEPENDENT SCHOOLS</vt:lpstr>
      <vt:lpstr>PERFORMANCE INFORMATION  PROGRAMME 4: PUBLIC SPECIAL SCHOOLS EDUCATION</vt:lpstr>
      <vt:lpstr>PERFORMANCE INFORMATION  PROGRAMME 4: PUBLIC SPECIAL SCHOOLS EDUCATION</vt:lpstr>
      <vt:lpstr>PERFORMANCE INFORMATION  PROGRAMME 5: EARLY CHILDHOOD DEVELOPMENT</vt:lpstr>
      <vt:lpstr>PERFORMANCE INFORMATION  PROGRAMME 5: EARLY CHILDHOOD DEVELOPMENT</vt:lpstr>
      <vt:lpstr>PERFORMANCE INFORMATION  PROGRAMME 6: INFRASTRUCTURE DEVELOPMENT</vt:lpstr>
      <vt:lpstr>PERFORMANCE INFORMATION  PROGRAMME 6: INFRASTRUCTURE DEVELOPMENT</vt:lpstr>
      <vt:lpstr>PERFORMANCE INFORMATION  PROGRAMME 6: INFRASTRUCTURE DEVELOPMENT</vt:lpstr>
      <vt:lpstr>PERFORMANCE INFORMATION  PROGRAMME 6: INFRASTRUCTURE DEVELOPMENT</vt:lpstr>
      <vt:lpstr>PERFORMANCE INFORMATION  PROGRAMME 7: EXAMINATION AND EDUCATION RELATED SERVICES</vt:lpstr>
      <vt:lpstr>PERFORMANCE INFORMATION  PROGRAMME 7: EXAMINATION AND EDUCATION RELATED SERVICES</vt:lpstr>
      <vt:lpstr>PERFORMANCE INFORMATION  PROGRAMME 7: EXAMINATION AND EDUCATION RELATED SERVICES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Date : 18th March 2020</dc:title>
  <dc:creator>User</dc:creator>
  <cp:lastModifiedBy>Lutchman Chetty</cp:lastModifiedBy>
  <cp:revision>1318</cp:revision>
  <cp:lastPrinted>2020-03-17T19:37:08Z</cp:lastPrinted>
  <dcterms:created xsi:type="dcterms:W3CDTF">2011-10-05T05:43:47Z</dcterms:created>
  <dcterms:modified xsi:type="dcterms:W3CDTF">2023-04-15T17:01:26Z</dcterms:modified>
</cp:coreProperties>
</file>