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omments/comment1.xml" ContentType="application/vnd.openxmlformats-officedocument.presentationml.comment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8.xml" ContentType="application/vnd.openxmlformats-officedocument.presentationml.notesSlide+xml"/>
  <Override PartName="/ppt/charts/chart2.xml" ContentType="application/vnd.openxmlformats-officedocument.drawingml.chart+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charts/chart3.xml" ContentType="application/vnd.openxmlformats-officedocument.drawingml.chart+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648" r:id="rId1"/>
    <p:sldMasterId id="2147483653" r:id="rId2"/>
  </p:sldMasterIdLst>
  <p:notesMasterIdLst>
    <p:notesMasterId r:id="rId182"/>
  </p:notesMasterIdLst>
  <p:handoutMasterIdLst>
    <p:handoutMasterId r:id="rId183"/>
  </p:handoutMasterIdLst>
  <p:sldIdLst>
    <p:sldId id="261" r:id="rId3"/>
    <p:sldId id="3555" r:id="rId4"/>
    <p:sldId id="3557" r:id="rId5"/>
    <p:sldId id="3633" r:id="rId6"/>
    <p:sldId id="3558" r:id="rId7"/>
    <p:sldId id="3635" r:id="rId8"/>
    <p:sldId id="3636" r:id="rId9"/>
    <p:sldId id="3559" r:id="rId10"/>
    <p:sldId id="3562" r:id="rId11"/>
    <p:sldId id="3560" r:id="rId12"/>
    <p:sldId id="3561" r:id="rId13"/>
    <p:sldId id="3563" r:id="rId14"/>
    <p:sldId id="3564" r:id="rId15"/>
    <p:sldId id="3565" r:id="rId16"/>
    <p:sldId id="3567" r:id="rId17"/>
    <p:sldId id="3667" r:id="rId18"/>
    <p:sldId id="3566" r:id="rId19"/>
    <p:sldId id="3728" r:id="rId20"/>
    <p:sldId id="3730" r:id="rId21"/>
    <p:sldId id="3568" r:id="rId22"/>
    <p:sldId id="3569" r:id="rId23"/>
    <p:sldId id="3704" r:id="rId24"/>
    <p:sldId id="3705" r:id="rId25"/>
    <p:sldId id="3706" r:id="rId26"/>
    <p:sldId id="3729" r:id="rId27"/>
    <p:sldId id="3682" r:id="rId28"/>
    <p:sldId id="3707" r:id="rId29"/>
    <p:sldId id="3677" r:id="rId30"/>
    <p:sldId id="3678" r:id="rId31"/>
    <p:sldId id="3679" r:id="rId32"/>
    <p:sldId id="3680" r:id="rId33"/>
    <p:sldId id="3570" r:id="rId34"/>
    <p:sldId id="3571" r:id="rId35"/>
    <p:sldId id="3668" r:id="rId36"/>
    <p:sldId id="3731" r:id="rId37"/>
    <p:sldId id="3681" r:id="rId38"/>
    <p:sldId id="3574" r:id="rId39"/>
    <p:sldId id="3572" r:id="rId40"/>
    <p:sldId id="3708" r:id="rId41"/>
    <p:sldId id="3573" r:id="rId42"/>
    <p:sldId id="3709" r:id="rId43"/>
    <p:sldId id="3683" r:id="rId44"/>
    <p:sldId id="3684" r:id="rId45"/>
    <p:sldId id="3685" r:id="rId46"/>
    <p:sldId id="3686" r:id="rId47"/>
    <p:sldId id="3575" r:id="rId48"/>
    <p:sldId id="3578" r:id="rId49"/>
    <p:sldId id="3671" r:id="rId50"/>
    <p:sldId id="3669" r:id="rId51"/>
    <p:sldId id="3687" r:id="rId52"/>
    <p:sldId id="3732" r:id="rId53"/>
    <p:sldId id="3690" r:id="rId54"/>
    <p:sldId id="3688" r:id="rId55"/>
    <p:sldId id="3689" r:id="rId56"/>
    <p:sldId id="3691" r:id="rId57"/>
    <p:sldId id="3692" r:id="rId58"/>
    <p:sldId id="3693" r:id="rId59"/>
    <p:sldId id="3579" r:id="rId60"/>
    <p:sldId id="3580" r:id="rId61"/>
    <p:sldId id="3670" r:id="rId62"/>
    <p:sldId id="3695" r:id="rId63"/>
    <p:sldId id="3710" r:id="rId64"/>
    <p:sldId id="3711" r:id="rId65"/>
    <p:sldId id="3712" r:id="rId66"/>
    <p:sldId id="3713" r:id="rId67"/>
    <p:sldId id="3694" r:id="rId68"/>
    <p:sldId id="3714" r:id="rId69"/>
    <p:sldId id="3582" r:id="rId70"/>
    <p:sldId id="3583" r:id="rId71"/>
    <p:sldId id="3672" r:id="rId72"/>
    <p:sldId id="3696" r:id="rId73"/>
    <p:sldId id="3585" r:id="rId74"/>
    <p:sldId id="3586" r:id="rId75"/>
    <p:sldId id="3673" r:id="rId76"/>
    <p:sldId id="3697" r:id="rId77"/>
    <p:sldId id="3715" r:id="rId78"/>
    <p:sldId id="3716" r:id="rId79"/>
    <p:sldId id="3698" r:id="rId80"/>
    <p:sldId id="3588" r:id="rId81"/>
    <p:sldId id="3591" r:id="rId82"/>
    <p:sldId id="3674" r:id="rId83"/>
    <p:sldId id="3717" r:id="rId84"/>
    <p:sldId id="3589" r:id="rId85"/>
    <p:sldId id="3718" r:id="rId86"/>
    <p:sldId id="3590" r:id="rId87"/>
    <p:sldId id="3594" r:id="rId88"/>
    <p:sldId id="3676" r:id="rId89"/>
    <p:sldId id="3675" r:id="rId90"/>
    <p:sldId id="3699" r:id="rId91"/>
    <p:sldId id="3720" r:id="rId92"/>
    <p:sldId id="3721" r:id="rId93"/>
    <p:sldId id="3701" r:id="rId94"/>
    <p:sldId id="3723" r:id="rId95"/>
    <p:sldId id="3727" r:id="rId96"/>
    <p:sldId id="3637" r:id="rId97"/>
    <p:sldId id="516" r:id="rId98"/>
    <p:sldId id="460" r:id="rId99"/>
    <p:sldId id="500" r:id="rId100"/>
    <p:sldId id="501" r:id="rId101"/>
    <p:sldId id="506" r:id="rId102"/>
    <p:sldId id="503" r:id="rId103"/>
    <p:sldId id="504" r:id="rId104"/>
    <p:sldId id="510" r:id="rId105"/>
    <p:sldId id="515" r:id="rId106"/>
    <p:sldId id="514" r:id="rId107"/>
    <p:sldId id="518" r:id="rId108"/>
    <p:sldId id="520" r:id="rId109"/>
    <p:sldId id="522" r:id="rId110"/>
    <p:sldId id="524" r:id="rId111"/>
    <p:sldId id="525" r:id="rId112"/>
    <p:sldId id="527" r:id="rId113"/>
    <p:sldId id="3638" r:id="rId114"/>
    <p:sldId id="3639" r:id="rId115"/>
    <p:sldId id="3640" r:id="rId116"/>
    <p:sldId id="3641" r:id="rId117"/>
    <p:sldId id="535" r:id="rId118"/>
    <p:sldId id="598" r:id="rId119"/>
    <p:sldId id="3642" r:id="rId120"/>
    <p:sldId id="538" r:id="rId121"/>
    <p:sldId id="539" r:id="rId122"/>
    <p:sldId id="544" r:id="rId123"/>
    <p:sldId id="543" r:id="rId124"/>
    <p:sldId id="546" r:id="rId125"/>
    <p:sldId id="549" r:id="rId126"/>
    <p:sldId id="600" r:id="rId127"/>
    <p:sldId id="552" r:id="rId128"/>
    <p:sldId id="555" r:id="rId129"/>
    <p:sldId id="562" r:id="rId130"/>
    <p:sldId id="561" r:id="rId131"/>
    <p:sldId id="537" r:id="rId132"/>
    <p:sldId id="566" r:id="rId133"/>
    <p:sldId id="581" r:id="rId134"/>
    <p:sldId id="569" r:id="rId135"/>
    <p:sldId id="572" r:id="rId136"/>
    <p:sldId id="573" r:id="rId137"/>
    <p:sldId id="575" r:id="rId138"/>
    <p:sldId id="3644" r:id="rId139"/>
    <p:sldId id="3643" r:id="rId140"/>
    <p:sldId id="582" r:id="rId141"/>
    <p:sldId id="577" r:id="rId142"/>
    <p:sldId id="580" r:id="rId143"/>
    <p:sldId id="579" r:id="rId144"/>
    <p:sldId id="578" r:id="rId145"/>
    <p:sldId id="587" r:id="rId146"/>
    <p:sldId id="3645" r:id="rId147"/>
    <p:sldId id="590" r:id="rId148"/>
    <p:sldId id="3646" r:id="rId149"/>
    <p:sldId id="592" r:id="rId150"/>
    <p:sldId id="602" r:id="rId151"/>
    <p:sldId id="596" r:id="rId152"/>
    <p:sldId id="3647" r:id="rId153"/>
    <p:sldId id="3650" r:id="rId154"/>
    <p:sldId id="3651" r:id="rId155"/>
    <p:sldId id="3655" r:id="rId156"/>
    <p:sldId id="3653" r:id="rId157"/>
    <p:sldId id="3659" r:id="rId158"/>
    <p:sldId id="3657" r:id="rId159"/>
    <p:sldId id="3658" r:id="rId160"/>
    <p:sldId id="3654" r:id="rId161"/>
    <p:sldId id="3649" r:id="rId162"/>
    <p:sldId id="3660" r:id="rId163"/>
    <p:sldId id="3661" r:id="rId164"/>
    <p:sldId id="3663" r:id="rId165"/>
    <p:sldId id="333" r:id="rId166"/>
    <p:sldId id="3664" r:id="rId167"/>
    <p:sldId id="330" r:id="rId168"/>
    <p:sldId id="505" r:id="rId169"/>
    <p:sldId id="3665" r:id="rId170"/>
    <p:sldId id="335" r:id="rId171"/>
    <p:sldId id="507" r:id="rId172"/>
    <p:sldId id="513" r:id="rId173"/>
    <p:sldId id="336" r:id="rId174"/>
    <p:sldId id="337" r:id="rId175"/>
    <p:sldId id="512" r:id="rId176"/>
    <p:sldId id="508" r:id="rId177"/>
    <p:sldId id="509" r:id="rId178"/>
    <p:sldId id="3666" r:id="rId179"/>
    <p:sldId id="511" r:id="rId180"/>
    <p:sldId id="3648" r:id="rId181"/>
  </p:sldIdLst>
  <p:sldSz cx="9144000" cy="5143500" type="screen16x9"/>
  <p:notesSz cx="6645275"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Elias Rankoe" initials="TER" lastIdx="5" clrIdx="0">
    <p:extLst>
      <p:ext uri="{19B8F6BF-5375-455C-9EA6-DF929625EA0E}">
        <p15:presenceInfo xmlns:p15="http://schemas.microsoft.com/office/powerpoint/2012/main" userId="Tebogo Elias Rankoe" providerId="None"/>
      </p:ext>
    </p:extLst>
  </p:cmAuthor>
  <p:cmAuthor id="2" name="RamantsiB" initials="R" lastIdx="1" clrIdx="1">
    <p:extLst>
      <p:ext uri="{19B8F6BF-5375-455C-9EA6-DF929625EA0E}">
        <p15:presenceInfo xmlns:p15="http://schemas.microsoft.com/office/powerpoint/2012/main" userId="Ramantsi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1" autoAdjust="0"/>
    <p:restoredTop sz="93883" autoAdjust="0"/>
  </p:normalViewPr>
  <p:slideViewPr>
    <p:cSldViewPr>
      <p:cViewPr varScale="1">
        <p:scale>
          <a:sx n="82" d="100"/>
          <a:sy n="82" d="100"/>
        </p:scale>
        <p:origin x="40" y="56"/>
      </p:cViewPr>
      <p:guideLst>
        <p:guide orient="horz" pos="1620"/>
        <p:guide pos="2880"/>
      </p:guideLst>
    </p:cSldViewPr>
  </p:slideViewPr>
  <p:outlineViewPr>
    <p:cViewPr>
      <p:scale>
        <a:sx n="33" d="100"/>
        <a:sy n="33" d="100"/>
      </p:scale>
      <p:origin x="0" y="-1646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042" y="-90"/>
      </p:cViewPr>
      <p:guideLst>
        <p:guide orient="horz" pos="3079"/>
        <p:guide pos="209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 /><Relationship Id="rId117" Type="http://schemas.openxmlformats.org/officeDocument/2006/relationships/slide" Target="slides/slide115.xml" /><Relationship Id="rId21" Type="http://schemas.openxmlformats.org/officeDocument/2006/relationships/slide" Target="slides/slide19.xml" /><Relationship Id="rId42" Type="http://schemas.openxmlformats.org/officeDocument/2006/relationships/slide" Target="slides/slide40.xml" /><Relationship Id="rId47" Type="http://schemas.openxmlformats.org/officeDocument/2006/relationships/slide" Target="slides/slide45.xml" /><Relationship Id="rId63" Type="http://schemas.openxmlformats.org/officeDocument/2006/relationships/slide" Target="slides/slide61.xml" /><Relationship Id="rId68" Type="http://schemas.openxmlformats.org/officeDocument/2006/relationships/slide" Target="slides/slide66.xml" /><Relationship Id="rId84" Type="http://schemas.openxmlformats.org/officeDocument/2006/relationships/slide" Target="slides/slide82.xml" /><Relationship Id="rId89" Type="http://schemas.openxmlformats.org/officeDocument/2006/relationships/slide" Target="slides/slide87.xml" /><Relationship Id="rId112" Type="http://schemas.openxmlformats.org/officeDocument/2006/relationships/slide" Target="slides/slide110.xml" /><Relationship Id="rId133" Type="http://schemas.openxmlformats.org/officeDocument/2006/relationships/slide" Target="slides/slide131.xml" /><Relationship Id="rId138" Type="http://schemas.openxmlformats.org/officeDocument/2006/relationships/slide" Target="slides/slide136.xml" /><Relationship Id="rId154" Type="http://schemas.openxmlformats.org/officeDocument/2006/relationships/slide" Target="slides/slide152.xml" /><Relationship Id="rId159" Type="http://schemas.openxmlformats.org/officeDocument/2006/relationships/slide" Target="slides/slide157.xml" /><Relationship Id="rId175" Type="http://schemas.openxmlformats.org/officeDocument/2006/relationships/slide" Target="slides/slide173.xml" /><Relationship Id="rId170" Type="http://schemas.openxmlformats.org/officeDocument/2006/relationships/slide" Target="slides/slide168.xml" /><Relationship Id="rId16" Type="http://schemas.openxmlformats.org/officeDocument/2006/relationships/slide" Target="slides/slide14.xml" /><Relationship Id="rId107" Type="http://schemas.openxmlformats.org/officeDocument/2006/relationships/slide" Target="slides/slide105.xml" /><Relationship Id="rId11" Type="http://schemas.openxmlformats.org/officeDocument/2006/relationships/slide" Target="slides/slide9.xml" /><Relationship Id="rId32" Type="http://schemas.openxmlformats.org/officeDocument/2006/relationships/slide" Target="slides/slide30.xml" /><Relationship Id="rId37" Type="http://schemas.openxmlformats.org/officeDocument/2006/relationships/slide" Target="slides/slide35.xml" /><Relationship Id="rId53" Type="http://schemas.openxmlformats.org/officeDocument/2006/relationships/slide" Target="slides/slide51.xml" /><Relationship Id="rId58" Type="http://schemas.openxmlformats.org/officeDocument/2006/relationships/slide" Target="slides/slide56.xml" /><Relationship Id="rId74" Type="http://schemas.openxmlformats.org/officeDocument/2006/relationships/slide" Target="slides/slide72.xml" /><Relationship Id="rId79" Type="http://schemas.openxmlformats.org/officeDocument/2006/relationships/slide" Target="slides/slide77.xml" /><Relationship Id="rId102" Type="http://schemas.openxmlformats.org/officeDocument/2006/relationships/slide" Target="slides/slide100.xml" /><Relationship Id="rId123" Type="http://schemas.openxmlformats.org/officeDocument/2006/relationships/slide" Target="slides/slide121.xml" /><Relationship Id="rId128" Type="http://schemas.openxmlformats.org/officeDocument/2006/relationships/slide" Target="slides/slide126.xml" /><Relationship Id="rId144" Type="http://schemas.openxmlformats.org/officeDocument/2006/relationships/slide" Target="slides/slide142.xml" /><Relationship Id="rId149" Type="http://schemas.openxmlformats.org/officeDocument/2006/relationships/slide" Target="slides/slide147.xml" /><Relationship Id="rId5" Type="http://schemas.openxmlformats.org/officeDocument/2006/relationships/slide" Target="slides/slide3.xml" /><Relationship Id="rId90" Type="http://schemas.openxmlformats.org/officeDocument/2006/relationships/slide" Target="slides/slide88.xml" /><Relationship Id="rId95" Type="http://schemas.openxmlformats.org/officeDocument/2006/relationships/slide" Target="slides/slide93.xml" /><Relationship Id="rId160" Type="http://schemas.openxmlformats.org/officeDocument/2006/relationships/slide" Target="slides/slide158.xml" /><Relationship Id="rId165" Type="http://schemas.openxmlformats.org/officeDocument/2006/relationships/slide" Target="slides/slide163.xml" /><Relationship Id="rId181" Type="http://schemas.openxmlformats.org/officeDocument/2006/relationships/slide" Target="slides/slide179.xml" /><Relationship Id="rId186" Type="http://schemas.openxmlformats.org/officeDocument/2006/relationships/viewProps" Target="viewProps.xml" /><Relationship Id="rId22" Type="http://schemas.openxmlformats.org/officeDocument/2006/relationships/slide" Target="slides/slide20.xml" /><Relationship Id="rId27" Type="http://schemas.openxmlformats.org/officeDocument/2006/relationships/slide" Target="slides/slide25.xml" /><Relationship Id="rId43" Type="http://schemas.openxmlformats.org/officeDocument/2006/relationships/slide" Target="slides/slide41.xml" /><Relationship Id="rId48" Type="http://schemas.openxmlformats.org/officeDocument/2006/relationships/slide" Target="slides/slide46.xml" /><Relationship Id="rId64" Type="http://schemas.openxmlformats.org/officeDocument/2006/relationships/slide" Target="slides/slide62.xml" /><Relationship Id="rId69" Type="http://schemas.openxmlformats.org/officeDocument/2006/relationships/slide" Target="slides/slide67.xml" /><Relationship Id="rId113" Type="http://schemas.openxmlformats.org/officeDocument/2006/relationships/slide" Target="slides/slide111.xml" /><Relationship Id="rId118" Type="http://schemas.openxmlformats.org/officeDocument/2006/relationships/slide" Target="slides/slide116.xml" /><Relationship Id="rId134" Type="http://schemas.openxmlformats.org/officeDocument/2006/relationships/slide" Target="slides/slide132.xml" /><Relationship Id="rId139" Type="http://schemas.openxmlformats.org/officeDocument/2006/relationships/slide" Target="slides/slide137.xml" /><Relationship Id="rId80" Type="http://schemas.openxmlformats.org/officeDocument/2006/relationships/slide" Target="slides/slide78.xml" /><Relationship Id="rId85" Type="http://schemas.openxmlformats.org/officeDocument/2006/relationships/slide" Target="slides/slide83.xml" /><Relationship Id="rId150" Type="http://schemas.openxmlformats.org/officeDocument/2006/relationships/slide" Target="slides/slide148.xml" /><Relationship Id="rId155" Type="http://schemas.openxmlformats.org/officeDocument/2006/relationships/slide" Target="slides/slide153.xml" /><Relationship Id="rId171" Type="http://schemas.openxmlformats.org/officeDocument/2006/relationships/slide" Target="slides/slide169.xml" /><Relationship Id="rId176" Type="http://schemas.openxmlformats.org/officeDocument/2006/relationships/slide" Target="slides/slide174.xml" /><Relationship Id="rId12" Type="http://schemas.openxmlformats.org/officeDocument/2006/relationships/slide" Target="slides/slide10.xml" /><Relationship Id="rId17" Type="http://schemas.openxmlformats.org/officeDocument/2006/relationships/slide" Target="slides/slide15.xml" /><Relationship Id="rId33" Type="http://schemas.openxmlformats.org/officeDocument/2006/relationships/slide" Target="slides/slide31.xml" /><Relationship Id="rId38" Type="http://schemas.openxmlformats.org/officeDocument/2006/relationships/slide" Target="slides/slide36.xml" /><Relationship Id="rId59" Type="http://schemas.openxmlformats.org/officeDocument/2006/relationships/slide" Target="slides/slide57.xml" /><Relationship Id="rId103" Type="http://schemas.openxmlformats.org/officeDocument/2006/relationships/slide" Target="slides/slide101.xml" /><Relationship Id="rId108" Type="http://schemas.openxmlformats.org/officeDocument/2006/relationships/slide" Target="slides/slide106.xml" /><Relationship Id="rId124" Type="http://schemas.openxmlformats.org/officeDocument/2006/relationships/slide" Target="slides/slide122.xml" /><Relationship Id="rId129" Type="http://schemas.openxmlformats.org/officeDocument/2006/relationships/slide" Target="slides/slide127.xml" /><Relationship Id="rId54" Type="http://schemas.openxmlformats.org/officeDocument/2006/relationships/slide" Target="slides/slide52.xml" /><Relationship Id="rId70" Type="http://schemas.openxmlformats.org/officeDocument/2006/relationships/slide" Target="slides/slide68.xml" /><Relationship Id="rId75" Type="http://schemas.openxmlformats.org/officeDocument/2006/relationships/slide" Target="slides/slide73.xml" /><Relationship Id="rId91" Type="http://schemas.openxmlformats.org/officeDocument/2006/relationships/slide" Target="slides/slide89.xml" /><Relationship Id="rId96" Type="http://schemas.openxmlformats.org/officeDocument/2006/relationships/slide" Target="slides/slide94.xml" /><Relationship Id="rId140" Type="http://schemas.openxmlformats.org/officeDocument/2006/relationships/slide" Target="slides/slide138.xml" /><Relationship Id="rId145" Type="http://schemas.openxmlformats.org/officeDocument/2006/relationships/slide" Target="slides/slide143.xml" /><Relationship Id="rId161" Type="http://schemas.openxmlformats.org/officeDocument/2006/relationships/slide" Target="slides/slide159.xml" /><Relationship Id="rId166" Type="http://schemas.openxmlformats.org/officeDocument/2006/relationships/slide" Target="slides/slide164.xml" /><Relationship Id="rId182" Type="http://schemas.openxmlformats.org/officeDocument/2006/relationships/notesMaster" Target="notesMasters/notesMaster1.xml" /><Relationship Id="rId187"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23" Type="http://schemas.openxmlformats.org/officeDocument/2006/relationships/slide" Target="slides/slide21.xml" /><Relationship Id="rId28" Type="http://schemas.openxmlformats.org/officeDocument/2006/relationships/slide" Target="slides/slide26.xml" /><Relationship Id="rId49" Type="http://schemas.openxmlformats.org/officeDocument/2006/relationships/slide" Target="slides/slide47.xml" /><Relationship Id="rId114" Type="http://schemas.openxmlformats.org/officeDocument/2006/relationships/slide" Target="slides/slide112.xml" /><Relationship Id="rId119" Type="http://schemas.openxmlformats.org/officeDocument/2006/relationships/slide" Target="slides/slide117.xml" /><Relationship Id="rId44" Type="http://schemas.openxmlformats.org/officeDocument/2006/relationships/slide" Target="slides/slide42.xml" /><Relationship Id="rId60" Type="http://schemas.openxmlformats.org/officeDocument/2006/relationships/slide" Target="slides/slide58.xml" /><Relationship Id="rId65" Type="http://schemas.openxmlformats.org/officeDocument/2006/relationships/slide" Target="slides/slide63.xml" /><Relationship Id="rId81" Type="http://schemas.openxmlformats.org/officeDocument/2006/relationships/slide" Target="slides/slide79.xml" /><Relationship Id="rId86" Type="http://schemas.openxmlformats.org/officeDocument/2006/relationships/slide" Target="slides/slide84.xml" /><Relationship Id="rId130" Type="http://schemas.openxmlformats.org/officeDocument/2006/relationships/slide" Target="slides/slide128.xml" /><Relationship Id="rId135" Type="http://schemas.openxmlformats.org/officeDocument/2006/relationships/slide" Target="slides/slide133.xml" /><Relationship Id="rId151" Type="http://schemas.openxmlformats.org/officeDocument/2006/relationships/slide" Target="slides/slide149.xml" /><Relationship Id="rId156" Type="http://schemas.openxmlformats.org/officeDocument/2006/relationships/slide" Target="slides/slide154.xml" /><Relationship Id="rId177" Type="http://schemas.openxmlformats.org/officeDocument/2006/relationships/slide" Target="slides/slide175.xml" /><Relationship Id="rId172" Type="http://schemas.openxmlformats.org/officeDocument/2006/relationships/slide" Target="slides/slide170.xml" /><Relationship Id="rId13" Type="http://schemas.openxmlformats.org/officeDocument/2006/relationships/slide" Target="slides/slide11.xml" /><Relationship Id="rId18" Type="http://schemas.openxmlformats.org/officeDocument/2006/relationships/slide" Target="slides/slide16.xml" /><Relationship Id="rId39" Type="http://schemas.openxmlformats.org/officeDocument/2006/relationships/slide" Target="slides/slide37.xml" /><Relationship Id="rId109" Type="http://schemas.openxmlformats.org/officeDocument/2006/relationships/slide" Target="slides/slide107.xml" /><Relationship Id="rId34" Type="http://schemas.openxmlformats.org/officeDocument/2006/relationships/slide" Target="slides/slide32.xml" /><Relationship Id="rId50" Type="http://schemas.openxmlformats.org/officeDocument/2006/relationships/slide" Target="slides/slide48.xml" /><Relationship Id="rId55" Type="http://schemas.openxmlformats.org/officeDocument/2006/relationships/slide" Target="slides/slide53.xml" /><Relationship Id="rId76" Type="http://schemas.openxmlformats.org/officeDocument/2006/relationships/slide" Target="slides/slide74.xml" /><Relationship Id="rId97" Type="http://schemas.openxmlformats.org/officeDocument/2006/relationships/slide" Target="slides/slide95.xml" /><Relationship Id="rId104" Type="http://schemas.openxmlformats.org/officeDocument/2006/relationships/slide" Target="slides/slide102.xml" /><Relationship Id="rId120" Type="http://schemas.openxmlformats.org/officeDocument/2006/relationships/slide" Target="slides/slide118.xml" /><Relationship Id="rId125" Type="http://schemas.openxmlformats.org/officeDocument/2006/relationships/slide" Target="slides/slide123.xml" /><Relationship Id="rId141" Type="http://schemas.openxmlformats.org/officeDocument/2006/relationships/slide" Target="slides/slide139.xml" /><Relationship Id="rId146" Type="http://schemas.openxmlformats.org/officeDocument/2006/relationships/slide" Target="slides/slide144.xml" /><Relationship Id="rId167" Type="http://schemas.openxmlformats.org/officeDocument/2006/relationships/slide" Target="slides/slide165.xml" /><Relationship Id="rId188" Type="http://schemas.openxmlformats.org/officeDocument/2006/relationships/tableStyles" Target="tableStyles.xml" /><Relationship Id="rId7" Type="http://schemas.openxmlformats.org/officeDocument/2006/relationships/slide" Target="slides/slide5.xml" /><Relationship Id="rId71" Type="http://schemas.openxmlformats.org/officeDocument/2006/relationships/slide" Target="slides/slide69.xml" /><Relationship Id="rId92" Type="http://schemas.openxmlformats.org/officeDocument/2006/relationships/slide" Target="slides/slide90.xml" /><Relationship Id="rId162" Type="http://schemas.openxmlformats.org/officeDocument/2006/relationships/slide" Target="slides/slide160.xml" /><Relationship Id="rId183" Type="http://schemas.openxmlformats.org/officeDocument/2006/relationships/handoutMaster" Target="handoutMasters/handoutMaster1.xml" /><Relationship Id="rId2" Type="http://schemas.openxmlformats.org/officeDocument/2006/relationships/slideMaster" Target="slideMasters/slideMaster2.xml" /><Relationship Id="rId29" Type="http://schemas.openxmlformats.org/officeDocument/2006/relationships/slide" Target="slides/slide27.xml" /><Relationship Id="rId24" Type="http://schemas.openxmlformats.org/officeDocument/2006/relationships/slide" Target="slides/slide22.xml" /><Relationship Id="rId40" Type="http://schemas.openxmlformats.org/officeDocument/2006/relationships/slide" Target="slides/slide38.xml" /><Relationship Id="rId45" Type="http://schemas.openxmlformats.org/officeDocument/2006/relationships/slide" Target="slides/slide43.xml" /><Relationship Id="rId66" Type="http://schemas.openxmlformats.org/officeDocument/2006/relationships/slide" Target="slides/slide64.xml" /><Relationship Id="rId87" Type="http://schemas.openxmlformats.org/officeDocument/2006/relationships/slide" Target="slides/slide85.xml" /><Relationship Id="rId110" Type="http://schemas.openxmlformats.org/officeDocument/2006/relationships/slide" Target="slides/slide108.xml" /><Relationship Id="rId115" Type="http://schemas.openxmlformats.org/officeDocument/2006/relationships/slide" Target="slides/slide113.xml" /><Relationship Id="rId131" Type="http://schemas.openxmlformats.org/officeDocument/2006/relationships/slide" Target="slides/slide129.xml" /><Relationship Id="rId136" Type="http://schemas.openxmlformats.org/officeDocument/2006/relationships/slide" Target="slides/slide134.xml" /><Relationship Id="rId157" Type="http://schemas.openxmlformats.org/officeDocument/2006/relationships/slide" Target="slides/slide155.xml" /><Relationship Id="rId178" Type="http://schemas.openxmlformats.org/officeDocument/2006/relationships/slide" Target="slides/slide176.xml" /><Relationship Id="rId61" Type="http://schemas.openxmlformats.org/officeDocument/2006/relationships/slide" Target="slides/slide59.xml" /><Relationship Id="rId82" Type="http://schemas.openxmlformats.org/officeDocument/2006/relationships/slide" Target="slides/slide80.xml" /><Relationship Id="rId152" Type="http://schemas.openxmlformats.org/officeDocument/2006/relationships/slide" Target="slides/slide150.xml" /><Relationship Id="rId173" Type="http://schemas.openxmlformats.org/officeDocument/2006/relationships/slide" Target="slides/slide171.xml" /><Relationship Id="rId19" Type="http://schemas.openxmlformats.org/officeDocument/2006/relationships/slide" Target="slides/slide17.xml" /><Relationship Id="rId14" Type="http://schemas.openxmlformats.org/officeDocument/2006/relationships/slide" Target="slides/slide12.xml" /><Relationship Id="rId30" Type="http://schemas.openxmlformats.org/officeDocument/2006/relationships/slide" Target="slides/slide28.xml" /><Relationship Id="rId35" Type="http://schemas.openxmlformats.org/officeDocument/2006/relationships/slide" Target="slides/slide33.xml" /><Relationship Id="rId56" Type="http://schemas.openxmlformats.org/officeDocument/2006/relationships/slide" Target="slides/slide54.xml" /><Relationship Id="rId77" Type="http://schemas.openxmlformats.org/officeDocument/2006/relationships/slide" Target="slides/slide75.xml" /><Relationship Id="rId100" Type="http://schemas.openxmlformats.org/officeDocument/2006/relationships/slide" Target="slides/slide98.xml" /><Relationship Id="rId105" Type="http://schemas.openxmlformats.org/officeDocument/2006/relationships/slide" Target="slides/slide103.xml" /><Relationship Id="rId126" Type="http://schemas.openxmlformats.org/officeDocument/2006/relationships/slide" Target="slides/slide124.xml" /><Relationship Id="rId147" Type="http://schemas.openxmlformats.org/officeDocument/2006/relationships/slide" Target="slides/slide145.xml" /><Relationship Id="rId168" Type="http://schemas.openxmlformats.org/officeDocument/2006/relationships/slide" Target="slides/slide166.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93" Type="http://schemas.openxmlformats.org/officeDocument/2006/relationships/slide" Target="slides/slide91.xml" /><Relationship Id="rId98" Type="http://schemas.openxmlformats.org/officeDocument/2006/relationships/slide" Target="slides/slide96.xml" /><Relationship Id="rId121" Type="http://schemas.openxmlformats.org/officeDocument/2006/relationships/slide" Target="slides/slide119.xml" /><Relationship Id="rId142" Type="http://schemas.openxmlformats.org/officeDocument/2006/relationships/slide" Target="slides/slide140.xml" /><Relationship Id="rId163" Type="http://schemas.openxmlformats.org/officeDocument/2006/relationships/slide" Target="slides/slide161.xml" /><Relationship Id="rId184" Type="http://schemas.openxmlformats.org/officeDocument/2006/relationships/commentAuthors" Target="commentAuthors.xml" /><Relationship Id="rId3" Type="http://schemas.openxmlformats.org/officeDocument/2006/relationships/slide" Target="slides/slide1.xml" /><Relationship Id="rId25" Type="http://schemas.openxmlformats.org/officeDocument/2006/relationships/slide" Target="slides/slide23.xml" /><Relationship Id="rId46" Type="http://schemas.openxmlformats.org/officeDocument/2006/relationships/slide" Target="slides/slide44.xml" /><Relationship Id="rId67" Type="http://schemas.openxmlformats.org/officeDocument/2006/relationships/slide" Target="slides/slide65.xml" /><Relationship Id="rId116" Type="http://schemas.openxmlformats.org/officeDocument/2006/relationships/slide" Target="slides/slide114.xml" /><Relationship Id="rId137" Type="http://schemas.openxmlformats.org/officeDocument/2006/relationships/slide" Target="slides/slide135.xml" /><Relationship Id="rId158" Type="http://schemas.openxmlformats.org/officeDocument/2006/relationships/slide" Target="slides/slide156.xml" /><Relationship Id="rId20" Type="http://schemas.openxmlformats.org/officeDocument/2006/relationships/slide" Target="slides/slide18.xml" /><Relationship Id="rId41" Type="http://schemas.openxmlformats.org/officeDocument/2006/relationships/slide" Target="slides/slide39.xml" /><Relationship Id="rId62" Type="http://schemas.openxmlformats.org/officeDocument/2006/relationships/slide" Target="slides/slide60.xml" /><Relationship Id="rId83" Type="http://schemas.openxmlformats.org/officeDocument/2006/relationships/slide" Target="slides/slide81.xml" /><Relationship Id="rId88" Type="http://schemas.openxmlformats.org/officeDocument/2006/relationships/slide" Target="slides/slide86.xml" /><Relationship Id="rId111" Type="http://schemas.openxmlformats.org/officeDocument/2006/relationships/slide" Target="slides/slide109.xml" /><Relationship Id="rId132" Type="http://schemas.openxmlformats.org/officeDocument/2006/relationships/slide" Target="slides/slide130.xml" /><Relationship Id="rId153" Type="http://schemas.openxmlformats.org/officeDocument/2006/relationships/slide" Target="slides/slide151.xml" /><Relationship Id="rId174" Type="http://schemas.openxmlformats.org/officeDocument/2006/relationships/slide" Target="slides/slide172.xml" /><Relationship Id="rId179" Type="http://schemas.openxmlformats.org/officeDocument/2006/relationships/slide" Target="slides/slide177.xml" /><Relationship Id="rId15" Type="http://schemas.openxmlformats.org/officeDocument/2006/relationships/slide" Target="slides/slide13.xml" /><Relationship Id="rId36" Type="http://schemas.openxmlformats.org/officeDocument/2006/relationships/slide" Target="slides/slide34.xml" /><Relationship Id="rId57" Type="http://schemas.openxmlformats.org/officeDocument/2006/relationships/slide" Target="slides/slide55.xml" /><Relationship Id="rId106" Type="http://schemas.openxmlformats.org/officeDocument/2006/relationships/slide" Target="slides/slide104.xml" /><Relationship Id="rId127" Type="http://schemas.openxmlformats.org/officeDocument/2006/relationships/slide" Target="slides/slide125.xml" /><Relationship Id="rId10" Type="http://schemas.openxmlformats.org/officeDocument/2006/relationships/slide" Target="slides/slide8.xml" /><Relationship Id="rId31" Type="http://schemas.openxmlformats.org/officeDocument/2006/relationships/slide" Target="slides/slide29.xml" /><Relationship Id="rId52" Type="http://schemas.openxmlformats.org/officeDocument/2006/relationships/slide" Target="slides/slide50.xml" /><Relationship Id="rId73" Type="http://schemas.openxmlformats.org/officeDocument/2006/relationships/slide" Target="slides/slide71.xml" /><Relationship Id="rId78" Type="http://schemas.openxmlformats.org/officeDocument/2006/relationships/slide" Target="slides/slide76.xml" /><Relationship Id="rId94" Type="http://schemas.openxmlformats.org/officeDocument/2006/relationships/slide" Target="slides/slide92.xml" /><Relationship Id="rId99" Type="http://schemas.openxmlformats.org/officeDocument/2006/relationships/slide" Target="slides/slide97.xml" /><Relationship Id="rId101" Type="http://schemas.openxmlformats.org/officeDocument/2006/relationships/slide" Target="slides/slide99.xml" /><Relationship Id="rId122" Type="http://schemas.openxmlformats.org/officeDocument/2006/relationships/slide" Target="slides/slide120.xml" /><Relationship Id="rId143" Type="http://schemas.openxmlformats.org/officeDocument/2006/relationships/slide" Target="slides/slide141.xml" /><Relationship Id="rId148" Type="http://schemas.openxmlformats.org/officeDocument/2006/relationships/slide" Target="slides/slide146.xml" /><Relationship Id="rId164" Type="http://schemas.openxmlformats.org/officeDocument/2006/relationships/slide" Target="slides/slide162.xml" /><Relationship Id="rId169" Type="http://schemas.openxmlformats.org/officeDocument/2006/relationships/slide" Target="slides/slide167.xml" /><Relationship Id="rId185"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80" Type="http://schemas.openxmlformats.org/officeDocument/2006/relationships/slide" Target="slides/slide178.xml" /></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 /><Relationship Id="rId1" Type="http://schemas.openxmlformats.org/officeDocument/2006/relationships/themeOverride" Target="../theme/themeOverride1.xml" /></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 /></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ZA" dirty="0"/>
              <a:t>DETAILS OF TRANSFERS AND SUBSIDIES</a:t>
            </a:r>
          </a:p>
        </c:rich>
      </c:tx>
      <c:overlay val="0"/>
    </c:title>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8.4054385654165203E-2"/>
          <c:y val="0.17382559897234504"/>
          <c:w val="0.82797224246860335"/>
          <c:h val="0.73908666609565232"/>
        </c:manualLayout>
      </c:layout>
      <c:pie3DChart>
        <c:varyColors val="1"/>
        <c:ser>
          <c:idx val="0"/>
          <c:order val="0"/>
          <c:explosion val="25"/>
          <c:dPt>
            <c:idx val="0"/>
            <c:bubble3D val="0"/>
            <c:extLst>
              <c:ext xmlns:c16="http://schemas.microsoft.com/office/drawing/2014/chart" uri="{C3380CC4-5D6E-409C-BE32-E72D297353CC}">
                <c16:uniqueId val="{00000000-952D-487D-A490-83F611F750D5}"/>
              </c:ext>
            </c:extLst>
          </c:dPt>
          <c:dPt>
            <c:idx val="1"/>
            <c:bubble3D val="0"/>
            <c:extLst>
              <c:ext xmlns:c16="http://schemas.microsoft.com/office/drawing/2014/chart" uri="{C3380CC4-5D6E-409C-BE32-E72D297353CC}">
                <c16:uniqueId val="{00000001-952D-487D-A490-83F611F750D5}"/>
              </c:ext>
            </c:extLst>
          </c:dPt>
          <c:dPt>
            <c:idx val="2"/>
            <c:bubble3D val="0"/>
            <c:extLst>
              <c:ext xmlns:c16="http://schemas.microsoft.com/office/drawing/2014/chart" uri="{C3380CC4-5D6E-409C-BE32-E72D297353CC}">
                <c16:uniqueId val="{00000002-952D-487D-A490-83F611F750D5}"/>
              </c:ext>
            </c:extLst>
          </c:dPt>
          <c:dPt>
            <c:idx val="3"/>
            <c:bubble3D val="0"/>
            <c:extLst>
              <c:ext xmlns:c16="http://schemas.microsoft.com/office/drawing/2014/chart" uri="{C3380CC4-5D6E-409C-BE32-E72D297353CC}">
                <c16:uniqueId val="{00000003-952D-487D-A490-83F611F750D5}"/>
              </c:ext>
            </c:extLst>
          </c:dPt>
          <c:dPt>
            <c:idx val="4"/>
            <c:bubble3D val="0"/>
            <c:extLst>
              <c:ext xmlns:c16="http://schemas.microsoft.com/office/drawing/2014/chart" uri="{C3380CC4-5D6E-409C-BE32-E72D297353CC}">
                <c16:uniqueId val="{00000004-952D-487D-A490-83F611F750D5}"/>
              </c:ext>
            </c:extLst>
          </c:dPt>
          <c:dPt>
            <c:idx val="5"/>
            <c:bubble3D val="0"/>
            <c:extLst>
              <c:ext xmlns:c16="http://schemas.microsoft.com/office/drawing/2014/chart" uri="{C3380CC4-5D6E-409C-BE32-E72D297353CC}">
                <c16:uniqueId val="{00000005-952D-487D-A490-83F611F750D5}"/>
              </c:ext>
            </c:extLst>
          </c:dPt>
          <c:dPt>
            <c:idx val="6"/>
            <c:bubble3D val="0"/>
            <c:extLst>
              <c:ext xmlns:c16="http://schemas.microsoft.com/office/drawing/2014/chart" uri="{C3380CC4-5D6E-409C-BE32-E72D297353CC}">
                <c16:uniqueId val="{00000006-952D-487D-A490-83F611F750D5}"/>
              </c:ext>
            </c:extLst>
          </c:dPt>
          <c:dPt>
            <c:idx val="7"/>
            <c:bubble3D val="0"/>
            <c:extLst>
              <c:ext xmlns:c16="http://schemas.microsoft.com/office/drawing/2014/chart" uri="{C3380CC4-5D6E-409C-BE32-E72D297353CC}">
                <c16:uniqueId val="{00000007-952D-487D-A490-83F611F750D5}"/>
              </c:ext>
            </c:extLst>
          </c:dPt>
          <c:dLbls>
            <c:dLbl>
              <c:idx val="6"/>
              <c:layout>
                <c:manualLayout>
                  <c:x val="0.22381006309259238"/>
                  <c:y val="2.4855571458993659E-2"/>
                </c:manualLayout>
              </c:layout>
              <c:spPr/>
              <c:txPr>
                <a:bodyPr/>
                <a:lstStyle/>
                <a:p>
                  <a:pPr>
                    <a:defRPr sz="1000" b="0"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52D-487D-A490-83F611F750D5}"/>
                </c:ext>
              </c:extLst>
            </c:dLbl>
            <c:dLbl>
              <c:idx val="7"/>
              <c:layout>
                <c:manualLayout>
                  <c:x val="-0.26672496801551793"/>
                  <c:y val="2.5655703547003059E-2"/>
                </c:manualLayout>
              </c:layout>
              <c:spPr/>
              <c:txPr>
                <a:bodyPr/>
                <a:lstStyle/>
                <a:p>
                  <a:pPr>
                    <a:defRPr sz="1000" b="0"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52D-487D-A490-83F611F750D5}"/>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'Details of transfers'!$A$5:$A$12</c:f>
              <c:strCache>
                <c:ptCount val="8"/>
                <c:pt idx="0">
                  <c:v>Provincial Roads Maintenance Grant</c:v>
                </c:pt>
                <c:pt idx="1">
                  <c:v>Public Transport Operations Grant</c:v>
                </c:pt>
                <c:pt idx="2">
                  <c:v>Public Transport Network Grant</c:v>
                </c:pt>
                <c:pt idx="3">
                  <c:v>Rural Road Asset Management Grant</c:v>
                </c:pt>
                <c:pt idx="4">
                  <c:v>Passenger Rail Agency of South Africa (PRASA)</c:v>
                </c:pt>
                <c:pt idx="5">
                  <c:v>S.A. National Roads Agency</c:v>
                </c:pt>
                <c:pt idx="6">
                  <c:v>Other departmental Agencies </c:v>
                </c:pt>
                <c:pt idx="7">
                  <c:v>Other transfers </c:v>
                </c:pt>
              </c:strCache>
            </c:strRef>
          </c:cat>
          <c:val>
            <c:numRef>
              <c:f>'Details of transfers'!$P$5:$P$12</c:f>
              <c:numCache>
                <c:formatCode>#,##0</c:formatCode>
                <c:ptCount val="8"/>
                <c:pt idx="0">
                  <c:v>15867086</c:v>
                </c:pt>
                <c:pt idx="1">
                  <c:v>7402934</c:v>
                </c:pt>
                <c:pt idx="2">
                  <c:v>6794045</c:v>
                </c:pt>
                <c:pt idx="3">
                  <c:v>115461</c:v>
                </c:pt>
                <c:pt idx="4">
                  <c:v>20451827</c:v>
                </c:pt>
                <c:pt idx="5">
                  <c:v>26123630</c:v>
                </c:pt>
                <c:pt idx="6">
                  <c:v>579134</c:v>
                </c:pt>
                <c:pt idx="7">
                  <c:v>548218</c:v>
                </c:pt>
              </c:numCache>
            </c:numRef>
          </c:val>
          <c:extLst>
            <c:ext xmlns:c16="http://schemas.microsoft.com/office/drawing/2014/chart" uri="{C3380CC4-5D6E-409C-BE32-E72D297353CC}">
              <c16:uniqueId val="{00000008-952D-487D-A490-83F611F750D5}"/>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en-ZA" dirty="0"/>
              <a:t>ROAD TRANSPORT </a:t>
            </a:r>
          </a:p>
        </c:rich>
      </c:tx>
      <c:layout>
        <c:manualLayout>
          <c:xMode val="edge"/>
          <c:yMode val="edge"/>
          <c:x val="0.41061704609618832"/>
          <c:y val="1.9559952546915244E-2"/>
        </c:manualLayout>
      </c:layout>
      <c:overlay val="0"/>
      <c:spPr>
        <a:noFill/>
        <a:ln w="25400">
          <a:noFill/>
        </a:ln>
      </c:spPr>
    </c:title>
    <c:autoTitleDeleted val="0"/>
    <c:view3D>
      <c:rotX val="15"/>
      <c:rotY val="20"/>
      <c:depthPercent val="100"/>
      <c:rAngAx val="1"/>
    </c:view3D>
    <c:floor>
      <c:thickness val="0"/>
      <c:spPr>
        <a:noFill/>
        <a:ln w="9525">
          <a:noFill/>
        </a:ln>
      </c:spPr>
    </c:floor>
    <c:sideWall>
      <c:thickness val="0"/>
      <c:spPr>
        <a:solidFill>
          <a:schemeClr val="bg1">
            <a:lumMod val="85000"/>
          </a:schemeClr>
        </a:solidFill>
        <a:ln>
          <a:noFill/>
        </a:ln>
        <a:effectLst/>
        <a:sp3d/>
      </c:spPr>
    </c:sideWall>
    <c:backWall>
      <c:thickness val="0"/>
      <c:spPr>
        <a:solidFill>
          <a:schemeClr val="bg1">
            <a:lumMod val="85000"/>
          </a:schemeClr>
        </a:solidFill>
        <a:ln>
          <a:noFill/>
        </a:ln>
        <a:effectLst/>
        <a:sp3d/>
      </c:spPr>
    </c:backWall>
    <c:plotArea>
      <c:layout>
        <c:manualLayout>
          <c:layoutTarget val="inner"/>
          <c:xMode val="edge"/>
          <c:yMode val="edge"/>
          <c:x val="9.3367360656935877E-2"/>
          <c:y val="2.1438254828465456E-2"/>
          <c:w val="0.89825784799016495"/>
          <c:h val="0.73733826304498817"/>
        </c:manualLayout>
      </c:layout>
      <c:bar3DChart>
        <c:barDir val="col"/>
        <c:grouping val="clustered"/>
        <c:varyColors val="0"/>
        <c:ser>
          <c:idx val="0"/>
          <c:order val="0"/>
          <c:tx>
            <c:strRef>
              <c:f>'TRANSFERS 2'!$A$118</c:f>
              <c:strCache>
                <c:ptCount val="1"/>
                <c:pt idx="0">
                  <c:v>SANRAL</c:v>
                </c:pt>
              </c:strCache>
            </c:strRef>
          </c:tx>
          <c:spPr>
            <a:solidFill>
              <a:schemeClr val="accent5">
                <a:lumMod val="20000"/>
                <a:lumOff val="80000"/>
              </a:schemeClr>
            </a:solidFill>
            <a:ln w="25400">
              <a:noFill/>
            </a:ln>
          </c:spPr>
          <c:invertIfNegative val="0"/>
          <c:cat>
            <c:strRef>
              <c:f>'TRANSFERS 2'!$C$117:$I$117</c:f>
              <c:strCache>
                <c:ptCount val="7"/>
                <c:pt idx="0">
                  <c:v>2019/20</c:v>
                </c:pt>
                <c:pt idx="1">
                  <c:v>2020/21</c:v>
                </c:pt>
                <c:pt idx="2">
                  <c:v>2021/22</c:v>
                </c:pt>
                <c:pt idx="3">
                  <c:v>2022/23</c:v>
                </c:pt>
                <c:pt idx="4">
                  <c:v>2023/24</c:v>
                </c:pt>
                <c:pt idx="5">
                  <c:v>2024/25</c:v>
                </c:pt>
                <c:pt idx="6">
                  <c:v>2025/26</c:v>
                </c:pt>
              </c:strCache>
            </c:strRef>
          </c:cat>
          <c:val>
            <c:numRef>
              <c:f>'TRANSFERS 2'!$C$118:$I$118</c:f>
              <c:numCache>
                <c:formatCode>#,##0</c:formatCode>
                <c:ptCount val="7"/>
                <c:pt idx="0">
                  <c:v>21177224</c:v>
                </c:pt>
                <c:pt idx="1">
                  <c:v>20400264</c:v>
                </c:pt>
                <c:pt idx="2">
                  <c:v>21621212</c:v>
                </c:pt>
                <c:pt idx="3">
                  <c:v>22894975</c:v>
                </c:pt>
                <c:pt idx="4">
                  <c:v>26123630</c:v>
                </c:pt>
                <c:pt idx="5">
                  <c:v>29689413</c:v>
                </c:pt>
                <c:pt idx="6" formatCode="_(* #,##0_);_(* \(#,##0\);_(* &quot;-&quot;??_);_(@_)">
                  <c:v>33211404</c:v>
                </c:pt>
              </c:numCache>
            </c:numRef>
          </c:val>
          <c:extLst>
            <c:ext xmlns:c16="http://schemas.microsoft.com/office/drawing/2014/chart" uri="{C3380CC4-5D6E-409C-BE32-E72D297353CC}">
              <c16:uniqueId val="{00000000-BE88-4FFB-A61D-C30225565B6C}"/>
            </c:ext>
          </c:extLst>
        </c:ser>
        <c:ser>
          <c:idx val="1"/>
          <c:order val="1"/>
          <c:tx>
            <c:strRef>
              <c:f>'TRANSFERS 2'!$A$120</c:f>
              <c:strCache>
                <c:ptCount val="1"/>
                <c:pt idx="0">
                  <c:v>PRMG </c:v>
                </c:pt>
              </c:strCache>
            </c:strRef>
          </c:tx>
          <c:spPr>
            <a:solidFill>
              <a:schemeClr val="accent5">
                <a:lumMod val="60000"/>
                <a:lumOff val="40000"/>
              </a:schemeClr>
            </a:solidFill>
            <a:ln w="25400">
              <a:noFill/>
            </a:ln>
          </c:spPr>
          <c:invertIfNegative val="0"/>
          <c:cat>
            <c:strRef>
              <c:f>'TRANSFERS 2'!$C$117:$I$117</c:f>
              <c:strCache>
                <c:ptCount val="7"/>
                <c:pt idx="0">
                  <c:v>2019/20</c:v>
                </c:pt>
                <c:pt idx="1">
                  <c:v>2020/21</c:v>
                </c:pt>
                <c:pt idx="2">
                  <c:v>2021/22</c:v>
                </c:pt>
                <c:pt idx="3">
                  <c:v>2022/23</c:v>
                </c:pt>
                <c:pt idx="4">
                  <c:v>2023/24</c:v>
                </c:pt>
                <c:pt idx="5">
                  <c:v>2024/25</c:v>
                </c:pt>
                <c:pt idx="6">
                  <c:v>2025/26</c:v>
                </c:pt>
              </c:strCache>
            </c:strRef>
          </c:cat>
          <c:val>
            <c:numRef>
              <c:f>'TRANSFERS 2'!$C$120:$I$120</c:f>
              <c:numCache>
                <c:formatCode>#,##0</c:formatCode>
                <c:ptCount val="7"/>
                <c:pt idx="0">
                  <c:v>11442398</c:v>
                </c:pt>
                <c:pt idx="1">
                  <c:v>10467334</c:v>
                </c:pt>
                <c:pt idx="2">
                  <c:v>11936559</c:v>
                </c:pt>
                <c:pt idx="3">
                  <c:v>12665441</c:v>
                </c:pt>
                <c:pt idx="4">
                  <c:v>15867086</c:v>
                </c:pt>
                <c:pt idx="5">
                  <c:v>17117162</c:v>
                </c:pt>
                <c:pt idx="6" formatCode="_(* #,##0_);_(* \(#,##0\);_(* &quot;-&quot;??_);_(@_)">
                  <c:v>18976032</c:v>
                </c:pt>
              </c:numCache>
            </c:numRef>
          </c:val>
          <c:extLst>
            <c:ext xmlns:c16="http://schemas.microsoft.com/office/drawing/2014/chart" uri="{C3380CC4-5D6E-409C-BE32-E72D297353CC}">
              <c16:uniqueId val="{00000001-BE88-4FFB-A61D-C30225565B6C}"/>
            </c:ext>
          </c:extLst>
        </c:ser>
        <c:ser>
          <c:idx val="2"/>
          <c:order val="2"/>
          <c:tx>
            <c:strRef>
              <c:f>'TRANSFERS 2'!$A$122</c:f>
              <c:strCache>
                <c:ptCount val="1"/>
                <c:pt idx="0">
                  <c:v>RRAMS</c:v>
                </c:pt>
              </c:strCache>
            </c:strRef>
          </c:tx>
          <c:spPr>
            <a:solidFill>
              <a:schemeClr val="accent5">
                <a:lumMod val="75000"/>
              </a:schemeClr>
            </a:solidFill>
          </c:spPr>
          <c:invertIfNegative val="0"/>
          <c:cat>
            <c:strRef>
              <c:f>'TRANSFERS 2'!$C$117:$I$117</c:f>
              <c:strCache>
                <c:ptCount val="7"/>
                <c:pt idx="0">
                  <c:v>2019/20</c:v>
                </c:pt>
                <c:pt idx="1">
                  <c:v>2020/21</c:v>
                </c:pt>
                <c:pt idx="2">
                  <c:v>2021/22</c:v>
                </c:pt>
                <c:pt idx="3">
                  <c:v>2022/23</c:v>
                </c:pt>
                <c:pt idx="4">
                  <c:v>2023/24</c:v>
                </c:pt>
                <c:pt idx="5">
                  <c:v>2024/25</c:v>
                </c:pt>
                <c:pt idx="6">
                  <c:v>2025/26</c:v>
                </c:pt>
              </c:strCache>
            </c:strRef>
          </c:cat>
          <c:val>
            <c:numRef>
              <c:f>'TRANSFERS 2'!$C$122:$I$122</c:f>
              <c:numCache>
                <c:formatCode>#,##0</c:formatCode>
                <c:ptCount val="7"/>
                <c:pt idx="0">
                  <c:v>113891</c:v>
                </c:pt>
                <c:pt idx="1">
                  <c:v>108436</c:v>
                </c:pt>
                <c:pt idx="2">
                  <c:v>109870</c:v>
                </c:pt>
                <c:pt idx="3">
                  <c:v>115020</c:v>
                </c:pt>
                <c:pt idx="4">
                  <c:v>115461</c:v>
                </c:pt>
                <c:pt idx="5">
                  <c:v>120646</c:v>
                </c:pt>
                <c:pt idx="6" formatCode="_(* #,##0_);_(* \(#,##0\);_(* &quot;-&quot;??_);_(@_)">
                  <c:v>126051</c:v>
                </c:pt>
              </c:numCache>
            </c:numRef>
          </c:val>
          <c:extLst>
            <c:ext xmlns:c16="http://schemas.microsoft.com/office/drawing/2014/chart" uri="{C3380CC4-5D6E-409C-BE32-E72D297353CC}">
              <c16:uniqueId val="{00000002-BE88-4FFB-A61D-C30225565B6C}"/>
            </c:ext>
          </c:extLst>
        </c:ser>
        <c:dLbls>
          <c:showLegendKey val="0"/>
          <c:showVal val="0"/>
          <c:showCatName val="0"/>
          <c:showSerName val="0"/>
          <c:showPercent val="0"/>
          <c:showBubbleSize val="0"/>
        </c:dLbls>
        <c:gapWidth val="150"/>
        <c:shape val="box"/>
        <c:axId val="291211712"/>
        <c:axId val="1"/>
        <c:axId val="0"/>
      </c:bar3DChart>
      <c:catAx>
        <c:axId val="291211712"/>
        <c:scaling>
          <c:orientation val="minMax"/>
        </c:scaling>
        <c:delete val="0"/>
        <c:axPos val="b"/>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25000000"/>
          <c:min val="0"/>
        </c:scaling>
        <c:delete val="0"/>
        <c:axPos val="l"/>
        <c:majorGridlines>
          <c:spPr>
            <a:ln w="9525" cap="flat" cmpd="sng" algn="ctr">
              <a:solidFill>
                <a:schemeClr val="tx2"/>
              </a:solidFill>
              <a:round/>
            </a:ln>
            <a:effectLst/>
          </c:spPr>
        </c:majorGridlines>
        <c:title>
          <c:tx>
            <c:rich>
              <a:bodyPr/>
              <a:lstStyle/>
              <a:p>
                <a:pPr>
                  <a:defRPr sz="1000" b="1" i="0" u="none" strike="noStrike" baseline="0">
                    <a:solidFill>
                      <a:srgbClr val="000000"/>
                    </a:solidFill>
                    <a:latin typeface="Calibri"/>
                    <a:ea typeface="Calibri"/>
                    <a:cs typeface="Calibri"/>
                  </a:defRPr>
                </a:pPr>
                <a:r>
                  <a:rPr lang="en-ZA" dirty="0"/>
                  <a:t>R'000</a:t>
                </a:r>
              </a:p>
            </c:rich>
          </c:tx>
          <c:layout>
            <c:manualLayout>
              <c:xMode val="edge"/>
              <c:yMode val="edge"/>
              <c:x val="8.6783256702841222E-3"/>
              <c:y val="0.3193411274410371"/>
            </c:manualLayout>
          </c:layout>
          <c:overlay val="0"/>
        </c:title>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291211712"/>
        <c:crosses val="autoZero"/>
        <c:crossBetween val="between"/>
      </c:valAx>
      <c:dTable>
        <c:showHorzBorder val="1"/>
        <c:showVertBorder val="1"/>
        <c:showOutline val="1"/>
        <c:showKeys val="1"/>
        <c:spPr>
          <a:solidFill>
            <a:schemeClr val="bg1"/>
          </a:solidFill>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legend>
      <c:legendPos val="r"/>
      <c:layout>
        <c:manualLayout>
          <c:xMode val="edge"/>
          <c:yMode val="edge"/>
          <c:x val="0.90291100364434651"/>
          <c:y val="0.27696966490375458"/>
          <c:w val="7.5874874255827439E-3"/>
          <c:h val="4.9021179628983115E-3"/>
        </c:manualLayout>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en-ZA" dirty="0"/>
              <a:t>PUBLIC TRANSPORT</a:t>
            </a: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solidFill>
          <a:schemeClr val="bg1">
            <a:lumMod val="75000"/>
          </a:schemeClr>
        </a:solidFill>
        <a:ln>
          <a:noFill/>
        </a:ln>
        <a:effectLst/>
        <a:sp3d/>
      </c:spPr>
    </c:sideWall>
    <c:backWall>
      <c:thickness val="0"/>
      <c:spPr>
        <a:solidFill>
          <a:schemeClr val="bg1">
            <a:lumMod val="75000"/>
          </a:schemeClr>
        </a:solidFill>
        <a:ln>
          <a:noFill/>
        </a:ln>
        <a:effectLst/>
        <a:sp3d/>
      </c:spPr>
    </c:backWall>
    <c:plotArea>
      <c:layout>
        <c:manualLayout>
          <c:layoutTarget val="inner"/>
          <c:xMode val="edge"/>
          <c:yMode val="edge"/>
          <c:x val="0.10885133617170503"/>
          <c:y val="5.6609626552586438E-2"/>
          <c:w val="0.79502343971171785"/>
          <c:h val="0.73988117304545975"/>
        </c:manualLayout>
      </c:layout>
      <c:bar3DChart>
        <c:barDir val="col"/>
        <c:grouping val="clustered"/>
        <c:varyColors val="0"/>
        <c:ser>
          <c:idx val="0"/>
          <c:order val="0"/>
          <c:tx>
            <c:strRef>
              <c:f>'TRANSFERS 2'!$A$131</c:f>
              <c:strCache>
                <c:ptCount val="1"/>
                <c:pt idx="0">
                  <c:v>PRASA</c:v>
                </c:pt>
              </c:strCache>
            </c:strRef>
          </c:tx>
          <c:spPr>
            <a:solidFill>
              <a:schemeClr val="accent1">
                <a:lumMod val="75000"/>
              </a:schemeClr>
            </a:solidFill>
            <a:ln w="25400">
              <a:noFill/>
            </a:ln>
          </c:spPr>
          <c:invertIfNegative val="0"/>
          <c:cat>
            <c:strRef>
              <c:f>'TRANSFERS 2'!$C$130:$I$130</c:f>
              <c:strCache>
                <c:ptCount val="7"/>
                <c:pt idx="0">
                  <c:v>2019/20</c:v>
                </c:pt>
                <c:pt idx="1">
                  <c:v>2020/21</c:v>
                </c:pt>
                <c:pt idx="2">
                  <c:v>2021/22</c:v>
                </c:pt>
                <c:pt idx="3">
                  <c:v>2022/23</c:v>
                </c:pt>
                <c:pt idx="4">
                  <c:v>2023/24</c:v>
                </c:pt>
                <c:pt idx="5">
                  <c:v>2024/25</c:v>
                </c:pt>
                <c:pt idx="6">
                  <c:v>2025/26</c:v>
                </c:pt>
              </c:strCache>
            </c:strRef>
          </c:cat>
          <c:val>
            <c:numRef>
              <c:f>'TRANSFERS 2'!$C$131:$I$131</c:f>
              <c:numCache>
                <c:formatCode>#,##0</c:formatCode>
                <c:ptCount val="7"/>
                <c:pt idx="0">
                  <c:v>16462213</c:v>
                </c:pt>
                <c:pt idx="1">
                  <c:v>9474515</c:v>
                </c:pt>
                <c:pt idx="2">
                  <c:v>16669462</c:v>
                </c:pt>
                <c:pt idx="3">
                  <c:v>19858541</c:v>
                </c:pt>
                <c:pt idx="4">
                  <c:v>20451827</c:v>
                </c:pt>
                <c:pt idx="5">
                  <c:v>21370308</c:v>
                </c:pt>
                <c:pt idx="6" formatCode="_(* #,##0_);_(* \(#,##0\);_(* &quot;-&quot;??_);_(@_)">
                  <c:v>22327699</c:v>
                </c:pt>
              </c:numCache>
            </c:numRef>
          </c:val>
          <c:extLst>
            <c:ext xmlns:c16="http://schemas.microsoft.com/office/drawing/2014/chart" uri="{C3380CC4-5D6E-409C-BE32-E72D297353CC}">
              <c16:uniqueId val="{00000000-A065-4502-83EE-2280FA505303}"/>
            </c:ext>
          </c:extLst>
        </c:ser>
        <c:ser>
          <c:idx val="1"/>
          <c:order val="1"/>
          <c:tx>
            <c:strRef>
              <c:f>'TRANSFERS 2'!$A$133</c:f>
              <c:strCache>
                <c:ptCount val="1"/>
                <c:pt idx="0">
                  <c:v>PTNG</c:v>
                </c:pt>
              </c:strCache>
            </c:strRef>
          </c:tx>
          <c:spPr>
            <a:solidFill>
              <a:schemeClr val="tx2">
                <a:lumMod val="60000"/>
                <a:lumOff val="40000"/>
              </a:schemeClr>
            </a:solidFill>
            <a:ln w="25400">
              <a:noFill/>
            </a:ln>
          </c:spPr>
          <c:invertIfNegative val="0"/>
          <c:cat>
            <c:strRef>
              <c:f>'TRANSFERS 2'!$C$130:$I$130</c:f>
              <c:strCache>
                <c:ptCount val="7"/>
                <c:pt idx="0">
                  <c:v>2019/20</c:v>
                </c:pt>
                <c:pt idx="1">
                  <c:v>2020/21</c:v>
                </c:pt>
                <c:pt idx="2">
                  <c:v>2021/22</c:v>
                </c:pt>
                <c:pt idx="3">
                  <c:v>2022/23</c:v>
                </c:pt>
                <c:pt idx="4">
                  <c:v>2023/24</c:v>
                </c:pt>
                <c:pt idx="5">
                  <c:v>2024/25</c:v>
                </c:pt>
                <c:pt idx="6">
                  <c:v>2025/26</c:v>
                </c:pt>
              </c:strCache>
            </c:strRef>
          </c:cat>
          <c:val>
            <c:numRef>
              <c:f>'TRANSFERS 2'!$C$133:$I$133</c:f>
              <c:numCache>
                <c:formatCode>#,##0</c:formatCode>
                <c:ptCount val="7"/>
                <c:pt idx="0">
                  <c:v>6370085</c:v>
                </c:pt>
                <c:pt idx="1">
                  <c:v>4389070</c:v>
                </c:pt>
                <c:pt idx="2">
                  <c:v>5174533</c:v>
                </c:pt>
                <c:pt idx="3">
                  <c:v>6012892</c:v>
                </c:pt>
                <c:pt idx="4">
                  <c:v>6794045</c:v>
                </c:pt>
                <c:pt idx="5">
                  <c:v>7752162</c:v>
                </c:pt>
                <c:pt idx="6" formatCode="_(* #,##0_);_(* \(#,##0\);_(* &quot;-&quot;??_);_(@_)">
                  <c:v>8369025</c:v>
                </c:pt>
              </c:numCache>
            </c:numRef>
          </c:val>
          <c:extLst>
            <c:ext xmlns:c16="http://schemas.microsoft.com/office/drawing/2014/chart" uri="{C3380CC4-5D6E-409C-BE32-E72D297353CC}">
              <c16:uniqueId val="{00000001-A065-4502-83EE-2280FA505303}"/>
            </c:ext>
          </c:extLst>
        </c:ser>
        <c:ser>
          <c:idx val="2"/>
          <c:order val="2"/>
          <c:tx>
            <c:strRef>
              <c:f>'TRANSFERS 2'!$A$135</c:f>
              <c:strCache>
                <c:ptCount val="1"/>
                <c:pt idx="0">
                  <c:v>PTOG </c:v>
                </c:pt>
              </c:strCache>
            </c:strRef>
          </c:tx>
          <c:spPr>
            <a:solidFill>
              <a:schemeClr val="tx2">
                <a:lumMod val="40000"/>
                <a:lumOff val="60000"/>
              </a:schemeClr>
            </a:solidFill>
            <a:ln w="25400">
              <a:noFill/>
            </a:ln>
          </c:spPr>
          <c:invertIfNegative val="0"/>
          <c:cat>
            <c:strRef>
              <c:f>'TRANSFERS 2'!$C$130:$I$130</c:f>
              <c:strCache>
                <c:ptCount val="7"/>
                <c:pt idx="0">
                  <c:v>2019/20</c:v>
                </c:pt>
                <c:pt idx="1">
                  <c:v>2020/21</c:v>
                </c:pt>
                <c:pt idx="2">
                  <c:v>2021/22</c:v>
                </c:pt>
                <c:pt idx="3">
                  <c:v>2022/23</c:v>
                </c:pt>
                <c:pt idx="4">
                  <c:v>2023/24</c:v>
                </c:pt>
                <c:pt idx="5">
                  <c:v>2024/25</c:v>
                </c:pt>
                <c:pt idx="6">
                  <c:v>2025/26</c:v>
                </c:pt>
              </c:strCache>
            </c:strRef>
          </c:cat>
          <c:val>
            <c:numRef>
              <c:f>'TRANSFERS 2'!$C$135:$I$135</c:f>
              <c:numCache>
                <c:formatCode>#,##0</c:formatCode>
                <c:ptCount val="7"/>
                <c:pt idx="0">
                  <c:v>6325755</c:v>
                </c:pt>
                <c:pt idx="1">
                  <c:v>6749581</c:v>
                </c:pt>
                <c:pt idx="2">
                  <c:v>7120808</c:v>
                </c:pt>
                <c:pt idx="3">
                  <c:v>7090432</c:v>
                </c:pt>
                <c:pt idx="4">
                  <c:v>7402934</c:v>
                </c:pt>
                <c:pt idx="5">
                  <c:v>7735396</c:v>
                </c:pt>
                <c:pt idx="6" formatCode="_(* #,##0_);_(* \(#,##0\);_(* &quot;-&quot;??_);_(@_)">
                  <c:v>8081942</c:v>
                </c:pt>
              </c:numCache>
            </c:numRef>
          </c:val>
          <c:extLst>
            <c:ext xmlns:c16="http://schemas.microsoft.com/office/drawing/2014/chart" uri="{C3380CC4-5D6E-409C-BE32-E72D297353CC}">
              <c16:uniqueId val="{00000002-A065-4502-83EE-2280FA505303}"/>
            </c:ext>
          </c:extLst>
        </c:ser>
        <c:ser>
          <c:idx val="3"/>
          <c:order val="3"/>
          <c:tx>
            <c:strRef>
              <c:f>'TRANSFERS 2'!$A$137</c:f>
              <c:strCache>
                <c:ptCount val="1"/>
                <c:pt idx="0">
                  <c:v>TAXI RECAP</c:v>
                </c:pt>
              </c:strCache>
            </c:strRef>
          </c:tx>
          <c:spPr>
            <a:solidFill>
              <a:schemeClr val="tx2">
                <a:lumMod val="20000"/>
                <a:lumOff val="80000"/>
              </a:schemeClr>
            </a:solidFill>
            <a:ln w="25400">
              <a:noFill/>
            </a:ln>
          </c:spPr>
          <c:invertIfNegative val="0"/>
          <c:cat>
            <c:strRef>
              <c:f>'TRANSFERS 2'!$C$130:$I$130</c:f>
              <c:strCache>
                <c:ptCount val="7"/>
                <c:pt idx="0">
                  <c:v>2019/20</c:v>
                </c:pt>
                <c:pt idx="1">
                  <c:v>2020/21</c:v>
                </c:pt>
                <c:pt idx="2">
                  <c:v>2021/22</c:v>
                </c:pt>
                <c:pt idx="3">
                  <c:v>2022/23</c:v>
                </c:pt>
                <c:pt idx="4">
                  <c:v>2023/24</c:v>
                </c:pt>
                <c:pt idx="5">
                  <c:v>2024/25</c:v>
                </c:pt>
                <c:pt idx="6">
                  <c:v>2025/26</c:v>
                </c:pt>
              </c:strCache>
            </c:strRef>
          </c:cat>
          <c:val>
            <c:numRef>
              <c:f>'TRANSFERS 2'!$C$137:$I$137</c:f>
              <c:numCache>
                <c:formatCode>#,##0</c:formatCode>
                <c:ptCount val="7"/>
                <c:pt idx="0">
                  <c:v>240932</c:v>
                </c:pt>
                <c:pt idx="1">
                  <c:v>233979</c:v>
                </c:pt>
                <c:pt idx="2">
                  <c:v>308385</c:v>
                </c:pt>
                <c:pt idx="3">
                  <c:v>476835</c:v>
                </c:pt>
                <c:pt idx="4">
                  <c:v>478667</c:v>
                </c:pt>
                <c:pt idx="5">
                  <c:v>500164</c:v>
                </c:pt>
                <c:pt idx="6" formatCode="_(* #,##0_);_(* \(#,##0\);_(* &quot;-&quot;??_);_(@_)">
                  <c:v>522571</c:v>
                </c:pt>
              </c:numCache>
            </c:numRef>
          </c:val>
          <c:extLst>
            <c:ext xmlns:c16="http://schemas.microsoft.com/office/drawing/2014/chart" uri="{C3380CC4-5D6E-409C-BE32-E72D297353CC}">
              <c16:uniqueId val="{00000003-A065-4502-83EE-2280FA505303}"/>
            </c:ext>
          </c:extLst>
        </c:ser>
        <c:dLbls>
          <c:showLegendKey val="0"/>
          <c:showVal val="0"/>
          <c:showCatName val="0"/>
          <c:showSerName val="0"/>
          <c:showPercent val="0"/>
          <c:showBubbleSize val="0"/>
        </c:dLbls>
        <c:gapWidth val="150"/>
        <c:shape val="box"/>
        <c:axId val="291246496"/>
        <c:axId val="1"/>
        <c:axId val="0"/>
      </c:bar3DChart>
      <c:catAx>
        <c:axId val="291246496"/>
        <c:scaling>
          <c:orientation val="minMax"/>
        </c:scaling>
        <c:delete val="0"/>
        <c:axPos val="b"/>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25000000"/>
          <c:min val="0"/>
        </c:scaling>
        <c:delete val="0"/>
        <c:axPos val="l"/>
        <c:majorGridlines>
          <c:spPr>
            <a:ln w="9525" cap="flat" cmpd="sng" algn="ctr">
              <a:solidFill>
                <a:schemeClr val="tx2"/>
              </a:solidFill>
              <a:round/>
            </a:ln>
            <a:effectLst/>
          </c:spPr>
        </c:majorGridlines>
        <c:title>
          <c:tx>
            <c:rich>
              <a:bodyPr/>
              <a:lstStyle/>
              <a:p>
                <a:pPr>
                  <a:defRPr sz="1000" b="1" i="0" u="none" strike="noStrike" baseline="0">
                    <a:solidFill>
                      <a:srgbClr val="000000"/>
                    </a:solidFill>
                    <a:latin typeface="Calibri"/>
                    <a:ea typeface="Calibri"/>
                    <a:cs typeface="Calibri"/>
                  </a:defRPr>
                </a:pPr>
                <a:r>
                  <a:rPr lang="en-ZA" dirty="0"/>
                  <a:t>R'000</a:t>
                </a:r>
              </a:p>
            </c:rich>
          </c:tx>
          <c:overlay val="0"/>
        </c:title>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291246496"/>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legend>
      <c:legendPos val="r"/>
      <c:layout>
        <c:manualLayout>
          <c:xMode val="edge"/>
          <c:yMode val="edge"/>
          <c:x val="0.9243881488939637"/>
          <c:y val="0.2377287658789011"/>
          <c:w val="6.6668770794016799E-2"/>
          <c:h val="0.3064932849347816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3-04-14T16:45:10.027" idx="1">
    <p:pos x="6177" y="2247"/>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0344" cy="489339"/>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763380" y="1"/>
            <a:ext cx="2880344" cy="489339"/>
          </a:xfrm>
          <a:prstGeom prst="rect">
            <a:avLst/>
          </a:prstGeom>
        </p:spPr>
        <p:txBody>
          <a:bodyPr vert="horz" lIns="91577" tIns="45789" rIns="91577" bIns="45789" rtlCol="0"/>
          <a:lstStyle>
            <a:lvl1pPr algn="r">
              <a:defRPr sz="1200"/>
            </a:lvl1pPr>
          </a:lstStyle>
          <a:p>
            <a:fld id="{8E9BBA5F-7566-404D-8515-944EBFBD603C}" type="datetimeFigureOut">
              <a:rPr lang="en-US" smtClean="0"/>
              <a:t>4/20/2023</a:t>
            </a:fld>
            <a:endParaRPr lang="en-US" dirty="0"/>
          </a:p>
        </p:txBody>
      </p:sp>
      <p:sp>
        <p:nvSpPr>
          <p:cNvPr id="4" name="Footer Placeholder 3"/>
          <p:cNvSpPr>
            <a:spLocks noGrp="1"/>
          </p:cNvSpPr>
          <p:nvPr>
            <p:ph type="ftr" sz="quarter" idx="2"/>
          </p:nvPr>
        </p:nvSpPr>
        <p:spPr>
          <a:xfrm>
            <a:off x="0" y="9286487"/>
            <a:ext cx="2880344" cy="489339"/>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63380" y="9286487"/>
            <a:ext cx="2880344" cy="489339"/>
          </a:xfrm>
          <a:prstGeom prst="rect">
            <a:avLst/>
          </a:prstGeom>
        </p:spPr>
        <p:txBody>
          <a:bodyPr vert="horz" lIns="91577" tIns="45789" rIns="91577" bIns="45789" rtlCol="0" anchor="b"/>
          <a:lstStyle>
            <a:lvl1pPr algn="r">
              <a:defRPr sz="1200"/>
            </a:lvl1pPr>
          </a:lstStyle>
          <a:p>
            <a:fld id="{E462B346-C36D-41FC-9D4B-67B94DB685A8}" type="slidenum">
              <a:rPr lang="en-US" smtClean="0"/>
              <a:t>‹#›</a:t>
            </a:fld>
            <a:endParaRPr lang="en-US" dirty="0"/>
          </a:p>
        </p:txBody>
      </p:sp>
    </p:spTree>
    <p:extLst>
      <p:ext uri="{BB962C8B-B14F-4D97-AF65-F5344CB8AC3E}">
        <p14:creationId xmlns:p14="http://schemas.microsoft.com/office/powerpoint/2010/main" val="126017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79619" cy="488791"/>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764119" y="1"/>
            <a:ext cx="2879619" cy="488791"/>
          </a:xfrm>
          <a:prstGeom prst="rect">
            <a:avLst/>
          </a:prstGeom>
        </p:spPr>
        <p:txBody>
          <a:bodyPr vert="horz" lIns="91577" tIns="45789" rIns="91577" bIns="45789" rtlCol="0"/>
          <a:lstStyle>
            <a:lvl1pPr algn="r">
              <a:defRPr sz="1200"/>
            </a:lvl1pPr>
          </a:lstStyle>
          <a:p>
            <a:fld id="{6144B6FB-FB41-44DD-B954-97638E0716BF}" type="datetimeFigureOut">
              <a:rPr lang="en-US" smtClean="0"/>
              <a:t>4/20/2023</a:t>
            </a:fld>
            <a:endParaRPr lang="en-US" dirty="0"/>
          </a:p>
        </p:txBody>
      </p:sp>
      <p:sp>
        <p:nvSpPr>
          <p:cNvPr id="4" name="Slide Image Placeholder 3"/>
          <p:cNvSpPr>
            <a:spLocks noGrp="1" noRot="1" noChangeAspect="1"/>
          </p:cNvSpPr>
          <p:nvPr>
            <p:ph type="sldImg" idx="2"/>
          </p:nvPr>
        </p:nvSpPr>
        <p:spPr>
          <a:xfrm>
            <a:off x="65088" y="733425"/>
            <a:ext cx="6515100" cy="3665538"/>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664528" y="4643518"/>
            <a:ext cx="5316220" cy="4399121"/>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5337"/>
            <a:ext cx="2879619" cy="488791"/>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64119" y="9285337"/>
            <a:ext cx="2879619" cy="488791"/>
          </a:xfrm>
          <a:prstGeom prst="rect">
            <a:avLst/>
          </a:prstGeom>
        </p:spPr>
        <p:txBody>
          <a:bodyPr vert="horz" lIns="91577" tIns="45789" rIns="91577" bIns="45789" rtlCol="0" anchor="b"/>
          <a:lstStyle>
            <a:lvl1pPr algn="r">
              <a:defRPr sz="1200"/>
            </a:lvl1pPr>
          </a:lstStyle>
          <a:p>
            <a:fld id="{BB787DA5-3FB0-432A-B22A-70E552EBCD28}" type="slidenum">
              <a:rPr lang="en-US" smtClean="0"/>
              <a:t>‹#›</a:t>
            </a:fld>
            <a:endParaRPr lang="en-US" dirty="0"/>
          </a:p>
        </p:txBody>
      </p:sp>
    </p:spTree>
    <p:extLst>
      <p:ext uri="{BB962C8B-B14F-4D97-AF65-F5344CB8AC3E}">
        <p14:creationId xmlns:p14="http://schemas.microsoft.com/office/powerpoint/2010/main" val="99956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 /><Relationship Id="rId1" Type="http://schemas.openxmlformats.org/officeDocument/2006/relationships/notesMaster" Target="../notesMasters/notesMaster1.xml" /></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 /><Relationship Id="rId1" Type="http://schemas.openxmlformats.org/officeDocument/2006/relationships/notesMaster" Target="../notesMasters/notesMaster1.xml" /></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 /><Relationship Id="rId1" Type="http://schemas.openxmlformats.org/officeDocument/2006/relationships/notesMaster" Target="../notesMasters/notesMaster1.xml" /></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 /><Relationship Id="rId1" Type="http://schemas.openxmlformats.org/officeDocument/2006/relationships/notesMaster" Target="../notesMasters/notesMaster1.xml" /></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 /><Relationship Id="rId1" Type="http://schemas.openxmlformats.org/officeDocument/2006/relationships/notesMaster" Target="../notesMasters/notesMaster1.xml" /></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 /><Relationship Id="rId1" Type="http://schemas.openxmlformats.org/officeDocument/2006/relationships/notesMaster" Target="../notesMasters/notesMaster1.xml" /></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 /><Relationship Id="rId1" Type="http://schemas.openxmlformats.org/officeDocument/2006/relationships/notesMaster" Target="../notesMasters/notesMaster1.xml" /></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 /><Relationship Id="rId1" Type="http://schemas.openxmlformats.org/officeDocument/2006/relationships/notesMaster" Target="../notesMasters/notesMaster1.xml" /></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 /><Relationship Id="rId1" Type="http://schemas.openxmlformats.org/officeDocument/2006/relationships/notesMaster" Target="../notesMasters/notesMaster1.xml" /></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 /><Relationship Id="rId1" Type="http://schemas.openxmlformats.org/officeDocument/2006/relationships/notesMaster" Target="../notesMasters/notesMaster1.xml" /></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 /><Relationship Id="rId1" Type="http://schemas.openxmlformats.org/officeDocument/2006/relationships/notesMaster" Target="../notesMasters/notesMaster1.xml" /></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 /><Relationship Id="rId1" Type="http://schemas.openxmlformats.org/officeDocument/2006/relationships/notesMaster" Target="../notesMasters/notesMaster1.xml" /></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 /><Relationship Id="rId1" Type="http://schemas.openxmlformats.org/officeDocument/2006/relationships/notesMaster" Target="../notesMasters/notesMaster1.xml" /></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 /><Relationship Id="rId1" Type="http://schemas.openxmlformats.org/officeDocument/2006/relationships/notesMaster" Target="../notesMasters/notesMaster1.xml" /></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 /><Relationship Id="rId1" Type="http://schemas.openxmlformats.org/officeDocument/2006/relationships/notesMaster" Target="../notesMasters/notesMaster1.xml" /></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 /><Relationship Id="rId1" Type="http://schemas.openxmlformats.org/officeDocument/2006/relationships/notesMaster" Target="../notesMasters/notesMaster1.xml" /></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 /><Relationship Id="rId1" Type="http://schemas.openxmlformats.org/officeDocument/2006/relationships/notesMaster" Target="../notesMasters/notesMaster1.xml" /></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 /><Relationship Id="rId1" Type="http://schemas.openxmlformats.org/officeDocument/2006/relationships/notesMaster" Target="../notesMasters/notesMaster1.xml" /></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 /><Relationship Id="rId1" Type="http://schemas.openxmlformats.org/officeDocument/2006/relationships/notesMaster" Target="../notesMasters/notesMaster1.xml" /></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 /><Relationship Id="rId1" Type="http://schemas.openxmlformats.org/officeDocument/2006/relationships/notesMaster" Target="../notesMasters/notesMaster1.xml" /></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 /><Relationship Id="rId1" Type="http://schemas.openxmlformats.org/officeDocument/2006/relationships/notesMaster" Target="../notesMasters/notesMaster1.xml" /></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 /><Relationship Id="rId1" Type="http://schemas.openxmlformats.org/officeDocument/2006/relationships/notesMaster" Target="../notesMasters/notesMaster1.xml" /></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 /><Relationship Id="rId1" Type="http://schemas.openxmlformats.org/officeDocument/2006/relationships/notesMaster" Target="../notesMasters/notesMaster1.xml" /></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 /><Relationship Id="rId1" Type="http://schemas.openxmlformats.org/officeDocument/2006/relationships/notesMaster" Target="../notesMasters/notesMaster1.xml" /></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 /><Relationship Id="rId1" Type="http://schemas.openxmlformats.org/officeDocument/2006/relationships/notesMaster" Target="../notesMasters/notesMaster1.xml" /></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 /><Relationship Id="rId1" Type="http://schemas.openxmlformats.org/officeDocument/2006/relationships/notesMaster" Target="../notesMasters/notesMaster1.xml" /></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 /><Relationship Id="rId1" Type="http://schemas.openxmlformats.org/officeDocument/2006/relationships/notesMaster" Target="../notesMasters/notesMaster1.xml" /></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 /><Relationship Id="rId1" Type="http://schemas.openxmlformats.org/officeDocument/2006/relationships/notesMaster" Target="../notesMasters/notesMaster1.xml" /></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 /><Relationship Id="rId1" Type="http://schemas.openxmlformats.org/officeDocument/2006/relationships/notesMaster" Target="../notesMasters/notesMaster1.xml" /></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 /><Relationship Id="rId1" Type="http://schemas.openxmlformats.org/officeDocument/2006/relationships/notesMaster" Target="../notesMasters/notesMaster1.xml" /></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 /><Relationship Id="rId1" Type="http://schemas.openxmlformats.org/officeDocument/2006/relationships/notesMaster" Target="../notesMasters/notesMaster1.xml" /></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87DA5-3FB0-432A-B22A-70E552EBCD28}" type="slidenum">
              <a:rPr lang="en-US" smtClean="0"/>
              <a:t>1</a:t>
            </a:fld>
            <a:endParaRPr lang="en-US" dirty="0"/>
          </a:p>
        </p:txBody>
      </p:sp>
    </p:spTree>
    <p:extLst>
      <p:ext uri="{BB962C8B-B14F-4D97-AF65-F5344CB8AC3E}">
        <p14:creationId xmlns:p14="http://schemas.microsoft.com/office/powerpoint/2010/main" val="227049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5614722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2750186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3342050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4534109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4217696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2639962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9084234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2144502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1739925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3155486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109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35183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959482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2353208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9245640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0925320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7806331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7204808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064726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0402982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5806263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2305067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119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43693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80630120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8291303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014863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1733209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4765076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2915653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97115638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21573099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82439412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4030312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129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2621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6575318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9059428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2068993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599413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3859060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2490157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22535524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6641256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34236628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64092177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139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58755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1055999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6370570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6823071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68966905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5502287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0278648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78177526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06709112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78991712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08301844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149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02383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8997486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4837241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3677331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0234130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8797605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577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2553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26162549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91536271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72860724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25931308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159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90167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1525425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160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2282784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161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51340357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162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1465917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163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94007545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982C181-37CC-4326-8FA8-88A23CB0121B}" type="slidenum">
              <a:rPr lang="en-ZA" smtClean="0"/>
              <a:t>164</a:t>
            </a:fld>
            <a:endParaRPr lang="en-ZA" dirty="0"/>
          </a:p>
        </p:txBody>
      </p:sp>
    </p:spTree>
    <p:extLst>
      <p:ext uri="{BB962C8B-B14F-4D97-AF65-F5344CB8AC3E}">
        <p14:creationId xmlns:p14="http://schemas.microsoft.com/office/powerpoint/2010/main" val="326619943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982C181-37CC-4326-8FA8-88A23CB0121B}" type="slidenum">
              <a:rPr lang="en-ZA" smtClean="0"/>
              <a:t>165</a:t>
            </a:fld>
            <a:endParaRPr lang="en-ZA" dirty="0"/>
          </a:p>
        </p:txBody>
      </p:sp>
    </p:spTree>
    <p:extLst>
      <p:ext uri="{BB962C8B-B14F-4D97-AF65-F5344CB8AC3E}">
        <p14:creationId xmlns:p14="http://schemas.microsoft.com/office/powerpoint/2010/main" val="196133849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B787DA5-3FB0-432A-B22A-70E552EBCD28}" type="slidenum">
              <a:rPr lang="en-US" smtClean="0"/>
              <a:t>166</a:t>
            </a:fld>
            <a:endParaRPr lang="en-US" dirty="0"/>
          </a:p>
        </p:txBody>
      </p:sp>
    </p:spTree>
    <p:extLst>
      <p:ext uri="{BB962C8B-B14F-4D97-AF65-F5344CB8AC3E}">
        <p14:creationId xmlns:p14="http://schemas.microsoft.com/office/powerpoint/2010/main" val="57677161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982C181-37CC-4326-8FA8-88A23CB0121B}" type="slidenum">
              <a:rPr lang="en-ZA" smtClean="0"/>
              <a:t>168</a:t>
            </a:fld>
            <a:endParaRPr lang="en-ZA" dirty="0"/>
          </a:p>
        </p:txBody>
      </p:sp>
    </p:spTree>
    <p:extLst>
      <p:ext uri="{BB962C8B-B14F-4D97-AF65-F5344CB8AC3E}">
        <p14:creationId xmlns:p14="http://schemas.microsoft.com/office/powerpoint/2010/main" val="345758400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B787DA5-3FB0-432A-B22A-70E552EBCD28}" type="slidenum">
              <a:rPr lang="en-US" smtClean="0"/>
              <a:t>170</a:t>
            </a:fld>
            <a:endParaRPr lang="en-US" dirty="0"/>
          </a:p>
        </p:txBody>
      </p:sp>
    </p:spTree>
    <p:extLst>
      <p:ext uri="{BB962C8B-B14F-4D97-AF65-F5344CB8AC3E}">
        <p14:creationId xmlns:p14="http://schemas.microsoft.com/office/powerpoint/2010/main" val="315382930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B787DA5-3FB0-432A-B22A-70E552EBCD28}" type="slidenum">
              <a:rPr lang="en-US" smtClean="0"/>
              <a:t>171</a:t>
            </a:fld>
            <a:endParaRPr lang="en-US" dirty="0"/>
          </a:p>
        </p:txBody>
      </p:sp>
    </p:spTree>
    <p:extLst>
      <p:ext uri="{BB962C8B-B14F-4D97-AF65-F5344CB8AC3E}">
        <p14:creationId xmlns:p14="http://schemas.microsoft.com/office/powerpoint/2010/main" val="218284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06839721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B787DA5-3FB0-432A-B22A-70E552EBCD28}" type="slidenum">
              <a:rPr lang="en-US" smtClean="0"/>
              <a:t>172</a:t>
            </a:fld>
            <a:endParaRPr lang="en-US" dirty="0"/>
          </a:p>
        </p:txBody>
      </p:sp>
    </p:spTree>
    <p:extLst>
      <p:ext uri="{BB962C8B-B14F-4D97-AF65-F5344CB8AC3E}">
        <p14:creationId xmlns:p14="http://schemas.microsoft.com/office/powerpoint/2010/main" val="1333409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179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342296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1304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5325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8341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553102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631364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02886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3783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59892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64264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856687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18254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406388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77814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511811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920342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190363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895592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40396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65046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999000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473343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69078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741672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76245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855145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079470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380338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01465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669977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9686983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961753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221956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257718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929847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88818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411678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945276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307678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770022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601973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844275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040596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6034083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550632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875341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59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14051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7885295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67126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341903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46555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833859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424464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869179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653318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863162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730455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84490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4112211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191430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3052264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2889483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0935221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8662185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6693108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7223685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7158715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493576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693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5906986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754067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1094674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9252766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9196763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978925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0095407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9206647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7731991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482557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92752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4090457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6923586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3942969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7327461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93</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0605985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94</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4663450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95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1482233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96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3621615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97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18135177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98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40658021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5772">
              <a:defRPr/>
            </a:pPr>
            <a:fld id="{BB787DA5-3FB0-432A-B22A-70E552EBCD28}" type="slidenum">
              <a:rPr lang="en-US">
                <a:solidFill>
                  <a:prstClr val="black"/>
                </a:solidFill>
                <a:latin typeface="Calibri"/>
              </a:rPr>
              <a:pPr defTabSz="915772">
                <a:defRPr/>
              </a:pPr>
              <a:t>99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5772">
              <a:defRPr/>
            </a:pPr>
            <a:endParaRPr lang="en-US" dirty="0">
              <a:solidFill>
                <a:prstClr val="black"/>
              </a:solidFill>
              <a:latin typeface="Calibri"/>
            </a:endParaRPr>
          </a:p>
        </p:txBody>
      </p:sp>
    </p:spTree>
    <p:extLst>
      <p:ext uri="{BB962C8B-B14F-4D97-AF65-F5344CB8AC3E}">
        <p14:creationId xmlns:p14="http://schemas.microsoft.com/office/powerpoint/2010/main" val="2870889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8144" y="3936455"/>
            <a:ext cx="2808312" cy="576064"/>
          </a:xfrm>
        </p:spPr>
        <p:txBody>
          <a:bodyPr>
            <a:normAutofit/>
          </a:bodyPr>
          <a:lstStyle>
            <a:lvl1pPr marL="0" indent="0" algn="r">
              <a:buNone/>
              <a:defRPr sz="2500"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5868144" y="4368503"/>
            <a:ext cx="2808312" cy="360040"/>
          </a:xfrm>
          <a:prstGeom prst="rect">
            <a:avLst/>
          </a:prstGeom>
        </p:spPr>
        <p:txBody>
          <a:bodyPr vert="horz" lIns="91440" tIns="45720" rIns="91440" bIns="45720" rtlCol="0" anchor="ctr">
            <a:normAutofit/>
          </a:bodyPr>
          <a:lstStyle>
            <a:lvl1pPr marL="0" indent="0" algn="r" defTabSz="914400" rtl="0" eaLnBrk="1" latinLnBrk="0" hangingPunct="1">
              <a:spcBef>
                <a:spcPct val="20000"/>
              </a:spcBef>
              <a:buFont typeface="Arial" panose="020B0604020202020204" pitchFamily="34" charset="0"/>
              <a:buNone/>
              <a:defRPr lang="en-US" sz="15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5868144" y="4656535"/>
            <a:ext cx="2818656" cy="363487"/>
          </a:xfrm>
          <a:prstGeom prst="rect">
            <a:avLst/>
          </a:prstGeom>
        </p:spPr>
        <p:txBody>
          <a:bodyPr vert="horz" lIns="91440" tIns="45720" rIns="91440" bIns="45720" rtlCol="0">
            <a:normAutofit/>
          </a:bodyPr>
          <a:lstStyle>
            <a:lvl1pPr marL="0" indent="0" algn="r">
              <a:buNone/>
              <a:defRPr sz="15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val="220057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995686"/>
            <a:ext cx="9144000" cy="579511"/>
          </a:xfrm>
        </p:spPr>
        <p:txBody>
          <a:bodyPr>
            <a:normAutofit/>
          </a:bodyPr>
          <a:lstStyle>
            <a:lvl1pPr marL="0" indent="0" algn="ctr">
              <a:buNone/>
              <a:defRPr sz="3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PRIMARY TITLE</a:t>
            </a:r>
          </a:p>
        </p:txBody>
      </p:sp>
      <p:sp>
        <p:nvSpPr>
          <p:cNvPr id="7" name="Content Placeholder 2"/>
          <p:cNvSpPr>
            <a:spLocks noGrp="1"/>
          </p:cNvSpPr>
          <p:nvPr>
            <p:ph idx="10" hasCustomPrompt="1"/>
          </p:nvPr>
        </p:nvSpPr>
        <p:spPr>
          <a:xfrm>
            <a:off x="0" y="2568303"/>
            <a:ext cx="9144000" cy="579511"/>
          </a:xfrm>
        </p:spPr>
        <p:txBody>
          <a:bodyPr>
            <a:normAutofit/>
          </a:bodyPr>
          <a:lstStyle>
            <a:lvl1pPr marL="0" indent="0" algn="ctr">
              <a:buNone/>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SECONDARY TITLE</a:t>
            </a:r>
          </a:p>
        </p:txBody>
      </p:sp>
      <p:cxnSp>
        <p:nvCxnSpPr>
          <p:cNvPr id="8" name="Straight Connector 7"/>
          <p:cNvCxnSpPr/>
          <p:nvPr userDrawn="1"/>
        </p:nvCxnSpPr>
        <p:spPr>
          <a:xfrm>
            <a:off x="1835696" y="2571750"/>
            <a:ext cx="5472608"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r>
              <a:rPr lang="en-US" dirty="0"/>
              <a:t>01</a:t>
            </a:r>
          </a:p>
        </p:txBody>
      </p:sp>
    </p:spTree>
    <p:extLst>
      <p:ext uri="{BB962C8B-B14F-4D97-AF65-F5344CB8AC3E}">
        <p14:creationId xmlns:p14="http://schemas.microsoft.com/office/powerpoint/2010/main" val="30799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01</a:t>
            </a:r>
          </a:p>
        </p:txBody>
      </p:sp>
    </p:spTree>
    <p:extLst>
      <p:ext uri="{BB962C8B-B14F-4D97-AF65-F5344CB8AC3E}">
        <p14:creationId xmlns:p14="http://schemas.microsoft.com/office/powerpoint/2010/main" val="273591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76C8D-554B-4395-A63F-791E11C3BACF}" type="datetime1">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2DC23-2843-E240-9889-9C005FBE80A9}" type="slidenum">
              <a:rPr lang="en-US" smtClean="0"/>
              <a:t>‹#›</a:t>
            </a:fld>
            <a:endParaRPr lang="en-US" dirty="0"/>
          </a:p>
        </p:txBody>
      </p:sp>
    </p:spTree>
    <p:extLst>
      <p:ext uri="{BB962C8B-B14F-4D97-AF65-F5344CB8AC3E}">
        <p14:creationId xmlns:p14="http://schemas.microsoft.com/office/powerpoint/2010/main" val="2695074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5.xml" /><Relationship Id="rId1"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t>‹#›</a:t>
            </a:fld>
            <a:endParaRPr lang="en-US" dirty="0"/>
          </a:p>
        </p:txBody>
      </p:sp>
    </p:spTree>
    <p:extLst>
      <p:ext uri="{BB962C8B-B14F-4D97-AF65-F5344CB8AC3E}">
        <p14:creationId xmlns:p14="http://schemas.microsoft.com/office/powerpoint/2010/main" val="132489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t>‹#›</a:t>
            </a:fld>
            <a:endParaRPr lang="en-US" dirty="0"/>
          </a:p>
        </p:txBody>
      </p:sp>
    </p:spTree>
    <p:extLst>
      <p:ext uri="{BB962C8B-B14F-4D97-AF65-F5344CB8AC3E}">
        <p14:creationId xmlns:p14="http://schemas.microsoft.com/office/powerpoint/2010/main" val="2177707865"/>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 /><Relationship Id="rId1" Type="http://schemas.openxmlformats.org/officeDocument/2006/relationships/slideLayout" Target="../slideLayouts/slideLayout4.xml" /></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 /><Relationship Id="rId1" Type="http://schemas.openxmlformats.org/officeDocument/2006/relationships/slideLayout" Target="../slideLayouts/slideLayout4.xml" /></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 /><Relationship Id="rId1" Type="http://schemas.openxmlformats.org/officeDocument/2006/relationships/slideLayout" Target="../slideLayouts/slideLayout4.xml" /></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 /><Relationship Id="rId1" Type="http://schemas.openxmlformats.org/officeDocument/2006/relationships/slideLayout" Target="../slideLayouts/slideLayout4.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4.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 /><Relationship Id="rId1" Type="http://schemas.openxmlformats.org/officeDocument/2006/relationships/slideLayout" Target="../slideLayouts/slideLayout4.xml" /></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 /><Relationship Id="rId1" Type="http://schemas.openxmlformats.org/officeDocument/2006/relationships/slideLayout" Target="../slideLayouts/slideLayout4.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 /><Relationship Id="rId1" Type="http://schemas.openxmlformats.org/officeDocument/2006/relationships/slideLayout" Target="../slideLayouts/slideLayout4.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 /><Relationship Id="rId1" Type="http://schemas.openxmlformats.org/officeDocument/2006/relationships/slideLayout" Target="../slideLayouts/slideLayout4.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 /><Relationship Id="rId1" Type="http://schemas.openxmlformats.org/officeDocument/2006/relationships/slideLayout" Target="../slideLayouts/slideLayout4.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4.xml" /></Relationships>
</file>

<file path=ppt/slides/_rels/slide112.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notesSlide" Target="../notesSlides/notesSlide112.xml" /><Relationship Id="rId1" Type="http://schemas.openxmlformats.org/officeDocument/2006/relationships/slideLayout" Target="../slideLayouts/slideLayout4.xml" /></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 /><Relationship Id="rId1" Type="http://schemas.openxmlformats.org/officeDocument/2006/relationships/slideLayout" Target="../slideLayouts/slideLayout4.xml" /></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 /><Relationship Id="rId1" Type="http://schemas.openxmlformats.org/officeDocument/2006/relationships/slideLayout" Target="../slideLayouts/slideLayout4.xml" /></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 /><Relationship Id="rId1" Type="http://schemas.openxmlformats.org/officeDocument/2006/relationships/slideLayout" Target="../slideLayouts/slideLayout4.xml"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 /><Relationship Id="rId1" Type="http://schemas.openxmlformats.org/officeDocument/2006/relationships/slideLayout" Target="../slideLayouts/slideLayout4.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 /><Relationship Id="rId1" Type="http://schemas.openxmlformats.org/officeDocument/2006/relationships/slideLayout" Target="../slideLayouts/slideLayout4.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 /><Relationship Id="rId1" Type="http://schemas.openxmlformats.org/officeDocument/2006/relationships/slideLayout" Target="../slideLayouts/slideLayout4.xml" /></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 /><Relationship Id="rId1" Type="http://schemas.openxmlformats.org/officeDocument/2006/relationships/slideLayout" Target="../slideLayouts/slideLayout4.xml" /></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 /><Relationship Id="rId1" Type="http://schemas.openxmlformats.org/officeDocument/2006/relationships/slideLayout" Target="../slideLayouts/slideLayout4.xml" /></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 /><Relationship Id="rId1" Type="http://schemas.openxmlformats.org/officeDocument/2006/relationships/slideLayout" Target="../slideLayouts/slideLayout4.xml" /></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 /><Relationship Id="rId1" Type="http://schemas.openxmlformats.org/officeDocument/2006/relationships/slideLayout" Target="../slideLayouts/slideLayout4.xml" /></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 /><Relationship Id="rId1" Type="http://schemas.openxmlformats.org/officeDocument/2006/relationships/slideLayout" Target="../slideLayouts/slideLayout4.xml" /></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 /><Relationship Id="rId1" Type="http://schemas.openxmlformats.org/officeDocument/2006/relationships/slideLayout" Target="../slideLayouts/slideLayout4.xml" /></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 /><Relationship Id="rId1" Type="http://schemas.openxmlformats.org/officeDocument/2006/relationships/slideLayout" Target="../slideLayouts/slideLayout4.xml" /></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 /><Relationship Id="rId1" Type="http://schemas.openxmlformats.org/officeDocument/2006/relationships/slideLayout" Target="../slideLayouts/slideLayout4.xml" /></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 /><Relationship Id="rId1" Type="http://schemas.openxmlformats.org/officeDocument/2006/relationships/slideLayout" Target="../slideLayouts/slideLayout4.xml" /></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 /><Relationship Id="rId1" Type="http://schemas.openxmlformats.org/officeDocument/2006/relationships/slideLayout" Target="../slideLayouts/slideLayout4.xml" /></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 /><Relationship Id="rId1" Type="http://schemas.openxmlformats.org/officeDocument/2006/relationships/slideLayout" Target="../slideLayouts/slideLayout4.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 /><Relationship Id="rId1" Type="http://schemas.openxmlformats.org/officeDocument/2006/relationships/slideLayout" Target="../slideLayouts/slideLayout4.xml" /></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 /><Relationship Id="rId1" Type="http://schemas.openxmlformats.org/officeDocument/2006/relationships/slideLayout" Target="../slideLayouts/slideLayout4.xml" /></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 /><Relationship Id="rId1" Type="http://schemas.openxmlformats.org/officeDocument/2006/relationships/slideLayout" Target="../slideLayouts/slideLayout4.xml" /></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 /><Relationship Id="rId1" Type="http://schemas.openxmlformats.org/officeDocument/2006/relationships/slideLayout" Target="../slideLayouts/slideLayout4.xml" /></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 /><Relationship Id="rId1" Type="http://schemas.openxmlformats.org/officeDocument/2006/relationships/slideLayout" Target="../slideLayouts/slideLayout4.xml" /></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 /><Relationship Id="rId1" Type="http://schemas.openxmlformats.org/officeDocument/2006/relationships/slideLayout" Target="../slideLayouts/slideLayout4.xml" /></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 /><Relationship Id="rId1" Type="http://schemas.openxmlformats.org/officeDocument/2006/relationships/slideLayout" Target="../slideLayouts/slideLayout4.xml" /></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 /><Relationship Id="rId1" Type="http://schemas.openxmlformats.org/officeDocument/2006/relationships/slideLayout" Target="../slideLayouts/slideLayout4.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 /><Relationship Id="rId1" Type="http://schemas.openxmlformats.org/officeDocument/2006/relationships/slideLayout" Target="../slideLayouts/slideLayout4.xml" /></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 /><Relationship Id="rId1" Type="http://schemas.openxmlformats.org/officeDocument/2006/relationships/slideLayout" Target="../slideLayouts/slideLayout4.xml" /></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 /><Relationship Id="rId1" Type="http://schemas.openxmlformats.org/officeDocument/2006/relationships/slideLayout" Target="../slideLayouts/slideLayout4.xml" /></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 /><Relationship Id="rId1" Type="http://schemas.openxmlformats.org/officeDocument/2006/relationships/slideLayout" Target="../slideLayouts/slideLayout4.xml" /></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 /><Relationship Id="rId1" Type="http://schemas.openxmlformats.org/officeDocument/2006/relationships/slideLayout" Target="../slideLayouts/slideLayout4.xml" /></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 /><Relationship Id="rId1" Type="http://schemas.openxmlformats.org/officeDocument/2006/relationships/slideLayout" Target="../slideLayouts/slideLayout4.xml" /></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 /><Relationship Id="rId1" Type="http://schemas.openxmlformats.org/officeDocument/2006/relationships/slideLayout" Target="../slideLayouts/slideLayout4.xml" /></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 /><Relationship Id="rId1" Type="http://schemas.openxmlformats.org/officeDocument/2006/relationships/slideLayout" Target="../slideLayouts/slideLayout4.xml" /></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 /><Relationship Id="rId1" Type="http://schemas.openxmlformats.org/officeDocument/2006/relationships/slideLayout" Target="../slideLayouts/slideLayout4.xml" /></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 /><Relationship Id="rId1" Type="http://schemas.openxmlformats.org/officeDocument/2006/relationships/slideLayout" Target="../slideLayouts/slideLayout4.xml" /></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 /><Relationship Id="rId1" Type="http://schemas.openxmlformats.org/officeDocument/2006/relationships/slideLayout" Target="../slideLayouts/slideLayout4.xml" /></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 /><Relationship Id="rId1" Type="http://schemas.openxmlformats.org/officeDocument/2006/relationships/slideLayout" Target="../slideLayouts/slideLayout4.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 /><Relationship Id="rId1" Type="http://schemas.openxmlformats.org/officeDocument/2006/relationships/slideLayout" Target="../slideLayouts/slideLayout4.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 /><Relationship Id="rId1" Type="http://schemas.openxmlformats.org/officeDocument/2006/relationships/slideLayout" Target="../slideLayouts/slideLayout4.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 /><Relationship Id="rId1" Type="http://schemas.openxmlformats.org/officeDocument/2006/relationships/slideLayout" Target="../slideLayouts/slideLayout4.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 /><Relationship Id="rId1" Type="http://schemas.openxmlformats.org/officeDocument/2006/relationships/slideLayout" Target="../slideLayouts/slideLayout4.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 /><Relationship Id="rId1" Type="http://schemas.openxmlformats.org/officeDocument/2006/relationships/slideLayout" Target="../slideLayouts/slideLayout4.xml" /></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3.xml" /></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 /><Relationship Id="rId1" Type="http://schemas.openxmlformats.org/officeDocument/2006/relationships/slideLayout" Target="../slideLayouts/slideLayout4.xml" /></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 /><Relationship Id="rId1" Type="http://schemas.openxmlformats.org/officeDocument/2006/relationships/slideLayout" Target="../slideLayouts/slideLayout4.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 /><Relationship Id="rId1" Type="http://schemas.openxmlformats.org/officeDocument/2006/relationships/slideLayout" Target="../slideLayouts/slideLayout4.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 /><Relationship Id="rId1" Type="http://schemas.openxmlformats.org/officeDocument/2006/relationships/slideLayout" Target="../slideLayouts/slideLayout4.xml" /></Relationships>
</file>

<file path=ppt/slides/_rels/slide16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64.xml" /><Relationship Id="rId1" Type="http://schemas.openxmlformats.org/officeDocument/2006/relationships/slideLayout" Target="../slideLayouts/slideLayout5.xml" /></Relationships>
</file>

<file path=ppt/slides/_rels/slide165.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65.xml" /><Relationship Id="rId1" Type="http://schemas.openxmlformats.org/officeDocument/2006/relationships/slideLayout" Target="../slideLayouts/slideLayout5.xml" /></Relationships>
</file>

<file path=ppt/slides/_rels/slide166.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66.xml" /><Relationship Id="rId1" Type="http://schemas.openxmlformats.org/officeDocument/2006/relationships/slideLayout" Target="../slideLayouts/slideLayout5.xml" /></Relationships>
</file>

<file path=ppt/slides/_rels/slide167.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68.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67.xml" /><Relationship Id="rId1" Type="http://schemas.openxmlformats.org/officeDocument/2006/relationships/slideLayout" Target="../slideLayouts/slideLayout5.xml" /></Relationships>
</file>

<file path=ppt/slides/_rels/slide169.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70.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68.xml" /><Relationship Id="rId1" Type="http://schemas.openxmlformats.org/officeDocument/2006/relationships/slideLayout" Target="../slideLayouts/slideLayout5.xml" /><Relationship Id="rId4" Type="http://schemas.openxmlformats.org/officeDocument/2006/relationships/chart" Target="../charts/chart2.xml" /></Relationships>
</file>

<file path=ppt/slides/_rels/slide171.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69.xml" /><Relationship Id="rId1" Type="http://schemas.openxmlformats.org/officeDocument/2006/relationships/slideLayout" Target="../slideLayouts/slideLayout5.xml" /></Relationships>
</file>

<file path=ppt/slides/_rels/slide172.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170.xml" /><Relationship Id="rId1" Type="http://schemas.openxmlformats.org/officeDocument/2006/relationships/slideLayout" Target="../slideLayouts/slideLayout5.xml" /></Relationships>
</file>

<file path=ppt/slides/_rels/slide173.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4.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5.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6.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7.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8.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5.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1.xml"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 /><Relationship Id="rId2" Type="http://schemas.openxmlformats.org/officeDocument/2006/relationships/slideLayout" Target="../slideLayouts/slideLayout3.xml" /><Relationship Id="rId1" Type="http://schemas.openxmlformats.org/officeDocument/2006/relationships/vmlDrawing" Target="../drawings/vmlDrawing1.vml" /><Relationship Id="rId5" Type="http://schemas.openxmlformats.org/officeDocument/2006/relationships/image" Target="../media/image4.emf" /><Relationship Id="rId4" Type="http://schemas.openxmlformats.org/officeDocument/2006/relationships/oleObject" Target="../embeddings/oleObject1.bin" /></Relationships>
</file>

<file path=ppt/slides/_rels/slide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3" Type="http://schemas.openxmlformats.org/officeDocument/2006/relationships/image" Target="../media/image7.wmf" /><Relationship Id="rId2" Type="http://schemas.openxmlformats.org/officeDocument/2006/relationships/notesSlide" Target="../notesSlides/notesSlide35.xml"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3.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3.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3.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3.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3.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3.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3.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3.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3.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3.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3.xml" /></Relationships>
</file>

<file path=ppt/slides/_rels/slide5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1.xml" /><Relationship Id="rId1" Type="http://schemas.openxmlformats.org/officeDocument/2006/relationships/slideLayout" Target="../slideLayouts/slideLayout3.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3.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3.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3.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3.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3.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3.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3.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3.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3.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3.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3.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3.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3.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3.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3.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3.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3.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3.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3.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3.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3.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 /><Relationship Id="rId1" Type="http://schemas.openxmlformats.org/officeDocument/2006/relationships/slideLayout" Target="../slideLayouts/slideLayout3.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3.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3.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3.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3.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3.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3.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 /><Relationship Id="rId1" Type="http://schemas.openxmlformats.org/officeDocument/2006/relationships/slideLayout" Target="../slideLayouts/slideLayout3.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 /><Relationship Id="rId1" Type="http://schemas.openxmlformats.org/officeDocument/2006/relationships/slideLayout" Target="../slideLayouts/slideLayout3.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 /><Relationship Id="rId1" Type="http://schemas.openxmlformats.org/officeDocument/2006/relationships/slideLayout" Target="../slideLayouts/slideLayout3.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 /><Relationship Id="rId1" Type="http://schemas.openxmlformats.org/officeDocument/2006/relationships/slideLayout" Target="../slideLayouts/slideLayout3.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3.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3.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 /><Relationship Id="rId1" Type="http://schemas.openxmlformats.org/officeDocument/2006/relationships/slideLayout" Target="../slideLayouts/slideLayout3.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3.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 /><Relationship Id="rId1" Type="http://schemas.openxmlformats.org/officeDocument/2006/relationships/slideLayout" Target="../slideLayouts/slideLayout3.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 /><Relationship Id="rId1" Type="http://schemas.openxmlformats.org/officeDocument/2006/relationships/slideLayout" Target="../slideLayouts/slideLayout3.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 /><Relationship Id="rId1" Type="http://schemas.openxmlformats.org/officeDocument/2006/relationships/slideLayout" Target="../slideLayouts/slideLayout4.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 /><Relationship Id="rId1" Type="http://schemas.openxmlformats.org/officeDocument/2006/relationships/slideLayout" Target="../slideLayouts/slideLayout4.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05246" y="3723878"/>
            <a:ext cx="7031497" cy="1419622"/>
          </a:xfrm>
        </p:spPr>
        <p:txBody>
          <a:bodyPr>
            <a:normAutofit/>
          </a:bodyPr>
          <a:lstStyle/>
          <a:p>
            <a:pPr algn="l"/>
            <a:endParaRPr lang="en-ZA" sz="1400" dirty="0"/>
          </a:p>
          <a:p>
            <a:pPr algn="l"/>
            <a:r>
              <a:rPr lang="en-US" sz="1400" b="1" dirty="0"/>
              <a:t>tITLE: REVISED strategic plan (2020 – 2025) and annual performance plan 2023/24</a:t>
            </a:r>
          </a:p>
          <a:p>
            <a:pPr algn="l"/>
            <a:r>
              <a:rPr lang="en-US" sz="1400" b="1" dirty="0"/>
              <a:t>Presenter: ADV. JAMES MLAWU</a:t>
            </a:r>
          </a:p>
          <a:p>
            <a:pPr algn="l"/>
            <a:r>
              <a:rPr lang="en-US" sz="1400" b="1" dirty="0"/>
              <a:t>Date: 18 APRIL 2023</a:t>
            </a:r>
          </a:p>
          <a:p>
            <a:pPr algn="l"/>
            <a:endParaRPr lang="en-US" sz="1400" dirty="0"/>
          </a:p>
        </p:txBody>
      </p:sp>
    </p:spTree>
    <p:extLst>
      <p:ext uri="{BB962C8B-B14F-4D97-AF65-F5344CB8AC3E}">
        <p14:creationId xmlns:p14="http://schemas.microsoft.com/office/powerpoint/2010/main" val="5981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DoT Values</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10</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marL="342900" lvl="0" indent="-342900" algn="just">
              <a:buFont typeface="Arial" panose="020B0604020202020204" pitchFamily="34" charset="0"/>
              <a:buChar char="•"/>
              <a:defRPr/>
            </a:pPr>
            <a:r>
              <a:rPr lang="en-ZA" dirty="0">
                <a:solidFill>
                  <a:prstClr val="black"/>
                </a:solidFill>
                <a:ea typeface="ＭＳ Ｐゴシック" charset="0"/>
              </a:rPr>
              <a:t>Maintain </a:t>
            </a:r>
            <a:r>
              <a:rPr lang="en-ZA" b="1" i="1" dirty="0">
                <a:solidFill>
                  <a:prstClr val="black"/>
                </a:solidFill>
                <a:ea typeface="ＭＳ Ｐゴシック" charset="0"/>
              </a:rPr>
              <a:t>fairness</a:t>
            </a:r>
            <a:r>
              <a:rPr lang="en-ZA" dirty="0">
                <a:solidFill>
                  <a:prstClr val="black"/>
                </a:solidFill>
                <a:ea typeface="ＭＳ Ｐゴシック" charset="0"/>
              </a:rPr>
              <a:t> and </a:t>
            </a:r>
            <a:r>
              <a:rPr lang="en-ZA" b="1" i="1" dirty="0">
                <a:solidFill>
                  <a:prstClr val="black"/>
                </a:solidFill>
                <a:ea typeface="ＭＳ Ｐゴシック" charset="0"/>
              </a:rPr>
              <a:t>equity</a:t>
            </a:r>
            <a:r>
              <a:rPr lang="en-ZA" dirty="0">
                <a:solidFill>
                  <a:prstClr val="black"/>
                </a:solidFill>
                <a:ea typeface="ＭＳ Ｐゴシック" charset="0"/>
              </a:rPr>
              <a:t> in all our operations</a:t>
            </a:r>
          </a:p>
          <a:p>
            <a:pPr marL="342900" lvl="0" indent="-342900" algn="just">
              <a:buFont typeface="Arial" panose="020B0604020202020204" pitchFamily="34" charset="0"/>
              <a:buChar char="•"/>
              <a:defRPr/>
            </a:pPr>
            <a:endParaRPr lang="en-ZA" sz="1050" dirty="0">
              <a:solidFill>
                <a:prstClr val="black"/>
              </a:solidFill>
              <a:ea typeface="ＭＳ Ｐゴシック" charset="0"/>
            </a:endParaRPr>
          </a:p>
          <a:p>
            <a:pPr marL="342900" lvl="0" indent="-342900" algn="just">
              <a:buFont typeface="Arial" panose="020B0604020202020204" pitchFamily="34" charset="0"/>
              <a:buChar char="•"/>
              <a:defRPr/>
            </a:pPr>
            <a:r>
              <a:rPr lang="en-ZA" dirty="0">
                <a:solidFill>
                  <a:prstClr val="black"/>
                </a:solidFill>
                <a:ea typeface="ＭＳ Ｐゴシック" charset="0"/>
              </a:rPr>
              <a:t>Strive for </a:t>
            </a:r>
            <a:r>
              <a:rPr lang="en-ZA" b="1" i="1" dirty="0">
                <a:solidFill>
                  <a:prstClr val="black"/>
                </a:solidFill>
                <a:ea typeface="ＭＳ Ｐゴシック" charset="0"/>
              </a:rPr>
              <a:t>quality</a:t>
            </a:r>
            <a:r>
              <a:rPr lang="en-ZA" dirty="0">
                <a:solidFill>
                  <a:prstClr val="black"/>
                </a:solidFill>
                <a:ea typeface="ＭＳ Ｐゴシック" charset="0"/>
              </a:rPr>
              <a:t> and </a:t>
            </a:r>
            <a:r>
              <a:rPr lang="en-ZA" b="1" i="1" dirty="0">
                <a:solidFill>
                  <a:prstClr val="black"/>
                </a:solidFill>
                <a:ea typeface="ＭＳ Ｐゴシック" charset="0"/>
              </a:rPr>
              <a:t>affordable</a:t>
            </a:r>
            <a:r>
              <a:rPr lang="en-ZA" dirty="0">
                <a:solidFill>
                  <a:prstClr val="black"/>
                </a:solidFill>
                <a:ea typeface="ＭＳ Ｐゴシック" charset="0"/>
              </a:rPr>
              <a:t> transport for all</a:t>
            </a:r>
          </a:p>
          <a:p>
            <a:pPr marL="342900" lvl="0" indent="-342900" algn="just">
              <a:buFont typeface="Arial" panose="020B0604020202020204" pitchFamily="34" charset="0"/>
              <a:buChar char="•"/>
              <a:defRPr/>
            </a:pPr>
            <a:endParaRPr lang="en-ZA" sz="1050" dirty="0">
              <a:solidFill>
                <a:prstClr val="black"/>
              </a:solidFill>
              <a:ea typeface="ＭＳ Ｐゴシック" charset="0"/>
            </a:endParaRPr>
          </a:p>
          <a:p>
            <a:pPr marL="342900" lvl="0" indent="-342900" algn="just">
              <a:buFont typeface="Arial" panose="020B0604020202020204" pitchFamily="34" charset="0"/>
              <a:buChar char="•"/>
              <a:defRPr/>
            </a:pPr>
            <a:r>
              <a:rPr lang="en-ZA" dirty="0">
                <a:solidFill>
                  <a:prstClr val="black"/>
                </a:solidFill>
                <a:ea typeface="ＭＳ Ｐゴシック" charset="0"/>
              </a:rPr>
              <a:t>Stimulate </a:t>
            </a:r>
            <a:r>
              <a:rPr lang="en-ZA" b="1" i="1" dirty="0">
                <a:solidFill>
                  <a:prstClr val="black"/>
                </a:solidFill>
                <a:ea typeface="ＭＳ Ｐゴシック" charset="0"/>
              </a:rPr>
              <a:t>innovation</a:t>
            </a:r>
            <a:r>
              <a:rPr lang="en-ZA" dirty="0">
                <a:solidFill>
                  <a:prstClr val="black"/>
                </a:solidFill>
                <a:ea typeface="ＭＳ Ｐゴシック" charset="0"/>
              </a:rPr>
              <a:t> in the transport sector</a:t>
            </a:r>
          </a:p>
          <a:p>
            <a:pPr marL="342900" lvl="0" indent="-342900" algn="just">
              <a:buFont typeface="Arial" panose="020B0604020202020204" pitchFamily="34" charset="0"/>
              <a:buChar char="•"/>
              <a:defRPr/>
            </a:pPr>
            <a:endParaRPr lang="en-ZA" sz="1200" dirty="0">
              <a:solidFill>
                <a:prstClr val="black"/>
              </a:solidFill>
              <a:ea typeface="ＭＳ Ｐゴシック" charset="0"/>
            </a:endParaRPr>
          </a:p>
          <a:p>
            <a:pPr marL="342900" lvl="0" indent="-342900" algn="just">
              <a:buFont typeface="Arial" panose="020B0604020202020204" pitchFamily="34" charset="0"/>
              <a:buChar char="•"/>
              <a:defRPr/>
            </a:pPr>
            <a:r>
              <a:rPr lang="en-ZA" dirty="0">
                <a:solidFill>
                  <a:prstClr val="black"/>
                </a:solidFill>
                <a:ea typeface="ＭＳ Ｐゴシック" charset="0"/>
              </a:rPr>
              <a:t>Ensure </a:t>
            </a:r>
            <a:r>
              <a:rPr lang="en-ZA" b="1" i="1" dirty="0">
                <a:solidFill>
                  <a:prstClr val="black"/>
                </a:solidFill>
                <a:ea typeface="ＭＳ Ｐゴシック" charset="0"/>
              </a:rPr>
              <a:t>transparency</a:t>
            </a:r>
            <a:r>
              <a:rPr lang="en-ZA" dirty="0">
                <a:solidFill>
                  <a:prstClr val="black"/>
                </a:solidFill>
                <a:ea typeface="ＭＳ Ｐゴシック" charset="0"/>
              </a:rPr>
              <a:t>, </a:t>
            </a:r>
            <a:r>
              <a:rPr lang="en-ZA" b="1" i="1" dirty="0">
                <a:solidFill>
                  <a:prstClr val="black"/>
                </a:solidFill>
                <a:ea typeface="ＭＳ Ｐゴシック" charset="0"/>
              </a:rPr>
              <a:t>accountability</a:t>
            </a:r>
            <a:r>
              <a:rPr lang="en-ZA" dirty="0">
                <a:solidFill>
                  <a:prstClr val="black"/>
                </a:solidFill>
                <a:ea typeface="ＭＳ Ｐゴシック" charset="0"/>
              </a:rPr>
              <a:t> and </a:t>
            </a:r>
            <a:r>
              <a:rPr lang="en-ZA" b="1" i="1" dirty="0">
                <a:solidFill>
                  <a:prstClr val="black"/>
                </a:solidFill>
                <a:ea typeface="ＭＳ Ｐゴシック" charset="0"/>
              </a:rPr>
              <a:t>monitoring</a:t>
            </a:r>
            <a:r>
              <a:rPr lang="en-ZA" dirty="0">
                <a:solidFill>
                  <a:prstClr val="black"/>
                </a:solidFill>
                <a:ea typeface="ＭＳ Ｐゴシック" charset="0"/>
              </a:rPr>
              <a:t> of all operations; and</a:t>
            </a:r>
          </a:p>
          <a:p>
            <a:pPr marL="342900" lvl="0" indent="-342900" algn="just">
              <a:buFont typeface="Arial" panose="020B0604020202020204" pitchFamily="34" charset="0"/>
              <a:buChar char="•"/>
              <a:defRPr/>
            </a:pPr>
            <a:endParaRPr lang="en-ZA" sz="1050" dirty="0">
              <a:solidFill>
                <a:prstClr val="black"/>
              </a:solidFill>
              <a:ea typeface="ＭＳ Ｐゴシック" charset="0"/>
            </a:endParaRPr>
          </a:p>
          <a:p>
            <a:pPr marL="342900" lvl="0" indent="-342900" algn="just">
              <a:buFont typeface="Arial" panose="020B0604020202020204" pitchFamily="34" charset="0"/>
              <a:buChar char="•"/>
              <a:defRPr/>
            </a:pPr>
            <a:r>
              <a:rPr lang="en-ZA" dirty="0">
                <a:solidFill>
                  <a:prstClr val="black"/>
                </a:solidFill>
                <a:ea typeface="ＭＳ Ｐゴシック" charset="0"/>
              </a:rPr>
              <a:t>Ensure </a:t>
            </a:r>
            <a:r>
              <a:rPr lang="en-ZA" b="1" i="1" dirty="0">
                <a:solidFill>
                  <a:prstClr val="black"/>
                </a:solidFill>
                <a:ea typeface="ＭＳ Ｐゴシック" charset="0"/>
              </a:rPr>
              <a:t>sustainability</a:t>
            </a:r>
            <a:r>
              <a:rPr lang="en-ZA" dirty="0">
                <a:solidFill>
                  <a:prstClr val="black"/>
                </a:solidFill>
                <a:ea typeface="ＭＳ Ｐゴシック" charset="0"/>
              </a:rPr>
              <a:t>, </a:t>
            </a:r>
            <a:r>
              <a:rPr lang="en-ZA" b="1" i="1" dirty="0">
                <a:solidFill>
                  <a:prstClr val="black"/>
                </a:solidFill>
                <a:ea typeface="ＭＳ Ｐゴシック" charset="0"/>
              </a:rPr>
              <a:t>accessibility</a:t>
            </a:r>
            <a:r>
              <a:rPr lang="en-ZA" dirty="0">
                <a:solidFill>
                  <a:prstClr val="black"/>
                </a:solidFill>
                <a:ea typeface="ＭＳ Ｐゴシック" charset="0"/>
              </a:rPr>
              <a:t> as well as upholding of the </a:t>
            </a:r>
            <a:r>
              <a:rPr lang="en-ZA" b="1" i="1" dirty="0">
                <a:solidFill>
                  <a:prstClr val="black"/>
                </a:solidFill>
                <a:ea typeface="ＭＳ Ｐゴシック" charset="0"/>
              </a:rPr>
              <a:t>Batho Pele </a:t>
            </a:r>
            <a:r>
              <a:rPr lang="en-ZA" dirty="0">
                <a:solidFill>
                  <a:prstClr val="black"/>
                </a:solidFill>
                <a:ea typeface="ＭＳ Ｐゴシック" charset="0"/>
              </a:rPr>
              <a:t>principles</a:t>
            </a:r>
          </a:p>
          <a:p>
            <a:endParaRPr lang="en-ZA" dirty="0"/>
          </a:p>
        </p:txBody>
      </p:sp>
    </p:spTree>
    <p:extLst>
      <p:ext uri="{BB962C8B-B14F-4D97-AF65-F5344CB8AC3E}">
        <p14:creationId xmlns:p14="http://schemas.microsoft.com/office/powerpoint/2010/main" val="32563778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Administration - COO</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Human Resource Management and Development</a:t>
            </a:r>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95</a:t>
            </a:r>
          </a:p>
        </p:txBody>
      </p:sp>
      <p:graphicFrame>
        <p:nvGraphicFramePr>
          <p:cNvPr id="4" name="Table 3">
            <a:extLst>
              <a:ext uri="{FF2B5EF4-FFF2-40B4-BE49-F238E27FC236}">
                <a16:creationId xmlns:a16="http://schemas.microsoft.com/office/drawing/2014/main" id="{7E2D59CC-1C1F-4EC8-BA4C-A2B013D16E08}"/>
              </a:ext>
            </a:extLst>
          </p:cNvPr>
          <p:cNvGraphicFramePr>
            <a:graphicFrameLocks noGrp="1"/>
          </p:cNvGraphicFramePr>
          <p:nvPr>
            <p:extLst>
              <p:ext uri="{D42A27DB-BD31-4B8C-83A1-F6EECF244321}">
                <p14:modId xmlns:p14="http://schemas.microsoft.com/office/powerpoint/2010/main" val="3115586889"/>
              </p:ext>
            </p:extLst>
          </p:nvPr>
        </p:nvGraphicFramePr>
        <p:xfrm>
          <a:off x="422176" y="1054040"/>
          <a:ext cx="8110263" cy="3317910"/>
        </p:xfrm>
        <a:graphic>
          <a:graphicData uri="http://schemas.openxmlformats.org/drawingml/2006/table">
            <a:tbl>
              <a:tblPr bandRow="1"/>
              <a:tblGrid>
                <a:gridCol w="1228050">
                  <a:extLst>
                    <a:ext uri="{9D8B030D-6E8A-4147-A177-3AD203B41FA5}">
                      <a16:colId xmlns:a16="http://schemas.microsoft.com/office/drawing/2014/main" val="924025114"/>
                    </a:ext>
                  </a:extLst>
                </a:gridCol>
                <a:gridCol w="1228050">
                  <a:extLst>
                    <a:ext uri="{9D8B030D-6E8A-4147-A177-3AD203B41FA5}">
                      <a16:colId xmlns:a16="http://schemas.microsoft.com/office/drawing/2014/main" val="1073571503"/>
                    </a:ext>
                  </a:extLst>
                </a:gridCol>
                <a:gridCol w="1228050">
                  <a:extLst>
                    <a:ext uri="{9D8B030D-6E8A-4147-A177-3AD203B41FA5}">
                      <a16:colId xmlns:a16="http://schemas.microsoft.com/office/drawing/2014/main" val="2736989594"/>
                    </a:ext>
                  </a:extLst>
                </a:gridCol>
                <a:gridCol w="1154640">
                  <a:extLst>
                    <a:ext uri="{9D8B030D-6E8A-4147-A177-3AD203B41FA5}">
                      <a16:colId xmlns:a16="http://schemas.microsoft.com/office/drawing/2014/main" val="497091592"/>
                    </a:ext>
                  </a:extLst>
                </a:gridCol>
                <a:gridCol w="1090491">
                  <a:extLst>
                    <a:ext uri="{9D8B030D-6E8A-4147-A177-3AD203B41FA5}">
                      <a16:colId xmlns:a16="http://schemas.microsoft.com/office/drawing/2014/main" val="2274584258"/>
                    </a:ext>
                  </a:extLst>
                </a:gridCol>
                <a:gridCol w="1090491">
                  <a:extLst>
                    <a:ext uri="{9D8B030D-6E8A-4147-A177-3AD203B41FA5}">
                      <a16:colId xmlns:a16="http://schemas.microsoft.com/office/drawing/2014/main" val="611310929"/>
                    </a:ext>
                  </a:extLst>
                </a:gridCol>
                <a:gridCol w="1090491">
                  <a:extLst>
                    <a:ext uri="{9D8B030D-6E8A-4147-A177-3AD203B41FA5}">
                      <a16:colId xmlns:a16="http://schemas.microsoft.com/office/drawing/2014/main" val="2137513564"/>
                    </a:ext>
                  </a:extLst>
                </a:gridCol>
              </a:tblGrid>
              <a:tr h="268102">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1282055"/>
                  </a:ext>
                </a:extLst>
              </a:tr>
              <a:tr h="35419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1322931"/>
                  </a:ext>
                </a:extLst>
              </a:tr>
              <a:tr h="16920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747179639"/>
                  </a:ext>
                </a:extLst>
              </a:tr>
              <a:tr h="169202">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Functional, efficient and integrated government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33805843"/>
                  </a:ext>
                </a:extLst>
              </a:tr>
              <a:tr h="358065">
                <a:tc rowSpan="4">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Functional, Efficient and Integrated Government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Filling of vacant positions</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Number of vacant positions filled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50 vacant positions filled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90 vacant positions filled</a:t>
                      </a:r>
                      <a:endParaRPr lang="en-ZA" sz="11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75 vacant positions filled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 vacant positions filled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68596187"/>
                  </a:ext>
                </a:extLst>
              </a:tr>
              <a:tr h="913036">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Functionality of ethics structures and adequate capacity</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Ethics committees established and operationalised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Operations of the Departmental Ethics Committees monitored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Operations of the Departmental Ethics Committees monitored</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Operations of the Departmental Ethics Committees monitored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Operations of the Departmental Ethics Committees monitored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72330164"/>
                  </a:ext>
                </a:extLst>
              </a:tr>
              <a:tr h="728046">
                <a:tc vMerge="1">
                  <a:txBody>
                    <a:bodyPr/>
                    <a:lstStyle/>
                    <a:p>
                      <a:endParaRPr lang="en-ZA"/>
                    </a:p>
                  </a:txBody>
                  <a:tcPr/>
                </a:tc>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Implementation of the Transport Skills Programme</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 of employees trained in line with the Workplace Skills Plan</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30% of employees trained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rPr>
                        <a:t>30% of employees trained</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30% of employees trained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30% of employees trained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9616185"/>
                  </a:ext>
                </a:extLst>
              </a:tr>
              <a:tr h="35806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Number of bursaries managed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160 bursaries managed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160 bursaries managed</a:t>
                      </a:r>
                      <a:endParaRPr lang="en-ZA" sz="11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160 bursaries managed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160 bursaries managed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68508962"/>
                  </a:ext>
                </a:extLst>
              </a:tr>
            </a:tbl>
          </a:graphicData>
        </a:graphic>
      </p:graphicFrame>
    </p:spTree>
    <p:extLst>
      <p:ext uri="{BB962C8B-B14F-4D97-AF65-F5344CB8AC3E}">
        <p14:creationId xmlns:p14="http://schemas.microsoft.com/office/powerpoint/2010/main" val="1901939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Corporate Services</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Human Resource Management and Development</a:t>
            </a:r>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577481"/>
            <a:ext cx="621432"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96</a:t>
            </a:r>
          </a:p>
        </p:txBody>
      </p:sp>
      <p:graphicFrame>
        <p:nvGraphicFramePr>
          <p:cNvPr id="4" name="Table 3">
            <a:extLst>
              <a:ext uri="{FF2B5EF4-FFF2-40B4-BE49-F238E27FC236}">
                <a16:creationId xmlns:a16="http://schemas.microsoft.com/office/drawing/2014/main" id="{7E2D59CC-1C1F-4EC8-BA4C-A2B013D16E08}"/>
              </a:ext>
            </a:extLst>
          </p:cNvPr>
          <p:cNvGraphicFramePr>
            <a:graphicFrameLocks noGrp="1"/>
          </p:cNvGraphicFramePr>
          <p:nvPr>
            <p:extLst>
              <p:ext uri="{D42A27DB-BD31-4B8C-83A1-F6EECF244321}">
                <p14:modId xmlns:p14="http://schemas.microsoft.com/office/powerpoint/2010/main" val="2839619042"/>
              </p:ext>
            </p:extLst>
          </p:nvPr>
        </p:nvGraphicFramePr>
        <p:xfrm>
          <a:off x="395536" y="1073771"/>
          <a:ext cx="8038257" cy="2474886"/>
        </p:xfrm>
        <a:graphic>
          <a:graphicData uri="http://schemas.openxmlformats.org/drawingml/2006/table">
            <a:tbl>
              <a:tblPr bandRow="1"/>
              <a:tblGrid>
                <a:gridCol w="1217147">
                  <a:extLst>
                    <a:ext uri="{9D8B030D-6E8A-4147-A177-3AD203B41FA5}">
                      <a16:colId xmlns:a16="http://schemas.microsoft.com/office/drawing/2014/main" val="924025114"/>
                    </a:ext>
                  </a:extLst>
                </a:gridCol>
                <a:gridCol w="1217147">
                  <a:extLst>
                    <a:ext uri="{9D8B030D-6E8A-4147-A177-3AD203B41FA5}">
                      <a16:colId xmlns:a16="http://schemas.microsoft.com/office/drawing/2014/main" val="1073571503"/>
                    </a:ext>
                  </a:extLst>
                </a:gridCol>
                <a:gridCol w="1217147">
                  <a:extLst>
                    <a:ext uri="{9D8B030D-6E8A-4147-A177-3AD203B41FA5}">
                      <a16:colId xmlns:a16="http://schemas.microsoft.com/office/drawing/2014/main" val="2736989594"/>
                    </a:ext>
                  </a:extLst>
                </a:gridCol>
                <a:gridCol w="1144389">
                  <a:extLst>
                    <a:ext uri="{9D8B030D-6E8A-4147-A177-3AD203B41FA5}">
                      <a16:colId xmlns:a16="http://schemas.microsoft.com/office/drawing/2014/main" val="497091592"/>
                    </a:ext>
                  </a:extLst>
                </a:gridCol>
                <a:gridCol w="1080809">
                  <a:extLst>
                    <a:ext uri="{9D8B030D-6E8A-4147-A177-3AD203B41FA5}">
                      <a16:colId xmlns:a16="http://schemas.microsoft.com/office/drawing/2014/main" val="2274584258"/>
                    </a:ext>
                  </a:extLst>
                </a:gridCol>
                <a:gridCol w="1080809">
                  <a:extLst>
                    <a:ext uri="{9D8B030D-6E8A-4147-A177-3AD203B41FA5}">
                      <a16:colId xmlns:a16="http://schemas.microsoft.com/office/drawing/2014/main" val="611310929"/>
                    </a:ext>
                  </a:extLst>
                </a:gridCol>
                <a:gridCol w="1080809">
                  <a:extLst>
                    <a:ext uri="{9D8B030D-6E8A-4147-A177-3AD203B41FA5}">
                      <a16:colId xmlns:a16="http://schemas.microsoft.com/office/drawing/2014/main" val="2137513564"/>
                    </a:ext>
                  </a:extLst>
                </a:gridCol>
              </a:tblGrid>
              <a:tr h="217213">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1282055"/>
                  </a:ext>
                </a:extLst>
              </a:tr>
              <a:tr h="28696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1322931"/>
                  </a:ext>
                </a:extLst>
              </a:tr>
              <a:tr h="13708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747179639"/>
                  </a:ext>
                </a:extLst>
              </a:tr>
              <a:tr h="137086">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Functional, efficient and integrated government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25514" marR="25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33805843"/>
                  </a:ext>
                </a:extLst>
              </a:tr>
              <a:tr h="165573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Functional, Efficient and Integrated Government</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ZA"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Implementation of the internship programme</a:t>
                      </a:r>
                      <a:endParaRPr lang="en-ZA" sz="1100" dirty="0">
                        <a:effectLst/>
                        <a:latin typeface="Calibri" panose="020F0502020204030204" pitchFamily="34" charset="0"/>
                        <a:ea typeface="Calibri" panose="020F050202020403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Implementation of the internship programme</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rPr>
                        <a:t>Implementation of the Internship Programme monitored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solidFill>
                            <a:srgbClr val="000000"/>
                          </a:solidFill>
                          <a:effectLst/>
                          <a:latin typeface="Arial" panose="020B0604020202020204" pitchFamily="34" charset="0"/>
                          <a:ea typeface="Arial" panose="020B0604020202020204" pitchFamily="34" charset="0"/>
                        </a:rPr>
                        <a:t>Annual status report on the implementation of the internship programme </a:t>
                      </a:r>
                      <a:endParaRPr lang="en-ZA" sz="1100" b="1" dirty="0">
                        <a:effectLst/>
                        <a:latin typeface="Calibri" panose="020F0502020204030204" pitchFamily="34" charset="0"/>
                        <a:ea typeface="Calibri" panose="020F0502020204030204" pitchFamily="34" charset="0"/>
                      </a:endParaRPr>
                    </a:p>
                    <a:p>
                      <a:pPr>
                        <a:lnSpc>
                          <a:spcPct val="115000"/>
                        </a:lnSpc>
                        <a:spcAft>
                          <a:spcPts val="0"/>
                        </a:spcAft>
                      </a:pPr>
                      <a:r>
                        <a:rPr lang="en-ZA" sz="900" b="1" dirty="0">
                          <a:solidFill>
                            <a:srgbClr val="000000"/>
                          </a:solidFill>
                          <a:effectLst/>
                          <a:latin typeface="Arial" panose="020B0604020202020204" pitchFamily="34" charset="0"/>
                          <a:ea typeface="Arial" panose="020B0604020202020204" pitchFamily="34" charset="0"/>
                        </a:rPr>
                        <a:t> </a:t>
                      </a:r>
                      <a:endParaRPr lang="en-ZA" sz="1100" b="1" dirty="0">
                        <a:effectLst/>
                        <a:latin typeface="Calibri" panose="020F0502020204030204" pitchFamily="34" charset="0"/>
                        <a:ea typeface="Calibri" panose="020F0502020204030204" pitchFamily="34" charset="0"/>
                      </a:endParaRPr>
                    </a:p>
                    <a:p>
                      <a:pPr marL="92075" lvl="0" indent="-92075">
                        <a:lnSpc>
                          <a:spcPct val="115000"/>
                        </a:lnSpc>
                        <a:spcAft>
                          <a:spcPts val="0"/>
                        </a:spcAft>
                        <a:buFont typeface="Symbol" panose="05050102010706020507" pitchFamily="18" charset="2"/>
                        <a:buChar char=""/>
                      </a:pPr>
                      <a:r>
                        <a:rPr lang="en-ZA" sz="900" b="1" dirty="0">
                          <a:solidFill>
                            <a:srgbClr val="000000"/>
                          </a:solidFill>
                          <a:effectLst/>
                          <a:latin typeface="Arial" panose="020B0604020202020204" pitchFamily="34" charset="0"/>
                          <a:ea typeface="Arial" panose="020B0604020202020204" pitchFamily="34" charset="0"/>
                        </a:rPr>
                        <a:t>50 interns employed and placed</a:t>
                      </a:r>
                      <a:endParaRPr lang="en-ZA" sz="11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rPr>
                        <a:t>Implementation of the Internship Programme monitored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solidFill>
                            <a:srgbClr val="000000"/>
                          </a:solidFill>
                          <a:effectLst/>
                          <a:latin typeface="Arial" panose="020B0604020202020204" pitchFamily="34" charset="0"/>
                          <a:ea typeface="Arial" panose="020B0604020202020204" pitchFamily="34" charset="0"/>
                        </a:rPr>
                        <a:t>Annual status report on the implementation of the internship</a:t>
                      </a:r>
                      <a:endParaRPr lang="en-ZA" sz="1100" dirty="0">
                        <a:effectLst/>
                        <a:latin typeface="Calibri" panose="020F0502020204030204" pitchFamily="34" charset="0"/>
                        <a:ea typeface="Calibri" panose="020F0502020204030204" pitchFamily="34" charset="0"/>
                      </a:endParaRPr>
                    </a:p>
                    <a:p>
                      <a:pPr>
                        <a:lnSpc>
                          <a:spcPct val="115000"/>
                        </a:lnSpc>
                        <a:spcAft>
                          <a:spcPts val="0"/>
                        </a:spcAft>
                      </a:pPr>
                      <a:r>
                        <a:rPr lang="en-ZA" sz="900" dirty="0">
                          <a:solidFill>
                            <a:srgbClr val="000000"/>
                          </a:solidFill>
                          <a:effectLst/>
                          <a:latin typeface="Arial" panose="020B0604020202020204" pitchFamily="34" charset="0"/>
                          <a:ea typeface="Arial" panose="020B0604020202020204" pitchFamily="34" charset="0"/>
                        </a:rPr>
                        <a:t> </a:t>
                      </a:r>
                      <a:endParaRPr lang="en-ZA" sz="1100" dirty="0">
                        <a:effectLst/>
                        <a:latin typeface="Calibri" panose="020F0502020204030204" pitchFamily="34" charset="0"/>
                        <a:ea typeface="Calibri" panose="020F0502020204030204" pitchFamily="34" charset="0"/>
                      </a:endParaRPr>
                    </a:p>
                    <a:p>
                      <a:pPr>
                        <a:lnSpc>
                          <a:spcPct val="115000"/>
                        </a:lnSpc>
                        <a:spcAft>
                          <a:spcPts val="0"/>
                        </a:spcAft>
                      </a:pPr>
                      <a:r>
                        <a:rPr lang="en-ZA" sz="900" dirty="0">
                          <a:solidFill>
                            <a:srgbClr val="000000"/>
                          </a:solidFill>
                          <a:effectLst/>
                          <a:latin typeface="Arial" panose="020B0604020202020204" pitchFamily="34" charset="0"/>
                          <a:ea typeface="Arial" panose="020B0604020202020204" pitchFamily="34" charset="0"/>
                        </a:rPr>
                        <a:t> </a:t>
                      </a:r>
                      <a:endParaRPr lang="en-ZA" sz="1100" dirty="0">
                        <a:effectLst/>
                        <a:latin typeface="Calibri" panose="020F0502020204030204" pitchFamily="34" charset="0"/>
                        <a:ea typeface="Calibri" panose="020F0502020204030204" pitchFamily="34" charset="0"/>
                      </a:endParaRPr>
                    </a:p>
                    <a:p>
                      <a:pPr marL="92075" lvl="0" indent="-92075">
                        <a:lnSpc>
                          <a:spcPct val="115000"/>
                        </a:lnSpc>
                        <a:spcAft>
                          <a:spcPts val="0"/>
                        </a:spcAft>
                        <a:buFont typeface="Symbol" panose="05050102010706020507" pitchFamily="18" charset="2"/>
                        <a:buChar char=""/>
                      </a:pPr>
                      <a:r>
                        <a:rPr lang="en-ZA" sz="900" dirty="0">
                          <a:solidFill>
                            <a:srgbClr val="000000"/>
                          </a:solidFill>
                          <a:effectLst/>
                          <a:latin typeface="Arial" panose="020B0604020202020204" pitchFamily="34" charset="0"/>
                          <a:ea typeface="Arial" panose="020B0604020202020204" pitchFamily="34" charset="0"/>
                        </a:rPr>
                        <a:t>50 interns employed and placed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9616185"/>
                  </a:ext>
                </a:extLst>
              </a:tr>
            </a:tbl>
          </a:graphicData>
        </a:graphic>
      </p:graphicFrame>
    </p:spTree>
    <p:extLst>
      <p:ext uri="{BB962C8B-B14F-4D97-AF65-F5344CB8AC3E}">
        <p14:creationId xmlns:p14="http://schemas.microsoft.com/office/powerpoint/2010/main" val="41055771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Administration - CFO</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Budgeting and Compliance</a:t>
            </a:r>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4547"/>
            <a:ext cx="549424" cy="3014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97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22BDEAFA-E98B-4696-8C32-0EA05D3B4EED}"/>
              </a:ext>
            </a:extLst>
          </p:cNvPr>
          <p:cNvGraphicFramePr>
            <a:graphicFrameLocks noGrp="1"/>
          </p:cNvGraphicFramePr>
          <p:nvPr>
            <p:extLst>
              <p:ext uri="{D42A27DB-BD31-4B8C-83A1-F6EECF244321}">
                <p14:modId xmlns:p14="http://schemas.microsoft.com/office/powerpoint/2010/main" val="738165450"/>
              </p:ext>
            </p:extLst>
          </p:nvPr>
        </p:nvGraphicFramePr>
        <p:xfrm>
          <a:off x="376806" y="915566"/>
          <a:ext cx="8011618" cy="3658981"/>
        </p:xfrm>
        <a:graphic>
          <a:graphicData uri="http://schemas.openxmlformats.org/drawingml/2006/table">
            <a:tbl>
              <a:tblPr bandRow="1"/>
              <a:tblGrid>
                <a:gridCol w="1163770">
                  <a:extLst>
                    <a:ext uri="{9D8B030D-6E8A-4147-A177-3AD203B41FA5}">
                      <a16:colId xmlns:a16="http://schemas.microsoft.com/office/drawing/2014/main" val="3566183553"/>
                    </a:ext>
                  </a:extLst>
                </a:gridCol>
                <a:gridCol w="1108699">
                  <a:extLst>
                    <a:ext uri="{9D8B030D-6E8A-4147-A177-3AD203B41FA5}">
                      <a16:colId xmlns:a16="http://schemas.microsoft.com/office/drawing/2014/main" val="4198860517"/>
                    </a:ext>
                  </a:extLst>
                </a:gridCol>
                <a:gridCol w="1108699">
                  <a:extLst>
                    <a:ext uri="{9D8B030D-6E8A-4147-A177-3AD203B41FA5}">
                      <a16:colId xmlns:a16="http://schemas.microsoft.com/office/drawing/2014/main" val="397077416"/>
                    </a:ext>
                  </a:extLst>
                </a:gridCol>
                <a:gridCol w="1173917">
                  <a:extLst>
                    <a:ext uri="{9D8B030D-6E8A-4147-A177-3AD203B41FA5}">
                      <a16:colId xmlns:a16="http://schemas.microsoft.com/office/drawing/2014/main" val="1310080120"/>
                    </a:ext>
                  </a:extLst>
                </a:gridCol>
                <a:gridCol w="1173917">
                  <a:extLst>
                    <a:ext uri="{9D8B030D-6E8A-4147-A177-3AD203B41FA5}">
                      <a16:colId xmlns:a16="http://schemas.microsoft.com/office/drawing/2014/main" val="4195912498"/>
                    </a:ext>
                  </a:extLst>
                </a:gridCol>
                <a:gridCol w="1173917">
                  <a:extLst>
                    <a:ext uri="{9D8B030D-6E8A-4147-A177-3AD203B41FA5}">
                      <a16:colId xmlns:a16="http://schemas.microsoft.com/office/drawing/2014/main" val="1338479562"/>
                    </a:ext>
                  </a:extLst>
                </a:gridCol>
                <a:gridCol w="1108699">
                  <a:extLst>
                    <a:ext uri="{9D8B030D-6E8A-4147-A177-3AD203B41FA5}">
                      <a16:colId xmlns:a16="http://schemas.microsoft.com/office/drawing/2014/main" val="3736096546"/>
                    </a:ext>
                  </a:extLst>
                </a:gridCol>
              </a:tblGrid>
              <a:tr h="0">
                <a:tc row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Performance Outcome</a:t>
                      </a:r>
                      <a:endParaRPr lang="en-ZA" sz="800" dirty="0">
                        <a:effectLst/>
                        <a:latin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Output</a:t>
                      </a:r>
                      <a:endParaRPr lang="en-ZA" sz="800" dirty="0">
                        <a:effectLst/>
                        <a:latin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Output Indicator</a:t>
                      </a:r>
                      <a:endParaRPr lang="en-ZA" sz="800" dirty="0">
                        <a:effectLst/>
                        <a:latin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47865704"/>
                  </a:ext>
                </a:extLst>
              </a:tr>
              <a:tr h="29915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Estimated Performance</a:t>
                      </a:r>
                      <a:endParaRPr lang="en-ZA" sz="800" dirty="0">
                        <a:effectLst/>
                        <a:latin typeface="Calibri" panose="020F0502020204030204" pitchFamily="34" charset="0"/>
                        <a:ea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MTEF Period</a:t>
                      </a:r>
                      <a:endParaRPr lang="en-ZA" sz="800" dirty="0">
                        <a:effectLst/>
                        <a:latin typeface="Calibri" panose="020F0502020204030204" pitchFamily="34" charset="0"/>
                        <a:ea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59480095"/>
                  </a:ext>
                </a:extLst>
              </a:tr>
              <a:tr h="7111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2022/23</a:t>
                      </a:r>
                      <a:endParaRPr lang="en-ZA" sz="800" dirty="0">
                        <a:effectLst/>
                        <a:latin typeface="Calibri" panose="020F0502020204030204" pitchFamily="34" charset="0"/>
                        <a:ea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2023/24</a:t>
                      </a:r>
                      <a:endParaRPr lang="en-ZA" sz="800" dirty="0">
                        <a:effectLst/>
                        <a:latin typeface="Calibri" panose="020F0502020204030204" pitchFamily="34" charset="0"/>
                        <a:ea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2024/25</a:t>
                      </a:r>
                      <a:endParaRPr lang="en-ZA" sz="800" dirty="0">
                        <a:effectLst/>
                        <a:latin typeface="Calibri" panose="020F0502020204030204" pitchFamily="34" charset="0"/>
                        <a:ea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rPr>
                        <a:t>2025/26</a:t>
                      </a:r>
                      <a:endParaRPr lang="en-ZA" sz="800" dirty="0">
                        <a:effectLst/>
                        <a:latin typeface="Calibri" panose="020F0502020204030204" pitchFamily="34" charset="0"/>
                        <a:ea typeface="Calibri" panose="020F0502020204030204" pitchFamily="34" charset="0"/>
                      </a:endParaRPr>
                    </a:p>
                  </a:txBody>
                  <a:tcPr marL="35190" marR="3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37208202"/>
                  </a:ext>
                </a:extLst>
              </a:tr>
              <a:tr h="71115">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rPr>
                        <a:t>Functional, efficient and integrated government</a:t>
                      </a:r>
                      <a:endParaRPr lang="en-ZA" sz="800" dirty="0">
                        <a:effectLst/>
                        <a:latin typeface="Calibri" panose="020F0502020204030204" pitchFamily="34" charset="0"/>
                        <a:ea typeface="Calibri" panose="020F0502020204030204" pitchFamily="34" charset="0"/>
                      </a:endParaRPr>
                    </a:p>
                  </a:txBody>
                  <a:tcPr marL="35190" marR="35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9249243"/>
                  </a:ext>
                </a:extLst>
              </a:tr>
              <a:tr h="831229">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rPr>
                        <a:t>Improved governance and strengthened control environment</a:t>
                      </a:r>
                      <a:endParaRPr lang="en-ZA" sz="800" dirty="0">
                        <a:effectLst/>
                        <a:latin typeface="Calibri" panose="020F0502020204030204" pitchFamily="34" charset="0"/>
                        <a:ea typeface="Calibri" panose="020F0502020204030204" pitchFamily="34" charset="0"/>
                      </a:endParaRPr>
                    </a:p>
                  </a:txBody>
                  <a:tcPr marL="35190" marR="35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Implementation of action plan to address audit findings</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Percentage implementation of action plans to address audit findings</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100% implementation of action plans to address audit findings</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b="1" dirty="0">
                          <a:effectLst/>
                          <a:latin typeface="Arial" panose="020B0604020202020204" pitchFamily="34" charset="0"/>
                          <a:ea typeface="Arial" panose="020B0604020202020204" pitchFamily="34" charset="0"/>
                        </a:rPr>
                        <a:t>100% implementation of action plans to address audit findings</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effectLst/>
                          <a:latin typeface="Arial" panose="020B0604020202020204" pitchFamily="34" charset="0"/>
                          <a:ea typeface="Arial" panose="020B0604020202020204" pitchFamily="34" charset="0"/>
                        </a:rPr>
                        <a:t>100% implementation of action plans to address audit findings</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effectLst/>
                          <a:latin typeface="Arial" panose="020B0604020202020204" pitchFamily="34" charset="0"/>
                          <a:ea typeface="Arial" panose="020B0604020202020204" pitchFamily="34" charset="0"/>
                        </a:rPr>
                        <a:t>100% implementation of action plans to address audit findings</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4087962"/>
                  </a:ext>
                </a:extLst>
              </a:tr>
              <a:tr h="755218">
                <a:tc vMerge="1">
                  <a:txBody>
                    <a:bodyPr/>
                    <a:lstStyle/>
                    <a:p>
                      <a:endParaRPr lang="en-ZA"/>
                    </a:p>
                  </a:txBody>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Elimination of wasteful and fruitless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Percentage reduction of cases of wasteful and fruitless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solidFill>
                            <a:srgbClr val="000000"/>
                          </a:solidFill>
                          <a:effectLst/>
                          <a:latin typeface="Arial" panose="020B0604020202020204" pitchFamily="34" charset="0"/>
                          <a:ea typeface="Arial" panose="020B0604020202020204" pitchFamily="34" charset="0"/>
                        </a:rPr>
                        <a:t>50% reduction of cases of wasteful and fruitless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b="1" dirty="0">
                          <a:solidFill>
                            <a:srgbClr val="000000"/>
                          </a:solidFill>
                          <a:effectLst/>
                          <a:latin typeface="Arial" panose="020B0604020202020204" pitchFamily="34" charset="0"/>
                          <a:ea typeface="Arial" panose="020B0604020202020204" pitchFamily="34" charset="0"/>
                        </a:rPr>
                        <a:t>100% reduction (elimination) of cases of wasteful and fruitless expenditure</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solidFill>
                            <a:srgbClr val="000000"/>
                          </a:solidFill>
                          <a:effectLst/>
                          <a:latin typeface="Arial" panose="020B0604020202020204" pitchFamily="34" charset="0"/>
                          <a:ea typeface="Arial" panose="020B0604020202020204" pitchFamily="34" charset="0"/>
                        </a:rPr>
                        <a:t>100% reduction (elimination) of cases of wasteful and fruitless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solidFill>
                            <a:srgbClr val="000000"/>
                          </a:solidFill>
                          <a:effectLst/>
                          <a:latin typeface="Arial" panose="020B0604020202020204" pitchFamily="34" charset="0"/>
                          <a:ea typeface="Arial" panose="020B0604020202020204" pitchFamily="34" charset="0"/>
                        </a:rPr>
                        <a:t>100% reduction (elimination) of cases of wasteful and fruitless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2896385"/>
                  </a:ext>
                </a:extLst>
              </a:tr>
              <a:tr h="603195">
                <a:tc vMerge="1">
                  <a:txBody>
                    <a:bodyPr/>
                    <a:lstStyle/>
                    <a:p>
                      <a:endParaRPr lang="en-ZA"/>
                    </a:p>
                  </a:txBody>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Reduction of irregular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Percentage reduction of cases of irregular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50% reduction of cases of irregular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b="1" dirty="0">
                          <a:effectLst/>
                          <a:latin typeface="Arial" panose="020B0604020202020204" pitchFamily="34" charset="0"/>
                          <a:ea typeface="Arial" panose="020B0604020202020204" pitchFamily="34" charset="0"/>
                        </a:rPr>
                        <a:t>75% reduction of cases of irregular expenditure</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effectLst/>
                          <a:latin typeface="Arial" panose="020B0604020202020204" pitchFamily="34" charset="0"/>
                          <a:ea typeface="Arial" panose="020B0604020202020204" pitchFamily="34" charset="0"/>
                        </a:rPr>
                        <a:t>75% reduction of cases of irregular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effectLst/>
                          <a:latin typeface="Arial" panose="020B0604020202020204" pitchFamily="34" charset="0"/>
                        </a:rPr>
                        <a:t>100% reduction (elimination) of cases of irregular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1515924"/>
                  </a:ext>
                </a:extLst>
              </a:tr>
              <a:tr h="679207">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rPr>
                        <a:t> </a:t>
                      </a:r>
                      <a:endParaRPr lang="en-ZA" sz="800" dirty="0">
                        <a:effectLst/>
                        <a:latin typeface="Calibri" panose="020F0502020204030204" pitchFamily="34" charset="0"/>
                        <a:ea typeface="Calibri" panose="020F0502020204030204" pitchFamily="34" charset="0"/>
                      </a:endParaRPr>
                    </a:p>
                  </a:txBody>
                  <a:tcPr marL="35190" marR="35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Reduction of unauthorised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Percentage reduction of cases of unauthorised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50% reduction of cases of unauthorised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b="1" dirty="0">
                          <a:effectLst/>
                          <a:latin typeface="Arial" panose="020B0604020202020204" pitchFamily="34" charset="0"/>
                          <a:ea typeface="Arial" panose="020B0604020202020204" pitchFamily="34" charset="0"/>
                        </a:rPr>
                        <a:t>100% reduction (elimination) of cases of unauthorised expenditure</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effectLst/>
                          <a:latin typeface="Arial" panose="020B0604020202020204" pitchFamily="34" charset="0"/>
                          <a:ea typeface="Arial" panose="020B0604020202020204" pitchFamily="34" charset="0"/>
                        </a:rPr>
                        <a:t>100% reduction (elimination) of cases of unauthorised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ZA" sz="800" dirty="0">
                          <a:effectLst/>
                          <a:latin typeface="Arial" panose="020B0604020202020204" pitchFamily="34" charset="0"/>
                          <a:ea typeface="Arial" panose="020B0604020202020204" pitchFamily="34" charset="0"/>
                        </a:rPr>
                        <a:t>100% reduction (elimination) of cases of unauthorised expenditure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70950427"/>
                  </a:ext>
                </a:extLst>
              </a:tr>
            </a:tbl>
          </a:graphicData>
        </a:graphic>
      </p:graphicFrame>
    </p:spTree>
    <p:extLst>
      <p:ext uri="{BB962C8B-B14F-4D97-AF65-F5344CB8AC3E}">
        <p14:creationId xmlns:p14="http://schemas.microsoft.com/office/powerpoint/2010/main" val="15557168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Administration - CFO</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Financial Administration and Supply Chain Management </a:t>
            </a:r>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577481"/>
            <a:ext cx="621432"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98</a:t>
            </a:r>
          </a:p>
        </p:txBody>
      </p:sp>
      <p:graphicFrame>
        <p:nvGraphicFramePr>
          <p:cNvPr id="5" name="Table 4">
            <a:extLst>
              <a:ext uri="{FF2B5EF4-FFF2-40B4-BE49-F238E27FC236}">
                <a16:creationId xmlns:a16="http://schemas.microsoft.com/office/drawing/2014/main" id="{4E53958E-08BB-4E15-9BA3-B48EAC26C5FD}"/>
              </a:ext>
            </a:extLst>
          </p:cNvPr>
          <p:cNvGraphicFramePr>
            <a:graphicFrameLocks noGrp="1"/>
          </p:cNvGraphicFramePr>
          <p:nvPr>
            <p:extLst>
              <p:ext uri="{D42A27DB-BD31-4B8C-83A1-F6EECF244321}">
                <p14:modId xmlns:p14="http://schemas.microsoft.com/office/powerpoint/2010/main" val="3434948873"/>
              </p:ext>
            </p:extLst>
          </p:nvPr>
        </p:nvGraphicFramePr>
        <p:xfrm>
          <a:off x="539552" y="987574"/>
          <a:ext cx="7920879" cy="2376264"/>
        </p:xfrm>
        <a:graphic>
          <a:graphicData uri="http://schemas.openxmlformats.org/drawingml/2006/table">
            <a:tbl>
              <a:tblPr bandRow="1"/>
              <a:tblGrid>
                <a:gridCol w="1156552">
                  <a:extLst>
                    <a:ext uri="{9D8B030D-6E8A-4147-A177-3AD203B41FA5}">
                      <a16:colId xmlns:a16="http://schemas.microsoft.com/office/drawing/2014/main" val="874207236"/>
                    </a:ext>
                  </a:extLst>
                </a:gridCol>
                <a:gridCol w="1060775">
                  <a:extLst>
                    <a:ext uri="{9D8B030D-6E8A-4147-A177-3AD203B41FA5}">
                      <a16:colId xmlns:a16="http://schemas.microsoft.com/office/drawing/2014/main" val="3047643685"/>
                    </a:ext>
                  </a:extLst>
                </a:gridCol>
                <a:gridCol w="1101822">
                  <a:extLst>
                    <a:ext uri="{9D8B030D-6E8A-4147-A177-3AD203B41FA5}">
                      <a16:colId xmlns:a16="http://schemas.microsoft.com/office/drawing/2014/main" val="711332404"/>
                    </a:ext>
                  </a:extLst>
                </a:gridCol>
                <a:gridCol w="1166636">
                  <a:extLst>
                    <a:ext uri="{9D8B030D-6E8A-4147-A177-3AD203B41FA5}">
                      <a16:colId xmlns:a16="http://schemas.microsoft.com/office/drawing/2014/main" val="666648933"/>
                    </a:ext>
                  </a:extLst>
                </a:gridCol>
                <a:gridCol w="1166636">
                  <a:extLst>
                    <a:ext uri="{9D8B030D-6E8A-4147-A177-3AD203B41FA5}">
                      <a16:colId xmlns:a16="http://schemas.microsoft.com/office/drawing/2014/main" val="2430081478"/>
                    </a:ext>
                  </a:extLst>
                </a:gridCol>
                <a:gridCol w="1166636">
                  <a:extLst>
                    <a:ext uri="{9D8B030D-6E8A-4147-A177-3AD203B41FA5}">
                      <a16:colId xmlns:a16="http://schemas.microsoft.com/office/drawing/2014/main" val="1805445765"/>
                    </a:ext>
                  </a:extLst>
                </a:gridCol>
                <a:gridCol w="1101822">
                  <a:extLst>
                    <a:ext uri="{9D8B030D-6E8A-4147-A177-3AD203B41FA5}">
                      <a16:colId xmlns:a16="http://schemas.microsoft.com/office/drawing/2014/main" val="170676433"/>
                    </a:ext>
                  </a:extLst>
                </a:gridCol>
              </a:tblGrid>
              <a:tr h="337911">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Performance Outcome</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Output</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Output Indicator</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61877022"/>
                  </a:ext>
                </a:extLst>
              </a:tr>
              <a:tr h="45129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Estimated Performance</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MTEF Period</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92293180"/>
                  </a:ext>
                </a:extLst>
              </a:tr>
              <a:tr h="2181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2022/23</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2023/24</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2024/25</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2025/26</a:t>
                      </a:r>
                      <a:endParaRPr lang="en-ZA" sz="11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33425324"/>
                  </a:ext>
                </a:extLst>
              </a:tr>
              <a:tr h="218140">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rPr>
                        <a:t>Functional, efficient and integrated government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49501716"/>
                  </a:ext>
                </a:extLst>
              </a:tr>
              <a:tr h="1150774">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Improved governance and strengthened control environment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Compliance to 30-day payment requirement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Percentage compliance to 30-day payment requirement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compliance to the 30-day payment requirement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100% compliance to the 30-day payment requirement</a:t>
                      </a:r>
                      <a:endParaRPr lang="en-ZA" sz="11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compliance to the 30-day payment requirement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compliance to the 30-day payment requirement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5381712"/>
                  </a:ext>
                </a:extLst>
              </a:tr>
            </a:tbl>
          </a:graphicData>
        </a:graphic>
      </p:graphicFrame>
    </p:spTree>
    <p:extLst>
      <p:ext uri="{BB962C8B-B14F-4D97-AF65-F5344CB8AC3E}">
        <p14:creationId xmlns:p14="http://schemas.microsoft.com/office/powerpoint/2010/main" val="16994449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02: </a:t>
            </a:r>
          </a:p>
          <a:p>
            <a:pPr algn="ctr">
              <a:lnSpc>
                <a:spcPct val="150000"/>
              </a:lnSpc>
            </a:pPr>
            <a:r>
              <a:rPr lang="en-ZA" sz="3200" b="1" dirty="0">
                <a:solidFill>
                  <a:schemeClr val="tx1"/>
                </a:solidFill>
              </a:rPr>
              <a:t>Integrated Transport Planning</a:t>
            </a:r>
          </a:p>
          <a:p>
            <a:pPr>
              <a:lnSpc>
                <a:spcPct val="150000"/>
              </a:lnSpc>
            </a:pPr>
            <a:endParaRPr lang="en-ZA" sz="3200" dirty="0">
              <a:solidFill>
                <a:schemeClr val="tx1"/>
              </a:solidFill>
            </a:endParaRPr>
          </a:p>
        </p:txBody>
      </p:sp>
      <p:sp>
        <p:nvSpPr>
          <p:cNvPr id="9" name="Slide Number Placeholder 8"/>
          <p:cNvSpPr>
            <a:spLocks noGrp="1"/>
          </p:cNvSpPr>
          <p:nvPr>
            <p:ph type="sldNum" sz="quarter" idx="12"/>
          </p:nvPr>
        </p:nvSpPr>
        <p:spPr>
          <a:xfrm>
            <a:off x="8172400" y="4515966"/>
            <a:ext cx="510337" cy="3458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99</a:t>
            </a:r>
          </a:p>
        </p:txBody>
      </p:sp>
    </p:spTree>
    <p:extLst>
      <p:ext uri="{BB962C8B-B14F-4D97-AF65-F5344CB8AC3E}">
        <p14:creationId xmlns:p14="http://schemas.microsoft.com/office/powerpoint/2010/main" val="27704183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02: Integrated Transport Planning</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Research and Innovation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02162"/>
            <a:ext cx="621432" cy="2018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100</a:t>
            </a:r>
          </a:p>
        </p:txBody>
      </p:sp>
      <p:graphicFrame>
        <p:nvGraphicFramePr>
          <p:cNvPr id="5" name="Table 4">
            <a:extLst>
              <a:ext uri="{FF2B5EF4-FFF2-40B4-BE49-F238E27FC236}">
                <a16:creationId xmlns:a16="http://schemas.microsoft.com/office/drawing/2014/main" id="{93C4CBA8-68E1-4310-91EC-6C8A90D01BAB}"/>
              </a:ext>
            </a:extLst>
          </p:cNvPr>
          <p:cNvGraphicFramePr>
            <a:graphicFrameLocks noGrp="1"/>
          </p:cNvGraphicFramePr>
          <p:nvPr>
            <p:extLst>
              <p:ext uri="{D42A27DB-BD31-4B8C-83A1-F6EECF244321}">
                <p14:modId xmlns:p14="http://schemas.microsoft.com/office/powerpoint/2010/main" val="2379416372"/>
              </p:ext>
            </p:extLst>
          </p:nvPr>
        </p:nvGraphicFramePr>
        <p:xfrm>
          <a:off x="287522" y="1013678"/>
          <a:ext cx="8229600" cy="3099954"/>
        </p:xfrm>
        <a:graphic>
          <a:graphicData uri="http://schemas.openxmlformats.org/drawingml/2006/table">
            <a:tbl>
              <a:tblPr bandRow="1"/>
              <a:tblGrid>
                <a:gridCol w="1079277">
                  <a:extLst>
                    <a:ext uri="{9D8B030D-6E8A-4147-A177-3AD203B41FA5}">
                      <a16:colId xmlns:a16="http://schemas.microsoft.com/office/drawing/2014/main" val="1155410742"/>
                    </a:ext>
                  </a:extLst>
                </a:gridCol>
                <a:gridCol w="961733">
                  <a:extLst>
                    <a:ext uri="{9D8B030D-6E8A-4147-A177-3AD203B41FA5}">
                      <a16:colId xmlns:a16="http://schemas.microsoft.com/office/drawing/2014/main" val="2139988033"/>
                    </a:ext>
                  </a:extLst>
                </a:gridCol>
                <a:gridCol w="1405366">
                  <a:extLst>
                    <a:ext uri="{9D8B030D-6E8A-4147-A177-3AD203B41FA5}">
                      <a16:colId xmlns:a16="http://schemas.microsoft.com/office/drawing/2014/main" val="1043879401"/>
                    </a:ext>
                  </a:extLst>
                </a:gridCol>
                <a:gridCol w="1198142">
                  <a:extLst>
                    <a:ext uri="{9D8B030D-6E8A-4147-A177-3AD203B41FA5}">
                      <a16:colId xmlns:a16="http://schemas.microsoft.com/office/drawing/2014/main" val="3778238073"/>
                    </a:ext>
                  </a:extLst>
                </a:gridCol>
                <a:gridCol w="1425270">
                  <a:extLst>
                    <a:ext uri="{9D8B030D-6E8A-4147-A177-3AD203B41FA5}">
                      <a16:colId xmlns:a16="http://schemas.microsoft.com/office/drawing/2014/main" val="2607323277"/>
                    </a:ext>
                  </a:extLst>
                </a:gridCol>
                <a:gridCol w="1079906">
                  <a:extLst>
                    <a:ext uri="{9D8B030D-6E8A-4147-A177-3AD203B41FA5}">
                      <a16:colId xmlns:a16="http://schemas.microsoft.com/office/drawing/2014/main" val="946017695"/>
                    </a:ext>
                  </a:extLst>
                </a:gridCol>
                <a:gridCol w="1079906">
                  <a:extLst>
                    <a:ext uri="{9D8B030D-6E8A-4147-A177-3AD203B41FA5}">
                      <a16:colId xmlns:a16="http://schemas.microsoft.com/office/drawing/2014/main" val="1647925564"/>
                    </a:ext>
                  </a:extLst>
                </a:gridCol>
              </a:tblGrid>
              <a:tr h="0">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44344995"/>
                  </a:ext>
                </a:extLst>
              </a:tr>
              <a:tr h="2568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3770709079"/>
                  </a:ext>
                </a:extLst>
              </a:tr>
              <a:tr h="1263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04658953"/>
                  </a:ext>
                </a:extLst>
              </a:tr>
              <a:tr h="61054">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Reduction in Greenhouse Gas Emission and Pollution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30212" marR="30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a16="http://schemas.microsoft.com/office/drawing/2014/main" val="37049504"/>
                  </a:ext>
                </a:extLst>
              </a:tr>
              <a:tr h="713624">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Natural resources managed and impact of climate change minimised</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Transport Sector Just Transition Plan</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Transport Sector Just Transition Plan approved by Cabinet</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Draft </a:t>
                      </a:r>
                      <a:r>
                        <a:rPr lang="en-ZA" sz="900" b="1" dirty="0">
                          <a:effectLst/>
                          <a:latin typeface="Arial" panose="020B0604020202020204" pitchFamily="34" charset="0"/>
                          <a:ea typeface="Arial" panose="020B0604020202020204" pitchFamily="34" charset="0"/>
                        </a:rPr>
                        <a:t>Transport Sector Just Transition Plan published for public comment</a:t>
                      </a:r>
                      <a:endParaRPr lang="en-ZA" sz="9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Transport Sector Just Transition Plan submission to Cabinet</a:t>
                      </a: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900" kern="12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0231764"/>
                  </a:ext>
                </a:extLst>
              </a:tr>
              <a:tr h="932803">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Implementation of the Green Transport Strategy</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Implementation of the Carbon Emission Transition Plan monitored</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Approved Framework for Electrical Vehicle </a:t>
                      </a:r>
                      <a:r>
                        <a:rPr lang="en-ZA" sz="900" dirty="0">
                          <a:effectLst/>
                          <a:latin typeface="Arial" panose="020B0604020202020204" pitchFamily="34" charset="0"/>
                          <a:ea typeface="Arial" panose="020B0604020202020204" pitchFamily="34" charset="0"/>
                        </a:rPr>
                        <a:t>(EVs) </a:t>
                      </a:r>
                      <a:r>
                        <a:rPr lang="en-ZA" sz="900" dirty="0">
                          <a:effectLst/>
                          <a:latin typeface="Arial" panose="020B0604020202020204" pitchFamily="34" charset="0"/>
                          <a:ea typeface="Times New Roman" panose="02020603050405020304" pitchFamily="18" charset="0"/>
                        </a:rPr>
                        <a:t>Regulations</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Framework for Electrical Vehicle Regulation published</a:t>
                      </a:r>
                      <a:endParaRPr lang="en-ZA" sz="9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b="1" dirty="0">
                          <a:effectLst/>
                          <a:latin typeface="Arial" panose="020B0604020202020204" pitchFamily="34" charset="0"/>
                          <a:ea typeface="Times New Roman" panose="02020603050405020304" pitchFamily="18" charset="0"/>
                        </a:rPr>
                        <a:t> </a:t>
                      </a:r>
                      <a:endParaRPr lang="en-ZA" sz="900" b="1" dirty="0">
                        <a:effectLst/>
                        <a:latin typeface="Calibri" panose="020F0502020204030204" pitchFamily="34" charset="0"/>
                        <a:ea typeface="Times New Roman" panose="02020603050405020304" pitchFamily="18" charset="0"/>
                      </a:endParaRPr>
                    </a:p>
                    <a:p>
                      <a:pPr marL="92075" lvl="0" indent="-92075">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Times New Roman" panose="02020603050405020304" pitchFamily="18" charset="0"/>
                        </a:rPr>
                        <a:t>Public awareness campaigns conducted on approved Framework for Electric Vehicles (EV) Regulations</a:t>
                      </a:r>
                      <a:endParaRPr lang="en-ZA" sz="9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900" kern="1200" dirty="0">
                          <a:effectLst/>
                          <a:latin typeface="Arial" panose="020B0604020202020204" pitchFamily="34" charset="0"/>
                          <a:ea typeface="Times New Roman" panose="02020603050405020304" pitchFamily="18" charset="0"/>
                        </a:rPr>
                        <a:t>-</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06427994"/>
                  </a:ext>
                </a:extLst>
              </a:tr>
            </a:tbl>
          </a:graphicData>
        </a:graphic>
      </p:graphicFrame>
    </p:spTree>
    <p:extLst>
      <p:ext uri="{BB962C8B-B14F-4D97-AF65-F5344CB8AC3E}">
        <p14:creationId xmlns:p14="http://schemas.microsoft.com/office/powerpoint/2010/main" val="33563355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02: Integrated Transport Planning</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Modeling and Economic Analysis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956376" y="4577481"/>
            <a:ext cx="706760" cy="2991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101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928DC9D5-2056-4299-9900-DF1D14369022}"/>
              </a:ext>
            </a:extLst>
          </p:cNvPr>
          <p:cNvGraphicFramePr>
            <a:graphicFrameLocks noGrp="1"/>
          </p:cNvGraphicFramePr>
          <p:nvPr>
            <p:extLst>
              <p:ext uri="{D42A27DB-BD31-4B8C-83A1-F6EECF244321}">
                <p14:modId xmlns:p14="http://schemas.microsoft.com/office/powerpoint/2010/main" val="1167102359"/>
              </p:ext>
            </p:extLst>
          </p:nvPr>
        </p:nvGraphicFramePr>
        <p:xfrm>
          <a:off x="539550" y="980541"/>
          <a:ext cx="7920882" cy="2557993"/>
        </p:xfrm>
        <a:graphic>
          <a:graphicData uri="http://schemas.openxmlformats.org/drawingml/2006/table">
            <a:tbl>
              <a:tblPr bandRow="1"/>
              <a:tblGrid>
                <a:gridCol w="1217452">
                  <a:extLst>
                    <a:ext uri="{9D8B030D-6E8A-4147-A177-3AD203B41FA5}">
                      <a16:colId xmlns:a16="http://schemas.microsoft.com/office/drawing/2014/main" val="4217572122"/>
                    </a:ext>
                  </a:extLst>
                </a:gridCol>
                <a:gridCol w="973963">
                  <a:extLst>
                    <a:ext uri="{9D8B030D-6E8A-4147-A177-3AD203B41FA5}">
                      <a16:colId xmlns:a16="http://schemas.microsoft.com/office/drawing/2014/main" val="3107658686"/>
                    </a:ext>
                  </a:extLst>
                </a:gridCol>
                <a:gridCol w="981401">
                  <a:extLst>
                    <a:ext uri="{9D8B030D-6E8A-4147-A177-3AD203B41FA5}">
                      <a16:colId xmlns:a16="http://schemas.microsoft.com/office/drawing/2014/main" val="2530718657"/>
                    </a:ext>
                  </a:extLst>
                </a:gridCol>
                <a:gridCol w="1095708">
                  <a:extLst>
                    <a:ext uri="{9D8B030D-6E8A-4147-A177-3AD203B41FA5}">
                      <a16:colId xmlns:a16="http://schemas.microsoft.com/office/drawing/2014/main" val="3276731917"/>
                    </a:ext>
                  </a:extLst>
                </a:gridCol>
                <a:gridCol w="1095708">
                  <a:extLst>
                    <a:ext uri="{9D8B030D-6E8A-4147-A177-3AD203B41FA5}">
                      <a16:colId xmlns:a16="http://schemas.microsoft.com/office/drawing/2014/main" val="1494866026"/>
                    </a:ext>
                  </a:extLst>
                </a:gridCol>
                <a:gridCol w="1278325">
                  <a:extLst>
                    <a:ext uri="{9D8B030D-6E8A-4147-A177-3AD203B41FA5}">
                      <a16:colId xmlns:a16="http://schemas.microsoft.com/office/drawing/2014/main" val="2333114183"/>
                    </a:ext>
                  </a:extLst>
                </a:gridCol>
                <a:gridCol w="1278325">
                  <a:extLst>
                    <a:ext uri="{9D8B030D-6E8A-4147-A177-3AD203B41FA5}">
                      <a16:colId xmlns:a16="http://schemas.microsoft.com/office/drawing/2014/main" val="3798272959"/>
                    </a:ext>
                  </a:extLst>
                </a:gridCol>
              </a:tblGrid>
              <a:tr h="199767">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3166386759"/>
                  </a:ext>
                </a:extLst>
              </a:tr>
              <a:tr h="4149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3702493286"/>
                  </a:ext>
                </a:extLst>
              </a:tr>
              <a:tr h="13135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30" marR="71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946376544"/>
                  </a:ext>
                </a:extLst>
              </a:tr>
              <a:tr h="134322">
                <a:tc gridSpan="7">
                  <a:txBody>
                    <a:bodyPr/>
                    <a:lstStyle/>
                    <a:p>
                      <a:pPr marR="563880">
                        <a:lnSpc>
                          <a:spcPct val="115000"/>
                        </a:lnSpc>
                        <a:spcAft>
                          <a:spcPts val="0"/>
                        </a:spcAft>
                      </a:pPr>
                      <a:r>
                        <a:rPr lang="en-ZA" sz="1000" b="1" dirty="0">
                          <a:effectLst/>
                          <a:latin typeface="Arial" panose="020B0604020202020204" pitchFamily="34" charset="0"/>
                          <a:ea typeface="Arial" panose="020B0604020202020204" pitchFamily="34" charset="0"/>
                        </a:rPr>
                        <a:t>Competitive and Accessible Markets</a:t>
                      </a:r>
                      <a:endParaRPr lang="en-ZA" sz="1000" dirty="0">
                        <a:effectLst/>
                        <a:latin typeface="Calibri" panose="020F0502020204030204" pitchFamily="34" charset="0"/>
                        <a:ea typeface="Calibri" panose="020F0502020204030204" pitchFamily="34" charset="0"/>
                      </a:endParaRPr>
                    </a:p>
                  </a:txBody>
                  <a:tcPr marL="71930" marR="71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extLst>
                  <a:ext uri="{0D108BD9-81ED-4DB2-BD59-A6C34878D82A}">
                    <a16:rowId xmlns:a16="http://schemas.microsoft.com/office/drawing/2014/main" val="954244028"/>
                  </a:ext>
                </a:extLst>
              </a:tr>
              <a:tr h="1574873">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rPr>
                        <a:t>Increased access to affordable and reliable transport systems</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Establishment of the Single Transport Economic Regulator (STER)</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Economic Regulation of Transport (ERT) Bill approved by Parliament</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Economic Regulation of Transport (ERT) Bill approved by Parliament</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rPr>
                        <a:t>Transport Economic Regulator established</a:t>
                      </a:r>
                      <a:endParaRPr lang="en-ZA" sz="10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Economic Regulators incorporated into the Transport Economic Regulator (TER)</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Transport economic regulation fully incorporated into the Transport Economic Regulator (TER)</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2508415"/>
                  </a:ext>
                </a:extLst>
              </a:tr>
            </a:tbl>
          </a:graphicData>
        </a:graphic>
      </p:graphicFrame>
    </p:spTree>
    <p:extLst>
      <p:ext uri="{BB962C8B-B14F-4D97-AF65-F5344CB8AC3E}">
        <p14:creationId xmlns:p14="http://schemas.microsoft.com/office/powerpoint/2010/main" val="5184204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02: Integrated Transport Planning</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Regional Integration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577481"/>
            <a:ext cx="621432"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102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0903A995-907C-4B91-9BC4-286ECCB3C20B}"/>
              </a:ext>
            </a:extLst>
          </p:cNvPr>
          <p:cNvGraphicFramePr>
            <a:graphicFrameLocks noGrp="1"/>
          </p:cNvGraphicFramePr>
          <p:nvPr>
            <p:extLst>
              <p:ext uri="{D42A27DB-BD31-4B8C-83A1-F6EECF244321}">
                <p14:modId xmlns:p14="http://schemas.microsoft.com/office/powerpoint/2010/main" val="1720950187"/>
              </p:ext>
            </p:extLst>
          </p:nvPr>
        </p:nvGraphicFramePr>
        <p:xfrm>
          <a:off x="539552" y="952362"/>
          <a:ext cx="7848871" cy="2321456"/>
        </p:xfrm>
        <a:graphic>
          <a:graphicData uri="http://schemas.openxmlformats.org/drawingml/2006/table">
            <a:tbl>
              <a:tblPr bandRow="1"/>
              <a:tblGrid>
                <a:gridCol w="1207003">
                  <a:extLst>
                    <a:ext uri="{9D8B030D-6E8A-4147-A177-3AD203B41FA5}">
                      <a16:colId xmlns:a16="http://schemas.microsoft.com/office/drawing/2014/main" val="2137422367"/>
                    </a:ext>
                  </a:extLst>
                </a:gridCol>
                <a:gridCol w="965602">
                  <a:extLst>
                    <a:ext uri="{9D8B030D-6E8A-4147-A177-3AD203B41FA5}">
                      <a16:colId xmlns:a16="http://schemas.microsoft.com/office/drawing/2014/main" val="595389419"/>
                    </a:ext>
                  </a:extLst>
                </a:gridCol>
                <a:gridCol w="968956">
                  <a:extLst>
                    <a:ext uri="{9D8B030D-6E8A-4147-A177-3AD203B41FA5}">
                      <a16:colId xmlns:a16="http://schemas.microsoft.com/office/drawing/2014/main" val="1329943669"/>
                    </a:ext>
                  </a:extLst>
                </a:gridCol>
                <a:gridCol w="1086303">
                  <a:extLst>
                    <a:ext uri="{9D8B030D-6E8A-4147-A177-3AD203B41FA5}">
                      <a16:colId xmlns:a16="http://schemas.microsoft.com/office/drawing/2014/main" val="1505045082"/>
                    </a:ext>
                  </a:extLst>
                </a:gridCol>
                <a:gridCol w="1086303">
                  <a:extLst>
                    <a:ext uri="{9D8B030D-6E8A-4147-A177-3AD203B41FA5}">
                      <a16:colId xmlns:a16="http://schemas.microsoft.com/office/drawing/2014/main" val="4067004480"/>
                    </a:ext>
                  </a:extLst>
                </a:gridCol>
                <a:gridCol w="1267352">
                  <a:extLst>
                    <a:ext uri="{9D8B030D-6E8A-4147-A177-3AD203B41FA5}">
                      <a16:colId xmlns:a16="http://schemas.microsoft.com/office/drawing/2014/main" val="688178656"/>
                    </a:ext>
                  </a:extLst>
                </a:gridCol>
                <a:gridCol w="1267352">
                  <a:extLst>
                    <a:ext uri="{9D8B030D-6E8A-4147-A177-3AD203B41FA5}">
                      <a16:colId xmlns:a16="http://schemas.microsoft.com/office/drawing/2014/main" val="2979446273"/>
                    </a:ext>
                  </a:extLst>
                </a:gridCol>
              </a:tblGrid>
              <a:tr h="251236">
                <a:tc row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Performance Outcome</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Output</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Output Indicator</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80311470"/>
                  </a:ext>
                </a:extLst>
              </a:tr>
              <a:tr h="4345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Estimated Performance</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MTEF Period</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68667507"/>
                  </a:ext>
                </a:extLst>
              </a:tr>
              <a:tr h="21006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2022/23</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2023/24</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2024/25</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rPr>
                        <a:t>2025/26</a:t>
                      </a:r>
                      <a:endParaRPr lang="en-ZA" sz="10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331350998"/>
                  </a:ext>
                </a:extLst>
              </a:tr>
              <a:tr h="210060">
                <a:tc gridSpan="7">
                  <a:txBody>
                    <a:bodyPr/>
                    <a:lstStyle/>
                    <a:p>
                      <a:pPr marR="563880">
                        <a:lnSpc>
                          <a:spcPct val="115000"/>
                        </a:lnSpc>
                        <a:spcAft>
                          <a:spcPts val="0"/>
                        </a:spcAft>
                      </a:pPr>
                      <a:r>
                        <a:rPr lang="en-ZA" sz="1000" b="1" dirty="0">
                          <a:effectLst/>
                          <a:latin typeface="Arial" panose="020B0604020202020204" pitchFamily="34" charset="0"/>
                          <a:ea typeface="Arial" panose="020B0604020202020204" pitchFamily="34" charset="0"/>
                        </a:rPr>
                        <a:t>Competitive and Accessible Markets</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17567674"/>
                  </a:ext>
                </a:extLst>
              </a:tr>
              <a:tr h="1108149">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rPr>
                        <a:t>Increased regional integration and trade</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Regional Integration Strategy (RIS)</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Regional Integration Strategy approved by Cabinet </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Regional Integration Strategy submitted to Cabinet</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kern="1200" dirty="0">
                          <a:solidFill>
                            <a:schemeClr val="tx1"/>
                          </a:solidFill>
                          <a:effectLst/>
                          <a:latin typeface="Arial" panose="020B0604020202020204" pitchFamily="34" charset="0"/>
                          <a:ea typeface="Times New Roman" panose="02020603050405020304" pitchFamily="18" charset="0"/>
                        </a:rPr>
                        <a:t>Priority Projects of the Regional Integration Strategy finalised with stakeholders</a:t>
                      </a:r>
                      <a:endParaRPr lang="en-ZA" sz="1000" b="1" dirty="0">
                        <a:solidFill>
                          <a:schemeClr val="tx1"/>
                        </a:solidFill>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Regional Integration Strategy Priority Projects implemented</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_</a:t>
                      </a:r>
                      <a:endParaRPr lang="en-ZA" sz="10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37468274"/>
                  </a:ext>
                </a:extLst>
              </a:tr>
            </a:tbl>
          </a:graphicData>
        </a:graphic>
      </p:graphicFrame>
    </p:spTree>
    <p:extLst>
      <p:ext uri="{BB962C8B-B14F-4D97-AF65-F5344CB8AC3E}">
        <p14:creationId xmlns:p14="http://schemas.microsoft.com/office/powerpoint/2010/main" val="12672141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02: Integrated Transport Planning</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Freight Logistics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103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94E20BA0-0D0D-4119-AB35-3579CB6E0D4E}"/>
              </a:ext>
            </a:extLst>
          </p:cNvPr>
          <p:cNvGraphicFramePr>
            <a:graphicFrameLocks noGrp="1"/>
          </p:cNvGraphicFramePr>
          <p:nvPr>
            <p:extLst>
              <p:ext uri="{D42A27DB-BD31-4B8C-83A1-F6EECF244321}">
                <p14:modId xmlns:p14="http://schemas.microsoft.com/office/powerpoint/2010/main" val="4231461918"/>
              </p:ext>
            </p:extLst>
          </p:nvPr>
        </p:nvGraphicFramePr>
        <p:xfrm>
          <a:off x="520440" y="987574"/>
          <a:ext cx="8012000" cy="2846354"/>
        </p:xfrm>
        <a:graphic>
          <a:graphicData uri="http://schemas.openxmlformats.org/drawingml/2006/table">
            <a:tbl>
              <a:tblPr bandRow="1"/>
              <a:tblGrid>
                <a:gridCol w="1232089">
                  <a:extLst>
                    <a:ext uri="{9D8B030D-6E8A-4147-A177-3AD203B41FA5}">
                      <a16:colId xmlns:a16="http://schemas.microsoft.com/office/drawing/2014/main" val="611103072"/>
                    </a:ext>
                  </a:extLst>
                </a:gridCol>
                <a:gridCol w="985671">
                  <a:extLst>
                    <a:ext uri="{9D8B030D-6E8A-4147-A177-3AD203B41FA5}">
                      <a16:colId xmlns:a16="http://schemas.microsoft.com/office/drawing/2014/main" val="226817720"/>
                    </a:ext>
                  </a:extLst>
                </a:gridCol>
                <a:gridCol w="989094">
                  <a:extLst>
                    <a:ext uri="{9D8B030D-6E8A-4147-A177-3AD203B41FA5}">
                      <a16:colId xmlns:a16="http://schemas.microsoft.com/office/drawing/2014/main" val="2702601228"/>
                    </a:ext>
                  </a:extLst>
                </a:gridCol>
                <a:gridCol w="1108881">
                  <a:extLst>
                    <a:ext uri="{9D8B030D-6E8A-4147-A177-3AD203B41FA5}">
                      <a16:colId xmlns:a16="http://schemas.microsoft.com/office/drawing/2014/main" val="4127146121"/>
                    </a:ext>
                  </a:extLst>
                </a:gridCol>
                <a:gridCol w="1108881">
                  <a:extLst>
                    <a:ext uri="{9D8B030D-6E8A-4147-A177-3AD203B41FA5}">
                      <a16:colId xmlns:a16="http://schemas.microsoft.com/office/drawing/2014/main" val="714154382"/>
                    </a:ext>
                  </a:extLst>
                </a:gridCol>
                <a:gridCol w="1293692">
                  <a:extLst>
                    <a:ext uri="{9D8B030D-6E8A-4147-A177-3AD203B41FA5}">
                      <a16:colId xmlns:a16="http://schemas.microsoft.com/office/drawing/2014/main" val="488142169"/>
                    </a:ext>
                  </a:extLst>
                </a:gridCol>
                <a:gridCol w="1293692">
                  <a:extLst>
                    <a:ext uri="{9D8B030D-6E8A-4147-A177-3AD203B41FA5}">
                      <a16:colId xmlns:a16="http://schemas.microsoft.com/office/drawing/2014/main" val="1427427163"/>
                    </a:ext>
                  </a:extLst>
                </a:gridCol>
              </a:tblGrid>
              <a:tr h="257376">
                <a:tc row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49534572"/>
                  </a:ext>
                </a:extLst>
              </a:tr>
              <a:tr h="3437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35153757"/>
                  </a:ext>
                </a:extLst>
              </a:tr>
              <a:tr h="16615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2022/23</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2023/24</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2024/25</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2025/26</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059300037"/>
                  </a:ext>
                </a:extLst>
              </a:tr>
              <a:tr h="166150">
                <a:tc gridSpan="7">
                  <a:txBody>
                    <a:bodyPr/>
                    <a:lstStyle/>
                    <a:p>
                      <a:pPr marR="563880">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20336764"/>
                  </a:ext>
                </a:extLst>
              </a:tr>
              <a:tr h="1586864">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Increased access to affordable and reliable transport systems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Finalise and Implement Road Freight Strategy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Freight Migration Plan (Road to Rail) developed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Freight Migration Plan (Road to Rail) Base Document developed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Freight Migration Plan (Road to Rail) finalised</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 </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1000" b="1" dirty="0">
                          <a:effectLst/>
                          <a:latin typeface="Arial" panose="020B0604020202020204" pitchFamily="34" charset="0"/>
                          <a:ea typeface="Arial" panose="020B0604020202020204" pitchFamily="34" charset="0"/>
                          <a:cs typeface="Arial" panose="020B0604020202020204" pitchFamily="34" charset="0"/>
                        </a:rPr>
                        <a:t>Annual Status Report on the migration of 10% of freight from road to rail</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Annual Status Report on the migration of 10% of freight from road to rail</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Annual Status Report on the migration of 10% of freight from road to rail</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87655181"/>
                  </a:ext>
                </a:extLst>
              </a:tr>
            </a:tbl>
          </a:graphicData>
        </a:graphic>
      </p:graphicFrame>
    </p:spTree>
    <p:extLst>
      <p:ext uri="{BB962C8B-B14F-4D97-AF65-F5344CB8AC3E}">
        <p14:creationId xmlns:p14="http://schemas.microsoft.com/office/powerpoint/2010/main" val="30378214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03: </a:t>
            </a:r>
          </a:p>
          <a:p>
            <a:pPr algn="ctr">
              <a:lnSpc>
                <a:spcPct val="150000"/>
              </a:lnSpc>
            </a:pPr>
            <a:r>
              <a:rPr lang="en-ZA" sz="3200" b="1" dirty="0">
                <a:solidFill>
                  <a:schemeClr val="tx1"/>
                </a:solidFill>
              </a:rPr>
              <a:t>Rail Transport</a:t>
            </a:r>
            <a:endParaRPr lang="en-ZA" sz="3200" dirty="0">
              <a:solidFill>
                <a:schemeClr val="tx1"/>
              </a:solidFill>
            </a:endParaRPr>
          </a:p>
        </p:txBody>
      </p:sp>
      <p:sp>
        <p:nvSpPr>
          <p:cNvPr id="9" name="Slide Number Placeholder 8"/>
          <p:cNvSpPr>
            <a:spLocks noGrp="1"/>
          </p:cNvSpPr>
          <p:nvPr>
            <p:ph type="sldNum" sz="quarter" idx="12"/>
          </p:nvPr>
        </p:nvSpPr>
        <p:spPr>
          <a:xfrm>
            <a:off x="8100392" y="4515966"/>
            <a:ext cx="621432" cy="3600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104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92099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DoT Priority Focus Areas</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11</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77500" lnSpcReduction="20000"/>
          </a:bodyPr>
          <a:lstStyle/>
          <a:p>
            <a:pPr algn="just"/>
            <a:r>
              <a:rPr lang="en-ZA" altLang="en-US" dirty="0">
                <a:solidFill>
                  <a:schemeClr val="tx1"/>
                </a:solidFill>
              </a:rPr>
              <a:t>1. </a:t>
            </a:r>
            <a:r>
              <a:rPr lang="en-ZA" altLang="en-US" b="1" i="1" dirty="0">
                <a:solidFill>
                  <a:schemeClr val="tx1"/>
                </a:solidFill>
              </a:rPr>
              <a:t>SAFETY</a:t>
            </a:r>
            <a:r>
              <a:rPr lang="en-ZA" altLang="en-US" b="1" dirty="0">
                <a:solidFill>
                  <a:schemeClr val="tx1"/>
                </a:solidFill>
              </a:rPr>
              <a:t> (&amp; SECURITY) </a:t>
            </a:r>
            <a:r>
              <a:rPr lang="en-ZA" altLang="en-US" dirty="0">
                <a:solidFill>
                  <a:schemeClr val="tx1"/>
                </a:solidFill>
              </a:rPr>
              <a:t>as an enabler of service delivery</a:t>
            </a:r>
          </a:p>
          <a:p>
            <a:pPr algn="just"/>
            <a:endParaRPr lang="en-ZA" altLang="en-US" dirty="0">
              <a:solidFill>
                <a:schemeClr val="tx1"/>
              </a:solidFill>
            </a:endParaRPr>
          </a:p>
          <a:p>
            <a:pPr algn="just"/>
            <a:r>
              <a:rPr lang="en-ZA" altLang="en-US" dirty="0">
                <a:solidFill>
                  <a:schemeClr val="tx1"/>
                </a:solidFill>
              </a:rPr>
              <a:t>2. </a:t>
            </a:r>
            <a:r>
              <a:rPr lang="en-ZA" altLang="en-US" b="1" i="1" dirty="0">
                <a:solidFill>
                  <a:schemeClr val="tx1"/>
                </a:solidFill>
              </a:rPr>
              <a:t>PUBLIC TRANSPORT</a:t>
            </a:r>
            <a:r>
              <a:rPr lang="en-ZA" altLang="en-US" i="1" dirty="0">
                <a:solidFill>
                  <a:schemeClr val="tx1"/>
                </a:solidFill>
              </a:rPr>
              <a:t> </a:t>
            </a:r>
            <a:r>
              <a:rPr lang="en-ZA" altLang="en-US" dirty="0">
                <a:solidFill>
                  <a:schemeClr val="tx1"/>
                </a:solidFill>
              </a:rPr>
              <a:t>that enables social emancipation and an economy that works</a:t>
            </a:r>
            <a:endParaRPr lang="en-ZA" altLang="en-US" b="1" dirty="0">
              <a:solidFill>
                <a:schemeClr val="tx1"/>
              </a:solidFill>
            </a:endParaRPr>
          </a:p>
          <a:p>
            <a:pPr algn="just"/>
            <a:endParaRPr lang="en-ZA" altLang="en-US" b="1" dirty="0">
              <a:solidFill>
                <a:schemeClr val="tx1"/>
              </a:solidFill>
            </a:endParaRPr>
          </a:p>
          <a:p>
            <a:pPr algn="just"/>
            <a:r>
              <a:rPr lang="en-ZA" altLang="en-US" dirty="0">
                <a:solidFill>
                  <a:schemeClr val="tx1"/>
                </a:solidFill>
              </a:rPr>
              <a:t>3. </a:t>
            </a:r>
            <a:r>
              <a:rPr lang="en-ZA" altLang="en-US" b="1" i="1" dirty="0">
                <a:solidFill>
                  <a:schemeClr val="tx1"/>
                </a:solidFill>
              </a:rPr>
              <a:t>INFRASTRUCTURE</a:t>
            </a:r>
            <a:r>
              <a:rPr lang="en-ZA" altLang="en-US" dirty="0">
                <a:solidFill>
                  <a:schemeClr val="tx1"/>
                </a:solidFill>
              </a:rPr>
              <a:t> build that stimulates economic growth and job creation</a:t>
            </a:r>
            <a:endParaRPr lang="en-ZA" altLang="en-US" b="1" dirty="0">
              <a:solidFill>
                <a:schemeClr val="tx1"/>
              </a:solidFill>
            </a:endParaRPr>
          </a:p>
          <a:p>
            <a:pPr algn="just"/>
            <a:endParaRPr lang="en-ZA" altLang="en-US" b="1" dirty="0">
              <a:solidFill>
                <a:schemeClr val="tx1"/>
              </a:solidFill>
            </a:endParaRPr>
          </a:p>
          <a:p>
            <a:pPr algn="just"/>
            <a:r>
              <a:rPr lang="en-ZA" altLang="en-US" dirty="0">
                <a:solidFill>
                  <a:schemeClr val="tx1"/>
                </a:solidFill>
              </a:rPr>
              <a:t>4. Building a </a:t>
            </a:r>
            <a:r>
              <a:rPr lang="en-ZA" altLang="en-US" b="1" i="1" dirty="0">
                <a:solidFill>
                  <a:schemeClr val="tx1"/>
                </a:solidFill>
              </a:rPr>
              <a:t>MARITIME</a:t>
            </a:r>
            <a:r>
              <a:rPr lang="en-ZA" altLang="en-US" b="1" dirty="0">
                <a:solidFill>
                  <a:schemeClr val="tx1"/>
                </a:solidFill>
              </a:rPr>
              <a:t> </a:t>
            </a:r>
            <a:r>
              <a:rPr lang="en-ZA" altLang="en-US" dirty="0">
                <a:solidFill>
                  <a:schemeClr val="tx1"/>
                </a:solidFill>
              </a:rPr>
              <a:t>nation, elevating the oceans economy</a:t>
            </a:r>
          </a:p>
          <a:p>
            <a:pPr algn="just"/>
            <a:endParaRPr lang="en-ZA" altLang="en-US" b="1" dirty="0">
              <a:solidFill>
                <a:schemeClr val="tx1"/>
              </a:solidFill>
            </a:endParaRPr>
          </a:p>
          <a:p>
            <a:pPr algn="just"/>
            <a:r>
              <a:rPr lang="en-ZA" altLang="en-US" dirty="0">
                <a:solidFill>
                  <a:schemeClr val="tx1"/>
                </a:solidFill>
              </a:rPr>
              <a:t>5. Accelerating </a:t>
            </a:r>
            <a:r>
              <a:rPr lang="en-ZA" altLang="en-US" b="1" i="1" dirty="0">
                <a:solidFill>
                  <a:schemeClr val="tx1"/>
                </a:solidFill>
              </a:rPr>
              <a:t>TRANSFORMATION</a:t>
            </a:r>
            <a:r>
              <a:rPr lang="en-ZA" altLang="en-US" dirty="0">
                <a:solidFill>
                  <a:schemeClr val="tx1"/>
                </a:solidFill>
              </a:rPr>
              <a:t> towards greater economic participation</a:t>
            </a:r>
            <a:endParaRPr lang="en-ZA" altLang="en-US" b="1" dirty="0">
              <a:solidFill>
                <a:schemeClr val="tx1"/>
              </a:solidFill>
            </a:endParaRPr>
          </a:p>
          <a:p>
            <a:pPr algn="just"/>
            <a:endParaRPr lang="en-ZA" altLang="en-US" b="1" dirty="0">
              <a:solidFill>
                <a:schemeClr val="tx1"/>
              </a:solidFill>
            </a:endParaRPr>
          </a:p>
          <a:p>
            <a:pPr algn="just"/>
            <a:r>
              <a:rPr lang="en-ZA" altLang="en-US" dirty="0">
                <a:solidFill>
                  <a:schemeClr val="tx1"/>
                </a:solidFill>
              </a:rPr>
              <a:t>6. </a:t>
            </a:r>
            <a:r>
              <a:rPr lang="en-ZA" altLang="en-US" b="1" i="1" dirty="0">
                <a:solidFill>
                  <a:schemeClr val="tx1"/>
                </a:solidFill>
              </a:rPr>
              <a:t>INNOVATION</a:t>
            </a:r>
            <a:r>
              <a:rPr lang="en-ZA" altLang="en-US" dirty="0">
                <a:solidFill>
                  <a:schemeClr val="tx1"/>
                </a:solidFill>
              </a:rPr>
              <a:t> that advances efficiencies and supports a continuous improvement model</a:t>
            </a:r>
            <a:endParaRPr lang="en-ZA" altLang="en-US" b="1" dirty="0">
              <a:solidFill>
                <a:schemeClr val="tx1"/>
              </a:solidFill>
            </a:endParaRPr>
          </a:p>
          <a:p>
            <a:pPr algn="just"/>
            <a:endParaRPr lang="en-ZA" altLang="en-US" b="1" dirty="0">
              <a:solidFill>
                <a:schemeClr val="tx1"/>
              </a:solidFill>
            </a:endParaRPr>
          </a:p>
          <a:p>
            <a:pPr algn="just"/>
            <a:r>
              <a:rPr lang="en-ZA" altLang="en-US" dirty="0">
                <a:solidFill>
                  <a:schemeClr val="tx1"/>
                </a:solidFill>
              </a:rPr>
              <a:t>7. </a:t>
            </a:r>
            <a:r>
              <a:rPr lang="en-ZA" altLang="en-US" b="1" i="1" dirty="0">
                <a:solidFill>
                  <a:schemeClr val="tx1"/>
                </a:solidFill>
              </a:rPr>
              <a:t>ENVIRONMENTAL PROTECTION</a:t>
            </a:r>
            <a:r>
              <a:rPr lang="en-ZA" altLang="en-US" i="1" dirty="0">
                <a:solidFill>
                  <a:schemeClr val="tx1"/>
                </a:solidFill>
              </a:rPr>
              <a:t> </a:t>
            </a:r>
            <a:r>
              <a:rPr lang="en-ZA" altLang="en-US" dirty="0">
                <a:solidFill>
                  <a:schemeClr val="tx1"/>
                </a:solidFill>
              </a:rPr>
              <a:t>– Recovering and maintaining a healthy natural environment</a:t>
            </a:r>
          </a:p>
          <a:p>
            <a:pPr algn="just"/>
            <a:endParaRPr lang="en-ZA" altLang="en-US" b="1" dirty="0">
              <a:solidFill>
                <a:schemeClr val="tx1"/>
              </a:solidFill>
            </a:endParaRPr>
          </a:p>
          <a:p>
            <a:pPr algn="just"/>
            <a:r>
              <a:rPr lang="en-ZA" altLang="en-US" dirty="0">
                <a:solidFill>
                  <a:schemeClr val="tx1"/>
                </a:solidFill>
              </a:rPr>
              <a:t>8. </a:t>
            </a:r>
            <a:r>
              <a:rPr lang="en-US" altLang="en-US" b="1" i="1" dirty="0">
                <a:solidFill>
                  <a:schemeClr val="tx1"/>
                </a:solidFill>
              </a:rPr>
              <a:t>GOVERNANCE</a:t>
            </a:r>
            <a:r>
              <a:rPr lang="en-US" altLang="en-US" dirty="0">
                <a:solidFill>
                  <a:schemeClr val="tx1"/>
                </a:solidFill>
              </a:rPr>
              <a:t> – Greater Efficiency, Effectiveness and Accountability</a:t>
            </a:r>
            <a:endParaRPr lang="en-ZA" altLang="en-US" i="1" dirty="0">
              <a:solidFill>
                <a:schemeClr val="tx1"/>
              </a:solidFill>
            </a:endParaRPr>
          </a:p>
          <a:p>
            <a:endParaRPr lang="en-ZA" dirty="0">
              <a:solidFill>
                <a:schemeClr val="tx1"/>
              </a:solidFill>
            </a:endParaRPr>
          </a:p>
        </p:txBody>
      </p:sp>
    </p:spTree>
    <p:extLst>
      <p:ext uri="{BB962C8B-B14F-4D97-AF65-F5344CB8AC3E}">
        <p14:creationId xmlns:p14="http://schemas.microsoft.com/office/powerpoint/2010/main" val="10204656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Regulation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956376" y="4577481"/>
            <a:ext cx="765448"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105</a:t>
            </a:r>
          </a:p>
        </p:txBody>
      </p:sp>
      <p:graphicFrame>
        <p:nvGraphicFramePr>
          <p:cNvPr id="4" name="Table 3">
            <a:extLst>
              <a:ext uri="{FF2B5EF4-FFF2-40B4-BE49-F238E27FC236}">
                <a16:creationId xmlns:a16="http://schemas.microsoft.com/office/drawing/2014/main" id="{BED73301-FFEF-4C04-88FE-2E6CF86076D1}"/>
              </a:ext>
            </a:extLst>
          </p:cNvPr>
          <p:cNvGraphicFramePr>
            <a:graphicFrameLocks noGrp="1"/>
          </p:cNvGraphicFramePr>
          <p:nvPr>
            <p:extLst>
              <p:ext uri="{D42A27DB-BD31-4B8C-83A1-F6EECF244321}">
                <p14:modId xmlns:p14="http://schemas.microsoft.com/office/powerpoint/2010/main" val="1912728067"/>
              </p:ext>
            </p:extLst>
          </p:nvPr>
        </p:nvGraphicFramePr>
        <p:xfrm>
          <a:off x="457200" y="1022510"/>
          <a:ext cx="8239944" cy="2971688"/>
        </p:xfrm>
        <a:graphic>
          <a:graphicData uri="http://schemas.openxmlformats.org/drawingml/2006/table">
            <a:tbl>
              <a:tblPr bandRow="1"/>
              <a:tblGrid>
                <a:gridCol w="1179346">
                  <a:extLst>
                    <a:ext uri="{9D8B030D-6E8A-4147-A177-3AD203B41FA5}">
                      <a16:colId xmlns:a16="http://schemas.microsoft.com/office/drawing/2014/main" val="3120176754"/>
                    </a:ext>
                  </a:extLst>
                </a:gridCol>
                <a:gridCol w="1060429">
                  <a:extLst>
                    <a:ext uri="{9D8B030D-6E8A-4147-A177-3AD203B41FA5}">
                      <a16:colId xmlns:a16="http://schemas.microsoft.com/office/drawing/2014/main" val="1016731093"/>
                    </a:ext>
                  </a:extLst>
                </a:gridCol>
                <a:gridCol w="1060429">
                  <a:extLst>
                    <a:ext uri="{9D8B030D-6E8A-4147-A177-3AD203B41FA5}">
                      <a16:colId xmlns:a16="http://schemas.microsoft.com/office/drawing/2014/main" val="949544071"/>
                    </a:ext>
                  </a:extLst>
                </a:gridCol>
                <a:gridCol w="1139938">
                  <a:extLst>
                    <a:ext uri="{9D8B030D-6E8A-4147-A177-3AD203B41FA5}">
                      <a16:colId xmlns:a16="http://schemas.microsoft.com/office/drawing/2014/main" val="1998773113"/>
                    </a:ext>
                  </a:extLst>
                </a:gridCol>
                <a:gridCol w="1139938">
                  <a:extLst>
                    <a:ext uri="{9D8B030D-6E8A-4147-A177-3AD203B41FA5}">
                      <a16:colId xmlns:a16="http://schemas.microsoft.com/office/drawing/2014/main" val="3167636213"/>
                    </a:ext>
                  </a:extLst>
                </a:gridCol>
                <a:gridCol w="1329932">
                  <a:extLst>
                    <a:ext uri="{9D8B030D-6E8A-4147-A177-3AD203B41FA5}">
                      <a16:colId xmlns:a16="http://schemas.microsoft.com/office/drawing/2014/main" val="3195091675"/>
                    </a:ext>
                  </a:extLst>
                </a:gridCol>
                <a:gridCol w="1329932">
                  <a:extLst>
                    <a:ext uri="{9D8B030D-6E8A-4147-A177-3AD203B41FA5}">
                      <a16:colId xmlns:a16="http://schemas.microsoft.com/office/drawing/2014/main" val="342383178"/>
                    </a:ext>
                  </a:extLst>
                </a:gridCol>
              </a:tblGrid>
              <a:tr h="345256">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03243479"/>
                  </a:ext>
                </a:extLst>
              </a:tr>
              <a:tr h="4267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25529730"/>
                  </a:ext>
                </a:extLst>
              </a:tr>
              <a:tr h="19312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84217767"/>
                  </a:ext>
                </a:extLst>
              </a:tr>
              <a:tr h="136184">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3177" marR="53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99689922"/>
                  </a:ext>
                </a:extLst>
              </a:tr>
              <a:tr h="655904">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Improved transport safety and security</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Railway Safety Act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Railway Safety Bill approved by Parliament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Railway Safety Bill processed in Parliament</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b="1" kern="1200" dirty="0">
                          <a:effectLst/>
                          <a:latin typeface="Arial" panose="020B0604020202020204" pitchFamily="34" charset="0"/>
                          <a:ea typeface="Times New Roman" panose="02020603050405020304" pitchFamily="18" charset="0"/>
                        </a:rPr>
                        <a:t>Railway Safety Bill approved by Parliament</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Regulations for the Railway Safety Act developed</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tabLst>
                          <a:tab pos="527050" algn="ctr"/>
                        </a:tabLst>
                      </a:pPr>
                      <a:r>
                        <a:rPr lang="en-ZA" sz="900" dirty="0">
                          <a:effectLst/>
                          <a:latin typeface="Arial" panose="020B0604020202020204" pitchFamily="34" charset="0"/>
                          <a:ea typeface="Arial" panose="020B0604020202020204" pitchFamily="34" charset="0"/>
                        </a:rPr>
                        <a:t>Regulations for the Railway Safety Act approved by the Minister</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tabLst>
                          <a:tab pos="527050" algn="ctr"/>
                        </a:tabLs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9280835"/>
                  </a:ext>
                </a:extLst>
              </a:tr>
              <a:tr h="139301">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Competitive and Accessible Markets</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47723859"/>
                  </a:ext>
                </a:extLst>
              </a:tr>
              <a:tr h="860538">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Improved rail legislative and policy environment guiding rail developments</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Rail Act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Rail Bill approved by Parliament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National Rail Bill approved for submission to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rPr>
                        <a:t>National Rail Bill approved for submission to Cabinet </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National Rail Bill processed in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Rail Bill approved by Parliament</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37716092"/>
                  </a:ext>
                </a:extLst>
              </a:tr>
            </a:tbl>
          </a:graphicData>
        </a:graphic>
      </p:graphicFrame>
    </p:spTree>
    <p:extLst>
      <p:ext uri="{BB962C8B-B14F-4D97-AF65-F5344CB8AC3E}">
        <p14:creationId xmlns:p14="http://schemas.microsoft.com/office/powerpoint/2010/main" val="2491176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577481"/>
            <a:ext cx="621432"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106</a:t>
            </a:r>
          </a:p>
        </p:txBody>
      </p:sp>
      <p:graphicFrame>
        <p:nvGraphicFramePr>
          <p:cNvPr id="5" name="Table 4">
            <a:extLst>
              <a:ext uri="{FF2B5EF4-FFF2-40B4-BE49-F238E27FC236}">
                <a16:creationId xmlns:a16="http://schemas.microsoft.com/office/drawing/2014/main" id="{C4530D14-F9FA-4A2D-AE9B-FFAB17A4B47D}"/>
              </a:ext>
            </a:extLst>
          </p:cNvPr>
          <p:cNvGraphicFramePr>
            <a:graphicFrameLocks noGrp="1"/>
          </p:cNvGraphicFramePr>
          <p:nvPr>
            <p:extLst>
              <p:ext uri="{D42A27DB-BD31-4B8C-83A1-F6EECF244321}">
                <p14:modId xmlns:p14="http://schemas.microsoft.com/office/powerpoint/2010/main" val="426785163"/>
              </p:ext>
            </p:extLst>
          </p:nvPr>
        </p:nvGraphicFramePr>
        <p:xfrm>
          <a:off x="544823" y="1091298"/>
          <a:ext cx="8054353" cy="2848604"/>
        </p:xfrm>
        <a:graphic>
          <a:graphicData uri="http://schemas.openxmlformats.org/drawingml/2006/table">
            <a:tbl>
              <a:tblPr bandRow="1"/>
              <a:tblGrid>
                <a:gridCol w="1206567">
                  <a:extLst>
                    <a:ext uri="{9D8B030D-6E8A-4147-A177-3AD203B41FA5}">
                      <a16:colId xmlns:a16="http://schemas.microsoft.com/office/drawing/2014/main" val="912533021"/>
                    </a:ext>
                  </a:extLst>
                </a:gridCol>
                <a:gridCol w="1206567">
                  <a:extLst>
                    <a:ext uri="{9D8B030D-6E8A-4147-A177-3AD203B41FA5}">
                      <a16:colId xmlns:a16="http://schemas.microsoft.com/office/drawing/2014/main" val="3278092436"/>
                    </a:ext>
                  </a:extLst>
                </a:gridCol>
                <a:gridCol w="1206567">
                  <a:extLst>
                    <a:ext uri="{9D8B030D-6E8A-4147-A177-3AD203B41FA5}">
                      <a16:colId xmlns:a16="http://schemas.microsoft.com/office/drawing/2014/main" val="3233750442"/>
                    </a:ext>
                  </a:extLst>
                </a:gridCol>
                <a:gridCol w="1108663">
                  <a:extLst>
                    <a:ext uri="{9D8B030D-6E8A-4147-A177-3AD203B41FA5}">
                      <a16:colId xmlns:a16="http://schemas.microsoft.com/office/drawing/2014/main" val="1922326735"/>
                    </a:ext>
                  </a:extLst>
                </a:gridCol>
                <a:gridCol w="1108663">
                  <a:extLst>
                    <a:ext uri="{9D8B030D-6E8A-4147-A177-3AD203B41FA5}">
                      <a16:colId xmlns:a16="http://schemas.microsoft.com/office/drawing/2014/main" val="3137240235"/>
                    </a:ext>
                  </a:extLst>
                </a:gridCol>
                <a:gridCol w="1108663">
                  <a:extLst>
                    <a:ext uri="{9D8B030D-6E8A-4147-A177-3AD203B41FA5}">
                      <a16:colId xmlns:a16="http://schemas.microsoft.com/office/drawing/2014/main" val="2960021357"/>
                    </a:ext>
                  </a:extLst>
                </a:gridCol>
                <a:gridCol w="1108663">
                  <a:extLst>
                    <a:ext uri="{9D8B030D-6E8A-4147-A177-3AD203B41FA5}">
                      <a16:colId xmlns:a16="http://schemas.microsoft.com/office/drawing/2014/main" val="1096905731"/>
                    </a:ext>
                  </a:extLst>
                </a:gridCol>
              </a:tblGrid>
              <a:tr h="256991">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938251"/>
                  </a:ext>
                </a:extLst>
              </a:tr>
              <a:tr h="3395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4212525"/>
                  </a:ext>
                </a:extLst>
              </a:tr>
              <a:tr h="16219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15596165"/>
                  </a:ext>
                </a:extLst>
              </a:tr>
              <a:tr h="162190">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cs typeface="Arial" panose="020B0604020202020204" pitchFamily="34" charset="0"/>
                      </a:endParaRPr>
                    </a:p>
                  </a:txBody>
                  <a:tcPr marL="9797" marR="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2402768"/>
                  </a:ext>
                </a:extLst>
              </a:tr>
              <a:tr h="875198">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Increased access to affordable and reliable transport systems</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p>
                      <a:pPr>
                        <a:lnSpc>
                          <a:spcPct val="115000"/>
                        </a:lnSpc>
                        <a:spcAft>
                          <a:spcPts val="0"/>
                        </a:spcAft>
                      </a:pPr>
                      <a:r>
                        <a:rPr lang="en-ZA" sz="900" b="1"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Private Sector Participation (PSP) Framework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Private Sector Participation (PSP) Framework approved by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Private Sector Participation (PSP) Framework approved by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Private Sector Participation (PSP) Framework implementation Plan developed</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dirty="0">
                          <a:effectLst/>
                          <a:latin typeface="Arial" panose="020B0604020202020204" pitchFamily="34" charset="0"/>
                        </a:rPr>
                        <a:t>Private Sector Participation (PSP) Framework implemented</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dirty="0">
                          <a:effectLst/>
                          <a:latin typeface="Arial" panose="020B0604020202020204" pitchFamily="34" charset="0"/>
                          <a:ea typeface="Arial" panose="020B0604020202020204" pitchFamily="34" charset="0"/>
                        </a:rPr>
                        <a:t>Private Sector Participation (PSP) Framework implemented</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1557406"/>
                  </a:ext>
                </a:extLst>
              </a:tr>
              <a:tr h="1052521">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High-Speed Rail (HSR) Corridor Framework</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High-Speed Rail (HSR) Corridor Framework approved by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High-Speed Rail (HSR) Corridor Framework approved by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b="1" dirty="0">
                          <a:effectLst/>
                          <a:latin typeface="Arial" panose="020B0604020202020204" pitchFamily="34" charset="0"/>
                        </a:rPr>
                        <a:t>High Speed Rail (HSR) Corridor Framework Implementation Plan developed</a:t>
                      </a:r>
                      <a:endParaRPr lang="en-ZA" sz="1000" b="1" dirty="0">
                        <a:effectLst/>
                        <a:latin typeface="Calibri" panose="020F0502020204030204" pitchFamily="34" charset="0"/>
                      </a:endParaRPr>
                    </a:p>
                    <a:p>
                      <a:pPr>
                        <a:lnSpc>
                          <a:spcPct val="115000"/>
                        </a:lnSpc>
                        <a:spcAft>
                          <a:spcPts val="0"/>
                        </a:spcAft>
                      </a:pPr>
                      <a:r>
                        <a:rPr lang="en-ZA" sz="900" b="1" dirty="0">
                          <a:effectLst/>
                          <a:latin typeface="Arial" panose="020B0604020202020204" pitchFamily="34" charset="0"/>
                        </a:rPr>
                        <a:t> </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dirty="0">
                          <a:effectLst/>
                          <a:latin typeface="Arial" panose="020B0604020202020204" pitchFamily="34" charset="0"/>
                        </a:rPr>
                        <a:t>High-Speed Rail (HSR) Corridor Framework implemented</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dirty="0">
                          <a:effectLst/>
                          <a:latin typeface="Arial" panose="020B0604020202020204" pitchFamily="34" charset="0"/>
                          <a:ea typeface="Arial" panose="020B0604020202020204" pitchFamily="34" charset="0"/>
                        </a:rPr>
                        <a:t>High-Speed Rail (HSR) Corridor Framework implemented</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0984558"/>
                  </a:ext>
                </a:extLst>
              </a:tr>
            </a:tbl>
          </a:graphicData>
        </a:graphic>
      </p:graphicFrame>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78292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107</a:t>
            </a:r>
          </a:p>
        </p:txBody>
      </p:sp>
      <p:graphicFrame>
        <p:nvGraphicFramePr>
          <p:cNvPr id="5" name="Table 4">
            <a:extLst>
              <a:ext uri="{FF2B5EF4-FFF2-40B4-BE49-F238E27FC236}">
                <a16:creationId xmlns:a16="http://schemas.microsoft.com/office/drawing/2014/main" id="{C4530D14-F9FA-4A2D-AE9B-FFAB17A4B47D}"/>
              </a:ext>
            </a:extLst>
          </p:cNvPr>
          <p:cNvGraphicFramePr>
            <a:graphicFrameLocks noGrp="1"/>
          </p:cNvGraphicFramePr>
          <p:nvPr>
            <p:extLst>
              <p:ext uri="{D42A27DB-BD31-4B8C-83A1-F6EECF244321}">
                <p14:modId xmlns:p14="http://schemas.microsoft.com/office/powerpoint/2010/main" val="71815642"/>
              </p:ext>
            </p:extLst>
          </p:nvPr>
        </p:nvGraphicFramePr>
        <p:xfrm>
          <a:off x="323526" y="987574"/>
          <a:ext cx="8352930" cy="3631438"/>
        </p:xfrm>
        <a:graphic>
          <a:graphicData uri="http://schemas.openxmlformats.org/drawingml/2006/table">
            <a:tbl>
              <a:tblPr bandRow="1"/>
              <a:tblGrid>
                <a:gridCol w="1251294">
                  <a:extLst>
                    <a:ext uri="{9D8B030D-6E8A-4147-A177-3AD203B41FA5}">
                      <a16:colId xmlns:a16="http://schemas.microsoft.com/office/drawing/2014/main" val="912533021"/>
                    </a:ext>
                  </a:extLst>
                </a:gridCol>
                <a:gridCol w="1251294">
                  <a:extLst>
                    <a:ext uri="{9D8B030D-6E8A-4147-A177-3AD203B41FA5}">
                      <a16:colId xmlns:a16="http://schemas.microsoft.com/office/drawing/2014/main" val="3278092436"/>
                    </a:ext>
                  </a:extLst>
                </a:gridCol>
                <a:gridCol w="1251294">
                  <a:extLst>
                    <a:ext uri="{9D8B030D-6E8A-4147-A177-3AD203B41FA5}">
                      <a16:colId xmlns:a16="http://schemas.microsoft.com/office/drawing/2014/main" val="3233750442"/>
                    </a:ext>
                  </a:extLst>
                </a:gridCol>
                <a:gridCol w="1149762">
                  <a:extLst>
                    <a:ext uri="{9D8B030D-6E8A-4147-A177-3AD203B41FA5}">
                      <a16:colId xmlns:a16="http://schemas.microsoft.com/office/drawing/2014/main" val="1922326735"/>
                    </a:ext>
                  </a:extLst>
                </a:gridCol>
                <a:gridCol w="1149762">
                  <a:extLst>
                    <a:ext uri="{9D8B030D-6E8A-4147-A177-3AD203B41FA5}">
                      <a16:colId xmlns:a16="http://schemas.microsoft.com/office/drawing/2014/main" val="3137240235"/>
                    </a:ext>
                  </a:extLst>
                </a:gridCol>
                <a:gridCol w="1149762">
                  <a:extLst>
                    <a:ext uri="{9D8B030D-6E8A-4147-A177-3AD203B41FA5}">
                      <a16:colId xmlns:a16="http://schemas.microsoft.com/office/drawing/2014/main" val="2960021357"/>
                    </a:ext>
                  </a:extLst>
                </a:gridCol>
                <a:gridCol w="1149762">
                  <a:extLst>
                    <a:ext uri="{9D8B030D-6E8A-4147-A177-3AD203B41FA5}">
                      <a16:colId xmlns:a16="http://schemas.microsoft.com/office/drawing/2014/main" val="1096905731"/>
                    </a:ext>
                  </a:extLst>
                </a:gridCol>
              </a:tblGrid>
              <a:tr h="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938251"/>
                  </a:ext>
                </a:extLst>
              </a:tr>
              <a:tr h="832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4212525"/>
                  </a:ext>
                </a:extLst>
              </a:tr>
              <a:tr h="4095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15596165"/>
                  </a:ext>
                </a:extLst>
              </a:tr>
              <a:tr h="0">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cs typeface="Arial" panose="020B0604020202020204" pitchFamily="34" charset="0"/>
                      </a:endParaRPr>
                    </a:p>
                  </a:txBody>
                  <a:tcPr marL="9797" marR="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2402768"/>
                  </a:ext>
                </a:extLst>
              </a:tr>
              <a:tr h="252566">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Increased access to affordable and reliable transport systems</a:t>
                      </a:r>
                    </a:p>
                    <a:p>
                      <a:pPr>
                        <a:lnSpc>
                          <a:spcPct val="115000"/>
                        </a:lnSpc>
                        <a:spcAft>
                          <a:spcPts val="0"/>
                        </a:spcAft>
                      </a:pPr>
                      <a:endParaRPr lang="en-ZA" sz="900" b="1" dirty="0">
                        <a:effectLst/>
                        <a:latin typeface="Arial" panose="020B0604020202020204" pitchFamily="34" charset="0"/>
                        <a:cs typeface="Arial" panose="020B0604020202020204" pitchFamily="34" charset="0"/>
                      </a:endParaRPr>
                    </a:p>
                    <a:p>
                      <a:pPr>
                        <a:lnSpc>
                          <a:spcPct val="115000"/>
                        </a:lnSpc>
                        <a:spcAft>
                          <a:spcPts val="0"/>
                        </a:spcAft>
                      </a:pP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General Overhaul Programme</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Number of correctly configured train sets (old and new)</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131 configured train sets</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0"/>
                        </a:spcAft>
                      </a:pPr>
                      <a:endParaRPr lang="en-ZA" sz="900" dirty="0">
                        <a:effectLst/>
                        <a:latin typeface="Arial" panose="020B060402020202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cs typeface="Arial" panose="020B0604020202020204" pitchFamily="34" charset="0"/>
                        </a:rPr>
                        <a:t>67 old trains</a:t>
                      </a:r>
                      <a:endParaRPr lang="en-ZA" sz="900" dirty="0">
                        <a:effectLst/>
                        <a:latin typeface="Arial" panose="020B0604020202020204" pitchFamily="34" charset="0"/>
                        <a:ea typeface="+mn-ea"/>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cs typeface="Arial" panose="020B0604020202020204" pitchFamily="34" charset="0"/>
                        </a:rPr>
                        <a:t>64 new trains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b="1" dirty="0">
                        <a:effectLst/>
                        <a:latin typeface="Arial" panose="020B0604020202020204" pitchFamily="34" charset="0"/>
                        <a:cs typeface="Arial" panose="020B0604020202020204" pitchFamily="34" charset="0"/>
                      </a:endParaRPr>
                    </a:p>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 </a:t>
                      </a:r>
                      <a:endParaRPr lang="en-ZA" sz="900" b="1" dirty="0">
                        <a:effectLst/>
                        <a:latin typeface="Arial" panose="020B060402020202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Arial" panose="020B0604020202020204" pitchFamily="34" charset="0"/>
                          <a:cs typeface="Arial" panose="020B0604020202020204" pitchFamily="34" charset="0"/>
                        </a:rPr>
                        <a:t>215 configured train sets</a:t>
                      </a:r>
                      <a:endParaRPr lang="en-ZA" sz="9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0"/>
                        </a:spcAft>
                      </a:pPr>
                      <a:endParaRPr lang="en-ZA" sz="900" dirty="0">
                        <a:effectLst/>
                        <a:latin typeface="Arial" panose="020B060402020202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cs typeface="Arial" panose="020B0604020202020204" pitchFamily="34" charset="0"/>
                        </a:rPr>
                        <a:t>238 configured train sets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1557406"/>
                  </a:ext>
                </a:extLst>
              </a:tr>
              <a:tr h="221528">
                <a:tc vMerge="1">
                  <a:txBody>
                    <a:bodyPr/>
                    <a:lstStyle/>
                    <a:p>
                      <a:endParaRPr lang="en-ZA"/>
                    </a:p>
                  </a:txBody>
                  <a:tcPr/>
                </a:tc>
                <a:tc vMerge="1">
                  <a:txBody>
                    <a:bodyPr/>
                    <a:lstStyle/>
                    <a:p>
                      <a:pPr>
                        <a:lnSpc>
                          <a:spcPct val="115000"/>
                        </a:lnSpc>
                        <a:spcAft>
                          <a:spcPts val="0"/>
                        </a:spcAft>
                      </a:pP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solidFill>
                            <a:schemeClr val="tx1"/>
                          </a:solidFill>
                          <a:effectLst/>
                          <a:latin typeface="Arial" panose="020B0604020202020204" pitchFamily="34" charset="0"/>
                          <a:cs typeface="Arial" panose="020B0604020202020204" pitchFamily="34" charset="0"/>
                        </a:rPr>
                        <a:t>Number of coaches refurbished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900" dirty="0">
                          <a:solidFill>
                            <a:schemeClr val="tx1"/>
                          </a:solidFill>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dirty="0">
                        <a:solidFill>
                          <a:schemeClr val="tx1"/>
                        </a:solidFill>
                        <a:effectLst/>
                        <a:latin typeface="Arial" panose="020B060402020202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endParaRPr lang="en-ZA" sz="900" dirty="0">
                        <a:solidFill>
                          <a:schemeClr val="tx1"/>
                        </a:solidFill>
                        <a:effectLst/>
                        <a:latin typeface="Arial" panose="020B0604020202020204" pitchFamily="34" charset="0"/>
                        <a:cs typeface="Arial" panose="020B0604020202020204" pitchFamily="34" charset="0"/>
                      </a:endParaRPr>
                    </a:p>
                    <a:p>
                      <a:pPr marL="90488" lvl="0" indent="-90488">
                        <a:lnSpc>
                          <a:spcPct val="115000"/>
                        </a:lnSpc>
                        <a:spcAft>
                          <a:spcPts val="0"/>
                        </a:spcAft>
                        <a:buFont typeface="Arial" panose="020B0604020202020204" pitchFamily="34" charset="0"/>
                        <a:buChar char="•"/>
                      </a:pPr>
                      <a:r>
                        <a:rPr lang="en-ZA" sz="900" dirty="0">
                          <a:solidFill>
                            <a:schemeClr val="tx1"/>
                          </a:solidFill>
                          <a:effectLst/>
                          <a:latin typeface="Arial" panose="020B0604020202020204" pitchFamily="34" charset="0"/>
                          <a:cs typeface="Arial" panose="020B0604020202020204" pitchFamily="34" charset="0"/>
                        </a:rPr>
                        <a:t>22 coaches refurbished (08 General Overhaul and 14 Ad Hoc)</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900" b="1" dirty="0">
                          <a:solidFill>
                            <a:schemeClr val="tx1"/>
                          </a:solidFill>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b="1" dirty="0">
                        <a:solidFill>
                          <a:schemeClr val="tx1"/>
                        </a:solidFill>
                        <a:effectLst/>
                        <a:latin typeface="Arial" panose="020B060402020202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endParaRPr lang="en-ZA" sz="900" b="1" dirty="0">
                        <a:solidFill>
                          <a:schemeClr val="tx1"/>
                        </a:solidFill>
                        <a:effectLst/>
                        <a:latin typeface="Arial" panose="020B0604020202020204" pitchFamily="34" charset="0"/>
                        <a:cs typeface="Arial" panose="020B0604020202020204" pitchFamily="34" charset="0"/>
                      </a:endParaRPr>
                    </a:p>
                    <a:p>
                      <a:pPr marL="90488" lvl="0" indent="-90488">
                        <a:lnSpc>
                          <a:spcPct val="115000"/>
                        </a:lnSpc>
                        <a:spcAft>
                          <a:spcPts val="0"/>
                        </a:spcAft>
                        <a:buFont typeface="Arial" panose="020B0604020202020204" pitchFamily="34" charset="0"/>
                        <a:buChar char="•"/>
                      </a:pPr>
                      <a:r>
                        <a:rPr lang="en-ZA" sz="900" b="1" dirty="0">
                          <a:solidFill>
                            <a:schemeClr val="tx1"/>
                          </a:solidFill>
                          <a:effectLst/>
                          <a:latin typeface="Arial" panose="020B0604020202020204" pitchFamily="34" charset="0"/>
                          <a:cs typeface="Arial" panose="020B0604020202020204" pitchFamily="34" charset="0"/>
                        </a:rPr>
                        <a:t>192 coaches refurbished (160 metrorail and 32 MLPS)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900" dirty="0">
                          <a:solidFill>
                            <a:schemeClr val="tx1"/>
                          </a:solidFill>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dirty="0">
                        <a:solidFill>
                          <a:schemeClr val="tx1"/>
                        </a:solidFill>
                        <a:effectLst/>
                        <a:latin typeface="Arial" panose="020B060402020202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endParaRPr lang="en-ZA" sz="900" dirty="0">
                        <a:solidFill>
                          <a:schemeClr val="tx1"/>
                        </a:solidFill>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900" dirty="0">
                          <a:solidFill>
                            <a:schemeClr val="tx1"/>
                          </a:solidFill>
                          <a:effectLst/>
                          <a:latin typeface="Arial" panose="020B0604020202020204" pitchFamily="34" charset="0"/>
                          <a:ea typeface="Arial" panose="020B0604020202020204" pitchFamily="34" charset="0"/>
                          <a:cs typeface="Arial" panose="020B0604020202020204" pitchFamily="34" charset="0"/>
                        </a:rPr>
                        <a:t>Annual Monitoring Report on the General Overhaul Programme</a:t>
                      </a:r>
                      <a:endParaRPr lang="en-ZA" sz="90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endParaRPr lang="en-ZA" sz="900" dirty="0">
                        <a:solidFill>
                          <a:schemeClr val="tx1"/>
                        </a:solidFill>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49208038"/>
                  </a:ext>
                </a:extLst>
              </a:tr>
            </a:tbl>
          </a:graphicData>
        </a:graphic>
      </p:graphicFrame>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8221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316416" y="4602162"/>
            <a:ext cx="432048"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108</a:t>
            </a:r>
          </a:p>
        </p:txBody>
      </p:sp>
      <p:graphicFrame>
        <p:nvGraphicFramePr>
          <p:cNvPr id="5" name="Table 4">
            <a:extLst>
              <a:ext uri="{FF2B5EF4-FFF2-40B4-BE49-F238E27FC236}">
                <a16:creationId xmlns:a16="http://schemas.microsoft.com/office/drawing/2014/main" id="{C4530D14-F9FA-4A2D-AE9B-FFAB17A4B47D}"/>
              </a:ext>
            </a:extLst>
          </p:cNvPr>
          <p:cNvGraphicFramePr>
            <a:graphicFrameLocks noGrp="1"/>
          </p:cNvGraphicFramePr>
          <p:nvPr>
            <p:extLst>
              <p:ext uri="{D42A27DB-BD31-4B8C-83A1-F6EECF244321}">
                <p14:modId xmlns:p14="http://schemas.microsoft.com/office/powerpoint/2010/main" val="1332842197"/>
              </p:ext>
            </p:extLst>
          </p:nvPr>
        </p:nvGraphicFramePr>
        <p:xfrm>
          <a:off x="179512" y="912278"/>
          <a:ext cx="8640962" cy="4064972"/>
        </p:xfrm>
        <a:graphic>
          <a:graphicData uri="http://schemas.openxmlformats.org/drawingml/2006/table">
            <a:tbl>
              <a:tblPr bandRow="1"/>
              <a:tblGrid>
                <a:gridCol w="1294442">
                  <a:extLst>
                    <a:ext uri="{9D8B030D-6E8A-4147-A177-3AD203B41FA5}">
                      <a16:colId xmlns:a16="http://schemas.microsoft.com/office/drawing/2014/main" val="912533021"/>
                    </a:ext>
                  </a:extLst>
                </a:gridCol>
                <a:gridCol w="1294442">
                  <a:extLst>
                    <a:ext uri="{9D8B030D-6E8A-4147-A177-3AD203B41FA5}">
                      <a16:colId xmlns:a16="http://schemas.microsoft.com/office/drawing/2014/main" val="3278092436"/>
                    </a:ext>
                  </a:extLst>
                </a:gridCol>
                <a:gridCol w="1294442">
                  <a:extLst>
                    <a:ext uri="{9D8B030D-6E8A-4147-A177-3AD203B41FA5}">
                      <a16:colId xmlns:a16="http://schemas.microsoft.com/office/drawing/2014/main" val="3233750442"/>
                    </a:ext>
                  </a:extLst>
                </a:gridCol>
                <a:gridCol w="1189409">
                  <a:extLst>
                    <a:ext uri="{9D8B030D-6E8A-4147-A177-3AD203B41FA5}">
                      <a16:colId xmlns:a16="http://schemas.microsoft.com/office/drawing/2014/main" val="1922326735"/>
                    </a:ext>
                  </a:extLst>
                </a:gridCol>
                <a:gridCol w="1189409">
                  <a:extLst>
                    <a:ext uri="{9D8B030D-6E8A-4147-A177-3AD203B41FA5}">
                      <a16:colId xmlns:a16="http://schemas.microsoft.com/office/drawing/2014/main" val="3137240235"/>
                    </a:ext>
                  </a:extLst>
                </a:gridCol>
                <a:gridCol w="1189409">
                  <a:extLst>
                    <a:ext uri="{9D8B030D-6E8A-4147-A177-3AD203B41FA5}">
                      <a16:colId xmlns:a16="http://schemas.microsoft.com/office/drawing/2014/main" val="2960021357"/>
                    </a:ext>
                  </a:extLst>
                </a:gridCol>
                <a:gridCol w="1189409">
                  <a:extLst>
                    <a:ext uri="{9D8B030D-6E8A-4147-A177-3AD203B41FA5}">
                      <a16:colId xmlns:a16="http://schemas.microsoft.com/office/drawing/2014/main" val="1096905731"/>
                    </a:ext>
                  </a:extLst>
                </a:gridCol>
              </a:tblGrid>
              <a:tr h="321333">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lnSpc>
                          <a:spcPct val="150000"/>
                        </a:lnSpc>
                      </a:pPr>
                      <a:r>
                        <a:rPr lang="en-ZA" sz="8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938251"/>
                  </a:ext>
                </a:extLst>
              </a:tr>
              <a:tr h="1945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4212525"/>
                  </a:ext>
                </a:extLst>
              </a:tr>
              <a:tr h="1945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15596165"/>
                  </a:ext>
                </a:extLst>
              </a:tr>
              <a:tr h="155689">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800" dirty="0">
                        <a:effectLst/>
                        <a:latin typeface="Arial" panose="020B0604020202020204" pitchFamily="34" charset="0"/>
                        <a:cs typeface="Arial" panose="020B0604020202020204" pitchFamily="34" charset="0"/>
                      </a:endParaRPr>
                    </a:p>
                  </a:txBody>
                  <a:tcPr marL="9797" marR="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2402768"/>
                  </a:ext>
                </a:extLst>
              </a:tr>
              <a:tr h="1254542">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rPr>
                        <a:t>Industrialisation and localisation through manufacturing of trains and other materials locally to create jobs and a skill base</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cs typeface="Arial" panose="020B0604020202020204" pitchFamily="34" charset="0"/>
                        </a:rPr>
                        <a:t>Job creation through Sector Infrastructure Programmes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cs typeface="Arial" panose="020B0604020202020204" pitchFamily="34" charset="0"/>
                        </a:rPr>
                        <a:t>Number of jobs created through PRASA Infrastructure Programmes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3 288 direct jobs cumulatively created</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PRASA Infrastructure Programmes</a:t>
                      </a:r>
                      <a:endParaRPr lang="en-ZA" sz="800" b="1" dirty="0">
                        <a:effectLst/>
                        <a:latin typeface="Arial" panose="020B0604020202020204" pitchFamily="34" charset="0"/>
                        <a:cs typeface="Arial" panose="020B0604020202020204" pitchFamily="34" charset="0"/>
                      </a:endParaRPr>
                    </a:p>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 </a:t>
                      </a:r>
                      <a:endParaRPr lang="en-ZA" sz="800" b="1" dirty="0">
                        <a:effectLst/>
                        <a:latin typeface="Arial" panose="020B060402020202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800" b="1" dirty="0">
                          <a:effectLst/>
                          <a:latin typeface="Arial" panose="020B0604020202020204" pitchFamily="34" charset="0"/>
                          <a:ea typeface="Arial" panose="020B0604020202020204" pitchFamily="34" charset="0"/>
                          <a:cs typeface="Arial" panose="020B0604020202020204" pitchFamily="34" charset="0"/>
                        </a:rPr>
                        <a:t>3 000 direct jobs</a:t>
                      </a:r>
                      <a:endParaRPr lang="en-ZA" sz="8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PRASA Infrastructure Programmes</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800" dirty="0">
                          <a:effectLst/>
                          <a:latin typeface="Arial" panose="020B0604020202020204" pitchFamily="34" charset="0"/>
                          <a:ea typeface="Arial" panose="020B0604020202020204" pitchFamily="34" charset="0"/>
                          <a:cs typeface="Arial" panose="020B0604020202020204" pitchFamily="34" charset="0"/>
                        </a:rPr>
                        <a:t>5 000 direct jobs</a:t>
                      </a:r>
                      <a:endParaRPr lang="en-ZA" sz="800" dirty="0">
                        <a:effectLst/>
                        <a:latin typeface="Arial" panose="020B0604020202020204" pitchFamily="34" charset="0"/>
                        <a:ea typeface="+mn-ea"/>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800" dirty="0">
                          <a:effectLst/>
                          <a:latin typeface="Arial" panose="020B0604020202020204" pitchFamily="34" charset="0"/>
                          <a:ea typeface="Arial" panose="020B0604020202020204" pitchFamily="34" charset="0"/>
                          <a:cs typeface="Arial" panose="020B0604020202020204" pitchFamily="34" charset="0"/>
                        </a:rPr>
                        <a:t>23 800 indirect jobs (through employment multipliers)</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PRASA Infrastructure Programmes</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0932971"/>
                  </a:ext>
                </a:extLst>
              </a:tr>
              <a:tr h="499476">
                <a:tc vMerge="1">
                  <a:txBody>
                    <a:bodyPr/>
                    <a:lstStyle/>
                    <a:p>
                      <a:pPr>
                        <a:lnSpc>
                          <a:spcPct val="115000"/>
                        </a:lnSpc>
                        <a:spcAft>
                          <a:spcPts val="0"/>
                        </a:spcAft>
                      </a:pP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rPr>
                        <a:t>Master Plan on rail manufacturing and localisation</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rPr>
                        <a:t>Commuter Train Manufacturing Master Plan developed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rPr>
                        <a:t>Commuter Train Manufacturing Master Plan developed</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1557406"/>
                  </a:ext>
                </a:extLst>
              </a:tr>
              <a:tr h="1116735">
                <a:tc vMerge="1">
                  <a:txBody>
                    <a:bodyPr/>
                    <a:lstStyle/>
                    <a:p>
                      <a:endParaRPr lang="en-ZA"/>
                    </a:p>
                  </a:txBody>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Rolling Stock Fleet Renewal Programme</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Number of new electric multiple unit (EMU) train sets manufactured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rPr>
                        <a:t>Annual Monitoring Report on the Rolling Stock Fleet Renewal Programme</a:t>
                      </a:r>
                      <a:endParaRPr lang="en-ZA" sz="800" dirty="0">
                        <a:effectLst/>
                        <a:latin typeface="Calibri" panose="020F050202020403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rPr>
                        <a:t> </a:t>
                      </a:r>
                      <a:endParaRPr lang="en-ZA" sz="800" dirty="0">
                        <a:effectLst/>
                        <a:latin typeface="Calibri" panose="020F0502020204030204" pitchFamily="34" charset="0"/>
                      </a:endParaRPr>
                    </a:p>
                    <a:p>
                      <a:pPr marL="92075" lvl="0" indent="-92075">
                        <a:lnSpc>
                          <a:spcPct val="115000"/>
                        </a:lnSpc>
                        <a:spcAft>
                          <a:spcPts val="0"/>
                        </a:spcAft>
                        <a:buFont typeface="Symbol" panose="05050102010706020507" pitchFamily="18" charset="2"/>
                        <a:buChar char=""/>
                      </a:pPr>
                      <a:r>
                        <a:rPr lang="en-ZA" sz="800" dirty="0">
                          <a:effectLst/>
                          <a:latin typeface="Arial" panose="020B0604020202020204" pitchFamily="34" charset="0"/>
                          <a:ea typeface="Arial" panose="020B0604020202020204" pitchFamily="34" charset="0"/>
                        </a:rPr>
                        <a:t>Total of 150 EMU train sets manufactured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rPr>
                        <a:t>Annual Monitoring Report on the Rolling Stock Fleet Renewal Programme</a:t>
                      </a:r>
                      <a:endParaRPr lang="en-ZA" sz="800" b="1" dirty="0">
                        <a:effectLst/>
                        <a:latin typeface="Calibri" panose="020F0502020204030204" pitchFamily="34" charset="0"/>
                      </a:endParaRPr>
                    </a:p>
                    <a:p>
                      <a:pPr>
                        <a:lnSpc>
                          <a:spcPct val="115000"/>
                        </a:lnSpc>
                        <a:spcAft>
                          <a:spcPts val="0"/>
                        </a:spcAft>
                      </a:pPr>
                      <a:r>
                        <a:rPr lang="en-ZA" sz="800" b="1" dirty="0">
                          <a:effectLst/>
                          <a:latin typeface="Arial" panose="020B0604020202020204" pitchFamily="34" charset="0"/>
                        </a:rPr>
                        <a:t> </a:t>
                      </a:r>
                      <a:endParaRPr lang="en-ZA" sz="800" b="1" dirty="0">
                        <a:effectLst/>
                        <a:latin typeface="Calibri" panose="020F0502020204030204" pitchFamily="34" charset="0"/>
                      </a:endParaRPr>
                    </a:p>
                    <a:p>
                      <a:pPr marL="92075" lvl="0" indent="-92075">
                        <a:lnSpc>
                          <a:spcPct val="115000"/>
                        </a:lnSpc>
                        <a:spcAft>
                          <a:spcPts val="0"/>
                        </a:spcAft>
                        <a:buFont typeface="Symbol" panose="05050102010706020507" pitchFamily="18" charset="2"/>
                        <a:buChar char=""/>
                      </a:pPr>
                      <a:r>
                        <a:rPr lang="en-ZA" sz="800" b="1" dirty="0">
                          <a:effectLst/>
                          <a:latin typeface="Arial" panose="020B0604020202020204" pitchFamily="34" charset="0"/>
                        </a:rPr>
                        <a:t>Additional 50 EMU </a:t>
                      </a:r>
                      <a:r>
                        <a:rPr lang="en-ZA" sz="800" b="1" dirty="0">
                          <a:effectLst/>
                          <a:latin typeface="Arial" panose="020B0604020202020204" pitchFamily="34" charset="0"/>
                          <a:ea typeface="Arial" panose="020B0604020202020204" pitchFamily="34" charset="0"/>
                        </a:rPr>
                        <a:t>train sets manufactured </a:t>
                      </a:r>
                      <a:endParaRPr lang="en-ZA" sz="8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rPr>
                        <a:t>Annual Monitoring Report on the Rolling Stock Fleet Renewal Programme</a:t>
                      </a:r>
                      <a:endParaRPr lang="en-ZA" sz="800" dirty="0">
                        <a:effectLst/>
                        <a:latin typeface="Calibri" panose="020F0502020204030204" pitchFamily="34" charset="0"/>
                      </a:endParaRPr>
                    </a:p>
                    <a:p>
                      <a:pPr>
                        <a:lnSpc>
                          <a:spcPct val="115000"/>
                        </a:lnSpc>
                        <a:spcAft>
                          <a:spcPts val="0"/>
                        </a:spcAft>
                      </a:pPr>
                      <a:r>
                        <a:rPr lang="en-ZA" sz="800" dirty="0">
                          <a:effectLst/>
                          <a:latin typeface="Arial" panose="020B0604020202020204" pitchFamily="34" charset="0"/>
                        </a:rPr>
                        <a:t> </a:t>
                      </a:r>
                      <a:endParaRPr lang="en-ZA" sz="800" dirty="0">
                        <a:effectLst/>
                        <a:latin typeface="Calibri" panose="020F0502020204030204" pitchFamily="34" charset="0"/>
                      </a:endParaRPr>
                    </a:p>
                    <a:p>
                      <a:pPr marL="177800" lvl="0" indent="-177800">
                        <a:lnSpc>
                          <a:spcPct val="115000"/>
                        </a:lnSpc>
                        <a:spcAft>
                          <a:spcPts val="0"/>
                        </a:spcAft>
                        <a:buFont typeface="Symbol" panose="05050102010706020507" pitchFamily="18" charset="2"/>
                        <a:buChar char=""/>
                      </a:pPr>
                      <a:r>
                        <a:rPr lang="en-ZA" sz="800" dirty="0">
                          <a:effectLst/>
                          <a:latin typeface="Arial" panose="020B0604020202020204" pitchFamily="34" charset="0"/>
                        </a:rPr>
                        <a:t>Additional 60 EMU </a:t>
                      </a:r>
                      <a:r>
                        <a:rPr lang="en-ZA" sz="800" dirty="0">
                          <a:effectLst/>
                          <a:latin typeface="Arial" panose="020B0604020202020204" pitchFamily="34" charset="0"/>
                          <a:ea typeface="Arial" panose="020B0604020202020204" pitchFamily="34" charset="0"/>
                        </a:rPr>
                        <a:t>train sets manufactured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rPr>
                        <a:t>Annual Monitoring Report on the Rolling Stock Fleet Renewal Programme</a:t>
                      </a:r>
                      <a:endParaRPr lang="en-ZA" sz="800" dirty="0">
                        <a:effectLst/>
                        <a:latin typeface="Calibri" panose="020F050202020403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rPr>
                        <a:t> </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0984558"/>
                  </a:ext>
                </a:extLst>
              </a:tr>
            </a:tbl>
          </a:graphicData>
        </a:graphic>
      </p:graphicFrame>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43388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589306"/>
            <a:ext cx="621432" cy="2867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109</a:t>
            </a:r>
          </a:p>
        </p:txBody>
      </p:sp>
      <p:graphicFrame>
        <p:nvGraphicFramePr>
          <p:cNvPr id="5" name="Table 4">
            <a:extLst>
              <a:ext uri="{FF2B5EF4-FFF2-40B4-BE49-F238E27FC236}">
                <a16:creationId xmlns:a16="http://schemas.microsoft.com/office/drawing/2014/main" id="{C4530D14-F9FA-4A2D-AE9B-FFAB17A4B47D}"/>
              </a:ext>
            </a:extLst>
          </p:cNvPr>
          <p:cNvGraphicFramePr>
            <a:graphicFrameLocks noGrp="1"/>
          </p:cNvGraphicFramePr>
          <p:nvPr>
            <p:extLst>
              <p:ext uri="{D42A27DB-BD31-4B8C-83A1-F6EECF244321}">
                <p14:modId xmlns:p14="http://schemas.microsoft.com/office/powerpoint/2010/main" val="2382411936"/>
              </p:ext>
            </p:extLst>
          </p:nvPr>
        </p:nvGraphicFramePr>
        <p:xfrm>
          <a:off x="179512" y="953991"/>
          <a:ext cx="8542312" cy="3308858"/>
        </p:xfrm>
        <a:graphic>
          <a:graphicData uri="http://schemas.openxmlformats.org/drawingml/2006/table">
            <a:tbl>
              <a:tblPr bandRow="1"/>
              <a:tblGrid>
                <a:gridCol w="1279664">
                  <a:extLst>
                    <a:ext uri="{9D8B030D-6E8A-4147-A177-3AD203B41FA5}">
                      <a16:colId xmlns:a16="http://schemas.microsoft.com/office/drawing/2014/main" val="912533021"/>
                    </a:ext>
                  </a:extLst>
                </a:gridCol>
                <a:gridCol w="1279664">
                  <a:extLst>
                    <a:ext uri="{9D8B030D-6E8A-4147-A177-3AD203B41FA5}">
                      <a16:colId xmlns:a16="http://schemas.microsoft.com/office/drawing/2014/main" val="3278092436"/>
                    </a:ext>
                  </a:extLst>
                </a:gridCol>
                <a:gridCol w="1279664">
                  <a:extLst>
                    <a:ext uri="{9D8B030D-6E8A-4147-A177-3AD203B41FA5}">
                      <a16:colId xmlns:a16="http://schemas.microsoft.com/office/drawing/2014/main" val="3233750442"/>
                    </a:ext>
                  </a:extLst>
                </a:gridCol>
                <a:gridCol w="1175830">
                  <a:extLst>
                    <a:ext uri="{9D8B030D-6E8A-4147-A177-3AD203B41FA5}">
                      <a16:colId xmlns:a16="http://schemas.microsoft.com/office/drawing/2014/main" val="1922326735"/>
                    </a:ext>
                  </a:extLst>
                </a:gridCol>
                <a:gridCol w="1175830">
                  <a:extLst>
                    <a:ext uri="{9D8B030D-6E8A-4147-A177-3AD203B41FA5}">
                      <a16:colId xmlns:a16="http://schemas.microsoft.com/office/drawing/2014/main" val="3137240235"/>
                    </a:ext>
                  </a:extLst>
                </a:gridCol>
                <a:gridCol w="1175830">
                  <a:extLst>
                    <a:ext uri="{9D8B030D-6E8A-4147-A177-3AD203B41FA5}">
                      <a16:colId xmlns:a16="http://schemas.microsoft.com/office/drawing/2014/main" val="2960021357"/>
                    </a:ext>
                  </a:extLst>
                </a:gridCol>
                <a:gridCol w="1175830">
                  <a:extLst>
                    <a:ext uri="{9D8B030D-6E8A-4147-A177-3AD203B41FA5}">
                      <a16:colId xmlns:a16="http://schemas.microsoft.com/office/drawing/2014/main" val="1096905731"/>
                    </a:ext>
                  </a:extLst>
                </a:gridCol>
              </a:tblGrid>
              <a:tr h="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938251"/>
                  </a:ext>
                </a:extLst>
              </a:tr>
              <a:tr h="832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4212525"/>
                  </a:ext>
                </a:extLst>
              </a:tr>
              <a:tr h="4095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15596165"/>
                  </a:ext>
                </a:extLst>
              </a:tr>
              <a:tr h="0">
                <a:tc gridSpan="7">
                  <a:txBody>
                    <a:bodyPr/>
                    <a:lstStyle/>
                    <a:p>
                      <a:pPr marR="563880" algn="l">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800" b="1" dirty="0">
                        <a:solidFill>
                          <a:schemeClr val="tx1"/>
                        </a:solidFill>
                        <a:effectLst/>
                        <a:latin typeface="Arial" panose="020B0604020202020204" pitchFamily="34" charset="0"/>
                        <a:cs typeface="Arial" panose="020B0604020202020204" pitchFamily="34" charset="0"/>
                      </a:endParaRPr>
                    </a:p>
                  </a:txBody>
                  <a:tcPr marL="9797" marR="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2402768"/>
                  </a:ext>
                </a:extLst>
              </a:tr>
              <a:tr h="252566">
                <a:tc rowSpan="2">
                  <a:txBody>
                    <a:bodyPr/>
                    <a:lstStyle/>
                    <a:p>
                      <a:pPr algn="l">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rPr>
                        <a:t>Implement comprehensive rail modernisation and upgrade programme</a:t>
                      </a:r>
                      <a:endParaRPr lang="en-ZA" sz="800" b="1"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l">
                        <a:lnSpc>
                          <a:spcPct val="115000"/>
                        </a:lnSpc>
                        <a:spcAft>
                          <a:spcPts val="0"/>
                        </a:spcAft>
                      </a:pPr>
                      <a:r>
                        <a:rPr lang="en-ZA" sz="800" b="0" dirty="0">
                          <a:solidFill>
                            <a:schemeClr val="tx1"/>
                          </a:solidFill>
                          <a:effectLst/>
                          <a:latin typeface="Arial" panose="020B0604020202020204" pitchFamily="34" charset="0"/>
                        </a:rPr>
                        <a:t>PRASA Rail Modernisation</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Number of new electric multiple unit (EMU) train sets deployed to priority corridors</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rPr>
                        <a:t>Annual Monitoring Report on the Rolling Stock Fleet Renewal Programme</a:t>
                      </a:r>
                      <a:endParaRPr lang="en-ZA" sz="800" b="0" dirty="0">
                        <a:solidFill>
                          <a:schemeClr val="tx1"/>
                        </a:solidFill>
                        <a:effectLst/>
                        <a:latin typeface="Calibri" panose="020F0502020204030204" pitchFamily="34" charset="0"/>
                      </a:endParaRPr>
                    </a:p>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 </a:t>
                      </a:r>
                      <a:endParaRPr lang="en-ZA" sz="800" b="0"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0" dirty="0">
                          <a:solidFill>
                            <a:schemeClr val="tx1"/>
                          </a:solidFill>
                          <a:effectLst/>
                          <a:latin typeface="Arial" panose="020B0604020202020204" pitchFamily="34" charset="0"/>
                          <a:ea typeface="Arial" panose="020B0604020202020204" pitchFamily="34" charset="0"/>
                        </a:rPr>
                        <a:t>Total of 79 EMU train sets deployed in priority corridors</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1" dirty="0">
                          <a:solidFill>
                            <a:schemeClr val="tx1"/>
                          </a:solidFill>
                          <a:effectLst/>
                          <a:latin typeface="Arial" panose="020B0604020202020204" pitchFamily="34" charset="0"/>
                        </a:rPr>
                        <a:t>Annual Monitoring Report on the Rolling Stock Fleet Renewal Programme</a:t>
                      </a:r>
                      <a:endParaRPr lang="en-ZA" sz="800" b="1" dirty="0">
                        <a:solidFill>
                          <a:schemeClr val="tx1"/>
                        </a:solidFill>
                        <a:effectLst/>
                        <a:latin typeface="Calibri" panose="020F0502020204030204" pitchFamily="34" charset="0"/>
                      </a:endParaRPr>
                    </a:p>
                    <a:p>
                      <a:pPr algn="l">
                        <a:lnSpc>
                          <a:spcPct val="115000"/>
                        </a:lnSpc>
                        <a:spcAft>
                          <a:spcPts val="0"/>
                        </a:spcAft>
                      </a:pPr>
                      <a:r>
                        <a:rPr lang="en-ZA" sz="800" b="1" dirty="0">
                          <a:solidFill>
                            <a:schemeClr val="tx1"/>
                          </a:solidFill>
                          <a:effectLst/>
                          <a:latin typeface="Arial" panose="020B0604020202020204" pitchFamily="34" charset="0"/>
                        </a:rPr>
                        <a:t> </a:t>
                      </a:r>
                      <a:endParaRPr lang="en-ZA" sz="800" b="1"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1" dirty="0">
                          <a:solidFill>
                            <a:schemeClr val="tx1"/>
                          </a:solidFill>
                          <a:effectLst/>
                          <a:latin typeface="Arial" panose="020B0604020202020204" pitchFamily="34" charset="0"/>
                        </a:rPr>
                        <a:t>Additional 25 EMU train sets deployed in priority corridors</a:t>
                      </a:r>
                      <a:endParaRPr lang="en-ZA" sz="800" b="1"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rPr>
                        <a:t>Annual Monitoring Report on the Rolling Stock Fleet Renewal Programme</a:t>
                      </a:r>
                      <a:endParaRPr lang="en-ZA" sz="800" b="0" dirty="0">
                        <a:solidFill>
                          <a:schemeClr val="tx1"/>
                        </a:solidFill>
                        <a:effectLst/>
                        <a:latin typeface="Calibri" panose="020F0502020204030204" pitchFamily="34" charset="0"/>
                      </a:endParaRPr>
                    </a:p>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 </a:t>
                      </a:r>
                      <a:endParaRPr lang="en-ZA" sz="800" b="0"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0" dirty="0">
                          <a:solidFill>
                            <a:schemeClr val="tx1"/>
                          </a:solidFill>
                          <a:effectLst/>
                          <a:latin typeface="Arial" panose="020B0604020202020204" pitchFamily="34" charset="0"/>
                          <a:ea typeface="Arial" panose="020B0604020202020204" pitchFamily="34" charset="0"/>
                        </a:rPr>
                        <a:t>Additional 30 EMU train sets deployed in priority corridors</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rPr>
                        <a:t>Annual Monitoring Report on the Rolling Stock Fleet Renewal Programme</a:t>
                      </a:r>
                      <a:endParaRPr lang="en-ZA" sz="800" b="0" dirty="0">
                        <a:solidFill>
                          <a:schemeClr val="tx1"/>
                        </a:solidFill>
                        <a:effectLst/>
                        <a:latin typeface="Calibri" panose="020F0502020204030204" pitchFamily="34" charset="0"/>
                      </a:endParaRPr>
                    </a:p>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 </a:t>
                      </a:r>
                      <a:endParaRPr lang="en-ZA" sz="800" b="0"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0" dirty="0">
                          <a:solidFill>
                            <a:schemeClr val="tx1"/>
                          </a:solidFill>
                          <a:effectLst/>
                          <a:latin typeface="Arial" panose="020B0604020202020204" pitchFamily="34" charset="0"/>
                          <a:ea typeface="Arial" panose="020B0604020202020204" pitchFamily="34" charset="0"/>
                        </a:rPr>
                        <a:t>Additional 35 EMU train sets deployed in priority corridors</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1557406"/>
                  </a:ext>
                </a:extLst>
              </a:tr>
              <a:tr h="273727">
                <a:tc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 completion of the PRASA Rail Signalling Improvement Programme</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rPr>
                        <a:t>Annual Monitoring Report on PRASA Rail Signalling Improvement Programme:</a:t>
                      </a:r>
                      <a:endParaRPr lang="en-ZA" sz="800" b="1" dirty="0">
                        <a:solidFill>
                          <a:schemeClr val="tx1"/>
                        </a:solidFill>
                        <a:effectLst/>
                        <a:latin typeface="Calibri" panose="020F0502020204030204" pitchFamily="34" charset="0"/>
                      </a:endParaRPr>
                    </a:p>
                    <a:p>
                      <a:pPr algn="l">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rPr>
                        <a:t> </a:t>
                      </a:r>
                      <a:endParaRPr lang="en-ZA" sz="800" b="1"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1" dirty="0">
                          <a:solidFill>
                            <a:schemeClr val="tx1"/>
                          </a:solidFill>
                          <a:effectLst/>
                          <a:latin typeface="Arial" panose="020B0604020202020204" pitchFamily="34" charset="0"/>
                          <a:ea typeface="Arial" panose="020B0604020202020204" pitchFamily="34" charset="0"/>
                        </a:rPr>
                        <a:t>Testing and commissioning of six (6) lines</a:t>
                      </a:r>
                      <a:endParaRPr lang="en-ZA" sz="800" b="1"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Annual Monitoring Report on PRASA Rail Signalling Improvement Programme</a:t>
                      </a:r>
                      <a:endParaRPr lang="en-ZA" sz="800" b="0" dirty="0">
                        <a:solidFill>
                          <a:schemeClr val="tx1"/>
                        </a:solidFill>
                        <a:effectLst/>
                        <a:latin typeface="Calibri" panose="020F0502020204030204" pitchFamily="34" charset="0"/>
                      </a:endParaRPr>
                    </a:p>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 </a:t>
                      </a:r>
                      <a:endParaRPr lang="en-ZA" sz="800" b="0"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0" dirty="0">
                          <a:solidFill>
                            <a:schemeClr val="tx1"/>
                          </a:solidFill>
                          <a:effectLst/>
                          <a:latin typeface="Arial" panose="020B0604020202020204" pitchFamily="34" charset="0"/>
                          <a:ea typeface="Arial" panose="020B0604020202020204" pitchFamily="34" charset="0"/>
                        </a:rPr>
                        <a:t>Testing and commissioning of fourteen (14) lines</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Annual Monitoring Report on PRASA Rail Signalling Improvement Programme:</a:t>
                      </a:r>
                      <a:endParaRPr lang="en-ZA" sz="800" b="0" dirty="0">
                        <a:solidFill>
                          <a:schemeClr val="tx1"/>
                        </a:solidFill>
                        <a:effectLst/>
                        <a:latin typeface="Calibri" panose="020F0502020204030204" pitchFamily="34" charset="0"/>
                      </a:endParaRPr>
                    </a:p>
                    <a:p>
                      <a:pPr algn="l">
                        <a:lnSpc>
                          <a:spcPct val="115000"/>
                        </a:lnSpc>
                        <a:spcAft>
                          <a:spcPts val="0"/>
                        </a:spcAft>
                      </a:pPr>
                      <a:r>
                        <a:rPr lang="en-ZA" sz="800" b="0" dirty="0">
                          <a:solidFill>
                            <a:schemeClr val="tx1"/>
                          </a:solidFill>
                          <a:effectLst/>
                          <a:latin typeface="Arial" panose="020B0604020202020204" pitchFamily="34" charset="0"/>
                          <a:ea typeface="Arial" panose="020B0604020202020204" pitchFamily="34" charset="0"/>
                        </a:rPr>
                        <a:t> </a:t>
                      </a:r>
                      <a:endParaRPr lang="en-ZA" sz="800" b="0" dirty="0">
                        <a:solidFill>
                          <a:schemeClr val="tx1"/>
                        </a:solidFill>
                        <a:effectLst/>
                        <a:latin typeface="Calibri" panose="020F0502020204030204" pitchFamily="34" charset="0"/>
                      </a:endParaRPr>
                    </a:p>
                    <a:p>
                      <a:pPr marL="90488" lvl="0" indent="-90488" algn="l">
                        <a:lnSpc>
                          <a:spcPct val="115000"/>
                        </a:lnSpc>
                        <a:spcAft>
                          <a:spcPts val="0"/>
                        </a:spcAft>
                        <a:buFont typeface="Symbol" panose="05050102010706020507" pitchFamily="18" charset="2"/>
                        <a:buChar char=""/>
                      </a:pPr>
                      <a:r>
                        <a:rPr lang="en-ZA" sz="800" b="0" dirty="0">
                          <a:solidFill>
                            <a:schemeClr val="tx1"/>
                          </a:solidFill>
                          <a:effectLst/>
                          <a:latin typeface="Arial" panose="020B0604020202020204" pitchFamily="34" charset="0"/>
                          <a:ea typeface="Arial" panose="020B0604020202020204" pitchFamily="34" charset="0"/>
                        </a:rPr>
                        <a:t>Testing and commissioning of five (5) lines</a:t>
                      </a:r>
                      <a:endParaRPr lang="en-ZA" sz="800" b="0"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0984558"/>
                  </a:ext>
                </a:extLst>
              </a:tr>
            </a:tbl>
          </a:graphicData>
        </a:graphic>
      </p:graphicFrame>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78931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99542"/>
            <a:ext cx="8208912" cy="3528392"/>
          </a:xfrm>
        </p:spPr>
        <p:txBody>
          <a:bodyPr>
            <a:noAutofit/>
          </a:bodyPr>
          <a:lstStyle/>
          <a:p>
            <a:pPr algn="just"/>
            <a:r>
              <a:rPr lang="en-ZA" sz="1500" b="1" dirty="0">
                <a:solidFill>
                  <a:schemeClr val="tx1"/>
                </a:solidFill>
              </a:rPr>
              <a:t>Sub-programme: Rail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15518"/>
            <a:ext cx="621432" cy="2604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110</a:t>
            </a:r>
          </a:p>
        </p:txBody>
      </p:sp>
      <p:graphicFrame>
        <p:nvGraphicFramePr>
          <p:cNvPr id="5" name="Table 4">
            <a:extLst>
              <a:ext uri="{FF2B5EF4-FFF2-40B4-BE49-F238E27FC236}">
                <a16:creationId xmlns:a16="http://schemas.microsoft.com/office/drawing/2014/main" id="{C4530D14-F9FA-4A2D-AE9B-FFAB17A4B47D}"/>
              </a:ext>
            </a:extLst>
          </p:cNvPr>
          <p:cNvGraphicFramePr>
            <a:graphicFrameLocks noGrp="1"/>
          </p:cNvGraphicFramePr>
          <p:nvPr>
            <p:extLst>
              <p:ext uri="{D42A27DB-BD31-4B8C-83A1-F6EECF244321}">
                <p14:modId xmlns:p14="http://schemas.microsoft.com/office/powerpoint/2010/main" val="3433328305"/>
              </p:ext>
            </p:extLst>
          </p:nvPr>
        </p:nvGraphicFramePr>
        <p:xfrm>
          <a:off x="179512" y="953990"/>
          <a:ext cx="8542312" cy="2353536"/>
        </p:xfrm>
        <a:graphic>
          <a:graphicData uri="http://schemas.openxmlformats.org/drawingml/2006/table">
            <a:tbl>
              <a:tblPr bandRow="1"/>
              <a:tblGrid>
                <a:gridCol w="1279664">
                  <a:extLst>
                    <a:ext uri="{9D8B030D-6E8A-4147-A177-3AD203B41FA5}">
                      <a16:colId xmlns:a16="http://schemas.microsoft.com/office/drawing/2014/main" val="912533021"/>
                    </a:ext>
                  </a:extLst>
                </a:gridCol>
                <a:gridCol w="1279664">
                  <a:extLst>
                    <a:ext uri="{9D8B030D-6E8A-4147-A177-3AD203B41FA5}">
                      <a16:colId xmlns:a16="http://schemas.microsoft.com/office/drawing/2014/main" val="3278092436"/>
                    </a:ext>
                  </a:extLst>
                </a:gridCol>
                <a:gridCol w="1279664">
                  <a:extLst>
                    <a:ext uri="{9D8B030D-6E8A-4147-A177-3AD203B41FA5}">
                      <a16:colId xmlns:a16="http://schemas.microsoft.com/office/drawing/2014/main" val="3233750442"/>
                    </a:ext>
                  </a:extLst>
                </a:gridCol>
                <a:gridCol w="1175830">
                  <a:extLst>
                    <a:ext uri="{9D8B030D-6E8A-4147-A177-3AD203B41FA5}">
                      <a16:colId xmlns:a16="http://schemas.microsoft.com/office/drawing/2014/main" val="1922326735"/>
                    </a:ext>
                  </a:extLst>
                </a:gridCol>
                <a:gridCol w="1175830">
                  <a:extLst>
                    <a:ext uri="{9D8B030D-6E8A-4147-A177-3AD203B41FA5}">
                      <a16:colId xmlns:a16="http://schemas.microsoft.com/office/drawing/2014/main" val="3137240235"/>
                    </a:ext>
                  </a:extLst>
                </a:gridCol>
                <a:gridCol w="1175830">
                  <a:extLst>
                    <a:ext uri="{9D8B030D-6E8A-4147-A177-3AD203B41FA5}">
                      <a16:colId xmlns:a16="http://schemas.microsoft.com/office/drawing/2014/main" val="2960021357"/>
                    </a:ext>
                  </a:extLst>
                </a:gridCol>
                <a:gridCol w="1175830">
                  <a:extLst>
                    <a:ext uri="{9D8B030D-6E8A-4147-A177-3AD203B41FA5}">
                      <a16:colId xmlns:a16="http://schemas.microsoft.com/office/drawing/2014/main" val="1096905731"/>
                    </a:ext>
                  </a:extLst>
                </a:gridCol>
              </a:tblGrid>
              <a:tr h="273028">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938251"/>
                  </a:ext>
                </a:extLst>
              </a:tr>
              <a:tr h="36070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4212525"/>
                  </a:ext>
                </a:extLst>
              </a:tr>
              <a:tr h="1723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1000" b="1" dirty="0">
                        <a:solidFill>
                          <a:schemeClr val="bg1"/>
                        </a:solidFill>
                        <a:effectLst/>
                        <a:latin typeface="Arial" panose="020B0604020202020204" pitchFamily="34" charset="0"/>
                        <a:cs typeface="Arial" panose="020B0604020202020204" pitchFamily="34" charset="0"/>
                      </a:endParaRPr>
                    </a:p>
                  </a:txBody>
                  <a:tcPr marL="9797" marR="9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15596165"/>
                  </a:ext>
                </a:extLst>
              </a:tr>
              <a:tr h="153199">
                <a:tc gridSpan="7">
                  <a:txBody>
                    <a:bodyPr/>
                    <a:lstStyle/>
                    <a:p>
                      <a:pPr marR="563880" algn="l">
                        <a:lnSpc>
                          <a:spcPct val="115000"/>
                        </a:lnSpc>
                        <a:spcAft>
                          <a:spcPts val="0"/>
                        </a:spcAft>
                      </a:pPr>
                      <a:r>
                        <a:rPr lang="en-ZA" sz="1000" b="1" dirty="0">
                          <a:solidFill>
                            <a:schemeClr val="tx1"/>
                          </a:solidFill>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1000" b="1" dirty="0">
                        <a:solidFill>
                          <a:schemeClr val="tx1"/>
                        </a:solidFill>
                        <a:effectLst/>
                        <a:latin typeface="Arial" panose="020B0604020202020204" pitchFamily="34" charset="0"/>
                        <a:cs typeface="Arial" panose="020B0604020202020204" pitchFamily="34" charset="0"/>
                      </a:endParaRPr>
                    </a:p>
                  </a:txBody>
                  <a:tcPr marL="9797" marR="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2402768"/>
                  </a:ext>
                </a:extLst>
              </a:tr>
              <a:tr h="1306592">
                <a:tc>
                  <a:txBody>
                    <a:bodyPr/>
                    <a:lstStyle/>
                    <a:p>
                      <a:pPr algn="l">
                        <a:lnSpc>
                          <a:spcPct val="115000"/>
                        </a:lnSpc>
                        <a:spcAft>
                          <a:spcPts val="0"/>
                        </a:spcAft>
                      </a:pPr>
                      <a:r>
                        <a:rPr lang="en-ZA" sz="1000" b="1" dirty="0">
                          <a:solidFill>
                            <a:schemeClr val="tx1"/>
                          </a:solidFill>
                          <a:effectLst/>
                          <a:latin typeface="Arial" panose="020B0604020202020204" pitchFamily="34" charset="0"/>
                          <a:ea typeface="Arial" panose="020B0604020202020204" pitchFamily="34" charset="0"/>
                          <a:cs typeface="Arial" panose="020B0604020202020204" pitchFamily="34" charset="0"/>
                        </a:rPr>
                        <a:t>Implement comprehensive rail modernisation and upgrade programme</a:t>
                      </a:r>
                      <a:endParaRPr lang="en-ZA" sz="1000" b="1" dirty="0">
                        <a:solidFill>
                          <a:schemeClr val="tx1"/>
                        </a:solidFill>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Station Modernisation Programme</a:t>
                      </a:r>
                      <a:endParaRPr lang="en-ZA" sz="10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Number of stations revitalised (through functionality improvements, rebuilding and commercialisation)</a:t>
                      </a:r>
                      <a:endParaRPr lang="en-ZA" sz="10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187 stations restored with functionality improvements following theft and vandalism of 2020</a:t>
                      </a:r>
                      <a:endParaRPr lang="en-ZA" sz="10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Annual Monitoring Report on the Station Modernisation Programme</a:t>
                      </a:r>
                      <a:endParaRPr lang="en-ZA" sz="1000" b="1" dirty="0">
                        <a:effectLst/>
                        <a:latin typeface="Arial" panose="020B0604020202020204" pitchFamily="34" charset="0"/>
                        <a:cs typeface="Arial" panose="020B0604020202020204" pitchFamily="34" charset="0"/>
                      </a:endParaRPr>
                    </a:p>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 </a:t>
                      </a:r>
                      <a:endParaRPr lang="en-ZA" sz="1000" b="1" dirty="0">
                        <a:effectLst/>
                        <a:latin typeface="Arial" panose="020B0604020202020204" pitchFamily="34"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1000" b="1" dirty="0">
                          <a:solidFill>
                            <a:schemeClr val="tx1"/>
                          </a:solidFill>
                          <a:effectLst/>
                          <a:latin typeface="Arial" panose="020B0604020202020204" pitchFamily="34" charset="0"/>
                          <a:ea typeface="Arial" panose="020B0604020202020204" pitchFamily="34" charset="0"/>
                          <a:cs typeface="Arial" panose="020B0604020202020204" pitchFamily="34" charset="0"/>
                        </a:rPr>
                        <a:t>56 stations</a:t>
                      </a:r>
                      <a:endParaRPr lang="en-ZA" sz="1000" b="1" dirty="0">
                        <a:solidFill>
                          <a:schemeClr val="tx1"/>
                        </a:solidFill>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Annual Monitoring Report on the Station Modernisation Programme</a:t>
                      </a:r>
                      <a:endParaRPr lang="en-ZA" sz="1000" dirty="0">
                        <a:effectLst/>
                        <a:latin typeface="Arial" panose="020B0604020202020204" pitchFamily="34" charset="0"/>
                        <a:cs typeface="Arial" panose="020B0604020202020204" pitchFamily="34" charset="0"/>
                      </a:endParaRPr>
                    </a:p>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0"/>
                        </a:spcAft>
                      </a:pPr>
                      <a:endParaRPr lang="en-ZA" sz="1000" dirty="0">
                        <a:effectLst/>
                        <a:latin typeface="Arial" panose="020B0604020202020204" pitchFamily="34"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1000" dirty="0">
                          <a:effectLst/>
                          <a:latin typeface="Arial" panose="020B0604020202020204" pitchFamily="34" charset="0"/>
                          <a:ea typeface="Arial" panose="020B0604020202020204" pitchFamily="34" charset="0"/>
                          <a:cs typeface="Arial" panose="020B0604020202020204" pitchFamily="34" charset="0"/>
                        </a:rPr>
                        <a:t>50 stations</a:t>
                      </a:r>
                      <a:endParaRPr lang="en-ZA" sz="10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Annual Monitoring Report on the Station Modernisation Programme</a:t>
                      </a:r>
                      <a:endParaRPr lang="en-ZA" sz="1000" dirty="0">
                        <a:effectLst/>
                        <a:latin typeface="Arial" panose="020B0604020202020204" pitchFamily="34" charset="0"/>
                        <a:cs typeface="Arial" panose="020B0604020202020204" pitchFamily="34" charset="0"/>
                      </a:endParaRPr>
                    </a:p>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 </a:t>
                      </a:r>
                      <a:endParaRPr lang="en-ZA" sz="10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1557406"/>
                  </a:ext>
                </a:extLst>
              </a:tr>
            </a:tbl>
          </a:graphicData>
        </a:graphic>
      </p:graphicFrame>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8919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251520" y="627534"/>
            <a:ext cx="8424936" cy="4248472"/>
          </a:xfrm>
        </p:spPr>
        <p:txBody>
          <a:bodyPr>
            <a:noAutofit/>
          </a:bodyPr>
          <a:lstStyle/>
          <a:p>
            <a:pPr algn="just"/>
            <a:r>
              <a:rPr lang="en-ZA" sz="1500" b="1" dirty="0">
                <a:solidFill>
                  <a:schemeClr val="tx1"/>
                </a:solidFill>
              </a:rPr>
              <a:t>    Sub-programme: Rail Operations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02162"/>
            <a:ext cx="549424"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111</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E5F04AF5-7E59-4A21-BFC0-A9B48A7071E9}"/>
              </a:ext>
            </a:extLst>
          </p:cNvPr>
          <p:cNvGraphicFramePr>
            <a:graphicFrameLocks noGrp="1"/>
          </p:cNvGraphicFramePr>
          <p:nvPr>
            <p:extLst>
              <p:ext uri="{D42A27DB-BD31-4B8C-83A1-F6EECF244321}">
                <p14:modId xmlns:p14="http://schemas.microsoft.com/office/powerpoint/2010/main" val="1825936638"/>
              </p:ext>
            </p:extLst>
          </p:nvPr>
        </p:nvGraphicFramePr>
        <p:xfrm>
          <a:off x="251520" y="955054"/>
          <a:ext cx="8435280" cy="3647108"/>
        </p:xfrm>
        <a:graphic>
          <a:graphicData uri="http://schemas.openxmlformats.org/drawingml/2006/table">
            <a:tbl>
              <a:tblPr lastRow="1" bandRow="1"/>
              <a:tblGrid>
                <a:gridCol w="1227948">
                  <a:extLst>
                    <a:ext uri="{9D8B030D-6E8A-4147-A177-3AD203B41FA5}">
                      <a16:colId xmlns:a16="http://schemas.microsoft.com/office/drawing/2014/main" val="337447628"/>
                    </a:ext>
                  </a:extLst>
                </a:gridCol>
                <a:gridCol w="1078574">
                  <a:extLst>
                    <a:ext uri="{9D8B030D-6E8A-4147-A177-3AD203B41FA5}">
                      <a16:colId xmlns:a16="http://schemas.microsoft.com/office/drawing/2014/main" val="1817735990"/>
                    </a:ext>
                  </a:extLst>
                </a:gridCol>
                <a:gridCol w="1120310">
                  <a:extLst>
                    <a:ext uri="{9D8B030D-6E8A-4147-A177-3AD203B41FA5}">
                      <a16:colId xmlns:a16="http://schemas.microsoft.com/office/drawing/2014/main" val="2081084340"/>
                    </a:ext>
                  </a:extLst>
                </a:gridCol>
                <a:gridCol w="1252112">
                  <a:extLst>
                    <a:ext uri="{9D8B030D-6E8A-4147-A177-3AD203B41FA5}">
                      <a16:colId xmlns:a16="http://schemas.microsoft.com/office/drawing/2014/main" val="1088764319"/>
                    </a:ext>
                  </a:extLst>
                </a:gridCol>
                <a:gridCol w="1252112">
                  <a:extLst>
                    <a:ext uri="{9D8B030D-6E8A-4147-A177-3AD203B41FA5}">
                      <a16:colId xmlns:a16="http://schemas.microsoft.com/office/drawing/2014/main" val="2076702499"/>
                    </a:ext>
                  </a:extLst>
                </a:gridCol>
                <a:gridCol w="1252112">
                  <a:extLst>
                    <a:ext uri="{9D8B030D-6E8A-4147-A177-3AD203B41FA5}">
                      <a16:colId xmlns:a16="http://schemas.microsoft.com/office/drawing/2014/main" val="1860596921"/>
                    </a:ext>
                  </a:extLst>
                </a:gridCol>
                <a:gridCol w="1252112">
                  <a:extLst>
                    <a:ext uri="{9D8B030D-6E8A-4147-A177-3AD203B41FA5}">
                      <a16:colId xmlns:a16="http://schemas.microsoft.com/office/drawing/2014/main" val="2994018156"/>
                    </a:ext>
                  </a:extLst>
                </a:gridCol>
              </a:tblGrid>
              <a:tr h="246268">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96768405"/>
                  </a:ext>
                </a:extLst>
              </a:tr>
              <a:tr h="32534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0829469"/>
                  </a:ext>
                </a:extLst>
              </a:tr>
              <a:tr h="15542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852338621"/>
                  </a:ext>
                </a:extLst>
              </a:tr>
              <a:tr h="155423">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cs typeface="Arial" panose="020B0604020202020204" pitchFamily="34" charset="0"/>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5343532"/>
                  </a:ext>
                </a:extLst>
              </a:tr>
              <a:tr h="1344900">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Increased access to affordable and reliable transport systems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Rail Corridor Recovery Programme</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Number of rail corridors rehabilitated</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Thirteen (13) PRASA lines recovered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cs typeface="Arial" panose="020B0604020202020204" pitchFamily="34" charset="0"/>
                        </a:rPr>
                        <a:t>Annual Monitoring Report on the Rail Corridor Recovery Programme</a:t>
                      </a:r>
                    </a:p>
                    <a:p>
                      <a:pPr>
                        <a:lnSpc>
                          <a:spcPct val="115000"/>
                        </a:lnSpc>
                        <a:spcAft>
                          <a:spcPts val="0"/>
                        </a:spcAft>
                      </a:pPr>
                      <a:r>
                        <a:rPr lang="en-ZA" sz="900" b="1" dirty="0">
                          <a:effectLst/>
                          <a:latin typeface="Arial" panose="020B0604020202020204" pitchFamily="34" charset="0"/>
                          <a:cs typeface="Arial" panose="020B0604020202020204" pitchFamily="34" charset="0"/>
                        </a:rPr>
                        <a:t> </a:t>
                      </a:r>
                    </a:p>
                    <a:p>
                      <a:pPr marL="92075" lvl="0" indent="-92075">
                        <a:lnSpc>
                          <a:spcPct val="115000"/>
                        </a:lnSpc>
                        <a:spcAft>
                          <a:spcPts val="0"/>
                        </a:spcAft>
                        <a:buFont typeface="Symbol" panose="05050102010706020507" pitchFamily="18" charset="2"/>
                        <a:buChar char=""/>
                      </a:pPr>
                      <a:r>
                        <a:rPr lang="en-ZA" sz="900" b="1" dirty="0">
                          <a:effectLst/>
                          <a:latin typeface="Arial" panose="020B0604020202020204" pitchFamily="34" charset="0"/>
                          <a:cs typeface="Arial" panose="020B0604020202020204" pitchFamily="34" charset="0"/>
                        </a:rPr>
                        <a:t>Eighteen (18) PRASA corridors in operation</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Annual Monitoring Report on the Rail Corridor Recovery Programme</a:t>
                      </a:r>
                    </a:p>
                    <a:p>
                      <a:pPr>
                        <a:lnSpc>
                          <a:spcPct val="115000"/>
                        </a:lnSpc>
                        <a:spcAft>
                          <a:spcPts val="0"/>
                        </a:spcAft>
                      </a:pPr>
                      <a:r>
                        <a:rPr lang="en-ZA" sz="900" dirty="0">
                          <a:effectLst/>
                          <a:latin typeface="Arial" panose="020B0604020202020204" pitchFamily="34" charset="0"/>
                          <a:cs typeface="Arial" panose="020B0604020202020204" pitchFamily="34" charset="0"/>
                        </a:rPr>
                        <a:t> </a:t>
                      </a: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cs typeface="Arial" panose="020B0604020202020204" pitchFamily="34" charset="0"/>
                        </a:rPr>
                        <a:t>Twenty-five (25) PRASA corridors in operation</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Annual Monitoring Report on the Rail Corridor Recovery Programme</a:t>
                      </a: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cs typeface="Arial" panose="020B0604020202020204" pitchFamily="34" charset="0"/>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35253130"/>
                  </a:ext>
                </a:extLst>
              </a:tr>
              <a:tr h="155423">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Public Transport</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85390528"/>
                  </a:ext>
                </a:extLst>
              </a:tr>
              <a:tr h="1264323">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Improved accessibility, quality and reliability of public transport</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PRASA Rail Passenger Trips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Number of PRASA rail passenger trips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13 million </a:t>
                      </a:r>
                      <a:r>
                        <a:rPr lang="en-ZA" sz="900" dirty="0">
                          <a:effectLst/>
                          <a:latin typeface="Arial" panose="020B0604020202020204" pitchFamily="34" charset="0"/>
                          <a:ea typeface="Arial" panose="020B0604020202020204" pitchFamily="34" charset="0"/>
                          <a:cs typeface="Arial" panose="020B0604020202020204" pitchFamily="34" charset="0"/>
                        </a:rPr>
                        <a:t>PRASA rail passenger trips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cs typeface="Arial" panose="020B0604020202020204" pitchFamily="34" charset="0"/>
                        </a:rPr>
                        <a:t>Annual Monitoring Report on PRASA Rail Passenger Trips </a:t>
                      </a:r>
                    </a:p>
                    <a:p>
                      <a:pPr>
                        <a:lnSpc>
                          <a:spcPct val="115000"/>
                        </a:lnSpc>
                        <a:spcAft>
                          <a:spcPts val="0"/>
                        </a:spcAft>
                      </a:pPr>
                      <a:r>
                        <a:rPr lang="en-ZA" sz="900" b="1" dirty="0">
                          <a:effectLst/>
                          <a:latin typeface="Arial" panose="020B0604020202020204" pitchFamily="34" charset="0"/>
                          <a:cs typeface="Arial" panose="020B0604020202020204" pitchFamily="34" charset="0"/>
                        </a:rPr>
                        <a:t> </a:t>
                      </a:r>
                    </a:p>
                    <a:p>
                      <a:pPr marL="92075" lvl="0" indent="-92075">
                        <a:lnSpc>
                          <a:spcPct val="115000"/>
                        </a:lnSpc>
                        <a:spcAft>
                          <a:spcPts val="0"/>
                        </a:spcAft>
                        <a:buFont typeface="Symbol" panose="05050102010706020507" pitchFamily="18" charset="2"/>
                        <a:buChar char=""/>
                      </a:pPr>
                      <a:r>
                        <a:rPr lang="en-ZA" sz="900" b="1" dirty="0">
                          <a:effectLst/>
                          <a:latin typeface="Arial" panose="020B0604020202020204" pitchFamily="34" charset="0"/>
                          <a:cs typeface="Arial" panose="020B0604020202020204" pitchFamily="34" charset="0"/>
                        </a:rPr>
                        <a:t>18 million rail passenger trips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Annual Monitoring Report on PRASA Rail Passenger Trips </a:t>
                      </a:r>
                    </a:p>
                    <a:p>
                      <a:pPr>
                        <a:lnSpc>
                          <a:spcPct val="115000"/>
                        </a:lnSpc>
                        <a:spcAft>
                          <a:spcPts val="0"/>
                        </a:spcAft>
                      </a:pPr>
                      <a:r>
                        <a:rPr lang="en-ZA" sz="900" dirty="0">
                          <a:effectLst/>
                          <a:latin typeface="Arial" panose="020B0604020202020204" pitchFamily="34" charset="0"/>
                          <a:cs typeface="Arial" panose="020B0604020202020204" pitchFamily="34" charset="0"/>
                        </a:rPr>
                        <a:t> </a:t>
                      </a:r>
                    </a:p>
                    <a:p>
                      <a:pPr>
                        <a:lnSpc>
                          <a:spcPct val="115000"/>
                        </a:lnSpc>
                        <a:spcAft>
                          <a:spcPts val="0"/>
                        </a:spcAft>
                      </a:pPr>
                      <a:endParaRPr lang="en-ZA" sz="900" dirty="0">
                        <a:effectLst/>
                        <a:latin typeface="Arial" panose="020B060402020202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cs typeface="Arial" panose="020B0604020202020204" pitchFamily="34" charset="0"/>
                        </a:rPr>
                        <a:t>90.07 million</a:t>
                      </a:r>
                      <a:r>
                        <a:rPr lang="en-ZA" sz="900" dirty="0">
                          <a:effectLst/>
                          <a:latin typeface="Arial" panose="020B0604020202020204" pitchFamily="34" charset="0"/>
                          <a:ea typeface="Arial" panose="020B0604020202020204" pitchFamily="34" charset="0"/>
                          <a:cs typeface="Arial" panose="020B0604020202020204" pitchFamily="34" charset="0"/>
                        </a:rPr>
                        <a:t> rail passenger trips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Annual Monitoring Report on PRASA Rail Passenger Trips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59010480"/>
                  </a:ext>
                </a:extLst>
              </a:tr>
            </a:tbl>
          </a:graphicData>
        </a:graphic>
      </p:graphicFrame>
    </p:spTree>
    <p:extLst>
      <p:ext uri="{BB962C8B-B14F-4D97-AF65-F5344CB8AC3E}">
        <p14:creationId xmlns:p14="http://schemas.microsoft.com/office/powerpoint/2010/main" val="15859477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Operations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13724"/>
            <a:ext cx="549424" cy="2622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112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E5F04AF5-7E59-4A21-BFC0-A9B48A7071E9}"/>
              </a:ext>
            </a:extLst>
          </p:cNvPr>
          <p:cNvGraphicFramePr>
            <a:graphicFrameLocks noGrp="1"/>
          </p:cNvGraphicFramePr>
          <p:nvPr>
            <p:extLst>
              <p:ext uri="{D42A27DB-BD31-4B8C-83A1-F6EECF244321}">
                <p14:modId xmlns:p14="http://schemas.microsoft.com/office/powerpoint/2010/main" val="1985190002"/>
              </p:ext>
            </p:extLst>
          </p:nvPr>
        </p:nvGraphicFramePr>
        <p:xfrm>
          <a:off x="251520" y="955055"/>
          <a:ext cx="8352929" cy="3331148"/>
        </p:xfrm>
        <a:graphic>
          <a:graphicData uri="http://schemas.openxmlformats.org/drawingml/2006/table">
            <a:tbl>
              <a:tblPr lastRow="1" bandRow="1"/>
              <a:tblGrid>
                <a:gridCol w="1215959">
                  <a:extLst>
                    <a:ext uri="{9D8B030D-6E8A-4147-A177-3AD203B41FA5}">
                      <a16:colId xmlns:a16="http://schemas.microsoft.com/office/drawing/2014/main" val="337447628"/>
                    </a:ext>
                  </a:extLst>
                </a:gridCol>
                <a:gridCol w="1068043">
                  <a:extLst>
                    <a:ext uri="{9D8B030D-6E8A-4147-A177-3AD203B41FA5}">
                      <a16:colId xmlns:a16="http://schemas.microsoft.com/office/drawing/2014/main" val="1817735990"/>
                    </a:ext>
                  </a:extLst>
                </a:gridCol>
                <a:gridCol w="1109371">
                  <a:extLst>
                    <a:ext uri="{9D8B030D-6E8A-4147-A177-3AD203B41FA5}">
                      <a16:colId xmlns:a16="http://schemas.microsoft.com/office/drawing/2014/main" val="2081084340"/>
                    </a:ext>
                  </a:extLst>
                </a:gridCol>
                <a:gridCol w="1239889">
                  <a:extLst>
                    <a:ext uri="{9D8B030D-6E8A-4147-A177-3AD203B41FA5}">
                      <a16:colId xmlns:a16="http://schemas.microsoft.com/office/drawing/2014/main" val="1088764319"/>
                    </a:ext>
                  </a:extLst>
                </a:gridCol>
                <a:gridCol w="1239889">
                  <a:extLst>
                    <a:ext uri="{9D8B030D-6E8A-4147-A177-3AD203B41FA5}">
                      <a16:colId xmlns:a16="http://schemas.microsoft.com/office/drawing/2014/main" val="2076702499"/>
                    </a:ext>
                  </a:extLst>
                </a:gridCol>
                <a:gridCol w="1239889">
                  <a:extLst>
                    <a:ext uri="{9D8B030D-6E8A-4147-A177-3AD203B41FA5}">
                      <a16:colId xmlns:a16="http://schemas.microsoft.com/office/drawing/2014/main" val="1860596921"/>
                    </a:ext>
                  </a:extLst>
                </a:gridCol>
                <a:gridCol w="1239889">
                  <a:extLst>
                    <a:ext uri="{9D8B030D-6E8A-4147-A177-3AD203B41FA5}">
                      <a16:colId xmlns:a16="http://schemas.microsoft.com/office/drawing/2014/main" val="2994018156"/>
                    </a:ext>
                  </a:extLst>
                </a:gridCol>
              </a:tblGrid>
              <a:tr h="190826">
                <a:tc rowSpan="3">
                  <a:txBody>
                    <a:bodyPr/>
                    <a:lstStyle/>
                    <a:p>
                      <a:pPr algn="ctr">
                        <a:lnSpc>
                          <a:spcPct val="115000"/>
                        </a:lnSpc>
                        <a:spcAft>
                          <a:spcPts val="0"/>
                        </a:spcAft>
                      </a:pPr>
                      <a:r>
                        <a:rPr lang="en-ZA" sz="1000" b="1" i="0"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b="1" i="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i="0"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1000" b="1" i="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96768405"/>
                  </a:ext>
                </a:extLst>
              </a:tr>
              <a:tr h="25210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0829469"/>
                  </a:ext>
                </a:extLst>
              </a:tr>
              <a:tr h="12043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852338621"/>
                  </a:ext>
                </a:extLst>
              </a:tr>
              <a:tr h="107074">
                <a:tc gridSpan="7">
                  <a:txBody>
                    <a:bodyPr/>
                    <a:lstStyle/>
                    <a:p>
                      <a:pPr marR="563880">
                        <a:lnSpc>
                          <a:spcPct val="115000"/>
                        </a:lnSpc>
                        <a:spcAft>
                          <a:spcPts val="0"/>
                        </a:spcAft>
                      </a:pPr>
                      <a:r>
                        <a:rPr lang="en-ZA" sz="1000" b="1" i="0" dirty="0">
                          <a:effectLst/>
                          <a:latin typeface="Arial" panose="020B0604020202020204" pitchFamily="34" charset="0"/>
                          <a:cs typeface="Arial" panose="020B0604020202020204" pitchFamily="34" charset="0"/>
                        </a:rPr>
                        <a:t>Safer Transport Systems</a:t>
                      </a: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5343532"/>
                  </a:ext>
                </a:extLst>
              </a:tr>
              <a:tr h="813547">
                <a:tc rowSpan="2">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rPr>
                        <a:t>Improved transport safety and security</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PRASA Rail Safety Occurrences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Number of rail safety occurrences reported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Less than 1 083 rail safety occurrences (A-L Category)</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rPr>
                        <a:t>Annual Monitoring Report on the number of reported rail safety occurrences</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Annual Monitoring Report on the number of reported rail safety occurrences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Annual Monitoring Report on the number of reported rail safety occurrences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35253130"/>
                  </a:ext>
                </a:extLst>
              </a:tr>
              <a:tr h="1157206">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PRASA Rail Security Occurrences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Number of rail security occurrences reported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Less than 2 970 rail security occurrences (1-9 category)</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rPr>
                        <a:t>Annual Monitoring Report on the number of reported rail security occurrences</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Annual Monitoring Report on the number of reported rail security occurrences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Annual Monitoring Report on the number of reported rail security occurrences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90354593"/>
                  </a:ext>
                </a:extLst>
              </a:tr>
            </a:tbl>
          </a:graphicData>
        </a:graphic>
      </p:graphicFrame>
    </p:spTree>
    <p:extLst>
      <p:ext uri="{BB962C8B-B14F-4D97-AF65-F5344CB8AC3E}">
        <p14:creationId xmlns:p14="http://schemas.microsoft.com/office/powerpoint/2010/main" val="38416521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03: Rail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Rail Operations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113</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E5F04AF5-7E59-4A21-BFC0-A9B48A7071E9}"/>
              </a:ext>
            </a:extLst>
          </p:cNvPr>
          <p:cNvGraphicFramePr>
            <a:graphicFrameLocks noGrp="1"/>
          </p:cNvGraphicFramePr>
          <p:nvPr>
            <p:extLst>
              <p:ext uri="{D42A27DB-BD31-4B8C-83A1-F6EECF244321}">
                <p14:modId xmlns:p14="http://schemas.microsoft.com/office/powerpoint/2010/main" val="3420694287"/>
              </p:ext>
            </p:extLst>
          </p:nvPr>
        </p:nvGraphicFramePr>
        <p:xfrm>
          <a:off x="251520" y="955055"/>
          <a:ext cx="8229600" cy="2641411"/>
        </p:xfrm>
        <a:graphic>
          <a:graphicData uri="http://schemas.openxmlformats.org/drawingml/2006/table">
            <a:tbl>
              <a:tblPr lastRow="1" bandRow="1"/>
              <a:tblGrid>
                <a:gridCol w="1198006">
                  <a:extLst>
                    <a:ext uri="{9D8B030D-6E8A-4147-A177-3AD203B41FA5}">
                      <a16:colId xmlns:a16="http://schemas.microsoft.com/office/drawing/2014/main" val="337447628"/>
                    </a:ext>
                  </a:extLst>
                </a:gridCol>
                <a:gridCol w="1052274">
                  <a:extLst>
                    <a:ext uri="{9D8B030D-6E8A-4147-A177-3AD203B41FA5}">
                      <a16:colId xmlns:a16="http://schemas.microsoft.com/office/drawing/2014/main" val="1817735990"/>
                    </a:ext>
                  </a:extLst>
                </a:gridCol>
                <a:gridCol w="1092992">
                  <a:extLst>
                    <a:ext uri="{9D8B030D-6E8A-4147-A177-3AD203B41FA5}">
                      <a16:colId xmlns:a16="http://schemas.microsoft.com/office/drawing/2014/main" val="2081084340"/>
                    </a:ext>
                  </a:extLst>
                </a:gridCol>
                <a:gridCol w="1221582">
                  <a:extLst>
                    <a:ext uri="{9D8B030D-6E8A-4147-A177-3AD203B41FA5}">
                      <a16:colId xmlns:a16="http://schemas.microsoft.com/office/drawing/2014/main" val="1088764319"/>
                    </a:ext>
                  </a:extLst>
                </a:gridCol>
                <a:gridCol w="1221582">
                  <a:extLst>
                    <a:ext uri="{9D8B030D-6E8A-4147-A177-3AD203B41FA5}">
                      <a16:colId xmlns:a16="http://schemas.microsoft.com/office/drawing/2014/main" val="2076702499"/>
                    </a:ext>
                  </a:extLst>
                </a:gridCol>
                <a:gridCol w="1221582">
                  <a:extLst>
                    <a:ext uri="{9D8B030D-6E8A-4147-A177-3AD203B41FA5}">
                      <a16:colId xmlns:a16="http://schemas.microsoft.com/office/drawing/2014/main" val="1860596921"/>
                    </a:ext>
                  </a:extLst>
                </a:gridCol>
                <a:gridCol w="1221582">
                  <a:extLst>
                    <a:ext uri="{9D8B030D-6E8A-4147-A177-3AD203B41FA5}">
                      <a16:colId xmlns:a16="http://schemas.microsoft.com/office/drawing/2014/main" val="2994018156"/>
                    </a:ext>
                  </a:extLst>
                </a:gridCol>
              </a:tblGrid>
              <a:tr h="0">
                <a:tc rowSpan="3">
                  <a:txBody>
                    <a:bodyPr/>
                    <a:lstStyle/>
                    <a:p>
                      <a:pPr algn="ctr">
                        <a:lnSpc>
                          <a:spcPct val="115000"/>
                        </a:lnSpc>
                        <a:spcAft>
                          <a:spcPts val="0"/>
                        </a:spcAft>
                      </a:pPr>
                      <a:r>
                        <a:rPr lang="en-ZA" sz="1000" b="1" i="0"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b="1" i="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i="0"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1000" b="1" i="0"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96768405"/>
                  </a:ext>
                </a:extLst>
              </a:tr>
              <a:tr h="21231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0829469"/>
                  </a:ext>
                </a:extLst>
              </a:tr>
              <a:tr h="6766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1000" b="1" dirty="0">
                        <a:solidFill>
                          <a:schemeClr val="bg1"/>
                        </a:solidFill>
                        <a:effectLst/>
                        <a:latin typeface="Arial" panose="020B0604020202020204" pitchFamily="34" charset="0"/>
                        <a:cs typeface="Arial" panose="020B0604020202020204" pitchFamily="34" charset="0"/>
                      </a:endParaRPr>
                    </a:p>
                  </a:txBody>
                  <a:tcPr marL="33484" marR="33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852338621"/>
                  </a:ext>
                </a:extLst>
              </a:tr>
              <a:tr h="0">
                <a:tc gridSpan="7">
                  <a:txBody>
                    <a:bodyPr/>
                    <a:lstStyle/>
                    <a:p>
                      <a:pPr marR="563880">
                        <a:lnSpc>
                          <a:spcPct val="115000"/>
                        </a:lnSpc>
                        <a:spcAft>
                          <a:spcPts val="0"/>
                        </a:spcAft>
                      </a:pPr>
                      <a:r>
                        <a:rPr lang="en-ZA" sz="1000" b="1" i="0" dirty="0">
                          <a:effectLst/>
                          <a:latin typeface="Arial" panose="020B0604020202020204" pitchFamily="34" charset="0"/>
                          <a:cs typeface="Arial" panose="020B0604020202020204" pitchFamily="34" charset="0"/>
                        </a:rPr>
                        <a:t>Safer Transport Systems</a:t>
                      </a: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35343532"/>
                  </a:ext>
                </a:extLst>
              </a:tr>
              <a:tr h="1473048">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rPr>
                        <a:t>Improved transport safety and security</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Implementation of the </a:t>
                      </a:r>
                      <a:r>
                        <a:rPr lang="en-ZA" sz="1000" dirty="0">
                          <a:effectLst/>
                          <a:latin typeface="Arial" panose="020B0604020202020204" pitchFamily="34" charset="0"/>
                        </a:rPr>
                        <a:t>national strategic plan to end gender-based violence and femicide in the rail transport sector (metrorail operations)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Percentage implementation of the national strategic plan to end gender-based violence and femicide in the rail transport sector (metrorail operations)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100% implementation</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rPr>
                        <a:t>100% implementation of the national strategic plan to end gender-based violence and femicide in the rail transport sector (metrorail operations) </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100% implementation the national strategic plan to end gender-based violence and femicide in the rail transport sector (metrorail operations)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rPr>
                        <a:t>100% implementation the national strategic plan to end gender-based violence and femicide in the rail transport sector (metrorail operations)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35253130"/>
                  </a:ext>
                </a:extLst>
              </a:tr>
            </a:tbl>
          </a:graphicData>
        </a:graphic>
      </p:graphicFrame>
    </p:spTree>
    <p:extLst>
      <p:ext uri="{BB962C8B-B14F-4D97-AF65-F5344CB8AC3E}">
        <p14:creationId xmlns:p14="http://schemas.microsoft.com/office/powerpoint/2010/main" val="14963175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04: </a:t>
            </a:r>
          </a:p>
          <a:p>
            <a:pPr algn="ctr">
              <a:lnSpc>
                <a:spcPct val="150000"/>
              </a:lnSpc>
            </a:pPr>
            <a:r>
              <a:rPr lang="en-ZA" sz="3200" b="1" dirty="0">
                <a:solidFill>
                  <a:schemeClr val="tx1"/>
                </a:solidFill>
              </a:rPr>
              <a:t>Road Transport</a:t>
            </a:r>
            <a:endParaRPr lang="en-ZA" sz="3200" dirty="0">
              <a:solidFill>
                <a:schemeClr val="tx1"/>
              </a:solidFill>
            </a:endParaRPr>
          </a:p>
        </p:txBody>
      </p:sp>
      <p:sp>
        <p:nvSpPr>
          <p:cNvPr id="9" name="Slide Number Placeholder 8"/>
          <p:cNvSpPr>
            <a:spLocks noGrp="1"/>
          </p:cNvSpPr>
          <p:nvPr>
            <p:ph type="sldNum" sz="quarter" idx="12"/>
          </p:nvPr>
        </p:nvSpPr>
        <p:spPr>
          <a:xfrm>
            <a:off x="8028384" y="4587974"/>
            <a:ext cx="693440" cy="2880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114</a:t>
            </a:r>
          </a:p>
        </p:txBody>
      </p:sp>
    </p:spTree>
    <p:extLst>
      <p:ext uri="{BB962C8B-B14F-4D97-AF65-F5344CB8AC3E}">
        <p14:creationId xmlns:p14="http://schemas.microsoft.com/office/powerpoint/2010/main" val="291489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DoT Delivery Programmes</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12</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1: Administration (ODG and CFO) and Corporate Services</a:t>
            </a:r>
          </a:p>
          <a:p>
            <a:pPr algn="just">
              <a:defRPr/>
            </a:pPr>
            <a:endParaRPr lang="en-ZA" sz="750" dirty="0">
              <a:solidFill>
                <a:schemeClr val="tx1"/>
              </a:solidFill>
              <a:ea typeface="ＭＳ Ｐゴシック" charset="0"/>
              <a:cs typeface="Arial"/>
            </a:endParaRPr>
          </a:p>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2: Integrated Transport Planning</a:t>
            </a:r>
          </a:p>
          <a:p>
            <a:pPr algn="just">
              <a:buFont typeface="Arial"/>
              <a:buChar char="•"/>
              <a:defRPr/>
            </a:pPr>
            <a:endParaRPr lang="en-ZA" sz="750" dirty="0">
              <a:solidFill>
                <a:schemeClr val="tx1"/>
              </a:solidFill>
              <a:ea typeface="ＭＳ Ｐゴシック" charset="0"/>
              <a:cs typeface="Arial"/>
            </a:endParaRPr>
          </a:p>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3: Rail Transport</a:t>
            </a:r>
          </a:p>
          <a:p>
            <a:pPr algn="just">
              <a:buFont typeface="Arial"/>
              <a:buChar char="•"/>
              <a:defRPr/>
            </a:pPr>
            <a:endParaRPr lang="en-ZA" sz="750" dirty="0">
              <a:solidFill>
                <a:schemeClr val="tx1"/>
              </a:solidFill>
              <a:ea typeface="ＭＳ Ｐゴシック" charset="0"/>
              <a:cs typeface="Arial"/>
            </a:endParaRPr>
          </a:p>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4: Road Transport</a:t>
            </a:r>
          </a:p>
          <a:p>
            <a:pPr marL="171450" indent="-171450" algn="just">
              <a:buFont typeface="Arial" panose="020B0604020202020204" pitchFamily="34" charset="0"/>
              <a:buChar char="•"/>
              <a:defRPr/>
            </a:pPr>
            <a:endParaRPr lang="en-ZA" sz="750" dirty="0">
              <a:solidFill>
                <a:schemeClr val="tx1"/>
              </a:solidFill>
              <a:ea typeface="ＭＳ Ｐゴシック" charset="0"/>
              <a:cs typeface="Arial"/>
            </a:endParaRPr>
          </a:p>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5: Civil Aviation</a:t>
            </a:r>
          </a:p>
          <a:p>
            <a:pPr marL="171450" indent="-171450" algn="just">
              <a:buFont typeface="Arial" panose="020B0604020202020204" pitchFamily="34" charset="0"/>
              <a:buChar char="•"/>
              <a:defRPr/>
            </a:pPr>
            <a:endParaRPr lang="en-ZA" sz="750" dirty="0">
              <a:solidFill>
                <a:schemeClr val="tx1"/>
              </a:solidFill>
              <a:ea typeface="ＭＳ Ｐゴシック" charset="0"/>
              <a:cs typeface="Arial"/>
            </a:endParaRPr>
          </a:p>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6: Maritime Transport</a:t>
            </a:r>
          </a:p>
          <a:p>
            <a:pPr marL="171450" indent="-171450" algn="just">
              <a:buFont typeface="Arial" panose="020B0604020202020204" pitchFamily="34" charset="0"/>
              <a:buChar char="•"/>
              <a:defRPr/>
            </a:pPr>
            <a:endParaRPr lang="en-ZA" sz="750" dirty="0">
              <a:solidFill>
                <a:schemeClr val="tx1"/>
              </a:solidFill>
              <a:ea typeface="ＭＳ Ｐゴシック" charset="0"/>
              <a:cs typeface="Arial"/>
            </a:endParaRPr>
          </a:p>
          <a:p>
            <a:pPr marL="285750" indent="-285750" algn="just">
              <a:buFont typeface="Arial" panose="020B0604020202020204" pitchFamily="34" charset="0"/>
              <a:buChar char="•"/>
              <a:defRPr/>
            </a:pPr>
            <a:r>
              <a:rPr lang="en-ZA" dirty="0">
                <a:solidFill>
                  <a:schemeClr val="tx1"/>
                </a:solidFill>
                <a:ea typeface="ＭＳ Ｐゴシック" charset="0"/>
                <a:cs typeface="Arial"/>
              </a:rPr>
              <a:t>Programme 7: Public Transport</a:t>
            </a:r>
          </a:p>
          <a:p>
            <a:endParaRPr lang="en-ZA" dirty="0">
              <a:solidFill>
                <a:schemeClr val="tx1"/>
              </a:solidFill>
            </a:endParaRPr>
          </a:p>
        </p:txBody>
      </p:sp>
    </p:spTree>
    <p:extLst>
      <p:ext uri="{BB962C8B-B14F-4D97-AF65-F5344CB8AC3E}">
        <p14:creationId xmlns:p14="http://schemas.microsoft.com/office/powerpoint/2010/main" val="5929810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Transport Regulation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49102"/>
            <a:ext cx="549424"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115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A52539E-E714-44EF-8E80-E16CFB768227}"/>
              </a:ext>
            </a:extLst>
          </p:cNvPr>
          <p:cNvGraphicFramePr>
            <a:graphicFrameLocks noGrp="1"/>
          </p:cNvGraphicFramePr>
          <p:nvPr>
            <p:extLst>
              <p:ext uri="{D42A27DB-BD31-4B8C-83A1-F6EECF244321}">
                <p14:modId xmlns:p14="http://schemas.microsoft.com/office/powerpoint/2010/main" val="2910483538"/>
              </p:ext>
            </p:extLst>
          </p:nvPr>
        </p:nvGraphicFramePr>
        <p:xfrm>
          <a:off x="179512" y="915953"/>
          <a:ext cx="8507288" cy="3664230"/>
        </p:xfrm>
        <a:graphic>
          <a:graphicData uri="http://schemas.openxmlformats.org/drawingml/2006/table">
            <a:tbl>
              <a:tblPr bandRow="1"/>
              <a:tblGrid>
                <a:gridCol w="1200160">
                  <a:extLst>
                    <a:ext uri="{9D8B030D-6E8A-4147-A177-3AD203B41FA5}">
                      <a16:colId xmlns:a16="http://schemas.microsoft.com/office/drawing/2014/main" val="1648280687"/>
                    </a:ext>
                  </a:extLst>
                </a:gridCol>
                <a:gridCol w="1128597">
                  <a:extLst>
                    <a:ext uri="{9D8B030D-6E8A-4147-A177-3AD203B41FA5}">
                      <a16:colId xmlns:a16="http://schemas.microsoft.com/office/drawing/2014/main" val="2586359364"/>
                    </a:ext>
                  </a:extLst>
                </a:gridCol>
                <a:gridCol w="1128597">
                  <a:extLst>
                    <a:ext uri="{9D8B030D-6E8A-4147-A177-3AD203B41FA5}">
                      <a16:colId xmlns:a16="http://schemas.microsoft.com/office/drawing/2014/main" val="684497048"/>
                    </a:ext>
                  </a:extLst>
                </a:gridCol>
                <a:gridCol w="1261376">
                  <a:extLst>
                    <a:ext uri="{9D8B030D-6E8A-4147-A177-3AD203B41FA5}">
                      <a16:colId xmlns:a16="http://schemas.microsoft.com/office/drawing/2014/main" val="2454903259"/>
                    </a:ext>
                  </a:extLst>
                </a:gridCol>
                <a:gridCol w="1263591">
                  <a:extLst>
                    <a:ext uri="{9D8B030D-6E8A-4147-A177-3AD203B41FA5}">
                      <a16:colId xmlns:a16="http://schemas.microsoft.com/office/drawing/2014/main" val="1733248955"/>
                    </a:ext>
                  </a:extLst>
                </a:gridCol>
                <a:gridCol w="1263591">
                  <a:extLst>
                    <a:ext uri="{9D8B030D-6E8A-4147-A177-3AD203B41FA5}">
                      <a16:colId xmlns:a16="http://schemas.microsoft.com/office/drawing/2014/main" val="3326130526"/>
                    </a:ext>
                  </a:extLst>
                </a:gridCol>
                <a:gridCol w="1261376">
                  <a:extLst>
                    <a:ext uri="{9D8B030D-6E8A-4147-A177-3AD203B41FA5}">
                      <a16:colId xmlns:a16="http://schemas.microsoft.com/office/drawing/2014/main" val="1972090463"/>
                    </a:ext>
                  </a:extLst>
                </a:gridCol>
              </a:tblGrid>
              <a:tr h="217035">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33790100"/>
                  </a:ext>
                </a:extLst>
              </a:tr>
              <a:tr h="2867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14437415"/>
                  </a:ext>
                </a:extLst>
              </a:tr>
              <a:tr h="13697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83574851"/>
                  </a:ext>
                </a:extLst>
              </a:tr>
              <a:tr h="136973">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19191361"/>
                  </a:ext>
                </a:extLst>
              </a:tr>
              <a:tr h="1787401">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Improved transport safety and security</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Reduction of road crash fatalities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Percentage reduction of road crash fatalities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Annual Monitoring Report on the implementation of the National Road Safety Strategy</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cs typeface="Arial" panose="020B0604020202020204" pitchFamily="34" charset="0"/>
                        </a:rPr>
                        <a:t>21% reduction from the 2019 baseline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Annual Monitoring Report on the implementation of the National Road Safety Strategy (NRSS)</a:t>
                      </a:r>
                      <a:endParaRPr lang="en-ZA" sz="9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 </a:t>
                      </a:r>
                      <a:endParaRPr lang="en-ZA" sz="900" b="1" dirty="0">
                        <a:effectLst/>
                        <a:latin typeface="Arial" panose="020B0604020202020204" pitchFamily="34" charset="0"/>
                        <a:ea typeface="Calibri" panose="020F050202020403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Arial" panose="020B0604020202020204" pitchFamily="34" charset="0"/>
                          <a:cs typeface="Arial" panose="020B0604020202020204" pitchFamily="34" charset="0"/>
                        </a:rPr>
                        <a:t>5% reduction from the 2019 baseline - reduction of 646 fatalities (nationwide) per annum</a:t>
                      </a:r>
                      <a:endParaRPr lang="en-ZA" sz="900" b="1"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Annual Monitoring Report on the implementation of the National Road Safety Strategy (NRSS)</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cs typeface="Arial" panose="020B0604020202020204" pitchFamily="34" charset="0"/>
                        </a:rPr>
                        <a:t>10% reduction from the 2019 baseline - reduction of 1 292 fatalities (nationwide) per annum</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Annual Monitoring Report on the implementation of the National Road Safety Strategy (NRSS)</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cs typeface="Arial" panose="020B0604020202020204" pitchFamily="34" charset="0"/>
                        </a:rPr>
                        <a:t>15% reduction from the 2019 baseline - reduction of 1 938 fatalities (nationwide) per annum</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1059069"/>
                  </a:ext>
                </a:extLst>
              </a:tr>
              <a:tr h="808000">
                <a:tc vMerge="1">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Issuance of driving licence cards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Turnaround time for issuance of driving licence cards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26 days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14 days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12 days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10 days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6537040"/>
                  </a:ext>
                </a:extLst>
              </a:tr>
            </a:tbl>
          </a:graphicData>
        </a:graphic>
      </p:graphicFrame>
    </p:spTree>
    <p:extLst>
      <p:ext uri="{BB962C8B-B14F-4D97-AF65-F5344CB8AC3E}">
        <p14:creationId xmlns:p14="http://schemas.microsoft.com/office/powerpoint/2010/main" val="34791902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Transport Regulation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028384" y="4596388"/>
            <a:ext cx="693440" cy="2796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116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A52539E-E714-44EF-8E80-E16CFB768227}"/>
              </a:ext>
            </a:extLst>
          </p:cNvPr>
          <p:cNvGraphicFramePr>
            <a:graphicFrameLocks noGrp="1"/>
          </p:cNvGraphicFramePr>
          <p:nvPr>
            <p:extLst>
              <p:ext uri="{D42A27DB-BD31-4B8C-83A1-F6EECF244321}">
                <p14:modId xmlns:p14="http://schemas.microsoft.com/office/powerpoint/2010/main" val="2687027147"/>
              </p:ext>
            </p:extLst>
          </p:nvPr>
        </p:nvGraphicFramePr>
        <p:xfrm>
          <a:off x="496321" y="987574"/>
          <a:ext cx="8229599" cy="3248774"/>
        </p:xfrm>
        <a:graphic>
          <a:graphicData uri="http://schemas.openxmlformats.org/drawingml/2006/table">
            <a:tbl>
              <a:tblPr bandRow="1"/>
              <a:tblGrid>
                <a:gridCol w="1160985">
                  <a:extLst>
                    <a:ext uri="{9D8B030D-6E8A-4147-A177-3AD203B41FA5}">
                      <a16:colId xmlns:a16="http://schemas.microsoft.com/office/drawing/2014/main" val="1648280687"/>
                    </a:ext>
                  </a:extLst>
                </a:gridCol>
                <a:gridCol w="1091758">
                  <a:extLst>
                    <a:ext uri="{9D8B030D-6E8A-4147-A177-3AD203B41FA5}">
                      <a16:colId xmlns:a16="http://schemas.microsoft.com/office/drawing/2014/main" val="2586359364"/>
                    </a:ext>
                  </a:extLst>
                </a:gridCol>
                <a:gridCol w="1091758">
                  <a:extLst>
                    <a:ext uri="{9D8B030D-6E8A-4147-A177-3AD203B41FA5}">
                      <a16:colId xmlns:a16="http://schemas.microsoft.com/office/drawing/2014/main" val="684497048"/>
                    </a:ext>
                  </a:extLst>
                </a:gridCol>
                <a:gridCol w="1220202">
                  <a:extLst>
                    <a:ext uri="{9D8B030D-6E8A-4147-A177-3AD203B41FA5}">
                      <a16:colId xmlns:a16="http://schemas.microsoft.com/office/drawing/2014/main" val="2454903259"/>
                    </a:ext>
                  </a:extLst>
                </a:gridCol>
                <a:gridCol w="1222347">
                  <a:extLst>
                    <a:ext uri="{9D8B030D-6E8A-4147-A177-3AD203B41FA5}">
                      <a16:colId xmlns:a16="http://schemas.microsoft.com/office/drawing/2014/main" val="1733248955"/>
                    </a:ext>
                  </a:extLst>
                </a:gridCol>
                <a:gridCol w="1222347">
                  <a:extLst>
                    <a:ext uri="{9D8B030D-6E8A-4147-A177-3AD203B41FA5}">
                      <a16:colId xmlns:a16="http://schemas.microsoft.com/office/drawing/2014/main" val="3326130526"/>
                    </a:ext>
                  </a:extLst>
                </a:gridCol>
                <a:gridCol w="1220202">
                  <a:extLst>
                    <a:ext uri="{9D8B030D-6E8A-4147-A177-3AD203B41FA5}">
                      <a16:colId xmlns:a16="http://schemas.microsoft.com/office/drawing/2014/main" val="1972090463"/>
                    </a:ext>
                  </a:extLst>
                </a:gridCol>
              </a:tblGrid>
              <a:tr h="279136">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33790100"/>
                  </a:ext>
                </a:extLst>
              </a:tr>
              <a:tr h="36877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14437415"/>
                  </a:ext>
                </a:extLst>
              </a:tr>
              <a:tr h="17616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83574851"/>
                  </a:ext>
                </a:extLst>
              </a:tr>
              <a:tr h="176166">
                <a:tc gridSpan="7">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19191361"/>
                  </a:ext>
                </a:extLst>
              </a:tr>
              <a:tr h="1335823">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Classification of road traffic policing as 7-day, 24-hour job</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Number of provinces achieving classification of road traffic policing as 7-day, 24-hour job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Nine (09) provinces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Annual Monitoring Report on the implementation of road traffic policing as a 7-day, 24-hour job</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 </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Annual Monitoring Report on the implementation of road traffic policing as a 7-day, 24-hour job</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Classification of road traffic policing as 7-day, 24-hour job</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73820982"/>
                  </a:ext>
                </a:extLst>
              </a:tr>
              <a:tr h="758010">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Streamlined and reviewed Road Transport Entities legislation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General Laws Amendment Bill approved by Parliament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Draft due diligence report finalised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cs typeface="Arial" panose="020B0604020202020204" pitchFamily="34" charset="0"/>
                        </a:rPr>
                        <a:t>Draft General Laws Amendment Bill finalised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Draft General Laws Amendment Bill submitted to Cabinet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Draft General Laws Amendment Bill Approved by Parliament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cs typeface="Arial" panose="020B0604020202020204" pitchFamily="34" charset="0"/>
                        </a:rPr>
                        <a:t>Streamlined and reviewed Road Transport Entities legislation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40889931"/>
                  </a:ext>
                </a:extLst>
              </a:tr>
            </a:tbl>
          </a:graphicData>
        </a:graphic>
      </p:graphicFrame>
    </p:spTree>
    <p:extLst>
      <p:ext uri="{BB962C8B-B14F-4D97-AF65-F5344CB8AC3E}">
        <p14:creationId xmlns:p14="http://schemas.microsoft.com/office/powerpoint/2010/main" val="32077524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Transport Regulation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244409" y="4803999"/>
            <a:ext cx="726076" cy="270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117</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A52539E-E714-44EF-8E80-E16CFB768227}"/>
              </a:ext>
            </a:extLst>
          </p:cNvPr>
          <p:cNvGraphicFramePr>
            <a:graphicFrameLocks noGrp="1"/>
          </p:cNvGraphicFramePr>
          <p:nvPr>
            <p:extLst>
              <p:ext uri="{D42A27DB-BD31-4B8C-83A1-F6EECF244321}">
                <p14:modId xmlns:p14="http://schemas.microsoft.com/office/powerpoint/2010/main" val="1402200470"/>
              </p:ext>
            </p:extLst>
          </p:nvPr>
        </p:nvGraphicFramePr>
        <p:xfrm>
          <a:off x="320529" y="915952"/>
          <a:ext cx="8502942" cy="3733149"/>
        </p:xfrm>
        <a:graphic>
          <a:graphicData uri="http://schemas.openxmlformats.org/drawingml/2006/table">
            <a:tbl>
              <a:tblPr bandRow="1"/>
              <a:tblGrid>
                <a:gridCol w="1199546">
                  <a:extLst>
                    <a:ext uri="{9D8B030D-6E8A-4147-A177-3AD203B41FA5}">
                      <a16:colId xmlns:a16="http://schemas.microsoft.com/office/drawing/2014/main" val="1648280687"/>
                    </a:ext>
                  </a:extLst>
                </a:gridCol>
                <a:gridCol w="1128020">
                  <a:extLst>
                    <a:ext uri="{9D8B030D-6E8A-4147-A177-3AD203B41FA5}">
                      <a16:colId xmlns:a16="http://schemas.microsoft.com/office/drawing/2014/main" val="2586359364"/>
                    </a:ext>
                  </a:extLst>
                </a:gridCol>
                <a:gridCol w="915793">
                  <a:extLst>
                    <a:ext uri="{9D8B030D-6E8A-4147-A177-3AD203B41FA5}">
                      <a16:colId xmlns:a16="http://schemas.microsoft.com/office/drawing/2014/main" val="684497048"/>
                    </a:ext>
                  </a:extLst>
                </a:gridCol>
                <a:gridCol w="1472958">
                  <a:extLst>
                    <a:ext uri="{9D8B030D-6E8A-4147-A177-3AD203B41FA5}">
                      <a16:colId xmlns:a16="http://schemas.microsoft.com/office/drawing/2014/main" val="240366578"/>
                    </a:ext>
                  </a:extLst>
                </a:gridCol>
                <a:gridCol w="1262947">
                  <a:extLst>
                    <a:ext uri="{9D8B030D-6E8A-4147-A177-3AD203B41FA5}">
                      <a16:colId xmlns:a16="http://schemas.microsoft.com/office/drawing/2014/main" val="1733248955"/>
                    </a:ext>
                  </a:extLst>
                </a:gridCol>
                <a:gridCol w="1262947">
                  <a:extLst>
                    <a:ext uri="{9D8B030D-6E8A-4147-A177-3AD203B41FA5}">
                      <a16:colId xmlns:a16="http://schemas.microsoft.com/office/drawing/2014/main" val="3326130526"/>
                    </a:ext>
                  </a:extLst>
                </a:gridCol>
                <a:gridCol w="1260731">
                  <a:extLst>
                    <a:ext uri="{9D8B030D-6E8A-4147-A177-3AD203B41FA5}">
                      <a16:colId xmlns:a16="http://schemas.microsoft.com/office/drawing/2014/main" val="1972090463"/>
                    </a:ext>
                  </a:extLst>
                </a:gridCol>
              </a:tblGrid>
              <a:tr h="251059">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lnSpc>
                          <a:spcPct val="115000"/>
                        </a:lnSpc>
                        <a:spcAft>
                          <a:spcPts val="0"/>
                        </a:spcAft>
                      </a:pPr>
                      <a:r>
                        <a:rPr lang="en-ZA" sz="900" b="1" dirty="0">
                          <a:solidFill>
                            <a:schemeClr val="bg1"/>
                          </a:solidFill>
                          <a:latin typeface="Arial" panose="020B0604020202020204" pitchFamily="34" charset="0"/>
                          <a:cs typeface="Arial" panose="020B0604020202020204" pitchFamily="34" charset="0"/>
                        </a:rPr>
                        <a:t>Annual Targets</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33790100"/>
                  </a:ext>
                </a:extLst>
              </a:tr>
              <a:tr h="15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900" b="1">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14437415"/>
                  </a:ext>
                </a:extLst>
              </a:tr>
              <a:tr h="1536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dirty="0"/>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83574851"/>
                  </a:ext>
                </a:extLst>
              </a:tr>
              <a:tr h="153665">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10311" marR="10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19191361"/>
                  </a:ext>
                </a:extLst>
              </a:tr>
              <a:tr h="997202">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Improved transport safety and security</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ZA"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Road Traffic Law Enforcement Entities rationalised</a:t>
                      </a:r>
                      <a:endParaRPr lang="en-ZA" sz="1100" dirty="0">
                        <a:effectLst/>
                        <a:latin typeface="Calibri" panose="020F0502020204030204" pitchFamily="34" charset="0"/>
                        <a:ea typeface="Calibri" panose="020F050202020403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a:effectLst/>
                          <a:latin typeface="Arial" panose="020B0604020202020204" pitchFamily="34" charset="0"/>
                          <a:ea typeface="Times New Roman" panose="02020603050405020304" pitchFamily="18" charset="0"/>
                        </a:rPr>
                        <a:t>Rationalisation of Road Traffic Law Enforcement Entities implemented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Annual Status Report on rationalisation of Road Traffic Law Enforcement Entities developed</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Calibri" panose="020F0502020204030204" pitchFamily="34" charset="0"/>
                        </a:rPr>
                        <a:t>Annual Status Report on rationalisation of Road Traffic Law Enforcement Entities developed </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Road Traffic Law Enforcement Entities rationalised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02956648"/>
                  </a:ext>
                </a:extLst>
              </a:tr>
              <a:tr h="2023893">
                <a:tc vMerge="1">
                  <a:txBody>
                    <a:bodyPr/>
                    <a:lstStyle/>
                    <a:p>
                      <a:endParaRPr lang="en-ZA"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US" sz="900" dirty="0">
                          <a:effectLst/>
                          <a:latin typeface="Arial" panose="020B0604020202020204" pitchFamily="34" charset="0"/>
                          <a:ea typeface="Arial" panose="020B0604020202020204" pitchFamily="34" charset="0"/>
                        </a:rPr>
                        <a:t>National Road Traffic (NRT) Amendment Bill</a:t>
                      </a:r>
                      <a:endParaRPr lang="en-ZA" sz="1100" dirty="0">
                        <a:effectLst/>
                        <a:latin typeface="Calibri" panose="020F0502020204030204" pitchFamily="34" charset="0"/>
                        <a:ea typeface="Calibri" panose="020F050202020403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Status Report on the National Road Traffic Amendment Act</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p>
                      <a:pPr marL="182563" lvl="0" indent="-182563">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Regulations National Road Traffic Amendment Act gazetted</a:t>
                      </a:r>
                    </a:p>
                    <a:p>
                      <a:pPr marL="182563" lvl="0" indent="-182563">
                        <a:lnSpc>
                          <a:spcPct val="115000"/>
                        </a:lnSpc>
                        <a:spcAft>
                          <a:spcPts val="0"/>
                        </a:spcAft>
                        <a:buFont typeface="Symbol" panose="05050102010706020507" pitchFamily="18" charset="2"/>
                        <a:buChar char=""/>
                      </a:pPr>
                      <a:endParaRPr lang="en-ZA" sz="1000" dirty="0">
                        <a:effectLst/>
                        <a:latin typeface="Calibri" panose="020F0502020204030204" pitchFamily="34" charset="0"/>
                        <a:ea typeface="Times New Roman" panose="02020603050405020304" pitchFamily="18" charset="0"/>
                      </a:endParaRPr>
                    </a:p>
                    <a:p>
                      <a:pPr marL="182563" lvl="0" indent="-182563">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National Road Traffic Amendment Act proclaimed</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Annual Monitoring Report on the Implementation of the National Road Traffic Amendment Act</a:t>
                      </a:r>
                      <a:endParaRPr lang="en-ZA" sz="10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b="1" dirty="0">
                          <a:effectLst/>
                          <a:latin typeface="Arial" panose="020B0604020202020204" pitchFamily="34" charset="0"/>
                          <a:ea typeface="Times New Roman" panose="02020603050405020304" pitchFamily="18" charset="0"/>
                        </a:rPr>
                        <a:t> </a:t>
                      </a:r>
                      <a:endParaRPr lang="en-ZA" sz="10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b="1" dirty="0">
                          <a:effectLst/>
                          <a:latin typeface="Arial" panose="020B0604020202020204" pitchFamily="34" charset="0"/>
                          <a:ea typeface="Times New Roman" panose="02020603050405020304" pitchFamily="18" charset="0"/>
                        </a:rPr>
                        <a:t> </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Monitoring Report on the Implementation of the National Road Traffic Amendment Act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Road Traffic (NRT) Amendment Bill approved by Parliament </a:t>
                      </a:r>
                      <a:endParaRPr lang="en-ZA" sz="11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54880656"/>
                  </a:ext>
                </a:extLst>
              </a:tr>
            </a:tbl>
          </a:graphicData>
        </a:graphic>
      </p:graphicFrame>
    </p:spTree>
    <p:extLst>
      <p:ext uri="{BB962C8B-B14F-4D97-AF65-F5344CB8AC3E}">
        <p14:creationId xmlns:p14="http://schemas.microsoft.com/office/powerpoint/2010/main" val="5128252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49102"/>
            <a:ext cx="549424"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118</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1708EF75-818B-44ED-B700-E8BC610A24D9}"/>
              </a:ext>
            </a:extLst>
          </p:cNvPr>
          <p:cNvGraphicFramePr>
            <a:graphicFrameLocks noGrp="1"/>
          </p:cNvGraphicFramePr>
          <p:nvPr>
            <p:extLst>
              <p:ext uri="{D42A27DB-BD31-4B8C-83A1-F6EECF244321}">
                <p14:modId xmlns:p14="http://schemas.microsoft.com/office/powerpoint/2010/main" val="2854295298"/>
              </p:ext>
            </p:extLst>
          </p:nvPr>
        </p:nvGraphicFramePr>
        <p:xfrm>
          <a:off x="307374" y="934466"/>
          <a:ext cx="8352926" cy="2849372"/>
        </p:xfrm>
        <a:graphic>
          <a:graphicData uri="http://schemas.openxmlformats.org/drawingml/2006/table">
            <a:tbl>
              <a:tblPr bandRow="1"/>
              <a:tblGrid>
                <a:gridCol w="1210590">
                  <a:extLst>
                    <a:ext uri="{9D8B030D-6E8A-4147-A177-3AD203B41FA5}">
                      <a16:colId xmlns:a16="http://schemas.microsoft.com/office/drawing/2014/main" val="1953202379"/>
                    </a:ext>
                  </a:extLst>
                </a:gridCol>
                <a:gridCol w="1103816">
                  <a:extLst>
                    <a:ext uri="{9D8B030D-6E8A-4147-A177-3AD203B41FA5}">
                      <a16:colId xmlns:a16="http://schemas.microsoft.com/office/drawing/2014/main" val="2556154964"/>
                    </a:ext>
                  </a:extLst>
                </a:gridCol>
                <a:gridCol w="1103816">
                  <a:extLst>
                    <a:ext uri="{9D8B030D-6E8A-4147-A177-3AD203B41FA5}">
                      <a16:colId xmlns:a16="http://schemas.microsoft.com/office/drawing/2014/main" val="3979691933"/>
                    </a:ext>
                  </a:extLst>
                </a:gridCol>
                <a:gridCol w="1233676">
                  <a:extLst>
                    <a:ext uri="{9D8B030D-6E8A-4147-A177-3AD203B41FA5}">
                      <a16:colId xmlns:a16="http://schemas.microsoft.com/office/drawing/2014/main" val="3081238660"/>
                    </a:ext>
                  </a:extLst>
                </a:gridCol>
                <a:gridCol w="1233676">
                  <a:extLst>
                    <a:ext uri="{9D8B030D-6E8A-4147-A177-3AD203B41FA5}">
                      <a16:colId xmlns:a16="http://schemas.microsoft.com/office/drawing/2014/main" val="3720283044"/>
                    </a:ext>
                  </a:extLst>
                </a:gridCol>
                <a:gridCol w="1233676">
                  <a:extLst>
                    <a:ext uri="{9D8B030D-6E8A-4147-A177-3AD203B41FA5}">
                      <a16:colId xmlns:a16="http://schemas.microsoft.com/office/drawing/2014/main" val="746106909"/>
                    </a:ext>
                  </a:extLst>
                </a:gridCol>
                <a:gridCol w="1233676">
                  <a:extLst>
                    <a:ext uri="{9D8B030D-6E8A-4147-A177-3AD203B41FA5}">
                      <a16:colId xmlns:a16="http://schemas.microsoft.com/office/drawing/2014/main" val="1671035610"/>
                    </a:ext>
                  </a:extLst>
                </a:gridCol>
              </a:tblGrid>
              <a:tr h="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94304091"/>
                  </a:ext>
                </a:extLst>
              </a:tr>
              <a:tr h="685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57902500"/>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72496455"/>
                  </a:ext>
                </a:extLst>
              </a:tr>
              <a:tr h="0">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73729389"/>
                  </a:ext>
                </a:extLst>
              </a:tr>
              <a:tr h="255279">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Increased access to affordable and reliable transport systems</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Compliance with the user-pay principle</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Percentage compliance with the user-pay principle</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lvl="0" indent="0">
                        <a:lnSpc>
                          <a:spcPct val="115000"/>
                        </a:lnSpc>
                        <a:spcAft>
                          <a:spcPts val="0"/>
                        </a:spcAft>
                        <a:buFont typeface="Symbol" panose="05050102010706020507" pitchFamily="18" charset="2"/>
                        <a:buNone/>
                      </a:pPr>
                      <a:r>
                        <a:rPr lang="en-ZA" sz="900" dirty="0">
                          <a:effectLst/>
                          <a:latin typeface="Arial" panose="020B0604020202020204" pitchFamily="34" charset="0"/>
                          <a:ea typeface="Times New Roman" panose="02020603050405020304" pitchFamily="18" charset="0"/>
                        </a:rPr>
                        <a:t>100% compliance </a:t>
                      </a:r>
                      <a:r>
                        <a:rPr lang="en-ZA" sz="900" dirty="0">
                          <a:effectLst/>
                          <a:latin typeface="Arial" panose="020B0604020202020204" pitchFamily="34" charset="0"/>
                          <a:ea typeface="Arial" panose="020B0604020202020204" pitchFamily="34" charset="0"/>
                        </a:rPr>
                        <a:t>at conventional toll plazas</a:t>
                      </a: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p>
                      <a:pPr marL="139700" indent="-139700">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p>
                      <a:pPr marL="0" lvl="0" indent="0">
                        <a:lnSpc>
                          <a:spcPct val="115000"/>
                        </a:lnSpc>
                        <a:spcAft>
                          <a:spcPts val="0"/>
                        </a:spcAft>
                        <a:buFont typeface="Symbol" panose="05050102010706020507" pitchFamily="18" charset="2"/>
                        <a:buNone/>
                      </a:pPr>
                      <a:r>
                        <a:rPr lang="en-ZA" sz="900" dirty="0">
                          <a:effectLst/>
                          <a:latin typeface="Arial" panose="020B0604020202020204" pitchFamily="34" charset="0"/>
                          <a:ea typeface="Times New Roman" panose="02020603050405020304" pitchFamily="18" charset="0"/>
                        </a:rPr>
                        <a:t>Cabinet decision on the GFIP Funding and Tariff Structure</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marL="0" lvl="0" indent="0">
                        <a:lnSpc>
                          <a:spcPct val="115000"/>
                        </a:lnSpc>
                        <a:spcAft>
                          <a:spcPts val="0"/>
                        </a:spcAft>
                        <a:buFont typeface="Symbol" panose="05050102010706020507" pitchFamily="18" charset="2"/>
                        <a:buNone/>
                      </a:pPr>
                      <a:r>
                        <a:rPr lang="en-ZA" sz="900" b="1" dirty="0">
                          <a:effectLst/>
                          <a:latin typeface="Arial" panose="020B0604020202020204" pitchFamily="34" charset="0"/>
                          <a:ea typeface="Arial" panose="020B0604020202020204" pitchFamily="34" charset="0"/>
                        </a:rPr>
                        <a:t>100% compliance at conventional toll plazas</a:t>
                      </a:r>
                      <a:endParaRPr lang="en-ZA" sz="900" b="1" dirty="0">
                        <a:effectLst/>
                        <a:latin typeface="Calibri" panose="020F0502020204030204" pitchFamily="34" charset="0"/>
                        <a:ea typeface="Times New Roman" panose="02020603050405020304" pitchFamily="18" charset="0"/>
                      </a:endParaRPr>
                    </a:p>
                    <a:p>
                      <a:pPr marL="139700" indent="-139700">
                        <a:lnSpc>
                          <a:spcPct val="115000"/>
                        </a:lnSpc>
                        <a:spcAft>
                          <a:spcPts val="0"/>
                        </a:spcAft>
                      </a:pPr>
                      <a:r>
                        <a:rPr lang="en-ZA" sz="900" b="1" kern="1200" dirty="0">
                          <a:effectLst/>
                          <a:latin typeface="Arial" panose="020B0604020202020204" pitchFamily="34" charset="0"/>
                          <a:ea typeface="Times New Roman" panose="02020603050405020304" pitchFamily="18" charset="0"/>
                        </a:rPr>
                        <a:t> </a:t>
                      </a:r>
                      <a:endParaRPr lang="en-ZA" sz="900" b="1" dirty="0">
                        <a:effectLst/>
                        <a:latin typeface="Calibri" panose="020F0502020204030204" pitchFamily="34" charset="0"/>
                        <a:ea typeface="Times New Roman" panose="02020603050405020304" pitchFamily="18" charset="0"/>
                      </a:endParaRPr>
                    </a:p>
                    <a:p>
                      <a:pPr marL="0" lvl="0" indent="0">
                        <a:lnSpc>
                          <a:spcPct val="115000"/>
                        </a:lnSpc>
                        <a:spcAft>
                          <a:spcPts val="0"/>
                        </a:spcAft>
                        <a:buFont typeface="Symbol" panose="05050102010706020507" pitchFamily="18" charset="2"/>
                        <a:buNone/>
                      </a:pPr>
                      <a:r>
                        <a:rPr lang="en-ZA" sz="900" b="1" dirty="0">
                          <a:effectLst/>
                          <a:latin typeface="Arial" panose="020B0604020202020204" pitchFamily="34" charset="0"/>
                          <a:ea typeface="Times New Roman" panose="02020603050405020304" pitchFamily="18" charset="0"/>
                        </a:rPr>
                        <a:t>GFIP Funding and Tariff Structure finalised</a:t>
                      </a:r>
                      <a:endParaRPr lang="en-ZA" sz="9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Calibri" panose="020F0502020204030204" pitchFamily="34" charset="0"/>
                        </a:rPr>
                        <a:t>100% compliance </a:t>
                      </a:r>
                      <a:r>
                        <a:rPr lang="en-ZA" sz="900" dirty="0">
                          <a:effectLst/>
                          <a:latin typeface="Arial" panose="020B0604020202020204" pitchFamily="34" charset="0"/>
                          <a:ea typeface="Arial" panose="020B0604020202020204" pitchFamily="34" charset="0"/>
                        </a:rPr>
                        <a:t>with the user-pay principle</a:t>
                      </a:r>
                      <a:endParaRPr lang="en-ZA" sz="900" dirty="0">
                        <a:effectLst/>
                        <a:latin typeface="Calibri" panose="020F0502020204030204" pitchFamily="34" charset="0"/>
                        <a:ea typeface="Calibri" panose="020F0502020204030204" pitchFamily="34" charset="0"/>
                      </a:endParaRPr>
                    </a:p>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Calibri" panose="020F0502020204030204" pitchFamily="34" charset="0"/>
                        </a:rPr>
                        <a:t>100% compliance</a:t>
                      </a:r>
                      <a:r>
                        <a:rPr lang="en-ZA" sz="900" dirty="0">
                          <a:effectLst/>
                          <a:latin typeface="Arial" panose="020B0604020202020204" pitchFamily="34" charset="0"/>
                          <a:ea typeface="Arial" panose="020B0604020202020204" pitchFamily="34" charset="0"/>
                        </a:rPr>
                        <a:t> with the user-pay principle</a:t>
                      </a:r>
                      <a:endParaRPr lang="en-ZA" sz="900" dirty="0">
                        <a:effectLst/>
                        <a:latin typeface="Calibri" panose="020F0502020204030204" pitchFamily="34" charset="0"/>
                        <a:ea typeface="Calibri" panose="020F0502020204030204" pitchFamily="34" charset="0"/>
                      </a:endParaRPr>
                    </a:p>
                    <a:p>
                      <a:pPr>
                        <a:lnSpc>
                          <a:spcPct val="115000"/>
                        </a:lnSpc>
                        <a:spcAft>
                          <a:spcPts val="0"/>
                        </a:spcAft>
                      </a:pPr>
                      <a:r>
                        <a:rPr lang="en-ZA" sz="900" kern="1200" dirty="0">
                          <a:effectLst/>
                          <a:latin typeface="Arial" panose="020B0604020202020204" pitchFamily="34" charset="0"/>
                          <a:ea typeface="Calibri" panose="020F0502020204030204" pitchFamily="34" charset="0"/>
                        </a:rPr>
                        <a:t>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39562235"/>
                  </a:ext>
                </a:extLst>
              </a:tr>
              <a:tr h="325311">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Road Infrastructure Funding Policy</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Road Infrastructure Funding Policy approved by Cabinet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Draft Road Infrastructure Funding Policy approved for submission to Cabinet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Road Infrastructure Funding Policy implemented</a:t>
                      </a:r>
                      <a:endParaRPr lang="en-ZA" sz="9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implementation of Road Infrastructure Funding policy </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implementation of Road Infrastructure Funding policy</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1257382"/>
                  </a:ext>
                </a:extLst>
              </a:tr>
            </a:tbl>
          </a:graphicData>
        </a:graphic>
      </p:graphicFrame>
    </p:spTree>
    <p:extLst>
      <p:ext uri="{BB962C8B-B14F-4D97-AF65-F5344CB8AC3E}">
        <p14:creationId xmlns:p14="http://schemas.microsoft.com/office/powerpoint/2010/main" val="5081947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06090"/>
            <a:ext cx="621432" cy="26991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119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1708EF75-818B-44ED-B700-E8BC610A24D9}"/>
              </a:ext>
            </a:extLst>
          </p:cNvPr>
          <p:cNvGraphicFramePr>
            <a:graphicFrameLocks noGrp="1"/>
          </p:cNvGraphicFramePr>
          <p:nvPr>
            <p:extLst>
              <p:ext uri="{D42A27DB-BD31-4B8C-83A1-F6EECF244321}">
                <p14:modId xmlns:p14="http://schemas.microsoft.com/office/powerpoint/2010/main" val="3586094572"/>
              </p:ext>
            </p:extLst>
          </p:nvPr>
        </p:nvGraphicFramePr>
        <p:xfrm>
          <a:off x="539552" y="956676"/>
          <a:ext cx="8064894" cy="3066225"/>
        </p:xfrm>
        <a:graphic>
          <a:graphicData uri="http://schemas.openxmlformats.org/drawingml/2006/table">
            <a:tbl>
              <a:tblPr bandRow="1"/>
              <a:tblGrid>
                <a:gridCol w="1168844">
                  <a:extLst>
                    <a:ext uri="{9D8B030D-6E8A-4147-A177-3AD203B41FA5}">
                      <a16:colId xmlns:a16="http://schemas.microsoft.com/office/drawing/2014/main" val="1953202379"/>
                    </a:ext>
                  </a:extLst>
                </a:gridCol>
                <a:gridCol w="1065753">
                  <a:extLst>
                    <a:ext uri="{9D8B030D-6E8A-4147-A177-3AD203B41FA5}">
                      <a16:colId xmlns:a16="http://schemas.microsoft.com/office/drawing/2014/main" val="2556154964"/>
                    </a:ext>
                  </a:extLst>
                </a:gridCol>
                <a:gridCol w="1065753">
                  <a:extLst>
                    <a:ext uri="{9D8B030D-6E8A-4147-A177-3AD203B41FA5}">
                      <a16:colId xmlns:a16="http://schemas.microsoft.com/office/drawing/2014/main" val="3979691933"/>
                    </a:ext>
                  </a:extLst>
                </a:gridCol>
                <a:gridCol w="1191136">
                  <a:extLst>
                    <a:ext uri="{9D8B030D-6E8A-4147-A177-3AD203B41FA5}">
                      <a16:colId xmlns:a16="http://schemas.microsoft.com/office/drawing/2014/main" val="3081238660"/>
                    </a:ext>
                  </a:extLst>
                </a:gridCol>
                <a:gridCol w="1191136">
                  <a:extLst>
                    <a:ext uri="{9D8B030D-6E8A-4147-A177-3AD203B41FA5}">
                      <a16:colId xmlns:a16="http://schemas.microsoft.com/office/drawing/2014/main" val="3720283044"/>
                    </a:ext>
                  </a:extLst>
                </a:gridCol>
                <a:gridCol w="1191136">
                  <a:extLst>
                    <a:ext uri="{9D8B030D-6E8A-4147-A177-3AD203B41FA5}">
                      <a16:colId xmlns:a16="http://schemas.microsoft.com/office/drawing/2014/main" val="746106909"/>
                    </a:ext>
                  </a:extLst>
                </a:gridCol>
                <a:gridCol w="1191136">
                  <a:extLst>
                    <a:ext uri="{9D8B030D-6E8A-4147-A177-3AD203B41FA5}">
                      <a16:colId xmlns:a16="http://schemas.microsoft.com/office/drawing/2014/main" val="1671035610"/>
                    </a:ext>
                  </a:extLst>
                </a:gridCol>
              </a:tblGrid>
              <a:tr h="0">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lnSpc>
                          <a:spcPct val="150000"/>
                        </a:lnSpc>
                      </a:pPr>
                      <a:r>
                        <a:rPr lang="en-ZA" sz="900" b="1" dirty="0">
                          <a:solidFill>
                            <a:schemeClr val="bg1"/>
                          </a:solidFill>
                          <a:latin typeface="Arial" panose="020B0604020202020204" pitchFamily="34" charset="0"/>
                          <a:cs typeface="Arial" panose="020B0604020202020204" pitchFamily="34" charset="0"/>
                        </a:rPr>
                        <a:t>Annual Target</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94304091"/>
                  </a:ext>
                </a:extLst>
              </a:tr>
              <a:tr h="685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57902500"/>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72496455"/>
                  </a:ext>
                </a:extLst>
              </a:tr>
              <a:tr h="0">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73729389"/>
                  </a:ext>
                </a:extLst>
              </a:tr>
              <a:tr h="46537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800" b="1" dirty="0">
                          <a:effectLst/>
                          <a:latin typeface="Arial" panose="020B0604020202020204" pitchFamily="34" charset="0"/>
                          <a:ea typeface="Arial" panose="020B0604020202020204" pitchFamily="34" charset="0"/>
                          <a:cs typeface="Arial" panose="020B0604020202020204" pitchFamily="34" charset="0"/>
                        </a:rPr>
                        <a:t>Increased access to affordable and reliable transport systems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Expansion and maintenance of national roads</a:t>
                      </a:r>
                      <a:endParaRPr lang="en-ZA" sz="1000" dirty="0">
                        <a:effectLst/>
                        <a:latin typeface="Calibri" panose="020F0502020204030204" pitchFamily="34" charset="0"/>
                        <a:ea typeface="Times New Roman" panose="02020603050405020304" pitchFamily="18"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Kilometres of the national road network maintained / upgraded / expanded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Monitoring Report on the SANRAL Road Maintenance Programme</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23 403 km </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Annual Monitoring Report on the SANRAL Road Maintenance Programme </a:t>
                      </a:r>
                      <a:endParaRPr lang="en-ZA" sz="10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 </a:t>
                      </a:r>
                      <a:endParaRPr lang="en-ZA" sz="1000" b="1"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Times New Roman" panose="02020603050405020304" pitchFamily="18" charset="0"/>
                        </a:rPr>
                        <a:t>23 563 </a:t>
                      </a:r>
                      <a:r>
                        <a:rPr lang="en-ZA" sz="900" b="1" kern="1200" dirty="0">
                          <a:effectLst/>
                          <a:latin typeface="Arial" panose="020B0604020202020204" pitchFamily="34" charset="0"/>
                          <a:ea typeface="Times New Roman" panose="02020603050405020304" pitchFamily="18" charset="0"/>
                        </a:rPr>
                        <a:t>km</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the SANRAL Road Maintenance Programme</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23 563 </a:t>
                      </a:r>
                      <a:r>
                        <a:rPr lang="en-ZA" sz="900" kern="1200" dirty="0">
                          <a:effectLst/>
                          <a:latin typeface="Arial" panose="020B0604020202020204" pitchFamily="34" charset="0"/>
                          <a:ea typeface="Times New Roman" panose="02020603050405020304" pitchFamily="18" charset="0"/>
                        </a:rPr>
                        <a:t>km</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the SANRAL Road Maintenance Programme</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23 563 </a:t>
                      </a:r>
                      <a:r>
                        <a:rPr lang="en-ZA" sz="900" kern="1200" dirty="0">
                          <a:effectLst/>
                          <a:latin typeface="Arial" panose="020B0604020202020204" pitchFamily="34" charset="0"/>
                          <a:ea typeface="Times New Roman" panose="02020603050405020304" pitchFamily="18" charset="0"/>
                        </a:rPr>
                        <a:t>km</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52534702"/>
                  </a:ext>
                </a:extLst>
              </a:tr>
              <a:tr h="255279">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Maintenance of provincial roads</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20,000km of provincial road network maintained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Provincial Road Maintenance Programme</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rPr>
                        <a:t>5% of the Provincial Network </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20 000km of the Provincial Network maintained through the PRMG</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Provincial Road Maintenance Programme</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Provincial Road Maintenance Programme</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23110446"/>
                  </a:ext>
                </a:extLst>
              </a:tr>
            </a:tbl>
          </a:graphicData>
        </a:graphic>
      </p:graphicFrame>
      <p:sp>
        <p:nvSpPr>
          <p:cNvPr id="5" name="Rectangle 1">
            <a:extLst>
              <a:ext uri="{FF2B5EF4-FFF2-40B4-BE49-F238E27FC236}">
                <a16:creationId xmlns:a16="http://schemas.microsoft.com/office/drawing/2014/main" id="{4722C8ED-C9DE-4B56-86CC-4ABE37ACE4E7}"/>
              </a:ext>
            </a:extLst>
          </p:cNvPr>
          <p:cNvSpPr>
            <a:spLocks noChangeArrowheads="1"/>
          </p:cNvSpPr>
          <p:nvPr/>
        </p:nvSpPr>
        <p:spPr bwMode="auto">
          <a:xfrm>
            <a:off x="4075113" y="94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06363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49102"/>
            <a:ext cx="549424"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120</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1708EF75-818B-44ED-B700-E8BC610A24D9}"/>
              </a:ext>
            </a:extLst>
          </p:cNvPr>
          <p:cNvGraphicFramePr>
            <a:graphicFrameLocks noGrp="1"/>
          </p:cNvGraphicFramePr>
          <p:nvPr>
            <p:extLst>
              <p:ext uri="{D42A27DB-BD31-4B8C-83A1-F6EECF244321}">
                <p14:modId xmlns:p14="http://schemas.microsoft.com/office/powerpoint/2010/main" val="295026264"/>
              </p:ext>
            </p:extLst>
          </p:nvPr>
        </p:nvGraphicFramePr>
        <p:xfrm>
          <a:off x="539552" y="956678"/>
          <a:ext cx="8182272" cy="3619032"/>
        </p:xfrm>
        <a:graphic>
          <a:graphicData uri="http://schemas.openxmlformats.org/drawingml/2006/table">
            <a:tbl>
              <a:tblPr bandRow="1"/>
              <a:tblGrid>
                <a:gridCol w="1185856">
                  <a:extLst>
                    <a:ext uri="{9D8B030D-6E8A-4147-A177-3AD203B41FA5}">
                      <a16:colId xmlns:a16="http://schemas.microsoft.com/office/drawing/2014/main" val="1953202379"/>
                    </a:ext>
                  </a:extLst>
                </a:gridCol>
                <a:gridCol w="1081264">
                  <a:extLst>
                    <a:ext uri="{9D8B030D-6E8A-4147-A177-3AD203B41FA5}">
                      <a16:colId xmlns:a16="http://schemas.microsoft.com/office/drawing/2014/main" val="2556154964"/>
                    </a:ext>
                  </a:extLst>
                </a:gridCol>
                <a:gridCol w="1081264">
                  <a:extLst>
                    <a:ext uri="{9D8B030D-6E8A-4147-A177-3AD203B41FA5}">
                      <a16:colId xmlns:a16="http://schemas.microsoft.com/office/drawing/2014/main" val="3979691933"/>
                    </a:ext>
                  </a:extLst>
                </a:gridCol>
                <a:gridCol w="1208472">
                  <a:extLst>
                    <a:ext uri="{9D8B030D-6E8A-4147-A177-3AD203B41FA5}">
                      <a16:colId xmlns:a16="http://schemas.microsoft.com/office/drawing/2014/main" val="3081238660"/>
                    </a:ext>
                  </a:extLst>
                </a:gridCol>
                <a:gridCol w="1208472">
                  <a:extLst>
                    <a:ext uri="{9D8B030D-6E8A-4147-A177-3AD203B41FA5}">
                      <a16:colId xmlns:a16="http://schemas.microsoft.com/office/drawing/2014/main" val="3720283044"/>
                    </a:ext>
                  </a:extLst>
                </a:gridCol>
                <a:gridCol w="1208472">
                  <a:extLst>
                    <a:ext uri="{9D8B030D-6E8A-4147-A177-3AD203B41FA5}">
                      <a16:colId xmlns:a16="http://schemas.microsoft.com/office/drawing/2014/main" val="746106909"/>
                    </a:ext>
                  </a:extLst>
                </a:gridCol>
                <a:gridCol w="1208472">
                  <a:extLst>
                    <a:ext uri="{9D8B030D-6E8A-4147-A177-3AD203B41FA5}">
                      <a16:colId xmlns:a16="http://schemas.microsoft.com/office/drawing/2014/main" val="1671035610"/>
                    </a:ext>
                  </a:extLst>
                </a:gridCol>
              </a:tblGrid>
              <a:tr h="275376">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94304091"/>
                  </a:ext>
                </a:extLst>
              </a:tr>
              <a:tr h="2649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57902500"/>
                  </a:ext>
                </a:extLst>
              </a:tr>
              <a:tr h="1265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72496455"/>
                  </a:ext>
                </a:extLst>
              </a:tr>
              <a:tr h="123512">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73729389"/>
                  </a:ext>
                </a:extLst>
              </a:tr>
              <a:tr h="840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900" b="1" dirty="0">
                          <a:effectLst/>
                          <a:latin typeface="Arial" panose="020B0604020202020204" pitchFamily="34" charset="0"/>
                          <a:ea typeface="Arial" panose="020B0604020202020204" pitchFamily="34" charset="0"/>
                          <a:cs typeface="Arial" panose="020B0604020202020204" pitchFamily="34" charset="0"/>
                        </a:rPr>
                        <a:t>Increased access to affordable and reliable transport systems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Pothole Repair Programme (Vala Zonke)</a:t>
                      </a:r>
                      <a:endParaRPr lang="en-ZA" sz="900" dirty="0">
                        <a:effectLst/>
                        <a:latin typeface="Calibri" panose="020F050202020403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Pothole Repair Programme (Vala Zonke) implemented</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National Pothole Repair Programme</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900" b="1" dirty="0">
                          <a:effectLst/>
                          <a:latin typeface="Arial" panose="020B0604020202020204" pitchFamily="34" charset="0"/>
                          <a:ea typeface="Arial" panose="020B0604020202020204" pitchFamily="34" charset="0"/>
                        </a:rPr>
                        <a:t>100% closing of potholes reported through the SANRAL portal closed within 14 days</a:t>
                      </a:r>
                      <a:endParaRPr lang="en-ZA" sz="9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900" dirty="0">
                          <a:effectLst/>
                          <a:latin typeface="Arial" panose="020B0604020202020204" pitchFamily="34" charset="0"/>
                          <a:ea typeface="Arial" panose="020B0604020202020204" pitchFamily="34" charset="0"/>
                        </a:rPr>
                        <a:t>100% closing of potholes reported through the SANRAL portal closed within 7 days</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900" dirty="0">
                          <a:effectLst/>
                          <a:latin typeface="Arial" panose="020B0604020202020204" pitchFamily="34" charset="0"/>
                          <a:ea typeface="Arial" panose="020B0604020202020204" pitchFamily="34" charset="0"/>
                        </a:rPr>
                        <a:t>100% closing of potholes reported through the SANRAL portal closed within 76 hours</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52534702"/>
                  </a:ext>
                </a:extLst>
              </a:tr>
              <a:tr h="17010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Welisizwe Rural Bridges Programme</a:t>
                      </a:r>
                      <a:endParaRPr lang="en-ZA" sz="900" dirty="0">
                        <a:effectLst/>
                        <a:latin typeface="Calibri" panose="020F050202020403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Number of bridges constructed through the Welisizwe Rural Bridges Programme</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Welisizwe Rural Bridges Programme</a:t>
                      </a:r>
                      <a:endParaRPr lang="en-ZA" sz="9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900" dirty="0">
                        <a:effectLst/>
                        <a:latin typeface="Calibri" panose="020F050202020403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rPr>
                        <a:t>24 bridges completed</a:t>
                      </a:r>
                      <a:endParaRPr lang="en-ZA" sz="900" dirty="0">
                        <a:effectLst/>
                        <a:latin typeface="Calibri" panose="020F0502020204030204" pitchFamily="34" charset="0"/>
                      </a:endParaRPr>
                    </a:p>
                    <a:p>
                      <a:pPr marL="93345">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900" dirty="0">
                        <a:effectLst/>
                        <a:latin typeface="Calibri" panose="020F0502020204030204" pitchFamily="34" charset="0"/>
                      </a:endParaRPr>
                    </a:p>
                    <a:p>
                      <a:pPr marL="92075" lvl="0" indent="-92075">
                        <a:lnSpc>
                          <a:spcPct val="115000"/>
                        </a:lnSpc>
                        <a:spcAft>
                          <a:spcPts val="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rPr>
                        <a:t>24 bridges in planning and construction stages </a:t>
                      </a:r>
                      <a:endParaRPr lang="en-ZA" sz="9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900" b="1" dirty="0">
                          <a:effectLst/>
                          <a:latin typeface="Arial" panose="020B0604020202020204" pitchFamily="34" charset="0"/>
                          <a:ea typeface="Arial" panose="020B0604020202020204" pitchFamily="34" charset="0"/>
                        </a:rPr>
                        <a:t>96 bridges completed</a:t>
                      </a:r>
                      <a:endParaRPr lang="en-ZA" sz="900" b="1"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Welisizwe Rural Bridges Programme</a:t>
                      </a:r>
                      <a:endParaRPr lang="en-ZA" sz="900" dirty="0">
                        <a:effectLst/>
                        <a:latin typeface="Calibri" panose="020F0502020204030204" pitchFamily="34" charset="0"/>
                      </a:endParaRPr>
                    </a:p>
                    <a:p>
                      <a:pPr>
                        <a:lnSpc>
                          <a:spcPct val="107000"/>
                        </a:lnSpc>
                        <a:spcAft>
                          <a:spcPts val="800"/>
                        </a:spcAft>
                      </a:pPr>
                      <a:r>
                        <a:rPr lang="en-ZA" sz="900" dirty="0">
                          <a:effectLst/>
                          <a:latin typeface="Arial" panose="020B0604020202020204" pitchFamily="34" charset="0"/>
                          <a:ea typeface="Arial" panose="020B0604020202020204" pitchFamily="34" charset="0"/>
                        </a:rPr>
                        <a:t> </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Annual Monitoring Report on the Welisizwe Rural Bridges Programme</a:t>
                      </a:r>
                      <a:endParaRPr lang="en-ZA" sz="9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900" dirty="0">
                        <a:effectLst/>
                        <a:latin typeface="Calibri" panose="020F0502020204030204" pitchFamily="34" charset="0"/>
                      </a:endParaRPr>
                    </a:p>
                    <a:p>
                      <a:pPr marL="92075" lvl="0" indent="-92075">
                        <a:lnSpc>
                          <a:spcPct val="107000"/>
                        </a:lnSpc>
                        <a:spcAft>
                          <a:spcPts val="800"/>
                        </a:spcAft>
                        <a:buFont typeface="Symbol" panose="05050102010706020507" pitchFamily="18" charset="2"/>
                        <a:buChar char=""/>
                      </a:pPr>
                      <a:r>
                        <a:rPr lang="en-ZA" sz="900" dirty="0">
                          <a:effectLst/>
                          <a:latin typeface="Arial" panose="020B0604020202020204" pitchFamily="34" charset="0"/>
                          <a:ea typeface="Arial" panose="020B0604020202020204" pitchFamily="34" charset="0"/>
                        </a:rPr>
                        <a:t>100 bridges completed</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98058608"/>
                  </a:ext>
                </a:extLst>
              </a:tr>
            </a:tbl>
          </a:graphicData>
        </a:graphic>
      </p:graphicFrame>
      <p:sp>
        <p:nvSpPr>
          <p:cNvPr id="5" name="Rectangle 1">
            <a:extLst>
              <a:ext uri="{FF2B5EF4-FFF2-40B4-BE49-F238E27FC236}">
                <a16:creationId xmlns:a16="http://schemas.microsoft.com/office/drawing/2014/main" id="{4722C8ED-C9DE-4B56-86CC-4ABE37ACE4E7}"/>
              </a:ext>
            </a:extLst>
          </p:cNvPr>
          <p:cNvSpPr>
            <a:spLocks noChangeArrowheads="1"/>
          </p:cNvSpPr>
          <p:nvPr/>
        </p:nvSpPr>
        <p:spPr bwMode="auto">
          <a:xfrm>
            <a:off x="4075113" y="94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6277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49102"/>
            <a:ext cx="576064" cy="2884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122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722C8ED-C9DE-4B56-86CC-4ABE37ACE4E7}"/>
              </a:ext>
            </a:extLst>
          </p:cNvPr>
          <p:cNvSpPr>
            <a:spLocks noChangeArrowheads="1"/>
          </p:cNvSpPr>
          <p:nvPr/>
        </p:nvSpPr>
        <p:spPr bwMode="auto">
          <a:xfrm>
            <a:off x="4075113" y="94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6C352EDD-2138-411F-A4BF-F3CACD89F7A2}"/>
              </a:ext>
            </a:extLst>
          </p:cNvPr>
          <p:cNvGraphicFramePr>
            <a:graphicFrameLocks noGrp="1"/>
          </p:cNvGraphicFramePr>
          <p:nvPr>
            <p:extLst>
              <p:ext uri="{D42A27DB-BD31-4B8C-83A1-F6EECF244321}">
                <p14:modId xmlns:p14="http://schemas.microsoft.com/office/powerpoint/2010/main" val="839085158"/>
              </p:ext>
            </p:extLst>
          </p:nvPr>
        </p:nvGraphicFramePr>
        <p:xfrm>
          <a:off x="359531" y="923180"/>
          <a:ext cx="8424938" cy="3944430"/>
        </p:xfrm>
        <a:graphic>
          <a:graphicData uri="http://schemas.openxmlformats.org/drawingml/2006/table">
            <a:tbl>
              <a:tblPr bandRow="1"/>
              <a:tblGrid>
                <a:gridCol w="1221026">
                  <a:extLst>
                    <a:ext uri="{9D8B030D-6E8A-4147-A177-3AD203B41FA5}">
                      <a16:colId xmlns:a16="http://schemas.microsoft.com/office/drawing/2014/main" val="197730451"/>
                    </a:ext>
                  </a:extLst>
                </a:gridCol>
                <a:gridCol w="1113332">
                  <a:extLst>
                    <a:ext uri="{9D8B030D-6E8A-4147-A177-3AD203B41FA5}">
                      <a16:colId xmlns:a16="http://schemas.microsoft.com/office/drawing/2014/main" val="1451972192"/>
                    </a:ext>
                  </a:extLst>
                </a:gridCol>
                <a:gridCol w="1113332">
                  <a:extLst>
                    <a:ext uri="{9D8B030D-6E8A-4147-A177-3AD203B41FA5}">
                      <a16:colId xmlns:a16="http://schemas.microsoft.com/office/drawing/2014/main" val="3981447828"/>
                    </a:ext>
                  </a:extLst>
                </a:gridCol>
                <a:gridCol w="1244312">
                  <a:extLst>
                    <a:ext uri="{9D8B030D-6E8A-4147-A177-3AD203B41FA5}">
                      <a16:colId xmlns:a16="http://schemas.microsoft.com/office/drawing/2014/main" val="264159550"/>
                    </a:ext>
                  </a:extLst>
                </a:gridCol>
                <a:gridCol w="1244312">
                  <a:extLst>
                    <a:ext uri="{9D8B030D-6E8A-4147-A177-3AD203B41FA5}">
                      <a16:colId xmlns:a16="http://schemas.microsoft.com/office/drawing/2014/main" val="385100598"/>
                    </a:ext>
                  </a:extLst>
                </a:gridCol>
                <a:gridCol w="1244312">
                  <a:extLst>
                    <a:ext uri="{9D8B030D-6E8A-4147-A177-3AD203B41FA5}">
                      <a16:colId xmlns:a16="http://schemas.microsoft.com/office/drawing/2014/main" val="1453193956"/>
                    </a:ext>
                  </a:extLst>
                </a:gridCol>
                <a:gridCol w="1244312">
                  <a:extLst>
                    <a:ext uri="{9D8B030D-6E8A-4147-A177-3AD203B41FA5}">
                      <a16:colId xmlns:a16="http://schemas.microsoft.com/office/drawing/2014/main" val="782633228"/>
                    </a:ext>
                  </a:extLst>
                </a:gridCol>
              </a:tblGrid>
              <a:tr h="0">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lnSpc>
                          <a:spcPct val="150000"/>
                        </a:lnSpc>
                      </a:pP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292373"/>
                  </a:ext>
                </a:extLst>
              </a:tr>
              <a:tr h="685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60049101"/>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477866163"/>
                  </a:ext>
                </a:extLst>
              </a:tr>
              <a:tr h="0">
                <a:tc gridSpan="7">
                  <a:txBody>
                    <a:bodyPr/>
                    <a:lstStyle/>
                    <a:p>
                      <a:pPr marR="563880">
                        <a:lnSpc>
                          <a:spcPct val="150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804500"/>
                  </a:ext>
                </a:extLst>
              </a:tr>
              <a:tr h="418687">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Decent jobs sustained and created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Jobs created through the SANRAL Road Maintenance Programme</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Number of jobs created through the SANRAL Road Maintenance Programme</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30 951 jobs created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the SANRAL Road Maintenance Programme</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b="1" kern="1200" dirty="0">
                          <a:effectLst/>
                          <a:latin typeface="Arial" panose="020B0604020202020204" pitchFamily="34" charset="0"/>
                          <a:ea typeface="Arial" panose="020B0604020202020204" pitchFamily="34" charset="0"/>
                          <a:cs typeface="Arial" panose="020B0604020202020204" pitchFamily="34" charset="0"/>
                        </a:rPr>
                        <a:t> </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b="1" dirty="0">
                          <a:effectLst/>
                          <a:latin typeface="Arial" panose="020B0604020202020204" pitchFamily="34" charset="0"/>
                          <a:ea typeface="Times New Roman" panose="02020603050405020304" pitchFamily="18" charset="0"/>
                          <a:cs typeface="Arial" panose="020B0604020202020204" pitchFamily="34" charset="0"/>
                        </a:rPr>
                        <a:t>12 000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the SANRAL Road Maintenance Programme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kern="1200" dirty="0">
                          <a:effectLst/>
                          <a:latin typeface="Arial" panose="020B0604020202020204" pitchFamily="34" charset="0"/>
                          <a:ea typeface="Arial" panose="020B0604020202020204" pitchFamily="34" charset="0"/>
                          <a:cs typeface="Arial" panose="020B0604020202020204" pitchFamily="34" charset="0"/>
                        </a:rPr>
                        <a:t>7 000 jobs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the SANRAL Road Maintenance Programme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kern="1200" dirty="0">
                          <a:effectLst/>
                          <a:latin typeface="Arial" panose="020B0604020202020204" pitchFamily="34" charset="0"/>
                          <a:ea typeface="Arial" panose="020B0604020202020204" pitchFamily="34" charset="0"/>
                          <a:cs typeface="Arial" panose="020B0604020202020204" pitchFamily="34" charset="0"/>
                        </a:rPr>
                        <a:t>9 000 jobs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04612671"/>
                  </a:ext>
                </a:extLst>
              </a:tr>
              <a:tr h="342434">
                <a:tc vMerge="1">
                  <a:txBody>
                    <a:bodyPr/>
                    <a:lstStyle/>
                    <a:p>
                      <a:endParaRPr lang="en-ZA"/>
                    </a:p>
                  </a:txBody>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Jobs created through the Provincial Roads Maintenance Programme</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Number of jobs created through the Provincial Roads Maintenance Programme</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512 953 (direct and indirect) jobs created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the Provincial Road Maintenance Programme</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 </a:t>
                      </a:r>
                    </a:p>
                    <a:p>
                      <a:pPr marL="90488" lvl="0" indent="-90488">
                        <a:lnSpc>
                          <a:spcPct val="115000"/>
                        </a:lnSpc>
                        <a:spcAft>
                          <a:spcPts val="0"/>
                        </a:spcAft>
                        <a:buFont typeface="Symbol" panose="05050102010706020507" pitchFamily="18" charset="2"/>
                        <a:buChar char=""/>
                      </a:pPr>
                      <a:r>
                        <a:rPr lang="en-ZA" sz="800" b="1" dirty="0">
                          <a:effectLst/>
                          <a:latin typeface="Arial" panose="020B0604020202020204" pitchFamily="34" charset="0"/>
                          <a:ea typeface="Times New Roman" panose="02020603050405020304" pitchFamily="18" charset="0"/>
                          <a:cs typeface="Arial" panose="020B0604020202020204" pitchFamily="34" charset="0"/>
                        </a:rPr>
                        <a:t>165 584 jobs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the Provincial Road Maintenance Programme</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10 000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Arial" panose="020B0604020202020204" pitchFamily="34" charset="0"/>
                          <a:cs typeface="Arial" panose="020B0604020202020204" pitchFamily="34" charset="0"/>
                        </a:rPr>
                        <a:t>Annual Monitoring Report on jobs created through the Provincial Road Maintenance Programme</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10 000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3865523"/>
                  </a:ext>
                </a:extLst>
              </a:tr>
              <a:tr h="342434">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10807" marR="10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Jobs created through Welisizwe Rural Bridges Programme</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Number of jobs created through Welisizwe Rural Bridges Programme </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Arial" panose="020B0604020202020204" pitchFamily="34" charset="0"/>
                        </a:rPr>
                        <a:t>Annual Monitoring Report on </a:t>
                      </a:r>
                      <a:r>
                        <a:rPr lang="en-ZA" sz="800" b="1" dirty="0">
                          <a:effectLst/>
                          <a:latin typeface="Arial" panose="020B0604020202020204" pitchFamily="34" charset="0"/>
                          <a:ea typeface="Arial" panose="020B0604020202020204" pitchFamily="34" charset="0"/>
                        </a:rPr>
                        <a:t>jobs created through Welisizwe Rural Bridges Programme</a:t>
                      </a:r>
                      <a:endParaRPr lang="en-ZA" sz="8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800" b="1" kern="1200" dirty="0">
                          <a:effectLst/>
                          <a:latin typeface="Arial" panose="020B0604020202020204" pitchFamily="34" charset="0"/>
                          <a:ea typeface="Arial" panose="020B0604020202020204" pitchFamily="34" charset="0"/>
                        </a:rPr>
                        <a:t> </a:t>
                      </a:r>
                      <a:endParaRPr lang="en-ZA" sz="800" b="1"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800" b="1" kern="1200" dirty="0">
                          <a:effectLst/>
                          <a:latin typeface="Arial" panose="020B0604020202020204" pitchFamily="34" charset="0"/>
                          <a:ea typeface="Arial" panose="020B0604020202020204" pitchFamily="34" charset="0"/>
                        </a:rPr>
                        <a:t>6 270 jobs </a:t>
                      </a:r>
                      <a:endParaRPr lang="en-ZA" sz="8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800" kern="1200" dirty="0">
                          <a:effectLst/>
                          <a:latin typeface="Arial" panose="020B0604020202020204" pitchFamily="34" charset="0"/>
                          <a:ea typeface="Arial" panose="020B0604020202020204" pitchFamily="34" charset="0"/>
                        </a:rPr>
                        <a:t>Annual Monitoring Report on </a:t>
                      </a:r>
                      <a:r>
                        <a:rPr lang="en-ZA" sz="800" dirty="0">
                          <a:effectLst/>
                          <a:latin typeface="Arial" panose="020B0604020202020204" pitchFamily="34" charset="0"/>
                          <a:ea typeface="Arial" panose="020B0604020202020204" pitchFamily="34" charset="0"/>
                        </a:rPr>
                        <a:t>jobs created through Welisizwe Rural Bridges Programme</a:t>
                      </a:r>
                      <a:endParaRPr lang="en-ZA" sz="8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800" kern="1200" dirty="0">
                          <a:effectLst/>
                          <a:latin typeface="Arial" panose="020B0604020202020204" pitchFamily="34" charset="0"/>
                          <a:ea typeface="Arial" panose="020B0604020202020204" pitchFamily="34" charset="0"/>
                        </a:rPr>
                        <a:t>Annual Monitoring Report on </a:t>
                      </a:r>
                      <a:r>
                        <a:rPr lang="en-ZA" sz="800" dirty="0">
                          <a:effectLst/>
                          <a:latin typeface="Arial" panose="020B0604020202020204" pitchFamily="34" charset="0"/>
                          <a:ea typeface="Arial" panose="020B0604020202020204" pitchFamily="34" charset="0"/>
                        </a:rPr>
                        <a:t>jobs created through Welisizwe Rural Bridges Programme</a:t>
                      </a:r>
                      <a:endParaRPr lang="en-ZA" sz="8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63910807"/>
                  </a:ext>
                </a:extLst>
              </a:tr>
            </a:tbl>
          </a:graphicData>
        </a:graphic>
      </p:graphicFrame>
      <p:sp>
        <p:nvSpPr>
          <p:cNvPr id="8" name="Rectangle 1">
            <a:extLst>
              <a:ext uri="{FF2B5EF4-FFF2-40B4-BE49-F238E27FC236}">
                <a16:creationId xmlns:a16="http://schemas.microsoft.com/office/drawing/2014/main" id="{B54F4AB1-7DC4-4F41-A09E-CBEC39E47F2F}"/>
              </a:ext>
            </a:extLst>
          </p:cNvPr>
          <p:cNvSpPr>
            <a:spLocks noChangeArrowheads="1"/>
          </p:cNvSpPr>
          <p:nvPr/>
        </p:nvSpPr>
        <p:spPr bwMode="auto">
          <a:xfrm>
            <a:off x="4075113" y="94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4574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04: Road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Road Engineering Standards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244408" y="4635616"/>
            <a:ext cx="477416" cy="24039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122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1CC0DFFE-36D4-4F3C-BC2E-56A976A4A90E}"/>
              </a:ext>
            </a:extLst>
          </p:cNvPr>
          <p:cNvGraphicFramePr>
            <a:graphicFrameLocks noGrp="1"/>
          </p:cNvGraphicFramePr>
          <p:nvPr>
            <p:extLst>
              <p:ext uri="{D42A27DB-BD31-4B8C-83A1-F6EECF244321}">
                <p14:modId xmlns:p14="http://schemas.microsoft.com/office/powerpoint/2010/main" val="411419606"/>
              </p:ext>
            </p:extLst>
          </p:nvPr>
        </p:nvGraphicFramePr>
        <p:xfrm>
          <a:off x="492224" y="974088"/>
          <a:ext cx="8229600" cy="2677782"/>
        </p:xfrm>
        <a:graphic>
          <a:graphicData uri="http://schemas.openxmlformats.org/drawingml/2006/table">
            <a:tbl>
              <a:tblPr firstRow="1" firstCol="1" bandRow="1"/>
              <a:tblGrid>
                <a:gridCol w="1119569">
                  <a:extLst>
                    <a:ext uri="{9D8B030D-6E8A-4147-A177-3AD203B41FA5}">
                      <a16:colId xmlns:a16="http://schemas.microsoft.com/office/drawing/2014/main" val="3998409264"/>
                    </a:ext>
                  </a:extLst>
                </a:gridCol>
                <a:gridCol w="1119569">
                  <a:extLst>
                    <a:ext uri="{9D8B030D-6E8A-4147-A177-3AD203B41FA5}">
                      <a16:colId xmlns:a16="http://schemas.microsoft.com/office/drawing/2014/main" val="1012947927"/>
                    </a:ext>
                  </a:extLst>
                </a:gridCol>
                <a:gridCol w="1119569">
                  <a:extLst>
                    <a:ext uri="{9D8B030D-6E8A-4147-A177-3AD203B41FA5}">
                      <a16:colId xmlns:a16="http://schemas.microsoft.com/office/drawing/2014/main" val="3782712628"/>
                    </a:ext>
                  </a:extLst>
                </a:gridCol>
                <a:gridCol w="1153117">
                  <a:extLst>
                    <a:ext uri="{9D8B030D-6E8A-4147-A177-3AD203B41FA5}">
                      <a16:colId xmlns:a16="http://schemas.microsoft.com/office/drawing/2014/main" val="1274440432"/>
                    </a:ext>
                  </a:extLst>
                </a:gridCol>
                <a:gridCol w="1296144">
                  <a:extLst>
                    <a:ext uri="{9D8B030D-6E8A-4147-A177-3AD203B41FA5}">
                      <a16:colId xmlns:a16="http://schemas.microsoft.com/office/drawing/2014/main" val="3460532623"/>
                    </a:ext>
                  </a:extLst>
                </a:gridCol>
                <a:gridCol w="1296144">
                  <a:extLst>
                    <a:ext uri="{9D8B030D-6E8A-4147-A177-3AD203B41FA5}">
                      <a16:colId xmlns:a16="http://schemas.microsoft.com/office/drawing/2014/main" val="3113249965"/>
                    </a:ext>
                  </a:extLst>
                </a:gridCol>
                <a:gridCol w="1125488">
                  <a:extLst>
                    <a:ext uri="{9D8B030D-6E8A-4147-A177-3AD203B41FA5}">
                      <a16:colId xmlns:a16="http://schemas.microsoft.com/office/drawing/2014/main" val="287145517"/>
                    </a:ext>
                  </a:extLst>
                </a:gridCol>
              </a:tblGrid>
              <a:tr h="19970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6874263"/>
                  </a:ext>
                </a:extLst>
              </a:tr>
              <a:tr h="12603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2478014"/>
                  </a:ext>
                </a:extLst>
              </a:tr>
              <a:tr h="17761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405584714"/>
                  </a:ext>
                </a:extLst>
              </a:tr>
              <a:tr h="126033">
                <a:tc gridSpan="7">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Competitive and Accessible Markets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12745" marR="1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195189403"/>
                  </a:ext>
                </a:extLst>
              </a:tr>
              <a:tr h="889190">
                <a:tc rowSpan="2">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Increased access to affordable and reliable transport systems</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Response, reconstruction and rehabilitation of flood-damaged Infrastructure </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Rehabilitation of flood-damaged Infrastructure monitored </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the Rehabilitation of flood-damaged infrastructure</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Annual Monitoring Report on the Rehabilitation of flood-damaged infrastructure</a:t>
                      </a:r>
                      <a:endParaRPr lang="en-ZA" sz="1000" b="1"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the Rehabilitation of flood-damaged infrastructure</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Annual Monitoring Report on the Rehabilitation of flood-damaged infrastructure</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17924536"/>
                  </a:ext>
                </a:extLst>
              </a:tr>
              <a:tr h="889050">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Road inventory data updated</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Road inventory data monitored and analysed </a:t>
                      </a:r>
                      <a:endParaRPr lang="en-ZA" sz="10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Provincial and municipal Road Asset Management (RAMS) data analysed </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Provincial and municipal Road Asset Management (RAMS) data analysed </a:t>
                      </a:r>
                      <a:endParaRPr lang="en-ZA" sz="1000" b="1"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Provincial and municipal Road Asset Management (RAMS) data analysed </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Provincial and municipal Road Asset Management data analysed </a:t>
                      </a:r>
                      <a:endParaRPr lang="en-ZA" sz="10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1971355"/>
                  </a:ext>
                </a:extLst>
              </a:tr>
            </a:tbl>
          </a:graphicData>
        </a:graphic>
      </p:graphicFrame>
    </p:spTree>
    <p:extLst>
      <p:ext uri="{BB962C8B-B14F-4D97-AF65-F5344CB8AC3E}">
        <p14:creationId xmlns:p14="http://schemas.microsoft.com/office/powerpoint/2010/main" val="1391293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05: </a:t>
            </a:r>
          </a:p>
          <a:p>
            <a:pPr algn="ctr">
              <a:lnSpc>
                <a:spcPct val="150000"/>
              </a:lnSpc>
            </a:pPr>
            <a:r>
              <a:rPr lang="en-ZA" sz="3200" b="1" dirty="0">
                <a:solidFill>
                  <a:schemeClr val="tx1"/>
                </a:solidFill>
              </a:rPr>
              <a:t>Civil Aviation</a:t>
            </a:r>
            <a:endParaRPr lang="en-ZA" sz="3200" dirty="0">
              <a:solidFill>
                <a:schemeClr val="tx1"/>
              </a:solidFill>
            </a:endParaRPr>
          </a:p>
        </p:txBody>
      </p:sp>
      <p:sp>
        <p:nvSpPr>
          <p:cNvPr id="9" name="Slide Number Placeholder 8"/>
          <p:cNvSpPr>
            <a:spLocks noGrp="1"/>
          </p:cNvSpPr>
          <p:nvPr>
            <p:ph type="sldNum" sz="quarter" idx="12"/>
          </p:nvPr>
        </p:nvSpPr>
        <p:spPr>
          <a:xfrm>
            <a:off x="8172400" y="4515966"/>
            <a:ext cx="549424" cy="3600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123</a:t>
            </a:r>
          </a:p>
        </p:txBody>
      </p:sp>
    </p:spTree>
    <p:extLst>
      <p:ext uri="{BB962C8B-B14F-4D97-AF65-F5344CB8AC3E}">
        <p14:creationId xmlns:p14="http://schemas.microsoft.com/office/powerpoint/2010/main" val="18253289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05: Civil Aviation</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Aviation Policy and Regulation</a:t>
            </a:r>
          </a:p>
          <a:p>
            <a:pPr algn="just"/>
            <a:r>
              <a:rPr lang="en-ZA" sz="1500" b="1" dirty="0"/>
              <a:t> </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316416" y="4731990"/>
            <a:ext cx="490734" cy="3083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124</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15A04731-AB88-4F1E-A8E6-E67F8F9EA98A}"/>
              </a:ext>
            </a:extLst>
          </p:cNvPr>
          <p:cNvGraphicFramePr>
            <a:graphicFrameLocks noGrp="1"/>
          </p:cNvGraphicFramePr>
          <p:nvPr>
            <p:extLst>
              <p:ext uri="{D42A27DB-BD31-4B8C-83A1-F6EECF244321}">
                <p14:modId xmlns:p14="http://schemas.microsoft.com/office/powerpoint/2010/main" val="539522544"/>
              </p:ext>
            </p:extLst>
          </p:nvPr>
        </p:nvGraphicFramePr>
        <p:xfrm>
          <a:off x="395536" y="970127"/>
          <a:ext cx="8064899" cy="2463800"/>
        </p:xfrm>
        <a:graphic>
          <a:graphicData uri="http://schemas.openxmlformats.org/drawingml/2006/table">
            <a:tbl>
              <a:tblPr bandRow="1"/>
              <a:tblGrid>
                <a:gridCol w="1187853">
                  <a:extLst>
                    <a:ext uri="{9D8B030D-6E8A-4147-A177-3AD203B41FA5}">
                      <a16:colId xmlns:a16="http://schemas.microsoft.com/office/drawing/2014/main" val="2466412727"/>
                    </a:ext>
                  </a:extLst>
                </a:gridCol>
                <a:gridCol w="1062817">
                  <a:extLst>
                    <a:ext uri="{9D8B030D-6E8A-4147-A177-3AD203B41FA5}">
                      <a16:colId xmlns:a16="http://schemas.microsoft.com/office/drawing/2014/main" val="2718506900"/>
                    </a:ext>
                  </a:extLst>
                </a:gridCol>
                <a:gridCol w="1062817">
                  <a:extLst>
                    <a:ext uri="{9D8B030D-6E8A-4147-A177-3AD203B41FA5}">
                      <a16:colId xmlns:a16="http://schemas.microsoft.com/office/drawing/2014/main" val="3151350852"/>
                    </a:ext>
                  </a:extLst>
                </a:gridCol>
                <a:gridCol w="1187853">
                  <a:extLst>
                    <a:ext uri="{9D8B030D-6E8A-4147-A177-3AD203B41FA5}">
                      <a16:colId xmlns:a16="http://schemas.microsoft.com/office/drawing/2014/main" val="4161014677"/>
                    </a:ext>
                  </a:extLst>
                </a:gridCol>
                <a:gridCol w="1187853">
                  <a:extLst>
                    <a:ext uri="{9D8B030D-6E8A-4147-A177-3AD203B41FA5}">
                      <a16:colId xmlns:a16="http://schemas.microsoft.com/office/drawing/2014/main" val="3906929399"/>
                    </a:ext>
                  </a:extLst>
                </a:gridCol>
                <a:gridCol w="1187853">
                  <a:extLst>
                    <a:ext uri="{9D8B030D-6E8A-4147-A177-3AD203B41FA5}">
                      <a16:colId xmlns:a16="http://schemas.microsoft.com/office/drawing/2014/main" val="1858707033"/>
                    </a:ext>
                  </a:extLst>
                </a:gridCol>
                <a:gridCol w="1187853">
                  <a:extLst>
                    <a:ext uri="{9D8B030D-6E8A-4147-A177-3AD203B41FA5}">
                      <a16:colId xmlns:a16="http://schemas.microsoft.com/office/drawing/2014/main" val="2837595761"/>
                    </a:ext>
                  </a:extLst>
                </a:gridCol>
              </a:tblGrid>
              <a:tr h="173990">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Performance Outcome</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Output</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Output Indicator</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52116962"/>
                  </a:ext>
                </a:extLst>
              </a:tr>
              <a:tr h="476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Estimated Performance</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MTEF Period</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36230548"/>
                  </a:ext>
                </a:extLst>
              </a:tr>
              <a:tr h="476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2022/23</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2023/24</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2024/25</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rPr>
                        <a:t>2025/26</a:t>
                      </a:r>
                      <a:endParaRPr lang="en-ZA" sz="1000" dirty="0">
                        <a:solidFill>
                          <a:schemeClr val="bg1"/>
                        </a:solidFill>
                        <a:effectLst/>
                        <a:latin typeface="Calibri" panose="020F0502020204030204" pitchFamily="34" charset="0"/>
                        <a:ea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099697014"/>
                  </a:ext>
                </a:extLst>
              </a:tr>
              <a:tr h="47625">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Competitive and Accessible Markets</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92401574"/>
                  </a:ext>
                </a:extLst>
              </a:tr>
              <a:tr h="698500">
                <a:tc rowSpan="2">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Civil Aviation Policy reviewed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Revisions to National Civil Aviation Policy</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kern="1200" dirty="0">
                          <a:effectLst/>
                          <a:latin typeface="Arial" panose="020B0604020202020204" pitchFamily="34" charset="0"/>
                          <a:ea typeface="Times New Roman" panose="02020603050405020304" pitchFamily="18" charset="0"/>
                        </a:rPr>
                        <a:t>Revised National Civil Aviation Policy approved by Cabinet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rPr>
                        <a:t>Revised National Civil Aviation Policy submitted to Cabinet</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Revised National Civil Aviation Policy approved by Cabinet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rPr>
                        <a:t>Amended National Civil Aviation Policy implemented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79481832"/>
                  </a:ext>
                </a:extLst>
              </a:tr>
              <a:tr h="69850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Airports Development Plan (NADP)</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National Airports Development Plan approved by Cabinet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tabLst>
                          <a:tab pos="98425" algn="l"/>
                        </a:tabLst>
                      </a:pPr>
                      <a:r>
                        <a:rPr lang="en-ZA" sz="900" b="1" dirty="0">
                          <a:effectLst/>
                          <a:latin typeface="Arial" panose="020B0604020202020204" pitchFamily="34" charset="0"/>
                          <a:ea typeface="Times New Roman" panose="02020603050405020304" pitchFamily="18" charset="0"/>
                        </a:rPr>
                        <a:t>Draft Updated National Airports Development Plan developed</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National Airports Development Plan (NADP) approved by Cabinet.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Monitoring Report on implementation of National Airports Development Plan (NADP)</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73097738"/>
                  </a:ext>
                </a:extLst>
              </a:tr>
            </a:tbl>
          </a:graphicData>
        </a:graphic>
      </p:graphicFrame>
    </p:spTree>
    <p:extLst>
      <p:ext uri="{BB962C8B-B14F-4D97-AF65-F5344CB8AC3E}">
        <p14:creationId xmlns:p14="http://schemas.microsoft.com/office/powerpoint/2010/main" val="6829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algn="ctr"/>
            <a:endParaRPr lang="en-ZA" dirty="0"/>
          </a:p>
          <a:p>
            <a:pPr algn="ctr"/>
            <a:endParaRPr lang="en-ZA" dirty="0"/>
          </a:p>
          <a:p>
            <a:pPr algn="ctr"/>
            <a:r>
              <a:rPr lang="en-US" altLang="en-US" sz="2400" b="1" dirty="0">
                <a:solidFill>
                  <a:schemeClr val="tx1"/>
                </a:solidFill>
              </a:rPr>
              <a:t>DoT STRATEGIC PLAN</a:t>
            </a:r>
          </a:p>
          <a:p>
            <a:pPr algn="ctr"/>
            <a:endParaRPr lang="en-ZA" dirty="0"/>
          </a:p>
        </p:txBody>
      </p:sp>
    </p:spTree>
    <p:extLst>
      <p:ext uri="{BB962C8B-B14F-4D97-AF65-F5344CB8AC3E}">
        <p14:creationId xmlns:p14="http://schemas.microsoft.com/office/powerpoint/2010/main" val="31744944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05: Civil Aviation</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Aviation Safety, Security, Environment and Search and Rescue</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995648" y="4649102"/>
            <a:ext cx="566968" cy="3182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125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8517A778-F42B-4BF0-A51E-6142A3CAD122}"/>
              </a:ext>
            </a:extLst>
          </p:cNvPr>
          <p:cNvGraphicFramePr>
            <a:graphicFrameLocks noGrp="1"/>
          </p:cNvGraphicFramePr>
          <p:nvPr>
            <p:extLst>
              <p:ext uri="{D42A27DB-BD31-4B8C-83A1-F6EECF244321}">
                <p14:modId xmlns:p14="http://schemas.microsoft.com/office/powerpoint/2010/main" val="2271449623"/>
              </p:ext>
            </p:extLst>
          </p:nvPr>
        </p:nvGraphicFramePr>
        <p:xfrm>
          <a:off x="530456" y="981379"/>
          <a:ext cx="8208914" cy="3750612"/>
        </p:xfrm>
        <a:graphic>
          <a:graphicData uri="http://schemas.openxmlformats.org/drawingml/2006/table">
            <a:tbl>
              <a:tblPr bandRow="1"/>
              <a:tblGrid>
                <a:gridCol w="1173596">
                  <a:extLst>
                    <a:ext uri="{9D8B030D-6E8A-4147-A177-3AD203B41FA5}">
                      <a16:colId xmlns:a16="http://schemas.microsoft.com/office/drawing/2014/main" val="337068337"/>
                    </a:ext>
                  </a:extLst>
                </a:gridCol>
                <a:gridCol w="1050057">
                  <a:extLst>
                    <a:ext uri="{9D8B030D-6E8A-4147-A177-3AD203B41FA5}">
                      <a16:colId xmlns:a16="http://schemas.microsoft.com/office/drawing/2014/main" val="220779106"/>
                    </a:ext>
                  </a:extLst>
                </a:gridCol>
                <a:gridCol w="1050057">
                  <a:extLst>
                    <a:ext uri="{9D8B030D-6E8A-4147-A177-3AD203B41FA5}">
                      <a16:colId xmlns:a16="http://schemas.microsoft.com/office/drawing/2014/main" val="1901788728"/>
                    </a:ext>
                  </a:extLst>
                </a:gridCol>
                <a:gridCol w="1173596">
                  <a:extLst>
                    <a:ext uri="{9D8B030D-6E8A-4147-A177-3AD203B41FA5}">
                      <a16:colId xmlns:a16="http://schemas.microsoft.com/office/drawing/2014/main" val="1209966497"/>
                    </a:ext>
                  </a:extLst>
                </a:gridCol>
                <a:gridCol w="1173596">
                  <a:extLst>
                    <a:ext uri="{9D8B030D-6E8A-4147-A177-3AD203B41FA5}">
                      <a16:colId xmlns:a16="http://schemas.microsoft.com/office/drawing/2014/main" val="2209754680"/>
                    </a:ext>
                  </a:extLst>
                </a:gridCol>
                <a:gridCol w="1173596">
                  <a:extLst>
                    <a:ext uri="{9D8B030D-6E8A-4147-A177-3AD203B41FA5}">
                      <a16:colId xmlns:a16="http://schemas.microsoft.com/office/drawing/2014/main" val="3206038489"/>
                    </a:ext>
                  </a:extLst>
                </a:gridCol>
                <a:gridCol w="1414416">
                  <a:extLst>
                    <a:ext uri="{9D8B030D-6E8A-4147-A177-3AD203B41FA5}">
                      <a16:colId xmlns:a16="http://schemas.microsoft.com/office/drawing/2014/main" val="3541737254"/>
                    </a:ext>
                  </a:extLst>
                </a:gridCol>
              </a:tblGrid>
              <a:tr h="224206">
                <a:tc rowSpan="3">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8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61185334"/>
                  </a:ext>
                </a:extLst>
              </a:tr>
              <a:tr h="28212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37878802"/>
                  </a:ext>
                </a:extLst>
              </a:tr>
              <a:tr h="13479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609131882"/>
                  </a:ext>
                </a:extLst>
              </a:tr>
              <a:tr h="134790">
                <a:tc gridSpan="7">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26761" marR="26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853248"/>
                  </a:ext>
                </a:extLst>
              </a:tr>
              <a:tr h="1349314">
                <a:tc rowSpan="3">
                  <a:txBody>
                    <a:bodyPr/>
                    <a:lstStyle/>
                    <a:p>
                      <a:pPr>
                        <a:lnSpc>
                          <a:spcPct val="115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Improved transport safety and security</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Implementation of the Aviation Safety Strategy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reduction in fatal accident in the General Aviation sector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the Aviation Safety Strategy</a:t>
                      </a: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Font typeface="Symbol" panose="05050102010706020507" pitchFamily="18"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10% reduction in fatal accidents in General Aviation</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the Aviation Safety Strategy</a:t>
                      </a:r>
                    </a:p>
                    <a:p>
                      <a:pPr>
                        <a:lnSpc>
                          <a:spcPct val="115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Font typeface="Symbol" panose="05050102010706020507" pitchFamily="18" charset="2"/>
                        <a:buChar char=""/>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25% reduction in fatal accidents in General Aviation</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Calibri" panose="020F0502020204030204" pitchFamily="34" charset="0"/>
                          <a:cs typeface="Arial" panose="020B0604020202020204" pitchFamily="34" charset="0"/>
                        </a:rPr>
                        <a:t>Annual Monitoring Report on the implementation of the Aviation Safety Strategy</a:t>
                      </a: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25% reduction in fatal accidents in General Aviation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Calibri" panose="020F0502020204030204" pitchFamily="34" charset="0"/>
                          <a:cs typeface="Arial" panose="020B0604020202020204" pitchFamily="34" charset="0"/>
                        </a:rPr>
                        <a:t>Annual Monitoring Report on the implementation of the Aviation Safety Strategy</a:t>
                      </a: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25% reduction in fatal accidents in General Aviation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4004121"/>
                  </a:ext>
                </a:extLst>
              </a:tr>
              <a:tr h="603515">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Independent Aviation Safety Investigation Board </a:t>
                      </a: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An Independent Aviation Safety Investigation Board established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Aviation Safety Investigation Board established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Annual monitoring report on activities of Aviation Safety Investigation Board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Annual monitoring report on activities of Aviation Safety Investigation Board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90345645"/>
                  </a:ext>
                </a:extLst>
              </a:tr>
              <a:tr h="1021871">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Aeronautical and Maritime Search and Rescue Act</a:t>
                      </a:r>
                      <a:endParaRPr lang="en-ZA" sz="1000" dirty="0">
                        <a:effectLst/>
                        <a:latin typeface="Calibri" panose="020F050202020403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Aeronautical and Maritime Search and Rescue </a:t>
                      </a:r>
                      <a:r>
                        <a:rPr lang="en-US" sz="900" kern="1200" dirty="0">
                          <a:effectLst/>
                          <a:latin typeface="Arial" panose="020B0604020202020204" pitchFamily="34" charset="0"/>
                        </a:rPr>
                        <a:t>(AMSAR) </a:t>
                      </a:r>
                      <a:r>
                        <a:rPr lang="en-ZA" sz="900" dirty="0">
                          <a:effectLst/>
                          <a:latin typeface="Arial" panose="020B0604020202020204" pitchFamily="34" charset="0"/>
                        </a:rPr>
                        <a:t>Bill approved by Parliament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Calibri" panose="020F0502020204030204" pitchFamily="34" charset="0"/>
                        </a:rPr>
                        <a:t>Draft Aeronautical and Maritime Search and Rescue </a:t>
                      </a:r>
                      <a:r>
                        <a:rPr lang="en-US" sz="800" kern="1200" dirty="0">
                          <a:effectLst/>
                          <a:latin typeface="Arial" panose="020B0604020202020204" pitchFamily="34" charset="0"/>
                          <a:ea typeface="Calibri" panose="020F0502020204030204" pitchFamily="34" charset="0"/>
                        </a:rPr>
                        <a:t>(AMSAR) </a:t>
                      </a:r>
                      <a:r>
                        <a:rPr lang="en-ZA" sz="800" dirty="0">
                          <a:effectLst/>
                          <a:latin typeface="Arial" panose="020B0604020202020204" pitchFamily="34" charset="0"/>
                          <a:ea typeface="Calibri" panose="020F0502020204030204" pitchFamily="34" charset="0"/>
                        </a:rPr>
                        <a:t>Bill approved for submission to Cabinet </a:t>
                      </a:r>
                      <a:endParaRPr lang="en-ZA" sz="8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b="1" kern="1200" dirty="0">
                          <a:effectLst/>
                          <a:latin typeface="Arial" panose="020B0604020202020204" pitchFamily="34" charset="0"/>
                          <a:ea typeface="Times New Roman" panose="02020603050405020304" pitchFamily="18" charset="0"/>
                        </a:rPr>
                        <a:t>Draft Aeronautical and Maritime Search and Rescue (AMSAR) Bill approved for submission to Cabinet </a:t>
                      </a:r>
                      <a:endParaRPr lang="en-ZA" sz="8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rPr>
                        <a:t>Draft Aeronautical and Maritime Search and Rescue (AMSAR) Bill approved by Cabinet</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rPr>
                        <a:t>Aeronautical and Maritime Search and Rescue (AMSAR) Act approved by Parliament</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4627744"/>
                  </a:ext>
                </a:extLst>
              </a:tr>
            </a:tbl>
          </a:graphicData>
        </a:graphic>
      </p:graphicFrame>
    </p:spTree>
    <p:extLst>
      <p:ext uri="{BB962C8B-B14F-4D97-AF65-F5344CB8AC3E}">
        <p14:creationId xmlns:p14="http://schemas.microsoft.com/office/powerpoint/2010/main" val="16840500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05: Civil Aviation</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Aviation Economic Analysis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742112"/>
            <a:ext cx="492341" cy="32540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126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307EFD5-D6B7-44F6-BB3E-910966B912BA}"/>
              </a:ext>
            </a:extLst>
          </p:cNvPr>
          <p:cNvGraphicFramePr>
            <a:graphicFrameLocks noGrp="1"/>
          </p:cNvGraphicFramePr>
          <p:nvPr>
            <p:extLst>
              <p:ext uri="{D42A27DB-BD31-4B8C-83A1-F6EECF244321}">
                <p14:modId xmlns:p14="http://schemas.microsoft.com/office/powerpoint/2010/main" val="1268049427"/>
              </p:ext>
            </p:extLst>
          </p:nvPr>
        </p:nvGraphicFramePr>
        <p:xfrm>
          <a:off x="323528" y="952940"/>
          <a:ext cx="8229603" cy="3789172"/>
        </p:xfrm>
        <a:graphic>
          <a:graphicData uri="http://schemas.openxmlformats.org/drawingml/2006/table">
            <a:tbl>
              <a:tblPr bandRow="1"/>
              <a:tblGrid>
                <a:gridCol w="1212113">
                  <a:extLst>
                    <a:ext uri="{9D8B030D-6E8A-4147-A177-3AD203B41FA5}">
                      <a16:colId xmlns:a16="http://schemas.microsoft.com/office/drawing/2014/main" val="1555593897"/>
                    </a:ext>
                  </a:extLst>
                </a:gridCol>
                <a:gridCol w="1084519">
                  <a:extLst>
                    <a:ext uri="{9D8B030D-6E8A-4147-A177-3AD203B41FA5}">
                      <a16:colId xmlns:a16="http://schemas.microsoft.com/office/drawing/2014/main" val="941242520"/>
                    </a:ext>
                  </a:extLst>
                </a:gridCol>
                <a:gridCol w="1084519">
                  <a:extLst>
                    <a:ext uri="{9D8B030D-6E8A-4147-A177-3AD203B41FA5}">
                      <a16:colId xmlns:a16="http://schemas.microsoft.com/office/drawing/2014/main" val="2151928753"/>
                    </a:ext>
                  </a:extLst>
                </a:gridCol>
                <a:gridCol w="1212113">
                  <a:extLst>
                    <a:ext uri="{9D8B030D-6E8A-4147-A177-3AD203B41FA5}">
                      <a16:colId xmlns:a16="http://schemas.microsoft.com/office/drawing/2014/main" val="1828552449"/>
                    </a:ext>
                  </a:extLst>
                </a:gridCol>
                <a:gridCol w="1212113">
                  <a:extLst>
                    <a:ext uri="{9D8B030D-6E8A-4147-A177-3AD203B41FA5}">
                      <a16:colId xmlns:a16="http://schemas.microsoft.com/office/drawing/2014/main" val="3223224052"/>
                    </a:ext>
                  </a:extLst>
                </a:gridCol>
                <a:gridCol w="1212113">
                  <a:extLst>
                    <a:ext uri="{9D8B030D-6E8A-4147-A177-3AD203B41FA5}">
                      <a16:colId xmlns:a16="http://schemas.microsoft.com/office/drawing/2014/main" val="2434788864"/>
                    </a:ext>
                  </a:extLst>
                </a:gridCol>
                <a:gridCol w="1212113">
                  <a:extLst>
                    <a:ext uri="{9D8B030D-6E8A-4147-A177-3AD203B41FA5}">
                      <a16:colId xmlns:a16="http://schemas.microsoft.com/office/drawing/2014/main" val="4173788705"/>
                    </a:ext>
                  </a:extLst>
                </a:gridCol>
              </a:tblGrid>
              <a:tr h="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41765446"/>
                  </a:ext>
                </a:extLst>
              </a:tr>
              <a:tr h="2279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25693694"/>
                  </a:ext>
                </a:extLst>
              </a:tr>
              <a:tr h="726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35944" marR="35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834594438"/>
                  </a:ext>
                </a:extLst>
              </a:tr>
              <a:tr h="72637">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cs typeface="Arial" panose="020B0604020202020204" pitchFamily="34" charset="0"/>
                      </a:endParaRPr>
                    </a:p>
                  </a:txBody>
                  <a:tcPr marL="35944" marR="35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30632018"/>
                  </a:ext>
                </a:extLst>
              </a:tr>
              <a:tr h="926657">
                <a:tc>
                  <a:txBody>
                    <a:bodyPr/>
                    <a:lstStyle/>
                    <a:p>
                      <a:pPr>
                        <a:lnSpc>
                          <a:spcPct val="115000"/>
                        </a:lnSpc>
                        <a:spcAft>
                          <a:spcPts val="0"/>
                        </a:spcAft>
                      </a:pPr>
                      <a:r>
                        <a:rPr lang="en-ZA" sz="900" b="1" dirty="0">
                          <a:effectLst/>
                          <a:latin typeface="Arial" panose="020B0604020202020204" pitchFamily="34" charset="0"/>
                          <a:cs typeface="Arial" panose="020B0604020202020204" pitchFamily="34" charset="0"/>
                        </a:rPr>
                        <a:t>Increased access to affordable and reliable transport systems</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Reviewed National Aviation Transformation Strategy</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Reviewed National Aviation Transformation Strategy approved by Cabinet </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tabLst>
                          <a:tab pos="98425" algn="l"/>
                        </a:tabLst>
                      </a:pPr>
                      <a:r>
                        <a:rPr lang="en-ZA" sz="900" b="1" dirty="0">
                          <a:effectLst/>
                          <a:latin typeface="Arial" panose="020B0604020202020204" pitchFamily="34" charset="0"/>
                          <a:cs typeface="Arial" panose="020B0604020202020204" pitchFamily="34" charset="0"/>
                        </a:rPr>
                        <a:t>Draft </a:t>
                      </a:r>
                      <a:r>
                        <a:rPr lang="en-ZA" sz="900" b="1" dirty="0">
                          <a:effectLst/>
                          <a:latin typeface="Arial" panose="020B0604020202020204" pitchFamily="34" charset="0"/>
                          <a:ea typeface="Arial" panose="020B0604020202020204" pitchFamily="34" charset="0"/>
                          <a:cs typeface="Arial" panose="020B0604020202020204" pitchFamily="34" charset="0"/>
                        </a:rPr>
                        <a:t>Reviewed National Aviation Transformation Strategy finalised</a:t>
                      </a:r>
                      <a:endParaRPr lang="en-ZA" sz="9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Draft </a:t>
                      </a:r>
                      <a:r>
                        <a:rPr lang="en-ZA" sz="900" dirty="0">
                          <a:effectLst/>
                          <a:latin typeface="Arial" panose="020B0604020202020204" pitchFamily="34" charset="0"/>
                          <a:ea typeface="Arial" panose="020B0604020202020204" pitchFamily="34" charset="0"/>
                          <a:cs typeface="Arial" panose="020B0604020202020204" pitchFamily="34" charset="0"/>
                        </a:rPr>
                        <a:t>Reviewed National Aviation Transformation Strategy approved for submission to Cabinet</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Annual monitoring report on implementation of</a:t>
                      </a:r>
                      <a:r>
                        <a:rPr lang="en-ZA" sz="900" dirty="0">
                          <a:effectLst/>
                          <a:latin typeface="Arial" panose="020B0604020202020204" pitchFamily="34" charset="0"/>
                          <a:ea typeface="Arial" panose="020B0604020202020204" pitchFamily="34" charset="0"/>
                          <a:cs typeface="Arial" panose="020B0604020202020204" pitchFamily="34" charset="0"/>
                        </a:rPr>
                        <a:t> National Aviation Transformation Strategy</a:t>
                      </a:r>
                      <a:r>
                        <a:rPr lang="en-ZA" sz="900" dirty="0">
                          <a:effectLst/>
                          <a:latin typeface="Arial" panose="020B0604020202020204" pitchFamily="34" charset="0"/>
                          <a:cs typeface="Arial" panose="020B0604020202020204" pitchFamily="34" charset="0"/>
                        </a:rPr>
                        <a:t> Draft </a:t>
                      </a:r>
                      <a:r>
                        <a:rPr lang="en-ZA" sz="900" dirty="0">
                          <a:effectLst/>
                          <a:latin typeface="Arial" panose="020B0604020202020204" pitchFamily="34" charset="0"/>
                          <a:ea typeface="Arial" panose="020B0604020202020204" pitchFamily="34" charset="0"/>
                          <a:cs typeface="Arial" panose="020B0604020202020204" pitchFamily="34" charset="0"/>
                        </a:rPr>
                        <a:t>Reviewed National Aviation Transformation Strategy approved by Cabinet</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41714563"/>
                  </a:ext>
                </a:extLst>
              </a:tr>
              <a:tr h="771381">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Decent jobs sustained and created</a:t>
                      </a:r>
                      <a:endParaRPr lang="en-ZA" sz="900" dirty="0">
                        <a:effectLst/>
                        <a:latin typeface="Arial" panose="020B0604020202020204" pitchFamily="34"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Jobs created through the ACSA Infrastructure Programme</a:t>
                      </a: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cs typeface="Arial" panose="020B0604020202020204" pitchFamily="34" charset="0"/>
                        </a:rPr>
                        <a:t>Number of jobs created through the ACSA Infrastructure Programme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ACSA Infrastructure Programme</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cs typeface="Arial" panose="020B0604020202020204" pitchFamily="34" charset="0"/>
                        </a:rPr>
                        <a:t> </a:t>
                      </a:r>
                    </a:p>
                    <a:p>
                      <a:pPr>
                        <a:lnSpc>
                          <a:spcPct val="115000"/>
                        </a:lnSpc>
                        <a:spcAft>
                          <a:spcPts val="0"/>
                        </a:spcAft>
                      </a:pPr>
                      <a:r>
                        <a:rPr lang="en-ZA" sz="900" dirty="0">
                          <a:effectLst/>
                          <a:latin typeface="Arial" panose="020B0604020202020204" pitchFamily="34" charset="0"/>
                          <a:cs typeface="Arial" panose="020B0604020202020204" pitchFamily="34" charset="0"/>
                        </a:rPr>
                        <a:t> </a:t>
                      </a: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cs typeface="Arial" panose="020B0604020202020204" pitchFamily="34" charset="0"/>
                        </a:rPr>
                        <a:t>17 064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ACSA Infrastructure Programme</a:t>
                      </a:r>
                      <a:endParaRPr lang="en-ZA" sz="900" b="1" dirty="0">
                        <a:effectLst/>
                        <a:latin typeface="Arial" panose="020B0604020202020204" pitchFamily="34" charset="0"/>
                        <a:cs typeface="Arial" panose="020B0604020202020204" pitchFamily="34" charset="0"/>
                      </a:endParaRPr>
                    </a:p>
                    <a:p>
                      <a:pPr>
                        <a:lnSpc>
                          <a:spcPct val="115000"/>
                        </a:lnSpc>
                        <a:spcAft>
                          <a:spcPts val="0"/>
                        </a:spcAft>
                      </a:pPr>
                      <a:r>
                        <a:rPr lang="en-ZA" sz="900" b="1" dirty="0">
                          <a:effectLst/>
                          <a:latin typeface="Arial" panose="020B0604020202020204" pitchFamily="34" charset="0"/>
                          <a:cs typeface="Arial" panose="020B0604020202020204" pitchFamily="34" charset="0"/>
                        </a:rPr>
                        <a:t> </a:t>
                      </a:r>
                    </a:p>
                    <a:p>
                      <a:pPr marL="90488" lvl="0" indent="-90488">
                        <a:lnSpc>
                          <a:spcPct val="115000"/>
                        </a:lnSpc>
                        <a:spcAft>
                          <a:spcPts val="0"/>
                        </a:spcAft>
                        <a:buFont typeface="Symbol" panose="05050102010706020507" pitchFamily="18" charset="2"/>
                        <a:buChar char=""/>
                        <a:tabLst>
                          <a:tab pos="98425" algn="l"/>
                        </a:tabLst>
                      </a:pPr>
                      <a:r>
                        <a:rPr lang="en-ZA" sz="900" b="1" dirty="0">
                          <a:effectLst/>
                          <a:latin typeface="Arial" panose="020B0604020202020204" pitchFamily="34" charset="0"/>
                          <a:cs typeface="Arial" panose="020B0604020202020204" pitchFamily="34" charset="0"/>
                        </a:rPr>
                        <a:t>18 275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ACSA Infrastructure Programme</a:t>
                      </a:r>
                      <a:endParaRPr lang="en-ZA" sz="900" dirty="0">
                        <a:effectLst/>
                        <a:latin typeface="Arial" panose="020B0604020202020204" pitchFamily="34" charset="0"/>
                        <a:cs typeface="Arial" panose="020B0604020202020204" pitchFamily="34" charset="0"/>
                      </a:endParaRPr>
                    </a:p>
                    <a:p>
                      <a:pPr marL="98425">
                        <a:lnSpc>
                          <a:spcPct val="115000"/>
                        </a:lnSpc>
                        <a:spcAft>
                          <a:spcPts val="0"/>
                        </a:spcAft>
                      </a:pPr>
                      <a:r>
                        <a:rPr lang="en-ZA" sz="900" dirty="0">
                          <a:effectLst/>
                          <a:latin typeface="Arial" panose="020B0604020202020204" pitchFamily="34" charset="0"/>
                          <a:cs typeface="Arial" panose="020B0604020202020204" pitchFamily="34" charset="0"/>
                        </a:rPr>
                        <a:t> </a:t>
                      </a:r>
                    </a:p>
                    <a:p>
                      <a:pPr>
                        <a:lnSpc>
                          <a:spcPct val="115000"/>
                        </a:lnSpc>
                        <a:spcAft>
                          <a:spcPts val="0"/>
                        </a:spcAft>
                      </a:pPr>
                      <a:r>
                        <a:rPr lang="en-ZA" sz="900" dirty="0">
                          <a:effectLst/>
                          <a:latin typeface="Arial" panose="020B0604020202020204" pitchFamily="34" charset="0"/>
                          <a:cs typeface="Arial" panose="020B0604020202020204" pitchFamily="34" charset="0"/>
                        </a:rPr>
                        <a:t> </a:t>
                      </a: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cs typeface="Arial" panose="020B0604020202020204" pitchFamily="34" charset="0"/>
                        </a:rPr>
                        <a:t>19 014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ACSA Infrastructure Programme</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2699012"/>
                  </a:ext>
                </a:extLst>
              </a:tr>
            </a:tbl>
          </a:graphicData>
        </a:graphic>
      </p:graphicFrame>
    </p:spTree>
    <p:extLst>
      <p:ext uri="{BB962C8B-B14F-4D97-AF65-F5344CB8AC3E}">
        <p14:creationId xmlns:p14="http://schemas.microsoft.com/office/powerpoint/2010/main" val="34549328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06: </a:t>
            </a:r>
          </a:p>
          <a:p>
            <a:pPr algn="ctr">
              <a:lnSpc>
                <a:spcPct val="150000"/>
              </a:lnSpc>
            </a:pPr>
            <a:r>
              <a:rPr lang="en-ZA" sz="3200" b="1" dirty="0">
                <a:solidFill>
                  <a:schemeClr val="tx1"/>
                </a:solidFill>
              </a:rPr>
              <a:t>Maritime Transport</a:t>
            </a:r>
            <a:endParaRPr lang="en-ZA" sz="3200" dirty="0">
              <a:solidFill>
                <a:schemeClr val="tx1"/>
              </a:solidFill>
            </a:endParaRPr>
          </a:p>
        </p:txBody>
      </p:sp>
      <p:sp>
        <p:nvSpPr>
          <p:cNvPr id="9" name="Slide Number Placeholder 8"/>
          <p:cNvSpPr>
            <a:spLocks noGrp="1"/>
          </p:cNvSpPr>
          <p:nvPr>
            <p:ph type="sldNum" sz="quarter" idx="12"/>
          </p:nvPr>
        </p:nvSpPr>
        <p:spPr>
          <a:xfrm>
            <a:off x="8100392" y="4515966"/>
            <a:ext cx="621432" cy="3600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127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7467113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06: Maritime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Maritime Policy and Legislation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49102"/>
            <a:ext cx="549424"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128</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27C0465-D0BA-4E83-9633-188D8FFBAF70}"/>
              </a:ext>
            </a:extLst>
          </p:cNvPr>
          <p:cNvGraphicFramePr>
            <a:graphicFrameLocks noGrp="1"/>
          </p:cNvGraphicFramePr>
          <p:nvPr>
            <p:extLst>
              <p:ext uri="{D42A27DB-BD31-4B8C-83A1-F6EECF244321}">
                <p14:modId xmlns:p14="http://schemas.microsoft.com/office/powerpoint/2010/main" val="3082259761"/>
              </p:ext>
            </p:extLst>
          </p:nvPr>
        </p:nvGraphicFramePr>
        <p:xfrm>
          <a:off x="323532" y="987574"/>
          <a:ext cx="8398292" cy="2736304"/>
        </p:xfrm>
        <a:graphic>
          <a:graphicData uri="http://schemas.openxmlformats.org/drawingml/2006/table">
            <a:tbl>
              <a:tblPr bandRow="1"/>
              <a:tblGrid>
                <a:gridCol w="1226814">
                  <a:extLst>
                    <a:ext uri="{9D8B030D-6E8A-4147-A177-3AD203B41FA5}">
                      <a16:colId xmlns:a16="http://schemas.microsoft.com/office/drawing/2014/main" val="1212904128"/>
                    </a:ext>
                  </a:extLst>
                </a:gridCol>
                <a:gridCol w="1132111">
                  <a:extLst>
                    <a:ext uri="{9D8B030D-6E8A-4147-A177-3AD203B41FA5}">
                      <a16:colId xmlns:a16="http://schemas.microsoft.com/office/drawing/2014/main" val="1779173424"/>
                    </a:ext>
                  </a:extLst>
                </a:gridCol>
                <a:gridCol w="1132111">
                  <a:extLst>
                    <a:ext uri="{9D8B030D-6E8A-4147-A177-3AD203B41FA5}">
                      <a16:colId xmlns:a16="http://schemas.microsoft.com/office/drawing/2014/main" val="2920668678"/>
                    </a:ext>
                  </a:extLst>
                </a:gridCol>
                <a:gridCol w="1226814">
                  <a:extLst>
                    <a:ext uri="{9D8B030D-6E8A-4147-A177-3AD203B41FA5}">
                      <a16:colId xmlns:a16="http://schemas.microsoft.com/office/drawing/2014/main" val="399494491"/>
                    </a:ext>
                  </a:extLst>
                </a:gridCol>
                <a:gridCol w="1226814">
                  <a:extLst>
                    <a:ext uri="{9D8B030D-6E8A-4147-A177-3AD203B41FA5}">
                      <a16:colId xmlns:a16="http://schemas.microsoft.com/office/drawing/2014/main" val="3173389147"/>
                    </a:ext>
                  </a:extLst>
                </a:gridCol>
                <a:gridCol w="1226814">
                  <a:extLst>
                    <a:ext uri="{9D8B030D-6E8A-4147-A177-3AD203B41FA5}">
                      <a16:colId xmlns:a16="http://schemas.microsoft.com/office/drawing/2014/main" val="3199738715"/>
                    </a:ext>
                  </a:extLst>
                </a:gridCol>
                <a:gridCol w="1226814">
                  <a:extLst>
                    <a:ext uri="{9D8B030D-6E8A-4147-A177-3AD203B41FA5}">
                      <a16:colId xmlns:a16="http://schemas.microsoft.com/office/drawing/2014/main" val="3942660040"/>
                    </a:ext>
                  </a:extLst>
                </a:gridCol>
              </a:tblGrid>
              <a:tr h="255494">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61690173"/>
                  </a:ext>
                </a:extLst>
              </a:tr>
              <a:tr h="46826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88871423"/>
                  </a:ext>
                </a:extLst>
              </a:tr>
              <a:tr h="16124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66075" marR="66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284270729"/>
                  </a:ext>
                </a:extLst>
              </a:tr>
              <a:tr h="164936">
                <a:tc gridSpan="7">
                  <a:txBody>
                    <a:bodyPr/>
                    <a:lstStyle/>
                    <a:p>
                      <a:pPr algn="ctr">
                        <a:lnSpc>
                          <a:spcPct val="115000"/>
                        </a:lnSpc>
                        <a:spcAft>
                          <a:spcPts val="0"/>
                        </a:spcAft>
                      </a:pPr>
                      <a:r>
                        <a:rPr lang="en-ZA" sz="900" b="1" dirty="0">
                          <a:effectLst/>
                          <a:latin typeface="Arial" panose="020B0604020202020204" pitchFamily="34" charset="0"/>
                          <a:ea typeface="Arial" panose="020B0604020202020204" pitchFamily="34" charset="0"/>
                        </a:rPr>
                        <a:t>Competitive and Accessible Markets</a:t>
                      </a:r>
                      <a:endParaRPr lang="en-ZA" sz="900" dirty="0">
                        <a:effectLst/>
                        <a:latin typeface="Calibri" panose="020F0502020204030204" pitchFamily="34" charset="0"/>
                      </a:endParaRPr>
                    </a:p>
                  </a:txBody>
                  <a:tcPr marL="66075" marR="66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22999202"/>
                  </a:ext>
                </a:extLst>
              </a:tr>
              <a:tr h="838696">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Improved regulatory environment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Ports Amendment Bill</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National Ports Amendment Bill approved by Parliament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Draft National Ports Amendment Bill developed</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Draft National Ports Amendment Bill submitted to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Draft National Ports Amendment Bill submitted to Parliament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25662016"/>
                  </a:ext>
                </a:extLst>
              </a:tr>
              <a:tr h="847669">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Maritime Development Fund Bill</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Maritime Development Fund Bill approved by Parliament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Maritime Development Fund Bill approved by Cabinet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Maritime Development Fund Bill approved by Cabinet</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Maritime Development Fund Bill approved by Parliament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Maritime Development Fund Bill approved by Parliament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57296365"/>
                  </a:ext>
                </a:extLst>
              </a:tr>
            </a:tbl>
          </a:graphicData>
        </a:graphic>
      </p:graphicFrame>
    </p:spTree>
    <p:extLst>
      <p:ext uri="{BB962C8B-B14F-4D97-AF65-F5344CB8AC3E}">
        <p14:creationId xmlns:p14="http://schemas.microsoft.com/office/powerpoint/2010/main" val="10401457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06: Maritime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Maritime Infrastructure and Policy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731989"/>
            <a:ext cx="609047" cy="2055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129</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F0FC550-AE8C-4BBE-AF1B-3350E58CBE97}"/>
              </a:ext>
            </a:extLst>
          </p:cNvPr>
          <p:cNvGraphicFramePr>
            <a:graphicFrameLocks noGrp="1"/>
          </p:cNvGraphicFramePr>
          <p:nvPr>
            <p:extLst>
              <p:ext uri="{D42A27DB-BD31-4B8C-83A1-F6EECF244321}">
                <p14:modId xmlns:p14="http://schemas.microsoft.com/office/powerpoint/2010/main" val="3206993630"/>
              </p:ext>
            </p:extLst>
          </p:nvPr>
        </p:nvGraphicFramePr>
        <p:xfrm>
          <a:off x="302842" y="940005"/>
          <a:ext cx="8373611" cy="3484200"/>
        </p:xfrm>
        <a:graphic>
          <a:graphicData uri="http://schemas.openxmlformats.org/drawingml/2006/table">
            <a:tbl>
              <a:tblPr bandRow="1"/>
              <a:tblGrid>
                <a:gridCol w="1233323">
                  <a:extLst>
                    <a:ext uri="{9D8B030D-6E8A-4147-A177-3AD203B41FA5}">
                      <a16:colId xmlns:a16="http://schemas.microsoft.com/office/drawing/2014/main" val="965611366"/>
                    </a:ext>
                  </a:extLst>
                </a:gridCol>
                <a:gridCol w="1103498">
                  <a:extLst>
                    <a:ext uri="{9D8B030D-6E8A-4147-A177-3AD203B41FA5}">
                      <a16:colId xmlns:a16="http://schemas.microsoft.com/office/drawing/2014/main" val="1778189426"/>
                    </a:ext>
                  </a:extLst>
                </a:gridCol>
                <a:gridCol w="1103498">
                  <a:extLst>
                    <a:ext uri="{9D8B030D-6E8A-4147-A177-3AD203B41FA5}">
                      <a16:colId xmlns:a16="http://schemas.microsoft.com/office/drawing/2014/main" val="3928078868"/>
                    </a:ext>
                  </a:extLst>
                </a:gridCol>
                <a:gridCol w="1233323">
                  <a:extLst>
                    <a:ext uri="{9D8B030D-6E8A-4147-A177-3AD203B41FA5}">
                      <a16:colId xmlns:a16="http://schemas.microsoft.com/office/drawing/2014/main" val="1038983994"/>
                    </a:ext>
                  </a:extLst>
                </a:gridCol>
                <a:gridCol w="1233323">
                  <a:extLst>
                    <a:ext uri="{9D8B030D-6E8A-4147-A177-3AD203B41FA5}">
                      <a16:colId xmlns:a16="http://schemas.microsoft.com/office/drawing/2014/main" val="3607126408"/>
                    </a:ext>
                  </a:extLst>
                </a:gridCol>
                <a:gridCol w="1233323">
                  <a:extLst>
                    <a:ext uri="{9D8B030D-6E8A-4147-A177-3AD203B41FA5}">
                      <a16:colId xmlns:a16="http://schemas.microsoft.com/office/drawing/2014/main" val="2203586560"/>
                    </a:ext>
                  </a:extLst>
                </a:gridCol>
                <a:gridCol w="1233323">
                  <a:extLst>
                    <a:ext uri="{9D8B030D-6E8A-4147-A177-3AD203B41FA5}">
                      <a16:colId xmlns:a16="http://schemas.microsoft.com/office/drawing/2014/main" val="385203601"/>
                    </a:ext>
                  </a:extLst>
                </a:gridCol>
              </a:tblGrid>
              <a:tr h="200274">
                <a:tc rowSpan="3">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8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9962490"/>
                  </a:ext>
                </a:extLst>
              </a:tr>
              <a:tr h="2834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26078123"/>
                  </a:ext>
                </a:extLst>
              </a:tr>
              <a:tr h="12040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18880764"/>
                  </a:ext>
                </a:extLst>
              </a:tr>
              <a:tr h="120403">
                <a:tc gridSpan="7">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2136899"/>
                  </a:ext>
                </a:extLst>
              </a:tr>
              <a:tr h="1304881">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Increased access to affordable and reliable transport systems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Implementation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of the Operation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Phakisa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Oceans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Economy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Three-Foot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Plan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Operation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Phakisa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Oceans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Economy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Three-Foot Plan monitored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Annual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Monitoring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Report on the implementation of the Operation Phakisa Oceans Economy Three-Foot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the </a:t>
                      </a:r>
                      <a:r>
                        <a:rPr lang="en-ZA" sz="800" b="1" dirty="0">
                          <a:effectLst/>
                          <a:latin typeface="Arial" panose="020B0604020202020204" pitchFamily="34" charset="0"/>
                          <a:ea typeface="Times New Roman" panose="02020603050405020304" pitchFamily="18" charset="0"/>
                          <a:cs typeface="Arial" panose="020B0604020202020204" pitchFamily="34" charset="0"/>
                        </a:rPr>
                        <a:t>implementation of the Operation Phakisa Oceans Economy Three-Foot Plan</a:t>
                      </a:r>
                    </a:p>
                    <a:p>
                      <a:pPr>
                        <a:lnSpc>
                          <a:spcPct val="115000"/>
                        </a:lnSpc>
                        <a:spcAft>
                          <a:spcPts val="0"/>
                        </a:spcAft>
                      </a:pPr>
                      <a:r>
                        <a:rPr lang="en-ZA" sz="800" b="1" kern="1200" dirty="0">
                          <a:effectLst/>
                          <a:latin typeface="Arial" panose="020B0604020202020204" pitchFamily="34" charset="0"/>
                          <a:ea typeface="Arial" panose="020B0604020202020204" pitchFamily="34" charset="0"/>
                          <a:cs typeface="Arial" panose="020B0604020202020204" pitchFamily="34" charset="0"/>
                        </a:rPr>
                        <a:t> </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b="1" kern="1200" dirty="0">
                          <a:effectLst/>
                          <a:latin typeface="Arial" panose="020B0604020202020204" pitchFamily="34" charset="0"/>
                          <a:ea typeface="Arial" panose="020B0604020202020204" pitchFamily="34" charset="0"/>
                          <a:cs typeface="Arial" panose="020B0604020202020204" pitchFamily="34" charset="0"/>
                        </a:rPr>
                        <a:t>Boat Manufacturing Master Plan developed</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Annual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Monitoring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Report on the implementation of the Operation Phakisa Oceans Economy Three-Foot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Annual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Monitoring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Report on the implementation of the Operation Phakisa Oceans Economy Three-Foot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0891130"/>
                  </a:ext>
                </a:extLst>
              </a:tr>
              <a:tr h="405801">
                <a:tc vMerge="1">
                  <a:txBody>
                    <a:bodyPr/>
                    <a:lstStyle/>
                    <a:p>
                      <a:pPr>
                        <a:lnSpc>
                          <a:spcPct val="115000"/>
                        </a:lnSpc>
                        <a:spcAft>
                          <a:spcPts val="0"/>
                        </a:spcAft>
                      </a:pP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National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Shipping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Company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National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Shipping Company established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Model for a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National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Shipping Company approved for submission to Cabinet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Arial" panose="020B0604020202020204" pitchFamily="34" charset="0"/>
                          <a:cs typeface="Arial" panose="020B0604020202020204" pitchFamily="34" charset="0"/>
                        </a:rPr>
                        <a:t>Business Case for a </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b="1" kern="1200" dirty="0">
                          <a:effectLst/>
                          <a:latin typeface="Arial" panose="020B0604020202020204" pitchFamily="34" charset="0"/>
                          <a:ea typeface="Arial" panose="020B0604020202020204" pitchFamily="34" charset="0"/>
                          <a:cs typeface="Arial" panose="020B0604020202020204" pitchFamily="34" charset="0"/>
                        </a:rPr>
                        <a:t>National Shipping Company submitted to Cabinet </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800" kern="1200" dirty="0">
                          <a:effectLst/>
                          <a:latin typeface="Arial" panose="020B0604020202020204" pitchFamily="34" charset="0"/>
                          <a:ea typeface="Arial" panose="020B0604020202020204" pitchFamily="34" charset="0"/>
                          <a:cs typeface="Arial" panose="020B0604020202020204" pitchFamily="34" charset="0"/>
                        </a:rPr>
                        <a:t>Business Case for a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800" kern="1200" dirty="0">
                          <a:effectLst/>
                          <a:latin typeface="Arial" panose="020B0604020202020204" pitchFamily="34" charset="0"/>
                          <a:ea typeface="Arial" panose="020B0604020202020204" pitchFamily="34" charset="0"/>
                          <a:cs typeface="Arial" panose="020B0604020202020204" pitchFamily="34" charset="0"/>
                        </a:rPr>
                        <a:t>National Shipping Company approved by Cabinet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National Shipping Company established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584232"/>
                  </a:ext>
                </a:extLst>
              </a:tr>
              <a:tr h="773258">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Annual Status Report on the Boegoebaai Port and Small Harbours development</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02181837"/>
                  </a:ext>
                </a:extLst>
              </a:tr>
            </a:tbl>
          </a:graphicData>
        </a:graphic>
      </p:graphicFrame>
    </p:spTree>
    <p:extLst>
      <p:ext uri="{BB962C8B-B14F-4D97-AF65-F5344CB8AC3E}">
        <p14:creationId xmlns:p14="http://schemas.microsoft.com/office/powerpoint/2010/main" val="40507620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06: Maritime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Maritime Infrastructure and Policy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01533"/>
            <a:ext cx="549424" cy="27447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130</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F0FC550-AE8C-4BBE-AF1B-3350E58CBE97}"/>
              </a:ext>
            </a:extLst>
          </p:cNvPr>
          <p:cNvGraphicFramePr>
            <a:graphicFrameLocks noGrp="1"/>
          </p:cNvGraphicFramePr>
          <p:nvPr>
            <p:extLst>
              <p:ext uri="{D42A27DB-BD31-4B8C-83A1-F6EECF244321}">
                <p14:modId xmlns:p14="http://schemas.microsoft.com/office/powerpoint/2010/main" val="2671960460"/>
              </p:ext>
            </p:extLst>
          </p:nvPr>
        </p:nvGraphicFramePr>
        <p:xfrm>
          <a:off x="323528" y="940005"/>
          <a:ext cx="8496942" cy="1909826"/>
        </p:xfrm>
        <a:graphic>
          <a:graphicData uri="http://schemas.openxmlformats.org/drawingml/2006/table">
            <a:tbl>
              <a:tblPr bandRow="1"/>
              <a:tblGrid>
                <a:gridCol w="1251488">
                  <a:extLst>
                    <a:ext uri="{9D8B030D-6E8A-4147-A177-3AD203B41FA5}">
                      <a16:colId xmlns:a16="http://schemas.microsoft.com/office/drawing/2014/main" val="965611366"/>
                    </a:ext>
                  </a:extLst>
                </a:gridCol>
                <a:gridCol w="1119751">
                  <a:extLst>
                    <a:ext uri="{9D8B030D-6E8A-4147-A177-3AD203B41FA5}">
                      <a16:colId xmlns:a16="http://schemas.microsoft.com/office/drawing/2014/main" val="1778189426"/>
                    </a:ext>
                  </a:extLst>
                </a:gridCol>
                <a:gridCol w="1119751">
                  <a:extLst>
                    <a:ext uri="{9D8B030D-6E8A-4147-A177-3AD203B41FA5}">
                      <a16:colId xmlns:a16="http://schemas.microsoft.com/office/drawing/2014/main" val="3928078868"/>
                    </a:ext>
                  </a:extLst>
                </a:gridCol>
                <a:gridCol w="1251488">
                  <a:extLst>
                    <a:ext uri="{9D8B030D-6E8A-4147-A177-3AD203B41FA5}">
                      <a16:colId xmlns:a16="http://schemas.microsoft.com/office/drawing/2014/main" val="1038983994"/>
                    </a:ext>
                  </a:extLst>
                </a:gridCol>
                <a:gridCol w="1251488">
                  <a:extLst>
                    <a:ext uri="{9D8B030D-6E8A-4147-A177-3AD203B41FA5}">
                      <a16:colId xmlns:a16="http://schemas.microsoft.com/office/drawing/2014/main" val="3607126408"/>
                    </a:ext>
                  </a:extLst>
                </a:gridCol>
                <a:gridCol w="1251488">
                  <a:extLst>
                    <a:ext uri="{9D8B030D-6E8A-4147-A177-3AD203B41FA5}">
                      <a16:colId xmlns:a16="http://schemas.microsoft.com/office/drawing/2014/main" val="2203586560"/>
                    </a:ext>
                  </a:extLst>
                </a:gridCol>
                <a:gridCol w="1251488">
                  <a:extLst>
                    <a:ext uri="{9D8B030D-6E8A-4147-A177-3AD203B41FA5}">
                      <a16:colId xmlns:a16="http://schemas.microsoft.com/office/drawing/2014/main" val="385203601"/>
                    </a:ext>
                  </a:extLst>
                </a:gridCol>
              </a:tblGrid>
              <a:tr h="0">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9962490"/>
                  </a:ext>
                </a:extLst>
              </a:tr>
              <a:tr h="22249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26078123"/>
                  </a:ext>
                </a:extLst>
              </a:tr>
              <a:tr h="7091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18880764"/>
                  </a:ext>
                </a:extLst>
              </a:tr>
              <a:tr h="70911">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Competitive and Accessible Markets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35089" marR="35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2136899"/>
                  </a:ext>
                </a:extLst>
              </a:tr>
              <a:tr h="828838">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Increased efficiency and competitiveness of Ports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Full corporatisation of the Transport National Ports Authority (TNPA)</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Transport National Ports Authority (TNPA) corporatized in line with provisions of the National Ports Act (2005)</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Corporatisation of the </a:t>
                      </a:r>
                      <a:r>
                        <a:rPr lang="en-ZA" sz="900" b="1" dirty="0">
                          <a:effectLst/>
                          <a:latin typeface="Arial" panose="020B0604020202020204" pitchFamily="34" charset="0"/>
                          <a:ea typeface="Arial" panose="020B0604020202020204" pitchFamily="34" charset="0"/>
                          <a:cs typeface="Arial" panose="020B0604020202020204" pitchFamily="34" charset="0"/>
                        </a:rPr>
                        <a:t>Transport National Ports Authority (TNPA) </a:t>
                      </a:r>
                      <a:r>
                        <a:rPr lang="en-ZA" sz="900" b="1" dirty="0">
                          <a:effectLst/>
                          <a:latin typeface="Arial" panose="020B0604020202020204" pitchFamily="34" charset="0"/>
                          <a:ea typeface="Times New Roman" panose="02020603050405020304" pitchFamily="18" charset="0"/>
                          <a:cs typeface="Arial" panose="020B0604020202020204" pitchFamily="34" charset="0"/>
                        </a:rPr>
                        <a:t>implemented in line with the National Ports Act, 2005</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70047428"/>
                  </a:ext>
                </a:extLst>
              </a:tr>
            </a:tbl>
          </a:graphicData>
        </a:graphic>
      </p:graphicFrame>
    </p:spTree>
    <p:extLst>
      <p:ext uri="{BB962C8B-B14F-4D97-AF65-F5344CB8AC3E}">
        <p14:creationId xmlns:p14="http://schemas.microsoft.com/office/powerpoint/2010/main" val="33336887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06: Maritime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Maritime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244408" y="4800598"/>
            <a:ext cx="549424" cy="1883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131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59EB316B-4912-49E1-BBD7-F1EBD763A524}"/>
              </a:ext>
            </a:extLst>
          </p:cNvPr>
          <p:cNvGraphicFramePr>
            <a:graphicFrameLocks noGrp="1"/>
          </p:cNvGraphicFramePr>
          <p:nvPr>
            <p:extLst>
              <p:ext uri="{D42A27DB-BD31-4B8C-83A1-F6EECF244321}">
                <p14:modId xmlns:p14="http://schemas.microsoft.com/office/powerpoint/2010/main" val="1101256871"/>
              </p:ext>
            </p:extLst>
          </p:nvPr>
        </p:nvGraphicFramePr>
        <p:xfrm>
          <a:off x="232192" y="977223"/>
          <a:ext cx="8673011" cy="3631438"/>
        </p:xfrm>
        <a:graphic>
          <a:graphicData uri="http://schemas.openxmlformats.org/drawingml/2006/table">
            <a:tbl>
              <a:tblPr bandRow="1"/>
              <a:tblGrid>
                <a:gridCol w="1277420">
                  <a:extLst>
                    <a:ext uri="{9D8B030D-6E8A-4147-A177-3AD203B41FA5}">
                      <a16:colId xmlns:a16="http://schemas.microsoft.com/office/drawing/2014/main" val="3144104186"/>
                    </a:ext>
                  </a:extLst>
                </a:gridCol>
                <a:gridCol w="1149679">
                  <a:extLst>
                    <a:ext uri="{9D8B030D-6E8A-4147-A177-3AD203B41FA5}">
                      <a16:colId xmlns:a16="http://schemas.microsoft.com/office/drawing/2014/main" val="908514144"/>
                    </a:ext>
                  </a:extLst>
                </a:gridCol>
                <a:gridCol w="1136232">
                  <a:extLst>
                    <a:ext uri="{9D8B030D-6E8A-4147-A177-3AD203B41FA5}">
                      <a16:colId xmlns:a16="http://schemas.microsoft.com/office/drawing/2014/main" val="1874825995"/>
                    </a:ext>
                  </a:extLst>
                </a:gridCol>
                <a:gridCol w="1277420">
                  <a:extLst>
                    <a:ext uri="{9D8B030D-6E8A-4147-A177-3AD203B41FA5}">
                      <a16:colId xmlns:a16="http://schemas.microsoft.com/office/drawing/2014/main" val="2896428413"/>
                    </a:ext>
                  </a:extLst>
                </a:gridCol>
                <a:gridCol w="1277420">
                  <a:extLst>
                    <a:ext uri="{9D8B030D-6E8A-4147-A177-3AD203B41FA5}">
                      <a16:colId xmlns:a16="http://schemas.microsoft.com/office/drawing/2014/main" val="1116442155"/>
                    </a:ext>
                  </a:extLst>
                </a:gridCol>
                <a:gridCol w="1277420">
                  <a:extLst>
                    <a:ext uri="{9D8B030D-6E8A-4147-A177-3AD203B41FA5}">
                      <a16:colId xmlns:a16="http://schemas.microsoft.com/office/drawing/2014/main" val="3323599731"/>
                    </a:ext>
                  </a:extLst>
                </a:gridCol>
                <a:gridCol w="1277420">
                  <a:extLst>
                    <a:ext uri="{9D8B030D-6E8A-4147-A177-3AD203B41FA5}">
                      <a16:colId xmlns:a16="http://schemas.microsoft.com/office/drawing/2014/main" val="1963831229"/>
                    </a:ext>
                  </a:extLst>
                </a:gridCol>
              </a:tblGrid>
              <a:tr h="120641">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55963339"/>
                  </a:ext>
                </a:extLst>
              </a:tr>
              <a:tr h="25253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020940"/>
                  </a:ext>
                </a:extLst>
              </a:tr>
              <a:tr h="12064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758066885"/>
                  </a:ext>
                </a:extLst>
              </a:tr>
              <a:tr h="120641">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900" dirty="0">
                        <a:effectLst/>
                        <a:latin typeface="Arial" panose="020B0604020202020204" pitchFamily="34" charset="0"/>
                        <a:cs typeface="Arial" panose="020B0604020202020204" pitchFamily="34" charset="0"/>
                      </a:endParaRPr>
                    </a:p>
                  </a:txBody>
                  <a:tcPr marL="26791" marR="26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92203060"/>
                  </a:ext>
                </a:extLst>
              </a:tr>
              <a:tr h="1495457">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Create conducive environment that supports industrialisation and localisation leading to increased exports, employment and youth and women-owned SMME participation</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Implementation of Maritime Transport Manufacturing (MTM) Initiatives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Investment unlocked in new and existing port infrastructure (for boat building, ship &amp; offshore vessels construction, oil rig and ship repair facilities)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Annual Status Report on investment unlocked in new and existing port infrastructure</a:t>
                      </a:r>
                    </a:p>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 </a:t>
                      </a:r>
                    </a:p>
                    <a:p>
                      <a:pPr marL="90488" indent="-90488">
                        <a:lnSpc>
                          <a:spcPct val="115000"/>
                        </a:lnSpc>
                        <a:spcAft>
                          <a:spcPts val="0"/>
                        </a:spcAft>
                        <a:buFont typeface="Arial" panose="020B0604020202020204" pitchFamily="34" charset="0"/>
                        <a:buChar char="•"/>
                      </a:pPr>
                      <a:r>
                        <a:rPr lang="en-ZA" sz="900" b="1" dirty="0">
                          <a:effectLst/>
                          <a:latin typeface="Arial" panose="020B0604020202020204" pitchFamily="34" charset="0"/>
                          <a:ea typeface="Times New Roman" panose="02020603050405020304" pitchFamily="18" charset="0"/>
                          <a:cs typeface="Arial" panose="020B0604020202020204" pitchFamily="34" charset="0"/>
                        </a:rPr>
                        <a:t>R14.6 billion Sector GDP contribution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4233640"/>
                  </a:ext>
                </a:extLst>
              </a:tr>
              <a:tr h="80521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Number of jobs created through </a:t>
                      </a:r>
                      <a:r>
                        <a:rPr lang="en-ZA" sz="900" dirty="0">
                          <a:effectLst/>
                          <a:latin typeface="Arial" panose="020B0604020202020204" pitchFamily="34" charset="0"/>
                          <a:ea typeface="Times New Roman" panose="02020603050405020304" pitchFamily="18" charset="0"/>
                          <a:cs typeface="Arial" panose="020B0604020202020204" pitchFamily="34" charset="0"/>
                        </a:rPr>
                        <a:t>Maritime Transport Manufacturing Initiatives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Annual Status Report on jobs created through Maritime Transport Manufacturing Initiatives </a:t>
                      </a:r>
                    </a:p>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 </a:t>
                      </a:r>
                    </a:p>
                    <a:p>
                      <a:pPr marL="90488" lvl="0" indent="-90488">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Times New Roman" panose="02020603050405020304" pitchFamily="18" charset="0"/>
                          <a:cs typeface="Arial" panose="020B0604020202020204" pitchFamily="34" charset="0"/>
                        </a:rPr>
                        <a:t>5 000 jobs created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Status Report on jobs created through Maritime Transport Manufacturing Initiatives </a:t>
                      </a:r>
                    </a:p>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p>
                      <a:pPr marL="176213" lvl="0" indent="-176213">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cs typeface="Arial" panose="020B0604020202020204" pitchFamily="34" charset="0"/>
                        </a:rPr>
                        <a:t>5 000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Status Report on jobs created through Maritime Transport Manufacturing Initiatives </a:t>
                      </a:r>
                    </a:p>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p>
                      <a:pPr marL="176213" lvl="0" indent="-176213">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cs typeface="Arial" panose="020B0604020202020204" pitchFamily="34" charset="0"/>
                        </a:rPr>
                        <a:t>5 000 jobs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5644215"/>
                  </a:ext>
                </a:extLst>
              </a:tr>
            </a:tbl>
          </a:graphicData>
        </a:graphic>
      </p:graphicFrame>
      <p:sp>
        <p:nvSpPr>
          <p:cNvPr id="7" name="Slide Number Placeholder 8">
            <a:extLst>
              <a:ext uri="{FF2B5EF4-FFF2-40B4-BE49-F238E27FC236}">
                <a16:creationId xmlns:a16="http://schemas.microsoft.com/office/drawing/2014/main" id="{23469BAF-3C27-4B8C-9B25-D5D4DEDF6A89}"/>
              </a:ext>
            </a:extLst>
          </p:cNvPr>
          <p:cNvSpPr txBox="1">
            <a:spLocks/>
          </p:cNvSpPr>
          <p:nvPr/>
        </p:nvSpPr>
        <p:spPr>
          <a:xfrm>
            <a:off x="8519120" y="4800599"/>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34629778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06: Maritime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Maritime Infrastructure and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715074"/>
            <a:ext cx="621432"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132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59EB316B-4912-49E1-BBD7-F1EBD763A524}"/>
              </a:ext>
            </a:extLst>
          </p:cNvPr>
          <p:cNvGraphicFramePr>
            <a:graphicFrameLocks noGrp="1"/>
          </p:cNvGraphicFramePr>
          <p:nvPr>
            <p:extLst>
              <p:ext uri="{D42A27DB-BD31-4B8C-83A1-F6EECF244321}">
                <p14:modId xmlns:p14="http://schemas.microsoft.com/office/powerpoint/2010/main" val="3510127753"/>
              </p:ext>
            </p:extLst>
          </p:nvPr>
        </p:nvGraphicFramePr>
        <p:xfrm>
          <a:off x="232192" y="977223"/>
          <a:ext cx="8673011" cy="3264569"/>
        </p:xfrm>
        <a:graphic>
          <a:graphicData uri="http://schemas.openxmlformats.org/drawingml/2006/table">
            <a:tbl>
              <a:tblPr bandRow="1"/>
              <a:tblGrid>
                <a:gridCol w="1277420">
                  <a:extLst>
                    <a:ext uri="{9D8B030D-6E8A-4147-A177-3AD203B41FA5}">
                      <a16:colId xmlns:a16="http://schemas.microsoft.com/office/drawing/2014/main" val="3144104186"/>
                    </a:ext>
                  </a:extLst>
                </a:gridCol>
                <a:gridCol w="1149679">
                  <a:extLst>
                    <a:ext uri="{9D8B030D-6E8A-4147-A177-3AD203B41FA5}">
                      <a16:colId xmlns:a16="http://schemas.microsoft.com/office/drawing/2014/main" val="908514144"/>
                    </a:ext>
                  </a:extLst>
                </a:gridCol>
                <a:gridCol w="1136232">
                  <a:extLst>
                    <a:ext uri="{9D8B030D-6E8A-4147-A177-3AD203B41FA5}">
                      <a16:colId xmlns:a16="http://schemas.microsoft.com/office/drawing/2014/main" val="1874825995"/>
                    </a:ext>
                  </a:extLst>
                </a:gridCol>
                <a:gridCol w="1277420">
                  <a:extLst>
                    <a:ext uri="{9D8B030D-6E8A-4147-A177-3AD203B41FA5}">
                      <a16:colId xmlns:a16="http://schemas.microsoft.com/office/drawing/2014/main" val="2896428413"/>
                    </a:ext>
                  </a:extLst>
                </a:gridCol>
                <a:gridCol w="1277420">
                  <a:extLst>
                    <a:ext uri="{9D8B030D-6E8A-4147-A177-3AD203B41FA5}">
                      <a16:colId xmlns:a16="http://schemas.microsoft.com/office/drawing/2014/main" val="1116442155"/>
                    </a:ext>
                  </a:extLst>
                </a:gridCol>
                <a:gridCol w="1277420">
                  <a:extLst>
                    <a:ext uri="{9D8B030D-6E8A-4147-A177-3AD203B41FA5}">
                      <a16:colId xmlns:a16="http://schemas.microsoft.com/office/drawing/2014/main" val="3323599731"/>
                    </a:ext>
                  </a:extLst>
                </a:gridCol>
                <a:gridCol w="1277420">
                  <a:extLst>
                    <a:ext uri="{9D8B030D-6E8A-4147-A177-3AD203B41FA5}">
                      <a16:colId xmlns:a16="http://schemas.microsoft.com/office/drawing/2014/main" val="1963831229"/>
                    </a:ext>
                  </a:extLst>
                </a:gridCol>
              </a:tblGrid>
              <a:tr h="120641">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55963339"/>
                  </a:ext>
                </a:extLst>
              </a:tr>
              <a:tr h="25253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020940"/>
                  </a:ext>
                </a:extLst>
              </a:tr>
              <a:tr h="12064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758066885"/>
                  </a:ext>
                </a:extLst>
              </a:tr>
              <a:tr h="120641">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800" dirty="0">
                        <a:effectLst/>
                        <a:latin typeface="Arial" panose="020B0604020202020204" pitchFamily="34" charset="0"/>
                        <a:cs typeface="Arial" panose="020B0604020202020204" pitchFamily="34" charset="0"/>
                      </a:endParaRPr>
                    </a:p>
                  </a:txBody>
                  <a:tcPr marL="26791" marR="26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92203060"/>
                  </a:ext>
                </a:extLst>
              </a:tr>
              <a:tr h="1367443">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Create conducive environment that supports industrialisation and localisation leading to increased exports, employment and youth and women-owned SMME participation</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Implementation of Maritime Transport Manufacturing (MTM) Initiatives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 localisation of the </a:t>
                      </a:r>
                      <a:r>
                        <a:rPr lang="en-ZA" sz="900" dirty="0">
                          <a:effectLst/>
                          <a:latin typeface="Arial" panose="020B0604020202020204" pitchFamily="34" charset="0"/>
                        </a:rPr>
                        <a:t>Maritime Transport Manufacturing (MTM)</a:t>
                      </a:r>
                      <a:r>
                        <a:rPr lang="en-ZA" sz="900" dirty="0">
                          <a:effectLst/>
                          <a:latin typeface="Arial" panose="020B0604020202020204" pitchFamily="34" charset="0"/>
                          <a:ea typeface="Arial" panose="020B0604020202020204" pitchFamily="34" charset="0"/>
                        </a:rPr>
                        <a:t> supply chain</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t>
                      </a:r>
                      <a:endParaRPr lang="en-ZA" sz="9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Annual Status Report on the localisation of the Maritime Transport Manufacturing (MTM) supply chain</a:t>
                      </a:r>
                      <a:endParaRPr lang="en-ZA" sz="9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b="1" dirty="0">
                          <a:effectLst/>
                          <a:latin typeface="Arial" panose="020B0604020202020204" pitchFamily="34" charset="0"/>
                          <a:ea typeface="Times New Roman" panose="02020603050405020304" pitchFamily="18" charset="0"/>
                        </a:rPr>
                        <a:t> </a:t>
                      </a:r>
                      <a:endParaRPr lang="en-ZA" sz="900" b="1"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Times New Roman" panose="02020603050405020304" pitchFamily="18" charset="0"/>
                        </a:rPr>
                        <a:t>60% localisation</a:t>
                      </a:r>
                      <a:endParaRPr lang="en-ZA" sz="9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Status Report on the localisation of the Maritime Transport Manufacturing (MTM) supply chain</a:t>
                      </a:r>
                      <a:endParaRPr lang="en-ZA" sz="9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70% localisation</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Status Report on the localisation of the Maritime Transport Manufacturing (MTM) supply chain</a:t>
                      </a:r>
                      <a:endParaRPr lang="en-ZA" sz="9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75% localisation</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4233640"/>
                  </a:ext>
                </a:extLst>
              </a:tr>
              <a:tr h="80521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Number of vessels registered on the South African Ship Register for coastal and international shipping</a:t>
                      </a:r>
                      <a:endParaRPr lang="en-ZA" sz="9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Developed</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Annual Status Report on vessels registered on the South African Ship Register</a:t>
                      </a:r>
                      <a:endParaRPr lang="en-ZA" sz="900" b="1"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b="1" dirty="0">
                          <a:effectLst/>
                          <a:latin typeface="Arial" panose="020B0604020202020204" pitchFamily="34" charset="0"/>
                          <a:ea typeface="Times New Roman" panose="02020603050405020304" pitchFamily="18" charset="0"/>
                        </a:rPr>
                        <a:t> </a:t>
                      </a:r>
                      <a:endParaRPr lang="en-ZA" sz="900" b="1"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b="1" dirty="0">
                          <a:effectLst/>
                          <a:latin typeface="Arial" panose="020B0604020202020204" pitchFamily="34" charset="0"/>
                          <a:ea typeface="Times New Roman" panose="02020603050405020304" pitchFamily="18" charset="0"/>
                        </a:rPr>
                        <a:t>10 vessels</a:t>
                      </a:r>
                      <a:endParaRPr lang="en-ZA" sz="9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Status Report on vessels registered on the South African Ship Register</a:t>
                      </a:r>
                      <a:endParaRPr lang="en-ZA" sz="9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12 vessels</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Status Report on vessels registered on the South African Ship Register</a:t>
                      </a:r>
                      <a:endParaRPr lang="en-ZA" sz="900" dirty="0">
                        <a:effectLst/>
                        <a:latin typeface="Calibri" panose="020F0502020204030204" pitchFamily="34" charset="0"/>
                        <a:ea typeface="Times New Roman" panose="02020603050405020304" pitchFamily="18" charset="0"/>
                      </a:endParaRPr>
                    </a:p>
                    <a:p>
                      <a:pPr>
                        <a:lnSpc>
                          <a:spcPct val="115000"/>
                        </a:lnSpc>
                        <a:spcAft>
                          <a:spcPts val="0"/>
                        </a:spcAft>
                      </a:pPr>
                      <a:r>
                        <a:rPr lang="en-ZA" sz="900" dirty="0">
                          <a:effectLst/>
                          <a:latin typeface="Arial" panose="020B0604020202020204" pitchFamily="34" charset="0"/>
                          <a:ea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endParaRPr>
                    </a:p>
                    <a:p>
                      <a:pPr marL="90488" lvl="0" indent="-90488">
                        <a:lnSpc>
                          <a:spcPct val="115000"/>
                        </a:lnSpc>
                        <a:spcAft>
                          <a:spcPts val="0"/>
                        </a:spcAft>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rPr>
                        <a:t>14 vessels</a:t>
                      </a:r>
                      <a:endParaRPr lang="en-ZA" sz="9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5644215"/>
                  </a:ext>
                </a:extLst>
              </a:tr>
            </a:tbl>
          </a:graphicData>
        </a:graphic>
      </p:graphicFrame>
      <p:sp>
        <p:nvSpPr>
          <p:cNvPr id="7" name="Slide Number Placeholder 8">
            <a:extLst>
              <a:ext uri="{FF2B5EF4-FFF2-40B4-BE49-F238E27FC236}">
                <a16:creationId xmlns:a16="http://schemas.microsoft.com/office/drawing/2014/main" id="{23469BAF-3C27-4B8C-9B25-D5D4DEDF6A89}"/>
              </a:ext>
            </a:extLst>
          </p:cNvPr>
          <p:cNvSpPr txBox="1">
            <a:spLocks/>
          </p:cNvSpPr>
          <p:nvPr/>
        </p:nvSpPr>
        <p:spPr>
          <a:xfrm>
            <a:off x="8519120" y="4800599"/>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22426673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06: Maritime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Maritime Implementation, Monitoring and Evaluation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59EB316B-4912-49E1-BBD7-F1EBD763A524}"/>
              </a:ext>
            </a:extLst>
          </p:cNvPr>
          <p:cNvGraphicFramePr>
            <a:graphicFrameLocks noGrp="1"/>
          </p:cNvGraphicFramePr>
          <p:nvPr>
            <p:extLst>
              <p:ext uri="{D42A27DB-BD31-4B8C-83A1-F6EECF244321}">
                <p14:modId xmlns:p14="http://schemas.microsoft.com/office/powerpoint/2010/main" val="2807213973"/>
              </p:ext>
            </p:extLst>
          </p:nvPr>
        </p:nvGraphicFramePr>
        <p:xfrm>
          <a:off x="251520" y="965880"/>
          <a:ext cx="8435278" cy="3004675"/>
        </p:xfrm>
        <a:graphic>
          <a:graphicData uri="http://schemas.openxmlformats.org/drawingml/2006/table">
            <a:tbl>
              <a:tblPr bandRow="1"/>
              <a:tblGrid>
                <a:gridCol w="1242405">
                  <a:extLst>
                    <a:ext uri="{9D8B030D-6E8A-4147-A177-3AD203B41FA5}">
                      <a16:colId xmlns:a16="http://schemas.microsoft.com/office/drawing/2014/main" val="3144104186"/>
                    </a:ext>
                  </a:extLst>
                </a:gridCol>
                <a:gridCol w="1118166">
                  <a:extLst>
                    <a:ext uri="{9D8B030D-6E8A-4147-A177-3AD203B41FA5}">
                      <a16:colId xmlns:a16="http://schemas.microsoft.com/office/drawing/2014/main" val="908514144"/>
                    </a:ext>
                  </a:extLst>
                </a:gridCol>
                <a:gridCol w="1105087">
                  <a:extLst>
                    <a:ext uri="{9D8B030D-6E8A-4147-A177-3AD203B41FA5}">
                      <a16:colId xmlns:a16="http://schemas.microsoft.com/office/drawing/2014/main" val="1874825995"/>
                    </a:ext>
                  </a:extLst>
                </a:gridCol>
                <a:gridCol w="1242405">
                  <a:extLst>
                    <a:ext uri="{9D8B030D-6E8A-4147-A177-3AD203B41FA5}">
                      <a16:colId xmlns:a16="http://schemas.microsoft.com/office/drawing/2014/main" val="2896428413"/>
                    </a:ext>
                  </a:extLst>
                </a:gridCol>
                <a:gridCol w="1242405">
                  <a:extLst>
                    <a:ext uri="{9D8B030D-6E8A-4147-A177-3AD203B41FA5}">
                      <a16:colId xmlns:a16="http://schemas.microsoft.com/office/drawing/2014/main" val="1116442155"/>
                    </a:ext>
                  </a:extLst>
                </a:gridCol>
                <a:gridCol w="1242405">
                  <a:extLst>
                    <a:ext uri="{9D8B030D-6E8A-4147-A177-3AD203B41FA5}">
                      <a16:colId xmlns:a16="http://schemas.microsoft.com/office/drawing/2014/main" val="3323599731"/>
                    </a:ext>
                  </a:extLst>
                </a:gridCol>
                <a:gridCol w="1242405">
                  <a:extLst>
                    <a:ext uri="{9D8B030D-6E8A-4147-A177-3AD203B41FA5}">
                      <a16:colId xmlns:a16="http://schemas.microsoft.com/office/drawing/2014/main" val="1963831229"/>
                    </a:ext>
                  </a:extLst>
                </a:gridCol>
              </a:tblGrid>
              <a:tr h="247505">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55963339"/>
                  </a:ext>
                </a:extLst>
              </a:tr>
              <a:tr h="32698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020940"/>
                  </a:ext>
                </a:extLst>
              </a:tr>
              <a:tr h="15620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cs typeface="Arial" panose="020B0604020202020204" pitchFamily="34" charset="0"/>
                      </a:endParaRPr>
                    </a:p>
                  </a:txBody>
                  <a:tcPr marL="26791" marR="26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758066885"/>
                  </a:ext>
                </a:extLst>
              </a:tr>
              <a:tr h="138878">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Safer Transport Systems</a:t>
                      </a:r>
                      <a:endParaRPr lang="en-ZA" sz="800" dirty="0">
                        <a:effectLst/>
                        <a:latin typeface="Arial" panose="020B0604020202020204" pitchFamily="34" charset="0"/>
                        <a:cs typeface="Arial" panose="020B0604020202020204" pitchFamily="34" charset="0"/>
                      </a:endParaRPr>
                    </a:p>
                  </a:txBody>
                  <a:tcPr marL="26791" marR="26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92203060"/>
                  </a:ext>
                </a:extLst>
              </a:tr>
              <a:tr h="1096342">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Improved transport safety and security</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Reduction in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Maritime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Safety Accident and</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Incident Rate </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reduction in Maritime Safety Accident and Incident Rate</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Analysis report on maritime safety incident rate </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Annual Monitoring Report on Maritime Safety Accident and Incident Rate</a:t>
                      </a:r>
                      <a:endParaRPr lang="en-ZA" sz="800" b="1" dirty="0">
                        <a:effectLst/>
                        <a:latin typeface="Arial" panose="020B0604020202020204" pitchFamily="34" charset="0"/>
                        <a:cs typeface="Arial" panose="020B0604020202020204" pitchFamily="34" charset="0"/>
                      </a:endParaRPr>
                    </a:p>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 </a:t>
                      </a:r>
                      <a:endParaRPr lang="en-ZA" sz="800" b="1" dirty="0">
                        <a:effectLst/>
                        <a:latin typeface="Arial" panose="020B0604020202020204" pitchFamily="34"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b="1" dirty="0">
                          <a:effectLst/>
                          <a:latin typeface="Arial" panose="020B0604020202020204" pitchFamily="34" charset="0"/>
                          <a:ea typeface="Arial" panose="020B0604020202020204" pitchFamily="34" charset="0"/>
                          <a:cs typeface="Arial" panose="020B0604020202020204" pitchFamily="34" charset="0"/>
                        </a:rPr>
                        <a:t>50% reduction from the 2019 baseline</a:t>
                      </a:r>
                      <a:endParaRPr lang="en-ZA" sz="8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800" dirty="0">
                          <a:effectLst/>
                          <a:latin typeface="Arial" panose="020B0604020202020204" pitchFamily="34" charset="0"/>
                          <a:ea typeface="Arial" panose="020B0604020202020204" pitchFamily="34" charset="0"/>
                          <a:cs typeface="Arial" panose="020B0604020202020204" pitchFamily="34" charset="0"/>
                        </a:rPr>
                        <a:t>Annual Monitoring Report on Maritime Safety Accident and Incident Rate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800" dirty="0">
                          <a:effectLst/>
                          <a:latin typeface="Arial" panose="020B0604020202020204" pitchFamily="34" charset="0"/>
                          <a:ea typeface="Arial" panose="020B0604020202020204" pitchFamily="34" charset="0"/>
                          <a:cs typeface="Arial" panose="020B0604020202020204" pitchFamily="34" charset="0"/>
                        </a:rPr>
                        <a:t>Annual Monitoring Report on Maritime Safety Accident and Incident Rate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4233640"/>
                  </a:ext>
                </a:extLst>
              </a:tr>
              <a:tr h="140871">
                <a:tc gridSpan="7">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Reduction in Greenhouse Gas (GHG) Emission and Pollution</a:t>
                      </a:r>
                      <a:endParaRPr lang="en-ZA" sz="8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97340263"/>
                  </a:ext>
                </a:extLst>
              </a:tr>
              <a:tr h="897894">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Pollution incidents reduced</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Reduction in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Maritime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Pollution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Incident Rate </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reduction in Maritime Pollution Rate</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Analysis Report on maritime pollution rate </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Annual Monitoring Report on Maritime Pollution Rate  </a:t>
                      </a:r>
                      <a:endParaRPr lang="en-ZA" sz="800" b="1" dirty="0">
                        <a:effectLst/>
                        <a:latin typeface="Arial" panose="020B0604020202020204" pitchFamily="34" charset="0"/>
                        <a:cs typeface="Arial" panose="020B0604020202020204" pitchFamily="34" charset="0"/>
                      </a:endParaRPr>
                    </a:p>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 </a:t>
                      </a:r>
                      <a:endParaRPr lang="en-ZA" sz="800" b="1" dirty="0">
                        <a:effectLst/>
                        <a:latin typeface="Arial" panose="020B0604020202020204" pitchFamily="34"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ZA" sz="800" b="1" dirty="0">
                          <a:effectLst/>
                          <a:latin typeface="Arial" panose="020B0604020202020204" pitchFamily="34" charset="0"/>
                          <a:ea typeface="Arial" panose="020B0604020202020204" pitchFamily="34" charset="0"/>
                          <a:cs typeface="Arial" panose="020B0604020202020204" pitchFamily="34" charset="0"/>
                        </a:rPr>
                        <a:t>50% reduction from the 2019 baseline</a:t>
                      </a:r>
                      <a:endParaRPr lang="en-ZA" sz="8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800" dirty="0">
                          <a:effectLst/>
                          <a:latin typeface="Arial" panose="020B0604020202020204" pitchFamily="34" charset="0"/>
                          <a:ea typeface="Arial" panose="020B0604020202020204" pitchFamily="34" charset="0"/>
                          <a:cs typeface="Arial" panose="020B0604020202020204" pitchFamily="34" charset="0"/>
                        </a:rPr>
                        <a:t>Annual Monitoring Report on Maritime Pollution Rate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ZA" sz="800" dirty="0">
                          <a:effectLst/>
                          <a:latin typeface="Arial" panose="020B0604020202020204" pitchFamily="34" charset="0"/>
                          <a:ea typeface="Arial" panose="020B0604020202020204" pitchFamily="34" charset="0"/>
                          <a:cs typeface="Arial" panose="020B0604020202020204" pitchFamily="34" charset="0"/>
                        </a:rPr>
                        <a:t>Annual Monitoring Report on Maritime Pollution Rate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5644215"/>
                  </a:ext>
                </a:extLst>
              </a:tr>
            </a:tbl>
          </a:graphicData>
        </a:graphic>
      </p:graphicFrame>
      <p:sp>
        <p:nvSpPr>
          <p:cNvPr id="7" name="Slide Number Placeholder 8">
            <a:extLst>
              <a:ext uri="{FF2B5EF4-FFF2-40B4-BE49-F238E27FC236}">
                <a16:creationId xmlns:a16="http://schemas.microsoft.com/office/drawing/2014/main" id="{23469BAF-3C27-4B8C-9B25-D5D4DEDF6A89}"/>
              </a:ext>
            </a:extLst>
          </p:cNvPr>
          <p:cNvSpPr txBox="1">
            <a:spLocks/>
          </p:cNvSpPr>
          <p:nvPr/>
        </p:nvSpPr>
        <p:spPr>
          <a:xfrm>
            <a:off x="8316416" y="4731991"/>
            <a:ext cx="608112" cy="3424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lumMod val="65000"/>
                    <a:lumOff val="35000"/>
                  </a:prstClr>
                </a:solidFill>
                <a:latin typeface="Calibri"/>
              </a:rPr>
              <a:t>133</a:t>
            </a:r>
          </a:p>
        </p:txBody>
      </p:sp>
    </p:spTree>
    <p:extLst>
      <p:ext uri="{BB962C8B-B14F-4D97-AF65-F5344CB8AC3E}">
        <p14:creationId xmlns:p14="http://schemas.microsoft.com/office/powerpoint/2010/main" val="9706175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07: </a:t>
            </a:r>
          </a:p>
          <a:p>
            <a:pPr algn="ctr">
              <a:lnSpc>
                <a:spcPct val="150000"/>
              </a:lnSpc>
            </a:pPr>
            <a:r>
              <a:rPr lang="en-ZA" sz="3200" b="1" dirty="0">
                <a:solidFill>
                  <a:schemeClr val="tx1"/>
                </a:solidFill>
              </a:rPr>
              <a:t>Public Transport</a:t>
            </a:r>
            <a:endParaRPr lang="en-ZA" sz="3200" dirty="0">
              <a:solidFill>
                <a:schemeClr val="tx1"/>
              </a:solidFill>
            </a:endParaRPr>
          </a:p>
        </p:txBody>
      </p:sp>
      <p:sp>
        <p:nvSpPr>
          <p:cNvPr id="9" name="Slide Number Placeholder 8"/>
          <p:cNvSpPr>
            <a:spLocks noGrp="1"/>
          </p:cNvSpPr>
          <p:nvPr>
            <p:ph type="sldNum" sz="quarter" idx="12"/>
          </p:nvPr>
        </p:nvSpPr>
        <p:spPr>
          <a:xfrm>
            <a:off x="8172400" y="4515966"/>
            <a:ext cx="549424" cy="3600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134</a:t>
            </a:r>
          </a:p>
        </p:txBody>
      </p:sp>
    </p:spTree>
    <p:extLst>
      <p:ext uri="{BB962C8B-B14F-4D97-AF65-F5344CB8AC3E}">
        <p14:creationId xmlns:p14="http://schemas.microsoft.com/office/powerpoint/2010/main" val="68810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2881"/>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altLang="en-US" sz="1800" b="1" dirty="0">
                <a:solidFill>
                  <a:schemeClr val="tx1"/>
                </a:solidFill>
              </a:rPr>
              <a:t>DoT Impact Statement</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14</a:t>
            </a:r>
          </a:p>
        </p:txBody>
      </p:sp>
      <p:graphicFrame>
        <p:nvGraphicFramePr>
          <p:cNvPr id="4" name="Table 3">
            <a:extLst>
              <a:ext uri="{FF2B5EF4-FFF2-40B4-BE49-F238E27FC236}">
                <a16:creationId xmlns:a16="http://schemas.microsoft.com/office/drawing/2014/main" id="{772ACC9F-88C3-435C-9BB2-265851AC8B73}"/>
              </a:ext>
            </a:extLst>
          </p:cNvPr>
          <p:cNvGraphicFramePr>
            <a:graphicFrameLocks noGrp="1"/>
          </p:cNvGraphicFramePr>
          <p:nvPr>
            <p:extLst>
              <p:ext uri="{D42A27DB-BD31-4B8C-83A1-F6EECF244321}">
                <p14:modId xmlns:p14="http://schemas.microsoft.com/office/powerpoint/2010/main" val="783039004"/>
              </p:ext>
            </p:extLst>
          </p:nvPr>
        </p:nvGraphicFramePr>
        <p:xfrm>
          <a:off x="611560" y="987574"/>
          <a:ext cx="8229599" cy="2016224"/>
        </p:xfrm>
        <a:graphic>
          <a:graphicData uri="http://schemas.openxmlformats.org/drawingml/2006/table">
            <a:tbl>
              <a:tblPr firstRow="1" firstCol="1" bandRow="1"/>
              <a:tblGrid>
                <a:gridCol w="1416966">
                  <a:extLst>
                    <a:ext uri="{9D8B030D-6E8A-4147-A177-3AD203B41FA5}">
                      <a16:colId xmlns:a16="http://schemas.microsoft.com/office/drawing/2014/main" val="1372482512"/>
                    </a:ext>
                  </a:extLst>
                </a:gridCol>
                <a:gridCol w="6812633">
                  <a:extLst>
                    <a:ext uri="{9D8B030D-6E8A-4147-A177-3AD203B41FA5}">
                      <a16:colId xmlns:a16="http://schemas.microsoft.com/office/drawing/2014/main" val="2331618061"/>
                    </a:ext>
                  </a:extLst>
                </a:gridCol>
              </a:tblGrid>
              <a:tr h="2016224">
                <a:tc>
                  <a:txBody>
                    <a:bodyPr/>
                    <a:lstStyle/>
                    <a:p>
                      <a:pPr>
                        <a:lnSpc>
                          <a:spcPct val="115000"/>
                        </a:lnSpc>
                        <a:spcAft>
                          <a:spcPts val="0"/>
                        </a:spcAft>
                      </a:pPr>
                      <a:r>
                        <a:rPr lang="en-ZA" sz="2000" b="1" dirty="0">
                          <a:effectLst/>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p>
                      <a:pPr>
                        <a:lnSpc>
                          <a:spcPct val="115000"/>
                        </a:lnSpc>
                        <a:spcAft>
                          <a:spcPts val="0"/>
                        </a:spcAft>
                      </a:pPr>
                      <a:r>
                        <a:rPr lang="en-ZA" sz="2000" b="1" dirty="0">
                          <a:effectLst/>
                          <a:latin typeface="Arial" panose="020B0604020202020204" pitchFamily="34" charset="0"/>
                          <a:cs typeface="Arial" panose="020B0604020202020204" pitchFamily="34" charset="0"/>
                        </a:rPr>
                        <a:t>Impact Statement </a:t>
                      </a:r>
                      <a:endParaRPr lang="en-ZA" sz="2000" dirty="0">
                        <a:effectLst/>
                        <a:latin typeface="Arial" panose="020B0604020202020204" pitchFamily="34" charset="0"/>
                        <a:cs typeface="Arial" panose="020B0604020202020204" pitchFamily="34" charset="0"/>
                      </a:endParaRPr>
                    </a:p>
                  </a:txBody>
                  <a:tcPr marL="63631" marR="63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0"/>
                        </a:spcAft>
                      </a:pPr>
                      <a:r>
                        <a:rPr lang="en-ZA" sz="2000" dirty="0">
                          <a:effectLst/>
                          <a:latin typeface="Arial" panose="020B0604020202020204" pitchFamily="34" charset="0"/>
                          <a:cs typeface="Arial" panose="020B0604020202020204" pitchFamily="34" charset="0"/>
                        </a:rPr>
                        <a:t> </a:t>
                      </a:r>
                    </a:p>
                    <a:p>
                      <a:pPr algn="just">
                        <a:lnSpc>
                          <a:spcPct val="115000"/>
                        </a:lnSpc>
                        <a:spcAft>
                          <a:spcPts val="0"/>
                        </a:spcAft>
                      </a:pPr>
                      <a:r>
                        <a:rPr lang="en-ZA" sz="2000" dirty="0">
                          <a:effectLst/>
                          <a:latin typeface="Arial" panose="020B0604020202020204" pitchFamily="34" charset="0"/>
                          <a:cs typeface="Arial" panose="020B0604020202020204" pitchFamily="34" charset="0"/>
                        </a:rPr>
                        <a:t>A competitive, efficient, accessible, reliable and safe South African transport system that enables socio-economic growth and development.</a:t>
                      </a:r>
                    </a:p>
                    <a:p>
                      <a:pPr algn="just">
                        <a:lnSpc>
                          <a:spcPct val="115000"/>
                        </a:lnSpc>
                        <a:spcAft>
                          <a:spcPts val="0"/>
                        </a:spcAft>
                      </a:pPr>
                      <a:r>
                        <a:rPr lang="en-ZA" sz="2000" b="1" dirty="0">
                          <a:effectLst/>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a:txBody>
                  <a:tcPr marL="63631" marR="63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9633239"/>
                  </a:ext>
                </a:extLst>
              </a:tr>
            </a:tbl>
          </a:graphicData>
        </a:graphic>
      </p:graphicFrame>
    </p:spTree>
    <p:extLst>
      <p:ext uri="{BB962C8B-B14F-4D97-AF65-F5344CB8AC3E}">
        <p14:creationId xmlns:p14="http://schemas.microsoft.com/office/powerpoint/2010/main" val="32885531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Network Development</a:t>
            </a:r>
          </a:p>
          <a:p>
            <a:pPr algn="just"/>
            <a:endParaRPr lang="en-ZA" sz="1500" b="1" dirty="0">
              <a:solidFill>
                <a:schemeClr val="tx1"/>
              </a:solidFill>
            </a:endParaRPr>
          </a:p>
          <a:p>
            <a:pPr algn="just"/>
            <a:endParaRPr lang="en-ZA" sz="1500" b="1" dirty="0">
              <a:solidFill>
                <a:schemeClr val="tx1"/>
              </a:solidFill>
            </a:endParaRP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135</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8FD853F-B7F0-48C2-A586-69C660983759}"/>
              </a:ext>
            </a:extLst>
          </p:cNvPr>
          <p:cNvGraphicFramePr>
            <a:graphicFrameLocks noGrp="1"/>
          </p:cNvGraphicFramePr>
          <p:nvPr>
            <p:extLst>
              <p:ext uri="{D42A27DB-BD31-4B8C-83A1-F6EECF244321}">
                <p14:modId xmlns:p14="http://schemas.microsoft.com/office/powerpoint/2010/main" val="2135190331"/>
              </p:ext>
            </p:extLst>
          </p:nvPr>
        </p:nvGraphicFramePr>
        <p:xfrm>
          <a:off x="179512" y="915952"/>
          <a:ext cx="8352929" cy="3733148"/>
        </p:xfrm>
        <a:graphic>
          <a:graphicData uri="http://schemas.openxmlformats.org/drawingml/2006/table">
            <a:tbl>
              <a:tblPr bandRow="1"/>
              <a:tblGrid>
                <a:gridCol w="1153785">
                  <a:extLst>
                    <a:ext uri="{9D8B030D-6E8A-4147-A177-3AD203B41FA5}">
                      <a16:colId xmlns:a16="http://schemas.microsoft.com/office/drawing/2014/main" val="2482582548"/>
                    </a:ext>
                  </a:extLst>
                </a:gridCol>
                <a:gridCol w="1417614">
                  <a:extLst>
                    <a:ext uri="{9D8B030D-6E8A-4147-A177-3AD203B41FA5}">
                      <a16:colId xmlns:a16="http://schemas.microsoft.com/office/drawing/2014/main" val="3701082376"/>
                    </a:ext>
                  </a:extLst>
                </a:gridCol>
                <a:gridCol w="1417614">
                  <a:extLst>
                    <a:ext uri="{9D8B030D-6E8A-4147-A177-3AD203B41FA5}">
                      <a16:colId xmlns:a16="http://schemas.microsoft.com/office/drawing/2014/main" val="2148483117"/>
                    </a:ext>
                  </a:extLst>
                </a:gridCol>
                <a:gridCol w="902880">
                  <a:extLst>
                    <a:ext uri="{9D8B030D-6E8A-4147-A177-3AD203B41FA5}">
                      <a16:colId xmlns:a16="http://schemas.microsoft.com/office/drawing/2014/main" val="203143754"/>
                    </a:ext>
                  </a:extLst>
                </a:gridCol>
                <a:gridCol w="1103519">
                  <a:extLst>
                    <a:ext uri="{9D8B030D-6E8A-4147-A177-3AD203B41FA5}">
                      <a16:colId xmlns:a16="http://schemas.microsoft.com/office/drawing/2014/main" val="1702314237"/>
                    </a:ext>
                  </a:extLst>
                </a:gridCol>
                <a:gridCol w="1203839">
                  <a:extLst>
                    <a:ext uri="{9D8B030D-6E8A-4147-A177-3AD203B41FA5}">
                      <a16:colId xmlns:a16="http://schemas.microsoft.com/office/drawing/2014/main" val="2902978447"/>
                    </a:ext>
                  </a:extLst>
                </a:gridCol>
                <a:gridCol w="1153678">
                  <a:extLst>
                    <a:ext uri="{9D8B030D-6E8A-4147-A177-3AD203B41FA5}">
                      <a16:colId xmlns:a16="http://schemas.microsoft.com/office/drawing/2014/main" val="266587778"/>
                    </a:ext>
                  </a:extLst>
                </a:gridCol>
              </a:tblGrid>
              <a:tr h="218842">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8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3574556068"/>
                  </a:ext>
                </a:extLst>
              </a:tr>
              <a:tr h="27537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2034023306"/>
                  </a:ext>
                </a:extLst>
              </a:tr>
              <a:tr h="41169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endPar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ZA"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9499" marR="9499"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1902943"/>
                  </a:ext>
                </a:extLst>
              </a:tr>
              <a:tr h="131566">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Innovation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R="563880">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418881277"/>
                  </a:ext>
                </a:extLst>
              </a:tr>
              <a:tr h="706808">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Improved accessibility, quality and reliability of public transport</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Integrated Public Transport Networks (IPTN) Programme</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Number of cities assisted in planning and operating integrated public transport networks</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Ten (10) cities assisted in planning and operating integrated public transport networks </a:t>
                      </a:r>
                      <a:endParaRPr lang="en-ZA" sz="8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cs typeface="Arial" panose="020B0604020202020204" pitchFamily="34" charset="0"/>
                        </a:rPr>
                        <a:t>Status Report on the review of the Integrated Public Transport Network (IPTN) Approach</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rowSpan="3">
                  <a:txBody>
                    <a:bodyPr/>
                    <a:lstStyle/>
                    <a:p>
                      <a:pPr>
                        <a:lnSpc>
                          <a:spcPct val="115000"/>
                        </a:lnSpc>
                        <a:spcAft>
                          <a:spcPts val="0"/>
                        </a:spcAft>
                      </a:pPr>
                      <a:r>
                        <a:rPr lang="en-ZA" sz="800" dirty="0">
                          <a:effectLst/>
                          <a:latin typeface="Arial" panose="020B0604020202020204" pitchFamily="34" charset="0"/>
                          <a:cs typeface="Arial" panose="020B0604020202020204" pitchFamily="34" charset="0"/>
                        </a:rPr>
                        <a:t>Ten (10) assisted cities in planning and implementing integrated public transport networks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en-ZA" sz="800" dirty="0">
                          <a:effectLst/>
                          <a:latin typeface="Arial" panose="020B0604020202020204" pitchFamily="34" charset="0"/>
                          <a:cs typeface="Arial" panose="020B0604020202020204" pitchFamily="34" charset="0"/>
                        </a:rPr>
                        <a:t>Ten (10) assisted cities in planning and implementing integrated public transport networks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8356071"/>
                  </a:ext>
                </a:extLst>
              </a:tr>
              <a:tr h="850619">
                <a:tc vMerge="1">
                  <a:txBody>
                    <a:bodyPr/>
                    <a:lstStyle/>
                    <a:p>
                      <a:pPr>
                        <a:lnSpc>
                          <a:spcPct val="115000"/>
                        </a:lnSpc>
                        <a:spcAft>
                          <a:spcPts val="0"/>
                        </a:spcAft>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a:lnSpc>
                          <a:spcPct val="115000"/>
                        </a:lnSpc>
                        <a:spcAft>
                          <a:spcPts val="0"/>
                        </a:spcAft>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fontAlgn="base">
                        <a:lnSpc>
                          <a:spcPct val="115000"/>
                        </a:lnSpc>
                        <a:spcAft>
                          <a:spcPts val="0"/>
                        </a:spcAft>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cs typeface="Arial" panose="020B0604020202020204" pitchFamily="34" charset="0"/>
                        </a:rPr>
                        <a:t>Ten (10) cities assisted in planning and operating integrated public transport networks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66136967"/>
                  </a:ext>
                </a:extLst>
              </a:tr>
              <a:tr h="1138240">
                <a:tc vMerge="1">
                  <a:txBody>
                    <a:bodyPr/>
                    <a:lstStyle/>
                    <a:p>
                      <a:endParaRPr lang="en-ZA"/>
                    </a:p>
                  </a:txBody>
                  <a:tcPr/>
                </a:tc>
                <a:tc vMerge="1">
                  <a:txBody>
                    <a:bodyPr/>
                    <a:lstStyle/>
                    <a:p>
                      <a:endParaRPr lang="en-ZA"/>
                    </a:p>
                  </a:txBody>
                  <a:tcPr/>
                </a:tc>
                <a:tc vMerge="1">
                  <a:txBody>
                    <a:bodyPr/>
                    <a:lstStyle/>
                    <a:p>
                      <a:endParaRPr lang="en-ZA" dirty="0"/>
                    </a:p>
                  </a:txBody>
                  <a:tcPr/>
                </a:tc>
                <a:tc vMerge="1">
                  <a:txBody>
                    <a:bodyPr/>
                    <a:lstStyle/>
                    <a:p>
                      <a:endParaRPr lang="en-ZA" dirty="0"/>
                    </a:p>
                  </a:txBody>
                  <a:tcPr/>
                </a:tc>
                <a:tc>
                  <a:txBody>
                    <a:bodyPr/>
                    <a:lstStyle/>
                    <a:p>
                      <a:pPr>
                        <a:lnSpc>
                          <a:spcPct val="115000"/>
                        </a:lnSpc>
                        <a:spcAft>
                          <a:spcPts val="0"/>
                        </a:spcAft>
                      </a:pPr>
                      <a:r>
                        <a:rPr lang="en-ZA" sz="800" b="1" kern="1200" dirty="0">
                          <a:effectLst/>
                          <a:latin typeface="Arial" panose="020B0604020202020204" pitchFamily="34" charset="0"/>
                          <a:cs typeface="Arial" panose="020B0604020202020204" pitchFamily="34" charset="0"/>
                        </a:rPr>
                        <a:t>Annual Report on the status of readiness for the re-admission of the three (3) cities into the </a:t>
                      </a:r>
                      <a:r>
                        <a:rPr lang="en-ZA" sz="800" b="1" dirty="0">
                          <a:effectLst/>
                          <a:latin typeface="Arial" panose="020B0604020202020204" pitchFamily="34" charset="0"/>
                          <a:cs typeface="Arial" panose="020B0604020202020204" pitchFamily="34" charset="0"/>
                        </a:rPr>
                        <a:t>Public Transport Network Grant (PTNG)</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996001902"/>
                  </a:ext>
                </a:extLst>
              </a:tr>
            </a:tbl>
          </a:graphicData>
        </a:graphic>
      </p:graphicFrame>
    </p:spTree>
    <p:extLst>
      <p:ext uri="{BB962C8B-B14F-4D97-AF65-F5344CB8AC3E}">
        <p14:creationId xmlns:p14="http://schemas.microsoft.com/office/powerpoint/2010/main" val="6984915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Network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577481"/>
            <a:ext cx="621432"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136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8FD853F-B7F0-48C2-A586-69C660983759}"/>
              </a:ext>
            </a:extLst>
          </p:cNvPr>
          <p:cNvGraphicFramePr>
            <a:graphicFrameLocks noGrp="1"/>
          </p:cNvGraphicFramePr>
          <p:nvPr>
            <p:extLst>
              <p:ext uri="{D42A27DB-BD31-4B8C-83A1-F6EECF244321}">
                <p14:modId xmlns:p14="http://schemas.microsoft.com/office/powerpoint/2010/main" val="3615317709"/>
              </p:ext>
            </p:extLst>
          </p:nvPr>
        </p:nvGraphicFramePr>
        <p:xfrm>
          <a:off x="503549" y="975507"/>
          <a:ext cx="8172908" cy="3468450"/>
        </p:xfrm>
        <a:graphic>
          <a:graphicData uri="http://schemas.openxmlformats.org/drawingml/2006/table">
            <a:tbl>
              <a:tblPr bandRow="1"/>
              <a:tblGrid>
                <a:gridCol w="1128919">
                  <a:extLst>
                    <a:ext uri="{9D8B030D-6E8A-4147-A177-3AD203B41FA5}">
                      <a16:colId xmlns:a16="http://schemas.microsoft.com/office/drawing/2014/main" val="2482582548"/>
                    </a:ext>
                  </a:extLst>
                </a:gridCol>
                <a:gridCol w="1387061">
                  <a:extLst>
                    <a:ext uri="{9D8B030D-6E8A-4147-A177-3AD203B41FA5}">
                      <a16:colId xmlns:a16="http://schemas.microsoft.com/office/drawing/2014/main" val="3701082376"/>
                    </a:ext>
                  </a:extLst>
                </a:gridCol>
                <a:gridCol w="1387061">
                  <a:extLst>
                    <a:ext uri="{9D8B030D-6E8A-4147-A177-3AD203B41FA5}">
                      <a16:colId xmlns:a16="http://schemas.microsoft.com/office/drawing/2014/main" val="2148483117"/>
                    </a:ext>
                  </a:extLst>
                </a:gridCol>
                <a:gridCol w="883421">
                  <a:extLst>
                    <a:ext uri="{9D8B030D-6E8A-4147-A177-3AD203B41FA5}">
                      <a16:colId xmlns:a16="http://schemas.microsoft.com/office/drawing/2014/main" val="203143754"/>
                    </a:ext>
                  </a:extLst>
                </a:gridCol>
                <a:gridCol w="1079737">
                  <a:extLst>
                    <a:ext uri="{9D8B030D-6E8A-4147-A177-3AD203B41FA5}">
                      <a16:colId xmlns:a16="http://schemas.microsoft.com/office/drawing/2014/main" val="1702314237"/>
                    </a:ext>
                  </a:extLst>
                </a:gridCol>
                <a:gridCol w="1177895">
                  <a:extLst>
                    <a:ext uri="{9D8B030D-6E8A-4147-A177-3AD203B41FA5}">
                      <a16:colId xmlns:a16="http://schemas.microsoft.com/office/drawing/2014/main" val="2902978447"/>
                    </a:ext>
                  </a:extLst>
                </a:gridCol>
                <a:gridCol w="1128814">
                  <a:extLst>
                    <a:ext uri="{9D8B030D-6E8A-4147-A177-3AD203B41FA5}">
                      <a16:colId xmlns:a16="http://schemas.microsoft.com/office/drawing/2014/main" val="266587778"/>
                    </a:ext>
                  </a:extLst>
                </a:gridCol>
              </a:tblGrid>
              <a:tr h="235956">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8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3574556068"/>
                  </a:ext>
                </a:extLst>
              </a:tr>
              <a:tr h="29691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2034023306"/>
                  </a:ext>
                </a:extLst>
              </a:tr>
              <a:tr h="44389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endPar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n-ZA"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9499" marR="9499"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1902943"/>
                  </a:ext>
                </a:extLst>
              </a:tr>
              <a:tr h="141855">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Public Transport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R="563880">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44734269"/>
                  </a:ext>
                </a:extLst>
              </a:tr>
              <a:tr h="610256">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Improved accessibility, quality and reliability of public transport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Average weekday passenger trips across cities operating IPTNs</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800" dirty="0">
                          <a:effectLst/>
                          <a:latin typeface="Arial" panose="020B0604020202020204" pitchFamily="34" charset="0"/>
                          <a:ea typeface="Times New Roman" panose="02020603050405020304" pitchFamily="18" charset="0"/>
                        </a:rPr>
                        <a:t>Number of average weekday passenger trips across cities operating IPTNs</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150 000 average weekday passenger trips </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Times New Roman" panose="02020603050405020304" pitchFamily="18" charset="0"/>
                        </a:rPr>
                        <a:t>180 000 average weekday passenger trips in </a:t>
                      </a:r>
                      <a:r>
                        <a:rPr lang="en-ZA" sz="800" b="1" kern="1200" dirty="0">
                          <a:effectLst/>
                          <a:latin typeface="Arial" panose="020B0604020202020204" pitchFamily="34" charset="0"/>
                          <a:ea typeface="Times New Roman" panose="02020603050405020304" pitchFamily="18" charset="0"/>
                        </a:rPr>
                        <a:t>ten (10) cities</a:t>
                      </a:r>
                      <a:r>
                        <a:rPr lang="en-ZA" sz="800" b="1" dirty="0">
                          <a:effectLst/>
                          <a:latin typeface="Arial" panose="020B0604020202020204" pitchFamily="34" charset="0"/>
                          <a:ea typeface="Times New Roman" panose="02020603050405020304" pitchFamily="18" charset="0"/>
                        </a:rPr>
                        <a:t> </a:t>
                      </a:r>
                      <a:endParaRPr lang="en-ZA" sz="8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200 000 average weekday passenger trips </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250 000 average weekday passenger trips </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20311888"/>
                  </a:ext>
                </a:extLst>
              </a:tr>
              <a:tr h="765313">
                <a:tc vMerge="1">
                  <a:txBody>
                    <a:bodyPr/>
                    <a:lstStyle/>
                    <a:p>
                      <a:pPr>
                        <a:lnSpc>
                          <a:spcPct val="115000"/>
                        </a:lnSpc>
                        <a:spcAft>
                          <a:spcPts val="0"/>
                        </a:spcAft>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Revised BRT specifications and technical norms and standards</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800" dirty="0">
                          <a:effectLst/>
                          <a:latin typeface="Arial" panose="020B0604020202020204" pitchFamily="34" charset="0"/>
                          <a:ea typeface="Times New Roman" panose="02020603050405020304" pitchFamily="18" charset="0"/>
                        </a:rPr>
                        <a:t>Revised BRT specifications and technical norms and standards implemented in ten (10) cities</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US" sz="800" dirty="0">
                          <a:effectLst/>
                          <a:latin typeface="Arial" panose="020B0604020202020204" pitchFamily="34" charset="0"/>
                          <a:ea typeface="Times New Roman" panose="02020603050405020304" pitchFamily="18" charset="0"/>
                        </a:rPr>
                        <a:t>IPTN norms and standards approved and published</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Times New Roman" panose="02020603050405020304" pitchFamily="18" charset="0"/>
                        </a:rPr>
                        <a:t>Implementation of the IPTN norms and standards monitored in ten (10) cities</a:t>
                      </a:r>
                      <a:endParaRPr lang="en-ZA" sz="8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Implementation of the IPTN norms and standards monitored in ten (10) cities</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Implementation of the IPTN norms and standards monitored in ten (10) cities</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14328277"/>
                  </a:ext>
                </a:extLst>
              </a:tr>
              <a:tr h="974265">
                <a:tc vMerge="1">
                  <a:txBody>
                    <a:bodyPr/>
                    <a:lstStyle/>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Compliance with spatial referencing of IPTN Programme</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Percentage compliance with spatial referencing of IPTN Programme</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50% compliance with spatial referencing of IPTN Programme</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effectLst/>
                          <a:latin typeface="Arial" panose="020B0604020202020204" pitchFamily="34" charset="0"/>
                          <a:ea typeface="Times New Roman" panose="02020603050405020304" pitchFamily="18" charset="0"/>
                        </a:rPr>
                        <a:t>100% compliance with spatial referencing of IPTN Programme</a:t>
                      </a:r>
                      <a:endParaRPr lang="en-ZA" sz="8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Compliance with spatial referencing of IPTN Programme monitored</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rPr>
                        <a:t>Compliance with spatial referencing of IPTN Programme monitored</a:t>
                      </a:r>
                      <a:endParaRPr lang="en-ZA" sz="8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21891584"/>
                  </a:ext>
                </a:extLst>
              </a:tr>
            </a:tbl>
          </a:graphicData>
        </a:graphic>
      </p:graphicFrame>
    </p:spTree>
    <p:extLst>
      <p:ext uri="{BB962C8B-B14F-4D97-AF65-F5344CB8AC3E}">
        <p14:creationId xmlns:p14="http://schemas.microsoft.com/office/powerpoint/2010/main" val="32531517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Network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49102"/>
            <a:ext cx="621432"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137</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8FD853F-B7F0-48C2-A586-69C660983759}"/>
              </a:ext>
            </a:extLst>
          </p:cNvPr>
          <p:cNvGraphicFramePr>
            <a:graphicFrameLocks noGrp="1"/>
          </p:cNvGraphicFramePr>
          <p:nvPr>
            <p:extLst>
              <p:ext uri="{D42A27DB-BD31-4B8C-83A1-F6EECF244321}">
                <p14:modId xmlns:p14="http://schemas.microsoft.com/office/powerpoint/2010/main" val="255260432"/>
              </p:ext>
            </p:extLst>
          </p:nvPr>
        </p:nvGraphicFramePr>
        <p:xfrm>
          <a:off x="35496" y="987575"/>
          <a:ext cx="8568951" cy="3507656"/>
        </p:xfrm>
        <a:graphic>
          <a:graphicData uri="http://schemas.openxmlformats.org/drawingml/2006/table">
            <a:tbl>
              <a:tblPr bandRow="1"/>
              <a:tblGrid>
                <a:gridCol w="1183624">
                  <a:extLst>
                    <a:ext uri="{9D8B030D-6E8A-4147-A177-3AD203B41FA5}">
                      <a16:colId xmlns:a16="http://schemas.microsoft.com/office/drawing/2014/main" val="2482582548"/>
                    </a:ext>
                  </a:extLst>
                </a:gridCol>
                <a:gridCol w="1454276">
                  <a:extLst>
                    <a:ext uri="{9D8B030D-6E8A-4147-A177-3AD203B41FA5}">
                      <a16:colId xmlns:a16="http://schemas.microsoft.com/office/drawing/2014/main" val="3701082376"/>
                    </a:ext>
                  </a:extLst>
                </a:gridCol>
                <a:gridCol w="1454276">
                  <a:extLst>
                    <a:ext uri="{9D8B030D-6E8A-4147-A177-3AD203B41FA5}">
                      <a16:colId xmlns:a16="http://schemas.microsoft.com/office/drawing/2014/main" val="2148483117"/>
                    </a:ext>
                  </a:extLst>
                </a:gridCol>
                <a:gridCol w="926231">
                  <a:extLst>
                    <a:ext uri="{9D8B030D-6E8A-4147-A177-3AD203B41FA5}">
                      <a16:colId xmlns:a16="http://schemas.microsoft.com/office/drawing/2014/main" val="203143754"/>
                    </a:ext>
                  </a:extLst>
                </a:gridCol>
                <a:gridCol w="1132057">
                  <a:extLst>
                    <a:ext uri="{9D8B030D-6E8A-4147-A177-3AD203B41FA5}">
                      <a16:colId xmlns:a16="http://schemas.microsoft.com/office/drawing/2014/main" val="1702314237"/>
                    </a:ext>
                  </a:extLst>
                </a:gridCol>
                <a:gridCol w="1234973">
                  <a:extLst>
                    <a:ext uri="{9D8B030D-6E8A-4147-A177-3AD203B41FA5}">
                      <a16:colId xmlns:a16="http://schemas.microsoft.com/office/drawing/2014/main" val="2902978447"/>
                    </a:ext>
                  </a:extLst>
                </a:gridCol>
                <a:gridCol w="1183514">
                  <a:extLst>
                    <a:ext uri="{9D8B030D-6E8A-4147-A177-3AD203B41FA5}">
                      <a16:colId xmlns:a16="http://schemas.microsoft.com/office/drawing/2014/main" val="266587778"/>
                    </a:ext>
                  </a:extLst>
                </a:gridCol>
              </a:tblGrid>
              <a:tr h="0">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3574556068"/>
                  </a:ext>
                </a:extLst>
              </a:tr>
              <a:tr h="23274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2034023306"/>
                  </a:ext>
                </a:extLst>
              </a:tr>
              <a:tr h="34796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endPar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15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ZA"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9499" marR="9499"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1902943"/>
                  </a:ext>
                </a:extLst>
              </a:tr>
              <a:tr h="111197">
                <a:tc gridSpan="7">
                  <a:txBody>
                    <a:bodyPr/>
                    <a:lstStyle/>
                    <a:p>
                      <a:pPr marR="563880">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Innovation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R="563880">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418881277"/>
                  </a:ext>
                </a:extLst>
              </a:tr>
              <a:tr h="1448207">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Improved accessibility, quality and reliability of public transport</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ZA" sz="900" dirty="0">
                        <a:latin typeface="Arial" panose="020B0604020202020204" pitchFamily="34" charset="0"/>
                        <a:cs typeface="Arial" panose="020B0604020202020204" pitchFamily="34" charset="0"/>
                      </a:endParaRPr>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Compliance with universal design norms and standards</a:t>
                      </a: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Percentage compliance with universal design norms and standards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100% compliance with universal design norms and standards</a:t>
                      </a:r>
                    </a:p>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SzPts val="900"/>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cs typeface="Arial" panose="020B0604020202020204" pitchFamily="34" charset="0"/>
                        </a:rPr>
                        <a:t>Nine (9) operating cities operating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100% compliance with universal design norms and standards</a:t>
                      </a:r>
                    </a:p>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SzPts val="900"/>
                        <a:buFont typeface="Symbol" panose="05050102010706020507" pitchFamily="18" charset="2"/>
                        <a:buChar char=""/>
                      </a:pPr>
                      <a:r>
                        <a:rPr lang="en-ZA" sz="900" b="1" dirty="0">
                          <a:effectLst/>
                          <a:latin typeface="Arial" panose="020B0604020202020204" pitchFamily="34" charset="0"/>
                          <a:ea typeface="Times New Roman" panose="02020603050405020304" pitchFamily="18" charset="0"/>
                          <a:cs typeface="Arial" panose="020B0604020202020204" pitchFamily="34" charset="0"/>
                        </a:rPr>
                        <a:t>Ten (10) operating cities operating</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100% compliance with universal design norms and standards</a:t>
                      </a:r>
                    </a:p>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marL="92075" lvl="0" indent="-92075">
                        <a:lnSpc>
                          <a:spcPct val="115000"/>
                        </a:lnSpc>
                        <a:spcAft>
                          <a:spcPts val="0"/>
                        </a:spcAft>
                        <a:buSzPts val="900"/>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cs typeface="Arial" panose="020B0604020202020204" pitchFamily="34" charset="0"/>
                        </a:rPr>
                        <a:t>Ten (10) operating cities operating</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100% compliance with universal design norms and standards</a:t>
                      </a:r>
                    </a:p>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SzPts val="900"/>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cs typeface="Arial" panose="020B0604020202020204" pitchFamily="34" charset="0"/>
                        </a:rPr>
                        <a:t>Ten (10) operating cities operating</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05912753"/>
                  </a:ext>
                </a:extLst>
              </a:tr>
              <a:tr h="917046">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Public Transport access and reliability</a:t>
                      </a:r>
                    </a:p>
                    <a:p>
                      <a:pPr>
                        <a:lnSpc>
                          <a:spcPct val="115000"/>
                        </a:lnSpc>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Increased operational hours of BRTs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17 hours (demand-driven)</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20 hours </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20 hours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20 hours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1201700"/>
                  </a:ext>
                </a:extLst>
              </a:tr>
            </a:tbl>
          </a:graphicData>
        </a:graphic>
      </p:graphicFrame>
    </p:spTree>
    <p:extLst>
      <p:ext uri="{BB962C8B-B14F-4D97-AF65-F5344CB8AC3E}">
        <p14:creationId xmlns:p14="http://schemas.microsoft.com/office/powerpoint/2010/main" val="38989300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0" y="139411"/>
            <a:ext cx="8229600" cy="421555"/>
          </a:xfrm>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527487"/>
            <a:ext cx="8208912" cy="3528392"/>
          </a:xfrm>
        </p:spPr>
        <p:txBody>
          <a:bodyPr>
            <a:noAutofit/>
          </a:bodyPr>
          <a:lstStyle/>
          <a:p>
            <a:pPr algn="just"/>
            <a:r>
              <a:rPr lang="en-ZA" sz="1500" b="1" dirty="0">
                <a:solidFill>
                  <a:schemeClr val="tx1"/>
                </a:solidFill>
              </a:rPr>
              <a:t>Sub-programme: Public Transport Network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16014"/>
            <a:ext cx="621432" cy="2599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138</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8FD853F-B7F0-48C2-A586-69C660983759}"/>
              </a:ext>
            </a:extLst>
          </p:cNvPr>
          <p:cNvGraphicFramePr>
            <a:graphicFrameLocks noGrp="1"/>
          </p:cNvGraphicFramePr>
          <p:nvPr>
            <p:extLst>
              <p:ext uri="{D42A27DB-BD31-4B8C-83A1-F6EECF244321}">
                <p14:modId xmlns:p14="http://schemas.microsoft.com/office/powerpoint/2010/main" val="4017629519"/>
              </p:ext>
            </p:extLst>
          </p:nvPr>
        </p:nvGraphicFramePr>
        <p:xfrm>
          <a:off x="15477" y="804497"/>
          <a:ext cx="8949011" cy="3793844"/>
        </p:xfrm>
        <a:graphic>
          <a:graphicData uri="http://schemas.openxmlformats.org/drawingml/2006/table">
            <a:tbl>
              <a:tblPr bandRow="1"/>
              <a:tblGrid>
                <a:gridCol w="1236122">
                  <a:extLst>
                    <a:ext uri="{9D8B030D-6E8A-4147-A177-3AD203B41FA5}">
                      <a16:colId xmlns:a16="http://schemas.microsoft.com/office/drawing/2014/main" val="2482582548"/>
                    </a:ext>
                  </a:extLst>
                </a:gridCol>
                <a:gridCol w="1518777">
                  <a:extLst>
                    <a:ext uri="{9D8B030D-6E8A-4147-A177-3AD203B41FA5}">
                      <a16:colId xmlns:a16="http://schemas.microsoft.com/office/drawing/2014/main" val="3701082376"/>
                    </a:ext>
                  </a:extLst>
                </a:gridCol>
                <a:gridCol w="1518777">
                  <a:extLst>
                    <a:ext uri="{9D8B030D-6E8A-4147-A177-3AD203B41FA5}">
                      <a16:colId xmlns:a16="http://schemas.microsoft.com/office/drawing/2014/main" val="2148483117"/>
                    </a:ext>
                  </a:extLst>
                </a:gridCol>
                <a:gridCol w="967310">
                  <a:extLst>
                    <a:ext uri="{9D8B030D-6E8A-4147-A177-3AD203B41FA5}">
                      <a16:colId xmlns:a16="http://schemas.microsoft.com/office/drawing/2014/main" val="203143754"/>
                    </a:ext>
                  </a:extLst>
                </a:gridCol>
                <a:gridCol w="1182270">
                  <a:extLst>
                    <a:ext uri="{9D8B030D-6E8A-4147-A177-3AD203B41FA5}">
                      <a16:colId xmlns:a16="http://schemas.microsoft.com/office/drawing/2014/main" val="1702314237"/>
                    </a:ext>
                  </a:extLst>
                </a:gridCol>
                <a:gridCol w="1289748">
                  <a:extLst>
                    <a:ext uri="{9D8B030D-6E8A-4147-A177-3AD203B41FA5}">
                      <a16:colId xmlns:a16="http://schemas.microsoft.com/office/drawing/2014/main" val="2902978447"/>
                    </a:ext>
                  </a:extLst>
                </a:gridCol>
                <a:gridCol w="1236007">
                  <a:extLst>
                    <a:ext uri="{9D8B030D-6E8A-4147-A177-3AD203B41FA5}">
                      <a16:colId xmlns:a16="http://schemas.microsoft.com/office/drawing/2014/main" val="266587778"/>
                    </a:ext>
                  </a:extLst>
                </a:gridCol>
              </a:tblGrid>
              <a:tr h="12607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3574556068"/>
                  </a:ext>
                </a:extLst>
              </a:tr>
              <a:tr h="4017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16:rowId xmlns:a16="http://schemas.microsoft.com/office/drawing/2014/main" val="2034023306"/>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latin typeface="Arial" panose="020B0604020202020204" pitchFamily="34"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endPar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ZA" sz="9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9499" marR="9499"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1902943"/>
                  </a:ext>
                </a:extLst>
              </a:tr>
              <a:tr h="126070">
                <a:tc gridSpan="7">
                  <a:txBody>
                    <a:bodyPr/>
                    <a:lstStyle/>
                    <a:p>
                      <a:pPr marR="563880">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Competitive and Accessible Markets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R="563880">
                        <a:lnSpc>
                          <a:spcPct val="115000"/>
                        </a:lnSpc>
                        <a:spcAft>
                          <a:spcPts val="0"/>
                        </a:spcAft>
                      </a:pP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44734269"/>
                  </a:ext>
                </a:extLst>
              </a:tr>
              <a:tr h="973143">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Decent jobs sustained and created</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Jobs created through the Integrated Public Transport Network Programme</a:t>
                      </a: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Number of jobs created through the Integrated Public Transport Network Programme</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7 488 jobs created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the IPTN Programme</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SzPts val="900"/>
                        <a:buFont typeface="Symbol" panose="05050102010706020507" pitchFamily="18" charset="2"/>
                        <a:buChar char=""/>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2 000 jobs </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the IPTN Programme</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SzPts val="900"/>
                        <a:buFont typeface="Symbol" panose="05050102010706020507" pitchFamily="18" charset="2"/>
                        <a:buChar char=""/>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2 500 jobs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jobs created through the IPTN Programme</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8476858"/>
                  </a:ext>
                </a:extLst>
              </a:tr>
              <a:tr h="216024">
                <a:tc gridSpan="7">
                  <a:txBody>
                    <a:bodyPr/>
                    <a:lstStyle/>
                    <a:p>
                      <a:r>
                        <a:rPr lang="en-ZA" sz="900" b="1" dirty="0">
                          <a:latin typeface="Arial" panose="020B0604020202020204" pitchFamily="34" charset="0"/>
                          <a:cs typeface="Arial" panose="020B0604020202020204" pitchFamily="34" charset="0"/>
                        </a:rPr>
                        <a:t>Innovation</a:t>
                      </a: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ZA" dirty="0"/>
                    </a:p>
                  </a:txBody>
                  <a:tcPr marL="9499" marR="949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dirty="0"/>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342900" lvl="0" indent="-342900">
                        <a:lnSpc>
                          <a:spcPct val="115000"/>
                        </a:lnSpc>
                        <a:spcAft>
                          <a:spcPts val="0"/>
                        </a:spcAft>
                        <a:buSzPts val="900"/>
                        <a:buFont typeface="Symbol" panose="05050102010706020507" pitchFamily="18" charset="2"/>
                        <a:buChar char=""/>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342900" lvl="0" indent="-342900">
                        <a:lnSpc>
                          <a:spcPct val="115000"/>
                        </a:lnSpc>
                        <a:spcAft>
                          <a:spcPts val="0"/>
                        </a:spcAft>
                        <a:buSzPts val="900"/>
                        <a:buFont typeface="Symbol" panose="05050102010706020507" pitchFamily="18" charset="2"/>
                        <a:buChar char=""/>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342900" lvl="0" indent="-342900">
                        <a:lnSpc>
                          <a:spcPct val="115000"/>
                        </a:lnSpc>
                        <a:spcAft>
                          <a:spcPts val="0"/>
                        </a:spcAft>
                        <a:buSzPts val="900"/>
                        <a:buFont typeface="Symbol" panose="05050102010706020507" pitchFamily="18" charset="2"/>
                        <a:buChar char=""/>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nSpc>
                          <a:spcPct val="107000"/>
                        </a:lnSpc>
                        <a:spcAft>
                          <a:spcPts val="80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9499" marR="9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4732292"/>
                  </a:ext>
                </a:extLst>
              </a:tr>
              <a:tr h="652286">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Improved competitiveness through adoption of new technology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Integrated Single Ticketing System for all government-subsidized public transport operators</a:t>
                      </a: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Integrated Single Ticketing System implemented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900" kern="1200" dirty="0">
                          <a:effectLst/>
                          <a:latin typeface="Arial" panose="020B0604020202020204" pitchFamily="34" charset="0"/>
                          <a:ea typeface="MS PGothic" panose="020B0600070205080204" pitchFamily="34" charset="-128"/>
                          <a:cs typeface="Arial" panose="020B0604020202020204" pitchFamily="34" charset="0"/>
                        </a:rPr>
                        <a:t>Pilot phase of the Integrated Single Ticketing System rolled out on subsidised public transport operations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tabLst>
                          <a:tab pos="812800" algn="l"/>
                        </a:tabLs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Pilot implementation of the Integrated Single Ticketing System rolled out on road-based public transport modes </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tabLst>
                          <a:tab pos="812800" algn="l"/>
                        </a:tabLs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Implementation of the Integrated Single Ticketing System rolled out on all land-based modes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tabLst>
                          <a:tab pos="812800" algn="l"/>
                        </a:tabLs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Implementation of the Integrated Single Ticketing System rolled out on all land-based modes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3459911"/>
                  </a:ext>
                </a:extLst>
              </a:tr>
            </a:tbl>
          </a:graphicData>
        </a:graphic>
      </p:graphicFrame>
    </p:spTree>
    <p:extLst>
      <p:ext uri="{BB962C8B-B14F-4D97-AF65-F5344CB8AC3E}">
        <p14:creationId xmlns:p14="http://schemas.microsoft.com/office/powerpoint/2010/main" val="26262772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Regulation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884368" y="4803997"/>
            <a:ext cx="680123" cy="2704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139</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0AF146A-BA9A-4DAF-BC0E-189F3B7FB347}"/>
              </a:ext>
            </a:extLst>
          </p:cNvPr>
          <p:cNvGraphicFramePr>
            <a:graphicFrameLocks noGrp="1"/>
          </p:cNvGraphicFramePr>
          <p:nvPr>
            <p:extLst>
              <p:ext uri="{D42A27DB-BD31-4B8C-83A1-F6EECF244321}">
                <p14:modId xmlns:p14="http://schemas.microsoft.com/office/powerpoint/2010/main" val="2014087273"/>
              </p:ext>
            </p:extLst>
          </p:nvPr>
        </p:nvGraphicFramePr>
        <p:xfrm>
          <a:off x="323530" y="987574"/>
          <a:ext cx="8424935" cy="2664296"/>
        </p:xfrm>
        <a:graphic>
          <a:graphicData uri="http://schemas.openxmlformats.org/drawingml/2006/table">
            <a:tbl>
              <a:tblPr bandRow="1"/>
              <a:tblGrid>
                <a:gridCol w="1235638">
                  <a:extLst>
                    <a:ext uri="{9D8B030D-6E8A-4147-A177-3AD203B41FA5}">
                      <a16:colId xmlns:a16="http://schemas.microsoft.com/office/drawing/2014/main" val="1840955827"/>
                    </a:ext>
                  </a:extLst>
                </a:gridCol>
                <a:gridCol w="1101064">
                  <a:extLst>
                    <a:ext uri="{9D8B030D-6E8A-4147-A177-3AD203B41FA5}">
                      <a16:colId xmlns:a16="http://schemas.microsoft.com/office/drawing/2014/main" val="1053181573"/>
                    </a:ext>
                  </a:extLst>
                </a:gridCol>
                <a:gridCol w="1101064">
                  <a:extLst>
                    <a:ext uri="{9D8B030D-6E8A-4147-A177-3AD203B41FA5}">
                      <a16:colId xmlns:a16="http://schemas.microsoft.com/office/drawing/2014/main" val="4219171169"/>
                    </a:ext>
                  </a:extLst>
                </a:gridCol>
                <a:gridCol w="1295369">
                  <a:extLst>
                    <a:ext uri="{9D8B030D-6E8A-4147-A177-3AD203B41FA5}">
                      <a16:colId xmlns:a16="http://schemas.microsoft.com/office/drawing/2014/main" val="3778511310"/>
                    </a:ext>
                  </a:extLst>
                </a:gridCol>
                <a:gridCol w="1230600">
                  <a:extLst>
                    <a:ext uri="{9D8B030D-6E8A-4147-A177-3AD203B41FA5}">
                      <a16:colId xmlns:a16="http://schemas.microsoft.com/office/drawing/2014/main" val="2851426832"/>
                    </a:ext>
                  </a:extLst>
                </a:gridCol>
                <a:gridCol w="1230600">
                  <a:extLst>
                    <a:ext uri="{9D8B030D-6E8A-4147-A177-3AD203B41FA5}">
                      <a16:colId xmlns:a16="http://schemas.microsoft.com/office/drawing/2014/main" val="2420018229"/>
                    </a:ext>
                  </a:extLst>
                </a:gridCol>
                <a:gridCol w="1230600">
                  <a:extLst>
                    <a:ext uri="{9D8B030D-6E8A-4147-A177-3AD203B41FA5}">
                      <a16:colId xmlns:a16="http://schemas.microsoft.com/office/drawing/2014/main" val="94678164"/>
                    </a:ext>
                  </a:extLst>
                </a:gridCol>
              </a:tblGrid>
              <a:tr h="255964">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55305457"/>
                  </a:ext>
                </a:extLst>
              </a:tr>
              <a:tr h="33815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17494263"/>
                  </a:ext>
                </a:extLst>
              </a:tr>
              <a:tr h="16154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74726958"/>
                  </a:ext>
                </a:extLst>
              </a:tr>
              <a:tr h="165239">
                <a:tc gridSpan="7">
                  <a:txBody>
                    <a:bodyPr/>
                    <a:lstStyle/>
                    <a:p>
                      <a:pPr marR="563880" algn="l">
                        <a:lnSpc>
                          <a:spcPct val="115000"/>
                        </a:lnSpc>
                        <a:spcAft>
                          <a:spcPts val="0"/>
                        </a:spcAft>
                      </a:pPr>
                      <a:r>
                        <a:rPr lang="en-ZA" sz="900" b="1" dirty="0">
                          <a:solidFill>
                            <a:schemeClr val="tx1"/>
                          </a:solidFill>
                          <a:effectLst/>
                          <a:latin typeface="Arial" panose="020B0604020202020204" pitchFamily="34" charset="0"/>
                          <a:ea typeface="Arial" panose="020B0604020202020204" pitchFamily="34" charset="0"/>
                        </a:rPr>
                        <a:t>Public Transport</a:t>
                      </a:r>
                      <a:endParaRPr lang="en-ZA" sz="900" dirty="0">
                        <a:solidFill>
                          <a:schemeClr val="tx1"/>
                        </a:solidFill>
                        <a:effectLst/>
                        <a:latin typeface="Calibri" panose="020F0502020204030204" pitchFamily="34" charset="0"/>
                        <a:ea typeface="Times New Roman" panose="02020603050405020304" pitchFamily="18" charset="0"/>
                      </a:endParaRPr>
                    </a:p>
                  </a:txBody>
                  <a:tcPr marL="35140" marR="35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5456057"/>
                  </a:ext>
                </a:extLst>
              </a:tr>
              <a:tr h="871698">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Improved accessibility, quality and reliability of public transport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Transport Appeal Tribunal (TAT) Amendment Act Regulations</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Transport Appeal Tribunal (TAT) </a:t>
                      </a:r>
                      <a:r>
                        <a:rPr lang="en-ZA" sz="900" dirty="0">
                          <a:effectLst/>
                          <a:latin typeface="Arial" panose="020B0604020202020204" pitchFamily="34" charset="0"/>
                          <a:ea typeface="Times New Roman" panose="02020603050405020304" pitchFamily="18" charset="0"/>
                        </a:rPr>
                        <a:t>Regulations approved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Draft Regulations for the Transport Appeal Tribunal Amendment Act developed </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TAT Regulations approved by the Minister</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TAT Regulations implemented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86937014"/>
                  </a:ext>
                </a:extLst>
              </a:tr>
              <a:tr h="871698">
                <a:tc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Number of Appeal cases processed in terms of the Transport Appeal Tribunal (TAT) Act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Annual Status Report on Appeal Cases processed in terms of the TAT Act</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(2024/25) Status Report on Appeal Cases processed in terms of the TAT Act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(2025/26) Status Report on Appeal Cases processed in terms of the TAT Act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4175552"/>
                  </a:ext>
                </a:extLst>
              </a:tr>
            </a:tbl>
          </a:graphicData>
        </a:graphic>
      </p:graphicFrame>
    </p:spTree>
    <p:extLst>
      <p:ext uri="{BB962C8B-B14F-4D97-AF65-F5344CB8AC3E}">
        <p14:creationId xmlns:p14="http://schemas.microsoft.com/office/powerpoint/2010/main" val="15727389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Regulation</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956376" y="4876005"/>
            <a:ext cx="608115" cy="198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140</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0AF146A-BA9A-4DAF-BC0E-189F3B7FB347}"/>
              </a:ext>
            </a:extLst>
          </p:cNvPr>
          <p:cNvGraphicFramePr>
            <a:graphicFrameLocks noGrp="1"/>
          </p:cNvGraphicFramePr>
          <p:nvPr>
            <p:extLst>
              <p:ext uri="{D42A27DB-BD31-4B8C-83A1-F6EECF244321}">
                <p14:modId xmlns:p14="http://schemas.microsoft.com/office/powerpoint/2010/main" val="2813996780"/>
              </p:ext>
            </p:extLst>
          </p:nvPr>
        </p:nvGraphicFramePr>
        <p:xfrm>
          <a:off x="323530" y="987574"/>
          <a:ext cx="8424935" cy="3641344"/>
        </p:xfrm>
        <a:graphic>
          <a:graphicData uri="http://schemas.openxmlformats.org/drawingml/2006/table">
            <a:tbl>
              <a:tblPr bandRow="1"/>
              <a:tblGrid>
                <a:gridCol w="1235638">
                  <a:extLst>
                    <a:ext uri="{9D8B030D-6E8A-4147-A177-3AD203B41FA5}">
                      <a16:colId xmlns:a16="http://schemas.microsoft.com/office/drawing/2014/main" val="1840955827"/>
                    </a:ext>
                  </a:extLst>
                </a:gridCol>
                <a:gridCol w="1101064">
                  <a:extLst>
                    <a:ext uri="{9D8B030D-6E8A-4147-A177-3AD203B41FA5}">
                      <a16:colId xmlns:a16="http://schemas.microsoft.com/office/drawing/2014/main" val="1053181573"/>
                    </a:ext>
                  </a:extLst>
                </a:gridCol>
                <a:gridCol w="1101064">
                  <a:extLst>
                    <a:ext uri="{9D8B030D-6E8A-4147-A177-3AD203B41FA5}">
                      <a16:colId xmlns:a16="http://schemas.microsoft.com/office/drawing/2014/main" val="4219171169"/>
                    </a:ext>
                  </a:extLst>
                </a:gridCol>
                <a:gridCol w="1295369">
                  <a:extLst>
                    <a:ext uri="{9D8B030D-6E8A-4147-A177-3AD203B41FA5}">
                      <a16:colId xmlns:a16="http://schemas.microsoft.com/office/drawing/2014/main" val="3778511310"/>
                    </a:ext>
                  </a:extLst>
                </a:gridCol>
                <a:gridCol w="1230600">
                  <a:extLst>
                    <a:ext uri="{9D8B030D-6E8A-4147-A177-3AD203B41FA5}">
                      <a16:colId xmlns:a16="http://schemas.microsoft.com/office/drawing/2014/main" val="2851426832"/>
                    </a:ext>
                  </a:extLst>
                </a:gridCol>
                <a:gridCol w="1230600">
                  <a:extLst>
                    <a:ext uri="{9D8B030D-6E8A-4147-A177-3AD203B41FA5}">
                      <a16:colId xmlns:a16="http://schemas.microsoft.com/office/drawing/2014/main" val="2420018229"/>
                    </a:ext>
                  </a:extLst>
                </a:gridCol>
                <a:gridCol w="1230600">
                  <a:extLst>
                    <a:ext uri="{9D8B030D-6E8A-4147-A177-3AD203B41FA5}">
                      <a16:colId xmlns:a16="http://schemas.microsoft.com/office/drawing/2014/main" val="94678164"/>
                    </a:ext>
                  </a:extLst>
                </a:gridCol>
              </a:tblGrid>
              <a:tr h="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55305457"/>
                  </a:ext>
                </a:extLst>
              </a:tr>
              <a:tr h="2228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17494263"/>
                  </a:ext>
                </a:extLst>
              </a:tr>
              <a:tr h="7101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5140" marR="35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74726958"/>
                  </a:ext>
                </a:extLst>
              </a:tr>
              <a:tr h="71013">
                <a:tc gridSpan="7">
                  <a:txBody>
                    <a:bodyPr/>
                    <a:lstStyle/>
                    <a:p>
                      <a:pPr marR="563880" algn="l">
                        <a:lnSpc>
                          <a:spcPct val="115000"/>
                        </a:lnSpc>
                        <a:spcAft>
                          <a:spcPts val="0"/>
                        </a:spcAft>
                      </a:pPr>
                      <a:r>
                        <a:rPr lang="en-ZA" sz="900" b="1" dirty="0">
                          <a:solidFill>
                            <a:schemeClr val="tx1"/>
                          </a:solidFill>
                          <a:effectLst/>
                          <a:latin typeface="Arial" panose="020B0604020202020204" pitchFamily="34" charset="0"/>
                          <a:ea typeface="Arial" panose="020B0604020202020204" pitchFamily="34" charset="0"/>
                        </a:rPr>
                        <a:t>Public Transport</a:t>
                      </a:r>
                      <a:endParaRPr lang="en-ZA" sz="900" dirty="0">
                        <a:solidFill>
                          <a:schemeClr val="tx1"/>
                        </a:solidFill>
                        <a:effectLst/>
                        <a:latin typeface="Calibri" panose="020F0502020204030204" pitchFamily="34" charset="0"/>
                        <a:ea typeface="Times New Roman" panose="02020603050405020304" pitchFamily="18" charset="0"/>
                      </a:endParaRPr>
                    </a:p>
                  </a:txBody>
                  <a:tcPr marL="35140" marR="35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5456057"/>
                  </a:ext>
                </a:extLst>
              </a:tr>
              <a:tr h="1285444">
                <a:tc rowSpan="2">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Improved accessibility, quality and reliability of public transport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Standard Operating Procedures for National Public Transport Regulator (NPTR) and Provincial Regulatory Entities (PREs)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Standard Operating Procedures for National Public Transport Regulator (NPTR) and Provincial Regulatory Entities (PREs) implemented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Standard Operating Procedures for National Public Transport Regulator (NPTR) and Provincial Regulatory Entities (PREs) implemented</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Standard Operating Procedures for National Public Transport Regulator (NPTR) and Provincial Regulatory Entities (PREs) implemented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Standard Operating Procedures for National Public Transport Regulator (NPTR) and Provincial Regulatory Entities (PREs) implemented</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86937014"/>
                  </a:ext>
                </a:extLst>
              </a:tr>
              <a:tr h="600134">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Operating Licence Local Government Assignment Framework</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Operating Licence Local Government Assignment Framework developed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Operating Licence Local Government Assignment Framework developed</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Monitoring Report on the implementation of the Operating Licence Local Government Assignment Framework</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rPr>
                        <a:t>Annual Monitoring Report on the implementation of the Operating Licence Local Government Assignment Framework</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4175552"/>
                  </a:ext>
                </a:extLst>
              </a:tr>
            </a:tbl>
          </a:graphicData>
        </a:graphic>
      </p:graphicFrame>
    </p:spTree>
    <p:extLst>
      <p:ext uri="{BB962C8B-B14F-4D97-AF65-F5344CB8AC3E}">
        <p14:creationId xmlns:p14="http://schemas.microsoft.com/office/powerpoint/2010/main" val="40072535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49102"/>
            <a:ext cx="549424"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141</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0868E5C7-12F0-494A-B2EF-C19FCF079801}"/>
              </a:ext>
            </a:extLst>
          </p:cNvPr>
          <p:cNvGraphicFramePr>
            <a:graphicFrameLocks noGrp="1"/>
          </p:cNvGraphicFramePr>
          <p:nvPr>
            <p:extLst>
              <p:ext uri="{D42A27DB-BD31-4B8C-83A1-F6EECF244321}">
                <p14:modId xmlns:p14="http://schemas.microsoft.com/office/powerpoint/2010/main" val="2122496209"/>
              </p:ext>
            </p:extLst>
          </p:nvPr>
        </p:nvGraphicFramePr>
        <p:xfrm>
          <a:off x="323527" y="927423"/>
          <a:ext cx="8496946" cy="3480812"/>
        </p:xfrm>
        <a:graphic>
          <a:graphicData uri="http://schemas.openxmlformats.org/drawingml/2006/table">
            <a:tbl>
              <a:tblPr bandRow="1"/>
              <a:tblGrid>
                <a:gridCol w="1236631">
                  <a:extLst>
                    <a:ext uri="{9D8B030D-6E8A-4147-A177-3AD203B41FA5}">
                      <a16:colId xmlns:a16="http://schemas.microsoft.com/office/drawing/2014/main" val="1642726838"/>
                    </a:ext>
                  </a:extLst>
                </a:gridCol>
                <a:gridCol w="1143845">
                  <a:extLst>
                    <a:ext uri="{9D8B030D-6E8A-4147-A177-3AD203B41FA5}">
                      <a16:colId xmlns:a16="http://schemas.microsoft.com/office/drawing/2014/main" val="4144200147"/>
                    </a:ext>
                  </a:extLst>
                </a:gridCol>
                <a:gridCol w="1143845">
                  <a:extLst>
                    <a:ext uri="{9D8B030D-6E8A-4147-A177-3AD203B41FA5}">
                      <a16:colId xmlns:a16="http://schemas.microsoft.com/office/drawing/2014/main" val="3349624955"/>
                    </a:ext>
                  </a:extLst>
                </a:gridCol>
                <a:gridCol w="1254026">
                  <a:extLst>
                    <a:ext uri="{9D8B030D-6E8A-4147-A177-3AD203B41FA5}">
                      <a16:colId xmlns:a16="http://schemas.microsoft.com/office/drawing/2014/main" val="1224243827"/>
                    </a:ext>
                  </a:extLst>
                </a:gridCol>
                <a:gridCol w="1239533">
                  <a:extLst>
                    <a:ext uri="{9D8B030D-6E8A-4147-A177-3AD203B41FA5}">
                      <a16:colId xmlns:a16="http://schemas.microsoft.com/office/drawing/2014/main" val="3968860454"/>
                    </a:ext>
                  </a:extLst>
                </a:gridCol>
                <a:gridCol w="1239533">
                  <a:extLst>
                    <a:ext uri="{9D8B030D-6E8A-4147-A177-3AD203B41FA5}">
                      <a16:colId xmlns:a16="http://schemas.microsoft.com/office/drawing/2014/main" val="2653944137"/>
                    </a:ext>
                  </a:extLst>
                </a:gridCol>
                <a:gridCol w="1239533">
                  <a:extLst>
                    <a:ext uri="{9D8B030D-6E8A-4147-A177-3AD203B41FA5}">
                      <a16:colId xmlns:a16="http://schemas.microsoft.com/office/drawing/2014/main" val="2334440212"/>
                    </a:ext>
                  </a:extLst>
                </a:gridCol>
              </a:tblGrid>
              <a:tr h="389896">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73510184"/>
                  </a:ext>
                </a:extLst>
              </a:tr>
              <a:tr h="31068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97865233"/>
                  </a:ext>
                </a:extLst>
              </a:tr>
              <a:tr h="1484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501123709"/>
                  </a:ext>
                </a:extLst>
              </a:tr>
              <a:tr h="148436">
                <a:tc gridSpan="7">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Public Transport</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0511466"/>
                  </a:ext>
                </a:extLst>
              </a:tr>
              <a:tr h="502857">
                <a:tc rowSpan="3">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Improved accessibility, quality and reliability of public transport</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Public Transport Subsidy Policy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Public Transport Subsidy Policy approved by Cabinet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Draft Public Transport Subsidy Policy submitted to Cabinet</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tabLst>
                          <a:tab pos="890905" algn="l"/>
                        </a:tabLst>
                      </a:pPr>
                      <a:r>
                        <a:rPr lang="en-ZA" sz="900" b="1" dirty="0">
                          <a:effectLst/>
                          <a:latin typeface="Arial" panose="020B0604020202020204" pitchFamily="34" charset="0"/>
                          <a:ea typeface="Arial" panose="020B0604020202020204" pitchFamily="34" charset="0"/>
                          <a:cs typeface="Arial" panose="020B0604020202020204" pitchFamily="34" charset="0"/>
                        </a:rPr>
                        <a:t>Public Transport Subsidy Policy submitted to Cabinet</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tabLst>
                          <a:tab pos="890905" algn="l"/>
                        </a:tabLs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Monitor and evaluate the implementation of the Subsidy Policy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tabLst>
                          <a:tab pos="890905" algn="l"/>
                        </a:tabLs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Monitor and evaluate the implementation of the Subsidy Policy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6249125"/>
                  </a:ext>
                </a:extLst>
              </a:tr>
              <a:tr h="576064">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Public Transport Funding Model</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Public Transport Funding Model developed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900" kern="1200" dirty="0">
                          <a:effectLst/>
                          <a:latin typeface="Arial" panose="020B0604020202020204" pitchFamily="34" charset="0"/>
                          <a:ea typeface="MS Mincho"/>
                          <a:cs typeface="Arial" panose="020B0604020202020204" pitchFamily="34" charset="0"/>
                        </a:rPr>
                        <a:t>Draft Public Transport Funding Framework developed</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MS Mincho"/>
                          <a:cs typeface="Arial" panose="020B0604020202020204" pitchFamily="34" charset="0"/>
                        </a:rPr>
                        <a:t>Public Transport Funding Model approved</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9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MS Mincho"/>
                          <a:cs typeface="Arial" panose="020B0604020202020204" pitchFamily="34" charset="0"/>
                        </a:rPr>
                        <a:t>Public Transport Funding Model implemented</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MS Mincho"/>
                          <a:cs typeface="Arial" panose="020B0604020202020204" pitchFamily="34" charset="0"/>
                        </a:rPr>
                        <a:t>Public Transport Funding Model implemented</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62724698"/>
                  </a:ext>
                </a:extLst>
              </a:tr>
              <a:tr h="121223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Implementation of Taxi Lekgotla (2020) Resolutions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Framework for the taxi industry empowerment model implemented</a:t>
                      </a:r>
                    </a:p>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p>
                      <a:pPr marL="92075" lvl="0" indent="-92075">
                        <a:lnSpc>
                          <a:spcPct val="115000"/>
                        </a:lnSpc>
                        <a:spcAft>
                          <a:spcPts val="0"/>
                        </a:spcAft>
                        <a:buSzPts val="900"/>
                        <a:buFont typeface="Symbol" panose="05050102010706020507" pitchFamily="18" charset="2"/>
                        <a:buChar char=""/>
                      </a:pPr>
                      <a:r>
                        <a:rPr lang="en-ZA" sz="900" dirty="0">
                          <a:effectLst/>
                          <a:latin typeface="Arial" panose="020B0604020202020204" pitchFamily="34" charset="0"/>
                          <a:ea typeface="Times New Roman" panose="02020603050405020304" pitchFamily="18" charset="0"/>
                          <a:cs typeface="Arial" panose="020B0604020202020204" pitchFamily="34" charset="0"/>
                        </a:rPr>
                        <a:t>(60% ownership of the Taxi Scrapping Entity)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kern="1200" dirty="0">
                          <a:effectLst/>
                          <a:latin typeface="Arial" panose="020B0604020202020204" pitchFamily="34" charset="0"/>
                          <a:ea typeface="Times New Roman" panose="02020603050405020304" pitchFamily="18" charset="0"/>
                          <a:cs typeface="Arial" panose="020B0604020202020204" pitchFamily="34" charset="0"/>
                        </a:rPr>
                        <a:t>Implementation of the approved framework for the taxi industry empowerment monitored.</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b="1" kern="1200" dirty="0">
                          <a:effectLst/>
                          <a:latin typeface="Arial" panose="020B0604020202020204" pitchFamily="34" charset="0"/>
                          <a:ea typeface="Times New Roman" panose="02020603050405020304" pitchFamily="18" charset="0"/>
                          <a:cs typeface="Arial" panose="020B0604020202020204" pitchFamily="34" charset="0"/>
                        </a:rPr>
                        <a:t>Allocation of 60% equity in Taxi Scrapping South Africa issued to taxi industry</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kern="1200" dirty="0">
                          <a:effectLst/>
                          <a:latin typeface="Arial" panose="020B0604020202020204" pitchFamily="34" charset="0"/>
                          <a:ea typeface="Times New Roman" panose="02020603050405020304" pitchFamily="18" charset="0"/>
                          <a:cs typeface="Arial" panose="020B0604020202020204" pitchFamily="34" charset="0"/>
                        </a:rPr>
                        <a:t>Implementation of approved economic empowerment model for the taxi industry and small bus operators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kern="1200" dirty="0">
                          <a:effectLst/>
                          <a:latin typeface="Arial" panose="020B0604020202020204" pitchFamily="34" charset="0"/>
                          <a:ea typeface="Times New Roman" panose="02020603050405020304" pitchFamily="18" charset="0"/>
                          <a:cs typeface="Arial" panose="020B0604020202020204" pitchFamily="34" charset="0"/>
                        </a:rPr>
                        <a:t>Implementation of the approved framework for the taxi industry empowerment monitored.</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5040889"/>
                  </a:ext>
                </a:extLst>
              </a:tr>
            </a:tbl>
          </a:graphicData>
        </a:graphic>
      </p:graphicFrame>
    </p:spTree>
    <p:extLst>
      <p:ext uri="{BB962C8B-B14F-4D97-AF65-F5344CB8AC3E}">
        <p14:creationId xmlns:p14="http://schemas.microsoft.com/office/powerpoint/2010/main" val="40001790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00392" y="4649102"/>
            <a:ext cx="621432"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142</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0868E5C7-12F0-494A-B2EF-C19FCF079801}"/>
              </a:ext>
            </a:extLst>
          </p:cNvPr>
          <p:cNvGraphicFramePr>
            <a:graphicFrameLocks noGrp="1"/>
          </p:cNvGraphicFramePr>
          <p:nvPr>
            <p:extLst>
              <p:ext uri="{D42A27DB-BD31-4B8C-83A1-F6EECF244321}">
                <p14:modId xmlns:p14="http://schemas.microsoft.com/office/powerpoint/2010/main" val="3686875306"/>
              </p:ext>
            </p:extLst>
          </p:nvPr>
        </p:nvGraphicFramePr>
        <p:xfrm>
          <a:off x="179510" y="1015559"/>
          <a:ext cx="8496946" cy="2105843"/>
        </p:xfrm>
        <a:graphic>
          <a:graphicData uri="http://schemas.openxmlformats.org/drawingml/2006/table">
            <a:tbl>
              <a:tblPr bandRow="1"/>
              <a:tblGrid>
                <a:gridCol w="1236631">
                  <a:extLst>
                    <a:ext uri="{9D8B030D-6E8A-4147-A177-3AD203B41FA5}">
                      <a16:colId xmlns:a16="http://schemas.microsoft.com/office/drawing/2014/main" val="1642726838"/>
                    </a:ext>
                  </a:extLst>
                </a:gridCol>
                <a:gridCol w="1143845">
                  <a:extLst>
                    <a:ext uri="{9D8B030D-6E8A-4147-A177-3AD203B41FA5}">
                      <a16:colId xmlns:a16="http://schemas.microsoft.com/office/drawing/2014/main" val="4144200147"/>
                    </a:ext>
                  </a:extLst>
                </a:gridCol>
                <a:gridCol w="1143845">
                  <a:extLst>
                    <a:ext uri="{9D8B030D-6E8A-4147-A177-3AD203B41FA5}">
                      <a16:colId xmlns:a16="http://schemas.microsoft.com/office/drawing/2014/main" val="3349624955"/>
                    </a:ext>
                  </a:extLst>
                </a:gridCol>
                <a:gridCol w="1254026">
                  <a:extLst>
                    <a:ext uri="{9D8B030D-6E8A-4147-A177-3AD203B41FA5}">
                      <a16:colId xmlns:a16="http://schemas.microsoft.com/office/drawing/2014/main" val="1224243827"/>
                    </a:ext>
                  </a:extLst>
                </a:gridCol>
                <a:gridCol w="1239533">
                  <a:extLst>
                    <a:ext uri="{9D8B030D-6E8A-4147-A177-3AD203B41FA5}">
                      <a16:colId xmlns:a16="http://schemas.microsoft.com/office/drawing/2014/main" val="3968860454"/>
                    </a:ext>
                  </a:extLst>
                </a:gridCol>
                <a:gridCol w="1239533">
                  <a:extLst>
                    <a:ext uri="{9D8B030D-6E8A-4147-A177-3AD203B41FA5}">
                      <a16:colId xmlns:a16="http://schemas.microsoft.com/office/drawing/2014/main" val="2653944137"/>
                    </a:ext>
                  </a:extLst>
                </a:gridCol>
                <a:gridCol w="1239533">
                  <a:extLst>
                    <a:ext uri="{9D8B030D-6E8A-4147-A177-3AD203B41FA5}">
                      <a16:colId xmlns:a16="http://schemas.microsoft.com/office/drawing/2014/main" val="2334440212"/>
                    </a:ext>
                  </a:extLst>
                </a:gridCol>
              </a:tblGrid>
              <a:tr h="409312">
                <a:tc rowSpan="3">
                  <a:txBody>
                    <a:bodyPr/>
                    <a:lstStyle/>
                    <a:p>
                      <a:pP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73510184"/>
                  </a:ext>
                </a:extLst>
              </a:tr>
              <a:tr h="32615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97865233"/>
                  </a:ext>
                </a:extLst>
              </a:tr>
              <a:tr h="1558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10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501123709"/>
                  </a:ext>
                </a:extLst>
              </a:tr>
              <a:tr h="155828">
                <a:tc gridSpan="7">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cs typeface="Arial" panose="020B0604020202020204" pitchFamily="34" charset="0"/>
                        </a:rPr>
                        <a:t>Public Transport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0511466"/>
                  </a:ext>
                </a:extLst>
              </a:tr>
              <a:tr h="23352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000" b="1" dirty="0">
                          <a:effectLst/>
                          <a:latin typeface="Arial" panose="020B0604020202020204" pitchFamily="34" charset="0"/>
                          <a:ea typeface="Arial" panose="020B0604020202020204" pitchFamily="34" charset="0"/>
                          <a:cs typeface="Arial" panose="020B0604020202020204" pitchFamily="34" charset="0"/>
                        </a:rPr>
                        <a:t>Improved accessibility, quality and reliability of public transport</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Taxi Industry Formalisation Framework</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Arial" panose="020B0604020202020204" pitchFamily="34" charset="0"/>
                        </a:rPr>
                        <a:t>Taxi Industry Formalisation Framework developed</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b="1" dirty="0">
                          <a:effectLst/>
                          <a:latin typeface="Arial" panose="020B0604020202020204" pitchFamily="34" charset="0"/>
                          <a:ea typeface="Arial" panose="020B0604020202020204" pitchFamily="34" charset="0"/>
                        </a:rPr>
                        <a:t>Taxi Industry Formalisation Framework developed</a:t>
                      </a:r>
                      <a:endParaRPr lang="en-ZA" sz="1000" b="1"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Times New Roman" panose="02020603050405020304" pitchFamily="18" charset="0"/>
                        </a:rPr>
                        <a:t>Annual Monitoring Report on the implementation of the </a:t>
                      </a:r>
                      <a:r>
                        <a:rPr lang="en-ZA" sz="1000" dirty="0">
                          <a:effectLst/>
                          <a:latin typeface="Arial" panose="020B0604020202020204" pitchFamily="34" charset="0"/>
                          <a:ea typeface="Arial" panose="020B0604020202020204" pitchFamily="34" charset="0"/>
                        </a:rPr>
                        <a:t>Taxi Industry Formalisation Framework</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1000" dirty="0">
                          <a:effectLst/>
                          <a:latin typeface="Arial" panose="020B0604020202020204" pitchFamily="34" charset="0"/>
                          <a:ea typeface="Times New Roman" panose="02020603050405020304" pitchFamily="18" charset="0"/>
                        </a:rPr>
                        <a:t>Annual Monitoring Report on the implementation of the </a:t>
                      </a:r>
                      <a:r>
                        <a:rPr lang="en-ZA" sz="1000" dirty="0">
                          <a:effectLst/>
                          <a:latin typeface="Arial" panose="020B0604020202020204" pitchFamily="34" charset="0"/>
                          <a:ea typeface="Arial" panose="020B0604020202020204" pitchFamily="34" charset="0"/>
                        </a:rPr>
                        <a:t>Taxi Industry Formalisation Framework</a:t>
                      </a:r>
                      <a:endParaRPr lang="en-ZA" sz="1000" dirty="0">
                        <a:effectLst/>
                        <a:latin typeface="Calibri" panose="020F0502020204030204" pitchFamily="34"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28576948"/>
                  </a:ext>
                </a:extLst>
              </a:tr>
            </a:tbl>
          </a:graphicData>
        </a:graphic>
      </p:graphicFrame>
    </p:spTree>
    <p:extLst>
      <p:ext uri="{BB962C8B-B14F-4D97-AF65-F5344CB8AC3E}">
        <p14:creationId xmlns:p14="http://schemas.microsoft.com/office/powerpoint/2010/main" val="32057250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028384" y="4800599"/>
            <a:ext cx="513145" cy="2037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143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0868E5C7-12F0-494A-B2EF-C19FCF079801}"/>
              </a:ext>
            </a:extLst>
          </p:cNvPr>
          <p:cNvGraphicFramePr>
            <a:graphicFrameLocks noGrp="1"/>
          </p:cNvGraphicFramePr>
          <p:nvPr>
            <p:extLst>
              <p:ext uri="{D42A27DB-BD31-4B8C-83A1-F6EECF244321}">
                <p14:modId xmlns:p14="http://schemas.microsoft.com/office/powerpoint/2010/main" val="2954038266"/>
              </p:ext>
            </p:extLst>
          </p:nvPr>
        </p:nvGraphicFramePr>
        <p:xfrm>
          <a:off x="107504" y="915952"/>
          <a:ext cx="8424937" cy="3733150"/>
        </p:xfrm>
        <a:graphic>
          <a:graphicData uri="http://schemas.openxmlformats.org/drawingml/2006/table">
            <a:tbl>
              <a:tblPr bandRow="1"/>
              <a:tblGrid>
                <a:gridCol w="978059">
                  <a:extLst>
                    <a:ext uri="{9D8B030D-6E8A-4147-A177-3AD203B41FA5}">
                      <a16:colId xmlns:a16="http://schemas.microsoft.com/office/drawing/2014/main" val="1642726838"/>
                    </a:ext>
                  </a:extLst>
                </a:gridCol>
                <a:gridCol w="1382241">
                  <a:extLst>
                    <a:ext uri="{9D8B030D-6E8A-4147-A177-3AD203B41FA5}">
                      <a16:colId xmlns:a16="http://schemas.microsoft.com/office/drawing/2014/main" val="2661804453"/>
                    </a:ext>
                  </a:extLst>
                </a:gridCol>
                <a:gridCol w="1134152">
                  <a:extLst>
                    <a:ext uri="{9D8B030D-6E8A-4147-A177-3AD203B41FA5}">
                      <a16:colId xmlns:a16="http://schemas.microsoft.com/office/drawing/2014/main" val="3349624955"/>
                    </a:ext>
                  </a:extLst>
                </a:gridCol>
                <a:gridCol w="1243398">
                  <a:extLst>
                    <a:ext uri="{9D8B030D-6E8A-4147-A177-3AD203B41FA5}">
                      <a16:colId xmlns:a16="http://schemas.microsoft.com/office/drawing/2014/main" val="1224243827"/>
                    </a:ext>
                  </a:extLst>
                </a:gridCol>
                <a:gridCol w="1229029">
                  <a:extLst>
                    <a:ext uri="{9D8B030D-6E8A-4147-A177-3AD203B41FA5}">
                      <a16:colId xmlns:a16="http://schemas.microsoft.com/office/drawing/2014/main" val="3968860454"/>
                    </a:ext>
                  </a:extLst>
                </a:gridCol>
                <a:gridCol w="1229029">
                  <a:extLst>
                    <a:ext uri="{9D8B030D-6E8A-4147-A177-3AD203B41FA5}">
                      <a16:colId xmlns:a16="http://schemas.microsoft.com/office/drawing/2014/main" val="2653944137"/>
                    </a:ext>
                  </a:extLst>
                </a:gridCol>
                <a:gridCol w="1229029">
                  <a:extLst>
                    <a:ext uri="{9D8B030D-6E8A-4147-A177-3AD203B41FA5}">
                      <a16:colId xmlns:a16="http://schemas.microsoft.com/office/drawing/2014/main" val="2334440212"/>
                    </a:ext>
                  </a:extLst>
                </a:gridCol>
              </a:tblGrid>
              <a:tr h="267502">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lnSpc>
                          <a:spcPct val="150000"/>
                        </a:lnSpc>
                      </a:pPr>
                      <a:r>
                        <a:rPr lang="en-ZA" sz="8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73510184"/>
                  </a:ext>
                </a:extLst>
              </a:tr>
              <a:tr h="1703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97865233"/>
                  </a:ext>
                </a:extLst>
              </a:tr>
              <a:tr h="1703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501123709"/>
                  </a:ext>
                </a:extLst>
              </a:tr>
              <a:tr h="170327">
                <a:tc gridSpan="7">
                  <a:txBody>
                    <a:bodyPr/>
                    <a:lstStyle/>
                    <a:p>
                      <a:pPr>
                        <a:lnSpc>
                          <a:spcPct val="150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Safer Transport Systems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0511466"/>
                  </a:ext>
                </a:extLst>
              </a:tr>
              <a:tr h="285317">
                <a:tc rowSpan="2">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Improved transport safety and security</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Implementation of the Revised Taxi Recapitalisation Programme</a:t>
                      </a:r>
                    </a:p>
                  </a:txBody>
                  <a:tcPr marL="73025" marR="7302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Number of old taxi vehicles scrapped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3 750 old taxis scrapped.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3 750 old taxi vehicles scrapped</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3 750 old taxi vehicles scrapped.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3 750 old taxi vehicles scrapped.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93969914"/>
                  </a:ext>
                </a:extLst>
              </a:tr>
              <a:tr h="266935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2F2F2"/>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Implementation of identified Taxi Industry Commercial Projects monitored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identified </a:t>
                      </a:r>
                      <a:r>
                        <a:rPr lang="en-ZA" sz="800" b="1" dirty="0">
                          <a:effectLst/>
                          <a:latin typeface="Arial" panose="020B0604020202020204" pitchFamily="34" charset="0"/>
                          <a:ea typeface="Times New Roman" panose="02020603050405020304" pitchFamily="18" charset="0"/>
                          <a:cs typeface="Arial" panose="020B0604020202020204" pitchFamily="34" charset="0"/>
                        </a:rPr>
                        <a:t>Taxi Industry Commercial Projects</a:t>
                      </a:r>
                    </a:p>
                    <a:p>
                      <a:pPr>
                        <a:lnSpc>
                          <a:spcPct val="115000"/>
                        </a:lnSpc>
                        <a:spcAft>
                          <a:spcPts val="0"/>
                        </a:spcAft>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Taxi Broad-Based Ownership Structures</a:t>
                      </a:r>
                      <a:endParaRPr lang="en-ZA" sz="800" b="1"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24-Hour Service Centres</a:t>
                      </a:r>
                      <a:endParaRPr lang="en-ZA" sz="800" b="1"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Container Retail Solutions</a:t>
                      </a:r>
                      <a:endParaRPr lang="en-ZA" sz="800" b="1"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Alternative Fuels (LPG)</a:t>
                      </a:r>
                      <a:endParaRPr lang="en-ZA" sz="800" b="1"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b="1" kern="1200" dirty="0">
                          <a:effectLst/>
                          <a:latin typeface="Arial" panose="020B0604020202020204" pitchFamily="34" charset="0"/>
                          <a:ea typeface="Times New Roman" panose="02020603050405020304" pitchFamily="18" charset="0"/>
                          <a:cs typeface="Arial" panose="020B0604020202020204" pitchFamily="34" charset="0"/>
                        </a:rPr>
                        <a:t>Virtual Association Mobile Application</a:t>
                      </a:r>
                      <a:endParaRPr lang="en-ZA" sz="8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identified </a:t>
                      </a:r>
                      <a:r>
                        <a:rPr lang="en-ZA" sz="800" dirty="0">
                          <a:effectLst/>
                          <a:latin typeface="Arial" panose="020B0604020202020204" pitchFamily="34" charset="0"/>
                          <a:ea typeface="Times New Roman" panose="02020603050405020304" pitchFamily="18" charset="0"/>
                          <a:cs typeface="Arial" panose="020B0604020202020204" pitchFamily="34" charset="0"/>
                        </a:rPr>
                        <a:t>Taxi Industry Commercial Projects</a:t>
                      </a:r>
                    </a:p>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Taxi Broad-Based Ownership Structures</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24-Hour Service Centres</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Container Retail Solutions</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Alternative Fuels (LPG)</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Virtual Association Mobile Application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identified </a:t>
                      </a:r>
                      <a:r>
                        <a:rPr lang="en-ZA" sz="800" dirty="0">
                          <a:effectLst/>
                          <a:latin typeface="Arial" panose="020B0604020202020204" pitchFamily="34" charset="0"/>
                          <a:ea typeface="Times New Roman" panose="02020603050405020304" pitchFamily="18" charset="0"/>
                          <a:cs typeface="Arial" panose="020B0604020202020204" pitchFamily="34" charset="0"/>
                        </a:rPr>
                        <a:t>Taxi Industry Commercial Projects</a:t>
                      </a:r>
                    </a:p>
                    <a:p>
                      <a:pPr>
                        <a:lnSpc>
                          <a:spcPct val="115000"/>
                        </a:lnSpc>
                        <a:spcAft>
                          <a:spcPts val="0"/>
                        </a:spcAft>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Taxi Broad-Based Ownership Structures</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24-Hour Service Centres</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Container Retail Solutions</a:t>
                      </a:r>
                      <a:r>
                        <a:rPr lang="en-ZA" sz="800" kern="1200" dirty="0">
                          <a:effectLst/>
                          <a:latin typeface="Arial" panose="020B0604020202020204" pitchFamily="34" charset="0"/>
                          <a:ea typeface="Times New Roman" panose="02020603050405020304" pitchFamily="18" charset="0"/>
                          <a:cs typeface="Arial" panose="020B0604020202020204" pitchFamily="34" charset="0"/>
                        </a:rPr>
                        <a:t> </a:t>
                      </a:r>
                      <a:r>
                        <a:rPr lang="en-US" sz="800" kern="1200" dirty="0">
                          <a:effectLst/>
                          <a:latin typeface="Arial" panose="020B0604020202020204" pitchFamily="34" charset="0"/>
                          <a:ea typeface="Times New Roman" panose="02020603050405020304" pitchFamily="18" charset="0"/>
                          <a:cs typeface="Arial" panose="020B0604020202020204" pitchFamily="34" charset="0"/>
                        </a:rPr>
                        <a:t>Alternative Fuels (LPG)</a:t>
                      </a:r>
                      <a:endParaRPr lang="en-ZA" sz="800" kern="1200" dirty="0">
                        <a:effectLst/>
                        <a:latin typeface="Arial" panose="020B0604020202020204" pitchFamily="34" charset="0"/>
                        <a:ea typeface="Times New Roman" panose="02020603050405020304" pitchFamily="18" charset="0"/>
                        <a:cs typeface="Arial" panose="020B0604020202020204" pitchFamily="34" charset="0"/>
                      </a:endParaRPr>
                    </a:p>
                    <a:p>
                      <a:pPr marL="90488" lvl="0" indent="-90488">
                        <a:lnSpc>
                          <a:spcPct val="115000"/>
                        </a:lnSpc>
                        <a:spcAft>
                          <a:spcPts val="0"/>
                        </a:spcAft>
                        <a:buFont typeface="Symbol" panose="05050102010706020507" pitchFamily="18" charset="2"/>
                        <a:buChar char=""/>
                      </a:pPr>
                      <a:r>
                        <a:rPr lang="en-US" sz="800" kern="1200" dirty="0">
                          <a:effectLst/>
                          <a:latin typeface="Arial" panose="020B0604020202020204" pitchFamily="34" charset="0"/>
                          <a:ea typeface="Times New Roman" panose="02020603050405020304" pitchFamily="18" charset="0"/>
                          <a:cs typeface="Arial" panose="020B0604020202020204" pitchFamily="34" charset="0"/>
                        </a:rPr>
                        <a:t>Virtual Association Mobile Application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2301251"/>
                  </a:ext>
                </a:extLst>
              </a:tr>
            </a:tbl>
          </a:graphicData>
        </a:graphic>
      </p:graphicFrame>
    </p:spTree>
    <p:extLst>
      <p:ext uri="{BB962C8B-B14F-4D97-AF65-F5344CB8AC3E}">
        <p14:creationId xmlns:p14="http://schemas.microsoft.com/office/powerpoint/2010/main" val="37890865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Public Transport Industry Development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316416" y="4649102"/>
            <a:ext cx="504056" cy="22690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144</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0868E5C7-12F0-494A-B2EF-C19FCF079801}"/>
              </a:ext>
            </a:extLst>
          </p:cNvPr>
          <p:cNvGraphicFramePr>
            <a:graphicFrameLocks noGrp="1"/>
          </p:cNvGraphicFramePr>
          <p:nvPr>
            <p:extLst>
              <p:ext uri="{D42A27DB-BD31-4B8C-83A1-F6EECF244321}">
                <p14:modId xmlns:p14="http://schemas.microsoft.com/office/powerpoint/2010/main" val="4172954256"/>
              </p:ext>
            </p:extLst>
          </p:nvPr>
        </p:nvGraphicFramePr>
        <p:xfrm>
          <a:off x="107504" y="915953"/>
          <a:ext cx="8568952" cy="3789172"/>
        </p:xfrm>
        <a:graphic>
          <a:graphicData uri="http://schemas.openxmlformats.org/drawingml/2006/table">
            <a:tbl>
              <a:tblPr bandRow="1"/>
              <a:tblGrid>
                <a:gridCol w="994778">
                  <a:extLst>
                    <a:ext uri="{9D8B030D-6E8A-4147-A177-3AD203B41FA5}">
                      <a16:colId xmlns:a16="http://schemas.microsoft.com/office/drawing/2014/main" val="1642726838"/>
                    </a:ext>
                  </a:extLst>
                </a:gridCol>
                <a:gridCol w="1405869">
                  <a:extLst>
                    <a:ext uri="{9D8B030D-6E8A-4147-A177-3AD203B41FA5}">
                      <a16:colId xmlns:a16="http://schemas.microsoft.com/office/drawing/2014/main" val="2661804453"/>
                    </a:ext>
                  </a:extLst>
                </a:gridCol>
                <a:gridCol w="1153538">
                  <a:extLst>
                    <a:ext uri="{9D8B030D-6E8A-4147-A177-3AD203B41FA5}">
                      <a16:colId xmlns:a16="http://schemas.microsoft.com/office/drawing/2014/main" val="3349624955"/>
                    </a:ext>
                  </a:extLst>
                </a:gridCol>
                <a:gridCol w="1264653">
                  <a:extLst>
                    <a:ext uri="{9D8B030D-6E8A-4147-A177-3AD203B41FA5}">
                      <a16:colId xmlns:a16="http://schemas.microsoft.com/office/drawing/2014/main" val="1224243827"/>
                    </a:ext>
                  </a:extLst>
                </a:gridCol>
                <a:gridCol w="1250038">
                  <a:extLst>
                    <a:ext uri="{9D8B030D-6E8A-4147-A177-3AD203B41FA5}">
                      <a16:colId xmlns:a16="http://schemas.microsoft.com/office/drawing/2014/main" val="3968860454"/>
                    </a:ext>
                  </a:extLst>
                </a:gridCol>
                <a:gridCol w="1250038">
                  <a:extLst>
                    <a:ext uri="{9D8B030D-6E8A-4147-A177-3AD203B41FA5}">
                      <a16:colId xmlns:a16="http://schemas.microsoft.com/office/drawing/2014/main" val="2653944137"/>
                    </a:ext>
                  </a:extLst>
                </a:gridCol>
                <a:gridCol w="1250038">
                  <a:extLst>
                    <a:ext uri="{9D8B030D-6E8A-4147-A177-3AD203B41FA5}">
                      <a16:colId xmlns:a16="http://schemas.microsoft.com/office/drawing/2014/main" val="2334440212"/>
                    </a:ext>
                  </a:extLst>
                </a:gridCol>
              </a:tblGrid>
              <a:tr h="0">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73510184"/>
                  </a:ext>
                </a:extLst>
              </a:tr>
              <a:tr h="8136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97865233"/>
                  </a:ext>
                </a:extLst>
              </a:tr>
              <a:tr h="2593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501123709"/>
                  </a:ext>
                </a:extLst>
              </a:tr>
              <a:tr h="25931">
                <a:tc gridSpan="7">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Safer Transport Systems</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12831" marR="12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0511466"/>
                  </a:ext>
                </a:extLst>
              </a:tr>
              <a:tr h="24765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Improved transport safety and security</a:t>
                      </a:r>
                      <a:endPar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ZA" sz="9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Dedicated public transport law enforcement capacity established</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Number of Provinces with dedicated public transport law enforcement capacity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9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Dedicated Public Transport Law Enforcement Model approved </a:t>
                      </a:r>
                    </a:p>
                    <a:p>
                      <a:pPr>
                        <a:lnSpc>
                          <a:spcPct val="115000"/>
                        </a:lnSpc>
                        <a:spcAft>
                          <a:spcPts val="0"/>
                        </a:spcAft>
                      </a:pPr>
                      <a:r>
                        <a:rPr lang="en-US" sz="900" b="1"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p>
                      <a:pPr marL="92075" lvl="0" indent="-92075">
                        <a:lnSpc>
                          <a:spcPct val="115000"/>
                        </a:lnSpc>
                        <a:spcAft>
                          <a:spcPts val="0"/>
                        </a:spcAft>
                        <a:buFont typeface="Symbol" panose="05050102010706020507" pitchFamily="18" charset="2"/>
                        <a:buChar char=""/>
                      </a:pPr>
                      <a:r>
                        <a:rPr lang="en-US" sz="900" b="1" kern="1200" dirty="0">
                          <a:effectLst/>
                          <a:latin typeface="Arial" panose="020B0604020202020204" pitchFamily="34" charset="0"/>
                          <a:ea typeface="Times New Roman" panose="02020603050405020304" pitchFamily="18" charset="0"/>
                          <a:cs typeface="Arial" panose="020B0604020202020204" pitchFamily="34" charset="0"/>
                        </a:rPr>
                        <a:t>Dedicated public transport law enforcement capacity established in nine (9) provinces</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the Dedicated Public Transport Law Enforcement Model</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Annual Monitoring Report on the implementation of the Dedicated Public Transport Law Enforcement Model</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65192067"/>
                  </a:ext>
                </a:extLst>
              </a:tr>
              <a:tr h="247659">
                <a:tc>
                  <a:txBody>
                    <a:bodyPr/>
                    <a:lstStyle/>
                    <a:p>
                      <a:endParaRPr lang="en-ZA" sz="9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Implementation of the national strategic plan to end gender-based violence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Percentage Implementation of the national strategic plan to end gender-based violence and femicide (GBVF) in the taxi industry</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Calibri" panose="020F0502020204030204" pitchFamily="34" charset="0"/>
                          <a:cs typeface="Arial" panose="020B0604020202020204" pitchFamily="34" charset="0"/>
                        </a:rPr>
                        <a:t>Percentage Implementation of the national strategic plan to end Gender-Based Violence and Femicide (GBVF) and femicide in the taxi industry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Annual report on the implementation of programmes addressing violence against women, youth and persons with disabilities in the taxi industry</a:t>
                      </a:r>
                      <a:endParaRPr lang="en-ZA" sz="900" b="1"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Bi-Annual report on the implementation of programmes addressing violence against women, youth and persons with disabilities in the taxi industry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Bi-Annual report on the implementation of programmes addressing violence against women, youth and persons with disabilities in the taxi industry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44419874"/>
                  </a:ext>
                </a:extLst>
              </a:tr>
            </a:tbl>
          </a:graphicData>
        </a:graphic>
      </p:graphicFrame>
    </p:spTree>
    <p:extLst>
      <p:ext uri="{BB962C8B-B14F-4D97-AF65-F5344CB8AC3E}">
        <p14:creationId xmlns:p14="http://schemas.microsoft.com/office/powerpoint/2010/main" val="144520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US" altLang="en-US" sz="2400" dirty="0">
              <a:solidFill>
                <a:schemeClr val="tx1"/>
              </a:solidFill>
            </a:endParaRPr>
          </a:p>
          <a:p>
            <a:pPr algn="ctr"/>
            <a:endParaRPr lang="en-US" altLang="en-US" sz="2400" dirty="0">
              <a:solidFill>
                <a:schemeClr val="tx1"/>
              </a:solidFill>
            </a:endParaRPr>
          </a:p>
          <a:p>
            <a:pPr algn="ctr"/>
            <a:endParaRPr lang="en-US" altLang="en-US" sz="2400" dirty="0">
              <a:solidFill>
                <a:schemeClr val="tx1"/>
              </a:solidFill>
            </a:endParaRPr>
          </a:p>
          <a:p>
            <a:pPr algn="ctr"/>
            <a:r>
              <a:rPr lang="en-US" altLang="en-US" sz="2400" dirty="0">
                <a:solidFill>
                  <a:schemeClr val="tx1"/>
                </a:solidFill>
              </a:rPr>
              <a:t>DoT PRIORITY FOCUS AREA 1:</a:t>
            </a:r>
          </a:p>
          <a:p>
            <a:pPr algn="ctr"/>
            <a:endParaRPr lang="en-US" altLang="en-US" sz="2400" dirty="0">
              <a:solidFill>
                <a:schemeClr val="tx1"/>
              </a:solidFill>
            </a:endParaRPr>
          </a:p>
          <a:p>
            <a:pPr algn="ctr"/>
            <a:r>
              <a:rPr lang="en-US" altLang="en-US" sz="2400" b="1" dirty="0">
                <a:solidFill>
                  <a:schemeClr val="tx1"/>
                </a:solidFill>
              </a:rPr>
              <a:t>SAFETY (&amp; SECURITY) AS AN ENABLER OF SERVICE DELIVERY</a:t>
            </a:r>
          </a:p>
          <a:p>
            <a:endParaRPr lang="en-ZA" sz="2400" dirty="0">
              <a:solidFill>
                <a:schemeClr val="tx1"/>
              </a:solidFill>
            </a:endParaRPr>
          </a:p>
        </p:txBody>
      </p:sp>
    </p:spTree>
    <p:extLst>
      <p:ext uri="{BB962C8B-B14F-4D97-AF65-F5344CB8AC3E}">
        <p14:creationId xmlns:p14="http://schemas.microsoft.com/office/powerpoint/2010/main" val="30439682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07: Public Transport</a:t>
            </a:r>
          </a:p>
        </p:txBody>
      </p:sp>
      <p:sp>
        <p:nvSpPr>
          <p:cNvPr id="3" name="Content Placeholder 2"/>
          <p:cNvSpPr>
            <a:spLocks noGrp="1"/>
          </p:cNvSpPr>
          <p:nvPr>
            <p:ph sz="half" idx="1"/>
          </p:nvPr>
        </p:nvSpPr>
        <p:spPr>
          <a:xfrm>
            <a:off x="457200" y="627534"/>
            <a:ext cx="8219256" cy="3528392"/>
          </a:xfrm>
        </p:spPr>
        <p:txBody>
          <a:bodyPr>
            <a:noAutofit/>
          </a:bodyPr>
          <a:lstStyle/>
          <a:p>
            <a:pPr algn="just"/>
            <a:r>
              <a:rPr lang="en-ZA" sz="1500" b="1" dirty="0">
                <a:solidFill>
                  <a:schemeClr val="tx1"/>
                </a:solidFill>
              </a:rPr>
              <a:t>Sub-programme: Rural and Scholar Transport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145</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DC38C1E4-4384-4959-9F95-0B18A92CD40D}"/>
              </a:ext>
            </a:extLst>
          </p:cNvPr>
          <p:cNvGraphicFramePr>
            <a:graphicFrameLocks noGrp="1"/>
          </p:cNvGraphicFramePr>
          <p:nvPr>
            <p:extLst>
              <p:ext uri="{D42A27DB-BD31-4B8C-83A1-F6EECF244321}">
                <p14:modId xmlns:p14="http://schemas.microsoft.com/office/powerpoint/2010/main" val="494345340"/>
              </p:ext>
            </p:extLst>
          </p:nvPr>
        </p:nvGraphicFramePr>
        <p:xfrm>
          <a:off x="323528" y="1031572"/>
          <a:ext cx="8229601" cy="2080159"/>
        </p:xfrm>
        <a:graphic>
          <a:graphicData uri="http://schemas.openxmlformats.org/drawingml/2006/table">
            <a:tbl>
              <a:tblPr bandRow="1"/>
              <a:tblGrid>
                <a:gridCol w="1202994">
                  <a:extLst>
                    <a:ext uri="{9D8B030D-6E8A-4147-A177-3AD203B41FA5}">
                      <a16:colId xmlns:a16="http://schemas.microsoft.com/office/drawing/2014/main" val="2252852778"/>
                    </a:ext>
                  </a:extLst>
                </a:gridCol>
                <a:gridCol w="1076361">
                  <a:extLst>
                    <a:ext uri="{9D8B030D-6E8A-4147-A177-3AD203B41FA5}">
                      <a16:colId xmlns:a16="http://schemas.microsoft.com/office/drawing/2014/main" val="1970828137"/>
                    </a:ext>
                  </a:extLst>
                </a:gridCol>
                <a:gridCol w="1074956">
                  <a:extLst>
                    <a:ext uri="{9D8B030D-6E8A-4147-A177-3AD203B41FA5}">
                      <a16:colId xmlns:a16="http://schemas.microsoft.com/office/drawing/2014/main" val="2421158320"/>
                    </a:ext>
                  </a:extLst>
                </a:gridCol>
                <a:gridCol w="1266308">
                  <a:extLst>
                    <a:ext uri="{9D8B030D-6E8A-4147-A177-3AD203B41FA5}">
                      <a16:colId xmlns:a16="http://schemas.microsoft.com/office/drawing/2014/main" val="3935396554"/>
                    </a:ext>
                  </a:extLst>
                </a:gridCol>
                <a:gridCol w="1202994">
                  <a:extLst>
                    <a:ext uri="{9D8B030D-6E8A-4147-A177-3AD203B41FA5}">
                      <a16:colId xmlns:a16="http://schemas.microsoft.com/office/drawing/2014/main" val="3423336648"/>
                    </a:ext>
                  </a:extLst>
                </a:gridCol>
                <a:gridCol w="1202994">
                  <a:extLst>
                    <a:ext uri="{9D8B030D-6E8A-4147-A177-3AD203B41FA5}">
                      <a16:colId xmlns:a16="http://schemas.microsoft.com/office/drawing/2014/main" val="1167426356"/>
                    </a:ext>
                  </a:extLst>
                </a:gridCol>
                <a:gridCol w="1202994">
                  <a:extLst>
                    <a:ext uri="{9D8B030D-6E8A-4147-A177-3AD203B41FA5}">
                      <a16:colId xmlns:a16="http://schemas.microsoft.com/office/drawing/2014/main" val="1478936039"/>
                    </a:ext>
                  </a:extLst>
                </a:gridCol>
              </a:tblGrid>
              <a:tr h="207914">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Performance Outcome</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Output</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Output Indicator</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10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28071876"/>
                  </a:ext>
                </a:extLst>
              </a:tr>
              <a:tr h="3648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Estimated performance</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MTEF Period</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45556651"/>
                  </a:ext>
                </a:extLst>
              </a:tr>
              <a:tr h="1763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2022/23</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2023/24</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2024/25</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2025/26</a:t>
                      </a:r>
                      <a:endParaRPr lang="en-ZA" sz="1000" dirty="0">
                        <a:effectLst/>
                        <a:latin typeface="Calibri" panose="020F0502020204030204" pitchFamily="34"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635315814"/>
                  </a:ext>
                </a:extLst>
              </a:tr>
              <a:tr h="176347">
                <a:tc gridSpan="7">
                  <a:txBody>
                    <a:bodyPr/>
                    <a:lstStyle/>
                    <a:p>
                      <a:pPr marR="563880">
                        <a:lnSpc>
                          <a:spcPct val="115000"/>
                        </a:lnSpc>
                        <a:spcAft>
                          <a:spcPts val="0"/>
                        </a:spcAft>
                      </a:pPr>
                      <a:r>
                        <a:rPr lang="en-ZA" sz="900" b="1" dirty="0">
                          <a:effectLst/>
                          <a:latin typeface="Arial" panose="020B0604020202020204" pitchFamily="34" charset="0"/>
                          <a:ea typeface="Arial" panose="020B0604020202020204" pitchFamily="34" charset="0"/>
                        </a:rPr>
                        <a:t>Public Transport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41798800"/>
                  </a:ext>
                </a:extLst>
              </a:tr>
              <a:tr h="1118789">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Improved accessibility, quality and reliability of public transport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900" kern="1200" dirty="0">
                          <a:effectLst/>
                          <a:latin typeface="Arial" panose="020B0604020202020204" pitchFamily="34" charset="0"/>
                          <a:ea typeface="MS PGothic" panose="020B0600070205080204" pitchFamily="34" charset="-128"/>
                        </a:rPr>
                        <a:t>Shova Kalula Bicycle Distribution Programme</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900" kern="1200" dirty="0">
                          <a:effectLst/>
                          <a:latin typeface="Arial" panose="020B0604020202020204" pitchFamily="34" charset="0"/>
                          <a:ea typeface="Times New Roman" panose="02020603050405020304" pitchFamily="18" charset="0"/>
                        </a:rPr>
                        <a:t>Number of bicycles distributed in rural municipalities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8 000 </a:t>
                      </a:r>
                      <a:r>
                        <a:rPr lang="en-ZA" sz="900" kern="1200" dirty="0">
                          <a:effectLst/>
                          <a:latin typeface="Arial" panose="020B0604020202020204" pitchFamily="34" charset="0"/>
                        </a:rPr>
                        <a:t>bicycles distributed in provinces and schools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rPr>
                        <a:t>8 000 </a:t>
                      </a:r>
                      <a:r>
                        <a:rPr lang="en-ZA" sz="900" b="1" kern="1200" dirty="0">
                          <a:effectLst/>
                          <a:latin typeface="Arial" panose="020B0604020202020204" pitchFamily="34" charset="0"/>
                        </a:rPr>
                        <a:t>bicycles distributed in provinces and schools</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8 000 </a:t>
                      </a:r>
                      <a:r>
                        <a:rPr lang="en-ZA" sz="900" kern="1200" dirty="0">
                          <a:effectLst/>
                          <a:latin typeface="Arial" panose="020B0604020202020204" pitchFamily="34" charset="0"/>
                        </a:rPr>
                        <a:t>bicycles distributed in provinces and schools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rPr>
                        <a:t>10 000 </a:t>
                      </a:r>
                      <a:r>
                        <a:rPr lang="en-ZA" sz="900" kern="1200" dirty="0">
                          <a:effectLst/>
                          <a:latin typeface="Arial" panose="020B0604020202020204" pitchFamily="34" charset="0"/>
                        </a:rPr>
                        <a:t>bicycles distributed in provinces and schools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8210192"/>
                  </a:ext>
                </a:extLst>
              </a:tr>
            </a:tbl>
          </a:graphicData>
        </a:graphic>
      </p:graphicFrame>
    </p:spTree>
    <p:extLst>
      <p:ext uri="{BB962C8B-B14F-4D97-AF65-F5344CB8AC3E}">
        <p14:creationId xmlns:p14="http://schemas.microsoft.com/office/powerpoint/2010/main" val="6672171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7534"/>
            <a:ext cx="8219256" cy="3528392"/>
          </a:xfrm>
        </p:spPr>
        <p:txBody>
          <a:bodyPr>
            <a:noAutofit/>
          </a:bodyPr>
          <a:lstStyle/>
          <a:p>
            <a:pPr algn="ctr"/>
            <a:endParaRPr lang="en-ZA" sz="1500" b="1" dirty="0"/>
          </a:p>
          <a:p>
            <a:pPr algn="ctr"/>
            <a:endParaRPr lang="en-ZA" sz="1500" b="1" dirty="0"/>
          </a:p>
          <a:p>
            <a:pPr algn="ctr"/>
            <a:endParaRPr lang="en-ZA" sz="1500" b="1" dirty="0"/>
          </a:p>
          <a:p>
            <a:pPr algn="ctr"/>
            <a:endParaRPr lang="en-ZA" sz="1500" b="1" dirty="0"/>
          </a:p>
          <a:p>
            <a:pPr algn="ctr"/>
            <a:endParaRPr lang="en-ZA" sz="1500" b="1" dirty="0"/>
          </a:p>
          <a:p>
            <a:pPr algn="ctr"/>
            <a:r>
              <a:rPr lang="en-ZA" sz="2400" b="1" dirty="0">
                <a:solidFill>
                  <a:schemeClr val="tx1"/>
                </a:solidFill>
              </a:rPr>
              <a:t>INFRASTRUCTURE PROJECTS</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146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09677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Rail Transport</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147</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96FE1040-3960-417D-BD4B-B693D2452A77}"/>
              </a:ext>
            </a:extLst>
          </p:cNvPr>
          <p:cNvGraphicFramePr>
            <a:graphicFrameLocks noGrp="1"/>
          </p:cNvGraphicFramePr>
          <p:nvPr>
            <p:extLst>
              <p:ext uri="{D42A27DB-BD31-4B8C-83A1-F6EECF244321}">
                <p14:modId xmlns:p14="http://schemas.microsoft.com/office/powerpoint/2010/main" val="3655520547"/>
              </p:ext>
            </p:extLst>
          </p:nvPr>
        </p:nvGraphicFramePr>
        <p:xfrm>
          <a:off x="539484" y="648870"/>
          <a:ext cx="7848938" cy="3472675"/>
        </p:xfrm>
        <a:graphic>
          <a:graphicData uri="http://schemas.openxmlformats.org/drawingml/2006/table">
            <a:tbl>
              <a:tblPr firstRow="1" firstCol="1" bandRow="1"/>
              <a:tblGrid>
                <a:gridCol w="896004">
                  <a:extLst>
                    <a:ext uri="{9D8B030D-6E8A-4147-A177-3AD203B41FA5}">
                      <a16:colId xmlns:a16="http://schemas.microsoft.com/office/drawing/2014/main" val="442664075"/>
                    </a:ext>
                  </a:extLst>
                </a:gridCol>
                <a:gridCol w="997946">
                  <a:extLst>
                    <a:ext uri="{9D8B030D-6E8A-4147-A177-3AD203B41FA5}">
                      <a16:colId xmlns:a16="http://schemas.microsoft.com/office/drawing/2014/main" val="1071862680"/>
                    </a:ext>
                  </a:extLst>
                </a:gridCol>
                <a:gridCol w="735534">
                  <a:extLst>
                    <a:ext uri="{9D8B030D-6E8A-4147-A177-3AD203B41FA5}">
                      <a16:colId xmlns:a16="http://schemas.microsoft.com/office/drawing/2014/main" val="3928675490"/>
                    </a:ext>
                  </a:extLst>
                </a:gridCol>
                <a:gridCol w="896004">
                  <a:extLst>
                    <a:ext uri="{9D8B030D-6E8A-4147-A177-3AD203B41FA5}">
                      <a16:colId xmlns:a16="http://schemas.microsoft.com/office/drawing/2014/main" val="2994310329"/>
                    </a:ext>
                  </a:extLst>
                </a:gridCol>
                <a:gridCol w="857471">
                  <a:extLst>
                    <a:ext uri="{9D8B030D-6E8A-4147-A177-3AD203B41FA5}">
                      <a16:colId xmlns:a16="http://schemas.microsoft.com/office/drawing/2014/main" val="826539458"/>
                    </a:ext>
                  </a:extLst>
                </a:gridCol>
                <a:gridCol w="726266">
                  <a:extLst>
                    <a:ext uri="{9D8B030D-6E8A-4147-A177-3AD203B41FA5}">
                      <a16:colId xmlns:a16="http://schemas.microsoft.com/office/drawing/2014/main" val="848663446"/>
                    </a:ext>
                  </a:extLst>
                </a:gridCol>
                <a:gridCol w="775041">
                  <a:extLst>
                    <a:ext uri="{9D8B030D-6E8A-4147-A177-3AD203B41FA5}">
                      <a16:colId xmlns:a16="http://schemas.microsoft.com/office/drawing/2014/main" val="1837157738"/>
                    </a:ext>
                  </a:extLst>
                </a:gridCol>
                <a:gridCol w="982336">
                  <a:extLst>
                    <a:ext uri="{9D8B030D-6E8A-4147-A177-3AD203B41FA5}">
                      <a16:colId xmlns:a16="http://schemas.microsoft.com/office/drawing/2014/main" val="1291285005"/>
                    </a:ext>
                  </a:extLst>
                </a:gridCol>
                <a:gridCol w="982336">
                  <a:extLst>
                    <a:ext uri="{9D8B030D-6E8A-4147-A177-3AD203B41FA5}">
                      <a16:colId xmlns:a16="http://schemas.microsoft.com/office/drawing/2014/main" val="2246330455"/>
                    </a:ext>
                  </a:extLst>
                </a:gridCol>
              </a:tblGrid>
              <a:tr h="613108">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Name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Description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Start Date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Completion Date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Estimated Cost of Project</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Year Estimate of Expenditure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2079324612"/>
                  </a:ext>
                </a:extLst>
              </a:tr>
              <a:tr h="192430">
                <a:tc gridSpan="9">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cs typeface="Arial" panose="020B0604020202020204" pitchFamily="34" charset="0"/>
                        </a:rPr>
                        <a:t>Rail Transport (DoT and PRASA)</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40012739"/>
                  </a:ext>
                </a:extLst>
              </a:tr>
              <a:tr h="1244125">
                <a:tc>
                  <a:txBody>
                    <a:bodyPr/>
                    <a:lstStyle/>
                    <a:p>
                      <a:pPr algn="ct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01</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HSR Feasibility</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High Speed Rail Corridor Framework</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Feasibility study with detailed HSR design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HSR Link between Johannesburg and Durban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April 2021</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March 2024</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R3.6 billion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New Development Bank Project Development Funding and Chinese Grant Funding</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0596837"/>
                  </a:ext>
                </a:extLst>
              </a:tr>
              <a:tr h="402769">
                <a:tc rowSpan="3">
                  <a:txBody>
                    <a:bodyPr/>
                    <a:lstStyle/>
                    <a:p>
                      <a:pPr algn="ct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02</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en-ZA" sz="900" b="1" kern="1200" dirty="0">
                          <a:effectLst/>
                          <a:latin typeface="Arial" panose="020B0604020202020204" pitchFamily="34" charset="0"/>
                          <a:ea typeface="Times New Roman" panose="02020603050405020304" pitchFamily="18" charset="0"/>
                          <a:cs typeface="Arial" panose="020B0604020202020204" pitchFamily="34" charset="0"/>
                        </a:rPr>
                        <a:t>Signalling programme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PRASA Capital Programme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Gauteng</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26 interlockings</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April 2011</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April 2022</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R1.1 billion + R3.1billion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R130 million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19368284"/>
                  </a:ext>
                </a:extLst>
              </a:tr>
              <a:tr h="40276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Western Cape</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16 interlockings</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December 2013</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June 2021</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R2.9 billion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R1 077 million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8358197"/>
                  </a:ext>
                </a:extLst>
              </a:tr>
              <a:tr h="6131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KZN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26 interlockings + CTC</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March 2012</a:t>
                      </a:r>
                      <a:endParaRPr lang="en-ZA" sz="900" dirty="0">
                        <a:effectLst/>
                        <a:latin typeface="Arial" panose="020B0604020202020204" pitchFamily="34" charset="0"/>
                        <a:cs typeface="Arial" panose="020B0604020202020204" pitchFamily="34" charset="0"/>
                      </a:endParaRPr>
                    </a:p>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October 2021</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December 2028</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R7 billion (includes Automatic Train Protection)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kern="1200" dirty="0">
                          <a:effectLst/>
                          <a:latin typeface="Arial" panose="020B0604020202020204" pitchFamily="34" charset="0"/>
                          <a:ea typeface="Times New Roman" panose="02020603050405020304" pitchFamily="18" charset="0"/>
                          <a:cs typeface="Arial" panose="020B0604020202020204" pitchFamily="34" charset="0"/>
                        </a:rPr>
                        <a:t>R410 million</a:t>
                      </a:r>
                      <a:endParaRPr lang="en-ZA" sz="9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5884809"/>
                  </a:ext>
                </a:extLst>
              </a:tr>
            </a:tbl>
          </a:graphicData>
        </a:graphic>
      </p:graphicFrame>
    </p:spTree>
    <p:extLst>
      <p:ext uri="{BB962C8B-B14F-4D97-AF65-F5344CB8AC3E}">
        <p14:creationId xmlns:p14="http://schemas.microsoft.com/office/powerpoint/2010/main" val="30824614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Rail Transport</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148</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0526146C-57E6-44F0-9AC9-68DEDB50438B}"/>
              </a:ext>
            </a:extLst>
          </p:cNvPr>
          <p:cNvGraphicFramePr>
            <a:graphicFrameLocks noGrp="1"/>
          </p:cNvGraphicFramePr>
          <p:nvPr>
            <p:extLst>
              <p:ext uri="{D42A27DB-BD31-4B8C-83A1-F6EECF244321}">
                <p14:modId xmlns:p14="http://schemas.microsoft.com/office/powerpoint/2010/main" val="3895618132"/>
              </p:ext>
            </p:extLst>
          </p:nvPr>
        </p:nvGraphicFramePr>
        <p:xfrm>
          <a:off x="539484" y="648871"/>
          <a:ext cx="7848938" cy="3879871"/>
        </p:xfrm>
        <a:graphic>
          <a:graphicData uri="http://schemas.openxmlformats.org/drawingml/2006/table">
            <a:tbl>
              <a:tblPr firstRow="1" firstCol="1" bandRow="1"/>
              <a:tblGrid>
                <a:gridCol w="896004">
                  <a:extLst>
                    <a:ext uri="{9D8B030D-6E8A-4147-A177-3AD203B41FA5}">
                      <a16:colId xmlns:a16="http://schemas.microsoft.com/office/drawing/2014/main" val="442664075"/>
                    </a:ext>
                  </a:extLst>
                </a:gridCol>
                <a:gridCol w="997946">
                  <a:extLst>
                    <a:ext uri="{9D8B030D-6E8A-4147-A177-3AD203B41FA5}">
                      <a16:colId xmlns:a16="http://schemas.microsoft.com/office/drawing/2014/main" val="1071862680"/>
                    </a:ext>
                  </a:extLst>
                </a:gridCol>
                <a:gridCol w="735534">
                  <a:extLst>
                    <a:ext uri="{9D8B030D-6E8A-4147-A177-3AD203B41FA5}">
                      <a16:colId xmlns:a16="http://schemas.microsoft.com/office/drawing/2014/main" val="3928675490"/>
                    </a:ext>
                  </a:extLst>
                </a:gridCol>
                <a:gridCol w="896004">
                  <a:extLst>
                    <a:ext uri="{9D8B030D-6E8A-4147-A177-3AD203B41FA5}">
                      <a16:colId xmlns:a16="http://schemas.microsoft.com/office/drawing/2014/main" val="2994310329"/>
                    </a:ext>
                  </a:extLst>
                </a:gridCol>
                <a:gridCol w="857471">
                  <a:extLst>
                    <a:ext uri="{9D8B030D-6E8A-4147-A177-3AD203B41FA5}">
                      <a16:colId xmlns:a16="http://schemas.microsoft.com/office/drawing/2014/main" val="826539458"/>
                    </a:ext>
                  </a:extLst>
                </a:gridCol>
                <a:gridCol w="726266">
                  <a:extLst>
                    <a:ext uri="{9D8B030D-6E8A-4147-A177-3AD203B41FA5}">
                      <a16:colId xmlns:a16="http://schemas.microsoft.com/office/drawing/2014/main" val="848663446"/>
                    </a:ext>
                  </a:extLst>
                </a:gridCol>
                <a:gridCol w="775041">
                  <a:extLst>
                    <a:ext uri="{9D8B030D-6E8A-4147-A177-3AD203B41FA5}">
                      <a16:colId xmlns:a16="http://schemas.microsoft.com/office/drawing/2014/main" val="1837157738"/>
                    </a:ext>
                  </a:extLst>
                </a:gridCol>
                <a:gridCol w="982336">
                  <a:extLst>
                    <a:ext uri="{9D8B030D-6E8A-4147-A177-3AD203B41FA5}">
                      <a16:colId xmlns:a16="http://schemas.microsoft.com/office/drawing/2014/main" val="1291285005"/>
                    </a:ext>
                  </a:extLst>
                </a:gridCol>
                <a:gridCol w="982336">
                  <a:extLst>
                    <a:ext uri="{9D8B030D-6E8A-4147-A177-3AD203B41FA5}">
                      <a16:colId xmlns:a16="http://schemas.microsoft.com/office/drawing/2014/main" val="2246330455"/>
                    </a:ext>
                  </a:extLst>
                </a:gridCol>
              </a:tblGrid>
              <a:tr h="238790">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Name</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Description</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Outputs</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Start Date</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Completion Date</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Estimated Cost of Project</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Year Estimate of Expenditure</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2079324612"/>
                  </a:ext>
                </a:extLst>
              </a:tr>
              <a:tr h="165883">
                <a:tc gridSpan="9">
                  <a:txBody>
                    <a:bodyPr/>
                    <a:lstStyle/>
                    <a:p>
                      <a:pPr>
                        <a:lnSpc>
                          <a:spcPct val="115000"/>
                        </a:lnSpc>
                        <a:spcAft>
                          <a:spcPts val="0"/>
                        </a:spcAft>
                      </a:pPr>
                      <a:r>
                        <a:rPr lang="en-ZA" sz="800" b="1" dirty="0">
                          <a:effectLst/>
                          <a:latin typeface="Arial" panose="020B0604020202020204" pitchFamily="34" charset="0"/>
                          <a:ea typeface="Times New Roman" panose="02020603050405020304" pitchFamily="18" charset="0"/>
                          <a:cs typeface="Arial" panose="020B0604020202020204" pitchFamily="34" charset="0"/>
                        </a:rPr>
                        <a:t>Rail Transport (DoT and PRASA)</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40012739"/>
                  </a:ext>
                </a:extLst>
              </a:tr>
              <a:tr h="157448">
                <a:tc rowSpan="5">
                  <a:txBody>
                    <a:bodyPr/>
                    <a:lstStyle/>
                    <a:p>
                      <a:pPr algn="ct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03</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5">
                  <a:txBody>
                    <a:bodyPr/>
                    <a:lstStyle/>
                    <a:p>
                      <a:pPr fontAlgn="base">
                        <a:lnSpc>
                          <a:spcPct val="115000"/>
                        </a:lnSpc>
                        <a:spcAft>
                          <a:spcPts val="0"/>
                        </a:spcAft>
                      </a:pPr>
                      <a:r>
                        <a:rPr lang="en-ZA" sz="800" b="1" kern="1200" dirty="0">
                          <a:effectLst/>
                          <a:latin typeface="Arial" panose="020B0604020202020204" pitchFamily="34" charset="0"/>
                          <a:ea typeface="MS PGothic" panose="020B0600070205080204" pitchFamily="34" charset="-128"/>
                          <a:cs typeface="Arial" panose="020B0604020202020204" pitchFamily="34" charset="0"/>
                        </a:rPr>
                        <a:t>Depot Modernisation</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rowSpan="5">
                  <a:txBody>
                    <a:bodyPr/>
                    <a:lstStyle/>
                    <a:p>
                      <a:pPr fontAlgn="base">
                        <a:lnSpc>
                          <a:spcPct val="115000"/>
                        </a:lnSpc>
                        <a:spcAft>
                          <a:spcPts val="0"/>
                        </a:spcAft>
                      </a:pPr>
                      <a:r>
                        <a:rPr lang="en-ZA" sz="800" kern="1200" dirty="0">
                          <a:effectLst/>
                          <a:latin typeface="Arial" panose="020B0604020202020204" pitchFamily="34" charset="0"/>
                          <a:ea typeface="Times New Roman" panose="02020603050405020304" pitchFamily="18" charset="0"/>
                          <a:cs typeface="Arial" panose="020B0604020202020204" pitchFamily="34" charset="0"/>
                        </a:rPr>
                        <a:t>PRASA Capital Programme</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fontAlgn="base">
                        <a:lnSpc>
                          <a:spcPct val="115000"/>
                        </a:lnSpc>
                        <a:spcAft>
                          <a:spcPts val="0"/>
                        </a:spcAft>
                      </a:pPr>
                      <a:r>
                        <a:rPr lang="en-ZA" sz="800" kern="1200" dirty="0">
                          <a:effectLst/>
                          <a:latin typeface="Arial" panose="020B0604020202020204" pitchFamily="34" charset="0"/>
                          <a:ea typeface="MS PGothic" panose="020B0600070205080204" pitchFamily="34" charset="-128"/>
                          <a:cs typeface="Arial" panose="020B0604020202020204" pitchFamily="34" charset="0"/>
                        </a:rPr>
                        <a:t>Wolmerton – Turnkey</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Turnkey Contractor award in progress</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March 2021</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December 2022</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R2.8 billion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R694.5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8874088"/>
                  </a:ext>
                </a:extLst>
              </a:tr>
              <a:tr h="48282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ase">
                        <a:lnSpc>
                          <a:spcPct val="115000"/>
                        </a:lnSpc>
                        <a:spcAft>
                          <a:spcPts val="0"/>
                        </a:spcAft>
                      </a:pPr>
                      <a:r>
                        <a:rPr lang="en-ZA" sz="800" kern="1200" dirty="0">
                          <a:effectLst/>
                          <a:latin typeface="Arial" panose="020B0604020202020204" pitchFamily="34" charset="0"/>
                          <a:ea typeface="MS PGothic" panose="020B0600070205080204" pitchFamily="34" charset="-128"/>
                          <a:cs typeface="Arial" panose="020B0604020202020204" pitchFamily="34" charset="0"/>
                        </a:rPr>
                        <a:t>Springfield and Durban yard</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Consultant award in progress.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US" sz="800" dirty="0">
                          <a:effectLst/>
                          <a:latin typeface="Arial" panose="020B0604020202020204" pitchFamily="34" charset="0"/>
                          <a:cs typeface="Arial" panose="020B0604020202020204" pitchFamily="34" charset="0"/>
                        </a:rPr>
                        <a:t>Construction will follow after design completion.</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March 2021</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August 2023</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R3.5 billion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R420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5579854"/>
                  </a:ext>
                </a:extLst>
              </a:tr>
              <a:tr h="48282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ase">
                        <a:lnSpc>
                          <a:spcPct val="115000"/>
                        </a:lnSpc>
                        <a:spcAft>
                          <a:spcPts val="0"/>
                        </a:spcAft>
                      </a:pPr>
                      <a:r>
                        <a:rPr lang="en-ZA" sz="800" kern="1200" dirty="0">
                          <a:effectLst/>
                          <a:latin typeface="Arial" panose="020B0604020202020204" pitchFamily="34" charset="0"/>
                          <a:ea typeface="MS PGothic" panose="020B0600070205080204" pitchFamily="34" charset="-128"/>
                          <a:cs typeface="Arial" panose="020B0604020202020204" pitchFamily="34" charset="0"/>
                        </a:rPr>
                        <a:t>Salt River Depot</a:t>
                      </a:r>
                      <a:endParaRPr lang="en-ZA" sz="800" dirty="0">
                        <a:effectLst/>
                        <a:latin typeface="Arial" panose="020B0604020202020204" pitchFamily="34" charset="0"/>
                        <a:cs typeface="Arial" panose="020B0604020202020204" pitchFamily="34" charset="0"/>
                      </a:endParaRPr>
                    </a:p>
                    <a:p>
                      <a:pPr fontAlgn="base">
                        <a:lnSpc>
                          <a:spcPct val="115000"/>
                        </a:lnSpc>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Consultant award in progress.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US" sz="800" dirty="0">
                          <a:effectLst/>
                          <a:latin typeface="Arial" panose="020B0604020202020204" pitchFamily="34" charset="0"/>
                          <a:cs typeface="Arial" panose="020B0604020202020204" pitchFamily="34" charset="0"/>
                        </a:rPr>
                        <a:t>Construction will follow after design completion.</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March 2021</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July 2023</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R2.3 billion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R5 100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28772563"/>
                  </a:ext>
                </a:extLst>
              </a:tr>
              <a:tr h="15744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ase">
                        <a:lnSpc>
                          <a:spcPct val="115000"/>
                        </a:lnSpc>
                        <a:spcAft>
                          <a:spcPts val="0"/>
                        </a:spcAft>
                      </a:pPr>
                      <a:r>
                        <a:rPr lang="en-ZA" sz="800" kern="1200" dirty="0">
                          <a:effectLst/>
                          <a:latin typeface="Arial" panose="020B0604020202020204" pitchFamily="34" charset="0"/>
                          <a:ea typeface="MS PGothic" panose="020B0600070205080204" pitchFamily="34" charset="-128"/>
                          <a:cs typeface="Arial" panose="020B0604020202020204" pitchFamily="34" charset="0"/>
                        </a:rPr>
                        <a:t>Paarden Eiland Depot</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Turnkey</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April 2021</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July 2022</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R713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R430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50137378"/>
                  </a:ext>
                </a:extLst>
              </a:tr>
              <a:tr h="4224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fontAlgn="base">
                        <a:lnSpc>
                          <a:spcPct val="115000"/>
                        </a:lnSpc>
                        <a:spcAft>
                          <a:spcPts val="0"/>
                        </a:spcAft>
                      </a:pPr>
                      <a:r>
                        <a:rPr lang="en-ZA" sz="800" kern="1200" dirty="0">
                          <a:effectLst/>
                          <a:latin typeface="Arial" panose="020B0604020202020204" pitchFamily="34" charset="0"/>
                          <a:ea typeface="MS PGothic" panose="020B0600070205080204" pitchFamily="34" charset="-128"/>
                          <a:cs typeface="Arial" panose="020B0604020202020204" pitchFamily="34" charset="0"/>
                        </a:rPr>
                        <a:t>Depot Fencing</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kern="1200" dirty="0">
                          <a:effectLst/>
                          <a:latin typeface="Arial" panose="020B0604020202020204" pitchFamily="34" charset="0"/>
                          <a:ea typeface="MS PGothic" panose="020B0600070205080204" pitchFamily="34" charset="-128"/>
                          <a:cs typeface="Arial" panose="020B0604020202020204" pitchFamily="34" charset="0"/>
                        </a:rPr>
                        <a:t>(7 sites: depots and yards)</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dirty="0">
                          <a:effectLst/>
                          <a:latin typeface="Arial" panose="020B0604020202020204" pitchFamily="34" charset="0"/>
                          <a:cs typeface="Arial" panose="020B0604020202020204" pitchFamily="34" charset="0"/>
                        </a:rPr>
                        <a:t>High-tech security fence for the protection of the depots and the Assets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April 2021</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June 2022</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R426.2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800" dirty="0">
                          <a:effectLst/>
                          <a:latin typeface="Arial" panose="020B0604020202020204" pitchFamily="34" charset="0"/>
                          <a:cs typeface="Arial" panose="020B0604020202020204" pitchFamily="34" charset="0"/>
                        </a:rPr>
                        <a:t>R210 million</a:t>
                      </a:r>
                      <a:endParaRPr lang="en-ZA" sz="800" dirty="0">
                        <a:effectLst/>
                        <a:latin typeface="Arial" panose="020B0604020202020204" pitchFamily="34" charset="0"/>
                        <a:cs typeface="Arial" panose="020B0604020202020204" pitchFamily="34" charset="0"/>
                      </a:endParaRPr>
                    </a:p>
                    <a:p>
                      <a:pPr algn="just">
                        <a:lnSpc>
                          <a:spcPct val="115000"/>
                        </a:lnSpc>
                        <a:spcAft>
                          <a:spcPts val="0"/>
                        </a:spcAft>
                      </a:pPr>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5480112"/>
                  </a:ext>
                </a:extLst>
              </a:tr>
            </a:tbl>
          </a:graphicData>
        </a:graphic>
      </p:graphicFrame>
    </p:spTree>
    <p:extLst>
      <p:ext uri="{BB962C8B-B14F-4D97-AF65-F5344CB8AC3E}">
        <p14:creationId xmlns:p14="http://schemas.microsoft.com/office/powerpoint/2010/main" val="20188721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Rail Transport</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149</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0526146C-57E6-44F0-9AC9-68DEDB50438B}"/>
              </a:ext>
            </a:extLst>
          </p:cNvPr>
          <p:cNvGraphicFramePr>
            <a:graphicFrameLocks noGrp="1"/>
          </p:cNvGraphicFramePr>
          <p:nvPr>
            <p:extLst>
              <p:ext uri="{D42A27DB-BD31-4B8C-83A1-F6EECF244321}">
                <p14:modId xmlns:p14="http://schemas.microsoft.com/office/powerpoint/2010/main" val="4278251936"/>
              </p:ext>
            </p:extLst>
          </p:nvPr>
        </p:nvGraphicFramePr>
        <p:xfrm>
          <a:off x="539484" y="648871"/>
          <a:ext cx="7848938" cy="2134870"/>
        </p:xfrm>
        <a:graphic>
          <a:graphicData uri="http://schemas.openxmlformats.org/drawingml/2006/table">
            <a:tbl>
              <a:tblPr firstRow="1" firstCol="1" bandRow="1"/>
              <a:tblGrid>
                <a:gridCol w="896004">
                  <a:extLst>
                    <a:ext uri="{9D8B030D-6E8A-4147-A177-3AD203B41FA5}">
                      <a16:colId xmlns:a16="http://schemas.microsoft.com/office/drawing/2014/main" val="442664075"/>
                    </a:ext>
                  </a:extLst>
                </a:gridCol>
                <a:gridCol w="997946">
                  <a:extLst>
                    <a:ext uri="{9D8B030D-6E8A-4147-A177-3AD203B41FA5}">
                      <a16:colId xmlns:a16="http://schemas.microsoft.com/office/drawing/2014/main" val="1071862680"/>
                    </a:ext>
                  </a:extLst>
                </a:gridCol>
                <a:gridCol w="735534">
                  <a:extLst>
                    <a:ext uri="{9D8B030D-6E8A-4147-A177-3AD203B41FA5}">
                      <a16:colId xmlns:a16="http://schemas.microsoft.com/office/drawing/2014/main" val="3928675490"/>
                    </a:ext>
                  </a:extLst>
                </a:gridCol>
                <a:gridCol w="896004">
                  <a:extLst>
                    <a:ext uri="{9D8B030D-6E8A-4147-A177-3AD203B41FA5}">
                      <a16:colId xmlns:a16="http://schemas.microsoft.com/office/drawing/2014/main" val="2994310329"/>
                    </a:ext>
                  </a:extLst>
                </a:gridCol>
                <a:gridCol w="857471">
                  <a:extLst>
                    <a:ext uri="{9D8B030D-6E8A-4147-A177-3AD203B41FA5}">
                      <a16:colId xmlns:a16="http://schemas.microsoft.com/office/drawing/2014/main" val="826539458"/>
                    </a:ext>
                  </a:extLst>
                </a:gridCol>
                <a:gridCol w="726266">
                  <a:extLst>
                    <a:ext uri="{9D8B030D-6E8A-4147-A177-3AD203B41FA5}">
                      <a16:colId xmlns:a16="http://schemas.microsoft.com/office/drawing/2014/main" val="848663446"/>
                    </a:ext>
                  </a:extLst>
                </a:gridCol>
                <a:gridCol w="775041">
                  <a:extLst>
                    <a:ext uri="{9D8B030D-6E8A-4147-A177-3AD203B41FA5}">
                      <a16:colId xmlns:a16="http://schemas.microsoft.com/office/drawing/2014/main" val="1837157738"/>
                    </a:ext>
                  </a:extLst>
                </a:gridCol>
                <a:gridCol w="982336">
                  <a:extLst>
                    <a:ext uri="{9D8B030D-6E8A-4147-A177-3AD203B41FA5}">
                      <a16:colId xmlns:a16="http://schemas.microsoft.com/office/drawing/2014/main" val="1291285005"/>
                    </a:ext>
                  </a:extLst>
                </a:gridCol>
                <a:gridCol w="982336">
                  <a:extLst>
                    <a:ext uri="{9D8B030D-6E8A-4147-A177-3AD203B41FA5}">
                      <a16:colId xmlns:a16="http://schemas.microsoft.com/office/drawing/2014/main" val="2246330455"/>
                    </a:ext>
                  </a:extLst>
                </a:gridCol>
              </a:tblGrid>
              <a:tr h="238790">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No.</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Project Name</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Programme</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Project Description</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Outputs</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Start Date</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Completion Date</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Total Estimated Cost of Project</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kern="1200" dirty="0">
                          <a:solidFill>
                            <a:srgbClr val="FFFFFF"/>
                          </a:solidFill>
                          <a:effectLst/>
                          <a:latin typeface="Arial" panose="020B0604020202020204" pitchFamily="34" charset="0"/>
                          <a:ea typeface="Times New Roman" panose="02020603050405020304" pitchFamily="18" charset="0"/>
                        </a:rPr>
                        <a:t>Current Year Estimate of Expenditure</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2079324612"/>
                  </a:ext>
                </a:extLst>
              </a:tr>
              <a:tr h="76104">
                <a:tc gridSpan="9">
                  <a:txBody>
                    <a:bodyPr/>
                    <a:lstStyle/>
                    <a:p>
                      <a:pPr>
                        <a:lnSpc>
                          <a:spcPct val="115000"/>
                        </a:lnSpc>
                        <a:spcAft>
                          <a:spcPts val="0"/>
                        </a:spcAft>
                      </a:pPr>
                      <a:r>
                        <a:rPr lang="en-ZA" sz="900" b="1" dirty="0">
                          <a:effectLst/>
                          <a:latin typeface="Arial" panose="020B0604020202020204" pitchFamily="34" charset="0"/>
                          <a:ea typeface="Times New Roman" panose="02020603050405020304" pitchFamily="18" charset="0"/>
                        </a:rPr>
                        <a:t>Rail Transport (DoT and PRASA)</a:t>
                      </a:r>
                      <a:endParaRPr lang="en-ZA" sz="9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40012739"/>
                  </a:ext>
                </a:extLst>
              </a:tr>
              <a:tr h="401478">
                <a:tc>
                  <a:txBody>
                    <a:bodyPr/>
                    <a:lstStyle/>
                    <a:p>
                      <a:pPr algn="ctr">
                        <a:lnSpc>
                          <a:spcPct val="115000"/>
                        </a:lnSpc>
                        <a:spcAft>
                          <a:spcPts val="0"/>
                        </a:spcAft>
                      </a:pPr>
                      <a:r>
                        <a:rPr lang="en-ZA" sz="800" b="1" kern="1200" dirty="0">
                          <a:effectLst/>
                          <a:latin typeface="Arial" panose="020B0604020202020204" pitchFamily="34" charset="0"/>
                          <a:ea typeface="Times New Roman" panose="02020603050405020304" pitchFamily="18" charset="0"/>
                        </a:rPr>
                        <a:t>04</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Times New Roman" panose="02020603050405020304" pitchFamily="18" charset="0"/>
                        </a:rPr>
                        <a:t>Mabopane Corridor</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a:effectLst/>
                          <a:latin typeface="Arial" panose="020B0604020202020204" pitchFamily="34" charset="0"/>
                          <a:ea typeface="Times New Roman" panose="02020603050405020304" pitchFamily="18" charset="0"/>
                        </a:rPr>
                        <a:t>PRASA Capital Programme</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Corridor Rehabilitation</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Recover electrical train service between Mabopane and Pretoria</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March 2020</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December 2021</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R1.7 billion</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dirty="0">
                          <a:effectLst/>
                          <a:latin typeface="Arial" panose="020B0604020202020204" pitchFamily="34" charset="0"/>
                          <a:ea typeface="Times New Roman" panose="02020603050405020304" pitchFamily="18" charset="0"/>
                        </a:rPr>
                        <a:t>Tbc</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10909330"/>
                  </a:ext>
                </a:extLst>
              </a:tr>
              <a:tr h="482822">
                <a:tc>
                  <a:txBody>
                    <a:bodyPr/>
                    <a:lstStyle/>
                    <a:p>
                      <a:pPr algn="ctr">
                        <a:lnSpc>
                          <a:spcPct val="115000"/>
                        </a:lnSpc>
                        <a:spcAft>
                          <a:spcPts val="0"/>
                        </a:spcAft>
                      </a:pPr>
                      <a:r>
                        <a:rPr lang="en-ZA" sz="800" b="1" kern="1200" dirty="0">
                          <a:effectLst/>
                          <a:latin typeface="Arial" panose="020B0604020202020204" pitchFamily="34" charset="0"/>
                          <a:ea typeface="Times New Roman" panose="02020603050405020304" pitchFamily="18" charset="0"/>
                        </a:rPr>
                        <a:t>05</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kern="1200" dirty="0">
                          <a:effectLst/>
                          <a:latin typeface="Arial" panose="020B0604020202020204" pitchFamily="34" charset="0"/>
                          <a:ea typeface="Times New Roman" panose="02020603050405020304" pitchFamily="18" charset="0"/>
                        </a:rPr>
                        <a:t>Central Line</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Station Modernisation </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Corridor rehabilitation </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Recover electrical train service between Cape Town and Kapteinsklip and Chris Hani</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March 2020</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December 2021</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kern="1200" dirty="0">
                          <a:effectLst/>
                          <a:latin typeface="Arial" panose="020B0604020202020204" pitchFamily="34" charset="0"/>
                          <a:ea typeface="Times New Roman" panose="02020603050405020304" pitchFamily="18" charset="0"/>
                        </a:rPr>
                        <a:t>R1.6 billion</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800" dirty="0">
                          <a:effectLst/>
                          <a:latin typeface="Arial" panose="020B0604020202020204" pitchFamily="34" charset="0"/>
                          <a:ea typeface="Times New Roman" panose="02020603050405020304" pitchFamily="18" charset="0"/>
                        </a:rPr>
                        <a:t>Tbc</a:t>
                      </a:r>
                      <a:endParaRPr lang="en-ZA" sz="800" dirty="0">
                        <a:effectLst/>
                        <a:latin typeface="Calibri" panose="020F0502020204030204" pitchFamily="34" charset="0"/>
                      </a:endParaRPr>
                    </a:p>
                  </a:txBody>
                  <a:tcPr marL="31041" marR="31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46979578"/>
                  </a:ext>
                </a:extLst>
              </a:tr>
            </a:tbl>
          </a:graphicData>
        </a:graphic>
      </p:graphicFrame>
    </p:spTree>
    <p:extLst>
      <p:ext uri="{BB962C8B-B14F-4D97-AF65-F5344CB8AC3E}">
        <p14:creationId xmlns:p14="http://schemas.microsoft.com/office/powerpoint/2010/main" val="24599784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Road Transport</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150</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2817433C-CDA2-4A4B-B291-FB152D4FBEED}"/>
              </a:ext>
            </a:extLst>
          </p:cNvPr>
          <p:cNvGraphicFramePr>
            <a:graphicFrameLocks noGrp="1"/>
          </p:cNvGraphicFramePr>
          <p:nvPr>
            <p:extLst>
              <p:ext uri="{D42A27DB-BD31-4B8C-83A1-F6EECF244321}">
                <p14:modId xmlns:p14="http://schemas.microsoft.com/office/powerpoint/2010/main" val="17452843"/>
              </p:ext>
            </p:extLst>
          </p:nvPr>
        </p:nvGraphicFramePr>
        <p:xfrm>
          <a:off x="515556" y="669498"/>
          <a:ext cx="8147181" cy="4379214"/>
        </p:xfrm>
        <a:graphic>
          <a:graphicData uri="http://schemas.openxmlformats.org/drawingml/2006/table">
            <a:tbl>
              <a:tblPr bandRow="1"/>
              <a:tblGrid>
                <a:gridCol w="603495">
                  <a:extLst>
                    <a:ext uri="{9D8B030D-6E8A-4147-A177-3AD203B41FA5}">
                      <a16:colId xmlns:a16="http://schemas.microsoft.com/office/drawing/2014/main" val="71846369"/>
                    </a:ext>
                  </a:extLst>
                </a:gridCol>
                <a:gridCol w="1431130">
                  <a:extLst>
                    <a:ext uri="{9D8B030D-6E8A-4147-A177-3AD203B41FA5}">
                      <a16:colId xmlns:a16="http://schemas.microsoft.com/office/drawing/2014/main" val="2675819836"/>
                    </a:ext>
                  </a:extLst>
                </a:gridCol>
                <a:gridCol w="1023956">
                  <a:extLst>
                    <a:ext uri="{9D8B030D-6E8A-4147-A177-3AD203B41FA5}">
                      <a16:colId xmlns:a16="http://schemas.microsoft.com/office/drawing/2014/main" val="3050225019"/>
                    </a:ext>
                  </a:extLst>
                </a:gridCol>
                <a:gridCol w="1022423">
                  <a:extLst>
                    <a:ext uri="{9D8B030D-6E8A-4147-A177-3AD203B41FA5}">
                      <a16:colId xmlns:a16="http://schemas.microsoft.com/office/drawing/2014/main" val="2890939705"/>
                    </a:ext>
                  </a:extLst>
                </a:gridCol>
                <a:gridCol w="1010665">
                  <a:extLst>
                    <a:ext uri="{9D8B030D-6E8A-4147-A177-3AD203B41FA5}">
                      <a16:colId xmlns:a16="http://schemas.microsoft.com/office/drawing/2014/main" val="2296991811"/>
                    </a:ext>
                  </a:extLst>
                </a:gridCol>
                <a:gridCol w="1018844">
                  <a:extLst>
                    <a:ext uri="{9D8B030D-6E8A-4147-A177-3AD203B41FA5}">
                      <a16:colId xmlns:a16="http://schemas.microsoft.com/office/drawing/2014/main" val="654867656"/>
                    </a:ext>
                  </a:extLst>
                </a:gridCol>
                <a:gridCol w="1016289">
                  <a:extLst>
                    <a:ext uri="{9D8B030D-6E8A-4147-A177-3AD203B41FA5}">
                      <a16:colId xmlns:a16="http://schemas.microsoft.com/office/drawing/2014/main" val="2385623249"/>
                    </a:ext>
                  </a:extLst>
                </a:gridCol>
                <a:gridCol w="1020379">
                  <a:extLst>
                    <a:ext uri="{9D8B030D-6E8A-4147-A177-3AD203B41FA5}">
                      <a16:colId xmlns:a16="http://schemas.microsoft.com/office/drawing/2014/main" val="3588588266"/>
                    </a:ext>
                  </a:extLst>
                </a:gridCol>
              </a:tblGrid>
              <a:tr h="287755">
                <a:tc>
                  <a:txBody>
                    <a:bodyPr/>
                    <a:lstStyle/>
                    <a:p>
                      <a:pPr algn="ctr">
                        <a:lnSpc>
                          <a:spcPct val="115000"/>
                        </a:lnSpc>
                        <a:spcAft>
                          <a:spcPts val="0"/>
                        </a:spcAft>
                      </a:pPr>
                      <a:r>
                        <a:rPr lang="en-ZA" sz="800" b="1" dirty="0">
                          <a:solidFill>
                            <a:schemeClr val="bg1"/>
                          </a:solidFill>
                          <a:effectLst/>
                          <a:latin typeface="Arial" panose="020B0604020202020204" pitchFamily="34" charset="0"/>
                          <a:cs typeface="Arial" panose="020B0604020202020204" pitchFamily="34" charset="0"/>
                        </a:rPr>
                        <a:t>No</a:t>
                      </a: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08Project Name</a:t>
                      </a:r>
                      <a:endParaRPr lang="en-ZA" sz="800" b="1" dirty="0">
                        <a:solidFill>
                          <a:schemeClr val="bg1"/>
                        </a:solidFill>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Description</a:t>
                      </a:r>
                      <a:endParaRPr lang="en-ZA" sz="800" dirty="0">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Outputs</a:t>
                      </a:r>
                      <a:endParaRPr lang="en-ZA" sz="800" dirty="0">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Start Date</a:t>
                      </a:r>
                      <a:endParaRPr lang="en-ZA" sz="800" dirty="0">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Completion Date</a:t>
                      </a:r>
                      <a:endParaRPr lang="en-ZA" sz="800" dirty="0">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Total Estimated Cost of Project</a:t>
                      </a:r>
                      <a:endParaRPr lang="en-ZA" sz="800" dirty="0">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Current Year Estimate of Expenditure</a:t>
                      </a:r>
                      <a:endParaRPr lang="en-ZA" sz="800" dirty="0">
                        <a:effectLst/>
                        <a:latin typeface="Arial" panose="020B0604020202020204" pitchFamily="34" charset="0"/>
                        <a:cs typeface="Arial" panose="020B0604020202020204" pitchFamily="34" charset="0"/>
                      </a:endParaRPr>
                    </a:p>
                  </a:txBody>
                  <a:tcPr marL="33850" marR="338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3675419757"/>
                  </a:ext>
                </a:extLst>
              </a:tr>
              <a:tr h="68407">
                <a:tc gridSpan="8">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Road Transport (SANRAL)</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7017725"/>
                  </a:ext>
                </a:extLst>
              </a:tr>
              <a:tr h="2877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01</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N2 Amanzimtoti to Umdloti</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N2 Corridor Upgrade with packages (SIP 2)</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Upgrading</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2018</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2029</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R10 billion</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08301361"/>
                  </a:ext>
                </a:extLst>
              </a:tr>
              <a:tr h="2877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02</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N3 Durban to Pmb</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N3 Corridor Upgrade with packages (SIP 2)</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Upgrading</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2017</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2029</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R20 billion (subject to funding availability)</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4217109"/>
                  </a:ext>
                </a:extLst>
              </a:tr>
              <a:tr h="214639">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03</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R573 Moloto Road</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Moloto Road Upgrade (SIP 1)</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Upgrading and improvement</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2017</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2024</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R4 billion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15585829"/>
                  </a:ext>
                </a:extLst>
              </a:tr>
              <a:tr h="507104">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04</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N2 Wild Coast</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N2 Wild Coast Build. Road and major bridges (SIP 3). Multiple packages</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Greenfields project with major bridges and construction of 112km of new roads</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2016</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2026</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R11 billion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 </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7772088"/>
                  </a:ext>
                </a:extLst>
              </a:tr>
              <a:tr h="653336">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05</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N1 Huguenot Tunnel (CAPEX)</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Full lining, draining, ventilation, fire fighting system and road works for the new bore (Southern)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Full lining, draining, ventilation, fire fighting system and road works.</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2025</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R2.4 billion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 </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20225442"/>
                  </a:ext>
                </a:extLst>
              </a:tr>
              <a:tr h="433988">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06</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N2 Strand</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New construction between Broadlands to Sir Lowry’s Plan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Greenfields construction of 13km with major interchanges</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2023</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2026</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 billion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 </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9088854"/>
                  </a:ext>
                </a:extLst>
              </a:tr>
              <a:tr h="653336">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07</a:t>
                      </a: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N1 Kranskop to Polokwane</a:t>
                      </a:r>
                      <a:endParaRPr lang="en-ZA" sz="800" b="1"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Upgrade of the corridor with safety improvements. Various packages.</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Upgrade with sections and capacity improvements over the corridor. Kranskop to Polokwane (140km)</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2023 (Subject to budget)</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2028</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R4.2 billion</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Tbc </a:t>
                      </a:r>
                      <a:endParaRPr lang="en-ZA" sz="800" dirty="0">
                        <a:effectLst/>
                        <a:latin typeface="Arial" panose="020B0604020202020204" pitchFamily="34" charset="0"/>
                        <a:cs typeface="Arial" panose="020B0604020202020204" pitchFamily="34" charset="0"/>
                      </a:endParaRPr>
                    </a:p>
                  </a:txBody>
                  <a:tcPr marL="33850" marR="3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26454383"/>
                  </a:ext>
                </a:extLst>
              </a:tr>
            </a:tbl>
          </a:graphicData>
        </a:graphic>
      </p:graphicFrame>
    </p:spTree>
    <p:extLst>
      <p:ext uri="{BB962C8B-B14F-4D97-AF65-F5344CB8AC3E}">
        <p14:creationId xmlns:p14="http://schemas.microsoft.com/office/powerpoint/2010/main" val="20787784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Civil Aviation</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050959" y="4780668"/>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108</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C51BD4AF-FCDA-43CB-9028-10B1097828DD}"/>
              </a:ext>
            </a:extLst>
          </p:cNvPr>
          <p:cNvSpPr>
            <a:spLocks noChangeArrowheads="1"/>
          </p:cNvSpPr>
          <p:nvPr/>
        </p:nvSpPr>
        <p:spPr bwMode="auto">
          <a:xfrm>
            <a:off x="4029075" y="25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CD09C6FB-9A4F-448D-AF95-8BF8B56B93B0}"/>
              </a:ext>
            </a:extLst>
          </p:cNvPr>
          <p:cNvGraphicFramePr>
            <a:graphicFrameLocks noGrp="1"/>
          </p:cNvGraphicFramePr>
          <p:nvPr>
            <p:extLst>
              <p:ext uri="{D42A27DB-BD31-4B8C-83A1-F6EECF244321}">
                <p14:modId xmlns:p14="http://schemas.microsoft.com/office/powerpoint/2010/main" val="683037174"/>
              </p:ext>
            </p:extLst>
          </p:nvPr>
        </p:nvGraphicFramePr>
        <p:xfrm>
          <a:off x="539485" y="625232"/>
          <a:ext cx="8374061" cy="4413571"/>
        </p:xfrm>
        <a:graphic>
          <a:graphicData uri="http://schemas.openxmlformats.org/drawingml/2006/table">
            <a:tbl>
              <a:tblPr bandRow="1"/>
              <a:tblGrid>
                <a:gridCol w="720147">
                  <a:extLst>
                    <a:ext uri="{9D8B030D-6E8A-4147-A177-3AD203B41FA5}">
                      <a16:colId xmlns:a16="http://schemas.microsoft.com/office/drawing/2014/main" val="2692392592"/>
                    </a:ext>
                  </a:extLst>
                </a:gridCol>
                <a:gridCol w="1080120">
                  <a:extLst>
                    <a:ext uri="{9D8B030D-6E8A-4147-A177-3AD203B41FA5}">
                      <a16:colId xmlns:a16="http://schemas.microsoft.com/office/drawing/2014/main" val="1051465855"/>
                    </a:ext>
                  </a:extLst>
                </a:gridCol>
                <a:gridCol w="1335473">
                  <a:extLst>
                    <a:ext uri="{9D8B030D-6E8A-4147-A177-3AD203B41FA5}">
                      <a16:colId xmlns:a16="http://schemas.microsoft.com/office/drawing/2014/main" val="909064503"/>
                    </a:ext>
                  </a:extLst>
                </a:gridCol>
                <a:gridCol w="1054184">
                  <a:extLst>
                    <a:ext uri="{9D8B030D-6E8A-4147-A177-3AD203B41FA5}">
                      <a16:colId xmlns:a16="http://schemas.microsoft.com/office/drawing/2014/main" val="2425079327"/>
                    </a:ext>
                  </a:extLst>
                </a:gridCol>
                <a:gridCol w="1036308">
                  <a:extLst>
                    <a:ext uri="{9D8B030D-6E8A-4147-A177-3AD203B41FA5}">
                      <a16:colId xmlns:a16="http://schemas.microsoft.com/office/drawing/2014/main" val="444042063"/>
                    </a:ext>
                  </a:extLst>
                </a:gridCol>
                <a:gridCol w="1049978">
                  <a:extLst>
                    <a:ext uri="{9D8B030D-6E8A-4147-A177-3AD203B41FA5}">
                      <a16:colId xmlns:a16="http://schemas.microsoft.com/office/drawing/2014/main" val="1846843185"/>
                    </a:ext>
                  </a:extLst>
                </a:gridCol>
                <a:gridCol w="1046822">
                  <a:extLst>
                    <a:ext uri="{9D8B030D-6E8A-4147-A177-3AD203B41FA5}">
                      <a16:colId xmlns:a16="http://schemas.microsoft.com/office/drawing/2014/main" val="1749017811"/>
                    </a:ext>
                  </a:extLst>
                </a:gridCol>
                <a:gridCol w="1051029">
                  <a:extLst>
                    <a:ext uri="{9D8B030D-6E8A-4147-A177-3AD203B41FA5}">
                      <a16:colId xmlns:a16="http://schemas.microsoft.com/office/drawing/2014/main" val="2241209085"/>
                    </a:ext>
                  </a:extLst>
                </a:gridCol>
              </a:tblGrid>
              <a:tr h="293675">
                <a:tc>
                  <a:txBody>
                    <a:bodyPr/>
                    <a:lstStyle/>
                    <a:p>
                      <a:pPr algn="ctr">
                        <a:lnSpc>
                          <a:spcPct val="115000"/>
                        </a:lnSpc>
                        <a:spcAft>
                          <a:spcPts val="0"/>
                        </a:spcAft>
                      </a:pPr>
                      <a:r>
                        <a:rPr lang="en-ZA" sz="800" b="1" dirty="0">
                          <a:solidFill>
                            <a:schemeClr val="bg1"/>
                          </a:solidFill>
                          <a:effectLst/>
                          <a:latin typeface="Arial" panose="020B0604020202020204" pitchFamily="34" charset="0"/>
                          <a:cs typeface="Arial" panose="020B0604020202020204" pitchFamily="34" charset="0"/>
                        </a:rPr>
                        <a:t>No</a:t>
                      </a: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Name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Description</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Outputs</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Start Date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Completion Date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Total Estimated Cost of Project</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Current Year Estimate of Expenditure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4056578494"/>
                  </a:ext>
                </a:extLst>
              </a:tr>
              <a:tr h="76390">
                <a:tc gridSpan="8">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cs typeface="Arial" panose="020B0604020202020204" pitchFamily="34" charset="0"/>
                        </a:rPr>
                        <a:t>Civil Aviation (ACSA)</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nSpc>
                          <a:spcPct val="115000"/>
                        </a:lnSpc>
                        <a:spcAft>
                          <a:spcPts val="0"/>
                        </a:spcAft>
                      </a:pP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04470376"/>
                  </a:ext>
                </a:extLst>
              </a:tr>
              <a:tr h="29367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01</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4768</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Phase 1(A): Western Precinct Development</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Capacity</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2017</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R321m</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R147m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338021"/>
                  </a:ext>
                </a:extLst>
              </a:tr>
              <a:tr h="29367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02</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3266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M&amp;E-Eng.proj: Runways / Rets 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R99m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R39m</a:t>
                      </a:r>
                      <a:endParaRPr lang="en-ZA" sz="800" dirty="0">
                        <a:effectLst/>
                        <a:latin typeface="Arial" panose="020B0604020202020204" pitchFamily="34" charset="0"/>
                        <a:cs typeface="Arial" panose="020B060402020202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36884365"/>
                  </a:ext>
                </a:extLst>
              </a:tr>
              <a:tr h="2190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03</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5751</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Fuel Gas Trigeneration Plant</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Efficiency and Technology</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2020</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2025</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R81m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R1.5m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72869714"/>
                  </a:ext>
                </a:extLst>
              </a:tr>
              <a:tr h="29367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04</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3265</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M&amp;E-Eng.proj: Taxiways 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R66m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R29m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83154898"/>
                  </a:ext>
                </a:extLst>
              </a:tr>
              <a:tr h="2190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05</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4856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Emergency Stop Systems</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2019</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R41m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R13m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64643934"/>
                  </a:ext>
                </a:extLst>
              </a:tr>
              <a:tr h="517537">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06</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3273</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M&amp;E-Eng.proj: Delta apron stands 39-49 extension westwards 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R38m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R30m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7328835"/>
                  </a:ext>
                </a:extLst>
              </a:tr>
              <a:tr h="144434">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07</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6042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VVIP Lounges</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Commercial</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2019</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2024</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R35m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R0m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46312522"/>
                  </a:ext>
                </a:extLst>
              </a:tr>
              <a:tr h="36829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08</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3349</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Projects: Add Baggage carousel in Terminal A arrivals 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Capacity</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2014</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2021</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R34m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R34m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2240419"/>
                  </a:ext>
                </a:extLst>
              </a:tr>
              <a:tr h="2190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09</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4910</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Power Quality Improvement</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2025</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R50m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R0m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75328600"/>
                  </a:ext>
                </a:extLst>
              </a:tr>
              <a:tr h="2190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10</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ORTIA 4526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Jet Fuel Feeder Line</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2024</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R121m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R0m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56651499"/>
                  </a:ext>
                </a:extLst>
              </a:tr>
              <a:tr h="144434">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11</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CTIA 3008</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Terminal 2 Development</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Capacity</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2017</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2022</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R122m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R38.5m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426483"/>
                  </a:ext>
                </a:extLst>
              </a:tr>
              <a:tr h="144434">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12</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CTIA 3010</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Land Acquisition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Capacity</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2016</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2023</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R110</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R0m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0989164"/>
                  </a:ext>
                </a:extLst>
              </a:tr>
              <a:tr h="29367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13</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CTIA 4620</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Alpha 2 Taxiway Reconstruction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2018</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2024</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R59m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R0.23m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99877986"/>
                  </a:ext>
                </a:extLst>
              </a:tr>
              <a:tr h="219055">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14</a:t>
                      </a: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CTIA 4580</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Runway Minor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Refurbishment and Rehabilitation</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2018</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2023</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R49m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cs typeface="Arial" panose="020B0604020202020204" pitchFamily="34" charset="0"/>
                        </a:rPr>
                        <a:t>R1.3m</a:t>
                      </a:r>
                      <a:endParaRPr lang="en-ZA" sz="800" dirty="0">
                        <a:effectLst/>
                        <a:latin typeface="Arial" panose="020B0604020202020204" pitchFamily="34" charset="0"/>
                        <a:cs typeface="Arial" panose="020B0604020202020204" pitchFamily="34" charset="0"/>
                      </a:endParaRPr>
                    </a:p>
                  </a:txBody>
                  <a:tcPr marL="29665" marR="2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08869498"/>
                  </a:ext>
                </a:extLst>
              </a:tr>
            </a:tbl>
          </a:graphicData>
        </a:graphic>
      </p:graphicFrame>
      <p:sp>
        <p:nvSpPr>
          <p:cNvPr id="7" name="Rectangle 1">
            <a:extLst>
              <a:ext uri="{FF2B5EF4-FFF2-40B4-BE49-F238E27FC236}">
                <a16:creationId xmlns:a16="http://schemas.microsoft.com/office/drawing/2014/main" id="{AA6B9F1F-ADB0-4691-8002-E4825F0B7DFC}"/>
              </a:ext>
            </a:extLst>
          </p:cNvPr>
          <p:cNvSpPr>
            <a:spLocks noChangeArrowheads="1"/>
          </p:cNvSpPr>
          <p:nvPr/>
        </p:nvSpPr>
        <p:spPr bwMode="auto">
          <a:xfrm>
            <a:off x="3371850" y="69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02404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Civil Aviation</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152</a:t>
            </a: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B78BFA0F-164D-4F30-B69A-D2D23B90042F}"/>
              </a:ext>
            </a:extLst>
          </p:cNvPr>
          <p:cNvGraphicFramePr>
            <a:graphicFrameLocks noGrp="1"/>
          </p:cNvGraphicFramePr>
          <p:nvPr>
            <p:extLst>
              <p:ext uri="{D42A27DB-BD31-4B8C-83A1-F6EECF244321}">
                <p14:modId xmlns:p14="http://schemas.microsoft.com/office/powerpoint/2010/main" val="2462556699"/>
              </p:ext>
            </p:extLst>
          </p:nvPr>
        </p:nvGraphicFramePr>
        <p:xfrm>
          <a:off x="539485" y="788477"/>
          <a:ext cx="8280987" cy="3566545"/>
        </p:xfrm>
        <a:graphic>
          <a:graphicData uri="http://schemas.openxmlformats.org/drawingml/2006/table">
            <a:tbl>
              <a:tblPr bandRow="1"/>
              <a:tblGrid>
                <a:gridCol w="432116">
                  <a:extLst>
                    <a:ext uri="{9D8B030D-6E8A-4147-A177-3AD203B41FA5}">
                      <a16:colId xmlns:a16="http://schemas.microsoft.com/office/drawing/2014/main" val="1005408293"/>
                    </a:ext>
                  </a:extLst>
                </a:gridCol>
                <a:gridCol w="1080120">
                  <a:extLst>
                    <a:ext uri="{9D8B030D-6E8A-4147-A177-3AD203B41FA5}">
                      <a16:colId xmlns:a16="http://schemas.microsoft.com/office/drawing/2014/main" val="530771808"/>
                    </a:ext>
                  </a:extLst>
                </a:gridCol>
                <a:gridCol w="1588648">
                  <a:extLst>
                    <a:ext uri="{9D8B030D-6E8A-4147-A177-3AD203B41FA5}">
                      <a16:colId xmlns:a16="http://schemas.microsoft.com/office/drawing/2014/main" val="3616395379"/>
                    </a:ext>
                  </a:extLst>
                </a:gridCol>
                <a:gridCol w="1042467">
                  <a:extLst>
                    <a:ext uri="{9D8B030D-6E8A-4147-A177-3AD203B41FA5}">
                      <a16:colId xmlns:a16="http://schemas.microsoft.com/office/drawing/2014/main" val="2046256938"/>
                    </a:ext>
                  </a:extLst>
                </a:gridCol>
                <a:gridCol w="1024791">
                  <a:extLst>
                    <a:ext uri="{9D8B030D-6E8A-4147-A177-3AD203B41FA5}">
                      <a16:colId xmlns:a16="http://schemas.microsoft.com/office/drawing/2014/main" val="4077013068"/>
                    </a:ext>
                  </a:extLst>
                </a:gridCol>
                <a:gridCol w="1038308">
                  <a:extLst>
                    <a:ext uri="{9D8B030D-6E8A-4147-A177-3AD203B41FA5}">
                      <a16:colId xmlns:a16="http://schemas.microsoft.com/office/drawing/2014/main" val="3641972379"/>
                    </a:ext>
                  </a:extLst>
                </a:gridCol>
                <a:gridCol w="1035188">
                  <a:extLst>
                    <a:ext uri="{9D8B030D-6E8A-4147-A177-3AD203B41FA5}">
                      <a16:colId xmlns:a16="http://schemas.microsoft.com/office/drawing/2014/main" val="1051193987"/>
                    </a:ext>
                  </a:extLst>
                </a:gridCol>
                <a:gridCol w="1039349">
                  <a:extLst>
                    <a:ext uri="{9D8B030D-6E8A-4147-A177-3AD203B41FA5}">
                      <a16:colId xmlns:a16="http://schemas.microsoft.com/office/drawing/2014/main" val="3237368294"/>
                    </a:ext>
                  </a:extLst>
                </a:gridCol>
              </a:tblGrid>
              <a:tr h="220302">
                <a:tc>
                  <a:txBody>
                    <a:bodyPr/>
                    <a:lstStyle/>
                    <a:p>
                      <a:pPr algn="ctr">
                        <a:lnSpc>
                          <a:spcPct val="115000"/>
                        </a:lnSpc>
                        <a:spcAft>
                          <a:spcPts val="0"/>
                        </a:spcAft>
                      </a:pPr>
                      <a:r>
                        <a:rPr lang="en-ZA" sz="800" b="1" dirty="0">
                          <a:solidFill>
                            <a:schemeClr val="bg1"/>
                          </a:solidFill>
                          <a:effectLst/>
                          <a:latin typeface="Arial" panose="020B0604020202020204" pitchFamily="34" charset="0"/>
                          <a:cs typeface="Arial" panose="020B0604020202020204" pitchFamily="34" charset="0"/>
                        </a:rPr>
                        <a:t>No</a:t>
                      </a: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Name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Description</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Outputs</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Start Date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Completion Date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Total Estimated Cost of Project</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Current Year Estimate of Expenditure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442777713"/>
                  </a:ext>
                </a:extLst>
              </a:tr>
              <a:tr h="220302">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15</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CTIA 4849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Apron Taxi line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Refurbishment and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2023</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R47m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R1m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36414638"/>
                  </a:ext>
                </a:extLst>
              </a:tr>
              <a:tr h="370392">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16</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4742</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Phase 1: Replacement of Security Detection Equipment</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Refurbishment and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2023</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R280m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R80m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8136577"/>
                  </a:ext>
                </a:extLst>
              </a:tr>
              <a:tr h="370392">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17</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6433</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Phase 2: Replacement of Security Detection Equipment</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Refurbishment and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2020</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2025</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R260m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4165667"/>
                  </a:ext>
                </a:extLst>
              </a:tr>
              <a:tr h="220302">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18</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3807</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Parking Equipment System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Efficiency and Technology</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2018</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2025</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R222m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R35m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1143967"/>
                  </a:ext>
                </a:extLst>
              </a:tr>
              <a:tr h="220302">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19</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4903</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IT Physical Infrastructure</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Efficiency and Technology</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2021</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R16m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R16m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10180720"/>
                  </a:ext>
                </a:extLst>
              </a:tr>
              <a:tr h="295347">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20</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3902</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Phase 1: Fire and Rescue Vehicle Replacement</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Refurbishment and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2022</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R110m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R38m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22186083"/>
                  </a:ext>
                </a:extLst>
              </a:tr>
              <a:tr h="445438">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21</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3871</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Atlas Proper: Installation of Infrastructure and Payment of Endowment</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Commercial</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2016</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2025</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R90m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29838418"/>
                  </a:ext>
                </a:extLst>
              </a:tr>
              <a:tr h="295347">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22</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4749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Airport Permit Issuing and Access Control</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Refurbishment and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2025</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R164m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20692707"/>
                  </a:ext>
                </a:extLst>
              </a:tr>
              <a:tr h="295347">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23</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6444</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Phase 2: Fire and Rescue Vehicle Replacement</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Refurbishment and Rehabilitation</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2024</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R74m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1502462"/>
                  </a:ext>
                </a:extLst>
              </a:tr>
              <a:tr h="220302">
                <a:tc>
                  <a:txBody>
                    <a:bodyPr/>
                    <a:lstStyle/>
                    <a:p>
                      <a:pPr algn="ctr">
                        <a:lnSpc>
                          <a:spcPct val="115000"/>
                        </a:lnSpc>
                        <a:spcAft>
                          <a:spcPts val="0"/>
                        </a:spcAft>
                      </a:pPr>
                      <a:r>
                        <a:rPr lang="en-ZA" sz="800" b="1" dirty="0">
                          <a:effectLst/>
                          <a:latin typeface="Arial" panose="020B0604020202020204" pitchFamily="34" charset="0"/>
                          <a:cs typeface="Arial" panose="020B0604020202020204" pitchFamily="34" charset="0"/>
                        </a:rPr>
                        <a:t>24</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CORP 4922</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Airport Management System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Efficiency and Technology</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2019</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2025</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R100m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R0m</a:t>
                      </a:r>
                      <a:endParaRPr lang="en-ZA" sz="8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70850169"/>
                  </a:ext>
                </a:extLst>
              </a:tr>
            </a:tbl>
          </a:graphicData>
        </a:graphic>
      </p:graphicFrame>
    </p:spTree>
    <p:extLst>
      <p:ext uri="{BB962C8B-B14F-4D97-AF65-F5344CB8AC3E}">
        <p14:creationId xmlns:p14="http://schemas.microsoft.com/office/powerpoint/2010/main" val="36973876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Civil Aviation</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819109" y="4788258"/>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CCAD6C4-0EE8-4327-BFB6-ADB6FC4E984D}"/>
              </a:ext>
            </a:extLst>
          </p:cNvPr>
          <p:cNvGraphicFramePr>
            <a:graphicFrameLocks noGrp="1"/>
          </p:cNvGraphicFramePr>
          <p:nvPr>
            <p:extLst>
              <p:ext uri="{D42A27DB-BD31-4B8C-83A1-F6EECF244321}">
                <p14:modId xmlns:p14="http://schemas.microsoft.com/office/powerpoint/2010/main" val="1406809899"/>
              </p:ext>
            </p:extLst>
          </p:nvPr>
        </p:nvGraphicFramePr>
        <p:xfrm>
          <a:off x="566104" y="639675"/>
          <a:ext cx="8120697" cy="4090215"/>
        </p:xfrm>
        <a:graphic>
          <a:graphicData uri="http://schemas.openxmlformats.org/drawingml/2006/table">
            <a:tbl>
              <a:tblPr bandRow="1"/>
              <a:tblGrid>
                <a:gridCol w="1009032">
                  <a:extLst>
                    <a:ext uri="{9D8B030D-6E8A-4147-A177-3AD203B41FA5}">
                      <a16:colId xmlns:a16="http://schemas.microsoft.com/office/drawing/2014/main" val="627159249"/>
                    </a:ext>
                  </a:extLst>
                </a:gridCol>
                <a:gridCol w="1009032">
                  <a:extLst>
                    <a:ext uri="{9D8B030D-6E8A-4147-A177-3AD203B41FA5}">
                      <a16:colId xmlns:a16="http://schemas.microsoft.com/office/drawing/2014/main" val="857940163"/>
                    </a:ext>
                  </a:extLst>
                </a:gridCol>
                <a:gridCol w="1022799">
                  <a:extLst>
                    <a:ext uri="{9D8B030D-6E8A-4147-A177-3AD203B41FA5}">
                      <a16:colId xmlns:a16="http://schemas.microsoft.com/office/drawing/2014/main" val="2840792247"/>
                    </a:ext>
                  </a:extLst>
                </a:gridCol>
                <a:gridCol w="1022288">
                  <a:extLst>
                    <a:ext uri="{9D8B030D-6E8A-4147-A177-3AD203B41FA5}">
                      <a16:colId xmlns:a16="http://schemas.microsoft.com/office/drawing/2014/main" val="2177374152"/>
                    </a:ext>
                  </a:extLst>
                </a:gridCol>
                <a:gridCol w="1004953">
                  <a:extLst>
                    <a:ext uri="{9D8B030D-6E8A-4147-A177-3AD203B41FA5}">
                      <a16:colId xmlns:a16="http://schemas.microsoft.com/office/drawing/2014/main" val="2473366572"/>
                    </a:ext>
                  </a:extLst>
                </a:gridCol>
                <a:gridCol w="1018211">
                  <a:extLst>
                    <a:ext uri="{9D8B030D-6E8A-4147-A177-3AD203B41FA5}">
                      <a16:colId xmlns:a16="http://schemas.microsoft.com/office/drawing/2014/main" val="534075145"/>
                    </a:ext>
                  </a:extLst>
                </a:gridCol>
                <a:gridCol w="1015152">
                  <a:extLst>
                    <a:ext uri="{9D8B030D-6E8A-4147-A177-3AD203B41FA5}">
                      <a16:colId xmlns:a16="http://schemas.microsoft.com/office/drawing/2014/main" val="2070363087"/>
                    </a:ext>
                  </a:extLst>
                </a:gridCol>
                <a:gridCol w="1019230">
                  <a:extLst>
                    <a:ext uri="{9D8B030D-6E8A-4147-A177-3AD203B41FA5}">
                      <a16:colId xmlns:a16="http://schemas.microsoft.com/office/drawing/2014/main" val="46234570"/>
                    </a:ext>
                  </a:extLst>
                </a:gridCol>
              </a:tblGrid>
              <a:tr h="185103">
                <a:tc>
                  <a:txBody>
                    <a:bodyPr/>
                    <a:lstStyle/>
                    <a:p>
                      <a:pPr algn="ctr">
                        <a:lnSpc>
                          <a:spcPct val="115000"/>
                        </a:lnSpc>
                        <a:spcAft>
                          <a:spcPts val="0"/>
                        </a:spcAft>
                      </a:pPr>
                      <a:r>
                        <a:rPr lang="en-ZA" sz="800" b="1" dirty="0">
                          <a:solidFill>
                            <a:schemeClr val="bg1"/>
                          </a:solidFill>
                          <a:effectLst/>
                          <a:latin typeface="Arial" panose="020B0604020202020204" pitchFamily="34" charset="0"/>
                          <a:cs typeface="Arial" panose="020B0604020202020204" pitchFamily="34" charset="0"/>
                        </a:rPr>
                        <a:t>No</a:t>
                      </a: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Name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Description</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Outputs</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Start Date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Completion Date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Total Estimated Cost of Project</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Current Year Estimate of Expenditure</a:t>
                      </a:r>
                      <a:endParaRPr lang="en-ZA" sz="800" dirty="0">
                        <a:effectLst/>
                        <a:latin typeface="Arial" panose="020B0604020202020204" pitchFamily="34" charset="0"/>
                        <a:cs typeface="Arial" panose="020B0604020202020204" pitchFamily="34" charset="0"/>
                      </a:endParaRPr>
                    </a:p>
                  </a:txBody>
                  <a:tcPr marL="29665" marR="29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745616513"/>
                  </a:ext>
                </a:extLst>
              </a:tr>
              <a:tr h="519542">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25</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CORP 4593</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Passenger Self Service Programme</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Efficiency and Technology</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2018</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2025</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R115m</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R4m</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1464307"/>
                  </a:ext>
                </a:extLst>
              </a:tr>
              <a:tr h="519542">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26</a:t>
                      </a: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CORP 4862</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Display Technologies</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Efficiency and Technology</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2019</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2023</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R40m</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R16m</a:t>
                      </a:r>
                      <a:endParaRPr lang="en-ZA" sz="900" dirty="0">
                        <a:effectLst/>
                        <a:latin typeface="Calibri" panose="020F0502020204030204" pitchFamily="34" charset="0"/>
                      </a:endParaRPr>
                    </a:p>
                  </a:txBody>
                  <a:tcPr marL="34743" marR="34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26147716"/>
                  </a:ext>
                </a:extLst>
              </a:tr>
              <a:tr h="519542">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27</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CORP 4800</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Business Intelligence and Data Analytics</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Efficiency and Technology</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2019</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2024</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R40m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R0m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03154056"/>
                  </a:ext>
                </a:extLst>
              </a:tr>
              <a:tr h="696523">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28</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CORP 4857</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Integrated Compliance Management Solution</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Efficiency and Technology</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2019</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2024</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R37m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R6m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73472348"/>
                  </a:ext>
                </a:extLst>
              </a:tr>
              <a:tr h="342562">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29</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CORP 5930</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CCTV Replacement</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Efficiency and Technology</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2019</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2025</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R72m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R0m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38019226"/>
                  </a:ext>
                </a:extLst>
              </a:tr>
              <a:tr h="342562">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30</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DIA 3808</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Airside: Bravo Taxiway Extension</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Refurbishment and Rehabilitation</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2017</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2022</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R75m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R23m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4912693"/>
                  </a:ext>
                </a:extLst>
              </a:tr>
              <a:tr h="519542">
                <a:tc>
                  <a:txBody>
                    <a:bodyPr/>
                    <a:lstStyle/>
                    <a:p>
                      <a:pPr algn="ctr">
                        <a:lnSpc>
                          <a:spcPct val="115000"/>
                        </a:lnSpc>
                        <a:spcAft>
                          <a:spcPts val="0"/>
                        </a:spcAft>
                      </a:pPr>
                      <a:r>
                        <a:rPr lang="en-ZA" sz="900" b="1" dirty="0">
                          <a:effectLst/>
                          <a:latin typeface="Arial" panose="020B0604020202020204" pitchFamily="34" charset="0"/>
                          <a:cs typeface="Arial" panose="020B0604020202020204" pitchFamily="34" charset="0"/>
                        </a:rPr>
                        <a:t>31</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GRJ 4865</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M&amp;E: AGL Photometric Testing Equipment</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Statutory and Compliance</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2019</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2022</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R1m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R0m</a:t>
                      </a:r>
                      <a:endParaRPr lang="en-ZA" sz="9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11584846"/>
                  </a:ext>
                </a:extLst>
              </a:tr>
            </a:tbl>
          </a:graphicData>
        </a:graphic>
      </p:graphicFrame>
    </p:spTree>
    <p:extLst>
      <p:ext uri="{BB962C8B-B14F-4D97-AF65-F5344CB8AC3E}">
        <p14:creationId xmlns:p14="http://schemas.microsoft.com/office/powerpoint/2010/main" val="315515705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Maritime Transport</a:t>
            </a:r>
          </a:p>
        </p:txBody>
      </p:sp>
      <p:sp>
        <p:nvSpPr>
          <p:cNvPr id="3" name="Content Placeholder 2"/>
          <p:cNvSpPr>
            <a:spLocks noGrp="1"/>
          </p:cNvSpPr>
          <p:nvPr>
            <p:ph sz="half" idx="1"/>
          </p:nvPr>
        </p:nvSpPr>
        <p:spPr>
          <a:xfrm>
            <a:off x="457200" y="627534"/>
            <a:ext cx="8219256" cy="3528392"/>
          </a:xfrm>
        </p:spPr>
        <p:txBody>
          <a:bodyPr>
            <a:noAutofit/>
          </a:bodyPr>
          <a:lstStyle/>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7983017" y="4696136"/>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D7EB46F4-F725-442F-8D34-5D4DC2ADA86B}"/>
              </a:ext>
            </a:extLst>
          </p:cNvPr>
          <p:cNvGraphicFramePr>
            <a:graphicFrameLocks noGrp="1"/>
          </p:cNvGraphicFramePr>
          <p:nvPr>
            <p:extLst>
              <p:ext uri="{D42A27DB-BD31-4B8C-83A1-F6EECF244321}">
                <p14:modId xmlns:p14="http://schemas.microsoft.com/office/powerpoint/2010/main" val="1646555020"/>
              </p:ext>
            </p:extLst>
          </p:nvPr>
        </p:nvGraphicFramePr>
        <p:xfrm>
          <a:off x="539484" y="618483"/>
          <a:ext cx="7992957" cy="4033774"/>
        </p:xfrm>
        <a:graphic>
          <a:graphicData uri="http://schemas.openxmlformats.org/drawingml/2006/table">
            <a:tbl>
              <a:tblPr bandRow="1"/>
              <a:tblGrid>
                <a:gridCol w="586703">
                  <a:extLst>
                    <a:ext uri="{9D8B030D-6E8A-4147-A177-3AD203B41FA5}">
                      <a16:colId xmlns:a16="http://schemas.microsoft.com/office/drawing/2014/main" val="3843109442"/>
                    </a:ext>
                  </a:extLst>
                </a:gridCol>
                <a:gridCol w="1416297">
                  <a:extLst>
                    <a:ext uri="{9D8B030D-6E8A-4147-A177-3AD203B41FA5}">
                      <a16:colId xmlns:a16="http://schemas.microsoft.com/office/drawing/2014/main" val="958453894"/>
                    </a:ext>
                  </a:extLst>
                </a:gridCol>
                <a:gridCol w="999997">
                  <a:extLst>
                    <a:ext uri="{9D8B030D-6E8A-4147-A177-3AD203B41FA5}">
                      <a16:colId xmlns:a16="http://schemas.microsoft.com/office/drawing/2014/main" val="3806191655"/>
                    </a:ext>
                  </a:extLst>
                </a:gridCol>
                <a:gridCol w="999497">
                  <a:extLst>
                    <a:ext uri="{9D8B030D-6E8A-4147-A177-3AD203B41FA5}">
                      <a16:colId xmlns:a16="http://schemas.microsoft.com/office/drawing/2014/main" val="272745160"/>
                    </a:ext>
                  </a:extLst>
                </a:gridCol>
                <a:gridCol w="991977">
                  <a:extLst>
                    <a:ext uri="{9D8B030D-6E8A-4147-A177-3AD203B41FA5}">
                      <a16:colId xmlns:a16="http://schemas.microsoft.com/office/drawing/2014/main" val="1879897597"/>
                    </a:ext>
                  </a:extLst>
                </a:gridCol>
                <a:gridCol w="999997">
                  <a:extLst>
                    <a:ext uri="{9D8B030D-6E8A-4147-A177-3AD203B41FA5}">
                      <a16:colId xmlns:a16="http://schemas.microsoft.com/office/drawing/2014/main" val="647406724"/>
                    </a:ext>
                  </a:extLst>
                </a:gridCol>
                <a:gridCol w="996989">
                  <a:extLst>
                    <a:ext uri="{9D8B030D-6E8A-4147-A177-3AD203B41FA5}">
                      <a16:colId xmlns:a16="http://schemas.microsoft.com/office/drawing/2014/main" val="1493162420"/>
                    </a:ext>
                  </a:extLst>
                </a:gridCol>
                <a:gridCol w="1001500">
                  <a:extLst>
                    <a:ext uri="{9D8B030D-6E8A-4147-A177-3AD203B41FA5}">
                      <a16:colId xmlns:a16="http://schemas.microsoft.com/office/drawing/2014/main" val="3170452794"/>
                    </a:ext>
                  </a:extLst>
                </a:gridCol>
              </a:tblGrid>
              <a:tr h="364188">
                <a:tc>
                  <a:txBody>
                    <a:bodyPr/>
                    <a:lstStyle/>
                    <a:p>
                      <a:pPr algn="ctr">
                        <a:lnSpc>
                          <a:spcPct val="115000"/>
                        </a:lnSpc>
                        <a:spcAft>
                          <a:spcPts val="0"/>
                        </a:spcAft>
                      </a:pPr>
                      <a:r>
                        <a:rPr lang="en-ZA" sz="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a:t>
                      </a: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Name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Project Description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Start Date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Completion Date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Total Estimated Cost of Project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Current Year Estimate of Expenditure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3522338931"/>
                  </a:ext>
                </a:extLst>
              </a:tr>
              <a:tr h="86577">
                <a:tc gridSpan="8">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Maritime Transport </a:t>
                      </a:r>
                      <a:r>
                        <a:rPr lang="en-ZA" sz="900" i="1" dirty="0">
                          <a:effectLst/>
                          <a:latin typeface="Arial" panose="020B0604020202020204" pitchFamily="34" charset="0"/>
                          <a:ea typeface="Arial" panose="020B0604020202020204" pitchFamily="34" charset="0"/>
                          <a:cs typeface="Arial" panose="020B0604020202020204" pitchFamily="34" charset="0"/>
                        </a:rPr>
                        <a:t>(NPA is the custodian of port infrastructure. DoT monitors the build programme in PCCs)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nSpc>
                          <a:spcPct val="115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17689561"/>
                  </a:ext>
                </a:extLst>
              </a:tr>
              <a:tr h="1197023">
                <a:tc>
                  <a:txBody>
                    <a:bodyPr/>
                    <a:lstStyle/>
                    <a:p>
                      <a:pPr algn="ctr">
                        <a:lnSpc>
                          <a:spcPct val="115000"/>
                        </a:lnSpc>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01</a:t>
                      </a: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Emergency Towing Vessel (ETV)</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Protection of South Africa’s coastline against marine pollution incidents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42900" lvl="0" indent="-342900">
                        <a:lnSpc>
                          <a:spcPct val="115000"/>
                        </a:lnSpc>
                        <a:spcAft>
                          <a:spcPts val="0"/>
                        </a:spcAft>
                        <a:buFont typeface="+mj-lt"/>
                        <a:buAutoNum type="arabicPeriod" startAt="9"/>
                      </a:pPr>
                      <a:r>
                        <a:rPr lang="en-ZA" sz="900" dirty="0">
                          <a:effectLst/>
                          <a:latin typeface="Arial" panose="020B0604020202020204" pitchFamily="34" charset="0"/>
                          <a:ea typeface="Arial" panose="020B0604020202020204" pitchFamily="34" charset="0"/>
                          <a:cs typeface="Arial" panose="020B0604020202020204" pitchFamily="34" charset="0"/>
                        </a:rPr>
                        <a:t>Feasibility Study</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Treasury Approval I &amp; II</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mj-lt"/>
                        <a:buAutoNum type="arabicPeriod" startAt="9"/>
                      </a:pPr>
                      <a:r>
                        <a:rPr lang="en-ZA" sz="900" dirty="0">
                          <a:effectLst/>
                          <a:latin typeface="Arial" panose="020B0604020202020204" pitchFamily="34" charset="0"/>
                          <a:ea typeface="Arial" panose="020B0604020202020204" pitchFamily="34" charset="0"/>
                          <a:cs typeface="Arial" panose="020B0604020202020204" pitchFamily="34" charset="0"/>
                        </a:rPr>
                        <a:t>Design, Build and Operate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2020</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2025</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R2.6 billion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Tbc</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14907012"/>
                  </a:ext>
                </a:extLst>
              </a:tr>
              <a:tr h="734337">
                <a:tc>
                  <a:txBody>
                    <a:bodyPr/>
                    <a:lstStyle/>
                    <a:p>
                      <a:pPr algn="ctr">
                        <a:lnSpc>
                          <a:spcPct val="115000"/>
                        </a:lnSpc>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02</a:t>
                      </a: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Mnambithi / TPT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Section 79 – Operating Licence for Multi-Purpose Bulk Liquid Storage Terminal</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Operating Licence</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Design, Build and Operate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2021</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2023</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R1.2 billion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R1.2 billion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66863627"/>
                  </a:ext>
                </a:extLst>
              </a:tr>
              <a:tr h="1011949">
                <a:tc>
                  <a:txBody>
                    <a:bodyPr/>
                    <a:lstStyle/>
                    <a:p>
                      <a:pPr algn="ctr">
                        <a:lnSpc>
                          <a:spcPct val="115000"/>
                        </a:lnSpc>
                        <a:spcAft>
                          <a:spcPts val="0"/>
                        </a:spcAft>
                      </a:pPr>
                      <a:r>
                        <a:rPr lang="en-ZA" sz="900" b="1" dirty="0">
                          <a:effectLst/>
                          <a:latin typeface="Arial" panose="020B0604020202020204" pitchFamily="34" charset="0"/>
                          <a:ea typeface="Calibri" panose="020F0502020204030204" pitchFamily="34" charset="0"/>
                          <a:cs typeface="Arial" panose="020B0604020202020204" pitchFamily="34" charset="0"/>
                        </a:rPr>
                        <a:t>03</a:t>
                      </a: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SSF – LNG Terminal Development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Building of LPG Terminal to supply LPG to Eskom and local businesses as part of Energy Strategy of Energy Mix</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Operating Licence</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Design, Build and Operate</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2022/23</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2024</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$5 billion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Tbc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42841" marR="4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0856132"/>
                  </a:ext>
                </a:extLst>
              </a:tr>
            </a:tbl>
          </a:graphicData>
        </a:graphic>
      </p:graphicFrame>
    </p:spTree>
    <p:extLst>
      <p:ext uri="{BB962C8B-B14F-4D97-AF65-F5344CB8AC3E}">
        <p14:creationId xmlns:p14="http://schemas.microsoft.com/office/powerpoint/2010/main" val="352503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Safety and Security</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16</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960440"/>
          </a:xfrm>
        </p:spPr>
        <p:txBody>
          <a:bodyPr>
            <a:normAutofit/>
          </a:bodyPr>
          <a:lstStyle/>
          <a:p>
            <a:pPr marL="285750" indent="-285750" algn="just">
              <a:lnSpc>
                <a:spcPct val="130000"/>
              </a:lnSpc>
              <a:spcBef>
                <a:spcPct val="0"/>
              </a:spcBef>
              <a:buFont typeface="Arial" panose="020B0604020202020204" pitchFamily="34" charset="0"/>
              <a:buChar char="•"/>
            </a:pPr>
            <a:r>
              <a:rPr lang="en-ZA" dirty="0">
                <a:solidFill>
                  <a:schemeClr val="tx1"/>
                </a:solidFill>
              </a:rPr>
              <a:t>Safety and security remain the DoT’s top strategic and organisational goal.</a:t>
            </a:r>
          </a:p>
          <a:p>
            <a:pPr algn="just">
              <a:lnSpc>
                <a:spcPct val="130000"/>
              </a:lnSpc>
              <a:spcBef>
                <a:spcPct val="0"/>
              </a:spcBef>
            </a:pPr>
            <a:endParaRPr lang="en-ZA" dirty="0">
              <a:solidFill>
                <a:schemeClr val="tx1"/>
              </a:solidFill>
            </a:endParaRPr>
          </a:p>
          <a:p>
            <a:pPr marL="285750" indent="-285750" algn="just">
              <a:lnSpc>
                <a:spcPct val="130000"/>
              </a:lnSpc>
              <a:spcBef>
                <a:spcPct val="0"/>
              </a:spcBef>
              <a:buFont typeface="Arial" panose="020B0604020202020204" pitchFamily="34" charset="0"/>
              <a:buChar char="•"/>
            </a:pPr>
            <a:r>
              <a:rPr lang="en-ZA" dirty="0">
                <a:solidFill>
                  <a:schemeClr val="tx1"/>
                </a:solidFill>
              </a:rPr>
              <a:t>Each mode has its own safety posture, but common themes cross all modes. </a:t>
            </a:r>
          </a:p>
          <a:p>
            <a:pPr algn="just">
              <a:lnSpc>
                <a:spcPct val="130000"/>
              </a:lnSpc>
              <a:spcBef>
                <a:spcPct val="0"/>
              </a:spcBef>
            </a:pPr>
            <a:endParaRPr lang="en-ZA" dirty="0">
              <a:solidFill>
                <a:schemeClr val="tx1"/>
              </a:solidFill>
            </a:endParaRPr>
          </a:p>
          <a:p>
            <a:pPr marL="285750" indent="-285750" algn="just">
              <a:lnSpc>
                <a:spcPct val="130000"/>
              </a:lnSpc>
              <a:spcBef>
                <a:spcPct val="0"/>
              </a:spcBef>
              <a:buFont typeface="Arial" panose="020B0604020202020204" pitchFamily="34" charset="0"/>
              <a:buChar char="•"/>
            </a:pPr>
            <a:r>
              <a:rPr lang="en-ZA" dirty="0">
                <a:solidFill>
                  <a:schemeClr val="tx1"/>
                </a:solidFill>
              </a:rPr>
              <a:t>These include the need to work effectively with all spheres of government, address human behaviours, employ life-saving infrastructure counter-measures, improve safety data analysis, ensure innovative measures that bring safety benefits, and pursue performance-based rather than prescriptive regulations.</a:t>
            </a:r>
            <a:endParaRPr lang="en-ZA" sz="1400" dirty="0">
              <a:solidFill>
                <a:schemeClr val="tx1"/>
              </a:solidFill>
            </a:endParaRPr>
          </a:p>
          <a:p>
            <a:pPr lvl="0" algn="just">
              <a:lnSpc>
                <a:spcPct val="130000"/>
              </a:lnSpc>
              <a:spcBef>
                <a:spcPct val="0"/>
              </a:spcBef>
            </a:pPr>
            <a:endParaRPr lang="en-US" altLang="en-US" sz="1400" b="1" dirty="0">
              <a:solidFill>
                <a:prstClr val="black"/>
              </a:solidFill>
            </a:endParaRPr>
          </a:p>
        </p:txBody>
      </p:sp>
    </p:spTree>
    <p:extLst>
      <p:ext uri="{BB962C8B-B14F-4D97-AF65-F5344CB8AC3E}">
        <p14:creationId xmlns:p14="http://schemas.microsoft.com/office/powerpoint/2010/main" val="297009057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7534"/>
            <a:ext cx="8219256" cy="3528392"/>
          </a:xfrm>
        </p:spPr>
        <p:txBody>
          <a:bodyPr>
            <a:noAutofit/>
          </a:bodyPr>
          <a:lstStyle/>
          <a:p>
            <a:pPr algn="ctr"/>
            <a:endParaRPr lang="en-ZA" sz="1500" b="1" dirty="0"/>
          </a:p>
          <a:p>
            <a:pPr algn="ctr"/>
            <a:endParaRPr lang="en-ZA" sz="1500" b="1" dirty="0"/>
          </a:p>
          <a:p>
            <a:pPr algn="ctr"/>
            <a:endParaRPr lang="en-ZA" sz="1500" b="1" dirty="0"/>
          </a:p>
          <a:p>
            <a:pPr algn="ctr"/>
            <a:endParaRPr lang="en-ZA" sz="1500" b="1" dirty="0"/>
          </a:p>
          <a:p>
            <a:pPr algn="ctr"/>
            <a:endParaRPr lang="en-ZA" sz="1500" b="1" dirty="0"/>
          </a:p>
          <a:p>
            <a:pPr algn="ctr"/>
            <a:r>
              <a:rPr lang="en-ZA" sz="2400" b="1" dirty="0">
                <a:solidFill>
                  <a:schemeClr val="tx1"/>
                </a:solidFill>
              </a:rPr>
              <a:t>DoT BUDGET 2023/24</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155</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91439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Contents</a:t>
            </a:r>
          </a:p>
        </p:txBody>
      </p:sp>
      <p:sp>
        <p:nvSpPr>
          <p:cNvPr id="3" name="Content Placeholder 2"/>
          <p:cNvSpPr>
            <a:spLocks noGrp="1"/>
          </p:cNvSpPr>
          <p:nvPr>
            <p:ph sz="half" idx="1"/>
          </p:nvPr>
        </p:nvSpPr>
        <p:spPr>
          <a:xfrm>
            <a:off x="457200" y="627533"/>
            <a:ext cx="8219256" cy="4021567"/>
          </a:xfrm>
        </p:spPr>
        <p:txBody>
          <a:bodyPr>
            <a:noAutofit/>
          </a:bodyPr>
          <a:lstStyle/>
          <a:p>
            <a:pPr marL="342900" lvl="0" indent="-342900" defTabSz="457200">
              <a:buFont typeface="Arial" panose="020B0604020202020204" pitchFamily="34" charset="0"/>
              <a:buChar char="•"/>
            </a:pPr>
            <a:r>
              <a:rPr lang="en-US" sz="1600" dirty="0">
                <a:solidFill>
                  <a:prstClr val="black"/>
                </a:solidFill>
              </a:rPr>
              <a:t>Budget Overview </a:t>
            </a:r>
          </a:p>
          <a:p>
            <a:pPr marL="342900" lvl="0" indent="-342900" defTabSz="457200">
              <a:buFont typeface="Arial" panose="020B0604020202020204" pitchFamily="34" charset="0"/>
              <a:buChar char="•"/>
            </a:pPr>
            <a:r>
              <a:rPr lang="en-US" sz="1600" dirty="0">
                <a:solidFill>
                  <a:prstClr val="black"/>
                </a:solidFill>
              </a:rPr>
              <a:t>Estimates of National Expenditure (ENE)</a:t>
            </a:r>
          </a:p>
          <a:p>
            <a:pPr marL="804863" lvl="0" indent="-447675" defTabSz="457200">
              <a:buFont typeface="Courier New" panose="02070309020205020404" pitchFamily="49" charset="0"/>
              <a:buChar char="o"/>
            </a:pPr>
            <a:r>
              <a:rPr lang="en-US" sz="1600" dirty="0">
                <a:solidFill>
                  <a:prstClr val="black"/>
                </a:solidFill>
              </a:rPr>
              <a:t>Per programme</a:t>
            </a:r>
          </a:p>
          <a:p>
            <a:pPr marL="804863" lvl="0" indent="-447675" defTabSz="457200">
              <a:buFont typeface="Courier New" panose="02070309020205020404" pitchFamily="49" charset="0"/>
              <a:buChar char="o"/>
            </a:pPr>
            <a:r>
              <a:rPr lang="en-US" sz="1600" dirty="0">
                <a:solidFill>
                  <a:prstClr val="black"/>
                </a:solidFill>
              </a:rPr>
              <a:t>Economic Classification</a:t>
            </a:r>
          </a:p>
          <a:p>
            <a:pPr marL="342900" lvl="0" indent="-342900" defTabSz="457200">
              <a:buFont typeface="Arial" panose="020B0604020202020204" pitchFamily="34" charset="0"/>
              <a:buChar char="•"/>
            </a:pPr>
            <a:r>
              <a:rPr lang="en-US" sz="1600" dirty="0">
                <a:solidFill>
                  <a:prstClr val="black"/>
                </a:solidFill>
              </a:rPr>
              <a:t>Goods and Services: Projects above million</a:t>
            </a:r>
          </a:p>
          <a:p>
            <a:pPr marL="342900" lvl="0" indent="-342900" defTabSz="457200">
              <a:buFont typeface="Arial" panose="020B0604020202020204" pitchFamily="34" charset="0"/>
              <a:buChar char="•"/>
            </a:pPr>
            <a:r>
              <a:rPr lang="en-US" sz="1600" dirty="0">
                <a:solidFill>
                  <a:prstClr val="black"/>
                </a:solidFill>
              </a:rPr>
              <a:t>Transfers and subsidies</a:t>
            </a:r>
          </a:p>
          <a:p>
            <a:pPr marL="804863" lvl="0" indent="-447675" defTabSz="457200">
              <a:buFont typeface="Courier New" panose="02070309020205020404" pitchFamily="49" charset="0"/>
              <a:buChar char="o"/>
            </a:pPr>
            <a:r>
              <a:rPr lang="en-US" sz="1600" dirty="0">
                <a:solidFill>
                  <a:prstClr val="black"/>
                </a:solidFill>
              </a:rPr>
              <a:t>Detailed transfers</a:t>
            </a:r>
          </a:p>
          <a:p>
            <a:pPr marL="804863" lvl="0" indent="-447675" defTabSz="457200">
              <a:buFont typeface="Courier New" panose="02070309020205020404" pitchFamily="49" charset="0"/>
              <a:buChar char="o"/>
            </a:pPr>
            <a:r>
              <a:rPr lang="en-US" sz="1600" dirty="0">
                <a:solidFill>
                  <a:prstClr val="black"/>
                </a:solidFill>
              </a:rPr>
              <a:t>Road Transport</a:t>
            </a:r>
          </a:p>
          <a:p>
            <a:pPr marL="804863" lvl="0" indent="-447675" defTabSz="457200">
              <a:buFont typeface="Courier New" panose="02070309020205020404" pitchFamily="49" charset="0"/>
              <a:buChar char="o"/>
            </a:pPr>
            <a:r>
              <a:rPr lang="en-US" sz="1600" dirty="0">
                <a:solidFill>
                  <a:prstClr val="black"/>
                </a:solidFill>
              </a:rPr>
              <a:t>Public Transport </a:t>
            </a:r>
          </a:p>
          <a:p>
            <a:pPr marL="342900" lvl="0" indent="-342900" defTabSz="457200">
              <a:buFont typeface="Arial" panose="020B0604020202020204" pitchFamily="34" charset="0"/>
              <a:buChar char="•"/>
            </a:pPr>
            <a:r>
              <a:rPr lang="en-US" sz="1600" dirty="0">
                <a:solidFill>
                  <a:prstClr val="black"/>
                </a:solidFill>
              </a:rPr>
              <a:t>Conditional Grants</a:t>
            </a:r>
          </a:p>
          <a:p>
            <a:pPr marL="892175" lvl="1" indent="-536575" defTabSz="457200">
              <a:buFont typeface="Courier New" panose="02070309020205020404" pitchFamily="49" charset="0"/>
              <a:buChar char="o"/>
              <a:tabLst>
                <a:tab pos="806450" algn="l"/>
              </a:tabLst>
            </a:pPr>
            <a:r>
              <a:rPr lang="en-US" sz="1600" dirty="0">
                <a:solidFill>
                  <a:prstClr val="black"/>
                </a:solidFill>
              </a:rPr>
              <a:t>Provincial Road Maintenance Grant</a:t>
            </a:r>
          </a:p>
          <a:p>
            <a:pPr marL="892175" lvl="1" indent="-536575" defTabSz="457200">
              <a:buFont typeface="Courier New" panose="02070309020205020404" pitchFamily="49" charset="0"/>
              <a:buChar char="o"/>
              <a:tabLst>
                <a:tab pos="806450" algn="l"/>
              </a:tabLst>
            </a:pPr>
            <a:r>
              <a:rPr lang="en-US" sz="1600" dirty="0">
                <a:solidFill>
                  <a:prstClr val="black"/>
                </a:solidFill>
              </a:rPr>
              <a:t>Public Transport Operations Grant</a:t>
            </a:r>
          </a:p>
          <a:p>
            <a:pPr marL="892175" lvl="1" indent="-536575" defTabSz="457200">
              <a:buFont typeface="Courier New" panose="02070309020205020404" pitchFamily="49" charset="0"/>
              <a:buChar char="o"/>
              <a:tabLst>
                <a:tab pos="806450" algn="l"/>
              </a:tabLst>
            </a:pPr>
            <a:r>
              <a:rPr lang="en-US" sz="1600" dirty="0">
                <a:solidFill>
                  <a:prstClr val="black"/>
                </a:solidFill>
              </a:rPr>
              <a:t>Public Transport Network Grant</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156</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18931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Budget Overview</a:t>
            </a:r>
          </a:p>
        </p:txBody>
      </p:sp>
      <p:sp>
        <p:nvSpPr>
          <p:cNvPr id="3" name="Content Placeholder 2"/>
          <p:cNvSpPr>
            <a:spLocks noGrp="1"/>
          </p:cNvSpPr>
          <p:nvPr>
            <p:ph sz="half" idx="1"/>
          </p:nvPr>
        </p:nvSpPr>
        <p:spPr>
          <a:xfrm>
            <a:off x="457200" y="627533"/>
            <a:ext cx="8219256" cy="4160725"/>
          </a:xfrm>
        </p:spPr>
        <p:txBody>
          <a:bodyPr>
            <a:noAutofit/>
          </a:bodyPr>
          <a:lstStyle/>
          <a:p>
            <a:pPr marL="355600" lvl="0" indent="-355600" algn="just" defTabSz="457200">
              <a:lnSpc>
                <a:spcPct val="107000"/>
              </a:lnSpc>
              <a:spcBef>
                <a:spcPts val="0"/>
              </a:spcBef>
              <a:buFont typeface="Wingdings" panose="05000000000000000000" pitchFamily="2" charset="2"/>
              <a:buChar char="§"/>
            </a:pPr>
            <a:r>
              <a:rPr lang="en-US" sz="1200" dirty="0">
                <a:solidFill>
                  <a:prstClr val="black"/>
                </a:solidFill>
                <a:ea typeface="Calibri" panose="020F0502020204030204" pitchFamily="34" charset="0"/>
              </a:rPr>
              <a:t>The department has been allocated a total amount of R79,565 billion in 2023/24, R86,718 billion in 2024/25 and R94,152 billion in 2025/26 financial years.</a:t>
            </a:r>
          </a:p>
          <a:p>
            <a:pPr marL="355600" lvl="0" indent="-355600" algn="just" defTabSz="457200">
              <a:lnSpc>
                <a:spcPct val="107000"/>
              </a:lnSpc>
              <a:spcBef>
                <a:spcPts val="0"/>
              </a:spcBef>
              <a:buFont typeface="Wingdings" panose="05000000000000000000" pitchFamily="2" charset="2"/>
              <a:buChar char="§"/>
            </a:pPr>
            <a:endParaRPr lang="en-US" sz="1200" dirty="0">
              <a:solidFill>
                <a:prstClr val="black"/>
              </a:solidFill>
              <a:ea typeface="Calibri" panose="020F0502020204030204" pitchFamily="34" charset="0"/>
            </a:endParaRPr>
          </a:p>
          <a:p>
            <a:pPr marL="355600" lvl="0" indent="-355600" algn="just" defTabSz="457200">
              <a:lnSpc>
                <a:spcPct val="107000"/>
              </a:lnSpc>
              <a:spcBef>
                <a:spcPts val="0"/>
              </a:spcBef>
              <a:buFont typeface="Wingdings" panose="05000000000000000000" pitchFamily="2" charset="2"/>
              <a:buChar char="§"/>
            </a:pPr>
            <a:r>
              <a:rPr lang="en-US" sz="1200" dirty="0">
                <a:solidFill>
                  <a:prstClr val="black"/>
                </a:solidFill>
                <a:ea typeface="Calibri" panose="020F0502020204030204" pitchFamily="34" charset="0"/>
              </a:rPr>
              <a:t>Transfers and subsidies account for an estimated 98 per cent (R255.3 billion) of the department’s expenditure over the next 3 years, increasing at an average annual rate of 9.7 per cent. Of this, R155 billion is directed towards transport public entities and agencies to carry out their mandated functions, and R98.5 billion is transferred to other spheres of government with concurrent transport functions through the provincial roads maintenance grant, the public transport operations grant, the public transport network grant and the rural roads asset management systems grant</a:t>
            </a:r>
          </a:p>
          <a:p>
            <a:pPr marL="355600" lvl="0" indent="-355600" algn="just" defTabSz="457200">
              <a:lnSpc>
                <a:spcPct val="107000"/>
              </a:lnSpc>
              <a:spcBef>
                <a:spcPts val="0"/>
              </a:spcBef>
            </a:pPr>
            <a:endParaRPr lang="en-US" sz="1200" dirty="0">
              <a:solidFill>
                <a:prstClr val="black"/>
              </a:solidFill>
              <a:ea typeface="Calibri" panose="020F0502020204030204" pitchFamily="34" charset="0"/>
            </a:endParaRPr>
          </a:p>
          <a:p>
            <a:pPr marL="355600" lvl="0" indent="-355600" algn="just" defTabSz="457200">
              <a:lnSpc>
                <a:spcPct val="107000"/>
              </a:lnSpc>
              <a:spcBef>
                <a:spcPts val="0"/>
              </a:spcBef>
              <a:buFont typeface="Wingdings" panose="05000000000000000000" pitchFamily="2" charset="2"/>
              <a:buChar char="§"/>
            </a:pPr>
            <a:r>
              <a:rPr lang="en-US" sz="1200" dirty="0">
                <a:solidFill>
                  <a:prstClr val="black"/>
                </a:solidFill>
                <a:ea typeface="Calibri" panose="020F0502020204030204" pitchFamily="34" charset="0"/>
              </a:rPr>
              <a:t>Other notable spending over the period ahead is on goods and services, with an allocation of </a:t>
            </a:r>
            <a:br>
              <a:rPr lang="en-US" sz="1200" dirty="0">
                <a:solidFill>
                  <a:prstClr val="black"/>
                </a:solidFill>
                <a:ea typeface="Calibri" panose="020F0502020204030204" pitchFamily="34" charset="0"/>
              </a:rPr>
            </a:br>
            <a:r>
              <a:rPr lang="en-US" sz="1200" dirty="0">
                <a:solidFill>
                  <a:prstClr val="black"/>
                </a:solidFill>
                <a:ea typeface="Calibri" panose="020F0502020204030204" pitchFamily="34" charset="0"/>
              </a:rPr>
              <a:t>R3.5 billion over the medium term and to remain with the expenditure ceiling compensation of employees has been allocated R1.7 billion over the medium term. </a:t>
            </a:r>
          </a:p>
          <a:p>
            <a:pPr marL="355600" lvl="0" indent="-355600" algn="just" defTabSz="457200">
              <a:lnSpc>
                <a:spcPct val="107000"/>
              </a:lnSpc>
              <a:spcBef>
                <a:spcPts val="0"/>
              </a:spcBef>
            </a:pPr>
            <a:endParaRPr lang="en-US" sz="1200" dirty="0">
              <a:solidFill>
                <a:prstClr val="black"/>
              </a:solidFill>
              <a:ea typeface="Calibri" panose="020F0502020204030204" pitchFamily="34" charset="0"/>
            </a:endParaRPr>
          </a:p>
          <a:p>
            <a:pPr marL="355600" lvl="0" indent="-355600" algn="just" defTabSz="457200">
              <a:lnSpc>
                <a:spcPct val="107000"/>
              </a:lnSpc>
              <a:spcBef>
                <a:spcPts val="0"/>
              </a:spcBef>
              <a:buFont typeface="Wingdings" panose="05000000000000000000" pitchFamily="2" charset="2"/>
              <a:buChar char="§"/>
            </a:pPr>
            <a:r>
              <a:rPr lang="en-US" sz="1200" dirty="0">
                <a:solidFill>
                  <a:prstClr val="black"/>
                </a:solidFill>
                <a:ea typeface="Calibri" panose="020F0502020204030204" pitchFamily="34" charset="0"/>
              </a:rPr>
              <a:t>The goods and services budget will mainly be used to fund the expansion of the central roads data repository, operational costs associated with the administration of the recapitalisation of taxis, unitary payments towards building a tug boat for monitoring South Africa’s coastlines under the department’s maritime pollution prevention function. </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45314" y="4788258"/>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157</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230700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74" y="350189"/>
            <a:ext cx="8229600" cy="421555"/>
          </a:xfrm>
        </p:spPr>
        <p:txBody>
          <a:bodyPr>
            <a:noAutofit/>
          </a:bodyPr>
          <a:lstStyle/>
          <a:p>
            <a:pPr lvl="0" defTabSz="457200">
              <a:spcBef>
                <a:spcPts val="0"/>
              </a:spcBef>
              <a:defRPr/>
            </a:pPr>
            <a:r>
              <a:rPr lang="en-US" altLang="en-US" sz="2000" b="1" dirty="0">
                <a:solidFill>
                  <a:prstClr val="black">
                    <a:lumMod val="85000"/>
                    <a:lumOff val="15000"/>
                  </a:prstClr>
                </a:solidFill>
                <a:latin typeface="Arial" panose="020B0604020202020204" pitchFamily="34" charset="0"/>
                <a:cs typeface="Arial" panose="020B0604020202020204" pitchFamily="34" charset="0"/>
              </a:rPr>
              <a:t>ESTIMATES OF NATIONAL EXPENDITURE: PER PROGRAMME</a:t>
            </a:r>
            <a:br>
              <a:rPr lang="en-ZA" altLang="en-US" sz="2000" b="1" dirty="0">
                <a:solidFill>
                  <a:prstClr val="black">
                    <a:lumMod val="85000"/>
                    <a:lumOff val="15000"/>
                  </a:prstClr>
                </a:solidFill>
                <a:latin typeface="Arial" panose="020B0604020202020204" pitchFamily="34" charset="0"/>
                <a:cs typeface="Arial" panose="020B0604020202020204" pitchFamily="34" charset="0"/>
              </a:rPr>
            </a:br>
            <a:endParaRPr lang="en-US" sz="2800" dirty="0">
              <a:solidFill>
                <a:schemeClr val="tx1"/>
              </a:solidFill>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9C7CFF23-6DCB-4890-AE57-91D417921D92}"/>
              </a:ext>
            </a:extLst>
          </p:cNvPr>
          <p:cNvGraphicFramePr>
            <a:graphicFrameLocks noGrp="1"/>
          </p:cNvGraphicFramePr>
          <p:nvPr>
            <p:extLst>
              <p:ext uri="{D42A27DB-BD31-4B8C-83A1-F6EECF244321}">
                <p14:modId xmlns:p14="http://schemas.microsoft.com/office/powerpoint/2010/main" val="731396247"/>
              </p:ext>
            </p:extLst>
          </p:nvPr>
        </p:nvGraphicFramePr>
        <p:xfrm>
          <a:off x="289775" y="627534"/>
          <a:ext cx="8667745" cy="3093000"/>
        </p:xfrm>
        <a:graphic>
          <a:graphicData uri="http://schemas.openxmlformats.org/drawingml/2006/table">
            <a:tbl>
              <a:tblPr/>
              <a:tblGrid>
                <a:gridCol w="2280135">
                  <a:extLst>
                    <a:ext uri="{9D8B030D-6E8A-4147-A177-3AD203B41FA5}">
                      <a16:colId xmlns:a16="http://schemas.microsoft.com/office/drawing/2014/main" val="1591193760"/>
                    </a:ext>
                  </a:extLst>
                </a:gridCol>
                <a:gridCol w="824729">
                  <a:extLst>
                    <a:ext uri="{9D8B030D-6E8A-4147-A177-3AD203B41FA5}">
                      <a16:colId xmlns:a16="http://schemas.microsoft.com/office/drawing/2014/main" val="3230569864"/>
                    </a:ext>
                  </a:extLst>
                </a:gridCol>
                <a:gridCol w="792387">
                  <a:extLst>
                    <a:ext uri="{9D8B030D-6E8A-4147-A177-3AD203B41FA5}">
                      <a16:colId xmlns:a16="http://schemas.microsoft.com/office/drawing/2014/main" val="2984471695"/>
                    </a:ext>
                  </a:extLst>
                </a:gridCol>
                <a:gridCol w="776216">
                  <a:extLst>
                    <a:ext uri="{9D8B030D-6E8A-4147-A177-3AD203B41FA5}">
                      <a16:colId xmlns:a16="http://schemas.microsoft.com/office/drawing/2014/main" val="2411671614"/>
                    </a:ext>
                  </a:extLst>
                </a:gridCol>
                <a:gridCol w="760045">
                  <a:extLst>
                    <a:ext uri="{9D8B030D-6E8A-4147-A177-3AD203B41FA5}">
                      <a16:colId xmlns:a16="http://schemas.microsoft.com/office/drawing/2014/main" val="3482732717"/>
                    </a:ext>
                  </a:extLst>
                </a:gridCol>
                <a:gridCol w="792387">
                  <a:extLst>
                    <a:ext uri="{9D8B030D-6E8A-4147-A177-3AD203B41FA5}">
                      <a16:colId xmlns:a16="http://schemas.microsoft.com/office/drawing/2014/main" val="3432054960"/>
                    </a:ext>
                  </a:extLst>
                </a:gridCol>
                <a:gridCol w="792387">
                  <a:extLst>
                    <a:ext uri="{9D8B030D-6E8A-4147-A177-3AD203B41FA5}">
                      <a16:colId xmlns:a16="http://schemas.microsoft.com/office/drawing/2014/main" val="1991138041"/>
                    </a:ext>
                  </a:extLst>
                </a:gridCol>
                <a:gridCol w="792387">
                  <a:extLst>
                    <a:ext uri="{9D8B030D-6E8A-4147-A177-3AD203B41FA5}">
                      <a16:colId xmlns:a16="http://schemas.microsoft.com/office/drawing/2014/main" val="2760869030"/>
                    </a:ext>
                  </a:extLst>
                </a:gridCol>
                <a:gridCol w="857072">
                  <a:extLst>
                    <a:ext uri="{9D8B030D-6E8A-4147-A177-3AD203B41FA5}">
                      <a16:colId xmlns:a16="http://schemas.microsoft.com/office/drawing/2014/main" val="3877667366"/>
                    </a:ext>
                  </a:extLst>
                </a:gridCol>
              </a:tblGrid>
              <a:tr h="3514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ZA" sz="1000" b="1" i="0" u="none" strike="noStrike" dirty="0">
                          <a:solidFill>
                            <a:schemeClr val="bg1"/>
                          </a:solidFill>
                          <a:effectLst/>
                          <a:latin typeface="Arial Narrow" panose="020B0606020202030204" pitchFamily="34" charset="0"/>
                        </a:rPr>
                        <a:t>  </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dirty="0">
                          <a:solidFill>
                            <a:schemeClr val="bg1"/>
                          </a:solidFill>
                          <a:effectLst/>
                          <a:latin typeface="Arial Narrow" panose="020B0606020202030204" pitchFamily="34" charset="0"/>
                        </a:rPr>
                        <a:t>Audited Outcome</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Adjusted Appropriation</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dirty="0">
                          <a:solidFill>
                            <a:schemeClr val="bg1"/>
                          </a:solidFill>
                          <a:effectLst/>
                          <a:latin typeface="Arial Narrow" panose="020B0606020202030204" pitchFamily="34" charset="0"/>
                        </a:rPr>
                        <a:t>Medium-term estimates</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Average Annual Growth</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023006244"/>
                  </a:ext>
                </a:extLst>
              </a:tr>
              <a:tr h="2180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ZA" sz="1000" b="1" i="0" u="none" strike="noStrike" dirty="0">
                          <a:solidFill>
                            <a:schemeClr val="bg1"/>
                          </a:solidFill>
                          <a:effectLst/>
                          <a:latin typeface="Arial Narrow" panose="020B0606020202030204" pitchFamily="34" charset="0"/>
                        </a:rPr>
                        <a:t> </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2019/20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2020/21</a:t>
                      </a:r>
                    </a:p>
                  </a:txBody>
                  <a:tcPr marL="7620" marR="7620" marT="7620" marB="0">
                    <a:lnL w="12700" cap="flat" cmpd="sng" algn="ctr">
                      <a:solidFill>
                        <a:sysClr val="windowText" lastClr="000000"/>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2021/22</a:t>
                      </a:r>
                    </a:p>
                  </a:txBody>
                  <a:tcPr marL="7620" marR="7620" marT="762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2022/23</a:t>
                      </a:r>
                    </a:p>
                  </a:txBody>
                  <a:tcPr marL="7620" marR="7620" marT="7620" marB="0">
                    <a:lnL w="12700" cmpd="sng">
                      <a:solidFill>
                        <a:prstClr val="black"/>
                      </a:solidFill>
                      <a:prstDash val="soli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2023/24</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2024/25</a:t>
                      </a:r>
                    </a:p>
                  </a:txBody>
                  <a:tcPr marL="7620" marR="7620" marT="7620" marB="0">
                    <a:lnL w="12700" cap="flat" cmpd="sng" algn="ctr">
                      <a:solidFill>
                        <a:sysClr val="windowText" lastClr="000000"/>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2025/26</a:t>
                      </a:r>
                    </a:p>
                  </a:txBody>
                  <a:tcPr marL="7620" marR="7620" marT="762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2022/23 - 2025/26</a:t>
                      </a:r>
                    </a:p>
                  </a:txBody>
                  <a:tcPr marL="7620" marR="7620" marT="7620" marB="0">
                    <a:lnL w="12700" cmpd="sng">
                      <a:solidFill>
                        <a:prstClr val="black"/>
                      </a:solidFill>
                      <a:prstDash val="soli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052264693"/>
                  </a:ext>
                </a:extLst>
              </a:tr>
              <a:tr h="1837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chemeClr val="bg1"/>
                          </a:solidFill>
                          <a:effectLst/>
                          <a:latin typeface="Arial Narrow" panose="020B0606020202030204" pitchFamily="34" charset="0"/>
                        </a:rPr>
                        <a:t>Rand thousand</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prstClr val="black"/>
                      </a:solid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prstClr val="black"/>
                      </a:solid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prstClr val="black"/>
                      </a:solid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R'000</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prstClr val="black"/>
                      </a:solid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chemeClr val="bg1"/>
                          </a:solidFill>
                          <a:effectLst/>
                          <a:latin typeface="Arial Narrow" panose="020B0606020202030204" pitchFamily="34" charset="0"/>
                        </a:rPr>
                        <a:t>%</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337209009"/>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1000" b="1" i="0" u="none" strike="noStrike" dirty="0">
                          <a:solidFill>
                            <a:srgbClr val="000000"/>
                          </a:solidFill>
                          <a:effectLst/>
                          <a:latin typeface="Arial Narrow" panose="020B0606020202030204" pitchFamily="34" charset="0"/>
                        </a:rPr>
                        <a:t>Programmes</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n-ZA" sz="1000" b="1" i="0" u="none" strike="noStrike" dirty="0">
                          <a:solidFill>
                            <a:srgbClr val="000000"/>
                          </a:solidFill>
                          <a:effectLst/>
                          <a:latin typeface="Arial Narrow" panose="020B0606020202030204" pitchFamily="34" charset="0"/>
                        </a:rPr>
                        <a:t> </a:t>
                      </a:r>
                    </a:p>
                  </a:txBody>
                  <a:tcPr marL="7620" marR="7620" marT="762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015455"/>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Administration</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412 741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384 336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439 550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517 759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516 419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534 825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564 463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2,9%</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466509"/>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Integrated Transport Planning</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139 950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57 614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64 740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93 003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89 417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96 615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100 993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2,8%</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555970"/>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Rail Transport</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16 560 238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9 584 302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16 768 179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20 012 447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20 592 941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21 508 461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22 470 903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3,9%</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781855"/>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Road Transport</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33 285 865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31 459 985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34 123 692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59 954 457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42 611 090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47 456 174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52 864 481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-4,1%</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337952"/>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Civil Aviation</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178 820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2 642 208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546 031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424 753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314 491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328 847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343 806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-6,8%</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974143"/>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Maritime Transport</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132 879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135 776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115 600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158 185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379 153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396 633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414 799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37,9%</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897169"/>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Public Transport</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13 178 118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12 809 594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12 845 485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13 973 633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15 048 936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16 383 805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0" i="0" u="none" strike="noStrike" dirty="0">
                          <a:solidFill>
                            <a:srgbClr val="000000"/>
                          </a:solidFill>
                          <a:effectLst/>
                          <a:latin typeface="Arial Narrow" panose="020B0606020202030204" pitchFamily="34" charset="0"/>
                        </a:rPr>
                        <a:t>         17 378 859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0" i="0" u="none" strike="noStrike" dirty="0">
                          <a:solidFill>
                            <a:srgbClr val="000000"/>
                          </a:solidFill>
                          <a:effectLst/>
                          <a:latin typeface="Arial Narrow" panose="020B0606020202030204" pitchFamily="34" charset="0"/>
                        </a:rPr>
                        <a:t>7,5%</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529349"/>
                  </a:ext>
                </a:extLst>
              </a:tr>
              <a:tr h="204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Total for Programmes</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63 888 611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57 073 815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64 903 277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95 134 237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79 552 447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86 705 360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94 138 304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1" i="0" u="none" strike="noStrike" dirty="0">
                          <a:solidFill>
                            <a:srgbClr val="000000"/>
                          </a:solidFill>
                          <a:effectLst/>
                          <a:latin typeface="Arial Narrow" panose="020B0606020202030204" pitchFamily="34" charset="0"/>
                        </a:rPr>
                        <a:t>-0,4%</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249778226"/>
                  </a:ext>
                </a:extLst>
              </a:tr>
              <a:tr h="2880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000" b="1" i="0" u="none" strike="noStrike" dirty="0">
                          <a:solidFill>
                            <a:srgbClr val="000000"/>
                          </a:solidFill>
                          <a:effectLst/>
                          <a:latin typeface="Arial Narrow" panose="020B0606020202030204" pitchFamily="34" charset="0"/>
                        </a:rPr>
                        <a:t>Direct charge: International Oil Pollution Compensation Fund</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2 614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3 372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12 034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12 564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13 128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13 716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1" i="0" u="none" strike="noStrike" dirty="0">
                          <a:solidFill>
                            <a:srgbClr val="000000"/>
                          </a:solidFill>
                          <a:effectLst/>
                          <a:latin typeface="Arial Narrow" panose="020B0606020202030204" pitchFamily="34" charset="0"/>
                        </a:rPr>
                        <a:t>4,5%</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993093"/>
                  </a:ext>
                </a:extLst>
              </a:tr>
              <a:tr h="1874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Total</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63 891 225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57 073 815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64 906 649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95 146 271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79 565 011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86 718 488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Narrow" panose="020B0606020202030204" pitchFamily="34" charset="0"/>
                        </a:rPr>
                        <a:t>         94 152 020 </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000" b="1" i="0" u="none" strike="noStrike" dirty="0">
                          <a:solidFill>
                            <a:srgbClr val="000000"/>
                          </a:solidFill>
                          <a:effectLst/>
                          <a:latin typeface="Arial Narrow" panose="020B0606020202030204" pitchFamily="34" charset="0"/>
                        </a:rPr>
                        <a:t>-0,3%</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487251364"/>
                  </a:ext>
                </a:extLst>
              </a:tr>
            </a:tbl>
          </a:graphicData>
        </a:graphic>
      </p:graphicFrame>
      <p:sp>
        <p:nvSpPr>
          <p:cNvPr id="12" name="Rectangle 11">
            <a:extLst>
              <a:ext uri="{FF2B5EF4-FFF2-40B4-BE49-F238E27FC236}">
                <a16:creationId xmlns:a16="http://schemas.microsoft.com/office/drawing/2014/main" id="{AF11BC25-9D15-4E25-A086-F36644D5E443}"/>
              </a:ext>
            </a:extLst>
          </p:cNvPr>
          <p:cNvSpPr/>
          <p:nvPr/>
        </p:nvSpPr>
        <p:spPr>
          <a:xfrm>
            <a:off x="289774" y="3735338"/>
            <a:ext cx="8667746" cy="1323439"/>
          </a:xfrm>
          <a:prstGeom prst="rect">
            <a:avLst/>
          </a:prstGeom>
          <a:noFill/>
          <a:ln>
            <a:solidFill>
              <a:srgbClr val="000000"/>
            </a:solidFill>
          </a:ln>
        </p:spPr>
        <p:txBody>
          <a:bodyPr wrap="square">
            <a:spAutoFit/>
          </a:bodyPr>
          <a:lstStyle/>
          <a:p>
            <a:pPr marL="355600" indent="-355600" algn="just">
              <a:tabLst>
                <a:tab pos="355600" algn="l"/>
              </a:tabLst>
            </a:pPr>
            <a:r>
              <a:rPr lang="en-US" sz="14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department’s budget has reduced by an average annual growth of 0,3 per cent over the medium term this was mainly due to a special allocation of R23.7 billion in 2022/23 as partial solution to the Gauteng freeway improvement project not generating enough toll revenue to service the debt raised for its construction, however,  there was</a:t>
            </a:r>
            <a:r>
              <a:rPr lang="en-ZA" sz="1100" dirty="0">
                <a:latin typeface="Arial" panose="020B0604020202020204" pitchFamily="34" charset="0"/>
                <a:cs typeface="Arial" panose="020B0604020202020204" pitchFamily="34" charset="0"/>
              </a:rPr>
              <a:t> increase in the department's baseline allocation of a total amount of R16,6 billion over the medium term, mainly in the Road Transport programme under the </a:t>
            </a:r>
            <a:r>
              <a:rPr lang="en-US" sz="1100" dirty="0">
                <a:latin typeface="Arial" panose="020B0604020202020204" pitchFamily="34" charset="0"/>
                <a:cs typeface="Arial" panose="020B0604020202020204" pitchFamily="34" charset="0"/>
              </a:rPr>
              <a:t> provincial roads maintenance grant to provides for the maintenance and rehabilitation of the provincial road network to prolong its lifespan and part of the allocation which is specifically earmarked for road refurbishment, disaster relief and the construction of bridges in rural areas</a:t>
            </a:r>
            <a:r>
              <a:rPr lang="en-ZA" sz="1100" dirty="0">
                <a:latin typeface="Arial" panose="020B0604020202020204" pitchFamily="34" charset="0"/>
                <a:cs typeface="Arial" panose="020B0604020202020204" pitchFamily="34" charset="0"/>
              </a:rPr>
              <a:t> as well as </a:t>
            </a:r>
            <a:r>
              <a:rPr lang="en-US" sz="1100" dirty="0">
                <a:latin typeface="Arial" panose="020B0604020202020204" pitchFamily="34" charset="0"/>
                <a:cs typeface="Arial" panose="020B0604020202020204" pitchFamily="34" charset="0"/>
              </a:rPr>
              <a:t>to the South African National Roads Agency Ltd (SANRAL) for the non-toll portfolio network.</a:t>
            </a:r>
            <a:endParaRPr lang="en-Z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46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13"/>
            <a:ext cx="9144000" cy="5176833"/>
          </a:xfrm>
          <a:prstGeom prst="rect">
            <a:avLst/>
          </a:prstGeom>
        </p:spPr>
      </p:pic>
      <p:sp>
        <p:nvSpPr>
          <p:cNvPr id="10" name="Slide Number Placeholder 1"/>
          <p:cNvSpPr>
            <a:spLocks noGrp="1"/>
          </p:cNvSpPr>
          <p:nvPr>
            <p:ph type="sldNum" sz="quarter" idx="12"/>
          </p:nvPr>
        </p:nvSpPr>
        <p:spPr>
          <a:xfrm>
            <a:off x="6788225" y="4776954"/>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164</a:t>
            </a:fld>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D76408E-D0DF-4420-B20E-7191B5751A3B}"/>
              </a:ext>
            </a:extLst>
          </p:cNvPr>
          <p:cNvSpPr txBox="1">
            <a:spLocks/>
          </p:cNvSpPr>
          <p:nvPr/>
        </p:nvSpPr>
        <p:spPr>
          <a:xfrm>
            <a:off x="539553" y="229624"/>
            <a:ext cx="7848872" cy="552211"/>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ESTIMATES OF NATIONAL EXPENDITURE: PER ECONOMIC CLASSIFICATION</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CEC7DEE-1A70-47FD-9282-38B53A17F2B3}"/>
              </a:ext>
            </a:extLst>
          </p:cNvPr>
          <p:cNvGraphicFramePr>
            <a:graphicFrameLocks noGrp="1"/>
          </p:cNvGraphicFramePr>
          <p:nvPr>
            <p:extLst>
              <p:ext uri="{D42A27DB-BD31-4B8C-83A1-F6EECF244321}">
                <p14:modId xmlns:p14="http://schemas.microsoft.com/office/powerpoint/2010/main" val="800975508"/>
              </p:ext>
            </p:extLst>
          </p:nvPr>
        </p:nvGraphicFramePr>
        <p:xfrm>
          <a:off x="515409" y="843558"/>
          <a:ext cx="7848874" cy="3287963"/>
        </p:xfrm>
        <a:graphic>
          <a:graphicData uri="http://schemas.openxmlformats.org/drawingml/2006/table">
            <a:tbl>
              <a:tblPr/>
              <a:tblGrid>
                <a:gridCol w="2064721">
                  <a:extLst>
                    <a:ext uri="{9D8B030D-6E8A-4147-A177-3AD203B41FA5}">
                      <a16:colId xmlns:a16="http://schemas.microsoft.com/office/drawing/2014/main" val="1258817260"/>
                    </a:ext>
                  </a:extLst>
                </a:gridCol>
                <a:gridCol w="746815">
                  <a:extLst>
                    <a:ext uri="{9D8B030D-6E8A-4147-A177-3AD203B41FA5}">
                      <a16:colId xmlns:a16="http://schemas.microsoft.com/office/drawing/2014/main" val="223779425"/>
                    </a:ext>
                  </a:extLst>
                </a:gridCol>
                <a:gridCol w="717528">
                  <a:extLst>
                    <a:ext uri="{9D8B030D-6E8A-4147-A177-3AD203B41FA5}">
                      <a16:colId xmlns:a16="http://schemas.microsoft.com/office/drawing/2014/main" val="4224216813"/>
                    </a:ext>
                  </a:extLst>
                </a:gridCol>
                <a:gridCol w="702884">
                  <a:extLst>
                    <a:ext uri="{9D8B030D-6E8A-4147-A177-3AD203B41FA5}">
                      <a16:colId xmlns:a16="http://schemas.microsoft.com/office/drawing/2014/main" val="3793813425"/>
                    </a:ext>
                  </a:extLst>
                </a:gridCol>
                <a:gridCol w="688240">
                  <a:extLst>
                    <a:ext uri="{9D8B030D-6E8A-4147-A177-3AD203B41FA5}">
                      <a16:colId xmlns:a16="http://schemas.microsoft.com/office/drawing/2014/main" val="1458237567"/>
                    </a:ext>
                  </a:extLst>
                </a:gridCol>
                <a:gridCol w="717528">
                  <a:extLst>
                    <a:ext uri="{9D8B030D-6E8A-4147-A177-3AD203B41FA5}">
                      <a16:colId xmlns:a16="http://schemas.microsoft.com/office/drawing/2014/main" val="3418988961"/>
                    </a:ext>
                  </a:extLst>
                </a:gridCol>
                <a:gridCol w="717528">
                  <a:extLst>
                    <a:ext uri="{9D8B030D-6E8A-4147-A177-3AD203B41FA5}">
                      <a16:colId xmlns:a16="http://schemas.microsoft.com/office/drawing/2014/main" val="601170332"/>
                    </a:ext>
                  </a:extLst>
                </a:gridCol>
                <a:gridCol w="717528">
                  <a:extLst>
                    <a:ext uri="{9D8B030D-6E8A-4147-A177-3AD203B41FA5}">
                      <a16:colId xmlns:a16="http://schemas.microsoft.com/office/drawing/2014/main" val="4142267740"/>
                    </a:ext>
                  </a:extLst>
                </a:gridCol>
                <a:gridCol w="776102">
                  <a:extLst>
                    <a:ext uri="{9D8B030D-6E8A-4147-A177-3AD203B41FA5}">
                      <a16:colId xmlns:a16="http://schemas.microsoft.com/office/drawing/2014/main" val="4138662463"/>
                    </a:ext>
                  </a:extLst>
                </a:gridCol>
              </a:tblGrid>
              <a:tr h="400982">
                <a:tc>
                  <a:txBody>
                    <a:bodyPr/>
                    <a:lstStyle/>
                    <a:p>
                      <a:pPr algn="l" fontAlgn="ctr"/>
                      <a:r>
                        <a:rPr lang="en-ZA" sz="900" b="1" i="0" u="none" strike="noStrike" dirty="0">
                          <a:solidFill>
                            <a:schemeClr val="bg1"/>
                          </a:solidFill>
                          <a:effectLst/>
                          <a:latin typeface="Arial Narrow" panose="020B0606020202030204" pitchFamily="34" charset="0"/>
                        </a:rPr>
                        <a:t> Economic classification </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fontAlgn="b"/>
                      <a:r>
                        <a:rPr lang="en-ZA" sz="900" b="1" i="0" u="none" strike="noStrike" dirty="0">
                          <a:solidFill>
                            <a:schemeClr val="bg1"/>
                          </a:solidFill>
                          <a:effectLst/>
                          <a:latin typeface="Arial Narrow" panose="020B0606020202030204" pitchFamily="34" charset="0"/>
                        </a:rPr>
                        <a:t>Audited Outcome</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Adjusted Appropriation</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fontAlgn="b"/>
                      <a:r>
                        <a:rPr lang="en-ZA" sz="900" b="1" i="0" u="none" strike="noStrike" dirty="0">
                          <a:solidFill>
                            <a:schemeClr val="bg1"/>
                          </a:solidFill>
                          <a:effectLst/>
                          <a:latin typeface="Arial Narrow" panose="020B0606020202030204" pitchFamily="34" charset="0"/>
                        </a:rPr>
                        <a:t>Medium-term estimates</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Average Annual Growth</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67820005"/>
                  </a:ext>
                </a:extLst>
              </a:tr>
              <a:tr h="229044">
                <a:tc>
                  <a:txBody>
                    <a:bodyPr/>
                    <a:lstStyle/>
                    <a:p>
                      <a:pPr algn="l" fontAlgn="ctr"/>
                      <a:r>
                        <a:rPr lang="en-ZA" sz="900" b="1" i="0" u="none" strike="noStrike" dirty="0">
                          <a:solidFill>
                            <a:schemeClr val="bg1"/>
                          </a:solidFill>
                          <a:effectLst/>
                          <a:latin typeface="Arial Narrow" panose="020B0606020202030204" pitchFamily="34" charset="0"/>
                        </a:rPr>
                        <a:t> </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2019/20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2020/21</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2021/22</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2022/23</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2023/24</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2024/25</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2025/26</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2022/23 - 2025/26</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729320112"/>
                  </a:ext>
                </a:extLst>
              </a:tr>
              <a:tr h="305510">
                <a:tc>
                  <a:txBody>
                    <a:bodyPr/>
                    <a:lstStyle/>
                    <a:p>
                      <a:pPr algn="l" fontAlgn="b"/>
                      <a:r>
                        <a:rPr lang="en-ZA" sz="900" b="1" i="0" u="none" strike="noStrike" dirty="0">
                          <a:solidFill>
                            <a:schemeClr val="bg1"/>
                          </a:solidFill>
                          <a:effectLst/>
                          <a:latin typeface="Arial Narrow" panose="020B0606020202030204" pitchFamily="34" charset="0"/>
                        </a:rPr>
                        <a:t>Rand thousand</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R'000</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900" b="1" i="0" u="none" strike="noStrike" dirty="0">
                          <a:solidFill>
                            <a:schemeClr val="bg1"/>
                          </a:solidFill>
                          <a:effectLst/>
                          <a:latin typeface="Arial Narrow" panose="020B0606020202030204" pitchFamily="34" charset="0"/>
                        </a:rPr>
                        <a:t>%</a:t>
                      </a:r>
                    </a:p>
                  </a:txBody>
                  <a:tcPr marL="5715" marR="571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852388261"/>
                  </a:ext>
                </a:extLst>
              </a:tr>
              <a:tr h="336061">
                <a:tc>
                  <a:txBody>
                    <a:bodyPr/>
                    <a:lstStyle/>
                    <a:p>
                      <a:pPr algn="l" fontAlgn="b"/>
                      <a:r>
                        <a:rPr lang="en-ZA" sz="900" b="0" i="0" u="none" strike="noStrike" dirty="0">
                          <a:solidFill>
                            <a:srgbClr val="000000"/>
                          </a:solidFill>
                          <a:effectLst/>
                          <a:latin typeface="Arial Narrow" panose="020B0606020202030204" pitchFamily="34" charset="0"/>
                        </a:rPr>
                        <a:t>Compensation of employees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477 639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471 527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479 550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558 443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547 528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571 639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596 766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2,2%</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856378"/>
                  </a:ext>
                </a:extLst>
              </a:tr>
              <a:tr h="336061">
                <a:tc>
                  <a:txBody>
                    <a:bodyPr/>
                    <a:lstStyle/>
                    <a:p>
                      <a:pPr algn="l" fontAlgn="b"/>
                      <a:r>
                        <a:rPr lang="en-ZA" sz="900" b="0" i="0" u="none" strike="noStrike" dirty="0">
                          <a:solidFill>
                            <a:srgbClr val="000000"/>
                          </a:solidFill>
                          <a:effectLst/>
                          <a:latin typeface="Arial Narrow" panose="020B0606020202030204" pitchFamily="34" charset="0"/>
                        </a:rPr>
                        <a:t>Goods and services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870 658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606 763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558 247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940 801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1 116 540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1 164 336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1 212 033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8,8%</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92964"/>
                  </a:ext>
                </a:extLst>
              </a:tr>
              <a:tr h="336061">
                <a:tc>
                  <a:txBody>
                    <a:bodyPr/>
                    <a:lstStyle/>
                    <a:p>
                      <a:pPr algn="l" fontAlgn="b"/>
                      <a:r>
                        <a:rPr lang="en-US" sz="900" b="0" i="0" u="none" strike="noStrike" dirty="0">
                          <a:solidFill>
                            <a:srgbClr val="000000"/>
                          </a:solidFill>
                          <a:effectLst/>
                          <a:latin typeface="Arial Narrow" panose="020B0606020202030204" pitchFamily="34" charset="0"/>
                        </a:rPr>
                        <a:t>Interest and rent on land</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61 414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0,0%</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171587"/>
                  </a:ext>
                </a:extLst>
              </a:tr>
              <a:tr h="336061">
                <a:tc>
                  <a:txBody>
                    <a:bodyPr/>
                    <a:lstStyle/>
                    <a:p>
                      <a:pPr algn="l" fontAlgn="b"/>
                      <a:r>
                        <a:rPr lang="en-ZA" sz="900" b="0" i="0" u="none" strike="noStrike" dirty="0">
                          <a:solidFill>
                            <a:srgbClr val="000000"/>
                          </a:solidFill>
                          <a:effectLst/>
                          <a:latin typeface="Arial Narrow" panose="020B0606020202030204" pitchFamily="34" charset="0"/>
                        </a:rPr>
                        <a:t>Transfers and subsidies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62 515 214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53 659 110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63 763 594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69 897 732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77 894 899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84 976 195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92 336 621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9,7%</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9263208"/>
                  </a:ext>
                </a:extLst>
              </a:tr>
              <a:tr h="336061">
                <a:tc>
                  <a:txBody>
                    <a:bodyPr/>
                    <a:lstStyle/>
                    <a:p>
                      <a:pPr algn="l" fontAlgn="b"/>
                      <a:r>
                        <a:rPr lang="en-ZA" sz="900" b="0" i="0" u="none" strike="noStrike" dirty="0">
                          <a:solidFill>
                            <a:srgbClr val="000000"/>
                          </a:solidFill>
                          <a:effectLst/>
                          <a:latin typeface="Arial Narrow" panose="020B0606020202030204" pitchFamily="34" charset="0"/>
                        </a:rPr>
                        <a:t>Payments for capital assets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10 162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7 671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43 702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12 871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6 044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6 318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6 600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Narrow" panose="020B0606020202030204" pitchFamily="34" charset="0"/>
                        </a:rPr>
                        <a:t>-20,0%</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577086"/>
                  </a:ext>
                </a:extLst>
              </a:tr>
              <a:tr h="336061">
                <a:tc>
                  <a:txBody>
                    <a:bodyPr/>
                    <a:lstStyle/>
                    <a:p>
                      <a:pPr algn="l" fontAlgn="b"/>
                      <a:r>
                        <a:rPr lang="en-ZA" sz="900" b="0" i="0" u="none" strike="noStrike" dirty="0">
                          <a:solidFill>
                            <a:srgbClr val="000000"/>
                          </a:solidFill>
                          <a:effectLst/>
                          <a:latin typeface="Arial Narrow" panose="020B0606020202030204" pitchFamily="34" charset="0"/>
                        </a:rPr>
                        <a:t>Payments for financial assets</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6 347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2 325 383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142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23 736 424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Arial Narrow" panose="020B0606020202030204" pitchFamily="34" charset="0"/>
                        </a:rPr>
                        <a:t>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831299"/>
                  </a:ext>
                </a:extLst>
              </a:tr>
              <a:tr h="336061">
                <a:tc>
                  <a:txBody>
                    <a:bodyPr/>
                    <a:lstStyle/>
                    <a:p>
                      <a:pPr algn="l" fontAlgn="b"/>
                      <a:r>
                        <a:rPr lang="en-ZA" sz="900" b="1" i="0" u="none" strike="noStrike" dirty="0">
                          <a:solidFill>
                            <a:srgbClr val="000000"/>
                          </a:solidFill>
                          <a:effectLst/>
                          <a:latin typeface="Arial Narrow" panose="020B0606020202030204" pitchFamily="34" charset="0"/>
                        </a:rPr>
                        <a:t>Total economic classification</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63 891 225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57 073 815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64 906 649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95 146 271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79 565 011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86 718 488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900" b="1" i="0" u="none" strike="noStrike" dirty="0">
                          <a:solidFill>
                            <a:srgbClr val="000000"/>
                          </a:solidFill>
                          <a:effectLst/>
                          <a:latin typeface="Arial Narrow" panose="020B0606020202030204" pitchFamily="34" charset="0"/>
                        </a:rPr>
                        <a:t>         94 152 020 </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900" b="1" i="0" u="none" strike="noStrike" dirty="0">
                          <a:solidFill>
                            <a:srgbClr val="000000"/>
                          </a:solidFill>
                          <a:effectLst/>
                          <a:latin typeface="Arial Narrow" panose="020B0606020202030204" pitchFamily="34" charset="0"/>
                        </a:rPr>
                        <a:t>-0,3%</a:t>
                      </a:r>
                    </a:p>
                  </a:txBody>
                  <a:tcPr marL="5715" marR="5715"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34303386"/>
                  </a:ext>
                </a:extLst>
              </a:tr>
            </a:tbl>
          </a:graphicData>
        </a:graphic>
      </p:graphicFrame>
    </p:spTree>
    <p:extLst>
      <p:ext uri="{BB962C8B-B14F-4D97-AF65-F5344CB8AC3E}">
        <p14:creationId xmlns:p14="http://schemas.microsoft.com/office/powerpoint/2010/main" val="8347795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438"/>
            <a:ext cx="9144000" cy="4759142"/>
          </a:xfrm>
          <a:prstGeom prst="rect">
            <a:avLst/>
          </a:prstGeom>
        </p:spPr>
      </p:pic>
      <p:sp>
        <p:nvSpPr>
          <p:cNvPr id="10" name="Slide Number Placeholder 1"/>
          <p:cNvSpPr>
            <a:spLocks noGrp="1"/>
          </p:cNvSpPr>
          <p:nvPr>
            <p:ph type="sldNum" sz="quarter" idx="12"/>
          </p:nvPr>
        </p:nvSpPr>
        <p:spPr>
          <a:xfrm>
            <a:off x="6788225" y="4777636"/>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165</a:t>
            </a:fld>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D76408E-D0DF-4420-B20E-7191B5751A3B}"/>
              </a:ext>
            </a:extLst>
          </p:cNvPr>
          <p:cNvSpPr txBox="1">
            <a:spLocks/>
          </p:cNvSpPr>
          <p:nvPr/>
        </p:nvSpPr>
        <p:spPr>
          <a:xfrm>
            <a:off x="539553" y="204303"/>
            <a:ext cx="7848872" cy="552211"/>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ESTIMATES OF NATIONAL EXPENDITURE: PER ECONOMIC CLASSIFICATION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C9D87A44-A2CB-4025-9C3D-90439BA60ABF}"/>
              </a:ext>
            </a:extLst>
          </p:cNvPr>
          <p:cNvGraphicFramePr>
            <a:graphicFrameLocks noGrp="1"/>
          </p:cNvGraphicFramePr>
          <p:nvPr>
            <p:extLst>
              <p:ext uri="{D42A27DB-BD31-4B8C-83A1-F6EECF244321}">
                <p14:modId xmlns:p14="http://schemas.microsoft.com/office/powerpoint/2010/main" val="659160730"/>
              </p:ext>
            </p:extLst>
          </p:nvPr>
        </p:nvGraphicFramePr>
        <p:xfrm>
          <a:off x="553622" y="1063709"/>
          <a:ext cx="7834803" cy="2978421"/>
        </p:xfrm>
        <a:graphic>
          <a:graphicData uri="http://schemas.openxmlformats.org/drawingml/2006/table">
            <a:tbl>
              <a:tblPr/>
              <a:tblGrid>
                <a:gridCol w="1549182">
                  <a:extLst>
                    <a:ext uri="{9D8B030D-6E8A-4147-A177-3AD203B41FA5}">
                      <a16:colId xmlns:a16="http://schemas.microsoft.com/office/drawing/2014/main" val="1232815107"/>
                    </a:ext>
                  </a:extLst>
                </a:gridCol>
                <a:gridCol w="6285621">
                  <a:extLst>
                    <a:ext uri="{9D8B030D-6E8A-4147-A177-3AD203B41FA5}">
                      <a16:colId xmlns:a16="http://schemas.microsoft.com/office/drawing/2014/main" val="3660303116"/>
                    </a:ext>
                  </a:extLst>
                </a:gridCol>
              </a:tblGrid>
              <a:tr h="672418">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Compensation of Employees</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remain within government’s expenditure ceiling on compensation of employees, spending, this item is expected to increase by an average growth of 2,2 per cent from R558,4 million in 2022/23 to R596,7 million in 2024/25 financial year as the department continues to fill critical vacancies,</a:t>
                      </a: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5605534"/>
                  </a:ext>
                </a:extLst>
              </a:tr>
              <a:tr h="1014842">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Goods and services</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R3,5 billion has been allocated for goods and services , mainly to be utilised to fund the expansion of the central roads data repository, operational costs associated with the administration of the recapitalisation of taxis, and unitary payments towards building a tug boat for monitoring South Africa’s coastlines under the department’s maritime pollution prevention function and projects to fulfil the departments mandate.</a:t>
                      </a:r>
                    </a:p>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7007137"/>
                  </a:ext>
                </a:extLst>
              </a:tr>
              <a:tr h="1212475">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Transfers and subsidies</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1450" indent="-17145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7000"/>
                        </a:lnSpc>
                        <a:spcBef>
                          <a:spcPct val="0"/>
                        </a:spcBef>
                        <a:spcAft>
                          <a:spcPct val="0"/>
                        </a:spcAft>
                        <a:buClrTx/>
                        <a:buSzTx/>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Transfers and subsidies account for an estimated 98 per cent (R255.3 billion) of the department’s expenditure over the next 3 years, increasing at an average annual rate of 9.7 per cent. Of this, R155 billion is directed towards transport public entities and agencies to carry out their mandated functions, and R98.5 billion  to be transferred to other spheres of government with concurrent transport functions through the provincial roads maintenance grant, the public transport operations grant, the public transport network grant and the rural roads asset management systems grant.</a:t>
                      </a:r>
                    </a:p>
                    <a:p>
                      <a:pPr marL="171450" marR="0" lvl="0" indent="-17145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endParaRPr kumimoji="0" lang="en-Z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1429377"/>
                  </a:ext>
                </a:extLst>
              </a:tr>
            </a:tbl>
          </a:graphicData>
        </a:graphic>
      </p:graphicFrame>
    </p:spTree>
    <p:extLst>
      <p:ext uri="{BB962C8B-B14F-4D97-AF65-F5344CB8AC3E}">
        <p14:creationId xmlns:p14="http://schemas.microsoft.com/office/powerpoint/2010/main" val="42646643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999"/>
            <a:ext cx="8316416" cy="4718289"/>
          </a:xfrm>
          <a:prstGeom prst="rect">
            <a:avLst/>
          </a:prstGeom>
        </p:spPr>
      </p:pic>
      <p:sp>
        <p:nvSpPr>
          <p:cNvPr id="10" name="Slide Number Placeholder 1"/>
          <p:cNvSpPr>
            <a:spLocks noGrp="1"/>
          </p:cNvSpPr>
          <p:nvPr>
            <p:ph type="sldNum" sz="quarter" idx="12"/>
          </p:nvPr>
        </p:nvSpPr>
        <p:spPr>
          <a:xfrm>
            <a:off x="7236296" y="4761384"/>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166</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467544" y="195485"/>
            <a:ext cx="8208912" cy="24981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GOODS AND SERVICES</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C924AF-CE03-4C6E-851C-BB72BD7B21DC}"/>
              </a:ext>
            </a:extLst>
          </p:cNvPr>
          <p:cNvSpPr/>
          <p:nvPr/>
        </p:nvSpPr>
        <p:spPr>
          <a:xfrm>
            <a:off x="1403648" y="4679936"/>
            <a:ext cx="6500809" cy="553998"/>
          </a:xfrm>
          <a:prstGeom prst="rect">
            <a:avLst/>
          </a:prstGeom>
          <a:ln>
            <a:solidFill>
              <a:srgbClr val="000000"/>
            </a:solidFill>
          </a:ln>
        </p:spPr>
        <p:txBody>
          <a:bodyPr wrap="square">
            <a:spAutoFit/>
          </a:bodyPr>
          <a:lstStyle/>
          <a:p>
            <a:pPr marL="266700" indent="-266700" algn="just">
              <a:buFontTx/>
              <a:buChar char="-"/>
              <a:tabLst>
                <a:tab pos="266700" algn="l"/>
              </a:tabLst>
            </a:pPr>
            <a:r>
              <a:rPr lang="en-US" sz="750" dirty="0">
                <a:solidFill>
                  <a:prstClr val="black"/>
                </a:solidFill>
                <a:latin typeface="Arial" panose="020B0604020202020204" pitchFamily="34" charset="0"/>
                <a:cs typeface="Arial" panose="020B0604020202020204" pitchFamily="34" charset="0"/>
              </a:rPr>
              <a:t>R3,5 billion has been allocated for goods and services , mainly to be utilised to fund the expansion of the central roads data repository, operational costs associated with the administration of the recapitalisation of taxis, and unitary payments towards building a tug boat for monitoring South Africa’s coastlines under the department’s maritime pollution prevention function and other projects to fulfil the department’s mandate.</a:t>
            </a:r>
          </a:p>
        </p:txBody>
      </p:sp>
      <p:graphicFrame>
        <p:nvGraphicFramePr>
          <p:cNvPr id="2" name="Table 1">
            <a:extLst>
              <a:ext uri="{FF2B5EF4-FFF2-40B4-BE49-F238E27FC236}">
                <a16:creationId xmlns:a16="http://schemas.microsoft.com/office/drawing/2014/main" id="{80C69410-4DEE-4014-AB38-58A3A3E36E64}"/>
              </a:ext>
            </a:extLst>
          </p:cNvPr>
          <p:cNvGraphicFramePr>
            <a:graphicFrameLocks noGrp="1"/>
          </p:cNvGraphicFramePr>
          <p:nvPr>
            <p:extLst>
              <p:ext uri="{D42A27DB-BD31-4B8C-83A1-F6EECF244321}">
                <p14:modId xmlns:p14="http://schemas.microsoft.com/office/powerpoint/2010/main" val="3459292507"/>
              </p:ext>
            </p:extLst>
          </p:nvPr>
        </p:nvGraphicFramePr>
        <p:xfrm>
          <a:off x="395536" y="445302"/>
          <a:ext cx="8208912" cy="4183474"/>
        </p:xfrm>
        <a:graphic>
          <a:graphicData uri="http://schemas.openxmlformats.org/drawingml/2006/table">
            <a:tbl>
              <a:tblPr/>
              <a:tblGrid>
                <a:gridCol w="3921222">
                  <a:extLst>
                    <a:ext uri="{9D8B030D-6E8A-4147-A177-3AD203B41FA5}">
                      <a16:colId xmlns:a16="http://schemas.microsoft.com/office/drawing/2014/main" val="2774952756"/>
                    </a:ext>
                  </a:extLst>
                </a:gridCol>
                <a:gridCol w="1484200">
                  <a:extLst>
                    <a:ext uri="{9D8B030D-6E8A-4147-A177-3AD203B41FA5}">
                      <a16:colId xmlns:a16="http://schemas.microsoft.com/office/drawing/2014/main" val="2569386198"/>
                    </a:ext>
                  </a:extLst>
                </a:gridCol>
                <a:gridCol w="1502524">
                  <a:extLst>
                    <a:ext uri="{9D8B030D-6E8A-4147-A177-3AD203B41FA5}">
                      <a16:colId xmlns:a16="http://schemas.microsoft.com/office/drawing/2014/main" val="771265067"/>
                    </a:ext>
                  </a:extLst>
                </a:gridCol>
                <a:gridCol w="1300966">
                  <a:extLst>
                    <a:ext uri="{9D8B030D-6E8A-4147-A177-3AD203B41FA5}">
                      <a16:colId xmlns:a16="http://schemas.microsoft.com/office/drawing/2014/main" val="3174038943"/>
                    </a:ext>
                  </a:extLst>
                </a:gridCol>
              </a:tblGrid>
              <a:tr h="175442">
                <a:tc>
                  <a:txBody>
                    <a:bodyPr/>
                    <a:lstStyle/>
                    <a:p>
                      <a:pPr algn="l" fontAlgn="t"/>
                      <a:r>
                        <a:rPr lang="en-ZA" sz="800" b="1" i="0" u="none" strike="noStrike" dirty="0">
                          <a:solidFill>
                            <a:schemeClr val="bg1"/>
                          </a:solidFill>
                          <a:effectLst/>
                          <a:latin typeface="Arial Narrow" panose="020B0606020202030204" pitchFamily="34" charset="0"/>
                        </a:rPr>
                        <a:t>PROJECT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800" b="1" i="0" u="none" strike="noStrike" dirty="0">
                          <a:solidFill>
                            <a:schemeClr val="bg1"/>
                          </a:solidFill>
                          <a:effectLst/>
                          <a:latin typeface="Arial Narrow" panose="020B0606020202030204" pitchFamily="34" charset="0"/>
                        </a:rPr>
                        <a:t>ENE ALLOCATION 2023/24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800" b="1" i="0" u="none" strike="noStrike" dirty="0">
                          <a:solidFill>
                            <a:schemeClr val="bg1"/>
                          </a:solidFill>
                          <a:effectLst/>
                          <a:latin typeface="Arial Narrow" panose="020B0606020202030204" pitchFamily="34" charset="0"/>
                        </a:rPr>
                        <a:t>ENE ALLOCATION 2024/25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800" b="1" i="0" u="none" strike="noStrike" dirty="0">
                          <a:solidFill>
                            <a:schemeClr val="bg1"/>
                          </a:solidFill>
                          <a:effectLst/>
                          <a:latin typeface="Arial Narrow" panose="020B0606020202030204" pitchFamily="34" charset="0"/>
                        </a:rPr>
                        <a:t>ENE ALLOCATION 2025/26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70565109"/>
                  </a:ext>
                </a:extLst>
              </a:tr>
              <a:tr h="114300">
                <a:tc>
                  <a:txBody>
                    <a:bodyPr/>
                    <a:lstStyle/>
                    <a:p>
                      <a:pPr algn="l" fontAlgn="t"/>
                      <a:r>
                        <a:rPr lang="en-ZA" sz="800" b="1" i="0" u="none" strike="noStrike" dirty="0">
                          <a:solidFill>
                            <a:schemeClr val="bg1"/>
                          </a:solidFill>
                          <a:effectLst/>
                          <a:latin typeface="Arial Narrow" panose="020B060602020203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800" b="1" i="0" u="none" strike="noStrike" dirty="0">
                          <a:solidFill>
                            <a:schemeClr val="bg1"/>
                          </a:solidFill>
                          <a:effectLst/>
                          <a:latin typeface="Arial Narrow" panose="020B0606020202030204" pitchFamily="34" charset="0"/>
                        </a:rPr>
                        <a:t> R'000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800" b="1" i="0" u="none" strike="noStrike" dirty="0">
                          <a:solidFill>
                            <a:schemeClr val="bg1"/>
                          </a:solidFill>
                          <a:effectLst/>
                          <a:latin typeface="Arial Narrow" panose="020B0606020202030204" pitchFamily="34" charset="0"/>
                        </a:rPr>
                        <a:t> R'000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t"/>
                      <a:r>
                        <a:rPr lang="en-ZA" sz="800" b="1" i="0" u="none" strike="noStrike" dirty="0">
                          <a:solidFill>
                            <a:schemeClr val="bg1"/>
                          </a:solidFill>
                          <a:effectLst/>
                          <a:latin typeface="Arial Narrow" panose="020B0606020202030204" pitchFamily="34" charset="0"/>
                        </a:rPr>
                        <a:t> R'000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818563555"/>
                  </a:ext>
                </a:extLst>
              </a:tr>
              <a:tr h="114300">
                <a:tc>
                  <a:txBody>
                    <a:bodyPr/>
                    <a:lstStyle/>
                    <a:p>
                      <a:pPr algn="l" fontAlgn="t"/>
                      <a:r>
                        <a:rPr lang="en-ZA" sz="800" b="0" i="0" u="none" strike="noStrike" dirty="0">
                          <a:solidFill>
                            <a:srgbClr val="000000"/>
                          </a:solidFill>
                          <a:effectLst/>
                          <a:latin typeface="Arial Narrow" panose="020B0606020202030204" pitchFamily="34" charset="0"/>
                        </a:rPr>
                        <a:t>Events &amp; Protocol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6 338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6 622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6 919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441126"/>
                  </a:ext>
                </a:extLst>
              </a:tr>
              <a:tr h="114300">
                <a:tc>
                  <a:txBody>
                    <a:bodyPr/>
                    <a:lstStyle/>
                    <a:p>
                      <a:pPr algn="l" fontAlgn="t"/>
                      <a:r>
                        <a:rPr lang="en-ZA" sz="800" b="0" i="0" u="none" strike="noStrike" dirty="0">
                          <a:solidFill>
                            <a:srgbClr val="000000"/>
                          </a:solidFill>
                          <a:effectLst/>
                          <a:latin typeface="Arial Narrow" panose="020B0606020202030204" pitchFamily="34" charset="0"/>
                        </a:rPr>
                        <a:t>October Transport Month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6 574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6 868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7 176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445761"/>
                  </a:ext>
                </a:extLst>
              </a:tr>
              <a:tr h="114300">
                <a:tc>
                  <a:txBody>
                    <a:bodyPr/>
                    <a:lstStyle/>
                    <a:p>
                      <a:pPr algn="l" fontAlgn="t"/>
                      <a:r>
                        <a:rPr lang="en-ZA" sz="800" b="0" i="0" u="none" strike="noStrike" dirty="0">
                          <a:solidFill>
                            <a:srgbClr val="000000"/>
                          </a:solidFill>
                          <a:effectLst/>
                          <a:latin typeface="Arial Narrow" panose="020B0606020202030204" pitchFamily="34" charset="0"/>
                        </a:rPr>
                        <a:t>Property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74 458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81 032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84 663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94072"/>
                  </a:ext>
                </a:extLst>
              </a:tr>
              <a:tr h="114300">
                <a:tc>
                  <a:txBody>
                    <a:bodyPr/>
                    <a:lstStyle/>
                    <a:p>
                      <a:pPr algn="l" fontAlgn="t"/>
                      <a:r>
                        <a:rPr lang="en-ZA" sz="800" b="0" i="0" u="none" strike="noStrike" dirty="0">
                          <a:solidFill>
                            <a:srgbClr val="000000"/>
                          </a:solidFill>
                          <a:effectLst/>
                          <a:latin typeface="Arial Narrow" panose="020B0606020202030204" pitchFamily="34" charset="0"/>
                        </a:rPr>
                        <a:t>PPP for office accommodation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5 000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10 000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10 448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328817"/>
                  </a:ext>
                </a:extLst>
              </a:tr>
              <a:tr h="114300">
                <a:tc>
                  <a:txBody>
                    <a:bodyPr/>
                    <a:lstStyle/>
                    <a:p>
                      <a:pPr algn="l" fontAlgn="t"/>
                      <a:r>
                        <a:rPr lang="en-ZA" sz="800" b="0" i="0" u="none" strike="noStrike" dirty="0">
                          <a:solidFill>
                            <a:srgbClr val="000000"/>
                          </a:solidFill>
                          <a:effectLst/>
                          <a:latin typeface="Arial Narrow" panose="020B0606020202030204" pitchFamily="34" charset="0"/>
                        </a:rPr>
                        <a:t>National Transport Planning Databank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1 455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1 678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1 910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75092"/>
                  </a:ext>
                </a:extLst>
              </a:tr>
              <a:tr h="114300">
                <a:tc>
                  <a:txBody>
                    <a:bodyPr/>
                    <a:lstStyle/>
                    <a:p>
                      <a:pPr algn="l" fontAlgn="t"/>
                      <a:r>
                        <a:rPr lang="en-ZA" sz="800" b="0" i="0" u="none" strike="noStrike" dirty="0">
                          <a:solidFill>
                            <a:srgbClr val="000000"/>
                          </a:solidFill>
                          <a:effectLst/>
                          <a:latin typeface="Arial Narrow" panose="020B0606020202030204" pitchFamily="34" charset="0"/>
                        </a:rPr>
                        <a:t>National Freight Monitoring Framework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182011"/>
                  </a:ext>
                </a:extLst>
              </a:tr>
              <a:tr h="114300">
                <a:tc>
                  <a:txBody>
                    <a:bodyPr/>
                    <a:lstStyle/>
                    <a:p>
                      <a:pPr algn="l" fontAlgn="t"/>
                      <a:r>
                        <a:rPr lang="en-US" sz="800" b="0" i="0" u="none" strike="noStrike" dirty="0">
                          <a:solidFill>
                            <a:srgbClr val="000000"/>
                          </a:solidFill>
                          <a:effectLst/>
                          <a:latin typeface="Arial Narrow" panose="020B0606020202030204" pitchFamily="34" charset="0"/>
                        </a:rPr>
                        <a:t>Freight Road to Rail Migration Plan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279200"/>
                  </a:ext>
                </a:extLst>
              </a:tr>
              <a:tr h="114300">
                <a:tc>
                  <a:txBody>
                    <a:bodyPr/>
                    <a:lstStyle/>
                    <a:p>
                      <a:pPr algn="l" fontAlgn="t"/>
                      <a:r>
                        <a:rPr lang="en-ZA" sz="800" b="0" i="0" u="none" strike="noStrike" dirty="0">
                          <a:solidFill>
                            <a:srgbClr val="000000"/>
                          </a:solidFill>
                          <a:effectLst/>
                          <a:latin typeface="Arial Narrow" panose="020B0606020202030204" pitchFamily="34" charset="0"/>
                        </a:rPr>
                        <a:t>Truckstop Strategy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885525"/>
                  </a:ext>
                </a:extLst>
              </a:tr>
              <a:tr h="114300">
                <a:tc>
                  <a:txBody>
                    <a:bodyPr/>
                    <a:lstStyle/>
                    <a:p>
                      <a:pPr algn="l" fontAlgn="t"/>
                      <a:r>
                        <a:rPr lang="en-ZA" sz="800" b="0" i="0" u="none" strike="noStrike" dirty="0">
                          <a:solidFill>
                            <a:srgbClr val="000000"/>
                          </a:solidFill>
                          <a:effectLst/>
                          <a:latin typeface="Arial Narrow" panose="020B0606020202030204" pitchFamily="34" charset="0"/>
                        </a:rPr>
                        <a:t>Corridor Development Performance indicators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917237"/>
                  </a:ext>
                </a:extLst>
              </a:tr>
              <a:tr h="114300">
                <a:tc>
                  <a:txBody>
                    <a:bodyPr/>
                    <a:lstStyle/>
                    <a:p>
                      <a:pPr algn="l" fontAlgn="t"/>
                      <a:r>
                        <a:rPr lang="en-ZA" sz="800" b="0" i="0" u="none" strike="noStrike" dirty="0">
                          <a:solidFill>
                            <a:srgbClr val="000000"/>
                          </a:solidFill>
                          <a:effectLst/>
                          <a:latin typeface="Arial Narrow" panose="020B0606020202030204" pitchFamily="34" charset="0"/>
                        </a:rPr>
                        <a:t>Single Transport Economic Regulator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1 976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2 158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245908"/>
                  </a:ext>
                </a:extLst>
              </a:tr>
              <a:tr h="114300">
                <a:tc>
                  <a:txBody>
                    <a:bodyPr/>
                    <a:lstStyle/>
                    <a:p>
                      <a:pPr algn="l" fontAlgn="t"/>
                      <a:r>
                        <a:rPr lang="en-ZA" sz="800" b="0" i="0" u="none" strike="noStrike" dirty="0">
                          <a:solidFill>
                            <a:srgbClr val="000000"/>
                          </a:solidFill>
                          <a:effectLst/>
                          <a:latin typeface="Arial Narrow" panose="020B0606020202030204" pitchFamily="34" charset="0"/>
                        </a:rPr>
                        <a:t>Rail Strategic Infrastructure Planning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10 000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10 000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12 000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346803"/>
                  </a:ext>
                </a:extLst>
              </a:tr>
              <a:tr h="114300">
                <a:tc>
                  <a:txBody>
                    <a:bodyPr/>
                    <a:lstStyle/>
                    <a:p>
                      <a:pPr algn="l" fontAlgn="t"/>
                      <a:r>
                        <a:rPr lang="en-ZA" sz="800" b="0" i="0" u="none" strike="noStrike" dirty="0">
                          <a:solidFill>
                            <a:srgbClr val="000000"/>
                          </a:solidFill>
                          <a:effectLst/>
                          <a:latin typeface="Arial Narrow" panose="020B0606020202030204" pitchFamily="34" charset="0"/>
                        </a:rPr>
                        <a:t>Establish Rail Economic Regulator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2 305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6 263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3 857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692488"/>
                  </a:ext>
                </a:extLst>
              </a:tr>
              <a:tr h="114300">
                <a:tc>
                  <a:txBody>
                    <a:bodyPr/>
                    <a:lstStyle/>
                    <a:p>
                      <a:pPr algn="l" fontAlgn="t"/>
                      <a:r>
                        <a:rPr lang="en-ZA" sz="800" b="0" i="0" u="none" strike="noStrike" dirty="0">
                          <a:solidFill>
                            <a:srgbClr val="000000"/>
                          </a:solidFill>
                          <a:effectLst/>
                          <a:latin typeface="Arial Narrow" panose="020B0606020202030204" pitchFamily="34" charset="0"/>
                        </a:rPr>
                        <a:t>Railway Safety Bill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2 215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2 314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2 418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137634"/>
                  </a:ext>
                </a:extLst>
              </a:tr>
              <a:tr h="114300">
                <a:tc>
                  <a:txBody>
                    <a:bodyPr/>
                    <a:lstStyle/>
                    <a:p>
                      <a:pPr algn="l" fontAlgn="t"/>
                      <a:r>
                        <a:rPr lang="en-ZA" sz="800" b="0" i="0" u="none" strike="noStrike" dirty="0">
                          <a:solidFill>
                            <a:srgbClr val="000000"/>
                          </a:solidFill>
                          <a:effectLst/>
                          <a:latin typeface="Arial Narrow" panose="020B0606020202030204" pitchFamily="34" charset="0"/>
                        </a:rPr>
                        <a:t>Government Component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3 134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308108"/>
                  </a:ext>
                </a:extLst>
              </a:tr>
              <a:tr h="114300">
                <a:tc>
                  <a:txBody>
                    <a:bodyPr/>
                    <a:lstStyle/>
                    <a:p>
                      <a:pPr algn="l" fontAlgn="t"/>
                      <a:r>
                        <a:rPr lang="en-US" sz="800" b="0" i="0" u="none" strike="noStrike" dirty="0">
                          <a:solidFill>
                            <a:srgbClr val="000000"/>
                          </a:solidFill>
                          <a:effectLst/>
                          <a:latin typeface="Arial Narrow" panose="020B0606020202030204" pitchFamily="34" charset="0"/>
                        </a:rPr>
                        <a:t>Development of Road Disaster Management Plan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2 500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2 500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38427"/>
                  </a:ext>
                </a:extLst>
              </a:tr>
              <a:tr h="114300">
                <a:tc>
                  <a:txBody>
                    <a:bodyPr/>
                    <a:lstStyle/>
                    <a:p>
                      <a:pPr algn="l" fontAlgn="t"/>
                      <a:r>
                        <a:rPr lang="en-US" sz="800" b="0" i="0" u="none" strike="noStrike" dirty="0">
                          <a:solidFill>
                            <a:srgbClr val="000000"/>
                          </a:solidFill>
                          <a:effectLst/>
                          <a:latin typeface="Arial Narrow" panose="020B0606020202030204" pitchFamily="34" charset="0"/>
                        </a:rPr>
                        <a:t>Central Data Repository for roads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20 000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20 000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20 896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275006"/>
                  </a:ext>
                </a:extLst>
              </a:tr>
              <a:tr h="114300">
                <a:tc>
                  <a:txBody>
                    <a:bodyPr/>
                    <a:lstStyle/>
                    <a:p>
                      <a:pPr algn="l" fontAlgn="t"/>
                      <a:r>
                        <a:rPr lang="en-US" sz="800" b="0" i="0" u="none" strike="noStrike" dirty="0">
                          <a:solidFill>
                            <a:srgbClr val="000000"/>
                          </a:solidFill>
                          <a:effectLst/>
                          <a:latin typeface="Arial Narrow" panose="020B0606020202030204" pitchFamily="34" charset="0"/>
                        </a:rPr>
                        <a:t>Programme Development for S'Hamba Sonke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10 548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11 022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11 515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47246"/>
                  </a:ext>
                </a:extLst>
              </a:tr>
              <a:tr h="145325">
                <a:tc>
                  <a:txBody>
                    <a:bodyPr/>
                    <a:lstStyle/>
                    <a:p>
                      <a:pPr algn="l" fontAlgn="t"/>
                      <a:r>
                        <a:rPr lang="en-ZA" sz="800" b="0" i="0" u="none" strike="noStrike" dirty="0">
                          <a:solidFill>
                            <a:srgbClr val="000000"/>
                          </a:solidFill>
                          <a:effectLst/>
                          <a:latin typeface="Arial Narrow" panose="020B0606020202030204" pitchFamily="34" charset="0"/>
                        </a:rPr>
                        <a:t>MARINE RESCUE COORDINATION CENTRE (earmarked)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17 343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18 106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18 939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962404"/>
                  </a:ext>
                </a:extLst>
              </a:tr>
              <a:tr h="124564">
                <a:tc>
                  <a:txBody>
                    <a:bodyPr/>
                    <a:lstStyle/>
                    <a:p>
                      <a:pPr algn="l" fontAlgn="t"/>
                      <a:r>
                        <a:rPr lang="en-US" sz="800" b="0" i="0" u="none" strike="noStrike" dirty="0">
                          <a:solidFill>
                            <a:srgbClr val="000000"/>
                          </a:solidFill>
                          <a:effectLst/>
                          <a:latin typeface="Arial Narrow" panose="020B0606020202030204" pitchFamily="34" charset="0"/>
                        </a:rPr>
                        <a:t>SACAA: Accident and incident investigation (earmarked)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40 544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42 379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44 328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7878245"/>
                  </a:ext>
                </a:extLst>
              </a:tr>
              <a:tr h="114300">
                <a:tc>
                  <a:txBody>
                    <a:bodyPr/>
                    <a:lstStyle/>
                    <a:p>
                      <a:pPr algn="l" fontAlgn="t"/>
                      <a:r>
                        <a:rPr lang="en-ZA" sz="800" b="0" i="0" u="none" strike="noStrike" dirty="0">
                          <a:solidFill>
                            <a:srgbClr val="000000"/>
                          </a:solidFill>
                          <a:effectLst/>
                          <a:latin typeface="Arial Narrow" panose="020B0606020202030204" pitchFamily="34" charset="0"/>
                        </a:rPr>
                        <a:t>Watchkeeping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76 952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80 632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84 468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191784"/>
                  </a:ext>
                </a:extLst>
              </a:tr>
              <a:tr h="114300">
                <a:tc>
                  <a:txBody>
                    <a:bodyPr/>
                    <a:lstStyle/>
                    <a:p>
                      <a:pPr algn="l" fontAlgn="t"/>
                      <a:r>
                        <a:rPr lang="en-ZA" sz="800" b="0" i="0" u="none" strike="noStrike" dirty="0">
                          <a:effectLst/>
                          <a:latin typeface="Arial Narrow" panose="020B0606020202030204" pitchFamily="34" charset="0"/>
                        </a:rPr>
                        <a:t>Oil pollution prevention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88 117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92 556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97 218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818950"/>
                  </a:ext>
                </a:extLst>
              </a:tr>
              <a:tr h="114300">
                <a:tc>
                  <a:txBody>
                    <a:bodyPr/>
                    <a:lstStyle/>
                    <a:p>
                      <a:pPr algn="l" fontAlgn="t"/>
                      <a:r>
                        <a:rPr lang="en-ZA" sz="800" b="0" i="0" u="none" strike="noStrike" dirty="0">
                          <a:solidFill>
                            <a:srgbClr val="000000"/>
                          </a:solidFill>
                          <a:effectLst/>
                          <a:latin typeface="Arial Narrow" panose="020B0606020202030204" pitchFamily="34" charset="0"/>
                        </a:rPr>
                        <a:t>Tugboats PPP unitary payment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198 000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207 000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216 274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45495"/>
                  </a:ext>
                </a:extLst>
              </a:tr>
              <a:tr h="114300">
                <a:tc>
                  <a:txBody>
                    <a:bodyPr/>
                    <a:lstStyle/>
                    <a:p>
                      <a:pPr algn="l" fontAlgn="t"/>
                      <a:r>
                        <a:rPr lang="en-ZA" sz="800" b="0" i="0" u="none" strike="noStrike" dirty="0">
                          <a:solidFill>
                            <a:srgbClr val="000000"/>
                          </a:solidFill>
                          <a:effectLst/>
                          <a:latin typeface="Arial Narrow" panose="020B0606020202030204" pitchFamily="34" charset="0"/>
                        </a:rPr>
                        <a:t>Taxi Scrapping Administration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146 137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152 699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159 539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690929"/>
                  </a:ext>
                </a:extLst>
              </a:tr>
              <a:tr h="114300">
                <a:tc>
                  <a:txBody>
                    <a:bodyPr/>
                    <a:lstStyle/>
                    <a:p>
                      <a:pPr algn="l" fontAlgn="t"/>
                      <a:r>
                        <a:rPr lang="en-ZA" sz="800" b="0" i="0" u="none" strike="noStrike" dirty="0">
                          <a:solidFill>
                            <a:srgbClr val="000000"/>
                          </a:solidFill>
                          <a:effectLst/>
                          <a:latin typeface="Arial Narrow" panose="020B0606020202030204" pitchFamily="34" charset="0"/>
                        </a:rPr>
                        <a:t>Moloto Bus Contract design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4 362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4 648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4 945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666724"/>
                  </a:ext>
                </a:extLst>
              </a:tr>
              <a:tr h="114300">
                <a:tc>
                  <a:txBody>
                    <a:bodyPr/>
                    <a:lstStyle/>
                    <a:p>
                      <a:pPr algn="l" fontAlgn="t"/>
                      <a:r>
                        <a:rPr lang="en-US" sz="800" b="0" i="0" u="none" strike="noStrike" dirty="0">
                          <a:effectLst/>
                          <a:latin typeface="Arial Narrow" panose="020B0606020202030204" pitchFamily="34" charset="0"/>
                        </a:rPr>
                        <a:t>Empowerment of small bus operators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1 678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1 783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1 815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32950"/>
                  </a:ext>
                </a:extLst>
              </a:tr>
              <a:tr h="114300">
                <a:tc>
                  <a:txBody>
                    <a:bodyPr/>
                    <a:lstStyle/>
                    <a:p>
                      <a:pPr algn="l" fontAlgn="t"/>
                      <a:r>
                        <a:rPr lang="en-ZA" sz="800" b="0" i="0" u="none" strike="noStrike" dirty="0">
                          <a:effectLst/>
                          <a:latin typeface="Arial Narrow" panose="020B0606020202030204" pitchFamily="34" charset="0"/>
                        </a:rPr>
                        <a:t>National Taxi Lekgotla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3 339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5 577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5 827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56288"/>
                  </a:ext>
                </a:extLst>
              </a:tr>
              <a:tr h="114300">
                <a:tc>
                  <a:txBody>
                    <a:bodyPr/>
                    <a:lstStyle/>
                    <a:p>
                      <a:pPr algn="l" fontAlgn="t"/>
                      <a:r>
                        <a:rPr lang="en-ZA" sz="800" b="1" i="0" u="none" strike="noStrike" dirty="0">
                          <a:solidFill>
                            <a:srgbClr val="000000"/>
                          </a:solidFill>
                          <a:effectLst/>
                          <a:latin typeface="Arial Narrow" panose="020B0606020202030204" pitchFamily="34" charset="0"/>
                        </a:rPr>
                        <a:t>Grant Monitoring: PTOG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21 336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24 023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14 634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270459"/>
                  </a:ext>
                </a:extLst>
              </a:tr>
              <a:tr h="114300">
                <a:tc>
                  <a:txBody>
                    <a:bodyPr/>
                    <a:lstStyle/>
                    <a:p>
                      <a:pPr algn="l" fontAlgn="t"/>
                      <a:r>
                        <a:rPr lang="en-ZA" sz="800" b="1" i="0" u="none" strike="noStrike" dirty="0">
                          <a:solidFill>
                            <a:srgbClr val="000000"/>
                          </a:solidFill>
                          <a:effectLst/>
                          <a:latin typeface="Arial Narrow" panose="020B0606020202030204" pitchFamily="34" charset="0"/>
                        </a:rPr>
                        <a:t>Grant Monitoring : PTNG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25 450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25 262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21 918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732385"/>
                  </a:ext>
                </a:extLst>
              </a:tr>
              <a:tr h="114300">
                <a:tc>
                  <a:txBody>
                    <a:bodyPr/>
                    <a:lstStyle/>
                    <a:p>
                      <a:pPr algn="l" fontAlgn="t"/>
                      <a:r>
                        <a:rPr lang="fr-FR" sz="800" b="0" i="0" u="none" strike="noStrike" dirty="0">
                          <a:solidFill>
                            <a:srgbClr val="000000"/>
                          </a:solidFill>
                          <a:effectLst/>
                          <a:latin typeface="Arial Narrow" panose="020B0606020202030204" pitchFamily="34" charset="0"/>
                        </a:rPr>
                        <a:t>Implement Shova Kalula bicycle programme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20 071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22 062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22 074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105216"/>
                  </a:ext>
                </a:extLst>
              </a:tr>
              <a:tr h="202463">
                <a:tc>
                  <a:txBody>
                    <a:bodyPr/>
                    <a:lstStyle/>
                    <a:p>
                      <a:pPr algn="l" fontAlgn="t"/>
                      <a:r>
                        <a:rPr lang="en-US" sz="800" b="0" i="0" u="none" strike="noStrike" dirty="0">
                          <a:effectLst/>
                          <a:latin typeface="Arial Narrow" panose="020B0606020202030204" pitchFamily="34" charset="0"/>
                        </a:rPr>
                        <a:t>Other goods and services projects and operational costs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322 842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320 245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Arial Narrow" panose="020B0606020202030204" pitchFamily="34" charset="0"/>
                        </a:rPr>
                        <a:t>346 959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225447"/>
                  </a:ext>
                </a:extLst>
              </a:tr>
              <a:tr h="114300">
                <a:tc>
                  <a:txBody>
                    <a:bodyPr/>
                    <a:lstStyle/>
                    <a:p>
                      <a:pPr algn="l" fontAlgn="t"/>
                      <a:r>
                        <a:rPr lang="en-ZA" sz="800" b="1" i="0" u="none" strike="noStrike" dirty="0">
                          <a:solidFill>
                            <a:srgbClr val="000000"/>
                          </a:solidFill>
                          <a:effectLst/>
                          <a:latin typeface="Arial Narrow" panose="020B0606020202030204" pitchFamily="34" charset="0"/>
                        </a:rPr>
                        <a:t>Total Goods and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1" i="0" u="none" strike="noStrike" dirty="0">
                          <a:effectLst/>
                          <a:latin typeface="Arial Narrow" panose="020B0606020202030204" pitchFamily="34" charset="0"/>
                        </a:rPr>
                        <a:t>1 116 540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1" i="0" u="none" strike="noStrike" dirty="0">
                          <a:effectLst/>
                          <a:latin typeface="Arial Narrow" panose="020B0606020202030204" pitchFamily="34" charset="0"/>
                        </a:rPr>
                        <a:t>1 164 336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800" b="1" i="0" u="none" strike="noStrike" dirty="0">
                          <a:effectLst/>
                          <a:latin typeface="Arial Narrow" panose="020B0606020202030204" pitchFamily="34" charset="0"/>
                        </a:rPr>
                        <a:t>1 212 033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206527"/>
                  </a:ext>
                </a:extLst>
              </a:tr>
            </a:tbl>
          </a:graphicData>
        </a:graphic>
      </p:graphicFrame>
    </p:spTree>
    <p:extLst>
      <p:ext uri="{BB962C8B-B14F-4D97-AF65-F5344CB8AC3E}">
        <p14:creationId xmlns:p14="http://schemas.microsoft.com/office/powerpoint/2010/main" val="10109271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355"/>
            <a:ext cx="8604448" cy="4759142"/>
          </a:xfrm>
          <a:prstGeom prst="rect">
            <a:avLst/>
          </a:prstGeom>
        </p:spPr>
      </p:pic>
      <p:sp>
        <p:nvSpPr>
          <p:cNvPr id="10" name="Slide Number Placeholder 1"/>
          <p:cNvSpPr>
            <a:spLocks noGrp="1"/>
          </p:cNvSpPr>
          <p:nvPr>
            <p:ph type="sldNum" sz="quarter" idx="12"/>
          </p:nvPr>
        </p:nvSpPr>
        <p:spPr>
          <a:xfrm>
            <a:off x="6797113" y="4802365"/>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167</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539552" y="67291"/>
            <a:ext cx="7848871" cy="48823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DETAILS OF TRANSFERS</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1F04BAD-8184-42F5-9B13-CE51EF265F2B}"/>
              </a:ext>
            </a:extLst>
          </p:cNvPr>
          <p:cNvGraphicFramePr>
            <a:graphicFrameLocks noGrp="1"/>
          </p:cNvGraphicFramePr>
          <p:nvPr>
            <p:extLst>
              <p:ext uri="{D42A27DB-BD31-4B8C-83A1-F6EECF244321}">
                <p14:modId xmlns:p14="http://schemas.microsoft.com/office/powerpoint/2010/main" val="399965019"/>
              </p:ext>
            </p:extLst>
          </p:nvPr>
        </p:nvGraphicFramePr>
        <p:xfrm>
          <a:off x="539552" y="651741"/>
          <a:ext cx="7848871" cy="3717762"/>
        </p:xfrm>
        <a:graphic>
          <a:graphicData uri="http://schemas.openxmlformats.org/drawingml/2006/table">
            <a:tbl>
              <a:tblPr/>
              <a:tblGrid>
                <a:gridCol w="2090887">
                  <a:extLst>
                    <a:ext uri="{9D8B030D-6E8A-4147-A177-3AD203B41FA5}">
                      <a16:colId xmlns:a16="http://schemas.microsoft.com/office/drawing/2014/main" val="4083419134"/>
                    </a:ext>
                  </a:extLst>
                </a:gridCol>
                <a:gridCol w="729130">
                  <a:extLst>
                    <a:ext uri="{9D8B030D-6E8A-4147-A177-3AD203B41FA5}">
                      <a16:colId xmlns:a16="http://schemas.microsoft.com/office/drawing/2014/main" val="633551194"/>
                    </a:ext>
                  </a:extLst>
                </a:gridCol>
                <a:gridCol w="729130">
                  <a:extLst>
                    <a:ext uri="{9D8B030D-6E8A-4147-A177-3AD203B41FA5}">
                      <a16:colId xmlns:a16="http://schemas.microsoft.com/office/drawing/2014/main" val="4112731197"/>
                    </a:ext>
                  </a:extLst>
                </a:gridCol>
                <a:gridCol w="729130">
                  <a:extLst>
                    <a:ext uri="{9D8B030D-6E8A-4147-A177-3AD203B41FA5}">
                      <a16:colId xmlns:a16="http://schemas.microsoft.com/office/drawing/2014/main" val="3504020664"/>
                    </a:ext>
                  </a:extLst>
                </a:gridCol>
                <a:gridCol w="621904">
                  <a:extLst>
                    <a:ext uri="{9D8B030D-6E8A-4147-A177-3AD203B41FA5}">
                      <a16:colId xmlns:a16="http://schemas.microsoft.com/office/drawing/2014/main" val="2288548230"/>
                    </a:ext>
                  </a:extLst>
                </a:gridCol>
                <a:gridCol w="750575">
                  <a:extLst>
                    <a:ext uri="{9D8B030D-6E8A-4147-A177-3AD203B41FA5}">
                      <a16:colId xmlns:a16="http://schemas.microsoft.com/office/drawing/2014/main" val="2362017784"/>
                    </a:ext>
                  </a:extLst>
                </a:gridCol>
                <a:gridCol w="729130">
                  <a:extLst>
                    <a:ext uri="{9D8B030D-6E8A-4147-A177-3AD203B41FA5}">
                      <a16:colId xmlns:a16="http://schemas.microsoft.com/office/drawing/2014/main" val="2619092546"/>
                    </a:ext>
                  </a:extLst>
                </a:gridCol>
                <a:gridCol w="804188">
                  <a:extLst>
                    <a:ext uri="{9D8B030D-6E8A-4147-A177-3AD203B41FA5}">
                      <a16:colId xmlns:a16="http://schemas.microsoft.com/office/drawing/2014/main" val="2462162024"/>
                    </a:ext>
                  </a:extLst>
                </a:gridCol>
                <a:gridCol w="664797">
                  <a:extLst>
                    <a:ext uri="{9D8B030D-6E8A-4147-A177-3AD203B41FA5}">
                      <a16:colId xmlns:a16="http://schemas.microsoft.com/office/drawing/2014/main" val="3038144125"/>
                    </a:ext>
                  </a:extLst>
                </a:gridCol>
              </a:tblGrid>
              <a:tr h="478712">
                <a:tc>
                  <a:txBody>
                    <a:bodyPr/>
                    <a:lstStyle/>
                    <a:p>
                      <a:pPr algn="l" rtl="0" fontAlgn="b"/>
                      <a:r>
                        <a:rPr lang="en-ZA" sz="800" b="1" i="0" u="none" strike="noStrike" dirty="0">
                          <a:solidFill>
                            <a:schemeClr val="bg1"/>
                          </a:solidFill>
                          <a:effectLst/>
                          <a:latin typeface="Arial Narrow" panose="020B0606020202030204" pitchFamily="34" charset="0"/>
                        </a:rPr>
                        <a:t>TRANSFERS AND SUBSIDIES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rtl="0" fontAlgn="ctr"/>
                      <a:r>
                        <a:rPr lang="en-ZA" sz="800" b="1" i="0" u="none" strike="noStrike" dirty="0">
                          <a:solidFill>
                            <a:schemeClr val="bg1"/>
                          </a:solidFill>
                          <a:effectLst/>
                          <a:latin typeface="Arial Narrow" panose="020B0606020202030204" pitchFamily="34" charset="0"/>
                        </a:rPr>
                        <a:t>AUDITED OUTCOME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l" rtl="0" fontAlgn="b"/>
                      <a:r>
                        <a:rPr lang="en-ZA" sz="800" b="1" i="0" u="none" strike="noStrike" dirty="0">
                          <a:solidFill>
                            <a:schemeClr val="bg1"/>
                          </a:solidFill>
                          <a:effectLst/>
                          <a:latin typeface="Arial Narrow" panose="020B0606020202030204" pitchFamily="34" charset="0"/>
                        </a:rPr>
                        <a:t>ADJUSTED BUDGET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rtl="0" fontAlgn="b"/>
                      <a:r>
                        <a:rPr lang="en-ZA" sz="800" b="1" i="0" u="none" strike="noStrike" dirty="0">
                          <a:solidFill>
                            <a:schemeClr val="bg1"/>
                          </a:solidFill>
                          <a:effectLst/>
                          <a:latin typeface="Arial Narrow" panose="020B0606020202030204" pitchFamily="34" charset="0"/>
                        </a:rPr>
                        <a:t>MEDIUM TERM ESTIMATES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fontAlgn="b"/>
                      <a:r>
                        <a:rPr lang="en-ZA" sz="800" b="1" i="0" u="none" strike="noStrike" dirty="0">
                          <a:solidFill>
                            <a:schemeClr val="bg1"/>
                          </a:solidFill>
                          <a:effectLst/>
                          <a:latin typeface="Arial Narrow" panose="020B0606020202030204" pitchFamily="34" charset="0"/>
                        </a:rPr>
                        <a:t>Average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growth</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rate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13211570"/>
                  </a:ext>
                </a:extLst>
              </a:tr>
              <a:tr h="239357">
                <a:tc>
                  <a:txBody>
                    <a:bodyPr/>
                    <a:lstStyle/>
                    <a:p>
                      <a:pPr algn="l" rtl="0" fontAlgn="b"/>
                      <a:r>
                        <a:rPr lang="en-ZA" sz="800" b="1" i="0" u="none" strike="noStrike" dirty="0">
                          <a:solidFill>
                            <a:schemeClr val="bg1"/>
                          </a:solidFill>
                          <a:effectLst/>
                          <a:latin typeface="Arial Narrow" panose="020B0606020202030204" pitchFamily="34" charset="0"/>
                        </a:rPr>
                        <a:t>R'000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2019/20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2022/23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2023/24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2024/25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en-ZA" sz="800" b="1" i="0" u="none" strike="noStrike" dirty="0">
                          <a:solidFill>
                            <a:schemeClr val="bg1"/>
                          </a:solidFill>
                          <a:effectLst/>
                          <a:latin typeface="Arial Narrow" panose="020B0606020202030204" pitchFamily="34" charset="0"/>
                        </a:rPr>
                        <a:t> 2025/26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2022/23 - 2025/26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4011287"/>
                  </a:ext>
                </a:extLst>
              </a:tr>
              <a:tr h="171110">
                <a:tc>
                  <a:txBody>
                    <a:bodyPr/>
                    <a:lstStyle/>
                    <a:p>
                      <a:pPr algn="l" rtl="0" fontAlgn="b"/>
                      <a:r>
                        <a:rPr lang="en-ZA" sz="800" b="0" i="0" u="none" strike="noStrike" dirty="0">
                          <a:solidFill>
                            <a:srgbClr val="000000"/>
                          </a:solidFill>
                          <a:effectLst/>
                          <a:latin typeface="Arial Narrow" panose="020B0606020202030204" pitchFamily="34" charset="0"/>
                        </a:rPr>
                        <a:t>Provincial Roads Maintenance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11 442 398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10 467 334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11 936 559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12 665 441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15 867 086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17 117 162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18 976 032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14,4%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4825283"/>
                  </a:ext>
                </a:extLst>
              </a:tr>
              <a:tr h="156230">
                <a:tc>
                  <a:txBody>
                    <a:bodyPr/>
                    <a:lstStyle/>
                    <a:p>
                      <a:pPr algn="l" rtl="0" fontAlgn="b"/>
                      <a:r>
                        <a:rPr lang="en-ZA" sz="800" b="0" i="0" u="none" strike="noStrike" dirty="0">
                          <a:solidFill>
                            <a:srgbClr val="000000"/>
                          </a:solidFill>
                          <a:effectLst/>
                          <a:latin typeface="Arial Narrow" panose="020B0606020202030204" pitchFamily="34" charset="0"/>
                        </a:rPr>
                        <a:t>Public Transport Operations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6 325 755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6 749 581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7 120 808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7 090 432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7 402 934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7 735 396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8 081 942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58477"/>
                  </a:ext>
                </a:extLst>
              </a:tr>
              <a:tr h="171110">
                <a:tc>
                  <a:txBody>
                    <a:bodyPr/>
                    <a:lstStyle/>
                    <a:p>
                      <a:pPr algn="l" rtl="0" fontAlgn="b"/>
                      <a:r>
                        <a:rPr lang="en-ZA" sz="800" b="0" i="0" u="none" strike="noStrike" dirty="0">
                          <a:solidFill>
                            <a:srgbClr val="000000"/>
                          </a:solidFill>
                          <a:effectLst/>
                          <a:latin typeface="Arial Narrow" panose="020B0606020202030204" pitchFamily="34" charset="0"/>
                        </a:rPr>
                        <a:t>Public Transport Network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6 370 085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4 389 070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5 174 533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6 012 892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6 794 045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7 752 162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8 369 025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11,7%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8182123"/>
                  </a:ext>
                </a:extLst>
              </a:tr>
              <a:tr h="148791">
                <a:tc>
                  <a:txBody>
                    <a:bodyPr/>
                    <a:lstStyle/>
                    <a:p>
                      <a:pPr algn="l" rtl="0" fontAlgn="b"/>
                      <a:r>
                        <a:rPr lang="en-ZA" sz="800" b="0" i="0" u="none" strike="noStrike" dirty="0">
                          <a:solidFill>
                            <a:srgbClr val="000000"/>
                          </a:solidFill>
                          <a:effectLst/>
                          <a:latin typeface="Arial Narrow" panose="020B0606020202030204" pitchFamily="34" charset="0"/>
                        </a:rPr>
                        <a:t>Rural Road Asset Management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113 891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108 436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109 870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115 020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115 461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120 646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126 051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9576126"/>
                  </a:ext>
                </a:extLst>
              </a:tr>
              <a:tr h="312462">
                <a:tc>
                  <a:txBody>
                    <a:bodyPr/>
                    <a:lstStyle/>
                    <a:p>
                      <a:pPr algn="l" rtl="0" fontAlgn="b"/>
                      <a:r>
                        <a:rPr lang="en-US" sz="800" b="0" i="0" u="none" strike="noStrike" dirty="0">
                          <a:solidFill>
                            <a:srgbClr val="000000"/>
                          </a:solidFill>
                          <a:effectLst/>
                          <a:latin typeface="Arial Narrow" panose="020B0606020202030204" pitchFamily="34" charset="0"/>
                        </a:rPr>
                        <a:t>Passenger Rail Agency of South Africa (PRASA)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16 462 213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9 474 515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16 669 462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19 858 541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20 451 827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21 370 308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22 327 699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225986"/>
                  </a:ext>
                </a:extLst>
              </a:tr>
              <a:tr h="193429">
                <a:tc>
                  <a:txBody>
                    <a:bodyPr/>
                    <a:lstStyle/>
                    <a:p>
                      <a:pPr algn="l" rtl="0" fontAlgn="b"/>
                      <a:r>
                        <a:rPr lang="en-US" sz="800" b="0" i="0" u="none" strike="noStrike" dirty="0">
                          <a:solidFill>
                            <a:srgbClr val="000000"/>
                          </a:solidFill>
                          <a:effectLst/>
                          <a:latin typeface="Arial Narrow" panose="020B0606020202030204" pitchFamily="34" charset="0"/>
                        </a:rPr>
                        <a:t>S.A. National Roads Agency</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21 177 224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20 400 264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21 621 212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22 894 975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26 123 630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29 689 413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33 211 404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13,2%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4832224"/>
                  </a:ext>
                </a:extLst>
              </a:tr>
              <a:tr h="193429">
                <a:tc>
                  <a:txBody>
                    <a:bodyPr/>
                    <a:lstStyle/>
                    <a:p>
                      <a:pPr algn="l" rtl="0" fontAlgn="b"/>
                      <a:r>
                        <a:rPr lang="en-ZA" sz="800" b="0" i="0" u="none" strike="noStrike" dirty="0">
                          <a:solidFill>
                            <a:srgbClr val="000000"/>
                          </a:solidFill>
                          <a:effectLst/>
                          <a:latin typeface="Arial Narrow" panose="020B0606020202030204" pitchFamily="34" charset="0"/>
                        </a:rPr>
                        <a:t>Road Traffic Management Corporation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210 228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240 606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217 322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224 179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220 104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229 989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240 293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33580"/>
                  </a:ext>
                </a:extLst>
              </a:tr>
              <a:tr h="171110">
                <a:tc>
                  <a:txBody>
                    <a:bodyPr/>
                    <a:lstStyle/>
                    <a:p>
                      <a:pPr algn="l" rtl="0" fontAlgn="b"/>
                      <a:r>
                        <a:rPr lang="en-ZA" sz="800" b="0" i="0" u="none" strike="noStrike" dirty="0">
                          <a:solidFill>
                            <a:srgbClr val="000000"/>
                          </a:solidFill>
                          <a:effectLst/>
                          <a:latin typeface="Arial Narrow" panose="020B0606020202030204" pitchFamily="34" charset="0"/>
                        </a:rPr>
                        <a:t>Railway Safety Regulator</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63 522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82 045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69 657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72 874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76 086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79 503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83 065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487389"/>
                  </a:ext>
                </a:extLst>
              </a:tr>
              <a:tr h="171110">
                <a:tc>
                  <a:txBody>
                    <a:bodyPr/>
                    <a:lstStyle/>
                    <a:p>
                      <a:pPr algn="l" rtl="0" fontAlgn="b"/>
                      <a:r>
                        <a:rPr lang="en-US" sz="800" b="0" i="0" u="none" strike="noStrike" dirty="0">
                          <a:solidFill>
                            <a:srgbClr val="000000"/>
                          </a:solidFill>
                          <a:effectLst/>
                          <a:latin typeface="Arial Narrow" panose="020B0606020202030204" pitchFamily="34" charset="0"/>
                        </a:rPr>
                        <a:t>Cross Border Road Transport Agency</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38 500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7577402"/>
                  </a:ext>
                </a:extLst>
              </a:tr>
              <a:tr h="136888">
                <a:tc>
                  <a:txBody>
                    <a:bodyPr/>
                    <a:lstStyle/>
                    <a:p>
                      <a:pPr algn="l" rtl="0" fontAlgn="b"/>
                      <a:r>
                        <a:rPr lang="en-US" sz="800" b="0" i="0" u="none" strike="noStrike" dirty="0">
                          <a:solidFill>
                            <a:srgbClr val="000000"/>
                          </a:solidFill>
                          <a:effectLst/>
                          <a:latin typeface="Arial Narrow" panose="020B0606020202030204" pitchFamily="34" charset="0"/>
                        </a:rPr>
                        <a:t>S.A. Civil Aviation Authority</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145 079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277 600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187 900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85 801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89 654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93 670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-20,7%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004451"/>
                  </a:ext>
                </a:extLst>
              </a:tr>
              <a:tr h="273776">
                <a:tc>
                  <a:txBody>
                    <a:bodyPr/>
                    <a:lstStyle/>
                    <a:p>
                      <a:pPr algn="l" rtl="0" fontAlgn="b"/>
                      <a:r>
                        <a:rPr lang="en-US" sz="800" b="0" i="0" u="none" strike="noStrike" dirty="0">
                          <a:solidFill>
                            <a:srgbClr val="000000"/>
                          </a:solidFill>
                          <a:effectLst/>
                          <a:latin typeface="Arial Narrow" panose="020B0606020202030204" pitchFamily="34" charset="0"/>
                        </a:rPr>
                        <a:t>South African Civil Aviation Authority: Flight Inspection Unit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151634"/>
                  </a:ext>
                </a:extLst>
              </a:tr>
              <a:tr h="185989">
                <a:tc>
                  <a:txBody>
                    <a:bodyPr/>
                    <a:lstStyle/>
                    <a:p>
                      <a:pPr algn="l" rtl="0" fontAlgn="b"/>
                      <a:r>
                        <a:rPr lang="en-US" sz="800" b="0" i="0" u="none" strike="noStrike" dirty="0">
                          <a:solidFill>
                            <a:srgbClr val="000000"/>
                          </a:solidFill>
                          <a:effectLst/>
                          <a:latin typeface="Arial Narrow" panose="020B0606020202030204" pitchFamily="34" charset="0"/>
                        </a:rPr>
                        <a:t>Ports Regulator of South Africa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36 774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38 822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40 966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42 995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42 564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44 476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46 469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2,6%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8463448"/>
                  </a:ext>
                </a:extLst>
              </a:tr>
              <a:tr h="185989">
                <a:tc>
                  <a:txBody>
                    <a:bodyPr/>
                    <a:lstStyle/>
                    <a:p>
                      <a:pPr algn="l" rtl="0" fontAlgn="b"/>
                      <a:r>
                        <a:rPr lang="en-US" sz="800" b="0" i="0" u="none" strike="noStrike" dirty="0">
                          <a:solidFill>
                            <a:srgbClr val="000000"/>
                          </a:solidFill>
                          <a:effectLst/>
                          <a:latin typeface="Arial Narrow" panose="020B0606020202030204" pitchFamily="34" charset="0"/>
                        </a:rPr>
                        <a:t>Road Traffic Infringements Agency: Operations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7 770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88 214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8 642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9 068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9 468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10 024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10 293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4420272"/>
                  </a:ext>
                </a:extLst>
              </a:tr>
              <a:tr h="185989">
                <a:tc>
                  <a:txBody>
                    <a:bodyPr/>
                    <a:lstStyle/>
                    <a:p>
                      <a:pPr algn="l" rtl="0" fontAlgn="b"/>
                      <a:r>
                        <a:rPr lang="en-US" sz="800" b="0" i="0" u="none" strike="noStrike" dirty="0">
                          <a:solidFill>
                            <a:srgbClr val="000000"/>
                          </a:solidFill>
                          <a:effectLst/>
                          <a:latin typeface="Arial Narrow" panose="020B0606020202030204" pitchFamily="34" charset="0"/>
                        </a:rPr>
                        <a:t>Road Traffic Infringements Agency: Aarto rollout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150 804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165 915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143 529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149 844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156 737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950767"/>
                  </a:ext>
                </a:extLst>
              </a:tr>
              <a:tr h="185989">
                <a:tc>
                  <a:txBody>
                    <a:bodyPr/>
                    <a:lstStyle/>
                    <a:p>
                      <a:pPr algn="l" rtl="0" fontAlgn="b"/>
                      <a:r>
                        <a:rPr lang="en-ZA" sz="800" b="0" i="0" u="none" strike="noStrike" dirty="0">
                          <a:solidFill>
                            <a:srgbClr val="000000"/>
                          </a:solidFill>
                          <a:effectLst/>
                          <a:latin typeface="Arial Narrow" panose="020B0606020202030204" pitchFamily="34" charset="0"/>
                        </a:rPr>
                        <a:t>Transport TETA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effectLst/>
                          <a:latin typeface="Arial Narrow" panose="020B0606020202030204" pitchFamily="34" charset="0"/>
                        </a:rPr>
                        <a:t>1 653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1 727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800" b="0" i="0" u="none" strike="noStrike" dirty="0">
                          <a:effectLst/>
                          <a:latin typeface="Arial Narrow" panose="020B0606020202030204" pitchFamily="34" charset="0"/>
                        </a:rPr>
                        <a:t>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667257"/>
                  </a:ext>
                </a:extLst>
              </a:tr>
              <a:tr h="142841">
                <a:tc>
                  <a:txBody>
                    <a:bodyPr/>
                    <a:lstStyle/>
                    <a:p>
                      <a:pPr algn="l" rtl="0" fontAlgn="b"/>
                      <a:r>
                        <a:rPr lang="en-ZA" sz="800" b="1" i="0" u="none" strike="noStrike" dirty="0">
                          <a:solidFill>
                            <a:srgbClr val="4F81BD"/>
                          </a:solidFill>
                          <a:effectLst/>
                          <a:latin typeface="Arial Narrow" panose="020B0606020202030204" pitchFamily="34" charset="0"/>
                        </a:rPr>
                        <a:t>Sub-Total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62 211 157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52 234 234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63 398 878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69 341 747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77 334 117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84 390 230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4F81BD"/>
                          </a:solidFill>
                          <a:effectLst/>
                          <a:latin typeface="Arial Narrow" panose="020B0606020202030204" pitchFamily="34" charset="0"/>
                        </a:rPr>
                        <a:t>           91 724 407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800" b="1" i="0" u="none" strike="noStrike" dirty="0">
                          <a:solidFill>
                            <a:srgbClr val="4F81BD"/>
                          </a:solidFill>
                          <a:effectLst/>
                          <a:latin typeface="Arial Narrow" panose="020B0606020202030204" pitchFamily="34" charset="0"/>
                        </a:rPr>
                        <a:t>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0869412"/>
                  </a:ext>
                </a:extLst>
              </a:tr>
            </a:tbl>
          </a:graphicData>
        </a:graphic>
      </p:graphicFrame>
    </p:spTree>
    <p:extLst>
      <p:ext uri="{BB962C8B-B14F-4D97-AF65-F5344CB8AC3E}">
        <p14:creationId xmlns:p14="http://schemas.microsoft.com/office/powerpoint/2010/main" val="292686878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735"/>
            <a:ext cx="9144000" cy="4759142"/>
          </a:xfrm>
          <a:prstGeom prst="rect">
            <a:avLst/>
          </a:prstGeom>
        </p:spPr>
      </p:pic>
      <p:sp>
        <p:nvSpPr>
          <p:cNvPr id="10" name="Slide Number Placeholder 1"/>
          <p:cNvSpPr>
            <a:spLocks noGrp="1"/>
          </p:cNvSpPr>
          <p:nvPr>
            <p:ph type="sldNum" sz="quarter" idx="12"/>
          </p:nvPr>
        </p:nvSpPr>
        <p:spPr>
          <a:xfrm>
            <a:off x="6788225" y="4811092"/>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168</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539553" y="195486"/>
            <a:ext cx="7848872" cy="32141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DETAILS OF TRANSFERS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7C77DDA-3497-4EFB-B41E-AE5ADD685AD8}"/>
              </a:ext>
            </a:extLst>
          </p:cNvPr>
          <p:cNvGraphicFramePr>
            <a:graphicFrameLocks noGrp="1"/>
          </p:cNvGraphicFramePr>
          <p:nvPr>
            <p:extLst>
              <p:ext uri="{D42A27DB-BD31-4B8C-83A1-F6EECF244321}">
                <p14:modId xmlns:p14="http://schemas.microsoft.com/office/powerpoint/2010/main" val="4219011152"/>
              </p:ext>
            </p:extLst>
          </p:nvPr>
        </p:nvGraphicFramePr>
        <p:xfrm>
          <a:off x="539553" y="686562"/>
          <a:ext cx="7848873" cy="3308649"/>
        </p:xfrm>
        <a:graphic>
          <a:graphicData uri="http://schemas.openxmlformats.org/drawingml/2006/table">
            <a:tbl>
              <a:tblPr/>
              <a:tblGrid>
                <a:gridCol w="2090888">
                  <a:extLst>
                    <a:ext uri="{9D8B030D-6E8A-4147-A177-3AD203B41FA5}">
                      <a16:colId xmlns:a16="http://schemas.microsoft.com/office/drawing/2014/main" val="4246517323"/>
                    </a:ext>
                  </a:extLst>
                </a:gridCol>
                <a:gridCol w="729130">
                  <a:extLst>
                    <a:ext uri="{9D8B030D-6E8A-4147-A177-3AD203B41FA5}">
                      <a16:colId xmlns:a16="http://schemas.microsoft.com/office/drawing/2014/main" val="3443954141"/>
                    </a:ext>
                  </a:extLst>
                </a:gridCol>
                <a:gridCol w="729130">
                  <a:extLst>
                    <a:ext uri="{9D8B030D-6E8A-4147-A177-3AD203B41FA5}">
                      <a16:colId xmlns:a16="http://schemas.microsoft.com/office/drawing/2014/main" val="3474253870"/>
                    </a:ext>
                  </a:extLst>
                </a:gridCol>
                <a:gridCol w="729130">
                  <a:extLst>
                    <a:ext uri="{9D8B030D-6E8A-4147-A177-3AD203B41FA5}">
                      <a16:colId xmlns:a16="http://schemas.microsoft.com/office/drawing/2014/main" val="2240036182"/>
                    </a:ext>
                  </a:extLst>
                </a:gridCol>
                <a:gridCol w="621906">
                  <a:extLst>
                    <a:ext uri="{9D8B030D-6E8A-4147-A177-3AD203B41FA5}">
                      <a16:colId xmlns:a16="http://schemas.microsoft.com/office/drawing/2014/main" val="1902003161"/>
                    </a:ext>
                  </a:extLst>
                </a:gridCol>
                <a:gridCol w="750575">
                  <a:extLst>
                    <a:ext uri="{9D8B030D-6E8A-4147-A177-3AD203B41FA5}">
                      <a16:colId xmlns:a16="http://schemas.microsoft.com/office/drawing/2014/main" val="2042528189"/>
                    </a:ext>
                  </a:extLst>
                </a:gridCol>
                <a:gridCol w="729130">
                  <a:extLst>
                    <a:ext uri="{9D8B030D-6E8A-4147-A177-3AD203B41FA5}">
                      <a16:colId xmlns:a16="http://schemas.microsoft.com/office/drawing/2014/main" val="1776695837"/>
                    </a:ext>
                  </a:extLst>
                </a:gridCol>
                <a:gridCol w="804188">
                  <a:extLst>
                    <a:ext uri="{9D8B030D-6E8A-4147-A177-3AD203B41FA5}">
                      <a16:colId xmlns:a16="http://schemas.microsoft.com/office/drawing/2014/main" val="3978221100"/>
                    </a:ext>
                  </a:extLst>
                </a:gridCol>
                <a:gridCol w="664796">
                  <a:extLst>
                    <a:ext uri="{9D8B030D-6E8A-4147-A177-3AD203B41FA5}">
                      <a16:colId xmlns:a16="http://schemas.microsoft.com/office/drawing/2014/main" val="1345099039"/>
                    </a:ext>
                  </a:extLst>
                </a:gridCol>
              </a:tblGrid>
              <a:tr h="502755">
                <a:tc>
                  <a:txBody>
                    <a:bodyPr/>
                    <a:lstStyle/>
                    <a:p>
                      <a:pPr algn="l" rtl="0" fontAlgn="b"/>
                      <a:r>
                        <a:rPr lang="en-US" sz="800" b="1" i="0" u="none" strike="noStrike" dirty="0">
                          <a:solidFill>
                            <a:schemeClr val="bg1"/>
                          </a:solidFill>
                          <a:effectLst/>
                          <a:latin typeface="Arial Narrow" panose="020B0606020202030204" pitchFamily="34" charset="0"/>
                        </a:rPr>
                        <a:t>TRANSFERS AND SUBSIDIES</a:t>
                      </a:r>
                      <a:endParaRPr lang="en-ZA" sz="800" b="1" i="0" u="none" strike="noStrike" dirty="0">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rtl="0" fontAlgn="ctr"/>
                      <a:r>
                        <a:rPr lang="en-ZA" sz="800" b="1" i="0" u="none" strike="noStrike" dirty="0">
                          <a:solidFill>
                            <a:schemeClr val="bg1"/>
                          </a:solidFill>
                          <a:effectLst/>
                          <a:latin typeface="Arial Narrow" panose="020B0606020202030204" pitchFamily="34" charset="0"/>
                        </a:rPr>
                        <a:t>AUDITED OUTCOME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l" rtl="0" fontAlgn="b"/>
                      <a:r>
                        <a:rPr lang="en-ZA" sz="800" b="1" i="0" u="none" strike="noStrike" dirty="0">
                          <a:solidFill>
                            <a:schemeClr val="bg1"/>
                          </a:solidFill>
                          <a:effectLst/>
                          <a:latin typeface="Arial Narrow" panose="020B0606020202030204" pitchFamily="34" charset="0"/>
                        </a:rPr>
                        <a:t>ADJUSTED BUDGET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rtl="0" fontAlgn="b"/>
                      <a:r>
                        <a:rPr lang="en-ZA" sz="800" b="1" i="0" u="none" strike="noStrike" dirty="0">
                          <a:solidFill>
                            <a:schemeClr val="bg1"/>
                          </a:solidFill>
                          <a:effectLst/>
                          <a:latin typeface="Arial Narrow" panose="020B0606020202030204" pitchFamily="34" charset="0"/>
                        </a:rPr>
                        <a:t>MEDIUM TERM ESTIMATES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l" fontAlgn="b"/>
                      <a:r>
                        <a:rPr lang="en-ZA" sz="800" b="1" i="0" u="none" strike="noStrike" dirty="0">
                          <a:solidFill>
                            <a:schemeClr val="bg1"/>
                          </a:solidFill>
                          <a:effectLst/>
                          <a:latin typeface="Arial Narrow" panose="020B0606020202030204" pitchFamily="34" charset="0"/>
                        </a:rPr>
                        <a:t>Average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growth</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rate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87641533"/>
                  </a:ext>
                </a:extLst>
              </a:tr>
              <a:tr h="257227">
                <a:tc>
                  <a:txBody>
                    <a:bodyPr/>
                    <a:lstStyle/>
                    <a:p>
                      <a:r>
                        <a:rPr kumimoji="0" lang="en-ZA" sz="8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R'000</a:t>
                      </a:r>
                      <a:endParaRPr lang="en-ZA" sz="1400" dirty="0">
                        <a:solidFill>
                          <a:schemeClr val="bg1"/>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2019/20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2022/23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2024/25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l" fontAlgn="b"/>
                      <a:r>
                        <a:rPr lang="en-ZA" sz="800" b="1" i="0" u="none" strike="noStrike" dirty="0">
                          <a:solidFill>
                            <a:schemeClr val="bg1"/>
                          </a:solidFill>
                          <a:effectLst/>
                          <a:latin typeface="Arial Narrow" panose="020B0606020202030204" pitchFamily="34" charset="0"/>
                        </a:rPr>
                        <a:t> 2025/26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l" fontAlgn="b"/>
                      <a:r>
                        <a:rPr lang="en-ZA" sz="800" b="1" i="0" u="none" strike="noStrike" dirty="0">
                          <a:solidFill>
                            <a:schemeClr val="bg1"/>
                          </a:solidFill>
                          <a:effectLst/>
                          <a:latin typeface="Arial Narrow" panose="020B0606020202030204" pitchFamily="34" charset="0"/>
                        </a:rPr>
                        <a:t>2022/23 - 2025/26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19680172"/>
                  </a:ext>
                </a:extLst>
              </a:tr>
              <a:tr h="208430">
                <a:tc>
                  <a:txBody>
                    <a:bodyPr/>
                    <a:lstStyle/>
                    <a:p>
                      <a:pPr algn="l" rtl="0" fontAlgn="b"/>
                      <a:r>
                        <a:rPr lang="en-ZA" sz="800" b="0" i="0" u="none" strike="noStrike" dirty="0">
                          <a:solidFill>
                            <a:srgbClr val="000000"/>
                          </a:solidFill>
                          <a:effectLst/>
                          <a:latin typeface="Arial Narrow" panose="020B0606020202030204" pitchFamily="34" charset="0"/>
                        </a:rPr>
                        <a:t>Taxi scrapping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240 932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233 979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308 385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476 835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478 667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500 164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522 571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47689"/>
                  </a:ext>
                </a:extLst>
              </a:tr>
              <a:tr h="199745">
                <a:tc>
                  <a:txBody>
                    <a:bodyPr/>
                    <a:lstStyle/>
                    <a:p>
                      <a:pPr algn="l" rtl="0" fontAlgn="b"/>
                      <a:r>
                        <a:rPr lang="en-ZA" sz="800" b="0" i="0" u="none" strike="noStrike" dirty="0">
                          <a:solidFill>
                            <a:srgbClr val="000000"/>
                          </a:solidFill>
                          <a:effectLst/>
                          <a:latin typeface="Arial Narrow" panose="020B0606020202030204" pitchFamily="34" charset="0"/>
                        </a:rPr>
                        <a:t>Taxi relief Fund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1 135 000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794879"/>
                  </a:ext>
                </a:extLst>
              </a:tr>
              <a:tr h="199745">
                <a:tc>
                  <a:txBody>
                    <a:bodyPr/>
                    <a:lstStyle/>
                    <a:p>
                      <a:pPr algn="l" rtl="0" fontAlgn="b"/>
                      <a:r>
                        <a:rPr lang="en-ZA" sz="800" b="0" i="0" u="none" strike="noStrike" dirty="0">
                          <a:solidFill>
                            <a:srgbClr val="000000"/>
                          </a:solidFill>
                          <a:effectLst/>
                          <a:latin typeface="Arial Narrow" panose="020B0606020202030204" pitchFamily="34" charset="0"/>
                        </a:rPr>
                        <a:t>Non Profit Institutions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2 981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3 143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3 311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4 595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4 799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5 013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5 236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589316"/>
                  </a:ext>
                </a:extLst>
              </a:tr>
              <a:tr h="199745">
                <a:tc>
                  <a:txBody>
                    <a:bodyPr/>
                    <a:lstStyle/>
                    <a:p>
                      <a:pPr algn="l" rtl="0" fontAlgn="b"/>
                      <a:r>
                        <a:rPr lang="en-US" sz="800" b="0" i="0" u="none" strike="noStrike" dirty="0">
                          <a:solidFill>
                            <a:srgbClr val="000000"/>
                          </a:solidFill>
                          <a:effectLst/>
                          <a:latin typeface="Arial Narrow" panose="020B0606020202030204" pitchFamily="34" charset="0"/>
                        </a:rPr>
                        <a:t>South African National Taxi Council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23 785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25 093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26 473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27 458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28 668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29 955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31 297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051459"/>
                  </a:ext>
                </a:extLst>
              </a:tr>
              <a:tr h="199745">
                <a:tc>
                  <a:txBody>
                    <a:bodyPr/>
                    <a:lstStyle/>
                    <a:p>
                      <a:pPr algn="l" rtl="0" fontAlgn="b"/>
                      <a:r>
                        <a:rPr lang="en-ZA" sz="800" b="0" i="0" u="none" strike="noStrike" dirty="0">
                          <a:solidFill>
                            <a:srgbClr val="000000"/>
                          </a:solidFill>
                          <a:effectLst/>
                          <a:latin typeface="Arial Narrow" panose="020B0606020202030204" pitchFamily="34" charset="0"/>
                        </a:rPr>
                        <a:t>Bursaries to non employees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10 200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10 526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9 542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12 776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12 815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13 391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13 991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601758"/>
                  </a:ext>
                </a:extLst>
              </a:tr>
              <a:tr h="199745">
                <a:tc>
                  <a:txBody>
                    <a:bodyPr/>
                    <a:lstStyle/>
                    <a:p>
                      <a:pPr algn="l" rtl="0" fontAlgn="b"/>
                      <a:r>
                        <a:rPr lang="en-ZA" sz="800" b="0" i="0" u="none" strike="noStrike" dirty="0">
                          <a:solidFill>
                            <a:srgbClr val="000000"/>
                          </a:solidFill>
                          <a:effectLst/>
                          <a:latin typeface="Arial Narrow" panose="020B0606020202030204" pitchFamily="34" charset="0"/>
                        </a:rPr>
                        <a:t>International Organisations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20 511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14 245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11 551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22 042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23 013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24 047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25 124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203027"/>
                  </a:ext>
                </a:extLst>
              </a:tr>
              <a:tr h="208430">
                <a:tc>
                  <a:txBody>
                    <a:bodyPr/>
                    <a:lstStyle/>
                    <a:p>
                      <a:pPr algn="l" rtl="0" fontAlgn="b"/>
                      <a:r>
                        <a:rPr lang="en-ZA" sz="800" b="0" i="0" u="none" strike="noStrike" dirty="0">
                          <a:solidFill>
                            <a:srgbClr val="000000"/>
                          </a:solidFill>
                          <a:effectLst/>
                          <a:latin typeface="Arial Narrow" panose="020B0606020202030204" pitchFamily="34" charset="0"/>
                        </a:rPr>
                        <a:t>Leave pay and donations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2 890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2 067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279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998932"/>
                  </a:ext>
                </a:extLst>
              </a:tr>
              <a:tr h="208430">
                <a:tc>
                  <a:txBody>
                    <a:bodyPr/>
                    <a:lstStyle/>
                    <a:p>
                      <a:pPr algn="l" rtl="0" fontAlgn="b"/>
                      <a:r>
                        <a:rPr lang="en-ZA" sz="800" b="1" i="0" u="none" strike="noStrike" dirty="0">
                          <a:solidFill>
                            <a:schemeClr val="tx2">
                              <a:lumMod val="60000"/>
                              <a:lumOff val="40000"/>
                            </a:schemeClr>
                          </a:solidFill>
                          <a:effectLst/>
                          <a:latin typeface="Arial Narrow" panose="020B0606020202030204" pitchFamily="34" charset="0"/>
                        </a:rPr>
                        <a:t>Sub 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301 432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1 424 876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361 329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543 951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548 218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572 837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                598 498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chemeClr val="tx2">
                              <a:lumMod val="60000"/>
                              <a:lumOff val="40000"/>
                            </a:schemeClr>
                          </a:solidFill>
                          <a:effectLst/>
                          <a:latin typeface="Arial Narrow" panose="020B0606020202030204" pitchFamily="34" charset="0"/>
                        </a:rPr>
                        <a:t>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033829"/>
                  </a:ext>
                </a:extLst>
              </a:tr>
              <a:tr h="308049">
                <a:tc>
                  <a:txBody>
                    <a:bodyPr/>
                    <a:lstStyle/>
                    <a:p>
                      <a:pPr algn="l" rtl="0" fontAlgn="b"/>
                      <a:r>
                        <a:rPr lang="en-ZA" sz="800" b="1" i="0" u="none" strike="noStrike" dirty="0">
                          <a:solidFill>
                            <a:srgbClr val="000000"/>
                          </a:solidFill>
                          <a:effectLst/>
                          <a:latin typeface="Arial Narrow" panose="020B0606020202030204" pitchFamily="34" charset="0"/>
                        </a:rPr>
                        <a:t>Total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62 512 589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53 659 110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63 760 207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69 885 698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77 882 335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84 963 067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           92 322 905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7887233"/>
                  </a:ext>
                </a:extLst>
              </a:tr>
              <a:tr h="408173">
                <a:tc>
                  <a:txBody>
                    <a:bodyPr/>
                    <a:lstStyle/>
                    <a:p>
                      <a:pPr algn="l" rtl="0" fontAlgn="b"/>
                      <a:r>
                        <a:rPr lang="en-ZA" sz="800" b="0" i="0" u="none" strike="noStrike" dirty="0">
                          <a:solidFill>
                            <a:srgbClr val="000000"/>
                          </a:solidFill>
                          <a:effectLst/>
                          <a:latin typeface="Arial Narrow" panose="020B0606020202030204" pitchFamily="34" charset="0"/>
                        </a:rPr>
                        <a:t>Direct Charge: International Oil Pollution Compensation Fund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2 625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3 387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12 034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12 564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13 128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13 716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6511532"/>
                  </a:ext>
                </a:extLst>
              </a:tr>
              <a:tr h="208430">
                <a:tc>
                  <a:txBody>
                    <a:bodyPr/>
                    <a:lstStyle/>
                    <a:p>
                      <a:pPr algn="l" fontAlgn="b"/>
                      <a:r>
                        <a:rPr lang="en-ZA" sz="800" b="1" i="0" u="none" strike="noStrike" dirty="0">
                          <a:effectLst/>
                          <a:latin typeface="Arial Narrow" panose="020B0606020202030204" pitchFamily="34" charset="0"/>
                        </a:rPr>
                        <a:t>Total Transfers and subsidies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62 515 214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53 659 110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63 763 594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69 897 732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77 894 899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84 976 195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effectLst/>
                          <a:latin typeface="Arial Narrow" panose="020B0606020202030204" pitchFamily="34" charset="0"/>
                        </a:rPr>
                        <a:t>92 336 621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43427375"/>
                  </a:ext>
                </a:extLst>
              </a:tr>
            </a:tbl>
          </a:graphicData>
        </a:graphic>
      </p:graphicFrame>
    </p:spTree>
    <p:extLst>
      <p:ext uri="{BB962C8B-B14F-4D97-AF65-F5344CB8AC3E}">
        <p14:creationId xmlns:p14="http://schemas.microsoft.com/office/powerpoint/2010/main" val="6604215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245"/>
            <a:ext cx="9144000" cy="4759142"/>
          </a:xfrm>
          <a:prstGeom prst="rect">
            <a:avLst/>
          </a:prstGeom>
        </p:spPr>
      </p:pic>
      <p:sp>
        <p:nvSpPr>
          <p:cNvPr id="10" name="Slide Number Placeholder 1"/>
          <p:cNvSpPr>
            <a:spLocks noGrp="1"/>
          </p:cNvSpPr>
          <p:nvPr>
            <p:ph type="sldNum" sz="quarter" idx="12"/>
          </p:nvPr>
        </p:nvSpPr>
        <p:spPr>
          <a:xfrm>
            <a:off x="6788224" y="4743415"/>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169</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195486"/>
            <a:ext cx="7776864" cy="37104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DETAILS OF TRANSFERS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717FA296-F5DA-40B3-8F97-AFA868DA793A}"/>
              </a:ext>
            </a:extLst>
          </p:cNvPr>
          <p:cNvGraphicFramePr>
            <a:graphicFrameLocks/>
          </p:cNvGraphicFramePr>
          <p:nvPr>
            <p:extLst>
              <p:ext uri="{D42A27DB-BD31-4B8C-83A1-F6EECF244321}">
                <p14:modId xmlns:p14="http://schemas.microsoft.com/office/powerpoint/2010/main" val="848841284"/>
              </p:ext>
            </p:extLst>
          </p:nvPr>
        </p:nvGraphicFramePr>
        <p:xfrm>
          <a:off x="611560" y="551622"/>
          <a:ext cx="7776864" cy="4025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92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Safety and Security</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17</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960440"/>
          </a:xfrm>
        </p:spPr>
        <p:txBody>
          <a:bodyPr>
            <a:normAutofit fontScale="70000" lnSpcReduction="20000"/>
          </a:bodyPr>
          <a:lstStyle/>
          <a:p>
            <a:pPr lvl="0" algn="just">
              <a:lnSpc>
                <a:spcPct val="130000"/>
              </a:lnSpc>
              <a:spcBef>
                <a:spcPct val="0"/>
              </a:spcBef>
            </a:pPr>
            <a:r>
              <a:rPr lang="en-US" altLang="en-US" sz="2000" b="1" dirty="0">
                <a:solidFill>
                  <a:prstClr val="black"/>
                </a:solidFill>
              </a:rPr>
              <a:t>Problem Statement</a:t>
            </a:r>
          </a:p>
          <a:p>
            <a:pPr lvl="0" algn="just">
              <a:lnSpc>
                <a:spcPct val="130000"/>
              </a:lnSpc>
              <a:spcBef>
                <a:spcPct val="0"/>
              </a:spcBef>
            </a:pPr>
            <a:endParaRPr lang="en-US" altLang="en-US" sz="2000" b="1" dirty="0">
              <a:solidFill>
                <a:prstClr val="black"/>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SA recording over 12 000 road crash fatalities annually (2019 baseline)</a:t>
            </a:r>
          </a:p>
          <a:p>
            <a:pPr marL="171450" lvl="0" indent="-171450" algn="just">
              <a:lnSpc>
                <a:spcPct val="130000"/>
              </a:lnSpc>
              <a:spcBef>
                <a:spcPct val="0"/>
              </a:spcBef>
              <a:buFont typeface="Arial" panose="020B0604020202020204" pitchFamily="34" charset="0"/>
              <a:buChar char="•"/>
            </a:pPr>
            <a:endParaRPr lang="en-US" altLang="en-US" sz="2000" dirty="0">
              <a:solidFill>
                <a:schemeClr val="tx1"/>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PRASA – theft and vandalism of key infrastructure (stations and railway lines) and commuter safety concerns</a:t>
            </a:r>
          </a:p>
          <a:p>
            <a:pPr marL="171450" lvl="0" indent="-171450" algn="just">
              <a:lnSpc>
                <a:spcPct val="130000"/>
              </a:lnSpc>
              <a:spcBef>
                <a:spcPct val="0"/>
              </a:spcBef>
              <a:buFont typeface="Arial" panose="020B0604020202020204" pitchFamily="34" charset="0"/>
              <a:buChar char="•"/>
            </a:pPr>
            <a:endParaRPr lang="en-US" altLang="en-US" sz="2000" dirty="0">
              <a:solidFill>
                <a:schemeClr val="tx1"/>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Aviation safety – incident and fatality rate in general aviation</a:t>
            </a:r>
          </a:p>
          <a:p>
            <a:pPr marL="171450" lvl="0" indent="-171450" algn="just">
              <a:lnSpc>
                <a:spcPct val="130000"/>
              </a:lnSpc>
              <a:spcBef>
                <a:spcPct val="0"/>
              </a:spcBef>
              <a:buFont typeface="Arial" panose="020B0604020202020204" pitchFamily="34" charset="0"/>
              <a:buChar char="•"/>
            </a:pPr>
            <a:endParaRPr lang="en-US" altLang="en-US" sz="2000" dirty="0">
              <a:solidFill>
                <a:schemeClr val="tx1"/>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Maritime Safety – incident and fatality rate</a:t>
            </a:r>
          </a:p>
          <a:p>
            <a:pPr marL="171450" lvl="0" indent="-171450" algn="just">
              <a:lnSpc>
                <a:spcPct val="130000"/>
              </a:lnSpc>
              <a:spcBef>
                <a:spcPct val="0"/>
              </a:spcBef>
              <a:buFont typeface="Arial" panose="020B0604020202020204" pitchFamily="34" charset="0"/>
              <a:buChar char="•"/>
            </a:pPr>
            <a:endParaRPr lang="en-US" altLang="en-US" sz="2000" dirty="0">
              <a:solidFill>
                <a:schemeClr val="tx1"/>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Public Transport - continued use of unroadworthy old taxi vehicles</a:t>
            </a:r>
          </a:p>
          <a:p>
            <a:pPr marL="171450" lvl="0" indent="-171450" algn="just">
              <a:lnSpc>
                <a:spcPct val="130000"/>
              </a:lnSpc>
              <a:spcBef>
                <a:spcPct val="0"/>
              </a:spcBef>
              <a:buFont typeface="Arial" panose="020B0604020202020204" pitchFamily="34" charset="0"/>
              <a:buChar char="•"/>
            </a:pPr>
            <a:endParaRPr lang="en-US" altLang="en-US" sz="2000" dirty="0">
              <a:solidFill>
                <a:schemeClr val="tx1"/>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Regulatory concerns in scholar transport operations.</a:t>
            </a:r>
          </a:p>
          <a:p>
            <a:pPr marL="171450" lvl="0" indent="-171450" algn="just">
              <a:lnSpc>
                <a:spcPct val="130000"/>
              </a:lnSpc>
              <a:spcBef>
                <a:spcPct val="0"/>
              </a:spcBef>
              <a:buFont typeface="Arial" panose="020B0604020202020204" pitchFamily="34" charset="0"/>
              <a:buChar char="•"/>
            </a:pPr>
            <a:endParaRPr lang="en-US" altLang="en-US" sz="2000" dirty="0">
              <a:solidFill>
                <a:schemeClr val="tx1"/>
              </a:solidFill>
            </a:endParaRPr>
          </a:p>
          <a:p>
            <a:pPr marL="171450" lvl="0" indent="-171450" algn="just">
              <a:lnSpc>
                <a:spcPct val="130000"/>
              </a:lnSpc>
              <a:spcBef>
                <a:spcPct val="0"/>
              </a:spcBef>
              <a:buFont typeface="Arial" panose="020B0604020202020204" pitchFamily="34" charset="0"/>
              <a:buChar char="•"/>
            </a:pPr>
            <a:r>
              <a:rPr lang="en-US" altLang="en-US" sz="2000" dirty="0">
                <a:solidFill>
                  <a:schemeClr val="tx1"/>
                </a:solidFill>
              </a:rPr>
              <a:t>Incidences of gender-based violence in public transport (taxi and bus industries, rail)</a:t>
            </a:r>
          </a:p>
          <a:p>
            <a:endParaRPr lang="en-ZA" dirty="0"/>
          </a:p>
        </p:txBody>
      </p:sp>
    </p:spTree>
    <p:extLst>
      <p:ext uri="{BB962C8B-B14F-4D97-AF65-F5344CB8AC3E}">
        <p14:creationId xmlns:p14="http://schemas.microsoft.com/office/powerpoint/2010/main" val="17686271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45"/>
            <a:ext cx="9144000" cy="4759142"/>
          </a:xfrm>
          <a:prstGeom prst="rect">
            <a:avLst/>
          </a:prstGeom>
        </p:spPr>
      </p:pic>
      <p:sp>
        <p:nvSpPr>
          <p:cNvPr id="10" name="Slide Number Placeholder 1"/>
          <p:cNvSpPr>
            <a:spLocks noGrp="1"/>
          </p:cNvSpPr>
          <p:nvPr>
            <p:ph type="sldNum" sz="quarter" idx="12"/>
          </p:nvPr>
        </p:nvSpPr>
        <p:spPr>
          <a:xfrm>
            <a:off x="6788224" y="4807443"/>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170</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204832"/>
            <a:ext cx="7776864" cy="27384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ROAD TRANSPORT </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945149968"/>
              </p:ext>
            </p:extLst>
          </p:nvPr>
        </p:nvGraphicFramePr>
        <p:xfrm>
          <a:off x="611560" y="731960"/>
          <a:ext cx="7776864" cy="3464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8114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44"/>
            <a:ext cx="9144000" cy="4805965"/>
          </a:xfrm>
          <a:prstGeom prst="rect">
            <a:avLst/>
          </a:prstGeom>
        </p:spPr>
      </p:pic>
      <p:sp>
        <p:nvSpPr>
          <p:cNvPr id="10" name="Slide Number Placeholder 1"/>
          <p:cNvSpPr>
            <a:spLocks noGrp="1"/>
          </p:cNvSpPr>
          <p:nvPr>
            <p:ph type="sldNum" sz="quarter" idx="12"/>
          </p:nvPr>
        </p:nvSpPr>
        <p:spPr>
          <a:xfrm>
            <a:off x="6788914" y="4805827"/>
            <a:ext cx="1600200" cy="273844"/>
          </a:xfrm>
        </p:spPr>
        <p:txBody>
          <a:bodyPr/>
          <a:lstStyle/>
          <a:p>
            <a:pPr defTabSz="342900">
              <a:defRPr/>
            </a:pPr>
            <a:fld id="{B682DC23-2843-E240-9889-9C005FBE80A9}" type="slidenum">
              <a:rPr lang="en-US" sz="900">
                <a:solidFill>
                  <a:prstClr val="black">
                    <a:tint val="75000"/>
                  </a:prstClr>
                </a:solidFill>
                <a:latin typeface="Arial" panose="020B0604020202020204" pitchFamily="34" charset="0"/>
                <a:cs typeface="Arial" panose="020B0604020202020204" pitchFamily="34" charset="0"/>
              </a:rPr>
              <a:pPr defTabSz="342900">
                <a:defRPr/>
              </a:pPr>
              <a:t>171</a:t>
            </a:fld>
            <a:endParaRPr lang="en-US" sz="900" dirty="0">
              <a:solidFill>
                <a:prstClr val="black">
                  <a:tint val="75000"/>
                </a:prstClr>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611560" y="179791"/>
            <a:ext cx="7776864" cy="33490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ROAD TRANSPORT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67D3FFA-B74E-460C-B3F8-E6EEC2F6C763}"/>
              </a:ext>
            </a:extLst>
          </p:cNvPr>
          <p:cNvGraphicFramePr>
            <a:graphicFrameLocks noGrp="1"/>
          </p:cNvGraphicFramePr>
          <p:nvPr>
            <p:extLst>
              <p:ext uri="{D42A27DB-BD31-4B8C-83A1-F6EECF244321}">
                <p14:modId xmlns:p14="http://schemas.microsoft.com/office/powerpoint/2010/main" val="2682289035"/>
              </p:ext>
            </p:extLst>
          </p:nvPr>
        </p:nvGraphicFramePr>
        <p:xfrm>
          <a:off x="611560" y="643940"/>
          <a:ext cx="7776864" cy="3458525"/>
        </p:xfrm>
        <a:graphic>
          <a:graphicData uri="http://schemas.openxmlformats.org/drawingml/2006/table">
            <a:tbl>
              <a:tblPr/>
              <a:tblGrid>
                <a:gridCol w="7776864">
                  <a:extLst>
                    <a:ext uri="{9D8B030D-6E8A-4147-A177-3AD203B41FA5}">
                      <a16:colId xmlns:a16="http://schemas.microsoft.com/office/drawing/2014/main" val="1375424039"/>
                    </a:ext>
                  </a:extLst>
                </a:gridCol>
              </a:tblGrid>
              <a:tr h="3458525">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SOUTH AFRICAN NATIONAL ROADS AGENCY LIMITED (SANRAL)</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Transfers to the agency is expected to increase at an average annual rate of 13 per cent from R22,895 billion in 2022/23 to R33,211 billion in 2025/26,</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agency will utilize this allocation to maintain the national non-toll network, R3.9 billion for the N2 Road Wild Coast project, R2.9 billion for the R573 (Moloto Road) development corridor and R2.2 billion for the Gauteng freeway improvement project. The agency receives an additional R60 million over the MTEF period to implement government’s pilot of a single ticketing system for public transport.</a:t>
                      </a: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endPar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 typeface="Wingdings" panose="05000000000000000000" pitchFamily="2" charset="2"/>
                        <a:buNone/>
                        <a:tabLst/>
                      </a:pPr>
                      <a:r>
                        <a:rPr kumimoji="0" lang="en-GB"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PROVINCIAL ROAD MAINTENANCE GRANT (PRMG)</a:t>
                      </a:r>
                      <a:endParaRPr kumimoji="0" lang="en-ZA"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55600" marR="0" lvl="0" indent="-35560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road maintenance component of the provincial roads maintenance grant provides funds to maintain the provincial road network and prolong its life span. </a:t>
                      </a:r>
                    </a:p>
                    <a:p>
                      <a:pPr marL="355600" marR="0" lvl="0" indent="-35560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R52 billion is allocated to the grant over the medium term. The grant prioritises different elements of road asset preservation strategies including maintenance and rehabilitation.  </a:t>
                      </a:r>
                    </a:p>
                    <a:p>
                      <a:pPr marL="355600" marR="0" lvl="0" indent="-35560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refurbishment and rural bridges components of the grant provides for road refurbishment efforts and the construction of 96 rural bridges, for which R10.9 billion is earmarked. </a:t>
                      </a:r>
                    </a:p>
                    <a:p>
                      <a:pPr marL="0" marR="0" lvl="0" indent="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endParaRPr kumimoji="0" lang="en-ZA" altLang="en-US" sz="11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 typeface="Arial" panose="020B0604020202020204" pitchFamily="34" charset="0"/>
                        <a:buNone/>
                        <a:tabLst/>
                      </a:pPr>
                      <a:r>
                        <a:rPr kumimoji="0" lang="en-ZA" altLang="en-US" sz="11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RURAL ROADS ASSET MANAGEMENT SYSTEMS GRANT (RRAMS)</a:t>
                      </a:r>
                    </a:p>
                    <a:p>
                      <a:pPr marL="355600" marR="0" lvl="0" indent="-35560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This grant is expected to increase at an average annual rate of 4 per cent and has been allocated R362 million over the medium term,</a:t>
                      </a: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0451916"/>
                  </a:ext>
                </a:extLst>
              </a:tr>
            </a:tbl>
          </a:graphicData>
        </a:graphic>
      </p:graphicFrame>
    </p:spTree>
    <p:extLst>
      <p:ext uri="{BB962C8B-B14F-4D97-AF65-F5344CB8AC3E}">
        <p14:creationId xmlns:p14="http://schemas.microsoft.com/office/powerpoint/2010/main" val="5036371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45"/>
            <a:ext cx="9144000" cy="4759142"/>
          </a:xfrm>
          <a:prstGeom prst="rect">
            <a:avLst/>
          </a:prstGeom>
        </p:spPr>
      </p:pic>
      <p:sp>
        <p:nvSpPr>
          <p:cNvPr id="10" name="Slide Number Placeholder 1"/>
          <p:cNvSpPr>
            <a:spLocks noGrp="1"/>
          </p:cNvSpPr>
          <p:nvPr>
            <p:ph type="sldNum" sz="quarter" idx="12"/>
          </p:nvPr>
        </p:nvSpPr>
        <p:spPr>
          <a:xfrm>
            <a:off x="6876256" y="4796255"/>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172</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536713" y="124321"/>
            <a:ext cx="7851711" cy="46998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650" b="1" dirty="0">
                <a:solidFill>
                  <a:prstClr val="black">
                    <a:lumMod val="85000"/>
                    <a:lumOff val="15000"/>
                  </a:prstClr>
                </a:solidFill>
                <a:latin typeface="Arial" panose="020B0604020202020204" pitchFamily="34" charset="0"/>
                <a:cs typeface="Arial" panose="020B0604020202020204" pitchFamily="34" charset="0"/>
              </a:rPr>
              <a:t>ROAD TRANSPORT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F446C60D-A87B-4581-839B-906C5BDDD277}"/>
              </a:ext>
            </a:extLst>
          </p:cNvPr>
          <p:cNvGraphicFramePr>
            <a:graphicFrameLocks noGrp="1"/>
          </p:cNvGraphicFramePr>
          <p:nvPr>
            <p:extLst>
              <p:ext uri="{D42A27DB-BD31-4B8C-83A1-F6EECF244321}">
                <p14:modId xmlns:p14="http://schemas.microsoft.com/office/powerpoint/2010/main" val="1223023345"/>
              </p:ext>
            </p:extLst>
          </p:nvPr>
        </p:nvGraphicFramePr>
        <p:xfrm>
          <a:off x="536713" y="817229"/>
          <a:ext cx="7851712" cy="3308001"/>
        </p:xfrm>
        <a:graphic>
          <a:graphicData uri="http://schemas.openxmlformats.org/drawingml/2006/table">
            <a:tbl>
              <a:tblPr/>
              <a:tblGrid>
                <a:gridCol w="2091645">
                  <a:extLst>
                    <a:ext uri="{9D8B030D-6E8A-4147-A177-3AD203B41FA5}">
                      <a16:colId xmlns:a16="http://schemas.microsoft.com/office/drawing/2014/main" val="3756583561"/>
                    </a:ext>
                  </a:extLst>
                </a:gridCol>
                <a:gridCol w="729394">
                  <a:extLst>
                    <a:ext uri="{9D8B030D-6E8A-4147-A177-3AD203B41FA5}">
                      <a16:colId xmlns:a16="http://schemas.microsoft.com/office/drawing/2014/main" val="2143661944"/>
                    </a:ext>
                  </a:extLst>
                </a:gridCol>
                <a:gridCol w="729394">
                  <a:extLst>
                    <a:ext uri="{9D8B030D-6E8A-4147-A177-3AD203B41FA5}">
                      <a16:colId xmlns:a16="http://schemas.microsoft.com/office/drawing/2014/main" val="3701481787"/>
                    </a:ext>
                  </a:extLst>
                </a:gridCol>
                <a:gridCol w="729394">
                  <a:extLst>
                    <a:ext uri="{9D8B030D-6E8A-4147-A177-3AD203B41FA5}">
                      <a16:colId xmlns:a16="http://schemas.microsoft.com/office/drawing/2014/main" val="3127795168"/>
                    </a:ext>
                  </a:extLst>
                </a:gridCol>
                <a:gridCol w="622129">
                  <a:extLst>
                    <a:ext uri="{9D8B030D-6E8A-4147-A177-3AD203B41FA5}">
                      <a16:colId xmlns:a16="http://schemas.microsoft.com/office/drawing/2014/main" val="1156199034"/>
                    </a:ext>
                  </a:extLst>
                </a:gridCol>
                <a:gridCol w="750848">
                  <a:extLst>
                    <a:ext uri="{9D8B030D-6E8A-4147-A177-3AD203B41FA5}">
                      <a16:colId xmlns:a16="http://schemas.microsoft.com/office/drawing/2014/main" val="1620551609"/>
                    </a:ext>
                  </a:extLst>
                </a:gridCol>
                <a:gridCol w="729394">
                  <a:extLst>
                    <a:ext uri="{9D8B030D-6E8A-4147-A177-3AD203B41FA5}">
                      <a16:colId xmlns:a16="http://schemas.microsoft.com/office/drawing/2014/main" val="247274699"/>
                    </a:ext>
                  </a:extLst>
                </a:gridCol>
                <a:gridCol w="804478">
                  <a:extLst>
                    <a:ext uri="{9D8B030D-6E8A-4147-A177-3AD203B41FA5}">
                      <a16:colId xmlns:a16="http://schemas.microsoft.com/office/drawing/2014/main" val="2833172070"/>
                    </a:ext>
                  </a:extLst>
                </a:gridCol>
                <a:gridCol w="665036">
                  <a:extLst>
                    <a:ext uri="{9D8B030D-6E8A-4147-A177-3AD203B41FA5}">
                      <a16:colId xmlns:a16="http://schemas.microsoft.com/office/drawing/2014/main" val="251585684"/>
                    </a:ext>
                  </a:extLst>
                </a:gridCol>
              </a:tblGrid>
              <a:tr h="457200">
                <a:tc>
                  <a:txBody>
                    <a:bodyPr/>
                    <a:lstStyle/>
                    <a:p>
                      <a:pPr algn="l" rtl="0" fontAlgn="b"/>
                      <a:r>
                        <a:rPr lang="en-US" sz="800" b="1" i="0" u="none" strike="noStrike" dirty="0">
                          <a:solidFill>
                            <a:schemeClr val="bg1"/>
                          </a:solidFill>
                          <a:effectLst/>
                          <a:latin typeface="Arial Narrow" panose="020B0606020202030204" pitchFamily="34" charset="0"/>
                        </a:rPr>
                        <a:t>SOUTH AFRICAN NATIONAL ROADS AGENCY</a:t>
                      </a:r>
                    </a:p>
                  </a:txBody>
                  <a:tcPr marL="0" marR="0" marT="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ctr"/>
                      <a:r>
                        <a:rPr lang="en-ZA" sz="800" b="1" i="0" u="none" strike="noStrike" dirty="0">
                          <a:solidFill>
                            <a:schemeClr val="bg1"/>
                          </a:solidFill>
                          <a:effectLst/>
                          <a:latin typeface="Arial Narrow" panose="020B0606020202030204" pitchFamily="34" charset="0"/>
                        </a:rPr>
                        <a:t>AUDITED OUTCOME</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l" rtl="0" fontAlgn="ctr"/>
                      <a:r>
                        <a:rPr lang="en-ZA" sz="800" b="1" i="0" u="none" strike="noStrike" dirty="0">
                          <a:solidFill>
                            <a:schemeClr val="bg1"/>
                          </a:solidFill>
                          <a:effectLst/>
                          <a:latin typeface="Arial Narrow" panose="020B0606020202030204" pitchFamily="34" charset="0"/>
                        </a:rPr>
                        <a:t>ADJUSTED BUDGET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fontAlgn="b"/>
                      <a:r>
                        <a:rPr lang="en-ZA" sz="800" b="1" i="0" u="none" strike="noStrike" dirty="0">
                          <a:solidFill>
                            <a:schemeClr val="bg1"/>
                          </a:solidFill>
                          <a:effectLst/>
                          <a:latin typeface="Arial Narrow" panose="020B0606020202030204" pitchFamily="34" charset="0"/>
                        </a:rPr>
                        <a:t>MEDIUM TERM ESTIMATES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fontAlgn="b"/>
                      <a:r>
                        <a:rPr lang="en-ZA" sz="800" b="1" i="0" u="none" strike="noStrike" dirty="0">
                          <a:solidFill>
                            <a:schemeClr val="bg1"/>
                          </a:solidFill>
                          <a:effectLst/>
                          <a:latin typeface="Arial Narrow" panose="020B0606020202030204" pitchFamily="34" charset="0"/>
                        </a:rPr>
                        <a:t>Average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growth</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rate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838180848"/>
                  </a:ext>
                </a:extLst>
              </a:tr>
              <a:tr h="295777">
                <a:tc>
                  <a:txBody>
                    <a:bodyPr/>
                    <a:lstStyle/>
                    <a:p>
                      <a:pPr algn="l" rtl="0" fontAlgn="b"/>
                      <a:r>
                        <a:rPr lang="en-ZA" sz="800" b="1" i="0" u="none" strike="noStrike" dirty="0">
                          <a:solidFill>
                            <a:schemeClr val="bg1"/>
                          </a:solidFill>
                          <a:effectLst/>
                          <a:latin typeface="Arial Narrow" panose="020B0606020202030204" pitchFamily="34" charset="0"/>
                        </a:rPr>
                        <a:t>R'000</a:t>
                      </a:r>
                    </a:p>
                  </a:txBody>
                  <a:tcPr marL="0" marR="0" marT="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2019/20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2021/22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2022/23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2023/24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2024/25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en-ZA" sz="800" b="1" i="0" u="none" strike="noStrike" dirty="0">
                          <a:solidFill>
                            <a:schemeClr val="bg1"/>
                          </a:solidFill>
                          <a:effectLst/>
                          <a:latin typeface="Arial Narrow" panose="020B0606020202030204" pitchFamily="34" charset="0"/>
                        </a:rPr>
                        <a:t> 2025/26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2022/23 - 2025/26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878608033"/>
                  </a:ext>
                </a:extLst>
              </a:tr>
              <a:tr h="214855">
                <a:tc>
                  <a:txBody>
                    <a:bodyPr/>
                    <a:lstStyle/>
                    <a:p>
                      <a:pPr algn="l" rtl="0" fontAlgn="b"/>
                      <a:r>
                        <a:rPr lang="en-ZA" sz="800" b="1" i="0" u="none" strike="noStrike" dirty="0">
                          <a:solidFill>
                            <a:srgbClr val="000000"/>
                          </a:solidFill>
                          <a:effectLst/>
                          <a:latin typeface="Arial Narrow" panose="020B0606020202030204" pitchFamily="34" charset="0"/>
                        </a:rPr>
                        <a:t>CURRENT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6 146 338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10 334 086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10 849 361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11 590 575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8 197 405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8 575 096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             8 968 364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15991"/>
                  </a:ext>
                </a:extLst>
              </a:tr>
              <a:tr h="205902">
                <a:tc>
                  <a:txBody>
                    <a:bodyPr/>
                    <a:lstStyle/>
                    <a:p>
                      <a:pPr algn="l" rtl="0" fontAlgn="b"/>
                      <a:r>
                        <a:rPr lang="en-ZA" sz="800" b="0" i="0" u="none" strike="noStrike" dirty="0">
                          <a:solidFill>
                            <a:srgbClr val="000000"/>
                          </a:solidFill>
                          <a:effectLst/>
                          <a:latin typeface="Arial Narrow" panose="020B0606020202030204" pitchFamily="34" charset="0"/>
                        </a:rPr>
                        <a:t>Gauteng freeway improvement project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550 516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3 130 062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3 564 332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4 404 436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692 915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724 033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756 470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404473"/>
                  </a:ext>
                </a:extLst>
              </a:tr>
              <a:tr h="205902">
                <a:tc>
                  <a:txBody>
                    <a:bodyPr/>
                    <a:lstStyle/>
                    <a:p>
                      <a:pPr algn="l" rtl="0" fontAlgn="b"/>
                      <a:r>
                        <a:rPr lang="en-ZA" sz="800" b="0" i="0" u="none" strike="noStrike" dirty="0">
                          <a:solidFill>
                            <a:srgbClr val="000000"/>
                          </a:solidFill>
                          <a:effectLst/>
                          <a:latin typeface="Arial Narrow" panose="020B0606020202030204" pitchFamily="34" charset="0"/>
                        </a:rPr>
                        <a:t>SANRAL: Operations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5 595 822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7 204 024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7 285 029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7 186 139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7 494 490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7 831 063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8 181 895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453841"/>
                  </a:ext>
                </a:extLst>
              </a:tr>
              <a:tr h="420758">
                <a:tc>
                  <a:txBody>
                    <a:bodyPr/>
                    <a:lstStyle/>
                    <a:p>
                      <a:pPr algn="l" rtl="0" fontAlgn="b"/>
                      <a:r>
                        <a:rPr lang="en-ZA" sz="800" b="0" i="0" u="none" strike="noStrike" dirty="0">
                          <a:solidFill>
                            <a:srgbClr val="000000"/>
                          </a:solidFill>
                          <a:effectLst/>
                          <a:latin typeface="Arial Narrow" panose="020B0606020202030204" pitchFamily="34" charset="0"/>
                        </a:rPr>
                        <a:t>SANRAL: Single Ticketing system for public transport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10 000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30 000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6442512"/>
                  </a:ext>
                </a:extLst>
              </a:tr>
              <a:tr h="214855">
                <a:tc>
                  <a:txBody>
                    <a:bodyPr/>
                    <a:lstStyle/>
                    <a:p>
                      <a:pPr algn="l" rtl="0" fontAlgn="b"/>
                      <a:r>
                        <a:rPr lang="en-ZA" sz="800" b="1" i="0" u="none" strike="noStrike" dirty="0">
                          <a:solidFill>
                            <a:srgbClr val="000000"/>
                          </a:solidFill>
                          <a:effectLst/>
                          <a:latin typeface="Arial Narrow" panose="020B0606020202030204" pitchFamily="34" charset="0"/>
                        </a:rPr>
                        <a:t>CAPITAL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15 030 886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10 066 178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10 771 851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11 304 400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17 926 225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21 114 317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           24 243 038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2639655"/>
                  </a:ext>
                </a:extLst>
              </a:tr>
              <a:tr h="205902">
                <a:tc>
                  <a:txBody>
                    <a:bodyPr/>
                    <a:lstStyle/>
                    <a:p>
                      <a:pPr algn="l" rtl="0" fontAlgn="b"/>
                      <a:r>
                        <a:rPr lang="en-ZA" sz="800" b="0" i="0" u="none" strike="noStrike" dirty="0">
                          <a:solidFill>
                            <a:srgbClr val="000000"/>
                          </a:solidFill>
                          <a:effectLst/>
                          <a:latin typeface="Arial Narrow" panose="020B0606020202030204" pitchFamily="34" charset="0"/>
                        </a:rPr>
                        <a:t>Non-toll network</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12 338 896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8 226 129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8 793 798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8 863 142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15 760 974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18 851 826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21 879 188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515915"/>
                  </a:ext>
                </a:extLst>
              </a:tr>
              <a:tr h="205902">
                <a:tc>
                  <a:txBody>
                    <a:bodyPr/>
                    <a:lstStyle/>
                    <a:p>
                      <a:pPr algn="l" rtl="0" fontAlgn="b"/>
                      <a:r>
                        <a:rPr lang="en-ZA" sz="800" b="0" i="0" u="none" strike="noStrike" dirty="0">
                          <a:solidFill>
                            <a:srgbClr val="000000"/>
                          </a:solidFill>
                          <a:effectLst/>
                          <a:latin typeface="Arial Narrow" panose="020B0606020202030204" pitchFamily="34" charset="0"/>
                        </a:rPr>
                        <a:t>Moloto road upgrade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1 691 990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785 049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843 928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885 826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923 794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965 281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1 008 526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2478752"/>
                  </a:ext>
                </a:extLst>
              </a:tr>
              <a:tr h="214855">
                <a:tc>
                  <a:txBody>
                    <a:bodyPr/>
                    <a:lstStyle/>
                    <a:p>
                      <a:pPr algn="l" rtl="0" fontAlgn="b"/>
                      <a:r>
                        <a:rPr lang="en-ZA" sz="800" b="0" i="0" u="none" strike="noStrike" dirty="0">
                          <a:solidFill>
                            <a:srgbClr val="000000"/>
                          </a:solidFill>
                          <a:effectLst/>
                          <a:latin typeface="Arial Narrow" panose="020B0606020202030204" pitchFamily="34" charset="0"/>
                        </a:rPr>
                        <a:t>N2 Road Wild Coast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1 000 000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1 055 000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1 134 125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1 190 432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1 241 457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1 297 210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1 355 325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2120189"/>
                  </a:ext>
                </a:extLst>
              </a:tr>
              <a:tr h="420758">
                <a:tc>
                  <a:txBody>
                    <a:bodyPr/>
                    <a:lstStyle/>
                    <a:p>
                      <a:pPr algn="l" rtl="0" fontAlgn="b"/>
                      <a:r>
                        <a:rPr lang="en-US" sz="800" b="0" i="0" u="none" strike="noStrike" dirty="0">
                          <a:solidFill>
                            <a:srgbClr val="000000"/>
                          </a:solidFill>
                          <a:effectLst/>
                          <a:latin typeface="Arial Narrow" panose="020B0606020202030204" pitchFamily="34" charset="0"/>
                        </a:rPr>
                        <a:t>South African National Roads Agency: KwaZulu-Natal flood damage to toll roads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365 000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447749"/>
                  </a:ext>
                </a:extLst>
              </a:tr>
              <a:tr h="214855">
                <a:tc>
                  <a:txBody>
                    <a:bodyPr/>
                    <a:lstStyle/>
                    <a:p>
                      <a:pPr algn="l" rtl="0" fontAlgn="b"/>
                      <a:r>
                        <a:rPr lang="en-ZA" sz="800" b="1" i="0" u="none" strike="noStrike" dirty="0">
                          <a:solidFill>
                            <a:srgbClr val="000000"/>
                          </a:solidFill>
                          <a:effectLst/>
                          <a:latin typeface="Arial Narrow" panose="020B0606020202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21 177 224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20 400 264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21 621 212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22 894 975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26 123 630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29 689 413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           33 211 404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63685590"/>
                  </a:ext>
                </a:extLst>
              </a:tr>
            </a:tbl>
          </a:graphicData>
        </a:graphic>
      </p:graphicFrame>
    </p:spTree>
    <p:extLst>
      <p:ext uri="{BB962C8B-B14F-4D97-AF65-F5344CB8AC3E}">
        <p14:creationId xmlns:p14="http://schemas.microsoft.com/office/powerpoint/2010/main" val="2065087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244"/>
            <a:ext cx="9144000" cy="4805965"/>
          </a:xfrm>
          <a:prstGeom prst="rect">
            <a:avLst/>
          </a:prstGeom>
        </p:spPr>
      </p:pic>
      <p:sp>
        <p:nvSpPr>
          <p:cNvPr id="10" name="Slide Number Placeholder 1"/>
          <p:cNvSpPr>
            <a:spLocks noGrp="1"/>
          </p:cNvSpPr>
          <p:nvPr>
            <p:ph type="sldNum" sz="quarter" idx="12"/>
          </p:nvPr>
        </p:nvSpPr>
        <p:spPr>
          <a:xfrm>
            <a:off x="6788224" y="4805827"/>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173</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267494"/>
            <a:ext cx="7776864" cy="27384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PUBLIC TRANSPORT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398639568"/>
              </p:ext>
            </p:extLst>
          </p:nvPr>
        </p:nvGraphicFramePr>
        <p:xfrm>
          <a:off x="611560" y="582216"/>
          <a:ext cx="7776864" cy="3636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594158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244"/>
            <a:ext cx="9144000" cy="4805965"/>
          </a:xfrm>
          <a:prstGeom prst="rect">
            <a:avLst/>
          </a:prstGeom>
        </p:spPr>
      </p:pic>
      <p:sp>
        <p:nvSpPr>
          <p:cNvPr id="10" name="Slide Number Placeholder 1"/>
          <p:cNvSpPr>
            <a:spLocks noGrp="1"/>
          </p:cNvSpPr>
          <p:nvPr>
            <p:ph type="sldNum" sz="quarter" idx="12"/>
          </p:nvPr>
        </p:nvSpPr>
        <p:spPr>
          <a:xfrm>
            <a:off x="6788224" y="4782758"/>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174</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347244"/>
            <a:ext cx="7776864" cy="26883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PUBLIC TRANSPORT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901E4AE1-2693-4D2E-8DF4-3DDC8B66B52B}"/>
              </a:ext>
            </a:extLst>
          </p:cNvPr>
          <p:cNvGraphicFramePr>
            <a:graphicFrameLocks noGrp="1"/>
          </p:cNvGraphicFramePr>
          <p:nvPr>
            <p:extLst>
              <p:ext uri="{D42A27DB-BD31-4B8C-83A1-F6EECF244321}">
                <p14:modId xmlns:p14="http://schemas.microsoft.com/office/powerpoint/2010/main" val="4106279006"/>
              </p:ext>
            </p:extLst>
          </p:nvPr>
        </p:nvGraphicFramePr>
        <p:xfrm>
          <a:off x="611560" y="696708"/>
          <a:ext cx="7776864" cy="3958454"/>
        </p:xfrm>
        <a:graphic>
          <a:graphicData uri="http://schemas.openxmlformats.org/drawingml/2006/table">
            <a:tbl>
              <a:tblPr/>
              <a:tblGrid>
                <a:gridCol w="7776864">
                  <a:extLst>
                    <a:ext uri="{9D8B030D-6E8A-4147-A177-3AD203B41FA5}">
                      <a16:colId xmlns:a16="http://schemas.microsoft.com/office/drawing/2014/main" val="382902862"/>
                    </a:ext>
                  </a:extLst>
                </a:gridCol>
              </a:tblGrid>
              <a:tr h="3958454">
                <a:tc>
                  <a:txBody>
                    <a:bodyPr/>
                    <a:lstStyle>
                      <a:lvl1pPr marL="0" algn="l" defTabSz="457200" rtl="0" eaLnBrk="1" latinLnBrk="0" hangingPunct="1">
                        <a:spcBef>
                          <a:spcPct val="20000"/>
                        </a:spcBef>
                        <a:defRPr sz="2800" kern="1200">
                          <a:solidFill>
                            <a:schemeClr val="tx1"/>
                          </a:solidFill>
                          <a:latin typeface="Arial" panose="020B0604020202020204" pitchFamily="34" charset="0"/>
                          <a:ea typeface="MS PGothic" panose="020B0600070205080204" pitchFamily="34" charset="-128"/>
                        </a:defRPr>
                      </a:lvl1pPr>
                      <a:lvl2pPr marL="742950" indent="-285750" algn="l" defTabSz="457200" rtl="0" eaLnBrk="1" latinLnBrk="0" hangingPunct="1">
                        <a:spcBef>
                          <a:spcPct val="20000"/>
                        </a:spcBef>
                        <a:defRPr sz="2400" kern="1200">
                          <a:solidFill>
                            <a:schemeClr val="tx1"/>
                          </a:solidFill>
                          <a:latin typeface="Arial" panose="020B0604020202020204" pitchFamily="34" charset="0"/>
                          <a:ea typeface="MS PGothic" panose="020B0600070205080204" pitchFamily="34" charset="-128"/>
                        </a:defRPr>
                      </a:lvl2pPr>
                      <a:lvl3pPr marL="1143000" indent="-228600" algn="l" defTabSz="457200" rtl="0" eaLnBrk="1" latinLnBrk="0" hangingPunct="1">
                        <a:spcBef>
                          <a:spcPct val="20000"/>
                        </a:spcBef>
                        <a:defRPr sz="2000" kern="1200">
                          <a:solidFill>
                            <a:schemeClr val="tx1"/>
                          </a:solidFill>
                          <a:latin typeface="Arial" panose="020B0604020202020204" pitchFamily="34" charset="0"/>
                          <a:ea typeface="MS PGothic" panose="020B0600070205080204" pitchFamily="34" charset="-128"/>
                        </a:defRPr>
                      </a:lvl3pPr>
                      <a:lvl4pPr marL="16002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4pPr>
                      <a:lvl5pPr marL="2057400" indent="-228600" algn="l" defTabSz="457200" rtl="0" eaLnBrk="1" latinLnBrk="0" hangingPunct="1">
                        <a:spcBef>
                          <a:spcPct val="20000"/>
                        </a:spcBef>
                        <a:defRPr sz="1800" kern="1200">
                          <a:solidFill>
                            <a:schemeClr val="tx1"/>
                          </a:solidFill>
                          <a:latin typeface="Arial" panose="020B0604020202020204" pitchFamily="34" charset="0"/>
                          <a:ea typeface="MS PGothic" panose="020B0600070205080204" pitchFamily="34" charset="-128"/>
                        </a:defRPr>
                      </a:lvl5pPr>
                      <a:lvl6pPr marL="25146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6pPr>
                      <a:lvl7pPr marL="29718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7pPr>
                      <a:lvl8pPr marL="34290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8pPr>
                      <a:lvl9pPr marL="3886200" indent="-228600" algn="l" defTabSz="457200" rtl="0" eaLnBrk="0" fontAlgn="base" latinLnBrk="0" hangingPunct="0">
                        <a:spcBef>
                          <a:spcPct val="20000"/>
                        </a:spcBef>
                        <a:spcAft>
                          <a:spcPct val="0"/>
                        </a:spcAft>
                        <a:defRPr sz="1800" kern="12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
                      </a:r>
                      <a:r>
                        <a:rPr kumimoji="0" lang="en-US"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ASSENGER RAIL AGENCY OF SOUTH AFRICA (PRASA)</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overcome challenges of inefficient investments, deferred maintenance and insufficient safeguarding of South Africa’s rail infrastructure that has resulted in the rapid deterioration of the passenger rail network and its services, over the medium term, the department will assist in the recovery of the rail network. </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 plans to do this by making transfers to the Passenger Rail Agency of South Africa through the Rail Transport programme, which amount to an estimated R64.1 billion over the period ahead, 24.6 per cent of the department’s total budget. </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These funds will mainly be used by the agency towards implementing its strategic corridor recovery programme and continuing with its rolling stock renewal drive. </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transfers include funding for capital expenditure, which increase at an average annual rate of 3.8 per cent, from R12.6 billion in 2022/23 to R14.1 billion in 2025/26. The portion of the transfers to the agency for operational expenditure increases at an average annual rate of 4.3 per cent, from R7.2 billion in 2022/23 to R8.2 billion in 2025/26, as more commuter lines go online.</a:t>
                      </a:r>
                      <a:endParaRPr kumimoji="0" lang="en-ZA"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PUBLIC TRANSPORT NETWORK GRANT (PTNG)</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department plans to achieve seamless integration of all modal public transport operations that delivers a public transport system that is efficient, affordable, safe and reliable.</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achieve this, the public transport network grant funds the infrastructure and indirect costs of bus rapid transit services in Cape Town, Ekurhuleni, George, Johannesburg, Nelson Mandela Bay and Tshwane under the public transport programme.</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Transfer to this grant is expected to increase at an average annual growth of 12 per cent from R6 billion in 2022/23 to R8.4 billion in 2025/26</a:t>
                      </a:r>
                      <a:endParaRPr kumimoji="0" lang="en-GB"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p>
                      <a:pPr marL="355600" marR="0" lvl="0" indent="-355600" algn="just" defTabSz="914400" rtl="0" eaLnBrk="1" fontAlgn="base" latinLnBrk="0" hangingPunct="1">
                        <a:lnSpc>
                          <a:spcPct val="107000"/>
                        </a:lnSpc>
                        <a:spcBef>
                          <a:spcPct val="0"/>
                        </a:spcBef>
                        <a:spcAft>
                          <a:spcPct val="0"/>
                        </a:spcAft>
                        <a:buClrTx/>
                        <a:buSzTx/>
                        <a:buFont typeface="Wingdings" panose="05000000000000000000" pitchFamily="2" charset="2"/>
                        <a:buNone/>
                        <a:tabLst/>
                      </a:pPr>
                      <a:r>
                        <a:rPr kumimoji="0" lang="en-ZA"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rPr>
                        <a:t>PUBLIC TRANSPORT OPERATIONS GRANT</a:t>
                      </a:r>
                      <a:endParaRPr kumimoji="0" lang="en-ZA" altLang="en-US" sz="9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endParaRP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ZA"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Public Transport Operations Grant (PTOG) is expected to increase at an annual average rate of 4 per cent from </a:t>
                      </a:r>
                      <a:br>
                        <a:rPr kumimoji="0" lang="en-ZA"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br>
                      <a:r>
                        <a:rPr kumimoji="0" lang="en-ZA"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R7,1 billion in 2022/23 to R8,1 billion in 2025/26</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TAXI RECAPITALISATION</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Taxi recapitalisation is expected to increase an annual average rate of 3 per cent from R477 million in 2022/23 to R523 million in 2025/26 . </a:t>
                      </a:r>
                      <a:r>
                        <a:rPr kumimoji="0" lang="en-ZA"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This allocation funds the scrapping of old taxi vehicles and it mostly demand driven.</a:t>
                      </a:r>
                    </a:p>
                    <a:p>
                      <a:pPr marL="355600" marR="0" lvl="0" indent="-3556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51437" marR="514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3988251"/>
                  </a:ext>
                </a:extLst>
              </a:tr>
            </a:tbl>
          </a:graphicData>
        </a:graphic>
      </p:graphicFrame>
    </p:spTree>
    <p:extLst>
      <p:ext uri="{BB962C8B-B14F-4D97-AF65-F5344CB8AC3E}">
        <p14:creationId xmlns:p14="http://schemas.microsoft.com/office/powerpoint/2010/main" val="4252297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0493"/>
            <a:ext cx="9036496" cy="4463007"/>
          </a:xfrm>
          <a:prstGeom prst="rect">
            <a:avLst/>
          </a:prstGeom>
        </p:spPr>
      </p:pic>
      <p:sp>
        <p:nvSpPr>
          <p:cNvPr id="10" name="Slide Number Placeholder 1"/>
          <p:cNvSpPr>
            <a:spLocks noGrp="1"/>
          </p:cNvSpPr>
          <p:nvPr>
            <p:ph type="sldNum" sz="quarter" idx="12"/>
          </p:nvPr>
        </p:nvSpPr>
        <p:spPr>
          <a:xfrm>
            <a:off x="6797233" y="4800477"/>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175</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102394"/>
            <a:ext cx="7776866" cy="46998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650" b="1" dirty="0">
                <a:solidFill>
                  <a:prstClr val="black">
                    <a:lumMod val="85000"/>
                    <a:lumOff val="15000"/>
                  </a:prstClr>
                </a:solidFill>
                <a:latin typeface="Arial" panose="020B0604020202020204" pitchFamily="34" charset="0"/>
                <a:cs typeface="Arial" panose="020B0604020202020204" pitchFamily="34" charset="0"/>
              </a:rPr>
              <a:t>PUBLIC TRANSPORT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BE693C3-91C0-4634-A202-443B2F3F1773}"/>
              </a:ext>
            </a:extLst>
          </p:cNvPr>
          <p:cNvGraphicFramePr>
            <a:graphicFrameLocks noGrp="1"/>
          </p:cNvGraphicFramePr>
          <p:nvPr>
            <p:extLst>
              <p:ext uri="{D42A27DB-BD31-4B8C-83A1-F6EECF244321}">
                <p14:modId xmlns:p14="http://schemas.microsoft.com/office/powerpoint/2010/main" val="3217815093"/>
              </p:ext>
            </p:extLst>
          </p:nvPr>
        </p:nvGraphicFramePr>
        <p:xfrm>
          <a:off x="611560" y="680493"/>
          <a:ext cx="7776866" cy="3285322"/>
        </p:xfrm>
        <a:graphic>
          <a:graphicData uri="http://schemas.openxmlformats.org/drawingml/2006/table">
            <a:tbl>
              <a:tblPr/>
              <a:tblGrid>
                <a:gridCol w="2039832">
                  <a:extLst>
                    <a:ext uri="{9D8B030D-6E8A-4147-A177-3AD203B41FA5}">
                      <a16:colId xmlns:a16="http://schemas.microsoft.com/office/drawing/2014/main" val="4036658654"/>
                    </a:ext>
                  </a:extLst>
                </a:gridCol>
                <a:gridCol w="711326">
                  <a:extLst>
                    <a:ext uri="{9D8B030D-6E8A-4147-A177-3AD203B41FA5}">
                      <a16:colId xmlns:a16="http://schemas.microsoft.com/office/drawing/2014/main" val="2107291689"/>
                    </a:ext>
                  </a:extLst>
                </a:gridCol>
                <a:gridCol w="711326">
                  <a:extLst>
                    <a:ext uri="{9D8B030D-6E8A-4147-A177-3AD203B41FA5}">
                      <a16:colId xmlns:a16="http://schemas.microsoft.com/office/drawing/2014/main" val="150375682"/>
                    </a:ext>
                  </a:extLst>
                </a:gridCol>
                <a:gridCol w="711326">
                  <a:extLst>
                    <a:ext uri="{9D8B030D-6E8A-4147-A177-3AD203B41FA5}">
                      <a16:colId xmlns:a16="http://schemas.microsoft.com/office/drawing/2014/main" val="877862763"/>
                    </a:ext>
                  </a:extLst>
                </a:gridCol>
                <a:gridCol w="606720">
                  <a:extLst>
                    <a:ext uri="{9D8B030D-6E8A-4147-A177-3AD203B41FA5}">
                      <a16:colId xmlns:a16="http://schemas.microsoft.com/office/drawing/2014/main" val="4020517234"/>
                    </a:ext>
                  </a:extLst>
                </a:gridCol>
                <a:gridCol w="732248">
                  <a:extLst>
                    <a:ext uri="{9D8B030D-6E8A-4147-A177-3AD203B41FA5}">
                      <a16:colId xmlns:a16="http://schemas.microsoft.com/office/drawing/2014/main" val="1191167993"/>
                    </a:ext>
                  </a:extLst>
                </a:gridCol>
                <a:gridCol w="711326">
                  <a:extLst>
                    <a:ext uri="{9D8B030D-6E8A-4147-A177-3AD203B41FA5}">
                      <a16:colId xmlns:a16="http://schemas.microsoft.com/office/drawing/2014/main" val="3693958624"/>
                    </a:ext>
                  </a:extLst>
                </a:gridCol>
                <a:gridCol w="784552">
                  <a:extLst>
                    <a:ext uri="{9D8B030D-6E8A-4147-A177-3AD203B41FA5}">
                      <a16:colId xmlns:a16="http://schemas.microsoft.com/office/drawing/2014/main" val="1985141444"/>
                    </a:ext>
                  </a:extLst>
                </a:gridCol>
                <a:gridCol w="768210">
                  <a:extLst>
                    <a:ext uri="{9D8B030D-6E8A-4147-A177-3AD203B41FA5}">
                      <a16:colId xmlns:a16="http://schemas.microsoft.com/office/drawing/2014/main" val="1502780196"/>
                    </a:ext>
                  </a:extLst>
                </a:gridCol>
              </a:tblGrid>
              <a:tr h="475301">
                <a:tc>
                  <a:txBody>
                    <a:bodyPr/>
                    <a:lstStyle/>
                    <a:p>
                      <a:pPr algn="l" rtl="0" fontAlgn="b"/>
                      <a:r>
                        <a:rPr lang="en-US" sz="800" b="1" i="0" u="none" strike="noStrike" dirty="0">
                          <a:solidFill>
                            <a:schemeClr val="bg1"/>
                          </a:solidFill>
                          <a:effectLst/>
                          <a:latin typeface="Arial Narrow" panose="020B0606020202030204" pitchFamily="34" charset="0"/>
                        </a:rPr>
                        <a:t>PASSENGER RAIL AGENCY OF SOUTH AFRICA</a:t>
                      </a:r>
                    </a:p>
                  </a:txBody>
                  <a:tcPr marL="0" marR="0" marT="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ctr"/>
                      <a:r>
                        <a:rPr lang="en-ZA" sz="800" b="1" i="0" u="none" strike="noStrike" dirty="0">
                          <a:solidFill>
                            <a:schemeClr val="bg1"/>
                          </a:solidFill>
                          <a:effectLst/>
                          <a:latin typeface="Arial Narrow" panose="020B0606020202030204" pitchFamily="34" charset="0"/>
                        </a:rPr>
                        <a:t>AUDITED OUTCOME</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rtl="0" fontAlgn="b"/>
                      <a:r>
                        <a:rPr lang="en-ZA" sz="800" b="1" i="0" u="none" strike="noStrike" dirty="0">
                          <a:solidFill>
                            <a:schemeClr val="bg1"/>
                          </a:solidFill>
                          <a:effectLst/>
                          <a:latin typeface="Arial Narrow" panose="020B0606020202030204" pitchFamily="34" charset="0"/>
                        </a:rPr>
                        <a:t>ADJUSTED BUDGET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b"/>
                      <a:r>
                        <a:rPr lang="en-US" sz="800" b="1" i="0" u="none" strike="noStrike" dirty="0">
                          <a:solidFill>
                            <a:schemeClr val="bg1"/>
                          </a:solidFill>
                          <a:effectLst/>
                          <a:latin typeface="Arial Narrow" panose="020B0606020202030204" pitchFamily="34" charset="0"/>
                        </a:rPr>
                        <a:t>M</a:t>
                      </a:r>
                      <a:r>
                        <a:rPr lang="en-ZA" sz="800" b="1" i="0" u="none" strike="noStrike" dirty="0">
                          <a:solidFill>
                            <a:schemeClr val="bg1"/>
                          </a:solidFill>
                          <a:effectLst/>
                          <a:latin typeface="Arial Narrow" panose="020B0606020202030204" pitchFamily="34" charset="0"/>
                        </a:rPr>
                        <a:t>EDIUM TERM ESTIMATES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fontAlgn="b"/>
                      <a:r>
                        <a:rPr lang="en-ZA" sz="800" b="1" i="0" u="none" strike="noStrike" dirty="0">
                          <a:solidFill>
                            <a:schemeClr val="bg1"/>
                          </a:solidFill>
                          <a:effectLst/>
                          <a:latin typeface="Arial Narrow" panose="020B0606020202030204" pitchFamily="34" charset="0"/>
                        </a:rPr>
                        <a:t>Average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growth</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rate</a:t>
                      </a:r>
                      <a:br>
                        <a:rPr lang="en-ZA" sz="800" b="1" i="0" u="none" strike="noStrike" dirty="0">
                          <a:solidFill>
                            <a:schemeClr val="bg1"/>
                          </a:solidFill>
                          <a:effectLst/>
                          <a:latin typeface="Arial Narrow" panose="020B0606020202030204" pitchFamily="34" charset="0"/>
                        </a:rPr>
                      </a:br>
                      <a:r>
                        <a:rPr lang="en-ZA" sz="800" b="1" i="0" u="none" strike="noStrike" dirty="0">
                          <a:solidFill>
                            <a:schemeClr val="bg1"/>
                          </a:solidFill>
                          <a:effectLst/>
                          <a:latin typeface="Arial Narrow" panose="020B0606020202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687300691"/>
                  </a:ext>
                </a:extLst>
              </a:tr>
              <a:tr h="321970">
                <a:tc>
                  <a:txBody>
                    <a:bodyPr/>
                    <a:lstStyle/>
                    <a:p>
                      <a:pPr algn="l" rtl="0" fontAlgn="b"/>
                      <a:r>
                        <a:rPr lang="en-ZA" sz="800" b="1" i="0" u="none" strike="noStrike" dirty="0">
                          <a:solidFill>
                            <a:schemeClr val="bg1"/>
                          </a:solidFill>
                          <a:effectLst/>
                          <a:latin typeface="Arial Narrow" panose="020B0606020202030204" pitchFamily="34" charset="0"/>
                        </a:rPr>
                        <a:t>R'000</a:t>
                      </a:r>
                    </a:p>
                  </a:txBody>
                  <a:tcPr marL="0" marR="0" marT="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2019/20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2020/21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2021/22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b"/>
                      <a:r>
                        <a:rPr lang="en-ZA" sz="800" b="1" i="0" u="none" strike="noStrike" dirty="0">
                          <a:solidFill>
                            <a:schemeClr val="bg1"/>
                          </a:solidFill>
                          <a:effectLst/>
                          <a:latin typeface="Arial Narrow" panose="020B0606020202030204" pitchFamily="34" charset="0"/>
                        </a:rPr>
                        <a:t>2022/23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2023/24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2024/25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 2025/26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2022/23 - 2025/26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913713217"/>
                  </a:ext>
                </a:extLst>
              </a:tr>
              <a:tr h="230752">
                <a:tc>
                  <a:txBody>
                    <a:bodyPr/>
                    <a:lstStyle/>
                    <a:p>
                      <a:pPr algn="l" rtl="0" fontAlgn="b"/>
                      <a:r>
                        <a:rPr lang="en-ZA" sz="800" b="1" i="0" u="none" strike="noStrike" dirty="0">
                          <a:solidFill>
                            <a:srgbClr val="000000"/>
                          </a:solidFill>
                          <a:effectLst/>
                          <a:latin typeface="Arial Narrow" panose="020B0606020202030204" pitchFamily="34" charset="0"/>
                        </a:rPr>
                        <a:t>CURRENT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6 252 592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8 773 606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6 923 253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7 240 066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7 515 518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7 853 036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rtl="0" fontAlgn="b"/>
                      <a:r>
                        <a:rPr lang="en-ZA" sz="800" b="1" i="0" u="none" strike="noStrike" dirty="0">
                          <a:solidFill>
                            <a:srgbClr val="000000"/>
                          </a:solidFill>
                          <a:effectLst/>
                          <a:latin typeface="Arial Narrow" panose="020B0606020202030204" pitchFamily="34" charset="0"/>
                        </a:rPr>
                        <a:t>             8 204 853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1" i="0" u="none" strike="noStrike" dirty="0">
                          <a:solidFill>
                            <a:srgbClr val="000000"/>
                          </a:solidFill>
                          <a:effectLst/>
                          <a:latin typeface="Arial Narrow" panose="020B0606020202030204" pitchFamily="34" charset="0"/>
                        </a:rPr>
                        <a:t>4,3%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6683723"/>
                  </a:ext>
                </a:extLst>
              </a:tr>
              <a:tr h="221523">
                <a:tc>
                  <a:txBody>
                    <a:bodyPr/>
                    <a:lstStyle/>
                    <a:p>
                      <a:pPr algn="l" rtl="0" fontAlgn="b"/>
                      <a:r>
                        <a:rPr lang="en-ZA" sz="800" b="0" i="0" u="none" strike="noStrike" dirty="0">
                          <a:solidFill>
                            <a:srgbClr val="000000"/>
                          </a:solidFill>
                          <a:effectLst/>
                          <a:latin typeface="Arial Narrow" panose="020B0606020202030204" pitchFamily="34" charset="0"/>
                        </a:rPr>
                        <a:t>PRASA: Metrorail: Operations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4 376 575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6 696 500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4 787 506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5 020 328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5 293 468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5 531 195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5 778 993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3084931"/>
                  </a:ext>
                </a:extLst>
              </a:tr>
              <a:tr h="212291">
                <a:tc>
                  <a:txBody>
                    <a:bodyPr/>
                    <a:lstStyle/>
                    <a:p>
                      <a:pPr algn="l" rtl="0" fontAlgn="b"/>
                      <a:r>
                        <a:rPr lang="en-ZA" sz="800" b="0" i="0" u="none" strike="noStrike" dirty="0">
                          <a:solidFill>
                            <a:srgbClr val="000000"/>
                          </a:solidFill>
                          <a:effectLst/>
                          <a:latin typeface="Arial Narrow" panose="020B0606020202030204" pitchFamily="34" charset="0"/>
                        </a:rPr>
                        <a:t>Mainline passenger service: operations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1 064 983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1 164 206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1 210 332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1 257 646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1 263 858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1 320 617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1 379 781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542297"/>
                  </a:ext>
                </a:extLst>
              </a:tr>
              <a:tr h="221523">
                <a:tc>
                  <a:txBody>
                    <a:bodyPr/>
                    <a:lstStyle/>
                    <a:p>
                      <a:pPr algn="l" rtl="0" fontAlgn="b"/>
                      <a:r>
                        <a:rPr lang="en-US" sz="800" b="0" i="0" u="none" strike="noStrike" dirty="0">
                          <a:solidFill>
                            <a:srgbClr val="000000"/>
                          </a:solidFill>
                          <a:effectLst/>
                          <a:latin typeface="Arial Narrow" panose="020B0606020202030204" pitchFamily="34" charset="0"/>
                        </a:rPr>
                        <a:t>Rail Maintenance operations and inventories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811 034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912 900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925 415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962 092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958 192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1 001 224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1 046 079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343008"/>
                  </a:ext>
                </a:extLst>
              </a:tr>
              <a:tr h="230752">
                <a:tc>
                  <a:txBody>
                    <a:bodyPr/>
                    <a:lstStyle/>
                    <a:p>
                      <a:pPr algn="l" rtl="0" fontAlgn="b"/>
                      <a:r>
                        <a:rPr lang="en-ZA" sz="800" b="1" i="0" u="none" strike="noStrike" dirty="0">
                          <a:solidFill>
                            <a:srgbClr val="000000"/>
                          </a:solidFill>
                          <a:effectLst/>
                          <a:latin typeface="Arial Narrow" panose="020B0606020202030204" pitchFamily="34" charset="0"/>
                        </a:rPr>
                        <a:t>CAPITAL</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10 209 621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700 909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9 746 209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12 618 475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12 936 309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1" i="0" u="none" strike="noStrike" dirty="0">
                          <a:solidFill>
                            <a:srgbClr val="000000"/>
                          </a:solidFill>
                          <a:effectLst/>
                          <a:latin typeface="Arial Narrow" panose="020B0606020202030204" pitchFamily="34" charset="0"/>
                        </a:rPr>
                        <a:t>13 517 272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rtl="0" fontAlgn="b"/>
                      <a:r>
                        <a:rPr lang="en-ZA" sz="800" b="1" i="0" u="none" strike="noStrike" dirty="0">
                          <a:solidFill>
                            <a:srgbClr val="000000"/>
                          </a:solidFill>
                          <a:effectLst/>
                          <a:latin typeface="Arial Narrow" panose="020B0606020202030204" pitchFamily="34" charset="0"/>
                        </a:rPr>
                        <a:t>           14 122 846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1" i="0" u="none" strike="noStrike" dirty="0">
                          <a:solidFill>
                            <a:srgbClr val="000000"/>
                          </a:solidFill>
                          <a:effectLst/>
                          <a:latin typeface="Arial Narrow" panose="020B0606020202030204" pitchFamily="34" charset="0"/>
                        </a:rPr>
                        <a:t>3,8%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731793"/>
                  </a:ext>
                </a:extLst>
              </a:tr>
              <a:tr h="221523">
                <a:tc>
                  <a:txBody>
                    <a:bodyPr/>
                    <a:lstStyle/>
                    <a:p>
                      <a:pPr algn="l" rtl="0" fontAlgn="b"/>
                      <a:r>
                        <a:rPr lang="en-ZA" sz="800" b="0" i="0" u="none" strike="noStrike" dirty="0">
                          <a:solidFill>
                            <a:srgbClr val="000000"/>
                          </a:solidFill>
                          <a:effectLst/>
                          <a:latin typeface="Arial Narrow" panose="020B0606020202030204" pitchFamily="34" charset="0"/>
                        </a:rPr>
                        <a:t>Other Capital programmes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600 022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395 172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1 439 864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3 401 272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2 387 882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1 848 907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1 931 738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74259"/>
                  </a:ext>
                </a:extLst>
              </a:tr>
              <a:tr h="212291">
                <a:tc>
                  <a:txBody>
                    <a:bodyPr/>
                    <a:lstStyle/>
                    <a:p>
                      <a:pPr algn="l" rtl="0" fontAlgn="b"/>
                      <a:r>
                        <a:rPr lang="en-ZA" sz="800" b="0" i="0" u="none" strike="noStrike" dirty="0">
                          <a:solidFill>
                            <a:srgbClr val="000000"/>
                          </a:solidFill>
                          <a:effectLst/>
                          <a:latin typeface="Arial Narrow" panose="020B0606020202030204" pitchFamily="34" charset="0"/>
                        </a:rPr>
                        <a:t>Metrorail Refurbishment of coaches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1 480 054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200 762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1 262 180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1 400 589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1 659 427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1 733 951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1 811 632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033604"/>
                  </a:ext>
                </a:extLst>
              </a:tr>
              <a:tr h="354926">
                <a:tc>
                  <a:txBody>
                    <a:bodyPr/>
                    <a:lstStyle/>
                    <a:p>
                      <a:pPr algn="l" rtl="0" fontAlgn="b"/>
                      <a:r>
                        <a:rPr lang="en-US" sz="800" b="0" i="0" u="none" strike="noStrike" dirty="0">
                          <a:solidFill>
                            <a:srgbClr val="000000"/>
                          </a:solidFill>
                          <a:effectLst/>
                          <a:latin typeface="Arial Narrow" panose="020B0606020202030204" pitchFamily="34" charset="0"/>
                        </a:rPr>
                        <a:t>Mainline passenger service: Refurbishment of coaches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169 168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104 975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247 954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78 974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190 620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199 181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208 104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38,1%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557490"/>
                  </a:ext>
                </a:extLst>
              </a:tr>
              <a:tr h="212291">
                <a:tc>
                  <a:txBody>
                    <a:bodyPr/>
                    <a:lstStyle/>
                    <a:p>
                      <a:pPr algn="l" rtl="0" fontAlgn="b"/>
                      <a:r>
                        <a:rPr lang="en-ZA" sz="800" b="0" i="0" u="none" strike="noStrike" dirty="0">
                          <a:solidFill>
                            <a:srgbClr val="000000"/>
                          </a:solidFill>
                          <a:effectLst/>
                          <a:latin typeface="Arial Narrow" panose="020B0606020202030204" pitchFamily="34" charset="0"/>
                        </a:rPr>
                        <a:t>Rolling stock fleet renewal programme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5 823 266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4 830 522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6 801 794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6 908 676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7 218 941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7 542 350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5687383"/>
                  </a:ext>
                </a:extLst>
              </a:tr>
              <a:tr h="221523">
                <a:tc>
                  <a:txBody>
                    <a:bodyPr/>
                    <a:lstStyle/>
                    <a:p>
                      <a:pPr algn="l" rtl="0" fontAlgn="b"/>
                      <a:r>
                        <a:rPr lang="en-ZA" sz="800" b="0" i="0" u="none" strike="noStrike" dirty="0">
                          <a:solidFill>
                            <a:srgbClr val="000000"/>
                          </a:solidFill>
                          <a:effectLst/>
                          <a:latin typeface="Arial Narrow" panose="020B0606020202030204" pitchFamily="34" charset="0"/>
                        </a:rPr>
                        <a:t>Signalling</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2 137 111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1 965 689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rtl="0" fontAlgn="b"/>
                      <a:r>
                        <a:rPr lang="en-ZA" sz="800" b="0" i="0" u="none" strike="noStrike" dirty="0">
                          <a:solidFill>
                            <a:srgbClr val="000000"/>
                          </a:solidFill>
                          <a:effectLst/>
                          <a:latin typeface="Arial Narrow" panose="020B0606020202030204" pitchFamily="34" charset="0"/>
                        </a:rPr>
                        <a:t>935 846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1 789 704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2 516 292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b"/>
                      <a:r>
                        <a:rPr lang="en-ZA" sz="800" b="0" i="0" u="none" strike="noStrike" dirty="0">
                          <a:effectLst/>
                          <a:latin typeface="Arial Narrow" panose="020B0606020202030204" pitchFamily="34" charset="0"/>
                        </a:rPr>
                        <a:t>             2 629 022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41,1%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86483"/>
                  </a:ext>
                </a:extLst>
              </a:tr>
              <a:tr h="136277">
                <a:tc>
                  <a:txBody>
                    <a:bodyPr/>
                    <a:lstStyle/>
                    <a:p>
                      <a:pPr algn="l" rtl="0" fontAlgn="b"/>
                      <a:r>
                        <a:rPr lang="en-ZA" sz="800" b="1" i="0" u="none" strike="noStrike" dirty="0">
                          <a:solidFill>
                            <a:srgbClr val="000000"/>
                          </a:solidFill>
                          <a:effectLst/>
                          <a:latin typeface="Arial Narrow" panose="020B0606020202030204" pitchFamily="34" charset="0"/>
                        </a:rPr>
                        <a:t>Total</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16 462 213</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9 474 515</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16 669 462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19 858 541</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20 451 827</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800" b="1" i="0" u="none" strike="noStrike" dirty="0">
                          <a:solidFill>
                            <a:srgbClr val="000000"/>
                          </a:solidFill>
                          <a:effectLst/>
                          <a:latin typeface="Arial Narrow" panose="020B0606020202030204" pitchFamily="34" charset="0"/>
                        </a:rPr>
                        <a:t>21 370 308</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rtl="0" fontAlgn="b"/>
                      <a:r>
                        <a:rPr lang="en-ZA" sz="800" b="1" i="0" u="none" strike="noStrike" dirty="0">
                          <a:solidFill>
                            <a:srgbClr val="000000"/>
                          </a:solidFill>
                          <a:effectLst/>
                          <a:latin typeface="Arial Narrow" panose="020B0606020202030204" pitchFamily="34" charset="0"/>
                        </a:rPr>
                        <a:t>           22 327 699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ZA" sz="800" b="1" i="0" u="none" strike="noStrike" dirty="0">
                          <a:solidFill>
                            <a:srgbClr val="000000"/>
                          </a:solidFill>
                          <a:effectLst/>
                          <a:latin typeface="Arial Narrow" panose="020B0606020202030204" pitchFamily="34" charset="0"/>
                        </a:rPr>
                        <a:t>4,0%</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66615348"/>
                  </a:ext>
                </a:extLst>
              </a:tr>
            </a:tbl>
          </a:graphicData>
        </a:graphic>
      </p:graphicFrame>
    </p:spTree>
    <p:extLst>
      <p:ext uri="{BB962C8B-B14F-4D97-AF65-F5344CB8AC3E}">
        <p14:creationId xmlns:p14="http://schemas.microsoft.com/office/powerpoint/2010/main" val="428304718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 y="337535"/>
            <a:ext cx="9144000" cy="4805965"/>
          </a:xfrm>
          <a:prstGeom prst="rect">
            <a:avLst/>
          </a:prstGeom>
        </p:spPr>
      </p:pic>
      <p:sp>
        <p:nvSpPr>
          <p:cNvPr id="10" name="Slide Number Placeholder 1"/>
          <p:cNvSpPr>
            <a:spLocks noGrp="1"/>
          </p:cNvSpPr>
          <p:nvPr>
            <p:ph type="sldNum" sz="quarter" idx="12"/>
          </p:nvPr>
        </p:nvSpPr>
        <p:spPr>
          <a:xfrm>
            <a:off x="6788224" y="4805965"/>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176</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539552" y="267494"/>
            <a:ext cx="7848872" cy="22216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PROVINCIAL ROADS MAINTENANCE GRANT (PRMG)</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EAE6D34-4D5D-4EB3-9377-6B6DD8786630}"/>
              </a:ext>
            </a:extLst>
          </p:cNvPr>
          <p:cNvGraphicFramePr>
            <a:graphicFrameLocks noGrp="1"/>
          </p:cNvGraphicFramePr>
          <p:nvPr>
            <p:extLst>
              <p:ext uri="{D42A27DB-BD31-4B8C-83A1-F6EECF244321}">
                <p14:modId xmlns:p14="http://schemas.microsoft.com/office/powerpoint/2010/main" val="2368399200"/>
              </p:ext>
            </p:extLst>
          </p:nvPr>
        </p:nvGraphicFramePr>
        <p:xfrm>
          <a:off x="539552" y="556709"/>
          <a:ext cx="7848872" cy="3445131"/>
        </p:xfrm>
        <a:graphic>
          <a:graphicData uri="http://schemas.openxmlformats.org/drawingml/2006/table">
            <a:tbl>
              <a:tblPr/>
              <a:tblGrid>
                <a:gridCol w="1815698">
                  <a:extLst>
                    <a:ext uri="{9D8B030D-6E8A-4147-A177-3AD203B41FA5}">
                      <a16:colId xmlns:a16="http://schemas.microsoft.com/office/drawing/2014/main" val="687547876"/>
                    </a:ext>
                  </a:extLst>
                </a:gridCol>
                <a:gridCol w="907849">
                  <a:extLst>
                    <a:ext uri="{9D8B030D-6E8A-4147-A177-3AD203B41FA5}">
                      <a16:colId xmlns:a16="http://schemas.microsoft.com/office/drawing/2014/main" val="1530861896"/>
                    </a:ext>
                  </a:extLst>
                </a:gridCol>
                <a:gridCol w="919341">
                  <a:extLst>
                    <a:ext uri="{9D8B030D-6E8A-4147-A177-3AD203B41FA5}">
                      <a16:colId xmlns:a16="http://schemas.microsoft.com/office/drawing/2014/main" val="1209029507"/>
                    </a:ext>
                  </a:extLst>
                </a:gridCol>
                <a:gridCol w="953815">
                  <a:extLst>
                    <a:ext uri="{9D8B030D-6E8A-4147-A177-3AD203B41FA5}">
                      <a16:colId xmlns:a16="http://schemas.microsoft.com/office/drawing/2014/main" val="1211819646"/>
                    </a:ext>
                  </a:extLst>
                </a:gridCol>
                <a:gridCol w="873374">
                  <a:extLst>
                    <a:ext uri="{9D8B030D-6E8A-4147-A177-3AD203B41FA5}">
                      <a16:colId xmlns:a16="http://schemas.microsoft.com/office/drawing/2014/main" val="2646897226"/>
                    </a:ext>
                  </a:extLst>
                </a:gridCol>
                <a:gridCol w="838899">
                  <a:extLst>
                    <a:ext uri="{9D8B030D-6E8A-4147-A177-3AD203B41FA5}">
                      <a16:colId xmlns:a16="http://schemas.microsoft.com/office/drawing/2014/main" val="2944023512"/>
                    </a:ext>
                  </a:extLst>
                </a:gridCol>
                <a:gridCol w="861883">
                  <a:extLst>
                    <a:ext uri="{9D8B030D-6E8A-4147-A177-3AD203B41FA5}">
                      <a16:colId xmlns:a16="http://schemas.microsoft.com/office/drawing/2014/main" val="4172647134"/>
                    </a:ext>
                  </a:extLst>
                </a:gridCol>
                <a:gridCol w="678013">
                  <a:extLst>
                    <a:ext uri="{9D8B030D-6E8A-4147-A177-3AD203B41FA5}">
                      <a16:colId xmlns:a16="http://schemas.microsoft.com/office/drawing/2014/main" val="3773255923"/>
                    </a:ext>
                  </a:extLst>
                </a:gridCol>
              </a:tblGrid>
              <a:tr h="267054">
                <a:tc>
                  <a:txBody>
                    <a:bodyPr/>
                    <a:lstStyle/>
                    <a:p>
                      <a:pPr algn="l" rtl="0" fontAlgn="t"/>
                      <a:r>
                        <a:rPr lang="en-ZA" sz="800" b="1" i="0" u="none" strike="noStrike" dirty="0">
                          <a:solidFill>
                            <a:schemeClr val="bg1"/>
                          </a:solidFill>
                          <a:effectLst/>
                          <a:latin typeface="Arial Narrow" panose="020B0606020202030204" pitchFamily="34" charset="0"/>
                        </a:rPr>
                        <a:t>PROVINCIAL ROADS MAINTENANCE GRANT</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ctr"/>
                      <a:r>
                        <a:rPr lang="en-ZA" sz="800" b="1" i="0" u="none" strike="noStrike" dirty="0">
                          <a:solidFill>
                            <a:schemeClr val="bg1"/>
                          </a:solidFill>
                          <a:effectLst/>
                          <a:latin typeface="Arial Narrow" panose="020B0606020202030204" pitchFamily="34" charset="0"/>
                        </a:rPr>
                        <a:t> Audited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rtl="0" fontAlgn="ctr"/>
                      <a:r>
                        <a:rPr lang="en-ZA" sz="800" b="1" i="0" u="none" strike="noStrike" dirty="0">
                          <a:solidFill>
                            <a:schemeClr val="bg1"/>
                          </a:solidFill>
                          <a:effectLst/>
                          <a:latin typeface="Arial Narrow" panose="020B0606020202030204" pitchFamily="34" charset="0"/>
                        </a:rPr>
                        <a:t>Budget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rtl="0" fontAlgn="ctr"/>
                      <a:r>
                        <a:rPr lang="en-ZA" sz="800" b="1" i="0" u="none" strike="noStrike" dirty="0">
                          <a:solidFill>
                            <a:schemeClr val="bg1"/>
                          </a:solidFill>
                          <a:effectLst/>
                          <a:latin typeface="Arial Narrow" panose="020B0606020202030204" pitchFamily="34" charset="0"/>
                        </a:rPr>
                        <a:t> Medium term expenditure estimates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20325624"/>
                  </a:ext>
                </a:extLst>
              </a:tr>
              <a:tr h="273383">
                <a:tc>
                  <a:txBody>
                    <a:bodyPr/>
                    <a:lstStyle/>
                    <a:p>
                      <a:pPr algn="l" rtl="0" fontAlgn="t"/>
                      <a:r>
                        <a:rPr lang="en-ZA" sz="800" b="1" i="0" u="none" strike="noStrike" dirty="0">
                          <a:solidFill>
                            <a:schemeClr val="bg1"/>
                          </a:solidFill>
                          <a:effectLst/>
                          <a:latin typeface="Arial Narrow" panose="020B0606020202030204" pitchFamily="34" charset="0"/>
                        </a:rPr>
                        <a:t>R'000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800" b="1" i="0" u="none" strike="noStrike" dirty="0">
                          <a:solidFill>
                            <a:schemeClr val="bg1"/>
                          </a:solidFill>
                          <a:effectLst/>
                          <a:latin typeface="Arial Narrow" panose="020B0606020202030204" pitchFamily="34" charset="0"/>
                        </a:rPr>
                        <a:t>2019/20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800" b="1" i="0" u="none" strike="noStrike" dirty="0">
                          <a:solidFill>
                            <a:schemeClr val="bg1"/>
                          </a:solidFill>
                          <a:effectLst/>
                          <a:latin typeface="Arial Narrow" panose="020B0606020202030204" pitchFamily="34" charset="0"/>
                        </a:rPr>
                        <a:t>2020/21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800" b="1" i="0" u="none" strike="noStrike" dirty="0">
                          <a:solidFill>
                            <a:schemeClr val="bg1"/>
                          </a:solidFill>
                          <a:effectLst/>
                          <a:latin typeface="Arial Narrow" panose="020B0606020202030204" pitchFamily="34" charset="0"/>
                        </a:rPr>
                        <a:t>2021/22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800" b="1" i="0" u="none" strike="noStrike" dirty="0">
                          <a:solidFill>
                            <a:schemeClr val="bg1"/>
                          </a:solidFill>
                          <a:effectLst/>
                          <a:latin typeface="Arial Narrow" panose="020B0606020202030204" pitchFamily="34" charset="0"/>
                        </a:rPr>
                        <a:t>2022/23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800" b="1" i="0" u="none" strike="noStrike" dirty="0">
                          <a:solidFill>
                            <a:schemeClr val="bg1"/>
                          </a:solidFill>
                          <a:effectLst/>
                          <a:latin typeface="Arial Narrow" panose="020B0606020202030204" pitchFamily="34" charset="0"/>
                        </a:rPr>
                        <a:t>2023/24</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800" b="1" i="0" u="none" strike="noStrike" dirty="0">
                          <a:solidFill>
                            <a:schemeClr val="bg1"/>
                          </a:solidFill>
                          <a:effectLst/>
                          <a:latin typeface="Arial Narrow" panose="020B0606020202030204" pitchFamily="34" charset="0"/>
                        </a:rPr>
                        <a:t>2025/26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804032352"/>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Eastern Cape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1 544 272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1 468 807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1 677 797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2 057 540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2 092 611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1 576 947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1 647 594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2931008"/>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Free State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1 340 137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1 302 578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1 445 081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1 337 642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1 813 109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1 475 457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1 541 558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693227"/>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Gauteng</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767 506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677 663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715 362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680 058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1 092 661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750 123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783 730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07758"/>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KwaZulu-Natal</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1 882 781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1 843 325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2 090 534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3 309 978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3 394 685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2 460 472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2 570 701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202565"/>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Limpopo</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1 158 253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1 169 237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1 333 213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1 280 899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1 782 057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1 323 498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1 382 791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0823770"/>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Mpumalanga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1 572 126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957 859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1 116 337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905 915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1 452 872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999 250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1 044 016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7483531"/>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Northern Cape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1 146 470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1 111 222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1 296 240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1 064 972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1 387 576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1 174 694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1 227 320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40406"/>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North West</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990 802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969 637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1 119 553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1 068 128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1 426 044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1 055 628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1 102 920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123049"/>
                  </a:ext>
                </a:extLst>
              </a:tr>
              <a:tr h="261992">
                <a:tc>
                  <a:txBody>
                    <a:bodyPr/>
                    <a:lstStyle/>
                    <a:p>
                      <a:pPr algn="l" rtl="0" fontAlgn="t"/>
                      <a:r>
                        <a:rPr lang="en-ZA" sz="800" b="0" i="0" u="none" strike="noStrike" dirty="0">
                          <a:solidFill>
                            <a:srgbClr val="000000"/>
                          </a:solidFill>
                          <a:effectLst/>
                          <a:latin typeface="Arial Narrow" panose="020B0606020202030204" pitchFamily="34" charset="0"/>
                        </a:rPr>
                        <a:t>Western Cape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1 040 051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967 006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1 142 442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960 309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1 425 471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1 059 248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1 106 702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829077"/>
                  </a:ext>
                </a:extLst>
              </a:tr>
              <a:tr h="273383">
                <a:tc>
                  <a:txBody>
                    <a:bodyPr/>
                    <a:lstStyle/>
                    <a:p>
                      <a:pPr algn="l" rtl="0" fontAlgn="t"/>
                      <a:r>
                        <a:rPr lang="en-ZA" sz="800" b="0" i="0" u="none" strike="noStrike" dirty="0">
                          <a:solidFill>
                            <a:srgbClr val="000000"/>
                          </a:solidFill>
                          <a:effectLst/>
                          <a:latin typeface="Arial Narrow" panose="020B0606020202030204" pitchFamily="34" charset="0"/>
                        </a:rPr>
                        <a:t>Unallocated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800" b="0" i="0" u="none" strike="noStrike" dirty="0">
                          <a:solidFill>
                            <a:srgbClr val="000000"/>
                          </a:solidFill>
                          <a:effectLst/>
                          <a:latin typeface="Arial Narrow" panose="020B0606020202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5 241 845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800" b="0" i="0" u="none" strike="noStrike" dirty="0">
                          <a:effectLst/>
                          <a:latin typeface="Arial Narrow" panose="020B0606020202030204" pitchFamily="34" charset="0"/>
                        </a:rPr>
                        <a:t>6 568 700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74206"/>
                  </a:ext>
                </a:extLst>
              </a:tr>
              <a:tr h="273383">
                <a:tc>
                  <a:txBody>
                    <a:bodyPr/>
                    <a:lstStyle/>
                    <a:p>
                      <a:pPr algn="l" rtl="0" fontAlgn="t"/>
                      <a:r>
                        <a:rPr lang="en-ZA" sz="800" b="1" i="0" u="none" strike="noStrike" dirty="0">
                          <a:solidFill>
                            <a:srgbClr val="000000"/>
                          </a:solidFill>
                          <a:effectLst/>
                          <a:latin typeface="Arial Narrow" panose="020B0606020202030204" pitchFamily="34" charset="0"/>
                        </a:rPr>
                        <a:t>Total</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11 442 398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10 467 334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11 936 559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12 665 441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15 867 086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17 117 162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800" b="1" i="0" u="none" strike="noStrike" dirty="0">
                          <a:solidFill>
                            <a:srgbClr val="000000"/>
                          </a:solidFill>
                          <a:effectLst/>
                          <a:latin typeface="Arial Narrow" panose="020B0606020202030204" pitchFamily="34" charset="0"/>
                        </a:rPr>
                        <a:t>18 976 032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97062820"/>
                  </a:ext>
                </a:extLst>
              </a:tr>
            </a:tbl>
          </a:graphicData>
        </a:graphic>
      </p:graphicFrame>
    </p:spTree>
    <p:extLst>
      <p:ext uri="{BB962C8B-B14F-4D97-AF65-F5344CB8AC3E}">
        <p14:creationId xmlns:p14="http://schemas.microsoft.com/office/powerpoint/2010/main" val="189420935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244"/>
            <a:ext cx="9144000" cy="4805965"/>
          </a:xfrm>
          <a:prstGeom prst="rect">
            <a:avLst/>
          </a:prstGeom>
        </p:spPr>
      </p:pic>
      <p:sp>
        <p:nvSpPr>
          <p:cNvPr id="10" name="Slide Number Placeholder 1"/>
          <p:cNvSpPr>
            <a:spLocks noGrp="1"/>
          </p:cNvSpPr>
          <p:nvPr>
            <p:ph type="sldNum" sz="quarter" idx="12"/>
          </p:nvPr>
        </p:nvSpPr>
        <p:spPr>
          <a:xfrm>
            <a:off x="6788223" y="4767263"/>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177</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102393"/>
            <a:ext cx="7776863" cy="325479"/>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PUBLIC TRANSPORT OPERATIONS GRANT (PTOG)</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9B91F19-3B8E-425F-86E0-641AE8ADA2C1}"/>
              </a:ext>
            </a:extLst>
          </p:cNvPr>
          <p:cNvGraphicFramePr>
            <a:graphicFrameLocks noGrp="1"/>
          </p:cNvGraphicFramePr>
          <p:nvPr>
            <p:extLst>
              <p:ext uri="{D42A27DB-BD31-4B8C-83A1-F6EECF244321}">
                <p14:modId xmlns:p14="http://schemas.microsoft.com/office/powerpoint/2010/main" val="1923953051"/>
              </p:ext>
            </p:extLst>
          </p:nvPr>
        </p:nvGraphicFramePr>
        <p:xfrm>
          <a:off x="611561" y="500231"/>
          <a:ext cx="7776863" cy="3453079"/>
        </p:xfrm>
        <a:graphic>
          <a:graphicData uri="http://schemas.openxmlformats.org/drawingml/2006/table">
            <a:tbl>
              <a:tblPr/>
              <a:tblGrid>
                <a:gridCol w="1958878">
                  <a:extLst>
                    <a:ext uri="{9D8B030D-6E8A-4147-A177-3AD203B41FA5}">
                      <a16:colId xmlns:a16="http://schemas.microsoft.com/office/drawing/2014/main" val="4002965809"/>
                    </a:ext>
                  </a:extLst>
                </a:gridCol>
                <a:gridCol w="844546">
                  <a:extLst>
                    <a:ext uri="{9D8B030D-6E8A-4147-A177-3AD203B41FA5}">
                      <a16:colId xmlns:a16="http://schemas.microsoft.com/office/drawing/2014/main" val="1831485523"/>
                    </a:ext>
                  </a:extLst>
                </a:gridCol>
                <a:gridCol w="844546">
                  <a:extLst>
                    <a:ext uri="{9D8B030D-6E8A-4147-A177-3AD203B41FA5}">
                      <a16:colId xmlns:a16="http://schemas.microsoft.com/office/drawing/2014/main" val="775228354"/>
                    </a:ext>
                  </a:extLst>
                </a:gridCol>
                <a:gridCol w="844546">
                  <a:extLst>
                    <a:ext uri="{9D8B030D-6E8A-4147-A177-3AD203B41FA5}">
                      <a16:colId xmlns:a16="http://schemas.microsoft.com/office/drawing/2014/main" val="847366031"/>
                    </a:ext>
                  </a:extLst>
                </a:gridCol>
                <a:gridCol w="844546">
                  <a:extLst>
                    <a:ext uri="{9D8B030D-6E8A-4147-A177-3AD203B41FA5}">
                      <a16:colId xmlns:a16="http://schemas.microsoft.com/office/drawing/2014/main" val="4270610383"/>
                    </a:ext>
                  </a:extLst>
                </a:gridCol>
                <a:gridCol w="844546">
                  <a:extLst>
                    <a:ext uri="{9D8B030D-6E8A-4147-A177-3AD203B41FA5}">
                      <a16:colId xmlns:a16="http://schemas.microsoft.com/office/drawing/2014/main" val="832903722"/>
                    </a:ext>
                  </a:extLst>
                </a:gridCol>
                <a:gridCol w="844546">
                  <a:extLst>
                    <a:ext uri="{9D8B030D-6E8A-4147-A177-3AD203B41FA5}">
                      <a16:colId xmlns:a16="http://schemas.microsoft.com/office/drawing/2014/main" val="624062231"/>
                    </a:ext>
                  </a:extLst>
                </a:gridCol>
                <a:gridCol w="750709">
                  <a:extLst>
                    <a:ext uri="{9D8B030D-6E8A-4147-A177-3AD203B41FA5}">
                      <a16:colId xmlns:a16="http://schemas.microsoft.com/office/drawing/2014/main" val="3330962078"/>
                    </a:ext>
                  </a:extLst>
                </a:gridCol>
              </a:tblGrid>
              <a:tr h="411480">
                <a:tc>
                  <a:txBody>
                    <a:bodyPr/>
                    <a:lstStyle/>
                    <a:p>
                      <a:pPr algn="l" rtl="0" fontAlgn="t"/>
                      <a:r>
                        <a:rPr lang="en-ZA" sz="900" b="1" i="0" u="none" strike="noStrike" dirty="0">
                          <a:solidFill>
                            <a:schemeClr val="bg1"/>
                          </a:solidFill>
                          <a:effectLst/>
                          <a:latin typeface="Arial Narrow" panose="020B0606020202030204" pitchFamily="34" charset="0"/>
                        </a:rPr>
                        <a:t>PUBLIC TRANSPORT OPERATIONS GRANT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ctr"/>
                      <a:r>
                        <a:rPr lang="en-ZA" sz="900" b="1" i="0" u="none" strike="noStrike" dirty="0">
                          <a:solidFill>
                            <a:schemeClr val="bg1"/>
                          </a:solidFill>
                          <a:effectLst/>
                          <a:latin typeface="Arial Narrow" panose="020B0606020202030204" pitchFamily="34" charset="0"/>
                        </a:rPr>
                        <a:t>Audited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rtl="0" fontAlgn="ctr"/>
                      <a:r>
                        <a:rPr lang="en-ZA" sz="900" b="1" i="0" u="none" strike="noStrike" dirty="0">
                          <a:solidFill>
                            <a:schemeClr val="bg1"/>
                          </a:solidFill>
                          <a:effectLst/>
                          <a:latin typeface="Arial Narrow" panose="020B0606020202030204" pitchFamily="34" charset="0"/>
                        </a:rPr>
                        <a:t>Budget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ctr"/>
                      <a:r>
                        <a:rPr lang="en-ZA" sz="900" b="1" i="0" u="none" strike="noStrike" dirty="0">
                          <a:solidFill>
                            <a:schemeClr val="bg1"/>
                          </a:solidFill>
                          <a:effectLst/>
                          <a:latin typeface="Arial Narrow" panose="020B0606020202030204" pitchFamily="34" charset="0"/>
                        </a:rPr>
                        <a:t> Medium term expenditure estimates </a:t>
                      </a:r>
                    </a:p>
                    <a:p>
                      <a:pPr algn="l" rtl="0" fontAlgn="ctr"/>
                      <a:r>
                        <a:rPr lang="en-ZA" sz="900" b="1" i="0" u="none" strike="noStrike" dirty="0">
                          <a:solidFill>
                            <a:schemeClr val="bg1"/>
                          </a:solidFill>
                          <a:effectLst/>
                          <a:latin typeface="Arial Narrow" panose="020B0606020202030204" pitchFamily="34" charset="0"/>
                        </a:rPr>
                        <a:t> </a:t>
                      </a:r>
                    </a:p>
                    <a:p>
                      <a:pPr algn="l" rtl="0" fontAlgn="ctr"/>
                      <a:r>
                        <a:rPr lang="en-ZA" sz="900" b="1" i="0" u="none" strike="noStrike" dirty="0">
                          <a:solidFill>
                            <a:schemeClr val="bg1"/>
                          </a:solidFill>
                          <a:effectLst/>
                          <a:latin typeface="Arial Narrow" panose="020B0606020202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gn="l" rtl="0" fontAlgn="ctr"/>
                      <a:endParaRPr lang="en-ZA" sz="1100" b="1"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pPr algn="l" rtl="0" fontAlgn="ctr"/>
                      <a:endParaRPr lang="en-ZA" sz="1100" b="1"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451756551"/>
                  </a:ext>
                </a:extLst>
              </a:tr>
              <a:tr h="285149">
                <a:tc>
                  <a:txBody>
                    <a:bodyPr/>
                    <a:lstStyle/>
                    <a:p>
                      <a:pPr algn="l" rtl="0" fontAlgn="t"/>
                      <a:r>
                        <a:rPr lang="en-ZA" sz="900" b="1" i="0" u="none" strike="noStrike" dirty="0">
                          <a:solidFill>
                            <a:schemeClr val="bg1"/>
                          </a:solidFill>
                          <a:effectLst/>
                          <a:latin typeface="Arial Narrow" panose="020B0606020202030204" pitchFamily="34" charset="0"/>
                        </a:rPr>
                        <a:t>R'000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2019/20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2022/23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2023/24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ctr"/>
                      <a:r>
                        <a:rPr lang="en-ZA" sz="900" b="1" i="0" u="none" strike="noStrike" dirty="0">
                          <a:solidFill>
                            <a:schemeClr val="bg1"/>
                          </a:solidFill>
                          <a:effectLst/>
                          <a:latin typeface="Arial Narrow" panose="020B0606020202030204" pitchFamily="34" charset="0"/>
                        </a:rPr>
                        <a:t>2025/26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932365093"/>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Eastern Cape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252 115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269 007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283 803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282 593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295 048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308 298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322 110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56788"/>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Free State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278 735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297 410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313 768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312 430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326 199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340 849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356 119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290266"/>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Gauteng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2 436 074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2 599 291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2 742 249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2 633 075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2 850 898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2 978 930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3 112 386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777223"/>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KwaZulu-Natal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1 168 099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1 246 362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1 314 912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1 309 303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1 367 009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1 428 401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1 492 393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3157717"/>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Limpopo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376 790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402 035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424 147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422 338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440 951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460 754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481 396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443323"/>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Mpumalanga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634 434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676 941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714 173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711 126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742 468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775 812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810 568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0037789"/>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Northern Cape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56 723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60 524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63 854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63 581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66 383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69 364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72 472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3923893"/>
                  </a:ext>
                </a:extLst>
              </a:tr>
              <a:tr h="273269">
                <a:tc>
                  <a:txBody>
                    <a:bodyPr/>
                    <a:lstStyle/>
                    <a:p>
                      <a:pPr algn="l" rtl="0" fontAlgn="t"/>
                      <a:r>
                        <a:rPr lang="en-ZA" sz="900" b="0" i="0" u="none" strike="noStrike" dirty="0">
                          <a:solidFill>
                            <a:srgbClr val="000000"/>
                          </a:solidFill>
                          <a:effectLst/>
                          <a:latin typeface="Arial Narrow" panose="020B0606020202030204" pitchFamily="34" charset="0"/>
                        </a:rPr>
                        <a:t>North West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116 603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124 415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131 258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228 173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136 459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142 587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148 975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19158"/>
                  </a:ext>
                </a:extLst>
              </a:tr>
              <a:tr h="285149">
                <a:tc>
                  <a:txBody>
                    <a:bodyPr/>
                    <a:lstStyle/>
                    <a:p>
                      <a:pPr algn="l" rtl="0" fontAlgn="t"/>
                      <a:r>
                        <a:rPr lang="en-ZA" sz="900" b="0" i="0" u="none" strike="noStrike" dirty="0">
                          <a:solidFill>
                            <a:srgbClr val="000000"/>
                          </a:solidFill>
                          <a:effectLst/>
                          <a:latin typeface="Arial Narrow" panose="020B0606020202030204" pitchFamily="34" charset="0"/>
                        </a:rPr>
                        <a:t>Western Cape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1 006 182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1 073 596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1 132 644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1 127 813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1 177 519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1 230 401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1 285 523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589732"/>
                  </a:ext>
                </a:extLst>
              </a:tr>
              <a:tr h="285149">
                <a:tc>
                  <a:txBody>
                    <a:bodyPr/>
                    <a:lstStyle/>
                    <a:p>
                      <a:pPr algn="l" rtl="0" fontAlgn="t"/>
                      <a:r>
                        <a:rPr lang="en-ZA" sz="900" b="1" i="0" u="none" strike="noStrike" dirty="0">
                          <a:solidFill>
                            <a:srgbClr val="000000"/>
                          </a:solidFill>
                          <a:effectLst/>
                          <a:latin typeface="Arial Narrow" panose="020B060602020203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6 325 755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6 749 581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7 120 808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7 090 432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7 402 934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7 735 396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t"/>
                      <a:r>
                        <a:rPr lang="en-ZA" sz="900" b="1" i="0" u="none" strike="noStrike" dirty="0">
                          <a:solidFill>
                            <a:srgbClr val="000000"/>
                          </a:solidFill>
                          <a:effectLst/>
                          <a:latin typeface="Arial Narrow" panose="020B0606020202030204" pitchFamily="34" charset="0"/>
                        </a:rPr>
                        <a:t>8 081 942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0957918"/>
                  </a:ext>
                </a:extLst>
              </a:tr>
            </a:tbl>
          </a:graphicData>
        </a:graphic>
      </p:graphicFrame>
    </p:spTree>
    <p:extLst>
      <p:ext uri="{BB962C8B-B14F-4D97-AF65-F5344CB8AC3E}">
        <p14:creationId xmlns:p14="http://schemas.microsoft.com/office/powerpoint/2010/main" val="40355476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244"/>
            <a:ext cx="9108504" cy="4805965"/>
          </a:xfrm>
          <a:prstGeom prst="rect">
            <a:avLst/>
          </a:prstGeom>
        </p:spPr>
      </p:pic>
      <p:sp>
        <p:nvSpPr>
          <p:cNvPr id="10" name="Slide Number Placeholder 1"/>
          <p:cNvSpPr>
            <a:spLocks noGrp="1"/>
          </p:cNvSpPr>
          <p:nvPr>
            <p:ph type="sldNum" sz="quarter" idx="12"/>
          </p:nvPr>
        </p:nvSpPr>
        <p:spPr>
          <a:xfrm>
            <a:off x="6788224" y="4869656"/>
            <a:ext cx="1600200" cy="273844"/>
          </a:xfrm>
        </p:spPr>
        <p:txBody>
          <a:bodyPr/>
          <a:lstStyle/>
          <a:p>
            <a:fld id="{B682DC23-2843-E240-9889-9C005FBE80A9}" type="slidenum">
              <a:rPr lang="en-US" smtClean="0">
                <a:latin typeface="Arial" panose="020B0604020202020204" pitchFamily="34" charset="0"/>
                <a:cs typeface="Arial" panose="020B0604020202020204" pitchFamily="34" charset="0"/>
              </a:rPr>
              <a:t>178</a:t>
            </a:fld>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611560" y="102394"/>
            <a:ext cx="7776864" cy="327182"/>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altLang="en-US" sz="1800" b="1" dirty="0">
                <a:solidFill>
                  <a:prstClr val="black">
                    <a:lumMod val="85000"/>
                    <a:lumOff val="15000"/>
                  </a:prstClr>
                </a:solidFill>
                <a:latin typeface="Arial" panose="020B0604020202020204" pitchFamily="34" charset="0"/>
                <a:cs typeface="Arial" panose="020B0604020202020204" pitchFamily="34" charset="0"/>
              </a:rPr>
              <a:t>PUBLIC TRANSPORT NETWORK GRANT (PTNG)</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8580C5C-1969-48C4-A477-D9F652FBA8ED}"/>
              </a:ext>
            </a:extLst>
          </p:cNvPr>
          <p:cNvGraphicFramePr>
            <a:graphicFrameLocks noGrp="1"/>
          </p:cNvGraphicFramePr>
          <p:nvPr>
            <p:extLst>
              <p:ext uri="{D42A27DB-BD31-4B8C-83A1-F6EECF244321}">
                <p14:modId xmlns:p14="http://schemas.microsoft.com/office/powerpoint/2010/main" val="1442296640"/>
              </p:ext>
            </p:extLst>
          </p:nvPr>
        </p:nvGraphicFramePr>
        <p:xfrm>
          <a:off x="611560" y="555526"/>
          <a:ext cx="7776864" cy="3623050"/>
        </p:xfrm>
        <a:graphic>
          <a:graphicData uri="http://schemas.openxmlformats.org/drawingml/2006/table">
            <a:tbl>
              <a:tblPr/>
              <a:tblGrid>
                <a:gridCol w="1572848">
                  <a:extLst>
                    <a:ext uri="{9D8B030D-6E8A-4147-A177-3AD203B41FA5}">
                      <a16:colId xmlns:a16="http://schemas.microsoft.com/office/drawing/2014/main" val="254812251"/>
                    </a:ext>
                  </a:extLst>
                </a:gridCol>
                <a:gridCol w="886288">
                  <a:extLst>
                    <a:ext uri="{9D8B030D-6E8A-4147-A177-3AD203B41FA5}">
                      <a16:colId xmlns:a16="http://schemas.microsoft.com/office/drawing/2014/main" val="3467229428"/>
                    </a:ext>
                  </a:extLst>
                </a:gridCol>
                <a:gridCol w="886288">
                  <a:extLst>
                    <a:ext uri="{9D8B030D-6E8A-4147-A177-3AD203B41FA5}">
                      <a16:colId xmlns:a16="http://schemas.microsoft.com/office/drawing/2014/main" val="3732367714"/>
                    </a:ext>
                  </a:extLst>
                </a:gridCol>
                <a:gridCol w="886288">
                  <a:extLst>
                    <a:ext uri="{9D8B030D-6E8A-4147-A177-3AD203B41FA5}">
                      <a16:colId xmlns:a16="http://schemas.microsoft.com/office/drawing/2014/main" val="1644144630"/>
                    </a:ext>
                  </a:extLst>
                </a:gridCol>
                <a:gridCol w="886288">
                  <a:extLst>
                    <a:ext uri="{9D8B030D-6E8A-4147-A177-3AD203B41FA5}">
                      <a16:colId xmlns:a16="http://schemas.microsoft.com/office/drawing/2014/main" val="3906536300"/>
                    </a:ext>
                  </a:extLst>
                </a:gridCol>
                <a:gridCol w="886288">
                  <a:extLst>
                    <a:ext uri="{9D8B030D-6E8A-4147-A177-3AD203B41FA5}">
                      <a16:colId xmlns:a16="http://schemas.microsoft.com/office/drawing/2014/main" val="2840271418"/>
                    </a:ext>
                  </a:extLst>
                </a:gridCol>
                <a:gridCol w="886288">
                  <a:extLst>
                    <a:ext uri="{9D8B030D-6E8A-4147-A177-3AD203B41FA5}">
                      <a16:colId xmlns:a16="http://schemas.microsoft.com/office/drawing/2014/main" val="3683134562"/>
                    </a:ext>
                  </a:extLst>
                </a:gridCol>
                <a:gridCol w="886288">
                  <a:extLst>
                    <a:ext uri="{9D8B030D-6E8A-4147-A177-3AD203B41FA5}">
                      <a16:colId xmlns:a16="http://schemas.microsoft.com/office/drawing/2014/main" val="2097628233"/>
                    </a:ext>
                  </a:extLst>
                </a:gridCol>
              </a:tblGrid>
              <a:tr h="274320">
                <a:tc>
                  <a:txBody>
                    <a:bodyPr/>
                    <a:lstStyle/>
                    <a:p>
                      <a:pPr algn="l" rtl="0" fontAlgn="ctr"/>
                      <a:r>
                        <a:rPr lang="en-ZA" sz="900" b="1" i="0" u="none" strike="noStrike" dirty="0">
                          <a:solidFill>
                            <a:schemeClr val="bg1"/>
                          </a:solidFill>
                          <a:effectLst/>
                          <a:latin typeface="Arial Narrow" panose="020B0606020202030204" pitchFamily="34" charset="0"/>
                        </a:rPr>
                        <a:t>PUBLIC TRANSPORT NETWORK GRANT</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rtl="0" fontAlgn="t"/>
                      <a:r>
                        <a:rPr lang="en-ZA" sz="900" b="1" i="0" u="none" strike="noStrike" dirty="0">
                          <a:solidFill>
                            <a:schemeClr val="bg1"/>
                          </a:solidFill>
                          <a:effectLst/>
                          <a:latin typeface="Arial Narrow" panose="020B0606020202030204" pitchFamily="34" charset="0"/>
                        </a:rPr>
                        <a:t>Audited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a:txBody>
                    <a:bodyPr/>
                    <a:lstStyle/>
                    <a:p>
                      <a:pPr algn="ctr" rtl="0" fontAlgn="t"/>
                      <a:r>
                        <a:rPr lang="en-ZA" sz="900" b="1" i="0" u="none" strike="noStrike" dirty="0">
                          <a:solidFill>
                            <a:schemeClr val="bg1"/>
                          </a:solidFill>
                          <a:effectLst/>
                          <a:latin typeface="Arial Narrow" panose="020B0606020202030204" pitchFamily="34" charset="0"/>
                        </a:rPr>
                        <a:t> Adjusted budget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rtl="0" fontAlgn="t"/>
                      <a:r>
                        <a:rPr lang="en-ZA" sz="900" b="1" i="0" u="none" strike="noStrike" dirty="0">
                          <a:solidFill>
                            <a:schemeClr val="bg1"/>
                          </a:solidFill>
                          <a:effectLst/>
                          <a:latin typeface="Arial Narrow" panose="020B0606020202030204" pitchFamily="34" charset="0"/>
                        </a:rPr>
                        <a:t> Medium Term Expenditure Estimates </a:t>
                      </a:r>
                    </a:p>
                    <a:p>
                      <a:pPr algn="ctr" rtl="0" fontAlgn="t"/>
                      <a:r>
                        <a:rPr lang="en-ZA" sz="900" b="1" i="0" u="none" strike="noStrike" dirty="0">
                          <a:solidFill>
                            <a:schemeClr val="bg1"/>
                          </a:solidFill>
                          <a:effectLst/>
                          <a:latin typeface="Arial Narrow" panose="020B060602020203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pPr algn="l" rtl="0" fontAlgn="t"/>
                      <a:endParaRPr lang="en-ZA" sz="1200" b="1"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830802157"/>
                  </a:ext>
                </a:extLst>
              </a:tr>
              <a:tr h="203182">
                <a:tc>
                  <a:txBody>
                    <a:bodyPr/>
                    <a:lstStyle/>
                    <a:p>
                      <a:pPr algn="l" rtl="0" fontAlgn="ctr"/>
                      <a:r>
                        <a:rPr lang="en-ZA" sz="900" b="1" i="0" u="none" strike="noStrike" dirty="0">
                          <a:solidFill>
                            <a:schemeClr val="bg1"/>
                          </a:solidFill>
                          <a:effectLst/>
                          <a:latin typeface="Arial Narrow" panose="020B0606020202030204" pitchFamily="34" charset="0"/>
                        </a:rPr>
                        <a:t>R'000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900" b="1" i="0" u="none" strike="noStrike" dirty="0">
                          <a:solidFill>
                            <a:schemeClr val="bg1"/>
                          </a:solidFill>
                          <a:effectLst/>
                          <a:latin typeface="Arial Narrow" panose="020B0606020202030204" pitchFamily="34" charset="0"/>
                        </a:rPr>
                        <a:t> 2019/20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900" b="1" i="0" u="none" strike="noStrike" dirty="0">
                          <a:solidFill>
                            <a:schemeClr val="bg1"/>
                          </a:solidFill>
                          <a:effectLst/>
                          <a:latin typeface="Arial Narrow" panose="020B0606020202030204" pitchFamily="34" charset="0"/>
                        </a:rPr>
                        <a:t> 2020/21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900" b="1" i="0" u="none" strike="noStrike" dirty="0">
                          <a:solidFill>
                            <a:schemeClr val="bg1"/>
                          </a:solidFill>
                          <a:effectLst/>
                          <a:latin typeface="Arial Narrow" panose="020B0606020202030204" pitchFamily="34" charset="0"/>
                        </a:rPr>
                        <a:t> 2021/22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900" b="1" i="0" u="none" strike="noStrike" dirty="0">
                          <a:solidFill>
                            <a:schemeClr val="bg1"/>
                          </a:solidFill>
                          <a:effectLst/>
                          <a:latin typeface="Arial Narrow" panose="020B0606020202030204" pitchFamily="34" charset="0"/>
                        </a:rPr>
                        <a:t> 2022/23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0" fontAlgn="t"/>
                      <a:r>
                        <a:rPr lang="en-ZA" sz="900" b="1" i="0" u="none" strike="noStrike" dirty="0">
                          <a:solidFill>
                            <a:schemeClr val="bg1"/>
                          </a:solidFill>
                          <a:effectLst/>
                          <a:latin typeface="Arial Narrow" panose="020B0606020202030204" pitchFamily="34" charset="0"/>
                        </a:rPr>
                        <a:t> 2023/24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900" b="1" i="0" u="none" strike="noStrike" dirty="0">
                          <a:solidFill>
                            <a:schemeClr val="bg1"/>
                          </a:solidFill>
                          <a:effectLst/>
                          <a:latin typeface="Arial Narrow" panose="020B0606020202030204" pitchFamily="34" charset="0"/>
                        </a:rPr>
                        <a:t> 2024/25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ZA" sz="900" b="1" i="0" u="none" strike="noStrike" dirty="0">
                          <a:solidFill>
                            <a:schemeClr val="bg1"/>
                          </a:solidFill>
                          <a:effectLst/>
                          <a:latin typeface="Arial Narrow" panose="020B0606020202030204" pitchFamily="34" charset="0"/>
                        </a:rPr>
                        <a:t> 2025/26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402523462"/>
                  </a:ext>
                </a:extLst>
              </a:tr>
              <a:tr h="195656">
                <a:tc>
                  <a:txBody>
                    <a:bodyPr/>
                    <a:lstStyle/>
                    <a:p>
                      <a:pPr algn="l" rtl="0" fontAlgn="ctr"/>
                      <a:r>
                        <a:rPr lang="en-ZA" sz="900" b="1" i="0" u="none" strike="noStrike" dirty="0">
                          <a:solidFill>
                            <a:srgbClr val="000000"/>
                          </a:solidFill>
                          <a:effectLst/>
                          <a:latin typeface="Arial Narrow" panose="020B0606020202030204" pitchFamily="34" charset="0"/>
                        </a:rPr>
                        <a:t>Municipality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1" i="0" u="none" strike="noStrike" dirty="0">
                          <a:solidFill>
                            <a:srgbClr val="000000"/>
                          </a:solidFill>
                          <a:effectLst/>
                          <a:latin typeface="Arial Narrow" panose="020B0606020202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1"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1"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1"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1"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1"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1"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6757503"/>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Buffalo City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234 466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969921"/>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Nelson Mandela Bay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199 980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349 386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218 487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273 543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346 376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344 365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338 242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5657723"/>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Mangaung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229 596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192 433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223 648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249 894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270 028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270 151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265 348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1023056"/>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City of Tshwane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658 576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631 571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675 462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753 681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830 319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814 777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800 290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4374637"/>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Ekurhuleni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679 153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569 224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628 569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702 334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773 213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759 268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745 768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308239"/>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City of Johannesburg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1 068 766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655 416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894 690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1 065 359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1 227 523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1 200 875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1 179 524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3129964"/>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Msunduzi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226 665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134 000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11 900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803092"/>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eThekwini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765 349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622 595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772 712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763 393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952 337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933 383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916 787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4080748"/>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Polokwane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332 433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147 323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178 544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166 506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213 978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215 668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211 834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364145"/>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Mbombela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198 919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198 256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148 100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122338"/>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Rustenburg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218 911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164 282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213 649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338 721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257 603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258 073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253 484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3692782"/>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George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245 626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152 069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209 976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237 100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144 823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148 446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145 807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556830"/>
                  </a:ext>
                </a:extLst>
              </a:tr>
              <a:tr h="195656">
                <a:tc>
                  <a:txBody>
                    <a:bodyPr/>
                    <a:lstStyle/>
                    <a:p>
                      <a:pPr algn="l" rtl="0" fontAlgn="b"/>
                      <a:r>
                        <a:rPr lang="en-ZA" sz="900" b="0" i="0" u="none" strike="noStrike" dirty="0">
                          <a:solidFill>
                            <a:srgbClr val="000000"/>
                          </a:solidFill>
                          <a:effectLst/>
                          <a:latin typeface="Arial Narrow" panose="020B0606020202030204" pitchFamily="34" charset="0"/>
                        </a:rPr>
                        <a:t>City of Cape Town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1 311 645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750 771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948 640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1 314 261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1 777 845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2 500 247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3 210 490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26621"/>
                  </a:ext>
                </a:extLst>
              </a:tr>
              <a:tr h="203182">
                <a:tc>
                  <a:txBody>
                    <a:bodyPr/>
                    <a:lstStyle/>
                    <a:p>
                      <a:pPr algn="l" rtl="0" fontAlgn="b"/>
                      <a:r>
                        <a:rPr lang="en-ZA" sz="900" b="0" i="0" u="none" strike="noStrike" dirty="0">
                          <a:solidFill>
                            <a:srgbClr val="000000"/>
                          </a:solidFill>
                          <a:effectLst/>
                          <a:latin typeface="Arial Narrow" panose="020B0606020202030204" pitchFamily="34" charset="0"/>
                        </a:rPr>
                        <a:t>Unallocated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t"/>
                      <a:r>
                        <a:rPr lang="en-ZA"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n-ZA" sz="9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306 909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dirty="0">
                          <a:effectLst/>
                          <a:latin typeface="Arial Narrow" panose="020B0606020202030204" pitchFamily="34" charset="0"/>
                        </a:rPr>
                        <a:t>         301 451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53549"/>
                  </a:ext>
                </a:extLst>
              </a:tr>
              <a:tr h="203182">
                <a:tc>
                  <a:txBody>
                    <a:bodyPr/>
                    <a:lstStyle/>
                    <a:p>
                      <a:pPr algn="l" rtl="0" fontAlgn="b"/>
                      <a:r>
                        <a:rPr lang="en-ZA" sz="900" b="1" i="0" u="none" strike="noStrike" dirty="0">
                          <a:solidFill>
                            <a:srgbClr val="000000"/>
                          </a:solidFill>
                          <a:effectLst/>
                          <a:latin typeface="Arial Narrow" panose="020B060602020203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6 370 085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4 389 070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5 174 533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6 012 892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6 794 045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7 752 162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ZA" sz="900" b="1" i="0" u="none" strike="noStrike" dirty="0">
                          <a:solidFill>
                            <a:srgbClr val="000000"/>
                          </a:solidFill>
                          <a:effectLst/>
                          <a:latin typeface="Arial Narrow" panose="020B0606020202030204" pitchFamily="34" charset="0"/>
                        </a:rPr>
                        <a:t>      8 369 025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37809203"/>
                  </a:ext>
                </a:extLst>
              </a:tr>
            </a:tbl>
          </a:graphicData>
        </a:graphic>
      </p:graphicFrame>
    </p:spTree>
    <p:extLst>
      <p:ext uri="{BB962C8B-B14F-4D97-AF65-F5344CB8AC3E}">
        <p14:creationId xmlns:p14="http://schemas.microsoft.com/office/powerpoint/2010/main" val="18739778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7534"/>
            <a:ext cx="8219256" cy="3528392"/>
          </a:xfrm>
        </p:spPr>
        <p:txBody>
          <a:bodyPr>
            <a:noAutofit/>
          </a:bodyPr>
          <a:lstStyle/>
          <a:p>
            <a:pPr algn="ctr"/>
            <a:endParaRPr lang="en-ZA" sz="1500" b="1" dirty="0"/>
          </a:p>
          <a:p>
            <a:pPr algn="ctr"/>
            <a:endParaRPr lang="en-ZA" sz="1500" b="1" dirty="0"/>
          </a:p>
          <a:p>
            <a:pPr algn="ctr"/>
            <a:endParaRPr lang="en-ZA" sz="1500" b="1" dirty="0"/>
          </a:p>
          <a:p>
            <a:pPr algn="ctr"/>
            <a:endParaRPr lang="en-ZA" sz="1500" b="1" dirty="0"/>
          </a:p>
          <a:p>
            <a:pPr algn="ctr"/>
            <a:endParaRPr lang="en-ZA" sz="1500" b="1" dirty="0"/>
          </a:p>
          <a:p>
            <a:pPr algn="ctr"/>
            <a:r>
              <a:rPr lang="en-ZA" sz="2400" b="1" dirty="0">
                <a:solidFill>
                  <a:schemeClr val="tx1"/>
                </a:solidFill>
              </a:rPr>
              <a:t>THANK YOU</a:t>
            </a:r>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577481"/>
            <a:ext cx="549424" cy="298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174</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Rectangle 1">
            <a:extLst>
              <a:ext uri="{FF2B5EF4-FFF2-40B4-BE49-F238E27FC236}">
                <a16:creationId xmlns:a16="http://schemas.microsoft.com/office/drawing/2014/main" id="{097DD59A-0834-4460-BB07-B34E43413AFD}"/>
              </a:ext>
            </a:extLst>
          </p:cNvPr>
          <p:cNvSpPr>
            <a:spLocks noChangeArrowheads="1"/>
          </p:cNvSpPr>
          <p:nvPr/>
        </p:nvSpPr>
        <p:spPr bwMode="auto">
          <a:xfrm>
            <a:off x="4122738" y="49439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7F8D683F-D86A-4FC3-9572-A1727EC37315}"/>
              </a:ext>
            </a:extLst>
          </p:cNvPr>
          <p:cNvSpPr>
            <a:spLocks noChangeArrowheads="1"/>
          </p:cNvSpPr>
          <p:nvPr/>
        </p:nvSpPr>
        <p:spPr bwMode="auto">
          <a:xfrm>
            <a:off x="539485" y="1026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990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Safety and Security</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lumMod val="65000"/>
                  <a:lumOff val="35000"/>
                </a:prstClr>
              </a:solidFill>
              <a:latin typeface="Calibri"/>
            </a:endParaRPr>
          </a:p>
        </p:txBody>
      </p:sp>
      <p:sp>
        <p:nvSpPr>
          <p:cNvPr id="8" name="Rectangle 4">
            <a:extLst>
              <a:ext uri="{FF2B5EF4-FFF2-40B4-BE49-F238E27FC236}">
                <a16:creationId xmlns:a16="http://schemas.microsoft.com/office/drawing/2014/main" id="{842DEB9E-6865-4834-A652-368BEE02C38D}"/>
              </a:ext>
            </a:extLst>
          </p:cNvPr>
          <p:cNvSpPr>
            <a:spLocks noChangeArrowheads="1"/>
          </p:cNvSpPr>
          <p:nvPr/>
        </p:nvSpPr>
        <p:spPr bwMode="auto">
          <a:xfrm>
            <a:off x="323528" y="4835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0" name="Content Placeholder 9">
            <a:extLst>
              <a:ext uri="{FF2B5EF4-FFF2-40B4-BE49-F238E27FC236}">
                <a16:creationId xmlns:a16="http://schemas.microsoft.com/office/drawing/2014/main" id="{3E870B76-EA61-4D95-B84D-B5FBF5CA82C5}"/>
              </a:ext>
            </a:extLst>
          </p:cNvPr>
          <p:cNvGraphicFramePr>
            <a:graphicFrameLocks noGrp="1"/>
          </p:cNvGraphicFramePr>
          <p:nvPr>
            <p:ph sz="half" idx="1"/>
            <p:extLst>
              <p:ext uri="{D42A27DB-BD31-4B8C-83A1-F6EECF244321}">
                <p14:modId xmlns:p14="http://schemas.microsoft.com/office/powerpoint/2010/main" val="3823924332"/>
              </p:ext>
            </p:extLst>
          </p:nvPr>
        </p:nvGraphicFramePr>
        <p:xfrm>
          <a:off x="827584" y="939006"/>
          <a:ext cx="7776864" cy="3314700"/>
        </p:xfrm>
        <a:graphic>
          <a:graphicData uri="http://schemas.openxmlformats.org/presentationml/2006/ole">
            <mc:AlternateContent xmlns:mc="http://schemas.openxmlformats.org/markup-compatibility/2006">
              <mc:Choice xmlns:v="urn:schemas-microsoft-com:vml" Requires="v">
                <p:oleObj spid="_x0000_s1025" name="Worksheet" r:id="rId4" imgW="5295912" imgH="3314786" progId="Excel.Sheet.8">
                  <p:embed/>
                </p:oleObj>
              </mc:Choice>
              <mc:Fallback>
                <p:oleObj name="Worksheet" r:id="rId4" imgW="5295912" imgH="3314786" progId="Excel.Sheet.8">
                  <p:embed/>
                  <p:pic>
                    <p:nvPicPr>
                      <p:cNvPr id="10" name="Content Placeholder 9">
                        <a:extLst>
                          <a:ext uri="{FF2B5EF4-FFF2-40B4-BE49-F238E27FC236}">
                            <a16:creationId xmlns:a16="http://schemas.microsoft.com/office/drawing/2014/main" id="{3E870B76-EA61-4D95-B84D-B5FBF5CA82C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939006"/>
                        <a:ext cx="7776864" cy="3314700"/>
                      </a:xfrm>
                      <a:prstGeom prst="rect">
                        <a:avLst/>
                      </a:prstGeom>
                      <a:noFill/>
                    </p:spPr>
                  </p:pic>
                </p:oleObj>
              </mc:Fallback>
            </mc:AlternateContent>
          </a:graphicData>
        </a:graphic>
      </p:graphicFrame>
    </p:spTree>
    <p:extLst>
      <p:ext uri="{BB962C8B-B14F-4D97-AF65-F5344CB8AC3E}">
        <p14:creationId xmlns:p14="http://schemas.microsoft.com/office/powerpoint/2010/main" val="235851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Safety and Security</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lumMod val="65000"/>
                  <a:lumOff val="35000"/>
                </a:prstClr>
              </a:solidFill>
              <a:latin typeface="Calibri"/>
            </a:endParaRPr>
          </a:p>
        </p:txBody>
      </p:sp>
      <p:sp>
        <p:nvSpPr>
          <p:cNvPr id="8" name="Rectangle 4">
            <a:extLst>
              <a:ext uri="{FF2B5EF4-FFF2-40B4-BE49-F238E27FC236}">
                <a16:creationId xmlns:a16="http://schemas.microsoft.com/office/drawing/2014/main" id="{842DEB9E-6865-4834-A652-368BEE02C38D}"/>
              </a:ext>
            </a:extLst>
          </p:cNvPr>
          <p:cNvSpPr>
            <a:spLocks noChangeArrowheads="1"/>
          </p:cNvSpPr>
          <p:nvPr/>
        </p:nvSpPr>
        <p:spPr bwMode="auto">
          <a:xfrm>
            <a:off x="323528" y="4835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2051" name="Picture 7">
            <a:extLst>
              <a:ext uri="{FF2B5EF4-FFF2-40B4-BE49-F238E27FC236}">
                <a16:creationId xmlns:a16="http://schemas.microsoft.com/office/drawing/2014/main" id="{393CBE41-E7AD-4830-9B49-CE006D54A46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41350"/>
            <a:ext cx="7776864"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86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b="1" dirty="0">
                <a:solidFill>
                  <a:prstClr val="black"/>
                </a:solidFill>
                <a:latin typeface="Arial" panose="020B0604020202020204" pitchFamily="34" charset="0"/>
                <a:ea typeface="MS PGothic" panose="020B0600070205080204" pitchFamily="34" charset="-128"/>
              </a:rPr>
              <a:t>Contents</a:t>
            </a:r>
            <a:endParaRPr lang="en-US" sz="2800" dirty="0"/>
          </a:p>
        </p:txBody>
      </p:sp>
      <p:sp>
        <p:nvSpPr>
          <p:cNvPr id="3" name="Content Placeholder 2"/>
          <p:cNvSpPr>
            <a:spLocks noGrp="1"/>
          </p:cNvSpPr>
          <p:nvPr>
            <p:ph sz="half" idx="1"/>
          </p:nvPr>
        </p:nvSpPr>
        <p:spPr>
          <a:xfrm>
            <a:off x="467544" y="848598"/>
            <a:ext cx="8208912" cy="4027407"/>
          </a:xfrm>
        </p:spPr>
        <p:txBody>
          <a:bodyPr>
            <a:noAutofit/>
          </a:bodyPr>
          <a:lstStyle/>
          <a:p>
            <a:pPr marL="342900" indent="-342900" algn="just">
              <a:lnSpc>
                <a:spcPct val="150000"/>
              </a:lnSpc>
              <a:spcBef>
                <a:spcPts val="0"/>
              </a:spcBef>
              <a:buFont typeface="+mj-lt"/>
              <a:buAutoNum type="arabicPeriod"/>
            </a:pPr>
            <a:r>
              <a:rPr lang="en-ZA" dirty="0">
                <a:solidFill>
                  <a:schemeClr val="tx1"/>
                </a:solidFill>
              </a:rPr>
              <a:t>Key Planning Considerations </a:t>
            </a:r>
          </a:p>
          <a:p>
            <a:pPr marL="342900" indent="-342900" algn="just">
              <a:lnSpc>
                <a:spcPct val="150000"/>
              </a:lnSpc>
              <a:spcBef>
                <a:spcPts val="0"/>
              </a:spcBef>
              <a:buFont typeface="+mj-lt"/>
              <a:buAutoNum type="arabicPeriod"/>
            </a:pPr>
            <a:r>
              <a:rPr lang="en-ZA" dirty="0">
                <a:solidFill>
                  <a:schemeClr val="tx1"/>
                </a:solidFill>
              </a:rPr>
              <a:t>Seven (07) Apex Priorities of the 6</a:t>
            </a:r>
            <a:r>
              <a:rPr lang="en-ZA" baseline="30000" dirty="0">
                <a:solidFill>
                  <a:schemeClr val="tx1"/>
                </a:solidFill>
              </a:rPr>
              <a:t>th</a:t>
            </a:r>
            <a:r>
              <a:rPr lang="en-ZA" dirty="0">
                <a:solidFill>
                  <a:schemeClr val="tx1"/>
                </a:solidFill>
              </a:rPr>
              <a:t> Administration</a:t>
            </a:r>
          </a:p>
          <a:p>
            <a:pPr marL="342900" indent="-342900" algn="just">
              <a:lnSpc>
                <a:spcPct val="150000"/>
              </a:lnSpc>
              <a:spcBef>
                <a:spcPts val="0"/>
              </a:spcBef>
              <a:buFont typeface="+mj-lt"/>
              <a:buAutoNum type="arabicPeriod"/>
            </a:pPr>
            <a:r>
              <a:rPr lang="en-ZA" dirty="0">
                <a:solidFill>
                  <a:schemeClr val="tx1"/>
                </a:solidFill>
              </a:rPr>
              <a:t>Minister’s Priorities – “</a:t>
            </a:r>
            <a:r>
              <a:rPr lang="en-ZA" i="1" dirty="0">
                <a:solidFill>
                  <a:schemeClr val="tx1"/>
                </a:solidFill>
              </a:rPr>
              <a:t>Changing Lanes, Moving SA Forward”</a:t>
            </a:r>
          </a:p>
          <a:p>
            <a:pPr marL="342900" indent="-342900" algn="just">
              <a:lnSpc>
                <a:spcPct val="150000"/>
              </a:lnSpc>
              <a:spcBef>
                <a:spcPts val="0"/>
              </a:spcBef>
              <a:buFont typeface="+mj-lt"/>
              <a:buAutoNum type="arabicPeriod"/>
            </a:pPr>
            <a:r>
              <a:rPr lang="en-ZA" dirty="0">
                <a:solidFill>
                  <a:schemeClr val="tx1"/>
                </a:solidFill>
              </a:rPr>
              <a:t>DoT Overview – Vision, Mission, Values, Focus Areas and Programmes</a:t>
            </a:r>
          </a:p>
          <a:p>
            <a:pPr marL="342900" indent="-342900" algn="just">
              <a:lnSpc>
                <a:spcPct val="150000"/>
              </a:lnSpc>
              <a:spcBef>
                <a:spcPts val="0"/>
              </a:spcBef>
              <a:buFont typeface="+mj-lt"/>
              <a:buAutoNum type="arabicPeriod"/>
            </a:pPr>
            <a:r>
              <a:rPr lang="en-ZA" dirty="0">
                <a:solidFill>
                  <a:schemeClr val="tx1"/>
                </a:solidFill>
              </a:rPr>
              <a:t>DoT Revised Strategic Plan 2020 – 2025</a:t>
            </a:r>
          </a:p>
          <a:p>
            <a:pPr marL="342900" indent="-342900" algn="just">
              <a:lnSpc>
                <a:spcPct val="150000"/>
              </a:lnSpc>
              <a:spcBef>
                <a:spcPts val="0"/>
              </a:spcBef>
              <a:buFont typeface="+mj-lt"/>
              <a:buAutoNum type="arabicPeriod"/>
            </a:pPr>
            <a:r>
              <a:rPr lang="en-ZA" dirty="0">
                <a:solidFill>
                  <a:schemeClr val="tx1"/>
                </a:solidFill>
              </a:rPr>
              <a:t>DoT Annual Performance Plan 2023/24</a:t>
            </a:r>
          </a:p>
          <a:p>
            <a:pPr marL="342900" indent="-342900" algn="just">
              <a:lnSpc>
                <a:spcPct val="150000"/>
              </a:lnSpc>
              <a:spcBef>
                <a:spcPts val="0"/>
              </a:spcBef>
              <a:buFont typeface="+mj-lt"/>
              <a:buAutoNum type="arabicPeriod"/>
            </a:pPr>
            <a:r>
              <a:rPr lang="en-ZA" dirty="0">
                <a:solidFill>
                  <a:schemeClr val="tx1"/>
                </a:solidFill>
              </a:rPr>
              <a:t>DoT Budget 2023/24</a:t>
            </a:r>
          </a:p>
          <a:p>
            <a:pPr algn="just">
              <a:lnSpc>
                <a:spcPct val="150000"/>
              </a:lnSpc>
              <a:spcBef>
                <a:spcPts val="0"/>
              </a:spcBef>
            </a:pPr>
            <a:endParaRPr lang="en-ZA" dirty="0">
              <a:solidFill>
                <a:schemeClr val="tx1"/>
              </a:solidFill>
            </a:endParaRPr>
          </a:p>
        </p:txBody>
      </p:sp>
      <p:sp>
        <p:nvSpPr>
          <p:cNvPr id="4" name="Slide Number Placeholder 3">
            <a:extLst>
              <a:ext uri="{FF2B5EF4-FFF2-40B4-BE49-F238E27FC236}">
                <a16:creationId xmlns:a16="http://schemas.microsoft.com/office/drawing/2014/main" id="{26BB81DD-921E-4377-ACCE-700C156A62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02</a:t>
            </a:r>
          </a:p>
        </p:txBody>
      </p:sp>
    </p:spTree>
    <p:extLst>
      <p:ext uri="{BB962C8B-B14F-4D97-AF65-F5344CB8AC3E}">
        <p14:creationId xmlns:p14="http://schemas.microsoft.com/office/powerpoint/2010/main" val="88287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Safety and Security</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18</a:t>
            </a:r>
          </a:p>
        </p:txBody>
      </p:sp>
      <p:graphicFrame>
        <p:nvGraphicFramePr>
          <p:cNvPr id="5" name="Table 4">
            <a:extLst>
              <a:ext uri="{FF2B5EF4-FFF2-40B4-BE49-F238E27FC236}">
                <a16:creationId xmlns:a16="http://schemas.microsoft.com/office/drawing/2014/main" id="{72B6F526-6375-421E-B1B6-6A07181B774A}"/>
              </a:ext>
            </a:extLst>
          </p:cNvPr>
          <p:cNvGraphicFramePr>
            <a:graphicFrameLocks noGrp="1"/>
          </p:cNvGraphicFramePr>
          <p:nvPr>
            <p:extLst>
              <p:ext uri="{D42A27DB-BD31-4B8C-83A1-F6EECF244321}">
                <p14:modId xmlns:p14="http://schemas.microsoft.com/office/powerpoint/2010/main" val="2465769465"/>
              </p:ext>
            </p:extLst>
          </p:nvPr>
        </p:nvGraphicFramePr>
        <p:xfrm>
          <a:off x="107504" y="555526"/>
          <a:ext cx="8839200" cy="395567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56792">
                  <a:extLst>
                    <a:ext uri="{9D8B030D-6E8A-4147-A177-3AD203B41FA5}">
                      <a16:colId xmlns:a16="http://schemas.microsoft.com/office/drawing/2014/main" val="20001"/>
                    </a:ext>
                  </a:extLst>
                </a:gridCol>
                <a:gridCol w="1197024">
                  <a:extLst>
                    <a:ext uri="{9D8B030D-6E8A-4147-A177-3AD203B41FA5}">
                      <a16:colId xmlns:a16="http://schemas.microsoft.com/office/drawing/2014/main" val="1401048557"/>
                    </a:ext>
                  </a:extLst>
                </a:gridCol>
                <a:gridCol w="2835424">
                  <a:extLst>
                    <a:ext uri="{9D8B030D-6E8A-4147-A177-3AD203B41FA5}">
                      <a16:colId xmlns:a16="http://schemas.microsoft.com/office/drawing/2014/main" val="2687033633"/>
                    </a:ext>
                  </a:extLst>
                </a:gridCol>
                <a:gridCol w="2259360">
                  <a:extLst>
                    <a:ext uri="{9D8B030D-6E8A-4147-A177-3AD203B41FA5}">
                      <a16:colId xmlns:a16="http://schemas.microsoft.com/office/drawing/2014/main" val="2386247397"/>
                    </a:ext>
                  </a:extLst>
                </a:gridCol>
              </a:tblGrid>
              <a:tr h="126577">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0"/>
                  </a:ext>
                </a:extLst>
              </a:tr>
              <a:tr h="108338">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Priority 6: Social Cohesion and Safer Communities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1"/>
                  </a:ext>
                </a:extLst>
              </a:tr>
              <a:tr h="90099">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MTSF Programme: Safe Communities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136986">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Sub-Programme: Safer Transport Systems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 INDICATOR</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BASELINE (March 2019)</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900" b="1" dirty="0">
                          <a:solidFill>
                            <a:schemeClr val="bg1"/>
                          </a:solidFill>
                          <a:effectLst/>
                          <a:latin typeface="Arial" panose="020B0604020202020204" pitchFamily="34" charset="0"/>
                          <a:cs typeface="Arial" panose="020B0604020202020204" pitchFamily="34" charset="0"/>
                        </a:rPr>
                        <a:t>REVISED</a:t>
                      </a:r>
                      <a:r>
                        <a:rPr lang="en-US" sz="900" b="1" baseline="0" dirty="0">
                          <a:solidFill>
                            <a:schemeClr val="bg1"/>
                          </a:solidFill>
                          <a:effectLst/>
                          <a:latin typeface="Arial" panose="020B0604020202020204" pitchFamily="34" charset="0"/>
                          <a:cs typeface="Arial" panose="020B0604020202020204" pitchFamily="34" charset="0"/>
                        </a:rPr>
                        <a:t> BASELINE (December 2022)</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FIVE-YEAR TARGET</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72144">
                <a:tc gridSpan="5">
                  <a:txBody>
                    <a:bodyPr/>
                    <a:lstStyle/>
                    <a:p>
                      <a:pPr>
                        <a:lnSpc>
                          <a:spcPct val="110000"/>
                        </a:lnSpc>
                      </a:pPr>
                      <a:r>
                        <a:rPr lang="en-US" sz="900" b="1" dirty="0">
                          <a:effectLst/>
                          <a:latin typeface="Arial" panose="020B0604020202020204" pitchFamily="34" charset="0"/>
                          <a:cs typeface="Arial" panose="020B0604020202020204" pitchFamily="34" charset="0"/>
                        </a:rPr>
                        <a:t>Road Transport Safety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5"/>
                  </a:ext>
                </a:extLst>
              </a:tr>
              <a:tr h="917492">
                <a:tc rowSpan="2">
                  <a:txBody>
                    <a:bodyPr/>
                    <a:lstStyle/>
                    <a:p>
                      <a:pPr>
                        <a:lnSpc>
                          <a:spcPct val="110000"/>
                        </a:lnSpc>
                      </a:pPr>
                      <a:r>
                        <a:rPr lang="en-ZA" sz="900" b="1" dirty="0">
                          <a:effectLst/>
                          <a:latin typeface="Arial" panose="020B0604020202020204" pitchFamily="34" charset="0"/>
                          <a:cs typeface="Arial" panose="020B0604020202020204" pitchFamily="34" charset="0"/>
                        </a:rPr>
                        <a:t>Improved transport safety and security</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 reduction in road crash fatalities</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12 921 road crash fatalities </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nSpc>
                          <a:spcPct val="115000"/>
                        </a:lnSpc>
                      </a:pPr>
                      <a:r>
                        <a:rPr lang="en-ZA" sz="900">
                          <a:effectLst/>
                          <a:latin typeface="Arial" panose="020B0604020202020204" pitchFamily="34" charset="0"/>
                          <a:ea typeface="Yu Gothic Light" panose="020B0300000000000000" pitchFamily="34" charset="-128"/>
                          <a:cs typeface="Arial" panose="020B0604020202020204" pitchFamily="34" charset="0"/>
                        </a:rPr>
                        <a:t>As at 31 December 2021, fatalities had reduced to 12 545, a reduction of 376 translating to a 3% decline between 2018 and 2021. </a:t>
                      </a:r>
                      <a:endParaRPr lang="en-ZA" sz="900">
                        <a:effectLst/>
                        <a:latin typeface="Arial" panose="020B0604020202020204" pitchFamily="34" charset="0"/>
                        <a:cs typeface="Arial" panose="020B0604020202020204" pitchFamily="34" charset="0"/>
                      </a:endParaRPr>
                    </a:p>
                    <a:p>
                      <a:pPr>
                        <a:lnSpc>
                          <a:spcPct val="115000"/>
                        </a:lnSpc>
                        <a:spcAft>
                          <a:spcPts val="0"/>
                        </a:spcAft>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 </a:t>
                      </a:r>
                      <a:endParaRPr lang="en-ZA" sz="900">
                        <a:effectLst/>
                        <a:latin typeface="Arial" panose="020B0604020202020204" pitchFamily="34" charset="0"/>
                        <a:cs typeface="Arial" panose="020B0604020202020204" pitchFamily="34" charset="0"/>
                      </a:endParaRPr>
                    </a:p>
                    <a:p>
                      <a:pPr>
                        <a:lnSpc>
                          <a:spcPct val="115000"/>
                        </a:lnSpc>
                        <a:spcAft>
                          <a:spcPts val="0"/>
                        </a:spcAft>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Year-on-year performance is as follows: </a:t>
                      </a:r>
                      <a:endParaRPr lang="en-ZA" sz="900">
                        <a:effectLst/>
                        <a:latin typeface="Arial" panose="020B0604020202020204" pitchFamily="34" charset="0"/>
                        <a:cs typeface="Arial" panose="020B0604020202020204" pitchFamily="34" charset="0"/>
                      </a:endParaRPr>
                    </a:p>
                    <a:p>
                      <a:pPr>
                        <a:lnSpc>
                          <a:spcPct val="115000"/>
                        </a:lnSpc>
                        <a:spcAft>
                          <a:spcPts val="0"/>
                        </a:spcAft>
                      </a:pPr>
                      <a:r>
                        <a:rPr lang="en-ZA" sz="900" b="1" i="1">
                          <a:solidFill>
                            <a:srgbClr val="000000"/>
                          </a:solidFill>
                          <a:effectLst/>
                          <a:latin typeface="Arial" panose="020B0604020202020204" pitchFamily="34" charset="0"/>
                          <a:ea typeface="Yu Gothic Light" panose="020B0300000000000000" pitchFamily="34" charset="-128"/>
                          <a:cs typeface="Arial" panose="020B0604020202020204" pitchFamily="34" charset="0"/>
                        </a:rPr>
                        <a:t> </a:t>
                      </a:r>
                      <a:endParaRPr lang="en-ZA" sz="900">
                        <a:effectLst/>
                        <a:latin typeface="Arial" panose="020B060402020202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2019 – 3% reduction (less 418 fatalities)</a:t>
                      </a:r>
                      <a:endParaRPr lang="en-ZA" sz="900">
                        <a:effectLst/>
                        <a:latin typeface="Arial" panose="020B0604020202020204" pitchFamily="34" charset="0"/>
                        <a:ea typeface="Calibri" panose="020F0502020204030204" pitchFamily="34" charset="0"/>
                        <a:cs typeface="Arial" panose="020B0604020202020204" pitchFamily="34" charset="0"/>
                      </a:endParaRPr>
                    </a:p>
                    <a:p>
                      <a:pPr marL="174625" indent="-174625">
                        <a:lnSpc>
                          <a:spcPct val="115000"/>
                        </a:lnSpc>
                        <a:spcAft>
                          <a:spcPts val="0"/>
                        </a:spcAft>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2020 – 23% reduction (less 2 952 fatalities)</a:t>
                      </a:r>
                      <a:endParaRPr lang="en-ZA" sz="900">
                        <a:effectLst/>
                        <a:latin typeface="Arial" panose="020B0604020202020204" pitchFamily="34" charset="0"/>
                        <a:ea typeface="Calibri" panose="020F0502020204030204" pitchFamily="34" charset="0"/>
                        <a:cs typeface="Arial" panose="020B0604020202020204" pitchFamily="34" charset="0"/>
                      </a:endParaRPr>
                    </a:p>
                    <a:p>
                      <a:pPr marL="174625" indent="-174625">
                        <a:lnSpc>
                          <a:spcPct val="115000"/>
                        </a:lnSpc>
                        <a:spcAft>
                          <a:spcPts val="0"/>
                        </a:spcAft>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ZA" sz="900">
                          <a:solidFill>
                            <a:srgbClr val="000000"/>
                          </a:solidFill>
                          <a:effectLst/>
                          <a:latin typeface="Arial" panose="020B0604020202020204" pitchFamily="34" charset="0"/>
                          <a:ea typeface="Yu Gothic Light" panose="020B0300000000000000" pitchFamily="34" charset="-128"/>
                          <a:cs typeface="Arial" panose="020B0604020202020204" pitchFamily="34" charset="0"/>
                        </a:rPr>
                        <a:t>2021 – 3% reduction (less 376 fatalities)</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solidFill>
                            <a:schemeClr val="tx1"/>
                          </a:solidFill>
                          <a:effectLst/>
                          <a:latin typeface="Arial" panose="020B0604020202020204" pitchFamily="34" charset="0"/>
                          <a:cs typeface="Arial" panose="020B0604020202020204" pitchFamily="34" charset="0"/>
                        </a:rPr>
                        <a:t>25% reduction</a:t>
                      </a:r>
                      <a:endParaRPr lang="en-US" sz="900" dirty="0">
                        <a:solidFill>
                          <a:schemeClr val="tx1"/>
                        </a:solidFill>
                        <a:effectLst/>
                        <a:latin typeface="Arial" panose="020B0604020202020204" pitchFamily="34" charset="0"/>
                        <a:cs typeface="Arial" panose="020B0604020202020204" pitchFamily="34" charset="0"/>
                      </a:endParaRPr>
                    </a:p>
                    <a:p>
                      <a:pPr marL="0" indent="0">
                        <a:lnSpc>
                          <a:spcPct val="115000"/>
                        </a:lnSpc>
                        <a:buFont typeface="Arial"/>
                        <a:buNone/>
                      </a:pPr>
                      <a:endParaRPr lang="en-US" sz="900" dirty="0">
                        <a:solidFill>
                          <a:schemeClr val="tx1"/>
                        </a:solidFill>
                        <a:effectLst/>
                        <a:latin typeface="Arial" panose="020B0604020202020204" pitchFamily="34" charset="0"/>
                        <a:cs typeface="Arial" panose="020B0604020202020204" pitchFamily="34" charset="0"/>
                      </a:endParaRPr>
                    </a:p>
                    <a:p>
                      <a:pPr marL="0" indent="0">
                        <a:lnSpc>
                          <a:spcPct val="115000"/>
                        </a:lnSpc>
                        <a:buFont typeface="Arial"/>
                        <a:buNone/>
                      </a:pPr>
                      <a:r>
                        <a:rPr lang="en-ZA" sz="900" i="1" dirty="0">
                          <a:solidFill>
                            <a:schemeClr val="tx1"/>
                          </a:solidFill>
                          <a:effectLst/>
                          <a:latin typeface="Arial" panose="020B0604020202020204" pitchFamily="34" charset="0"/>
                          <a:cs typeface="Arial" panose="020B0604020202020204" pitchFamily="34" charset="0"/>
                        </a:rPr>
                        <a:t>(Road crash fatalities reduced from 12 921 to 9 690)</a:t>
                      </a:r>
                      <a:endParaRPr lang="en-US" sz="9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942175">
                <a:tc vMerge="1">
                  <a:txBody>
                    <a:bodyPr/>
                    <a:lstStyle/>
                    <a:p>
                      <a:pPr>
                        <a:lnSpc>
                          <a:spcPct val="110000"/>
                        </a:lnSpc>
                      </a:pPr>
                      <a:endParaRPr lang="en-US" sz="1200" dirty="0">
                        <a:effectLst/>
                        <a:latin typeface="+mn-lt"/>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Number of driving licence cards produced</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1 783 814 cards </a:t>
                      </a:r>
                      <a:r>
                        <a:rPr lang="en-ZA" sz="900" i="1" dirty="0">
                          <a:effectLst/>
                          <a:latin typeface="Arial" panose="020B0604020202020204" pitchFamily="34" charset="0"/>
                          <a:cs typeface="Arial" panose="020B0604020202020204" pitchFamily="34" charset="0"/>
                        </a:rPr>
                        <a:t>(2020/21 financial year)</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900" b="1" dirty="0">
                          <a:effectLst/>
                          <a:latin typeface="Arial" panose="020B0604020202020204" pitchFamily="34" charset="0"/>
                          <a:cs typeface="Arial" panose="020B0604020202020204" pitchFamily="34" charset="0"/>
                        </a:rPr>
                        <a:t>8 498 545 </a:t>
                      </a:r>
                      <a:r>
                        <a:rPr lang="en-ZA" sz="900" b="0" dirty="0">
                          <a:effectLst/>
                          <a:latin typeface="Arial" panose="020B0604020202020204" pitchFamily="34" charset="0"/>
                          <a:cs typeface="Arial" panose="020B0604020202020204" pitchFamily="34" charset="0"/>
                        </a:rPr>
                        <a:t>cards produced.</a:t>
                      </a:r>
                    </a:p>
                    <a:p>
                      <a:pPr marL="0" lvl="0" indent="0">
                        <a:lnSpc>
                          <a:spcPct val="115000"/>
                        </a:lnSpc>
                        <a:buFont typeface="Symbol" panose="05050102010706020507" pitchFamily="18" charset="2"/>
                        <a:buNone/>
                      </a:pPr>
                      <a:endParaRPr lang="en-ZA" sz="900" dirty="0">
                        <a:effectLst/>
                        <a:latin typeface="Arial" panose="020B0604020202020204" pitchFamily="34" charset="0"/>
                        <a:cs typeface="Arial" panose="020B0604020202020204" pitchFamily="34" charset="0"/>
                      </a:endParaRPr>
                    </a:p>
                    <a:p>
                      <a:pPr marL="171450" lvl="0" indent="-171450">
                        <a:lnSpc>
                          <a:spcPct val="115000"/>
                        </a:lnSpc>
                        <a:buFont typeface="Arial" panose="020B0604020202020204" pitchFamily="34" charset="0"/>
                        <a:buChar char="•"/>
                      </a:pPr>
                      <a:r>
                        <a:rPr lang="en-ZA" sz="900" dirty="0">
                          <a:effectLst/>
                          <a:latin typeface="Arial" panose="020B0604020202020204" pitchFamily="34" charset="0"/>
                          <a:cs typeface="Arial" panose="020B0604020202020204" pitchFamily="34" charset="0"/>
                        </a:rPr>
                        <a:t>2019/20 - </a:t>
                      </a:r>
                      <a:r>
                        <a:rPr lang="en-ZA" sz="900" b="1" dirty="0">
                          <a:effectLst/>
                          <a:latin typeface="Arial" panose="020B0604020202020204" pitchFamily="34" charset="0"/>
                          <a:cs typeface="Arial" panose="020B0604020202020204" pitchFamily="34" charset="0"/>
                        </a:rPr>
                        <a:t>2 534 701 </a:t>
                      </a:r>
                      <a:r>
                        <a:rPr lang="en-ZA" sz="900" dirty="0">
                          <a:effectLst/>
                          <a:latin typeface="Arial" panose="020B0604020202020204" pitchFamily="34" charset="0"/>
                          <a:cs typeface="Arial" panose="020B0604020202020204" pitchFamily="34" charset="0"/>
                        </a:rPr>
                        <a:t>cards produced;</a:t>
                      </a:r>
                    </a:p>
                    <a:p>
                      <a:pPr marL="171450" lvl="0" indent="-171450">
                        <a:lnSpc>
                          <a:spcPct val="115000"/>
                        </a:lnSpc>
                        <a:buFont typeface="Arial" panose="020B0604020202020204" pitchFamily="34" charset="0"/>
                        <a:buChar char="•"/>
                      </a:pPr>
                      <a:r>
                        <a:rPr lang="en-ZA" sz="900" dirty="0">
                          <a:effectLst/>
                          <a:latin typeface="Arial" panose="020B0604020202020204" pitchFamily="34" charset="0"/>
                          <a:cs typeface="Arial" panose="020B0604020202020204" pitchFamily="34" charset="0"/>
                        </a:rPr>
                        <a:t>2020/21 - </a:t>
                      </a:r>
                      <a:r>
                        <a:rPr lang="en-ZA" sz="900" b="1" dirty="0">
                          <a:effectLst/>
                          <a:latin typeface="Arial" panose="020B0604020202020204" pitchFamily="34" charset="0"/>
                          <a:cs typeface="Arial" panose="020B0604020202020204" pitchFamily="34" charset="0"/>
                        </a:rPr>
                        <a:t>1 783 814 </a:t>
                      </a:r>
                      <a:r>
                        <a:rPr lang="en-ZA" sz="900" dirty="0">
                          <a:effectLst/>
                          <a:latin typeface="Arial" panose="020B0604020202020204" pitchFamily="34" charset="0"/>
                          <a:cs typeface="Arial" panose="020B0604020202020204" pitchFamily="34" charset="0"/>
                        </a:rPr>
                        <a:t>cards were produced;</a:t>
                      </a:r>
                    </a:p>
                    <a:p>
                      <a:pPr marL="171450" lvl="0" indent="-171450">
                        <a:lnSpc>
                          <a:spcPct val="115000"/>
                        </a:lnSpc>
                        <a:buFont typeface="Arial" panose="020B0604020202020204" pitchFamily="34" charset="0"/>
                        <a:buChar char="•"/>
                      </a:pPr>
                      <a:r>
                        <a:rPr lang="en-ZA" sz="900" dirty="0">
                          <a:effectLst/>
                          <a:latin typeface="Arial" panose="020B0604020202020204" pitchFamily="34" charset="0"/>
                          <a:cs typeface="Arial" panose="020B0604020202020204" pitchFamily="34" charset="0"/>
                        </a:rPr>
                        <a:t>2021/22 - </a:t>
                      </a:r>
                      <a:r>
                        <a:rPr lang="en-ZA" sz="900" b="1" dirty="0">
                          <a:effectLst/>
                          <a:latin typeface="Arial" panose="020B0604020202020204" pitchFamily="34" charset="0"/>
                          <a:cs typeface="Arial" panose="020B0604020202020204" pitchFamily="34" charset="0"/>
                        </a:rPr>
                        <a:t>2 275 876 </a:t>
                      </a:r>
                      <a:r>
                        <a:rPr lang="en-ZA" sz="900" dirty="0">
                          <a:effectLst/>
                          <a:latin typeface="Arial" panose="020B0604020202020204" pitchFamily="34" charset="0"/>
                          <a:cs typeface="Arial" panose="020B0604020202020204" pitchFamily="34" charset="0"/>
                        </a:rPr>
                        <a:t>cards were produced during the 2021/22 financial year;</a:t>
                      </a:r>
                    </a:p>
                    <a:p>
                      <a:pPr marL="171450" lvl="0" indent="-171450">
                        <a:lnSpc>
                          <a:spcPct val="115000"/>
                        </a:lnSpc>
                        <a:buFont typeface="Arial" panose="020B0604020202020204" pitchFamily="34" charset="0"/>
                        <a:buChar char="•"/>
                      </a:pPr>
                      <a:r>
                        <a:rPr lang="en-ZA" sz="900" b="1" dirty="0">
                          <a:effectLst/>
                          <a:latin typeface="Arial" panose="020B0604020202020204" pitchFamily="34" charset="0"/>
                          <a:cs typeface="Arial" panose="020B0604020202020204" pitchFamily="34" charset="0"/>
                        </a:rPr>
                        <a:t>1 904 160 </a:t>
                      </a:r>
                      <a:r>
                        <a:rPr lang="en-ZA" sz="900" dirty="0">
                          <a:effectLst/>
                          <a:latin typeface="Arial" panose="020B0604020202020204" pitchFamily="34" charset="0"/>
                          <a:cs typeface="Arial" panose="020B0604020202020204" pitchFamily="34" charset="0"/>
                        </a:rPr>
                        <a:t>cards produced  (1 April 2022 - 30 September 2022)</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9 483 814 cards </a:t>
                      </a:r>
                      <a:endParaRPr lang="en-US" sz="900" dirty="0">
                        <a:effectLst/>
                        <a:latin typeface="Arial" panose="020B0604020202020204" pitchFamily="34" charset="0"/>
                        <a:cs typeface="Arial" panose="020B0604020202020204" pitchFamily="34" charset="0"/>
                      </a:endParaRPr>
                    </a:p>
                    <a:p>
                      <a:pPr marL="0" indent="0">
                        <a:lnSpc>
                          <a:spcPct val="115000"/>
                        </a:lnSpc>
                        <a:buFont typeface="Arial"/>
                        <a:buNone/>
                      </a:pPr>
                      <a:endParaRPr lang="en-US" sz="900" dirty="0">
                        <a:effectLst/>
                        <a:latin typeface="Arial" panose="020B0604020202020204" pitchFamily="34" charset="0"/>
                        <a:cs typeface="Arial" panose="020B0604020202020204" pitchFamily="34" charset="0"/>
                      </a:endParaRPr>
                    </a:p>
                    <a:p>
                      <a:pPr marL="0" indent="0">
                        <a:lnSpc>
                          <a:spcPct val="115000"/>
                        </a:lnSpc>
                        <a:buFont typeface="Arial"/>
                        <a:buNone/>
                      </a:pPr>
                      <a:r>
                        <a:rPr lang="en-ZA" sz="900" i="1" dirty="0">
                          <a:effectLst/>
                          <a:latin typeface="Arial" panose="020B0604020202020204" pitchFamily="34" charset="0"/>
                          <a:cs typeface="Arial" panose="020B0604020202020204" pitchFamily="34" charset="0"/>
                        </a:rPr>
                        <a:t>(additional 6 500 000 cards targeted over the medium term)</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000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25049" y="4789810"/>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19</a:t>
            </a:r>
          </a:p>
        </p:txBody>
      </p:sp>
      <p:graphicFrame>
        <p:nvGraphicFramePr>
          <p:cNvPr id="9" name="Table 8">
            <a:extLst>
              <a:ext uri="{FF2B5EF4-FFF2-40B4-BE49-F238E27FC236}">
                <a16:creationId xmlns:a16="http://schemas.microsoft.com/office/drawing/2014/main" id="{F0FE5512-7487-45BE-92B2-1222E1033DC4}"/>
              </a:ext>
            </a:extLst>
          </p:cNvPr>
          <p:cNvGraphicFramePr>
            <a:graphicFrameLocks noGrp="1"/>
          </p:cNvGraphicFramePr>
          <p:nvPr>
            <p:extLst>
              <p:ext uri="{D42A27DB-BD31-4B8C-83A1-F6EECF244321}">
                <p14:modId xmlns:p14="http://schemas.microsoft.com/office/powerpoint/2010/main" val="1274282478"/>
              </p:ext>
            </p:extLst>
          </p:nvPr>
        </p:nvGraphicFramePr>
        <p:xfrm>
          <a:off x="95449" y="469330"/>
          <a:ext cx="8839200" cy="3277575"/>
        </p:xfrm>
        <a:graphic>
          <a:graphicData uri="http://schemas.openxmlformats.org/drawingml/2006/table">
            <a:tbl>
              <a:tblPr/>
              <a:tblGrid>
                <a:gridCol w="990600">
                  <a:extLst>
                    <a:ext uri="{9D8B030D-6E8A-4147-A177-3AD203B41FA5}">
                      <a16:colId xmlns:a16="http://schemas.microsoft.com/office/drawing/2014/main" val="1455501120"/>
                    </a:ext>
                  </a:extLst>
                </a:gridCol>
                <a:gridCol w="1757759">
                  <a:extLst>
                    <a:ext uri="{9D8B030D-6E8A-4147-A177-3AD203B41FA5}">
                      <a16:colId xmlns:a16="http://schemas.microsoft.com/office/drawing/2014/main" val="2313198795"/>
                    </a:ext>
                  </a:extLst>
                </a:gridCol>
                <a:gridCol w="1728192">
                  <a:extLst>
                    <a:ext uri="{9D8B030D-6E8A-4147-A177-3AD203B41FA5}">
                      <a16:colId xmlns:a16="http://schemas.microsoft.com/office/drawing/2014/main" val="2743943164"/>
                    </a:ext>
                  </a:extLst>
                </a:gridCol>
                <a:gridCol w="2533849">
                  <a:extLst>
                    <a:ext uri="{9D8B030D-6E8A-4147-A177-3AD203B41FA5}">
                      <a16:colId xmlns:a16="http://schemas.microsoft.com/office/drawing/2014/main" val="2791144636"/>
                    </a:ext>
                  </a:extLst>
                </a:gridCol>
                <a:gridCol w="1828800">
                  <a:extLst>
                    <a:ext uri="{9D8B030D-6E8A-4147-A177-3AD203B41FA5}">
                      <a16:colId xmlns:a16="http://schemas.microsoft.com/office/drawing/2014/main" val="2513875424"/>
                    </a:ext>
                  </a:extLst>
                </a:gridCol>
              </a:tblGrid>
              <a:tr h="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00410829"/>
                  </a:ext>
                </a:extLst>
              </a:tr>
              <a:tr h="7870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5738239"/>
                  </a:ext>
                </a:extLst>
              </a:tr>
              <a:tr h="8359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27326377"/>
                  </a:ext>
                </a:extLst>
              </a:tr>
              <a:tr h="8848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10797273"/>
                  </a:ext>
                </a:extLst>
              </a:tr>
              <a:tr h="23738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053901719"/>
                  </a:ext>
                </a:extLst>
              </a:tr>
              <a:tr h="9139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Road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27716036"/>
                  </a:ext>
                </a:extLst>
              </a:tr>
              <a:tr h="152943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Turn-around time for issuance of driving licence cards reduced</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r>
                        <a:rPr lang="en-ZA" sz="1000" dirty="0">
                          <a:effectLst/>
                          <a:latin typeface="Arial" panose="020B0604020202020204" pitchFamily="34" charset="0"/>
                          <a:cs typeface="Arial" panose="020B0604020202020204" pitchFamily="34" charset="0"/>
                        </a:rPr>
                        <a:t>42 days</a:t>
                      </a:r>
                      <a:endParaRPr lang="en-ZA"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Average turnaround time for the cumulative period 01 April 2019 and 30 September 2022 is recorded at </a:t>
                      </a:r>
                      <a:r>
                        <a:rPr lang="en-ZA"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26 days.</a:t>
                      </a:r>
                    </a:p>
                    <a:p>
                      <a:pPr marL="0" lvl="0" indent="0">
                        <a:lnSpc>
                          <a:spcPct val="115000"/>
                        </a:lnSpc>
                        <a:buFont typeface="Symbol" panose="05050102010706020507" pitchFamily="18" charset="2"/>
                        <a:buNone/>
                      </a:pPr>
                      <a:endParaRPr lang="en-ZA" sz="1000" dirty="0">
                        <a:effectLst/>
                        <a:latin typeface="Arial" panose="020B0604020202020204" pitchFamily="34" charset="0"/>
                        <a:cs typeface="Arial" panose="020B0604020202020204" pitchFamily="34" charset="0"/>
                      </a:endParaRPr>
                    </a:p>
                    <a:p>
                      <a:pPr marL="171450" lvl="0" indent="-171450">
                        <a:lnSpc>
                          <a:spcPct val="115000"/>
                        </a:lnSpc>
                        <a:buFont typeface="Arial" panose="020B0604020202020204" pitchFamily="34" charset="0"/>
                        <a:buChar char="•"/>
                      </a:pPr>
                      <a:r>
                        <a:rPr lang="en-ZA" sz="1000" dirty="0">
                          <a:effectLst/>
                          <a:latin typeface="Arial" panose="020B0604020202020204" pitchFamily="34" charset="0"/>
                          <a:cs typeface="Arial" panose="020B0604020202020204" pitchFamily="34" charset="0"/>
                        </a:rPr>
                        <a:t>Average turnaround time for the 2020/21 financial year was 19 days;</a:t>
                      </a:r>
                    </a:p>
                    <a:p>
                      <a:pPr marL="160020" indent="0">
                        <a:lnSpc>
                          <a:spcPct val="115000"/>
                        </a:lnSpc>
                        <a:buFont typeface="Arial" panose="020B0604020202020204" pitchFamily="34" charset="0"/>
                        <a:buNone/>
                      </a:pPr>
                      <a:r>
                        <a:rPr lang="en-ZA" sz="1000" dirty="0">
                          <a:effectLst/>
                          <a:latin typeface="Arial" panose="020B0604020202020204" pitchFamily="34" charset="0"/>
                          <a:cs typeface="Arial" panose="020B0604020202020204" pitchFamily="34" charset="0"/>
                        </a:rPr>
                        <a:t> </a:t>
                      </a:r>
                    </a:p>
                    <a:p>
                      <a:pPr marL="171450" lvl="0" indent="-171450">
                        <a:lnSpc>
                          <a:spcPct val="115000"/>
                        </a:lnSpc>
                        <a:buFont typeface="Arial" panose="020B0604020202020204" pitchFamily="34" charset="0"/>
                        <a:buChar char="•"/>
                      </a:pPr>
                      <a:r>
                        <a:rPr lang="en-ZA" sz="1000" dirty="0">
                          <a:effectLst/>
                          <a:latin typeface="Arial" panose="020B0604020202020204" pitchFamily="34" charset="0"/>
                          <a:cs typeface="Arial" panose="020B0604020202020204" pitchFamily="34" charset="0"/>
                        </a:rPr>
                        <a:t>Average turnaround time for the 2021/22 financial year was 29 days;</a:t>
                      </a:r>
                    </a:p>
                    <a:p>
                      <a:pPr marL="160020" indent="0">
                        <a:lnSpc>
                          <a:spcPct val="115000"/>
                        </a:lnSpc>
                        <a:buFont typeface="Arial" panose="020B0604020202020204" pitchFamily="34" charset="0"/>
                        <a:buNone/>
                      </a:pPr>
                      <a:r>
                        <a:rPr lang="en-ZA" sz="1000" dirty="0">
                          <a:effectLst/>
                          <a:latin typeface="Arial" panose="020B0604020202020204" pitchFamily="34" charset="0"/>
                          <a:cs typeface="Arial" panose="020B0604020202020204" pitchFamily="34" charset="0"/>
                        </a:rPr>
                        <a:t> </a:t>
                      </a:r>
                    </a:p>
                    <a:p>
                      <a:pPr marL="171450" lvl="0" indent="-171450">
                        <a:lnSpc>
                          <a:spcPct val="115000"/>
                        </a:lnSpc>
                        <a:buFont typeface="Arial" panose="020B0604020202020204" pitchFamily="34" charset="0"/>
                        <a:buChar char="•"/>
                      </a:pPr>
                      <a:r>
                        <a:rPr lang="en-ZA" sz="1000" dirty="0">
                          <a:effectLst/>
                          <a:latin typeface="Arial" panose="020B0604020202020204" pitchFamily="34" charset="0"/>
                          <a:cs typeface="Arial" panose="020B0604020202020204" pitchFamily="34" charset="0"/>
                        </a:rPr>
                        <a:t>Average turnaround time for the 2022/23 financial year (01 April 2022 and 30 September 2022) was 29 days;</a:t>
                      </a:r>
                      <a:endParaRPr lang="en-ZA" sz="1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10 - 14 days</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42924172"/>
                  </a:ext>
                </a:extLst>
              </a:tr>
            </a:tbl>
          </a:graphicData>
        </a:graphic>
      </p:graphicFrame>
    </p:spTree>
    <p:extLst>
      <p:ext uri="{BB962C8B-B14F-4D97-AF65-F5344CB8AC3E}">
        <p14:creationId xmlns:p14="http://schemas.microsoft.com/office/powerpoint/2010/main" val="195079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278899" y="4677108"/>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20</a:t>
            </a:r>
          </a:p>
        </p:txBody>
      </p:sp>
      <p:graphicFrame>
        <p:nvGraphicFramePr>
          <p:cNvPr id="9" name="Table 8">
            <a:extLst>
              <a:ext uri="{FF2B5EF4-FFF2-40B4-BE49-F238E27FC236}">
                <a16:creationId xmlns:a16="http://schemas.microsoft.com/office/drawing/2014/main" id="{F0FE5512-7487-45BE-92B2-1222E1033DC4}"/>
              </a:ext>
            </a:extLst>
          </p:cNvPr>
          <p:cNvGraphicFramePr>
            <a:graphicFrameLocks noGrp="1"/>
          </p:cNvGraphicFramePr>
          <p:nvPr>
            <p:extLst>
              <p:ext uri="{D42A27DB-BD31-4B8C-83A1-F6EECF244321}">
                <p14:modId xmlns:p14="http://schemas.microsoft.com/office/powerpoint/2010/main" val="4097586533"/>
              </p:ext>
            </p:extLst>
          </p:nvPr>
        </p:nvGraphicFramePr>
        <p:xfrm>
          <a:off x="152400" y="481707"/>
          <a:ext cx="8839200" cy="3709356"/>
        </p:xfrm>
        <a:graphic>
          <a:graphicData uri="http://schemas.openxmlformats.org/drawingml/2006/table">
            <a:tbl>
              <a:tblPr/>
              <a:tblGrid>
                <a:gridCol w="990600">
                  <a:extLst>
                    <a:ext uri="{9D8B030D-6E8A-4147-A177-3AD203B41FA5}">
                      <a16:colId xmlns:a16="http://schemas.microsoft.com/office/drawing/2014/main" val="1455501120"/>
                    </a:ext>
                  </a:extLst>
                </a:gridCol>
                <a:gridCol w="1844824">
                  <a:extLst>
                    <a:ext uri="{9D8B030D-6E8A-4147-A177-3AD203B41FA5}">
                      <a16:colId xmlns:a16="http://schemas.microsoft.com/office/drawing/2014/main" val="2313198795"/>
                    </a:ext>
                  </a:extLst>
                </a:gridCol>
                <a:gridCol w="1512168">
                  <a:extLst>
                    <a:ext uri="{9D8B030D-6E8A-4147-A177-3AD203B41FA5}">
                      <a16:colId xmlns:a16="http://schemas.microsoft.com/office/drawing/2014/main" val="965908360"/>
                    </a:ext>
                  </a:extLst>
                </a:gridCol>
                <a:gridCol w="2880320">
                  <a:extLst>
                    <a:ext uri="{9D8B030D-6E8A-4147-A177-3AD203B41FA5}">
                      <a16:colId xmlns:a16="http://schemas.microsoft.com/office/drawing/2014/main" val="3338518054"/>
                    </a:ext>
                  </a:extLst>
                </a:gridCol>
                <a:gridCol w="1611288">
                  <a:extLst>
                    <a:ext uri="{9D8B030D-6E8A-4147-A177-3AD203B41FA5}">
                      <a16:colId xmlns:a16="http://schemas.microsoft.com/office/drawing/2014/main" val="2876196207"/>
                    </a:ext>
                  </a:extLst>
                </a:gridCol>
              </a:tblGrid>
              <a:tr h="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500410829"/>
                  </a:ext>
                </a:extLst>
              </a:tr>
              <a:tr h="7870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55738239"/>
                  </a:ext>
                </a:extLst>
              </a:tr>
              <a:tr h="8359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527326377"/>
                  </a:ext>
                </a:extLst>
              </a:tr>
              <a:tr h="8848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75000"/>
                      </a:schemeClr>
                    </a:solidFill>
                  </a:tcPr>
                </a:tc>
                <a:extLst>
                  <a:ext uri="{0D108BD9-81ED-4DB2-BD59-A6C34878D82A}">
                    <a16:rowId xmlns:a16="http://schemas.microsoft.com/office/drawing/2014/main" val="210797273"/>
                  </a:ext>
                </a:extLst>
              </a:tr>
              <a:tr h="23738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053901719"/>
                  </a:ext>
                </a:extLst>
              </a:tr>
              <a:tr h="9139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Road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60000"/>
                        <a:lumOff val="40000"/>
                      </a:schemeClr>
                    </a:solidFill>
                  </a:tcPr>
                </a:tc>
                <a:extLst>
                  <a:ext uri="{0D108BD9-81ED-4DB2-BD59-A6C34878D82A}">
                    <a16:rowId xmlns:a16="http://schemas.microsoft.com/office/drawing/2014/main" val="1427716036"/>
                  </a:ext>
                </a:extLst>
              </a:tr>
              <a:tr h="204737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Number of provinces achieving classification of traffic policing as 7 – day, 24 – hour job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spcAft>
                          <a:spcPts val="0"/>
                        </a:spcAft>
                        <a:buFont typeface="Arial" panose="020B0604020202020204" pitchFamily="34" charset="0"/>
                        <a:buNone/>
                        <a:tabLst>
                          <a:tab pos="2286000" algn="l"/>
                        </a:tabLs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Stakeholder consultations conducted (National Department of Transport, Road Traffic Management Corporation (RTMC), Offices of Premiers, MECs of Provincial Departments of Transport).</a:t>
                      </a:r>
                    </a:p>
                    <a:p>
                      <a:pPr marL="171450" lvl="0" indent="-171450">
                        <a:lnSpc>
                          <a:spcPct val="115000"/>
                        </a:lnSpc>
                        <a:spcAft>
                          <a:spcPts val="0"/>
                        </a:spcAft>
                        <a:buFont typeface="Arial" panose="020B0604020202020204" pitchFamily="34" charset="0"/>
                        <a:buChar char="•"/>
                        <a:tabLst>
                          <a:tab pos="2286000" algn="l"/>
                        </a:tabLst>
                      </a:pPr>
                      <a:endParaRPr lang="en-ZA" sz="10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Arial" panose="020B0604020202020204" pitchFamily="34" charset="0"/>
                        <a:buNone/>
                        <a:tabLst>
                          <a:tab pos="2286000" algn="l"/>
                        </a:tabLs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Draft business case developed (to be for presented at various government structures for higher level support)</a:t>
                      </a:r>
                    </a:p>
                    <a:p>
                      <a:pPr marL="0" lvl="0" indent="0">
                        <a:lnSpc>
                          <a:spcPct val="115000"/>
                        </a:lnSpc>
                        <a:spcAft>
                          <a:spcPts val="0"/>
                        </a:spcAft>
                        <a:buFont typeface="Arial" panose="020B0604020202020204" pitchFamily="34" charset="0"/>
                        <a:buNone/>
                        <a:tabLst>
                          <a:tab pos="2286000" algn="l"/>
                        </a:tabLst>
                      </a:pPr>
                      <a:endParaRPr lang="en-ZA" sz="10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Arial" panose="020B0604020202020204" pitchFamily="34" charset="0"/>
                        <a:buNone/>
                        <a:tabLst>
                          <a:tab pos="2286000" algn="l"/>
                        </a:tabLs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Negotiations initiated with labour at the Central Bargaining Council (through the DPSA), primarily to ensure proper consultation process in line with the Basic Condition of Employment Act (BCEA).</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Nine (9) provinces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42924172"/>
                  </a:ext>
                </a:extLst>
              </a:tr>
            </a:tbl>
          </a:graphicData>
        </a:graphic>
      </p:graphicFrame>
    </p:spTree>
    <p:extLst>
      <p:ext uri="{BB962C8B-B14F-4D97-AF65-F5344CB8AC3E}">
        <p14:creationId xmlns:p14="http://schemas.microsoft.com/office/powerpoint/2010/main" val="110379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25049" y="4789810"/>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21</a:t>
            </a:r>
          </a:p>
        </p:txBody>
      </p:sp>
      <p:graphicFrame>
        <p:nvGraphicFramePr>
          <p:cNvPr id="9" name="Table 8">
            <a:extLst>
              <a:ext uri="{FF2B5EF4-FFF2-40B4-BE49-F238E27FC236}">
                <a16:creationId xmlns:a16="http://schemas.microsoft.com/office/drawing/2014/main" id="{F0FE5512-7487-45BE-92B2-1222E1033DC4}"/>
              </a:ext>
            </a:extLst>
          </p:cNvPr>
          <p:cNvGraphicFramePr>
            <a:graphicFrameLocks noGrp="1"/>
          </p:cNvGraphicFramePr>
          <p:nvPr>
            <p:extLst>
              <p:ext uri="{D42A27DB-BD31-4B8C-83A1-F6EECF244321}">
                <p14:modId xmlns:p14="http://schemas.microsoft.com/office/powerpoint/2010/main" val="2608425205"/>
              </p:ext>
            </p:extLst>
          </p:nvPr>
        </p:nvGraphicFramePr>
        <p:xfrm>
          <a:off x="152400" y="392409"/>
          <a:ext cx="8839200" cy="4410332"/>
        </p:xfrm>
        <a:graphic>
          <a:graphicData uri="http://schemas.openxmlformats.org/drawingml/2006/table">
            <a:tbl>
              <a:tblPr/>
              <a:tblGrid>
                <a:gridCol w="990600">
                  <a:extLst>
                    <a:ext uri="{9D8B030D-6E8A-4147-A177-3AD203B41FA5}">
                      <a16:colId xmlns:a16="http://schemas.microsoft.com/office/drawing/2014/main" val="1455501120"/>
                    </a:ext>
                  </a:extLst>
                </a:gridCol>
                <a:gridCol w="1268760">
                  <a:extLst>
                    <a:ext uri="{9D8B030D-6E8A-4147-A177-3AD203B41FA5}">
                      <a16:colId xmlns:a16="http://schemas.microsoft.com/office/drawing/2014/main" val="2313198795"/>
                    </a:ext>
                  </a:extLst>
                </a:gridCol>
                <a:gridCol w="1584176">
                  <a:extLst>
                    <a:ext uri="{9D8B030D-6E8A-4147-A177-3AD203B41FA5}">
                      <a16:colId xmlns:a16="http://schemas.microsoft.com/office/drawing/2014/main" val="1146009308"/>
                    </a:ext>
                  </a:extLst>
                </a:gridCol>
                <a:gridCol w="3456384">
                  <a:extLst>
                    <a:ext uri="{9D8B030D-6E8A-4147-A177-3AD203B41FA5}">
                      <a16:colId xmlns:a16="http://schemas.microsoft.com/office/drawing/2014/main" val="3877651534"/>
                    </a:ext>
                  </a:extLst>
                </a:gridCol>
                <a:gridCol w="1539280">
                  <a:extLst>
                    <a:ext uri="{9D8B030D-6E8A-4147-A177-3AD203B41FA5}">
                      <a16:colId xmlns:a16="http://schemas.microsoft.com/office/drawing/2014/main" val="1604332371"/>
                    </a:ext>
                  </a:extLst>
                </a:gridCol>
              </a:tblGrid>
              <a:tr h="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500410829"/>
                  </a:ext>
                </a:extLst>
              </a:tr>
              <a:tr h="7870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55738239"/>
                  </a:ext>
                </a:extLst>
              </a:tr>
              <a:tr h="8359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527326377"/>
                  </a:ext>
                </a:extLst>
              </a:tr>
              <a:tr h="8848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75000"/>
                      </a:schemeClr>
                    </a:solidFill>
                  </a:tcPr>
                </a:tc>
                <a:extLst>
                  <a:ext uri="{0D108BD9-81ED-4DB2-BD59-A6C34878D82A}">
                    <a16:rowId xmlns:a16="http://schemas.microsoft.com/office/drawing/2014/main" val="210797273"/>
                  </a:ext>
                </a:extLst>
              </a:tr>
              <a:tr h="23738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053901719"/>
                  </a:ext>
                </a:extLst>
              </a:tr>
              <a:tr h="9139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Road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60000"/>
                        <a:lumOff val="40000"/>
                      </a:schemeClr>
                    </a:solidFill>
                  </a:tcPr>
                </a:tc>
                <a:extLst>
                  <a:ext uri="{0D108BD9-81ED-4DB2-BD59-A6C34878D82A}">
                    <a16:rowId xmlns:a16="http://schemas.microsoft.com/office/drawing/2014/main" val="1427716036"/>
                  </a:ext>
                </a:extLst>
              </a:tr>
              <a:tr h="152246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Road traffic entities rationalised to improve efficiencies in law enforcement</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Law enforcement functions shared between RTMC, C-BRTA, NPTR and RTIA with Provinces  </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Municipalities undertaking law enforcement in line with their Constitutional mandates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nSpc>
                          <a:spcPct val="115000"/>
                        </a:lnSpc>
                        <a:spcAft>
                          <a:spcPts val="0"/>
                        </a:spcAft>
                      </a:pPr>
                      <a:r>
                        <a:rPr lang="en-US" sz="700" b="1" dirty="0">
                          <a:effectLst/>
                          <a:latin typeface="Arial" panose="020B0604020202020204" pitchFamily="34" charset="0"/>
                          <a:ea typeface="Arial" panose="020B0604020202020204" pitchFamily="34" charset="0"/>
                          <a:cs typeface="Arial" panose="020B0604020202020204" pitchFamily="34" charset="0"/>
                        </a:rPr>
                        <a:t>Transfer of the DLCA to RTMC:</a:t>
                      </a:r>
                      <a:endParaRPr lang="en-ZA" sz="700" dirty="0">
                        <a:effectLst/>
                        <a:latin typeface="Arial" panose="020B0604020202020204" pitchFamily="34" charset="0"/>
                        <a:cs typeface="Arial" panose="020B0604020202020204" pitchFamily="34" charset="0"/>
                      </a:endParaRPr>
                    </a:p>
                    <a:p>
                      <a:pPr>
                        <a:lnSpc>
                          <a:spcPct val="115000"/>
                        </a:lnSpc>
                        <a:spcAft>
                          <a:spcPts val="0"/>
                        </a:spcAft>
                      </a:pPr>
                      <a:r>
                        <a:rPr lang="en-US" sz="700" dirty="0">
                          <a:effectLst/>
                          <a:latin typeface="Arial" panose="020B0604020202020204" pitchFamily="34" charset="0"/>
                          <a:ea typeface="Arial" panose="020B0604020202020204" pitchFamily="34" charset="0"/>
                          <a:cs typeface="Arial" panose="020B0604020202020204" pitchFamily="34" charset="0"/>
                        </a:rPr>
                        <a:t> </a:t>
                      </a:r>
                      <a:endParaRPr lang="en-ZA" sz="700" dirty="0">
                        <a:effectLst/>
                        <a:latin typeface="Arial" panose="020B060402020202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Arial" panose="020B0604020202020204" pitchFamily="34" charset="0"/>
                          <a:cs typeface="Arial" panose="020B0604020202020204" pitchFamily="34" charset="0"/>
                        </a:rPr>
                        <a:t>A business plan / case and project plan for the transfer of the card production</a:t>
                      </a:r>
                      <a:r>
                        <a:rPr lang="en-US" sz="700" dirty="0">
                          <a:effectLst/>
                          <a:latin typeface="Arial" panose="020B0604020202020204" pitchFamily="34" charset="0"/>
                          <a:ea typeface="Calibri" panose="020F0502020204030204" pitchFamily="34" charset="0"/>
                          <a:cs typeface="Arial" panose="020B0604020202020204" pitchFamily="34" charset="0"/>
                        </a:rPr>
                        <a:t> function was compiled and completed.</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203835">
                        <a:lnSpc>
                          <a:spcPct val="115000"/>
                        </a:lnSpc>
                        <a:spcAft>
                          <a:spcPts val="0"/>
                        </a:spcAft>
                      </a:pPr>
                      <a:r>
                        <a:rPr lang="en-US" sz="700" dirty="0">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The project plan was </a:t>
                      </a:r>
                      <a:r>
                        <a:rPr lang="en-US" sz="700" dirty="0" err="1">
                          <a:effectLst/>
                          <a:latin typeface="Arial" panose="020B0604020202020204" pitchFamily="34" charset="0"/>
                          <a:ea typeface="Calibri" panose="020F0502020204030204" pitchFamily="34" charset="0"/>
                          <a:cs typeface="Arial" panose="020B0604020202020204" pitchFamily="34" charset="0"/>
                        </a:rPr>
                        <a:t>categorised</a:t>
                      </a:r>
                      <a:r>
                        <a:rPr lang="en-US" sz="700" dirty="0">
                          <a:effectLst/>
                          <a:latin typeface="Arial" panose="020B0604020202020204" pitchFamily="34" charset="0"/>
                          <a:ea typeface="Calibri" panose="020F0502020204030204" pitchFamily="34" charset="0"/>
                          <a:cs typeface="Arial" panose="020B0604020202020204" pitchFamily="34" charset="0"/>
                        </a:rPr>
                        <a:t> as per human resources, finance, IT, </a:t>
                      </a:r>
                      <a:r>
                        <a:rPr lang="en-US" sz="700" dirty="0">
                          <a:effectLst/>
                          <a:latin typeface="Arial" panose="020B0604020202020204" pitchFamily="34" charset="0"/>
                          <a:ea typeface="Arial" panose="020B0604020202020204" pitchFamily="34" charset="0"/>
                          <a:cs typeface="Arial" panose="020B0604020202020204" pitchFamily="34" charset="0"/>
                        </a:rPr>
                        <a:t>Facilities</a:t>
                      </a:r>
                      <a:r>
                        <a:rPr lang="en-US" sz="700" dirty="0">
                          <a:effectLst/>
                          <a:latin typeface="Arial" panose="020B0604020202020204" pitchFamily="34" charset="0"/>
                          <a:ea typeface="Calibri" panose="020F0502020204030204" pitchFamily="34" charset="0"/>
                          <a:cs typeface="Arial" panose="020B0604020202020204" pitchFamily="34" charset="0"/>
                        </a:rPr>
                        <a:t> and Infrastructure, and Risk, Operations and Strategy;</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r>
                        <a:rPr lang="en-US" sz="700" dirty="0">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All project plan activities per workstream were completed for the purpose of the transfer of the card production;</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US" sz="700" dirty="0">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A letter to the National Treasury (NT), supporting the dissolution of the DLCA, transfer of all assets and liabilities thereof into the RTMC, was finalized and mailed to the NT – October 2022.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15000"/>
                        </a:lnSpc>
                        <a:spcAft>
                          <a:spcPts val="0"/>
                        </a:spcAft>
                      </a:pPr>
                      <a:r>
                        <a:rPr lang="en-US" sz="700" dirty="0">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In addition to the Business Case, the Master Transfer Agreement, and Section 197 Staff Transfer Agreement between the DLCA and the RTMC have been signed by the Head of DLCA and RTMC CEO.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tabLst>
                          <a:tab pos="2286000" algn="l"/>
                        </a:tabLst>
                      </a:pPr>
                      <a:r>
                        <a:rPr lang="en-US" sz="700" dirty="0">
                          <a:effectLst/>
                          <a:latin typeface="Arial" panose="020B0604020202020204" pitchFamily="34" charset="0"/>
                          <a:cs typeface="Arial" panose="020B0604020202020204" pitchFamily="34" charset="0"/>
                        </a:rPr>
                        <a:t> </a:t>
                      </a:r>
                      <a:endParaRPr lang="en-ZA" sz="700" dirty="0">
                        <a:effectLst/>
                        <a:latin typeface="Arial" panose="020B0604020202020204" pitchFamily="34" charset="0"/>
                        <a:cs typeface="Arial" panose="020B0604020202020204" pitchFamily="34" charset="0"/>
                      </a:endParaRPr>
                    </a:p>
                    <a:p>
                      <a:pPr>
                        <a:lnSpc>
                          <a:spcPct val="115000"/>
                        </a:lnSpc>
                        <a:spcAft>
                          <a:spcPts val="0"/>
                        </a:spcAft>
                        <a:tabLst>
                          <a:tab pos="2286000" algn="l"/>
                        </a:tabLst>
                      </a:pPr>
                      <a:r>
                        <a:rPr lang="en-US" sz="700" b="1" dirty="0" err="1">
                          <a:effectLst/>
                          <a:latin typeface="Arial" panose="020B0604020202020204" pitchFamily="34" charset="0"/>
                          <a:cs typeface="Arial" panose="020B0604020202020204" pitchFamily="34" charset="0"/>
                        </a:rPr>
                        <a:t>Rationalisation</a:t>
                      </a:r>
                      <a:r>
                        <a:rPr lang="en-US" sz="700" b="1" dirty="0">
                          <a:effectLst/>
                          <a:latin typeface="Arial" panose="020B0604020202020204" pitchFamily="34" charset="0"/>
                          <a:cs typeface="Arial" panose="020B0604020202020204" pitchFamily="34" charset="0"/>
                        </a:rPr>
                        <a:t> of RTMC and RTIA</a:t>
                      </a:r>
                      <a:endParaRPr lang="en-ZA" sz="700" dirty="0">
                        <a:effectLst/>
                        <a:latin typeface="Arial" panose="020B0604020202020204" pitchFamily="34" charset="0"/>
                        <a:cs typeface="Arial" panose="020B0604020202020204" pitchFamily="34" charset="0"/>
                      </a:endParaRPr>
                    </a:p>
                    <a:p>
                      <a:pPr>
                        <a:lnSpc>
                          <a:spcPct val="115000"/>
                        </a:lnSpc>
                        <a:spcAft>
                          <a:spcPts val="0"/>
                        </a:spcAft>
                        <a:tabLst>
                          <a:tab pos="2286000" algn="l"/>
                        </a:tabLst>
                      </a:pPr>
                      <a:r>
                        <a:rPr lang="en-US" sz="700" b="1" dirty="0">
                          <a:effectLst/>
                          <a:latin typeface="Arial" panose="020B0604020202020204" pitchFamily="34" charset="0"/>
                          <a:cs typeface="Arial" panose="020B0604020202020204" pitchFamily="34" charset="0"/>
                        </a:rPr>
                        <a:t> </a:t>
                      </a:r>
                      <a:endParaRPr lang="en-ZA" sz="700" dirty="0">
                        <a:effectLst/>
                        <a:latin typeface="Arial" panose="020B060402020202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A legal opinion was solicited and shared with all parties.</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15000"/>
                        </a:lnSpc>
                        <a:spcAft>
                          <a:spcPts val="0"/>
                        </a:spcAft>
                      </a:pPr>
                      <a:r>
                        <a:rPr lang="en-US" sz="700" dirty="0">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The current earmarked </a:t>
                      </a:r>
                      <a:r>
                        <a:rPr lang="en-US" sz="700" dirty="0" err="1">
                          <a:effectLst/>
                          <a:latin typeface="Arial" panose="020B0604020202020204" pitchFamily="34" charset="0"/>
                          <a:ea typeface="Calibri" panose="020F0502020204030204" pitchFamily="34" charset="0"/>
                          <a:cs typeface="Arial" panose="020B0604020202020204" pitchFamily="34" charset="0"/>
                        </a:rPr>
                        <a:t>finalisation</a:t>
                      </a:r>
                      <a:r>
                        <a:rPr lang="en-US" sz="700" dirty="0">
                          <a:effectLst/>
                          <a:latin typeface="Arial" panose="020B0604020202020204" pitchFamily="34" charset="0"/>
                          <a:ea typeface="Calibri" panose="020F0502020204030204" pitchFamily="34" charset="0"/>
                          <a:cs typeface="Arial" panose="020B0604020202020204" pitchFamily="34" charset="0"/>
                        </a:rPr>
                        <a:t> of the project is 31 March 2024, due to requisite legislative processes.</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228600">
                        <a:lnSpc>
                          <a:spcPct val="115000"/>
                        </a:lnSpc>
                        <a:spcAft>
                          <a:spcPts val="0"/>
                        </a:spcAft>
                      </a:pPr>
                      <a:r>
                        <a:rPr lang="en-US" sz="700" dirty="0">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Font typeface="Symbol" panose="05050102010706020507" pitchFamily="18" charset="2"/>
                        <a:buNone/>
                      </a:pPr>
                      <a:r>
                        <a:rPr lang="en-US" sz="700" dirty="0">
                          <a:effectLst/>
                          <a:latin typeface="Arial" panose="020B0604020202020204" pitchFamily="34" charset="0"/>
                          <a:ea typeface="Calibri" panose="020F0502020204030204" pitchFamily="34" charset="0"/>
                          <a:cs typeface="Arial" panose="020B0604020202020204" pitchFamily="34" charset="0"/>
                        </a:rPr>
                        <a:t>Business Case and Project Plan for the </a:t>
                      </a:r>
                      <a:r>
                        <a:rPr lang="en-US" sz="700" dirty="0" err="1">
                          <a:effectLst/>
                          <a:latin typeface="Arial" panose="020B0604020202020204" pitchFamily="34" charset="0"/>
                          <a:ea typeface="Calibri" panose="020F0502020204030204" pitchFamily="34" charset="0"/>
                          <a:cs typeface="Arial" panose="020B0604020202020204" pitchFamily="34" charset="0"/>
                        </a:rPr>
                        <a:t>rationalisation</a:t>
                      </a:r>
                      <a:r>
                        <a:rPr lang="en-US" sz="700" dirty="0">
                          <a:effectLst/>
                          <a:latin typeface="Arial" panose="020B0604020202020204" pitchFamily="34" charset="0"/>
                          <a:ea typeface="Calibri" panose="020F0502020204030204" pitchFamily="34" charset="0"/>
                          <a:cs typeface="Arial" panose="020B0604020202020204" pitchFamily="34" charset="0"/>
                        </a:rPr>
                        <a:t> of RTMC and RTIA currently being compiled.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Rationalised entities where law enforcement is centrally co-ordinated to strengthen regulatory oversight.</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42924172"/>
                  </a:ext>
                </a:extLst>
              </a:tr>
            </a:tbl>
          </a:graphicData>
        </a:graphic>
      </p:graphicFrame>
    </p:spTree>
    <p:extLst>
      <p:ext uri="{BB962C8B-B14F-4D97-AF65-F5344CB8AC3E}">
        <p14:creationId xmlns:p14="http://schemas.microsoft.com/office/powerpoint/2010/main" val="2016080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25049" y="4789810"/>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22</a:t>
            </a:r>
          </a:p>
        </p:txBody>
      </p:sp>
      <p:graphicFrame>
        <p:nvGraphicFramePr>
          <p:cNvPr id="9" name="Table 8">
            <a:extLst>
              <a:ext uri="{FF2B5EF4-FFF2-40B4-BE49-F238E27FC236}">
                <a16:creationId xmlns:a16="http://schemas.microsoft.com/office/drawing/2014/main" id="{F0FE5512-7487-45BE-92B2-1222E1033DC4}"/>
              </a:ext>
            </a:extLst>
          </p:cNvPr>
          <p:cNvGraphicFramePr>
            <a:graphicFrameLocks noGrp="1"/>
          </p:cNvGraphicFramePr>
          <p:nvPr>
            <p:extLst>
              <p:ext uri="{D42A27DB-BD31-4B8C-83A1-F6EECF244321}">
                <p14:modId xmlns:p14="http://schemas.microsoft.com/office/powerpoint/2010/main" val="2826195496"/>
              </p:ext>
            </p:extLst>
          </p:nvPr>
        </p:nvGraphicFramePr>
        <p:xfrm>
          <a:off x="152400" y="481706"/>
          <a:ext cx="8839200" cy="4308102"/>
        </p:xfrm>
        <a:graphic>
          <a:graphicData uri="http://schemas.openxmlformats.org/drawingml/2006/table">
            <a:tbl>
              <a:tblPr/>
              <a:tblGrid>
                <a:gridCol w="990600">
                  <a:extLst>
                    <a:ext uri="{9D8B030D-6E8A-4147-A177-3AD203B41FA5}">
                      <a16:colId xmlns:a16="http://schemas.microsoft.com/office/drawing/2014/main" val="1455501120"/>
                    </a:ext>
                  </a:extLst>
                </a:gridCol>
                <a:gridCol w="1484784">
                  <a:extLst>
                    <a:ext uri="{9D8B030D-6E8A-4147-A177-3AD203B41FA5}">
                      <a16:colId xmlns:a16="http://schemas.microsoft.com/office/drawing/2014/main" val="2313198795"/>
                    </a:ext>
                  </a:extLst>
                </a:gridCol>
                <a:gridCol w="1656184">
                  <a:extLst>
                    <a:ext uri="{9D8B030D-6E8A-4147-A177-3AD203B41FA5}">
                      <a16:colId xmlns:a16="http://schemas.microsoft.com/office/drawing/2014/main" val="1217980470"/>
                    </a:ext>
                  </a:extLst>
                </a:gridCol>
                <a:gridCol w="3168352">
                  <a:extLst>
                    <a:ext uri="{9D8B030D-6E8A-4147-A177-3AD203B41FA5}">
                      <a16:colId xmlns:a16="http://schemas.microsoft.com/office/drawing/2014/main" val="2854790863"/>
                    </a:ext>
                  </a:extLst>
                </a:gridCol>
                <a:gridCol w="1539280">
                  <a:extLst>
                    <a:ext uri="{9D8B030D-6E8A-4147-A177-3AD203B41FA5}">
                      <a16:colId xmlns:a16="http://schemas.microsoft.com/office/drawing/2014/main" val="1604332371"/>
                    </a:ext>
                  </a:extLst>
                </a:gridCol>
              </a:tblGrid>
              <a:tr h="16816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500410829"/>
                  </a:ext>
                </a:extLst>
              </a:tr>
              <a:tr h="16816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55738239"/>
                  </a:ext>
                </a:extLst>
              </a:tr>
              <a:tr h="16816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527326377"/>
                  </a:ext>
                </a:extLst>
              </a:tr>
              <a:tr h="16816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75000"/>
                      </a:schemeClr>
                    </a:solidFill>
                  </a:tcPr>
                </a:tc>
                <a:extLst>
                  <a:ext uri="{0D108BD9-81ED-4DB2-BD59-A6C34878D82A}">
                    <a16:rowId xmlns:a16="http://schemas.microsoft.com/office/drawing/2014/main" val="210797273"/>
                  </a:ext>
                </a:extLst>
              </a:tr>
              <a:tr h="28693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053901719"/>
                  </a:ext>
                </a:extLst>
              </a:tr>
              <a:tr h="16816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Road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60000"/>
                        <a:lumOff val="40000"/>
                      </a:schemeClr>
                    </a:solidFill>
                  </a:tcPr>
                </a:tc>
                <a:extLst>
                  <a:ext uri="{0D108BD9-81ED-4DB2-BD59-A6C34878D82A}">
                    <a16:rowId xmlns:a16="http://schemas.microsoft.com/office/drawing/2014/main" val="1427716036"/>
                  </a:ext>
                </a:extLst>
              </a:tr>
              <a:tr h="318032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Dedicated public transport law enforcement capacity established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Provinces employ disparate systems for public transport law enforcement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spcAft>
                          <a:spcPts val="0"/>
                        </a:spcAft>
                        <a:buFont typeface="Symbol" panose="05050102010706020507" pitchFamily="18" charset="2"/>
                        <a:buNone/>
                        <a:tabLst>
                          <a:tab pos="2286000" algn="l"/>
                        </a:tabLst>
                      </a:pPr>
                      <a:r>
                        <a:rPr lang="en-ZA" sz="800" dirty="0">
                          <a:effectLst/>
                          <a:latin typeface="Arial" panose="020B0604020202020204" pitchFamily="34" charset="0"/>
                          <a:ea typeface="Calibri" panose="020F0502020204030204" pitchFamily="34" charset="0"/>
                          <a:cs typeface="Arial" panose="020B0604020202020204" pitchFamily="34" charset="0"/>
                        </a:rPr>
                        <a:t>A survey on the extent of illegal taxi operation has been conducted. In line with the Survey, 299 370 vehicles on </a:t>
                      </a:r>
                      <a:r>
                        <a:rPr lang="en-ZA" sz="800" dirty="0" err="1">
                          <a:effectLst/>
                          <a:latin typeface="Arial" panose="020B0604020202020204" pitchFamily="34" charset="0"/>
                          <a:ea typeface="Calibri" panose="020F0502020204030204" pitchFamily="34" charset="0"/>
                          <a:cs typeface="Arial" panose="020B0604020202020204" pitchFamily="34" charset="0"/>
                        </a:rPr>
                        <a:t>eNaTIS</a:t>
                      </a:r>
                      <a:r>
                        <a:rPr lang="en-ZA" sz="800" dirty="0">
                          <a:effectLst/>
                          <a:latin typeface="Arial" panose="020B0604020202020204" pitchFamily="34" charset="0"/>
                          <a:ea typeface="Calibri" panose="020F0502020204030204" pitchFamily="34" charset="0"/>
                          <a:cs typeface="Arial" panose="020B0604020202020204" pitchFamily="34" charset="0"/>
                        </a:rPr>
                        <a:t> were crossmatched with the 119 292 vehicles on the OLAS to determine the number of minibus vehicles without Operating Licences. </a:t>
                      </a:r>
                    </a:p>
                    <a:p>
                      <a:pPr>
                        <a:lnSpc>
                          <a:spcPct val="115000"/>
                        </a:lnSpc>
                        <a:spcAft>
                          <a:spcPts val="0"/>
                        </a:spcAft>
                        <a:tabLst>
                          <a:tab pos="2286000" algn="l"/>
                        </a:tabLst>
                      </a:pPr>
                      <a:r>
                        <a:rPr lang="en-ZA" sz="8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800" dirty="0">
                          <a:effectLst/>
                          <a:latin typeface="Arial" panose="020B0604020202020204" pitchFamily="34" charset="0"/>
                          <a:ea typeface="Calibri" panose="020F0502020204030204" pitchFamily="34" charset="0"/>
                          <a:cs typeface="Arial" panose="020B0604020202020204" pitchFamily="34" charset="0"/>
                        </a:rPr>
                        <a:t>The survey found that a total of 109 172 minibus vehicles provided a positive crossmatch, indicating 190 198 minibus vehicles that were unmatched and thus operating illegally. This summed up to 64% illegal operations and only 36% compliance.</a:t>
                      </a:r>
                    </a:p>
                    <a:p>
                      <a:pPr>
                        <a:lnSpc>
                          <a:spcPct val="115000"/>
                        </a:lnSpc>
                        <a:spcAft>
                          <a:spcPts val="0"/>
                        </a:spcAft>
                        <a:tabLst>
                          <a:tab pos="2286000" algn="l"/>
                        </a:tabLst>
                      </a:pPr>
                      <a:r>
                        <a:rPr lang="en-ZA" sz="800" dirty="0">
                          <a:effectLst/>
                          <a:latin typeface="Arial" panose="020B0604020202020204" pitchFamily="34" charset="0"/>
                          <a:cs typeface="Arial" panose="020B0604020202020204" pitchFamily="34" charset="0"/>
                        </a:rPr>
                        <a:t> </a:t>
                      </a:r>
                    </a:p>
                    <a:p>
                      <a:pPr>
                        <a:lnSpc>
                          <a:spcPct val="115000"/>
                        </a:lnSpc>
                        <a:spcAft>
                          <a:spcPts val="0"/>
                        </a:spcAft>
                        <a:tabLst>
                          <a:tab pos="2286000" algn="l"/>
                        </a:tabLst>
                      </a:pPr>
                      <a:r>
                        <a:rPr lang="en-ZA" sz="800" dirty="0">
                          <a:effectLst/>
                          <a:latin typeface="Arial" panose="020B0604020202020204" pitchFamily="34" charset="0"/>
                          <a:cs typeface="Arial" panose="020B0604020202020204" pitchFamily="34" charset="0"/>
                        </a:rPr>
                        <a:t>An assessment was also made with regard to provinces that already had dedicated public transport law enforcement units. The following was discovered:</a:t>
                      </a:r>
                    </a:p>
                    <a:p>
                      <a:pPr>
                        <a:lnSpc>
                          <a:spcPct val="115000"/>
                        </a:lnSpc>
                        <a:spcAft>
                          <a:spcPts val="0"/>
                        </a:spcAft>
                        <a:tabLst>
                          <a:tab pos="2286000" algn="l"/>
                        </a:tabLst>
                      </a:pPr>
                      <a:r>
                        <a:rPr lang="en-ZA" sz="800" dirty="0">
                          <a:effectLst/>
                          <a:latin typeface="Arial" panose="020B0604020202020204" pitchFamily="34" charset="0"/>
                          <a:cs typeface="Arial" panose="020B0604020202020204" pitchFamily="34" charset="0"/>
                        </a:rPr>
                        <a:t> </a:t>
                      </a:r>
                    </a:p>
                    <a:p>
                      <a:pPr marL="171450" lvl="0" indent="-171450">
                        <a:lnSpc>
                          <a:spcPct val="115000"/>
                        </a:lnSpc>
                        <a:spcAft>
                          <a:spcPts val="0"/>
                        </a:spcAft>
                        <a:buFont typeface="Arial" panose="020B0604020202020204" pitchFamily="34" charset="0"/>
                        <a:buChar char="•"/>
                        <a:tabLst>
                          <a:tab pos="2286000" algn="l"/>
                        </a:tabLst>
                      </a:pPr>
                      <a:r>
                        <a:rPr lang="en-ZA" sz="800" dirty="0">
                          <a:effectLst/>
                          <a:latin typeface="Arial" panose="020B0604020202020204" pitchFamily="34" charset="0"/>
                          <a:ea typeface="Calibri" panose="020F0502020204030204" pitchFamily="34" charset="0"/>
                          <a:cs typeface="Arial" panose="020B0604020202020204" pitchFamily="34" charset="0"/>
                        </a:rPr>
                        <a:t>Six (6) provinces (Gauteng, KwaZulu Natal, Eastern Cape, Free State, Mpumalanga and Limpopo had dedicated units, and </a:t>
                      </a:r>
                    </a:p>
                    <a:p>
                      <a:pPr marL="0" lvl="0" indent="0">
                        <a:lnSpc>
                          <a:spcPct val="115000"/>
                        </a:lnSpc>
                        <a:spcAft>
                          <a:spcPts val="0"/>
                        </a:spcAft>
                        <a:buFont typeface="Arial" panose="020B0604020202020204" pitchFamily="34" charset="0"/>
                        <a:buNone/>
                        <a:tabLst>
                          <a:tab pos="228600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nSpc>
                          <a:spcPct val="115000"/>
                        </a:lnSpc>
                        <a:spcAft>
                          <a:spcPts val="0"/>
                        </a:spcAft>
                        <a:buFont typeface="Arial" panose="020B0604020202020204" pitchFamily="34" charset="0"/>
                        <a:buChar char="•"/>
                        <a:tabLst>
                          <a:tab pos="2286000" algn="l"/>
                        </a:tabLst>
                      </a:pPr>
                      <a:r>
                        <a:rPr lang="en-ZA" sz="800" dirty="0">
                          <a:effectLst/>
                          <a:latin typeface="Arial" panose="020B0604020202020204" pitchFamily="34" charset="0"/>
                          <a:ea typeface="Calibri" panose="020F0502020204030204" pitchFamily="34" charset="0"/>
                          <a:cs typeface="Arial" panose="020B0604020202020204" pitchFamily="34" charset="0"/>
                        </a:rPr>
                        <a:t>Three (3) provinces (Northern Cape, North West and Western Cape) did not have dedicated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Dedicated public transport law enforcement capacity established countrywide</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42924172"/>
                  </a:ext>
                </a:extLst>
              </a:tr>
            </a:tbl>
          </a:graphicData>
        </a:graphic>
      </p:graphicFrame>
    </p:spTree>
    <p:extLst>
      <p:ext uri="{BB962C8B-B14F-4D97-AF65-F5344CB8AC3E}">
        <p14:creationId xmlns:p14="http://schemas.microsoft.com/office/powerpoint/2010/main" val="330265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Safety and Security</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lumMod val="65000"/>
                  <a:lumOff val="35000"/>
                </a:prstClr>
              </a:solidFill>
              <a:latin typeface="Calibri"/>
            </a:endParaRPr>
          </a:p>
        </p:txBody>
      </p:sp>
      <p:sp>
        <p:nvSpPr>
          <p:cNvPr id="8" name="Rectangle 4">
            <a:extLst>
              <a:ext uri="{FF2B5EF4-FFF2-40B4-BE49-F238E27FC236}">
                <a16:creationId xmlns:a16="http://schemas.microsoft.com/office/drawing/2014/main" id="{842DEB9E-6865-4834-A652-368BEE02C38D}"/>
              </a:ext>
            </a:extLst>
          </p:cNvPr>
          <p:cNvSpPr>
            <a:spLocks noChangeArrowheads="1"/>
          </p:cNvSpPr>
          <p:nvPr/>
        </p:nvSpPr>
        <p:spPr bwMode="auto">
          <a:xfrm>
            <a:off x="323528" y="4835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5">
            <a:extLst>
              <a:ext uri="{FF2B5EF4-FFF2-40B4-BE49-F238E27FC236}">
                <a16:creationId xmlns:a16="http://schemas.microsoft.com/office/drawing/2014/main" id="{C13BB58C-68BE-40D1-A906-FEBAC16D32C2}"/>
              </a:ext>
            </a:extLst>
          </p:cNvPr>
          <p:cNvSpPr>
            <a:spLocks noChangeArrowheads="1"/>
          </p:cNvSpPr>
          <p:nvPr/>
        </p:nvSpPr>
        <p:spPr bwMode="auto">
          <a:xfrm>
            <a:off x="539551" y="987574"/>
            <a:ext cx="1293547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2052" name="Picture 4">
            <a:extLst>
              <a:ext uri="{FF2B5EF4-FFF2-40B4-BE49-F238E27FC236}">
                <a16:creationId xmlns:a16="http://schemas.microsoft.com/office/drawing/2014/main" id="{FD9AD6F5-5E2D-42F2-A968-5E87BE513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7574"/>
            <a:ext cx="784887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23</a:t>
            </a:r>
          </a:p>
        </p:txBody>
      </p:sp>
      <p:graphicFrame>
        <p:nvGraphicFramePr>
          <p:cNvPr id="8" name="Table 7">
            <a:extLst>
              <a:ext uri="{FF2B5EF4-FFF2-40B4-BE49-F238E27FC236}">
                <a16:creationId xmlns:a16="http://schemas.microsoft.com/office/drawing/2014/main" id="{4E3B9C7F-376F-43D0-8C9C-9A5C92F7F75E}"/>
              </a:ext>
            </a:extLst>
          </p:cNvPr>
          <p:cNvGraphicFramePr>
            <a:graphicFrameLocks noGrp="1"/>
          </p:cNvGraphicFramePr>
          <p:nvPr>
            <p:extLst>
              <p:ext uri="{D42A27DB-BD31-4B8C-83A1-F6EECF244321}">
                <p14:modId xmlns:p14="http://schemas.microsoft.com/office/powerpoint/2010/main" val="520789741"/>
              </p:ext>
            </p:extLst>
          </p:nvPr>
        </p:nvGraphicFramePr>
        <p:xfrm>
          <a:off x="152400" y="528781"/>
          <a:ext cx="8839200" cy="3699153"/>
        </p:xfrm>
        <a:graphic>
          <a:graphicData uri="http://schemas.openxmlformats.org/drawingml/2006/table">
            <a:tbl>
              <a:tblPr/>
              <a:tblGrid>
                <a:gridCol w="990600">
                  <a:extLst>
                    <a:ext uri="{9D8B030D-6E8A-4147-A177-3AD203B41FA5}">
                      <a16:colId xmlns:a16="http://schemas.microsoft.com/office/drawing/2014/main" val="690682297"/>
                    </a:ext>
                  </a:extLst>
                </a:gridCol>
                <a:gridCol w="2057400">
                  <a:extLst>
                    <a:ext uri="{9D8B030D-6E8A-4147-A177-3AD203B41FA5}">
                      <a16:colId xmlns:a16="http://schemas.microsoft.com/office/drawing/2014/main" val="682150054"/>
                    </a:ext>
                  </a:extLst>
                </a:gridCol>
                <a:gridCol w="1443608">
                  <a:extLst>
                    <a:ext uri="{9D8B030D-6E8A-4147-A177-3AD203B41FA5}">
                      <a16:colId xmlns:a16="http://schemas.microsoft.com/office/drawing/2014/main" val="3940373464"/>
                    </a:ext>
                  </a:extLst>
                </a:gridCol>
                <a:gridCol w="2366392">
                  <a:extLst>
                    <a:ext uri="{9D8B030D-6E8A-4147-A177-3AD203B41FA5}">
                      <a16:colId xmlns:a16="http://schemas.microsoft.com/office/drawing/2014/main" val="1344048766"/>
                    </a:ext>
                  </a:extLst>
                </a:gridCol>
                <a:gridCol w="1981200">
                  <a:extLst>
                    <a:ext uri="{9D8B030D-6E8A-4147-A177-3AD203B41FA5}">
                      <a16:colId xmlns:a16="http://schemas.microsoft.com/office/drawing/2014/main" val="1462044122"/>
                    </a:ext>
                  </a:extLst>
                </a:gridCol>
              </a:tblGrid>
              <a:tr h="20271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375462820"/>
                  </a:ext>
                </a:extLst>
              </a:tr>
              <a:tr h="20271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31728095"/>
                  </a:ext>
                </a:extLst>
              </a:tr>
              <a:tr h="20769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40757522"/>
                  </a:ext>
                </a:extLst>
              </a:tr>
              <a:tr h="20271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30060213"/>
                  </a:ext>
                </a:extLst>
              </a:tr>
              <a:tr h="4037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101786998"/>
                  </a:ext>
                </a:extLst>
              </a:tr>
              <a:tr h="20271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Rail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29774911"/>
                  </a:ext>
                </a:extLst>
              </a:tr>
              <a:tr h="227684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Reduction in reported rail safety occurrences (A-L category)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1 400 rail safety occurrences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buFont typeface="Symbol" panose="05050102010706020507" pitchFamily="18" charset="2"/>
                        <a:buNone/>
                      </a:pPr>
                      <a:r>
                        <a:rPr lang="en-ZA" sz="9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As at 30 March 2022, reported rail safety occurrences amounted to 1 140, which represents 260 reduction when compared to the baseline of 2019.</a:t>
                      </a:r>
                      <a:endParaRPr lang="en-ZA" sz="900" dirty="0">
                        <a:effectLst/>
                        <a:latin typeface="Arial" panose="020B0604020202020204" pitchFamily="34" charset="0"/>
                        <a:cs typeface="Arial" panose="020B0604020202020204" pitchFamily="34" charset="0"/>
                      </a:endParaRPr>
                    </a:p>
                    <a:p>
                      <a:pPr marL="160020">
                        <a:lnSpc>
                          <a:spcPct val="115000"/>
                        </a:lnSpc>
                      </a:pPr>
                      <a:r>
                        <a:rPr lang="en-ZA" sz="9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ZA" sz="9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Significant reductions were recorded in the 2020/21 and 2021/22 financial years due to less train operations and a decline in demand as a result of the COVID-19 pandemic.</a:t>
                      </a:r>
                      <a:endParaRPr lang="en-ZA" sz="900" dirty="0">
                        <a:effectLst/>
                        <a:latin typeface="Arial" panose="020B0604020202020204" pitchFamily="34" charset="0"/>
                        <a:cs typeface="Arial" panose="020B0604020202020204" pitchFamily="34" charset="0"/>
                      </a:endParaRPr>
                    </a:p>
                    <a:p>
                      <a:pPr>
                        <a:lnSpc>
                          <a:spcPct val="115000"/>
                        </a:lnSpc>
                      </a:pPr>
                      <a:r>
                        <a:rPr lang="en-ZA" sz="900" dirty="0">
                          <a:effectLst/>
                          <a:latin typeface="Arial" panose="020B0604020202020204" pitchFamily="34" charset="0"/>
                          <a:cs typeface="Arial" panose="020B0604020202020204" pitchFamily="34" charset="0"/>
                        </a:rPr>
                        <a:t> </a:t>
                      </a:r>
                    </a:p>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As at 30 September 2022, a total of 86 rail safety occurrences have been reported for the 2022/23 financial year.</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Less than 977 rail safety occurrences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52270193"/>
                  </a:ext>
                </a:extLst>
              </a:tr>
            </a:tbl>
          </a:graphicData>
        </a:graphic>
      </p:graphicFrame>
    </p:spTree>
    <p:extLst>
      <p:ext uri="{BB962C8B-B14F-4D97-AF65-F5344CB8AC3E}">
        <p14:creationId xmlns:p14="http://schemas.microsoft.com/office/powerpoint/2010/main" val="226868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24</a:t>
            </a:r>
          </a:p>
        </p:txBody>
      </p:sp>
      <p:graphicFrame>
        <p:nvGraphicFramePr>
          <p:cNvPr id="8" name="Table 7">
            <a:extLst>
              <a:ext uri="{FF2B5EF4-FFF2-40B4-BE49-F238E27FC236}">
                <a16:creationId xmlns:a16="http://schemas.microsoft.com/office/drawing/2014/main" id="{4E3B9C7F-376F-43D0-8C9C-9A5C92F7F75E}"/>
              </a:ext>
            </a:extLst>
          </p:cNvPr>
          <p:cNvGraphicFramePr>
            <a:graphicFrameLocks noGrp="1"/>
          </p:cNvGraphicFramePr>
          <p:nvPr>
            <p:extLst>
              <p:ext uri="{D42A27DB-BD31-4B8C-83A1-F6EECF244321}">
                <p14:modId xmlns:p14="http://schemas.microsoft.com/office/powerpoint/2010/main" val="1792079696"/>
              </p:ext>
            </p:extLst>
          </p:nvPr>
        </p:nvGraphicFramePr>
        <p:xfrm>
          <a:off x="152400" y="528780"/>
          <a:ext cx="8839200" cy="4059192"/>
        </p:xfrm>
        <a:graphic>
          <a:graphicData uri="http://schemas.openxmlformats.org/drawingml/2006/table">
            <a:tbl>
              <a:tblPr/>
              <a:tblGrid>
                <a:gridCol w="990600">
                  <a:extLst>
                    <a:ext uri="{9D8B030D-6E8A-4147-A177-3AD203B41FA5}">
                      <a16:colId xmlns:a16="http://schemas.microsoft.com/office/drawing/2014/main" val="690682297"/>
                    </a:ext>
                  </a:extLst>
                </a:gridCol>
                <a:gridCol w="1700808">
                  <a:extLst>
                    <a:ext uri="{9D8B030D-6E8A-4147-A177-3AD203B41FA5}">
                      <a16:colId xmlns:a16="http://schemas.microsoft.com/office/drawing/2014/main" val="682150054"/>
                    </a:ext>
                  </a:extLst>
                </a:gridCol>
                <a:gridCol w="1368152">
                  <a:extLst>
                    <a:ext uri="{9D8B030D-6E8A-4147-A177-3AD203B41FA5}">
                      <a16:colId xmlns:a16="http://schemas.microsoft.com/office/drawing/2014/main" val="2392079367"/>
                    </a:ext>
                  </a:extLst>
                </a:gridCol>
                <a:gridCol w="3168352">
                  <a:extLst>
                    <a:ext uri="{9D8B030D-6E8A-4147-A177-3AD203B41FA5}">
                      <a16:colId xmlns:a16="http://schemas.microsoft.com/office/drawing/2014/main" val="2994715694"/>
                    </a:ext>
                  </a:extLst>
                </a:gridCol>
                <a:gridCol w="1611288">
                  <a:extLst>
                    <a:ext uri="{9D8B030D-6E8A-4147-A177-3AD203B41FA5}">
                      <a16:colId xmlns:a16="http://schemas.microsoft.com/office/drawing/2014/main" val="3618875790"/>
                    </a:ext>
                  </a:extLst>
                </a:gridCol>
              </a:tblGrid>
              <a:tr h="2043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375462820"/>
                  </a:ext>
                </a:extLst>
              </a:tr>
              <a:tr h="2043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531728095"/>
                  </a:ext>
                </a:extLst>
              </a:tr>
              <a:tr h="20942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840757522"/>
                  </a:ext>
                </a:extLst>
              </a:tr>
              <a:tr h="2043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75000"/>
                      </a:schemeClr>
                    </a:solidFill>
                  </a:tcPr>
                </a:tc>
                <a:extLst>
                  <a:ext uri="{0D108BD9-81ED-4DB2-BD59-A6C34878D82A}">
                    <a16:rowId xmlns:a16="http://schemas.microsoft.com/office/drawing/2014/main" val="3430060213"/>
                  </a:ext>
                </a:extLst>
              </a:tr>
              <a:tr h="40711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101786998"/>
                  </a:ext>
                </a:extLst>
              </a:tr>
              <a:tr h="2043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Rail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accent6">
                        <a:lumMod val="60000"/>
                        <a:lumOff val="40000"/>
                      </a:schemeClr>
                    </a:solidFill>
                  </a:tcPr>
                </a:tc>
                <a:extLst>
                  <a:ext uri="{0D108BD9-81ED-4DB2-BD59-A6C34878D82A}">
                    <a16:rowId xmlns:a16="http://schemas.microsoft.com/office/drawing/2014/main" val="1729774911"/>
                  </a:ext>
                </a:extLst>
              </a:tr>
              <a:tr h="483355">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Reduction in reported rail security occurrences (1-9 category)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4 676 rail security occurrences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lang="en-ZA" sz="900" kern="1200" dirty="0">
                          <a:effectLst/>
                          <a:latin typeface="Arial" panose="020B0604020202020204" pitchFamily="34" charset="0"/>
                          <a:ea typeface="+mn-ea"/>
                          <a:cs typeface="Arial" panose="020B0604020202020204" pitchFamily="34" charset="0"/>
                        </a:rPr>
                        <a:t>Rail security occurrences decreased from 4 676 to 3 387 for the period 01 April 2019 to 30 March 2022.</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Less than 2 405 rail security occurrences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52270193"/>
                  </a:ext>
                </a:extLst>
              </a:tr>
              <a:tr h="2141717">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implementation of the national strategic plan to end Gender-Based Violence and Femicide (GBVF) in the rail transport sector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New indicator</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Interventions to address GBVF in the rail sector were identified during the period under review.</a:t>
                      </a:r>
                    </a:p>
                    <a:p>
                      <a:pPr marL="160020">
                        <a:lnSpc>
                          <a:spcPct val="115000"/>
                        </a:lnSpc>
                      </a:pPr>
                      <a:r>
                        <a:rPr lang="en-ZA" sz="900" dirty="0">
                          <a:effectLst/>
                          <a:latin typeface="Arial" panose="020B0604020202020204" pitchFamily="34" charset="0"/>
                          <a:cs typeface="Arial" panose="020B0604020202020204" pitchFamily="34" charset="0"/>
                        </a:rPr>
                        <a:t> </a:t>
                      </a:r>
                    </a:p>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A GBVF Steering Committee inclusive of internal and external stakeholders was established to form a multidisciplinary team to drive PRASA’s GBVF Strategy.</a:t>
                      </a:r>
                    </a:p>
                    <a:p>
                      <a:pPr>
                        <a:lnSpc>
                          <a:spcPct val="115000"/>
                        </a:lnSpc>
                      </a:pPr>
                      <a:r>
                        <a:rPr lang="en-ZA" sz="900" kern="1200" dirty="0">
                          <a:effectLst/>
                          <a:latin typeface="Arial" panose="020B0604020202020204" pitchFamily="34" charset="0"/>
                          <a:ea typeface="+mn-ea"/>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ZA" sz="900" kern="1200" dirty="0">
                          <a:effectLst/>
                          <a:latin typeface="Arial" panose="020B0604020202020204" pitchFamily="34" charset="0"/>
                          <a:ea typeface="+mn-ea"/>
                          <a:cs typeface="Arial" panose="020B0604020202020204" pitchFamily="34" charset="0"/>
                        </a:rPr>
                        <a:t>On-going correspondence on different topics relating to GBVF were sent out on a monthly basis, and also shared with external stakeholders. </a:t>
                      </a:r>
                      <a:endParaRPr lang="en-ZA" sz="900" dirty="0">
                        <a:effectLst/>
                        <a:latin typeface="Arial" panose="020B0604020202020204" pitchFamily="34" charset="0"/>
                        <a:cs typeface="Arial" panose="020B0604020202020204" pitchFamily="34" charset="0"/>
                      </a:endParaRPr>
                    </a:p>
                    <a:p>
                      <a:pPr>
                        <a:lnSpc>
                          <a:spcPct val="115000"/>
                        </a:lnSpc>
                      </a:pPr>
                      <a:r>
                        <a:rPr lang="en-ZA" sz="900" kern="1200" dirty="0">
                          <a:effectLst/>
                          <a:latin typeface="Arial" panose="020B0604020202020204" pitchFamily="34" charset="0"/>
                          <a:ea typeface="+mn-ea"/>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ZA" sz="900" kern="1200" dirty="0">
                          <a:effectLst/>
                          <a:latin typeface="Arial" panose="020B0604020202020204" pitchFamily="34" charset="0"/>
                          <a:ea typeface="+mn-ea"/>
                          <a:cs typeface="Arial" panose="020B0604020202020204" pitchFamily="34" charset="0"/>
                        </a:rPr>
                        <a:t>A dedicated toll-free number/email address to report all GBVF incidents on PRASA premises was introduced.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100% implementation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89262524"/>
                  </a:ext>
                </a:extLst>
              </a:tr>
            </a:tbl>
          </a:graphicData>
        </a:graphic>
      </p:graphicFrame>
    </p:spTree>
    <p:extLst>
      <p:ext uri="{BB962C8B-B14F-4D97-AF65-F5344CB8AC3E}">
        <p14:creationId xmlns:p14="http://schemas.microsoft.com/office/powerpoint/2010/main" val="106175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25</a:t>
            </a:r>
          </a:p>
        </p:txBody>
      </p:sp>
      <p:graphicFrame>
        <p:nvGraphicFramePr>
          <p:cNvPr id="8" name="Table 7">
            <a:extLst>
              <a:ext uri="{FF2B5EF4-FFF2-40B4-BE49-F238E27FC236}">
                <a16:creationId xmlns:a16="http://schemas.microsoft.com/office/drawing/2014/main" id="{FEABFD2E-1DFE-483E-B252-BB6B7056D10E}"/>
              </a:ext>
            </a:extLst>
          </p:cNvPr>
          <p:cNvGraphicFramePr>
            <a:graphicFrameLocks noGrp="1"/>
          </p:cNvGraphicFramePr>
          <p:nvPr>
            <p:extLst>
              <p:ext uri="{D42A27DB-BD31-4B8C-83A1-F6EECF244321}">
                <p14:modId xmlns:p14="http://schemas.microsoft.com/office/powerpoint/2010/main" val="1043678575"/>
              </p:ext>
            </p:extLst>
          </p:nvPr>
        </p:nvGraphicFramePr>
        <p:xfrm>
          <a:off x="82209" y="469330"/>
          <a:ext cx="8839200" cy="4071195"/>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253703">
                  <a:extLst>
                    <a:ext uri="{9D8B030D-6E8A-4147-A177-3AD203B41FA5}">
                      <a16:colId xmlns:a16="http://schemas.microsoft.com/office/drawing/2014/main" val="20001"/>
                    </a:ext>
                  </a:extLst>
                </a:gridCol>
                <a:gridCol w="1152128">
                  <a:extLst>
                    <a:ext uri="{9D8B030D-6E8A-4147-A177-3AD203B41FA5}">
                      <a16:colId xmlns:a16="http://schemas.microsoft.com/office/drawing/2014/main" val="746570997"/>
                    </a:ext>
                  </a:extLst>
                </a:gridCol>
                <a:gridCol w="3888432">
                  <a:extLst>
                    <a:ext uri="{9D8B030D-6E8A-4147-A177-3AD203B41FA5}">
                      <a16:colId xmlns:a16="http://schemas.microsoft.com/office/drawing/2014/main" val="3202022015"/>
                    </a:ext>
                  </a:extLst>
                </a:gridCol>
                <a:gridCol w="1554337">
                  <a:extLst>
                    <a:ext uri="{9D8B030D-6E8A-4147-A177-3AD203B41FA5}">
                      <a16:colId xmlns:a16="http://schemas.microsoft.com/office/drawing/2014/main" val="2272090365"/>
                    </a:ext>
                  </a:extLst>
                </a:gridCol>
              </a:tblGrid>
              <a:tr h="224971">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24971">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Priority 6: Social Cohesion and Safer Communities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231579">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MTSF Programme: Safe Communities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255419">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Sub-Programme: Safer Transport Systems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0003"/>
                  </a:ext>
                </a:extLst>
              </a:tr>
              <a:tr h="412464">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 INDICATOR</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BASELINE (March 2019)</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900" b="1" dirty="0">
                          <a:solidFill>
                            <a:schemeClr val="bg1"/>
                          </a:solidFill>
                          <a:effectLst/>
                          <a:latin typeface="Arial" panose="020B0604020202020204" pitchFamily="34" charset="0"/>
                          <a:cs typeface="Arial" panose="020B0604020202020204" pitchFamily="34" charset="0"/>
                        </a:rPr>
                        <a:t>REVISED</a:t>
                      </a:r>
                      <a:r>
                        <a:rPr lang="en-US" sz="900" b="1" baseline="0" dirty="0">
                          <a:solidFill>
                            <a:schemeClr val="bg1"/>
                          </a:solidFill>
                          <a:effectLst/>
                          <a:latin typeface="Arial" panose="020B0604020202020204" pitchFamily="34" charset="0"/>
                          <a:cs typeface="Arial" panose="020B0604020202020204" pitchFamily="34" charset="0"/>
                        </a:rPr>
                        <a:t> BASELINE (December 2022)</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FIVE-YEAR TARGET</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24971">
                <a:tc gridSpan="5">
                  <a:txBody>
                    <a:bodyPr/>
                    <a:lstStyle/>
                    <a:p>
                      <a:pPr>
                        <a:lnSpc>
                          <a:spcPct val="110000"/>
                        </a:lnSpc>
                      </a:pPr>
                      <a:r>
                        <a:rPr lang="en-US" sz="900" b="1" dirty="0">
                          <a:effectLst/>
                          <a:latin typeface="Arial" panose="020B0604020202020204" pitchFamily="34" charset="0"/>
                          <a:cs typeface="Arial" panose="020B0604020202020204" pitchFamily="34" charset="0"/>
                        </a:rPr>
                        <a:t>Civil</a:t>
                      </a:r>
                      <a:r>
                        <a:rPr lang="en-US" sz="900" b="1" baseline="0" dirty="0">
                          <a:effectLst/>
                          <a:latin typeface="Arial" panose="020B0604020202020204" pitchFamily="34" charset="0"/>
                          <a:cs typeface="Arial" panose="020B0604020202020204" pitchFamily="34" charset="0"/>
                        </a:rPr>
                        <a:t> Aviation</a:t>
                      </a:r>
                      <a:r>
                        <a:rPr lang="en-US" sz="900" b="1" dirty="0">
                          <a:effectLst/>
                          <a:latin typeface="Arial" panose="020B0604020202020204" pitchFamily="34" charset="0"/>
                          <a:cs typeface="Arial" panose="020B0604020202020204" pitchFamily="34" charset="0"/>
                        </a:rPr>
                        <a:t> Safety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nSpc>
                          <a:spcPct val="110000"/>
                        </a:lnSpc>
                      </a:pPr>
                      <a:endParaRPr lang="en-US" sz="900" b="1"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5"/>
                  </a:ext>
                </a:extLst>
              </a:tr>
              <a:tr h="1191367">
                <a:tc rowSpan="2">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900" b="1" dirty="0">
                          <a:effectLst/>
                          <a:latin typeface="Arial" panose="020B0604020202020204" pitchFamily="34" charset="0"/>
                          <a:cs typeface="Arial" panose="020B0604020202020204" pitchFamily="34" charset="0"/>
                        </a:rPr>
                        <a:t>Improved transport safety and security</a:t>
                      </a:r>
                      <a:endParaRPr lang="en-US" sz="900" dirty="0">
                        <a:effectLst/>
                        <a:latin typeface="Arial" panose="020B0604020202020204" pitchFamily="34" charset="0"/>
                        <a:cs typeface="Arial" panose="020B0604020202020204" pitchFamily="34" charset="0"/>
                      </a:endParaRPr>
                    </a:p>
                    <a:p>
                      <a:pPr>
                        <a:lnSpc>
                          <a:spcPct val="110000"/>
                        </a:lnSpc>
                      </a:pP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 reduction in fatal accidents in general aviation</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20 fatal accidents</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spcAft>
                          <a:spcPts val="0"/>
                        </a:spcAft>
                        <a:buFont typeface="Symbol" panose="05050102010706020507" pitchFamily="18" charset="2"/>
                        <a:buNone/>
                        <a:tabLst>
                          <a:tab pos="2286000" algn="l"/>
                        </a:tabLst>
                      </a:pPr>
                      <a:r>
                        <a:rPr lang="en-ZA" sz="900" dirty="0">
                          <a:effectLst/>
                          <a:latin typeface="Arial" panose="020B0604020202020204" pitchFamily="34" charset="0"/>
                          <a:ea typeface="Calibri" panose="020F0502020204030204" pitchFamily="34" charset="0"/>
                          <a:cs typeface="Arial" panose="020B0604020202020204" pitchFamily="34" charset="0"/>
                        </a:rPr>
                        <a:t>For the period April 2019 – September 2022, the Aircraft Accident and Incident Investigations Division (AIID) recorded a total of 443 accidents in General Aviation;</a:t>
                      </a:r>
                    </a:p>
                    <a:p>
                      <a:pPr marL="141605" indent="-141605">
                        <a:lnSpc>
                          <a:spcPct val="115000"/>
                        </a:lnSpc>
                        <a:spcAft>
                          <a:spcPts val="0"/>
                        </a:spcAft>
                        <a:tabLst>
                          <a:tab pos="2286000" algn="l"/>
                        </a:tabLst>
                      </a:pPr>
                      <a:r>
                        <a:rPr lang="en-ZA" sz="9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900" dirty="0">
                          <a:effectLst/>
                          <a:latin typeface="Arial" panose="020B0604020202020204" pitchFamily="34" charset="0"/>
                          <a:ea typeface="Calibri" panose="020F0502020204030204" pitchFamily="34" charset="0"/>
                          <a:cs typeface="Arial" panose="020B0604020202020204" pitchFamily="34" charset="0"/>
                        </a:rPr>
                        <a:t>Of the recorded accidents, 45 (10%) were fatal; and</a:t>
                      </a:r>
                    </a:p>
                    <a:p>
                      <a:pPr marL="141605" indent="-141605">
                        <a:lnSpc>
                          <a:spcPct val="115000"/>
                        </a:lnSpc>
                        <a:spcAft>
                          <a:spcPts val="0"/>
                        </a:spcAft>
                      </a:pPr>
                      <a:r>
                        <a:rPr lang="en-ZA" sz="9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900" dirty="0">
                          <a:effectLst/>
                          <a:latin typeface="Arial" panose="020B0604020202020204" pitchFamily="34" charset="0"/>
                          <a:ea typeface="Calibri" panose="020F0502020204030204" pitchFamily="34" charset="0"/>
                          <a:cs typeface="Arial" panose="020B0604020202020204" pitchFamily="34" charset="0"/>
                        </a:rPr>
                        <a:t>Resulted in 64 (14%) fatalities.</a:t>
                      </a:r>
                    </a:p>
                    <a:p>
                      <a:pPr marL="141605" indent="-141605">
                        <a:lnSpc>
                          <a:spcPct val="115000"/>
                        </a:lnSpc>
                        <a:spcAft>
                          <a:spcPts val="0"/>
                        </a:spcAft>
                      </a:pPr>
                      <a:r>
                        <a:rPr lang="en-ZA" sz="9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900" dirty="0">
                          <a:effectLst/>
                          <a:latin typeface="Arial" panose="020B0604020202020204" pitchFamily="34" charset="0"/>
                          <a:ea typeface="Calibri" panose="020F0502020204030204" pitchFamily="34" charset="0"/>
                          <a:cs typeface="Arial" panose="020B0604020202020204" pitchFamily="34" charset="0"/>
                        </a:rPr>
                        <a:t>Further analysis indicates that one (1) fatal accident was recorded for every ten (10) accidents; while</a:t>
                      </a:r>
                    </a:p>
                    <a:p>
                      <a:pPr marL="141605" indent="-141605">
                        <a:lnSpc>
                          <a:spcPct val="115000"/>
                        </a:lnSpc>
                        <a:spcAft>
                          <a:spcPts val="0"/>
                        </a:spcAft>
                      </a:pPr>
                      <a:r>
                        <a:rPr lang="en-ZA" sz="9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900" dirty="0">
                          <a:effectLst/>
                          <a:latin typeface="Arial" panose="020B0604020202020204" pitchFamily="34" charset="0"/>
                          <a:ea typeface="Calibri" panose="020F0502020204030204" pitchFamily="34" charset="0"/>
                          <a:cs typeface="Arial" panose="020B0604020202020204" pitchFamily="34" charset="0"/>
                        </a:rPr>
                        <a:t>One (1) fatality was recorded for every seven (7) accidents.</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a:effectLst/>
                          <a:latin typeface="Arial" panose="020B0604020202020204" pitchFamily="34" charset="0"/>
                          <a:cs typeface="Arial" panose="020B0604020202020204" pitchFamily="34" charset="0"/>
                        </a:rPr>
                        <a:t>50% reduction </a:t>
                      </a:r>
                      <a:endParaRPr lang="en-US" sz="900">
                        <a:effectLst/>
                        <a:latin typeface="Arial" panose="020B0604020202020204" pitchFamily="34" charset="0"/>
                        <a:cs typeface="Arial" panose="020B0604020202020204" pitchFamily="34" charset="0"/>
                      </a:endParaRPr>
                    </a:p>
                    <a:p>
                      <a:pPr marL="0" indent="0">
                        <a:lnSpc>
                          <a:spcPct val="115000"/>
                        </a:lnSpc>
                        <a:buFont typeface="Arial"/>
                        <a:buNone/>
                      </a:pPr>
                      <a:endParaRPr lang="en-US" sz="900">
                        <a:effectLst/>
                        <a:latin typeface="Arial" panose="020B0604020202020204" pitchFamily="34" charset="0"/>
                        <a:cs typeface="Arial" panose="020B0604020202020204" pitchFamily="34" charset="0"/>
                      </a:endParaRPr>
                    </a:p>
                    <a:p>
                      <a:pPr marL="0" indent="0">
                        <a:lnSpc>
                          <a:spcPct val="115000"/>
                        </a:lnSpc>
                        <a:buFont typeface="Arial"/>
                        <a:buNone/>
                      </a:pPr>
                      <a:r>
                        <a:rPr lang="en-ZA" sz="900" i="1">
                          <a:effectLst/>
                          <a:latin typeface="Arial" panose="020B0604020202020204" pitchFamily="34" charset="0"/>
                          <a:cs typeface="Arial" panose="020B0604020202020204" pitchFamily="34" charset="0"/>
                        </a:rPr>
                        <a:t>(Fatal accidents in general aviation reduced from 20 to 10)</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160867">
                <a:tc vMerge="1">
                  <a:txBody>
                    <a:bodyPr/>
                    <a:lstStyle/>
                    <a:p>
                      <a:pPr>
                        <a:lnSpc>
                          <a:spcPct val="110000"/>
                        </a:lnSpc>
                      </a:pPr>
                      <a:endParaRPr lang="en-US" sz="1100" dirty="0">
                        <a:effectLst/>
                        <a:latin typeface="+mn-lt"/>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 reduction in rate of fatal accidents in scheduled commercial aviation</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Zero (0) fatal accidents </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Zero (0) fatal accidents recorded</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0% rate of fatal accidents maintained in commercial aviation</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63196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26</a:t>
            </a:r>
          </a:p>
        </p:txBody>
      </p:sp>
      <p:graphicFrame>
        <p:nvGraphicFramePr>
          <p:cNvPr id="9" name="Table 8">
            <a:extLst>
              <a:ext uri="{FF2B5EF4-FFF2-40B4-BE49-F238E27FC236}">
                <a16:creationId xmlns:a16="http://schemas.microsoft.com/office/drawing/2014/main" id="{F9611D5F-604D-4871-8040-D1C4513C27BD}"/>
              </a:ext>
            </a:extLst>
          </p:cNvPr>
          <p:cNvGraphicFramePr>
            <a:graphicFrameLocks noGrp="1"/>
          </p:cNvGraphicFramePr>
          <p:nvPr>
            <p:extLst>
              <p:ext uri="{D42A27DB-BD31-4B8C-83A1-F6EECF244321}">
                <p14:modId xmlns:p14="http://schemas.microsoft.com/office/powerpoint/2010/main" val="2676229668"/>
              </p:ext>
            </p:extLst>
          </p:nvPr>
        </p:nvGraphicFramePr>
        <p:xfrm>
          <a:off x="152400" y="421556"/>
          <a:ext cx="8839200" cy="4094409"/>
        </p:xfrm>
        <a:graphic>
          <a:graphicData uri="http://schemas.openxmlformats.org/drawingml/2006/table">
            <a:tbl>
              <a:tblPr/>
              <a:tblGrid>
                <a:gridCol w="990600">
                  <a:extLst>
                    <a:ext uri="{9D8B030D-6E8A-4147-A177-3AD203B41FA5}">
                      <a16:colId xmlns:a16="http://schemas.microsoft.com/office/drawing/2014/main" val="3706231146"/>
                    </a:ext>
                  </a:extLst>
                </a:gridCol>
                <a:gridCol w="2209800">
                  <a:extLst>
                    <a:ext uri="{9D8B030D-6E8A-4147-A177-3AD203B41FA5}">
                      <a16:colId xmlns:a16="http://schemas.microsoft.com/office/drawing/2014/main" val="1261491719"/>
                    </a:ext>
                  </a:extLst>
                </a:gridCol>
                <a:gridCol w="2057400">
                  <a:extLst>
                    <a:ext uri="{9D8B030D-6E8A-4147-A177-3AD203B41FA5}">
                      <a16:colId xmlns:a16="http://schemas.microsoft.com/office/drawing/2014/main" val="504746431"/>
                    </a:ext>
                  </a:extLst>
                </a:gridCol>
                <a:gridCol w="1752600">
                  <a:extLst>
                    <a:ext uri="{9D8B030D-6E8A-4147-A177-3AD203B41FA5}">
                      <a16:colId xmlns:a16="http://schemas.microsoft.com/office/drawing/2014/main" val="74124124"/>
                    </a:ext>
                  </a:extLst>
                </a:gridCol>
                <a:gridCol w="1828800">
                  <a:extLst>
                    <a:ext uri="{9D8B030D-6E8A-4147-A177-3AD203B41FA5}">
                      <a16:colId xmlns:a16="http://schemas.microsoft.com/office/drawing/2014/main" val="3889975167"/>
                    </a:ext>
                  </a:extLst>
                </a:gridCol>
              </a:tblGrid>
              <a:tr h="17826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2422155"/>
                  </a:ext>
                </a:extLst>
              </a:tr>
              <a:tr h="17826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6: Social Cohesion and Safer Communities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7912090"/>
                  </a:ext>
                </a:extLst>
              </a:tr>
              <a:tr h="17826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Safe Communities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59419744"/>
                  </a:ext>
                </a:extLst>
              </a:tr>
              <a:tr h="17826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Safer Transport Systems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14982437"/>
                  </a:ext>
                </a:extLst>
              </a:tr>
              <a:tr h="37153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634324050"/>
                  </a:ext>
                </a:extLst>
              </a:tr>
              <a:tr h="23211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Maritime Transport Safety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4051564"/>
                  </a:ext>
                </a:extLst>
              </a:tr>
              <a:tr h="993577">
                <a:tc row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transport safety and security</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reduction in reportable maritime safety incidents rate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Ten (10) reportable maritime safety incident rate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spcAft>
                          <a:spcPts val="0"/>
                        </a:spcAft>
                        <a:buFont typeface="Symbol" panose="05050102010706020507" pitchFamily="18" charset="2"/>
                        <a:buNone/>
                        <a:tabLst>
                          <a:tab pos="2286000" algn="l"/>
                        </a:tabLst>
                      </a:pPr>
                      <a:r>
                        <a:rPr lang="en-ZA" sz="1000" kern="1200">
                          <a:solidFill>
                            <a:srgbClr val="000000"/>
                          </a:solidFill>
                          <a:effectLst/>
                          <a:latin typeface="Arial" panose="020B0604020202020204" pitchFamily="34" charset="0"/>
                          <a:ea typeface="+mn-ea"/>
                          <a:cs typeface="Arial" panose="020B0604020202020204" pitchFamily="34" charset="0"/>
                        </a:rPr>
                        <a:t>13.26 reportable maritime safety incident rate achieved</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50% reduction</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(Reportable maritime safety incident rate reduced from 10 to 5 (and below)</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671540283"/>
                  </a:ext>
                </a:extLst>
              </a:tr>
              <a:tr h="993089">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reduction in maritime fatality rate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Two (2) maritime fatality rate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spcAft>
                          <a:spcPts val="0"/>
                        </a:spcAft>
                        <a:buFont typeface="Symbol" panose="05050102010706020507" pitchFamily="18" charset="2"/>
                        <a:buNone/>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1.24 maritime fatality rate was recorded during the period under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50% reduction</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(Below one (1) maritime fatality rate reduced from 2 to 1 (and below)</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57714176"/>
                  </a:ext>
                </a:extLst>
              </a:tr>
              <a:tr h="791030">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implementation of the national strategic plan to end Gender-Based Violence and Femicide (GBVF) in the maritime transport sector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New indicator</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5000"/>
                        </a:lnSpc>
                        <a:buFont typeface="Symbol" panose="05050102010706020507" pitchFamily="18" charset="2"/>
                        <a:buNone/>
                      </a:pPr>
                      <a:r>
                        <a:rPr lang="en-ZA" sz="1000" dirty="0">
                          <a:effectLst/>
                          <a:latin typeface="Arial" panose="020B0604020202020204" pitchFamily="34" charset="0"/>
                          <a:cs typeface="Arial" panose="020B0604020202020204" pitchFamily="34" charset="0"/>
                        </a:rPr>
                        <a:t>No GBVF cases were reported on South African waters during the period under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100% implementation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95942860"/>
                  </a:ext>
                </a:extLst>
              </a:tr>
            </a:tbl>
          </a:graphicData>
        </a:graphic>
      </p:graphicFrame>
    </p:spTree>
    <p:extLst>
      <p:ext uri="{BB962C8B-B14F-4D97-AF65-F5344CB8AC3E}">
        <p14:creationId xmlns:p14="http://schemas.microsoft.com/office/powerpoint/2010/main" val="78892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altLang="en-US" sz="1800" b="1" dirty="0">
                <a:solidFill>
                  <a:prstClr val="black"/>
                </a:solidFill>
                <a:latin typeface="Arial" panose="020B0604020202020204" pitchFamily="34" charset="0"/>
                <a:ea typeface="+mj-ea"/>
                <a:cs typeface="Arial" panose="020B0604020202020204" pitchFamily="34" charset="0"/>
              </a:rPr>
              <a:t>Key Planning Considerations</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701884"/>
          </a:xfrm>
        </p:spPr>
        <p:txBody>
          <a:bodyPr>
            <a:normAutofit fontScale="92500" lnSpcReduction="20000"/>
          </a:bodyPr>
          <a:lstStyle/>
          <a:p>
            <a:pPr algn="just"/>
            <a:r>
              <a:rPr lang="en-US" b="1" dirty="0">
                <a:solidFill>
                  <a:schemeClr val="tx1"/>
                </a:solidFill>
              </a:rPr>
              <a:t>Alignment perspectives</a:t>
            </a:r>
          </a:p>
          <a:p>
            <a:pPr algn="just"/>
            <a:r>
              <a:rPr lang="en-US" dirty="0">
                <a:solidFill>
                  <a:schemeClr val="tx1"/>
                </a:solidFill>
              </a:rPr>
              <a:t> </a:t>
            </a:r>
          </a:p>
          <a:p>
            <a:pPr marL="285750" indent="-285750" algn="just">
              <a:buFont typeface="Arial" panose="020B0604020202020204" pitchFamily="34" charset="0"/>
              <a:buChar char="•"/>
            </a:pPr>
            <a:r>
              <a:rPr lang="en-US" dirty="0">
                <a:solidFill>
                  <a:schemeClr val="tx1"/>
                </a:solidFill>
              </a:rPr>
              <a:t>Strategic Plans and APPs with the Minister’s Delivery Agreement, MTSF 2019-2024 (and its revision) and the NDP;</a:t>
            </a:r>
          </a:p>
          <a:p>
            <a:pPr algn="just"/>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Alignment (and direct line of sight) between the DoT, SoEs and Provinces in terms of delivery of outcomes, outputs and also targeting – concurrent functions.</a:t>
            </a:r>
          </a:p>
          <a:p>
            <a:pPr marL="285750" indent="-285750" algn="just">
              <a:buFont typeface="Arial" panose="020B0604020202020204" pitchFamily="34" charset="0"/>
              <a:buChar char="•"/>
            </a:pP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Within the span of our control – responsibility of the DoT vs SOEs vs Provinces in delivering the transport mandate – governance of consolidated indicators;</a:t>
            </a:r>
          </a:p>
          <a:p>
            <a:pPr marL="285750" indent="-285750" algn="just">
              <a:buFont typeface="Arial" panose="020B0604020202020204" pitchFamily="34" charset="0"/>
              <a:buChar char="•"/>
            </a:pP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With the scope of our resources - Consider available resources (adjusted budgets) and prioritise in line with apex priorities of government, MTSF and Minister’s Delivery Agreement – impact of the COVID-19 pandemic; funded and/or unfunded mandates;</a:t>
            </a:r>
          </a:p>
          <a:p>
            <a:pPr algn="just"/>
            <a:endParaRPr lang="en-US" dirty="0">
              <a:solidFill>
                <a:schemeClr val="tx1"/>
              </a:solidFill>
            </a:endParaRPr>
          </a:p>
          <a:p>
            <a:endParaRPr lang="en-ZA" dirty="0"/>
          </a:p>
        </p:txBody>
      </p:sp>
    </p:spTree>
    <p:extLst>
      <p:ext uri="{BB962C8B-B14F-4D97-AF65-F5344CB8AC3E}">
        <p14:creationId xmlns:p14="http://schemas.microsoft.com/office/powerpoint/2010/main" val="71139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27</a:t>
            </a:r>
          </a:p>
        </p:txBody>
      </p:sp>
      <p:graphicFrame>
        <p:nvGraphicFramePr>
          <p:cNvPr id="5" name="Table 4">
            <a:extLst>
              <a:ext uri="{FF2B5EF4-FFF2-40B4-BE49-F238E27FC236}">
                <a16:creationId xmlns:a16="http://schemas.microsoft.com/office/drawing/2014/main" id="{CF015C8E-DF56-4050-B632-BDF88CB5B1AA}"/>
              </a:ext>
            </a:extLst>
          </p:cNvPr>
          <p:cNvGraphicFramePr>
            <a:graphicFrameLocks noGrp="1"/>
          </p:cNvGraphicFramePr>
          <p:nvPr>
            <p:extLst>
              <p:ext uri="{D42A27DB-BD31-4B8C-83A1-F6EECF244321}">
                <p14:modId xmlns:p14="http://schemas.microsoft.com/office/powerpoint/2010/main" val="1359831671"/>
              </p:ext>
            </p:extLst>
          </p:nvPr>
        </p:nvGraphicFramePr>
        <p:xfrm>
          <a:off x="152400" y="469330"/>
          <a:ext cx="8839200" cy="41787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340768">
                  <a:extLst>
                    <a:ext uri="{9D8B030D-6E8A-4147-A177-3AD203B41FA5}">
                      <a16:colId xmlns:a16="http://schemas.microsoft.com/office/drawing/2014/main" val="20001"/>
                    </a:ext>
                  </a:extLst>
                </a:gridCol>
                <a:gridCol w="1224136">
                  <a:extLst>
                    <a:ext uri="{9D8B030D-6E8A-4147-A177-3AD203B41FA5}">
                      <a16:colId xmlns:a16="http://schemas.microsoft.com/office/drawing/2014/main" val="1129175517"/>
                    </a:ext>
                  </a:extLst>
                </a:gridCol>
                <a:gridCol w="3816424">
                  <a:extLst>
                    <a:ext uri="{9D8B030D-6E8A-4147-A177-3AD203B41FA5}">
                      <a16:colId xmlns:a16="http://schemas.microsoft.com/office/drawing/2014/main" val="384937877"/>
                    </a:ext>
                  </a:extLst>
                </a:gridCol>
                <a:gridCol w="1467272">
                  <a:extLst>
                    <a:ext uri="{9D8B030D-6E8A-4147-A177-3AD203B41FA5}">
                      <a16:colId xmlns:a16="http://schemas.microsoft.com/office/drawing/2014/main" val="3292435225"/>
                    </a:ext>
                  </a:extLst>
                </a:gridCol>
              </a:tblGrid>
              <a:tr h="223598">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23598">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Priority 6: Social Cohesion and Safer Communities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230166">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MTSF Programme: Safe Communities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253857">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Sub-Programme: Safer Transport Systems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0003"/>
                  </a:ext>
                </a:extLst>
              </a:tr>
              <a:tr h="409945">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OUTCOME</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OUTCOME INDICATOR</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BASELINE (March 2019)</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000" b="1" dirty="0">
                          <a:solidFill>
                            <a:schemeClr val="bg1"/>
                          </a:solidFill>
                          <a:effectLst/>
                          <a:latin typeface="Arial" panose="020B0604020202020204" pitchFamily="34" charset="0"/>
                          <a:cs typeface="Arial" panose="020B0604020202020204" pitchFamily="34" charset="0"/>
                        </a:rPr>
                        <a:t>REVISED</a:t>
                      </a:r>
                      <a:r>
                        <a:rPr lang="en-US" sz="1000" b="1" baseline="0" dirty="0">
                          <a:solidFill>
                            <a:schemeClr val="bg1"/>
                          </a:solidFill>
                          <a:effectLst/>
                          <a:latin typeface="Arial" panose="020B0604020202020204" pitchFamily="34" charset="0"/>
                          <a:cs typeface="Arial" panose="020B0604020202020204" pitchFamily="34" charset="0"/>
                        </a:rPr>
                        <a:t> BASELINE (December 2022)</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FIVE-YEAR TARGET</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23598">
                <a:tc gridSpan="5">
                  <a:txBody>
                    <a:bodyPr/>
                    <a:lstStyle/>
                    <a:p>
                      <a:pPr>
                        <a:lnSpc>
                          <a:spcPct val="110000"/>
                        </a:lnSpc>
                      </a:pPr>
                      <a:r>
                        <a:rPr lang="en-US" sz="1000" b="1" dirty="0">
                          <a:effectLst/>
                          <a:latin typeface="Arial" panose="020B0604020202020204" pitchFamily="34" charset="0"/>
                          <a:cs typeface="Arial" panose="020B0604020202020204" pitchFamily="34" charset="0"/>
                        </a:rPr>
                        <a:t>Maritime</a:t>
                      </a:r>
                      <a:r>
                        <a:rPr lang="en-US" sz="1000" b="1" baseline="0" dirty="0">
                          <a:effectLst/>
                          <a:latin typeface="Arial" panose="020B0604020202020204" pitchFamily="34" charset="0"/>
                          <a:cs typeface="Arial" panose="020B0604020202020204" pitchFamily="34" charset="0"/>
                        </a:rPr>
                        <a:t> Transport</a:t>
                      </a:r>
                      <a:r>
                        <a:rPr lang="en-US" sz="1000" b="1" dirty="0">
                          <a:effectLst/>
                          <a:latin typeface="Arial" panose="020B0604020202020204" pitchFamily="34" charset="0"/>
                          <a:cs typeface="Arial" panose="020B0604020202020204" pitchFamily="34" charset="0"/>
                        </a:rPr>
                        <a:t> Safety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nSpc>
                          <a:spcPct val="110000"/>
                        </a:lnSpc>
                      </a:pPr>
                      <a:endParaRPr lang="en-US" sz="1000" b="1"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5"/>
                  </a:ext>
                </a:extLst>
              </a:tr>
              <a:tr h="2481874">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1000" b="1" dirty="0">
                          <a:effectLst/>
                          <a:latin typeface="Arial" panose="020B0604020202020204" pitchFamily="34" charset="0"/>
                          <a:cs typeface="Arial" panose="020B0604020202020204" pitchFamily="34" charset="0"/>
                        </a:rPr>
                        <a:t>Improved transport safety and security</a:t>
                      </a:r>
                      <a:endParaRPr lang="en-US" sz="1000" dirty="0">
                        <a:effectLst/>
                        <a:latin typeface="Arial" panose="020B0604020202020204" pitchFamily="34" charset="0"/>
                        <a:cs typeface="Arial" panose="020B0604020202020204" pitchFamily="34" charset="0"/>
                      </a:endParaRPr>
                    </a:p>
                    <a:p>
                      <a:pPr>
                        <a:lnSpc>
                          <a:spcPct val="110000"/>
                        </a:lnSpc>
                      </a:pP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US" sz="1000" dirty="0">
                          <a:effectLst/>
                          <a:latin typeface="Arial" panose="020B0604020202020204" pitchFamily="34" charset="0"/>
                          <a:cs typeface="Arial" panose="020B0604020202020204" pitchFamily="34" charset="0"/>
                        </a:rPr>
                        <a:t>% implementation of the national strategic plan to end Gender-Based Violence and Femicide (GBVF) in public transport (Taxi Industry)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New indicator</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spcAft>
                          <a:spcPts val="0"/>
                        </a:spcAft>
                        <a:buFont typeface="Symbol" panose="05050102010706020507" pitchFamily="18" charset="2"/>
                        <a:buNone/>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The Department of Transport has worked with SANTACO to support the taxi industry programmes to, amongst others, educate taxi drivers on GBVF and empower them.</a:t>
                      </a:r>
                    </a:p>
                    <a:p>
                      <a:pPr marL="160020">
                        <a:lnSpc>
                          <a:spcPct val="115000"/>
                        </a:lnSpc>
                        <a:spcAft>
                          <a:spcPts val="0"/>
                        </a:spcAft>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A GBVF Strategy was adapted into the SANTACO Constitution and Code of Conduct.</a:t>
                      </a:r>
                    </a:p>
                    <a:p>
                      <a:pPr>
                        <a:lnSpc>
                          <a:spcPct val="115000"/>
                        </a:lnSpc>
                        <a:spcAft>
                          <a:spcPts val="0"/>
                        </a:spcAft>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SANTACO has also partnered, through a Memorandum of Understanding (MoU), with the Department of Women, Youth and Persons with Disabilities and </a:t>
                      </a:r>
                      <a:r>
                        <a:rPr lang="en-ZA" sz="1000" dirty="0" err="1">
                          <a:effectLst/>
                          <a:latin typeface="Arial" panose="020B0604020202020204" pitchFamily="34" charset="0"/>
                          <a:ea typeface="Calibri" panose="020F0502020204030204" pitchFamily="34" charset="0"/>
                          <a:cs typeface="Arial" panose="020B0604020202020204" pitchFamily="34" charset="0"/>
                        </a:rPr>
                        <a:t>Sonke</a:t>
                      </a:r>
                      <a:r>
                        <a:rPr lang="en-ZA" sz="1000" dirty="0">
                          <a:effectLst/>
                          <a:latin typeface="Arial" panose="020B0604020202020204" pitchFamily="34" charset="0"/>
                          <a:ea typeface="Calibri" panose="020F0502020204030204" pitchFamily="34" charset="0"/>
                          <a:cs typeface="Arial" panose="020B0604020202020204" pitchFamily="34" charset="0"/>
                        </a:rPr>
                        <a:t> Gender Justice to educate member on GBV matters. </a:t>
                      </a:r>
                    </a:p>
                    <a:p>
                      <a:pPr>
                        <a:lnSpc>
                          <a:spcPct val="115000"/>
                        </a:lnSpc>
                        <a:spcAft>
                          <a:spcPts val="0"/>
                        </a:spcAft>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15000"/>
                        </a:lnSpc>
                        <a:spcAft>
                          <a:spcPts val="0"/>
                        </a:spcAft>
                        <a:buFont typeface="Symbol" panose="05050102010706020507" pitchFamily="18" charset="2"/>
                        <a:buNone/>
                        <a:tabLst>
                          <a:tab pos="2286000" algn="l"/>
                        </a:tabLst>
                      </a:pPr>
                      <a:r>
                        <a:rPr lang="en-ZA" sz="1000" dirty="0">
                          <a:effectLst/>
                          <a:latin typeface="Arial" panose="020B0604020202020204" pitchFamily="34" charset="0"/>
                          <a:ea typeface="Calibri" panose="020F0502020204030204" pitchFamily="34" charset="0"/>
                          <a:cs typeface="Arial" panose="020B0604020202020204" pitchFamily="34" charset="0"/>
                        </a:rPr>
                        <a:t>The Department of Women, youth and children has facilitated various courses that women from the industry have attended in Kwa-Zulu Natal, Mpumalanga and Gauteng.</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100% implementation</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21715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Safety and Security</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28</a:t>
            </a:r>
          </a:p>
        </p:txBody>
      </p:sp>
      <p:graphicFrame>
        <p:nvGraphicFramePr>
          <p:cNvPr id="5" name="Table 4">
            <a:extLst>
              <a:ext uri="{FF2B5EF4-FFF2-40B4-BE49-F238E27FC236}">
                <a16:creationId xmlns:a16="http://schemas.microsoft.com/office/drawing/2014/main" id="{8D59E4D0-E072-4422-A4E0-1AAEAA314548}"/>
              </a:ext>
            </a:extLst>
          </p:cNvPr>
          <p:cNvGraphicFramePr>
            <a:graphicFrameLocks noGrp="1"/>
          </p:cNvGraphicFramePr>
          <p:nvPr>
            <p:extLst>
              <p:ext uri="{D42A27DB-BD31-4B8C-83A1-F6EECF244321}">
                <p14:modId xmlns:p14="http://schemas.microsoft.com/office/powerpoint/2010/main" val="1394782738"/>
              </p:ext>
            </p:extLst>
          </p:nvPr>
        </p:nvGraphicFramePr>
        <p:xfrm>
          <a:off x="152400" y="509569"/>
          <a:ext cx="8839200" cy="389631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281145">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1145">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Priority 6: Social Cohesion and Safer Communities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9403">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MTSF Programme: Safe Communities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9195">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Sub-Programme: Safer Transport Systems</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43221">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OUTCOME</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OUTCOME INDICATOR</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BASELINE (March 2019)</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000" b="1" dirty="0">
                          <a:solidFill>
                            <a:schemeClr val="bg1"/>
                          </a:solidFill>
                          <a:effectLst/>
                          <a:latin typeface="Arial" panose="020B0604020202020204" pitchFamily="34" charset="0"/>
                          <a:cs typeface="Arial" panose="020B0604020202020204" pitchFamily="34" charset="0"/>
                        </a:rPr>
                        <a:t>REVISED</a:t>
                      </a:r>
                      <a:r>
                        <a:rPr lang="en-US" sz="1000" b="1" baseline="0" dirty="0">
                          <a:solidFill>
                            <a:schemeClr val="bg1"/>
                          </a:solidFill>
                          <a:effectLst/>
                          <a:latin typeface="Arial" panose="020B0604020202020204" pitchFamily="34" charset="0"/>
                          <a:cs typeface="Arial" panose="020B0604020202020204" pitchFamily="34" charset="0"/>
                        </a:rPr>
                        <a:t> BASELINE (December 2022)</a:t>
                      </a:r>
                      <a:endParaRPr lang="en-US" sz="1000" b="1"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000" b="1" dirty="0">
                          <a:solidFill>
                            <a:schemeClr val="bg1"/>
                          </a:solidFill>
                          <a:effectLst/>
                          <a:latin typeface="Arial" panose="020B0604020202020204" pitchFamily="34" charset="0"/>
                          <a:cs typeface="Arial" panose="020B0604020202020204" pitchFamily="34" charset="0"/>
                        </a:rPr>
                        <a:t>FIVE-YEAR TARGET</a:t>
                      </a:r>
                      <a:endParaRPr lang="en-US" sz="10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136982">
                <a:tc gridSpan="5">
                  <a:txBody>
                    <a:bodyPr/>
                    <a:lstStyle/>
                    <a:p>
                      <a:pPr>
                        <a:lnSpc>
                          <a:spcPct val="110000"/>
                        </a:lnSpc>
                      </a:pPr>
                      <a:r>
                        <a:rPr lang="en-US" sz="1000" b="1" dirty="0">
                          <a:effectLst/>
                          <a:latin typeface="Arial" panose="020B0604020202020204" pitchFamily="34" charset="0"/>
                          <a:cs typeface="Arial" panose="020B0604020202020204" pitchFamily="34" charset="0"/>
                        </a:rPr>
                        <a:t>Maritime</a:t>
                      </a:r>
                      <a:r>
                        <a:rPr lang="en-US" sz="1000" b="1" baseline="0" dirty="0">
                          <a:effectLst/>
                          <a:latin typeface="Arial" panose="020B0604020202020204" pitchFamily="34" charset="0"/>
                          <a:cs typeface="Arial" panose="020B0604020202020204" pitchFamily="34" charset="0"/>
                        </a:rPr>
                        <a:t> Transport</a:t>
                      </a:r>
                      <a:r>
                        <a:rPr lang="en-US" sz="1000" b="1" dirty="0">
                          <a:effectLst/>
                          <a:latin typeface="Arial" panose="020B0604020202020204" pitchFamily="34" charset="0"/>
                          <a:cs typeface="Arial" panose="020B0604020202020204" pitchFamily="34" charset="0"/>
                        </a:rPr>
                        <a:t> Safety</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846455">
                <a:tc rowSpan="2">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1000" b="1" dirty="0">
                          <a:effectLst/>
                          <a:latin typeface="Arial" panose="020B0604020202020204" pitchFamily="34" charset="0"/>
                          <a:cs typeface="Arial" panose="020B0604020202020204" pitchFamily="34" charset="0"/>
                        </a:rPr>
                        <a:t>Improved transport safety and security</a:t>
                      </a:r>
                      <a:endParaRPr lang="en-US" sz="1000" dirty="0">
                        <a:effectLst/>
                        <a:latin typeface="Arial" panose="020B0604020202020204" pitchFamily="34" charset="0"/>
                        <a:cs typeface="Arial" panose="020B0604020202020204" pitchFamily="34" charset="0"/>
                      </a:endParaRPr>
                    </a:p>
                    <a:p>
                      <a:pPr>
                        <a:lnSpc>
                          <a:spcPct val="110000"/>
                        </a:lnSpc>
                      </a:pP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US" sz="1000" dirty="0">
                          <a:effectLst/>
                          <a:latin typeface="Arial" panose="020B0604020202020204" pitchFamily="34" charset="0"/>
                          <a:cs typeface="Arial" panose="020B0604020202020204" pitchFamily="34" charset="0"/>
                        </a:rPr>
                        <a:t>Number of old taxi vehicles scrapped</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72 653 old taxi vehicles scrapped</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80 563 old taxi vehicles scrapped </a:t>
                      </a:r>
                      <a:endParaRPr lang="en-US" sz="1000" dirty="0">
                        <a:effectLst/>
                        <a:latin typeface="Arial" panose="020B0604020202020204" pitchFamily="34" charset="0"/>
                        <a:cs typeface="Arial" panose="020B0604020202020204" pitchFamily="34" charset="0"/>
                      </a:endParaRPr>
                    </a:p>
                    <a:p>
                      <a:pPr marL="171450" indent="-171450">
                        <a:lnSpc>
                          <a:spcPct val="115000"/>
                        </a:lnSpc>
                        <a:buFont typeface="Arial"/>
                        <a:buChar char="•"/>
                      </a:pPr>
                      <a:endParaRPr lang="en-US" sz="1000" dirty="0">
                        <a:effectLst/>
                        <a:latin typeface="Arial" panose="020B0604020202020204" pitchFamily="34" charset="0"/>
                        <a:cs typeface="Arial" panose="020B0604020202020204" pitchFamily="34" charset="0"/>
                      </a:endParaRPr>
                    </a:p>
                    <a:p>
                      <a:pPr marL="0" indent="0">
                        <a:lnSpc>
                          <a:spcPct val="115000"/>
                        </a:lnSpc>
                        <a:buFont typeface="Arial"/>
                        <a:buNone/>
                      </a:pPr>
                      <a:r>
                        <a:rPr lang="en-ZA" sz="1000" i="1" dirty="0">
                          <a:effectLst/>
                          <a:latin typeface="Arial" panose="020B0604020202020204" pitchFamily="34" charset="0"/>
                          <a:cs typeface="Arial" panose="020B0604020202020204" pitchFamily="34" charset="0"/>
                        </a:rPr>
                        <a:t>(additional 7 910 OTVs scrapped since April 2019)</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89 025 old taxi vehicles </a:t>
                      </a:r>
                      <a:endParaRPr lang="en-US" sz="1000" dirty="0">
                        <a:effectLst/>
                        <a:latin typeface="Arial" panose="020B0604020202020204" pitchFamily="34" charset="0"/>
                        <a:cs typeface="Arial" panose="020B0604020202020204" pitchFamily="34" charset="0"/>
                      </a:endParaRPr>
                    </a:p>
                    <a:p>
                      <a:pPr marL="0" indent="0">
                        <a:lnSpc>
                          <a:spcPct val="115000"/>
                        </a:lnSpc>
                        <a:buFont typeface="Arial"/>
                        <a:buNone/>
                      </a:pPr>
                      <a:endParaRPr lang="en-US" sz="1000" dirty="0">
                        <a:effectLst/>
                        <a:latin typeface="Arial" panose="020B0604020202020204" pitchFamily="34" charset="0"/>
                        <a:cs typeface="Arial" panose="020B0604020202020204" pitchFamily="34" charset="0"/>
                      </a:endParaRPr>
                    </a:p>
                    <a:p>
                      <a:pPr marL="0" indent="0">
                        <a:lnSpc>
                          <a:spcPct val="115000"/>
                        </a:lnSpc>
                        <a:buFont typeface="Arial"/>
                        <a:buNone/>
                      </a:pPr>
                      <a:r>
                        <a:rPr lang="en-ZA" sz="1000" i="1" dirty="0">
                          <a:effectLst/>
                          <a:latin typeface="Arial" panose="020B0604020202020204" pitchFamily="34" charset="0"/>
                          <a:cs typeface="Arial" panose="020B0604020202020204" pitchFamily="34" charset="0"/>
                        </a:rPr>
                        <a:t>(additional 11 251 OTVs to be scrapped within the medium term)</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970587">
                <a:tc vMerge="1">
                  <a:txBody>
                    <a:bodyPr/>
                    <a:lstStyle/>
                    <a:p>
                      <a:pPr>
                        <a:lnSpc>
                          <a:spcPct val="110000"/>
                        </a:lnSpc>
                      </a:pPr>
                      <a:endParaRPr lang="en-US" sz="1100" dirty="0">
                        <a:effectLst/>
                        <a:latin typeface="+mn-lt"/>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US" sz="1000" dirty="0">
                          <a:effectLst/>
                          <a:latin typeface="Arial" panose="020B0604020202020204" pitchFamily="34" charset="0"/>
                          <a:cs typeface="Arial" panose="020B0604020202020204" pitchFamily="34" charset="0"/>
                        </a:rPr>
                        <a:t>Number of illegally converted panel vans into minibus-taxi scrapped as per the Public Protector report</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567 vans were scrapped since March 2019</a:t>
                      </a:r>
                    </a:p>
                    <a:p>
                      <a:pPr marL="0" lvl="0" indent="0">
                        <a:lnSpc>
                          <a:spcPct val="115000"/>
                        </a:lnSpc>
                        <a:buFont typeface="Arial"/>
                        <a:buNone/>
                      </a:pPr>
                      <a:endParaRPr lang="en-GB" sz="1000" dirty="0">
                        <a:effectLst/>
                        <a:latin typeface="Arial" panose="020B0604020202020204" pitchFamily="34" charset="0"/>
                        <a:cs typeface="Arial" panose="020B0604020202020204" pitchFamily="34" charset="0"/>
                      </a:endParaRPr>
                    </a:p>
                    <a:p>
                      <a:pPr marL="0" lvl="0" indent="0">
                        <a:lnSpc>
                          <a:spcPct val="115000"/>
                        </a:lnSpc>
                        <a:buFont typeface="Arial"/>
                        <a:buNone/>
                      </a:pPr>
                      <a:r>
                        <a:rPr lang="en-GB" sz="1000" dirty="0">
                          <a:effectLst/>
                          <a:latin typeface="Arial" panose="020B0604020202020204" pitchFamily="34" charset="0"/>
                          <a:cs typeface="Arial" panose="020B0604020202020204" pitchFamily="34" charset="0"/>
                        </a:rPr>
                        <a:t>Cut-off date for scrapping of panel vans was set for January 2023</a:t>
                      </a:r>
                    </a:p>
                    <a:p>
                      <a:pPr marL="0" lvl="0" indent="0">
                        <a:lnSpc>
                          <a:spcPct val="115000"/>
                        </a:lnSpc>
                        <a:buFont typeface="Arial"/>
                        <a:buNone/>
                      </a:pPr>
                      <a:endParaRPr lang="en-GB" sz="1000" dirty="0">
                        <a:effectLst/>
                        <a:latin typeface="Arial" panose="020B0604020202020204" pitchFamily="34" charset="0"/>
                        <a:cs typeface="Arial" panose="020B0604020202020204" pitchFamily="34" charset="0"/>
                      </a:endParaRPr>
                    </a:p>
                    <a:p>
                      <a:pPr marL="0" lvl="0" indent="0">
                        <a:lnSpc>
                          <a:spcPct val="115000"/>
                        </a:lnSpc>
                        <a:buFont typeface="Arial"/>
                        <a:buNone/>
                      </a:pPr>
                      <a:r>
                        <a:rPr lang="en-GB" sz="1000" dirty="0">
                          <a:effectLst/>
                          <a:latin typeface="Arial" panose="020B0604020202020204" pitchFamily="34" charset="0"/>
                          <a:cs typeface="Arial" panose="020B0604020202020204" pitchFamily="34" charset="0"/>
                        </a:rPr>
                        <a:t>Panel vans not submitted for scrapping have been admin-marked and not eligible for operating permits</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000" dirty="0">
                          <a:effectLst/>
                          <a:latin typeface="Arial" panose="020B0604020202020204" pitchFamily="34" charset="0"/>
                          <a:cs typeface="Arial" panose="020B0604020202020204" pitchFamily="34" charset="0"/>
                        </a:rPr>
                        <a:t>1 986 vans</a:t>
                      </a:r>
                      <a:endParaRPr lang="en-US" sz="10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474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29</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US" altLang="en-US" sz="2400" dirty="0">
              <a:solidFill>
                <a:schemeClr val="tx1"/>
              </a:solidFill>
            </a:endParaRPr>
          </a:p>
          <a:p>
            <a:pPr algn="ctr"/>
            <a:endParaRPr lang="en-US" altLang="en-US" sz="2400" dirty="0">
              <a:solidFill>
                <a:schemeClr val="tx1"/>
              </a:solidFill>
            </a:endParaRPr>
          </a:p>
          <a:p>
            <a:pPr algn="ctr"/>
            <a:endParaRPr lang="en-US" altLang="en-US" sz="2400" dirty="0">
              <a:solidFill>
                <a:schemeClr val="tx1"/>
              </a:solidFill>
            </a:endParaRPr>
          </a:p>
          <a:p>
            <a:pPr algn="ctr"/>
            <a:r>
              <a:rPr lang="en-US" altLang="en-US" sz="2400" dirty="0">
                <a:solidFill>
                  <a:schemeClr val="tx1"/>
                </a:solidFill>
              </a:rPr>
              <a:t>DoT PRIORITY FOCUS AREA 2:</a:t>
            </a:r>
          </a:p>
          <a:p>
            <a:pPr algn="ctr"/>
            <a:endParaRPr lang="en-US" altLang="en-US" sz="2400" dirty="0">
              <a:solidFill>
                <a:schemeClr val="tx1"/>
              </a:solidFill>
            </a:endParaRPr>
          </a:p>
          <a:p>
            <a:pPr algn="ctr"/>
            <a:r>
              <a:rPr lang="en-US" altLang="en-US" sz="2400" b="1" dirty="0">
                <a:solidFill>
                  <a:schemeClr val="tx1"/>
                </a:solidFill>
              </a:rPr>
              <a:t>PUBLIC TRANSPORT THAT ENABLES SOCIAL EMANCIPATION AND AN ECONOMY THAT WORKS </a:t>
            </a:r>
          </a:p>
          <a:p>
            <a:endParaRPr lang="en-ZA" sz="2400" dirty="0">
              <a:solidFill>
                <a:schemeClr val="tx1"/>
              </a:solidFill>
            </a:endParaRPr>
          </a:p>
        </p:txBody>
      </p:sp>
    </p:spTree>
    <p:extLst>
      <p:ext uri="{BB962C8B-B14F-4D97-AF65-F5344CB8AC3E}">
        <p14:creationId xmlns:p14="http://schemas.microsoft.com/office/powerpoint/2010/main" val="2587324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6" name="Title 1"/>
          <p:cNvSpPr txBox="1">
            <a:spLocks/>
          </p:cNvSpPr>
          <p:nvPr/>
        </p:nvSpPr>
        <p:spPr>
          <a:xfrm>
            <a:off x="0" y="771550"/>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30</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394472"/>
          </a:xfrm>
        </p:spPr>
        <p:txBody>
          <a:bodyPr>
            <a:normAutofit/>
          </a:bodyPr>
          <a:lstStyle/>
          <a:p>
            <a:pPr marL="285750" indent="-285750" algn="just">
              <a:buFont typeface="Arial" panose="020B0604020202020204" pitchFamily="34" charset="0"/>
              <a:buChar char="•"/>
            </a:pPr>
            <a:r>
              <a:rPr lang="en-ZA" dirty="0">
                <a:solidFill>
                  <a:schemeClr val="tx1"/>
                </a:solidFill>
              </a:rPr>
              <a:t>The desired outcome for this priority is to achieve seamless integration of all modal public transport operations that delivers a public transport system that is efficient, affordable, safe and reliable. </a:t>
            </a:r>
          </a:p>
          <a:p>
            <a:pPr algn="just"/>
            <a:r>
              <a:rPr lang="en-ZA" dirty="0">
                <a:solidFill>
                  <a:schemeClr val="tx1"/>
                </a:solidFill>
              </a:rPr>
              <a:t> </a:t>
            </a:r>
          </a:p>
          <a:p>
            <a:pPr marL="285750" indent="-285750" algn="just">
              <a:buFont typeface="Arial" panose="020B0604020202020204" pitchFamily="34" charset="0"/>
              <a:buChar char="•"/>
            </a:pPr>
            <a:r>
              <a:rPr lang="en-ZA" dirty="0">
                <a:solidFill>
                  <a:schemeClr val="tx1"/>
                </a:solidFill>
              </a:rPr>
              <a:t>This will ensure public transport plays its part in enabling economic activity and access to social services and amenities by all citizens.</a:t>
            </a:r>
            <a:endParaRPr lang="en-ZA" sz="1400" dirty="0">
              <a:solidFill>
                <a:schemeClr val="tx1"/>
              </a:solidFill>
            </a:endParaRPr>
          </a:p>
          <a:p>
            <a:endParaRPr lang="en-ZA" sz="1400" dirty="0">
              <a:solidFill>
                <a:schemeClr val="tx1"/>
              </a:solidFill>
            </a:endParaRPr>
          </a:p>
        </p:txBody>
      </p:sp>
    </p:spTree>
    <p:extLst>
      <p:ext uri="{BB962C8B-B14F-4D97-AF65-F5344CB8AC3E}">
        <p14:creationId xmlns:p14="http://schemas.microsoft.com/office/powerpoint/2010/main" val="326389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6" name="Title 1"/>
          <p:cNvSpPr txBox="1">
            <a:spLocks/>
          </p:cNvSpPr>
          <p:nvPr/>
        </p:nvSpPr>
        <p:spPr>
          <a:xfrm>
            <a:off x="-19723" y="722329"/>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31</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394472"/>
          </a:xfrm>
        </p:spPr>
        <p:txBody>
          <a:bodyPr>
            <a:normAutofit fontScale="92500" lnSpcReduction="20000"/>
          </a:bodyPr>
          <a:lstStyle/>
          <a:p>
            <a:pPr algn="just">
              <a:lnSpc>
                <a:spcPct val="150000"/>
              </a:lnSpc>
              <a:spcBef>
                <a:spcPct val="0"/>
              </a:spcBef>
            </a:pPr>
            <a:r>
              <a:rPr lang="en-US" altLang="en-US" b="1" dirty="0">
                <a:solidFill>
                  <a:schemeClr val="tx1"/>
                </a:solidFill>
              </a:rPr>
              <a:t>Problem Statement</a:t>
            </a:r>
          </a:p>
          <a:p>
            <a:pPr algn="just">
              <a:lnSpc>
                <a:spcPct val="150000"/>
              </a:lnSpc>
              <a:spcBef>
                <a:spcPct val="0"/>
              </a:spcBef>
            </a:pPr>
            <a:endParaRPr lang="en-US" altLang="en-US" sz="1000" b="1"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Accessibility, Reliability, Affordability, Service Quality…</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Current operations vs demand – operating hours of PT in a 24-hour, three-shift economy</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Rural access and mobility – Services and non-motorised transport options</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Rationalisation of funding (PT Funding Model and Subsidy Regime)</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Modal integration (taxis, rail and buses) – fare collection system</a:t>
            </a:r>
          </a:p>
          <a:p>
            <a:endParaRPr lang="en-ZA" dirty="0">
              <a:solidFill>
                <a:schemeClr val="tx1"/>
              </a:solidFill>
            </a:endParaRPr>
          </a:p>
        </p:txBody>
      </p:sp>
    </p:spTree>
    <p:extLst>
      <p:ext uri="{BB962C8B-B14F-4D97-AF65-F5344CB8AC3E}">
        <p14:creationId xmlns:p14="http://schemas.microsoft.com/office/powerpoint/2010/main" val="840481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6" name="Title 1"/>
          <p:cNvSpPr txBox="1">
            <a:spLocks/>
          </p:cNvSpPr>
          <p:nvPr/>
        </p:nvSpPr>
        <p:spPr>
          <a:xfrm>
            <a:off x="-19723" y="722329"/>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lumMod val="65000"/>
                  <a:lumOff val="35000"/>
                </a:prstClr>
              </a:solidFill>
              <a:latin typeface="Calibri"/>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830612"/>
          </a:xfrm>
        </p:spPr>
        <p:txBody>
          <a:bodyPr>
            <a:normAutofit lnSpcReduction="10000"/>
          </a:bodyPr>
          <a:lstStyle/>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US" sz="1200" i="1" dirty="0">
              <a:solidFill>
                <a:schemeClr val="tx1"/>
              </a:solidFill>
            </a:endParaRPr>
          </a:p>
          <a:p>
            <a:r>
              <a:rPr lang="en-US" sz="1200" i="1" dirty="0">
                <a:solidFill>
                  <a:schemeClr val="tx1"/>
                </a:solidFill>
              </a:rPr>
              <a:t>         </a:t>
            </a:r>
          </a:p>
          <a:p>
            <a:r>
              <a:rPr lang="en-US" sz="1100" b="1" i="1" dirty="0">
                <a:solidFill>
                  <a:schemeClr val="tx1"/>
                </a:solidFill>
              </a:rPr>
              <a:t>           CSIR: SA Government spends approximately 0.8% of its Gross Domestic Product (GDP) on public transport</a:t>
            </a:r>
            <a:endParaRPr lang="en-ZA" sz="1100" b="1" i="1" dirty="0">
              <a:solidFill>
                <a:schemeClr val="tx1"/>
              </a:solidFill>
            </a:endParaRPr>
          </a:p>
        </p:txBody>
      </p:sp>
      <p:pic>
        <p:nvPicPr>
          <p:cNvPr id="4098" name="Picture 1">
            <a:extLst>
              <a:ext uri="{FF2B5EF4-FFF2-40B4-BE49-F238E27FC236}">
                <a16:creationId xmlns:a16="http://schemas.microsoft.com/office/drawing/2014/main" id="{B3053A19-8F6C-4A89-A526-345ED49F350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43558"/>
            <a:ext cx="7128792" cy="3312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733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9" y="47775"/>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25049" y="4691014"/>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32</a:t>
            </a:r>
          </a:p>
        </p:txBody>
      </p:sp>
      <p:graphicFrame>
        <p:nvGraphicFramePr>
          <p:cNvPr id="5" name="Table 4">
            <a:extLst>
              <a:ext uri="{FF2B5EF4-FFF2-40B4-BE49-F238E27FC236}">
                <a16:creationId xmlns:a16="http://schemas.microsoft.com/office/drawing/2014/main" id="{8EF079BE-83BF-45F4-997B-0A2160235E7F}"/>
              </a:ext>
            </a:extLst>
          </p:cNvPr>
          <p:cNvGraphicFramePr>
            <a:graphicFrameLocks noGrp="1"/>
          </p:cNvGraphicFramePr>
          <p:nvPr>
            <p:extLst>
              <p:ext uri="{D42A27DB-BD31-4B8C-83A1-F6EECF244321}">
                <p14:modId xmlns:p14="http://schemas.microsoft.com/office/powerpoint/2010/main" val="3589393787"/>
              </p:ext>
            </p:extLst>
          </p:nvPr>
        </p:nvGraphicFramePr>
        <p:xfrm>
          <a:off x="95449" y="469331"/>
          <a:ext cx="8856663" cy="4046635"/>
        </p:xfrm>
        <a:graphic>
          <a:graphicData uri="http://schemas.openxmlformats.org/drawingml/2006/table">
            <a:tbl>
              <a:tblPr/>
              <a:tblGrid>
                <a:gridCol w="1143000">
                  <a:extLst>
                    <a:ext uri="{9D8B030D-6E8A-4147-A177-3AD203B41FA5}">
                      <a16:colId xmlns:a16="http://schemas.microsoft.com/office/drawing/2014/main" val="3444328948"/>
                    </a:ext>
                  </a:extLst>
                </a:gridCol>
                <a:gridCol w="1600200">
                  <a:extLst>
                    <a:ext uri="{9D8B030D-6E8A-4147-A177-3AD203B41FA5}">
                      <a16:colId xmlns:a16="http://schemas.microsoft.com/office/drawing/2014/main" val="1983864854"/>
                    </a:ext>
                  </a:extLst>
                </a:gridCol>
                <a:gridCol w="1752600">
                  <a:extLst>
                    <a:ext uri="{9D8B030D-6E8A-4147-A177-3AD203B41FA5}">
                      <a16:colId xmlns:a16="http://schemas.microsoft.com/office/drawing/2014/main" val="3749806388"/>
                    </a:ext>
                  </a:extLst>
                </a:gridCol>
                <a:gridCol w="2532063">
                  <a:extLst>
                    <a:ext uri="{9D8B030D-6E8A-4147-A177-3AD203B41FA5}">
                      <a16:colId xmlns:a16="http://schemas.microsoft.com/office/drawing/2014/main" val="320483392"/>
                    </a:ext>
                  </a:extLst>
                </a:gridCol>
                <a:gridCol w="1828800">
                  <a:extLst>
                    <a:ext uri="{9D8B030D-6E8A-4147-A177-3AD203B41FA5}">
                      <a16:colId xmlns:a16="http://schemas.microsoft.com/office/drawing/2014/main" val="3838592503"/>
                    </a:ext>
                  </a:extLst>
                </a:gridCol>
              </a:tblGrid>
              <a:tr h="27549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15246082"/>
                  </a:ext>
                </a:extLst>
              </a:tr>
              <a:tr h="27549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65979427"/>
                  </a:ext>
                </a:extLst>
              </a:tr>
              <a:tr h="28397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Basic Service Delivery</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57618243"/>
                  </a:ext>
                </a:extLst>
              </a:tr>
              <a:tr h="31222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Public Transport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4440286"/>
                  </a:ext>
                </a:extLst>
              </a:tr>
              <a:tr h="38287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16722849"/>
                  </a:ext>
                </a:extLst>
              </a:tr>
              <a:tr h="27549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National Taxi Lekgotla Resolutions Implementation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83551669"/>
                  </a:ext>
                </a:extLst>
              </a:tr>
              <a:tr h="606918">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accessibility, quality and reliability of public transport </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rowSpan="2">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Public transport funding scope expanded to incorporate the taxi industry </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rowSpan="2">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No direct operational subsidy for minibus taxis</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Capital subsidy through the Taxi Recapitalisation Programme</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Fragmented funding sources for land-based public transport</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lnSpc>
                          <a:spcPct val="114000"/>
                        </a:lnSpc>
                        <a:buFont typeface="Arial" panose="020B0604020202020204" pitchFamily="34" charset="0"/>
                        <a:buNone/>
                      </a:pPr>
                      <a:r>
                        <a:rPr lang="en-GB" sz="1100" dirty="0">
                          <a:effectLst/>
                          <a:latin typeface="Arial" panose="020B0604020202020204" pitchFamily="34" charset="0"/>
                          <a:cs typeface="Arial" panose="020B0604020202020204" pitchFamily="34" charset="0"/>
                        </a:rPr>
                        <a:t>Draft Public Transport Subsidy Policy developed and released for public consultations</a:t>
                      </a:r>
                      <a:endParaRPr lang="en-ZA" sz="11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Revised Public Transport Subsidy Policy approved and implemented</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40128358"/>
                  </a:ext>
                </a:extLst>
              </a:tr>
              <a:tr h="16341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lvl="0" indent="0">
                        <a:lnSpc>
                          <a:spcPct val="114000"/>
                        </a:lnSpc>
                        <a:buFont typeface="Arial" panose="020B0604020202020204" pitchFamily="34" charset="0"/>
                        <a:buNone/>
                      </a:pPr>
                      <a:r>
                        <a:rPr lang="en-ZA" sz="1100" dirty="0">
                          <a:effectLst/>
                          <a:latin typeface="Arial" panose="020B0604020202020204" pitchFamily="34" charset="0"/>
                          <a:cs typeface="Arial" panose="020B0604020202020204" pitchFamily="34" charset="0"/>
                        </a:rPr>
                        <a:t>Draft public transport funding framework developed </a:t>
                      </a:r>
                    </a:p>
                    <a:p>
                      <a:pPr marL="0" indent="0">
                        <a:lnSpc>
                          <a:spcPct val="114000"/>
                        </a:lnSpc>
                        <a:buFont typeface="Arial" panose="020B0604020202020204" pitchFamily="34" charset="0"/>
                        <a:buNone/>
                      </a:pPr>
                      <a:r>
                        <a:rPr lang="en-ZA" sz="1100" dirty="0">
                          <a:effectLst/>
                          <a:latin typeface="Arial" panose="020B0604020202020204" pitchFamily="34" charset="0"/>
                          <a:cs typeface="Arial" panose="020B0604020202020204" pitchFamily="34" charset="0"/>
                        </a:rPr>
                        <a:t> </a:t>
                      </a:r>
                    </a:p>
                    <a:p>
                      <a:pPr marL="0" lvl="0" indent="0">
                        <a:lnSpc>
                          <a:spcPct val="114000"/>
                        </a:lnSpc>
                        <a:buFont typeface="Arial" panose="020B0604020202020204" pitchFamily="34" charset="0"/>
                        <a:buNone/>
                      </a:pPr>
                      <a:r>
                        <a:rPr lang="en-ZA" sz="1100" dirty="0">
                          <a:effectLst/>
                          <a:latin typeface="Arial" panose="020B0604020202020204" pitchFamily="34" charset="0"/>
                          <a:cs typeface="Arial" panose="020B0604020202020204" pitchFamily="34" charset="0"/>
                        </a:rPr>
                        <a:t>Stakeholder consultations on the Draft Public Transport Funding Framework conducted with National Treasury to determine process and key components of the 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Public Transport Funding Model revised and implemented</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781186620"/>
                  </a:ext>
                </a:extLst>
              </a:tr>
            </a:tbl>
          </a:graphicData>
        </a:graphic>
      </p:graphicFrame>
    </p:spTree>
    <p:extLst>
      <p:ext uri="{BB962C8B-B14F-4D97-AF65-F5344CB8AC3E}">
        <p14:creationId xmlns:p14="http://schemas.microsoft.com/office/powerpoint/2010/main" val="170116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89607"/>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33</a:t>
            </a:r>
          </a:p>
        </p:txBody>
      </p:sp>
      <p:graphicFrame>
        <p:nvGraphicFramePr>
          <p:cNvPr id="9" name="Table 8">
            <a:extLst>
              <a:ext uri="{FF2B5EF4-FFF2-40B4-BE49-F238E27FC236}">
                <a16:creationId xmlns:a16="http://schemas.microsoft.com/office/drawing/2014/main" id="{01A8D346-9FBD-4C99-ACA4-DDCA60829CAA}"/>
              </a:ext>
            </a:extLst>
          </p:cNvPr>
          <p:cNvGraphicFramePr>
            <a:graphicFrameLocks noGrp="1"/>
          </p:cNvGraphicFramePr>
          <p:nvPr>
            <p:extLst>
              <p:ext uri="{D42A27DB-BD31-4B8C-83A1-F6EECF244321}">
                <p14:modId xmlns:p14="http://schemas.microsoft.com/office/powerpoint/2010/main" val="2720605768"/>
              </p:ext>
            </p:extLst>
          </p:nvPr>
        </p:nvGraphicFramePr>
        <p:xfrm>
          <a:off x="143668" y="484784"/>
          <a:ext cx="8856663" cy="4094005"/>
        </p:xfrm>
        <a:graphic>
          <a:graphicData uri="http://schemas.openxmlformats.org/drawingml/2006/table">
            <a:tbl>
              <a:tblPr/>
              <a:tblGrid>
                <a:gridCol w="1143000">
                  <a:extLst>
                    <a:ext uri="{9D8B030D-6E8A-4147-A177-3AD203B41FA5}">
                      <a16:colId xmlns:a16="http://schemas.microsoft.com/office/drawing/2014/main" val="1569337275"/>
                    </a:ext>
                  </a:extLst>
                </a:gridCol>
                <a:gridCol w="1600200">
                  <a:extLst>
                    <a:ext uri="{9D8B030D-6E8A-4147-A177-3AD203B41FA5}">
                      <a16:colId xmlns:a16="http://schemas.microsoft.com/office/drawing/2014/main" val="643659537"/>
                    </a:ext>
                  </a:extLst>
                </a:gridCol>
                <a:gridCol w="1752600">
                  <a:extLst>
                    <a:ext uri="{9D8B030D-6E8A-4147-A177-3AD203B41FA5}">
                      <a16:colId xmlns:a16="http://schemas.microsoft.com/office/drawing/2014/main" val="2885892594"/>
                    </a:ext>
                  </a:extLst>
                </a:gridCol>
                <a:gridCol w="2532063">
                  <a:extLst>
                    <a:ext uri="{9D8B030D-6E8A-4147-A177-3AD203B41FA5}">
                      <a16:colId xmlns:a16="http://schemas.microsoft.com/office/drawing/2014/main" val="2234922954"/>
                    </a:ext>
                  </a:extLst>
                </a:gridCol>
                <a:gridCol w="1828800">
                  <a:extLst>
                    <a:ext uri="{9D8B030D-6E8A-4147-A177-3AD203B41FA5}">
                      <a16:colId xmlns:a16="http://schemas.microsoft.com/office/drawing/2014/main" val="710861544"/>
                    </a:ext>
                  </a:extLst>
                </a:gridCol>
              </a:tblGrid>
              <a:tr h="20758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05711475"/>
                  </a:ext>
                </a:extLst>
              </a:tr>
              <a:tr h="20758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43321912"/>
                  </a:ext>
                </a:extLst>
              </a:tr>
              <a:tr h="21344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Basic Service Delivery</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39422924"/>
                  </a:ext>
                </a:extLst>
              </a:tr>
              <a:tr h="23573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Public Transport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81345542"/>
                  </a:ext>
                </a:extLst>
              </a:tr>
              <a:tr h="27208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383686254"/>
                  </a:ext>
                </a:extLst>
              </a:tr>
              <a:tr h="20758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National Taxi Lekgotla Resolutions Implementation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8449493"/>
                  </a:ext>
                </a:extLst>
              </a:tr>
              <a:tr h="1475211">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accessibility, quality and reliability of public transport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ownership of the Taxi Scrapping Entity by the Taxi Industry</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New Indicator</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lvl="0" indent="0">
                        <a:lnSpc>
                          <a:spcPct val="114000"/>
                        </a:lnSpc>
                        <a:buFont typeface="Symbol" panose="05050102010706020507" pitchFamily="18" charset="2"/>
                        <a:buNone/>
                      </a:pPr>
                      <a:r>
                        <a:rPr lang="en-ZA" sz="1000" dirty="0">
                          <a:effectLst/>
                          <a:latin typeface="Arial" panose="020B0604020202020204" pitchFamily="34" charset="0"/>
                          <a:cs typeface="Arial" panose="020B0604020202020204" pitchFamily="34" charset="0"/>
                        </a:rPr>
                        <a:t>The framework to guide an inclusive Taxi Scrapping Entity ownership has been developed. </a:t>
                      </a:r>
                    </a:p>
                    <a:p>
                      <a:pPr marL="342000" indent="-342000">
                        <a:lnSpc>
                          <a:spcPct val="114000"/>
                        </a:lnSpc>
                      </a:pPr>
                      <a:r>
                        <a:rPr lang="en-ZA" sz="1000" dirty="0">
                          <a:effectLst/>
                          <a:latin typeface="Arial" panose="020B0604020202020204" pitchFamily="34" charset="0"/>
                          <a:cs typeface="Arial" panose="020B0604020202020204" pitchFamily="34" charset="0"/>
                        </a:rPr>
                        <a:t> </a:t>
                      </a:r>
                    </a:p>
                    <a:p>
                      <a:pPr marL="0" lvl="0" indent="0">
                        <a:lnSpc>
                          <a:spcPct val="114000"/>
                        </a:lnSpc>
                        <a:buFont typeface="Symbol" panose="05050102010706020507" pitchFamily="18" charset="2"/>
                        <a:buNone/>
                      </a:pPr>
                      <a:r>
                        <a:rPr lang="en-ZA" sz="1000" dirty="0">
                          <a:effectLst/>
                          <a:latin typeface="Arial" panose="020B0604020202020204" pitchFamily="34" charset="0"/>
                          <a:cs typeface="Arial" panose="020B0604020202020204" pitchFamily="34" charset="0"/>
                        </a:rPr>
                        <a:t>The non-profit company, which was the chosen vehicle for this purpose, will be used to plan, establish, provide funding and implement projects and initiatives for the benefit of the taxi industry.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60% ownership</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t>
                      </a:r>
                      <a:r>
                        <a:rPr kumimoji="0" lang="en-US"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Framework for the taxi industry ownership of the Taxi Scrapping Entity developed and implemented)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00051517"/>
                  </a:ext>
                </a:extLst>
              </a:tr>
              <a:tr h="1139949">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implementation of taxi industry economic value chain opportunities in terms of the Re-Imagined Taxi Recapitalisation Framework</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0</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r>
                        <a:rPr lang="en-ZA" sz="1000" dirty="0">
                          <a:solidFill>
                            <a:srgbClr val="000000"/>
                          </a:solidFill>
                          <a:effectLst/>
                          <a:latin typeface="Arial" panose="020B0604020202020204" pitchFamily="34" charset="0"/>
                          <a:cs typeface="Arial" panose="020B0604020202020204" pitchFamily="34" charset="0"/>
                        </a:rPr>
                        <a:t>Memorandum of Incorporation for the 60% ownership of the Scrapping Entity developed</a:t>
                      </a:r>
                      <a:endParaRPr lang="en-ZA" sz="1000"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60% implementation taxi industry economic value chain opportunities identified in the Framework implemented.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55966594"/>
                  </a:ext>
                </a:extLst>
              </a:tr>
            </a:tbl>
          </a:graphicData>
        </a:graphic>
      </p:graphicFrame>
    </p:spTree>
    <p:extLst>
      <p:ext uri="{BB962C8B-B14F-4D97-AF65-F5344CB8AC3E}">
        <p14:creationId xmlns:p14="http://schemas.microsoft.com/office/powerpoint/2010/main" val="3158222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34</a:t>
            </a:r>
          </a:p>
        </p:txBody>
      </p:sp>
      <p:graphicFrame>
        <p:nvGraphicFramePr>
          <p:cNvPr id="5" name="Table 4">
            <a:extLst>
              <a:ext uri="{FF2B5EF4-FFF2-40B4-BE49-F238E27FC236}">
                <a16:creationId xmlns:a16="http://schemas.microsoft.com/office/drawing/2014/main" id="{1FC59DA8-DFD7-44E9-ADB9-6C37D380D341}"/>
              </a:ext>
            </a:extLst>
          </p:cNvPr>
          <p:cNvGraphicFramePr>
            <a:graphicFrameLocks noGrp="1"/>
          </p:cNvGraphicFramePr>
          <p:nvPr>
            <p:extLst>
              <p:ext uri="{D42A27DB-BD31-4B8C-83A1-F6EECF244321}">
                <p14:modId xmlns:p14="http://schemas.microsoft.com/office/powerpoint/2010/main" val="2502235268"/>
              </p:ext>
            </p:extLst>
          </p:nvPr>
        </p:nvGraphicFramePr>
        <p:xfrm>
          <a:off x="238112" y="570340"/>
          <a:ext cx="8856665" cy="4048466"/>
        </p:xfrm>
        <a:graphic>
          <a:graphicData uri="http://schemas.openxmlformats.org/drawingml/2006/table">
            <a:tbl>
              <a:tblPr firstRow="1" bandRow="1">
                <a:tableStyleId>{5C22544A-7EE6-4342-B048-85BDC9FD1C3A}</a:tableStyleId>
              </a:tblPr>
              <a:tblGrid>
                <a:gridCol w="1142959">
                  <a:extLst>
                    <a:ext uri="{9D8B030D-6E8A-4147-A177-3AD203B41FA5}">
                      <a16:colId xmlns:a16="http://schemas.microsoft.com/office/drawing/2014/main" val="20000"/>
                    </a:ext>
                  </a:extLst>
                </a:gridCol>
                <a:gridCol w="1390729">
                  <a:extLst>
                    <a:ext uri="{9D8B030D-6E8A-4147-A177-3AD203B41FA5}">
                      <a16:colId xmlns:a16="http://schemas.microsoft.com/office/drawing/2014/main" val="20001"/>
                    </a:ext>
                  </a:extLst>
                </a:gridCol>
                <a:gridCol w="1296144">
                  <a:extLst>
                    <a:ext uri="{9D8B030D-6E8A-4147-A177-3AD203B41FA5}">
                      <a16:colId xmlns:a16="http://schemas.microsoft.com/office/drawing/2014/main" val="388344737"/>
                    </a:ext>
                  </a:extLst>
                </a:gridCol>
                <a:gridCol w="3312369">
                  <a:extLst>
                    <a:ext uri="{9D8B030D-6E8A-4147-A177-3AD203B41FA5}">
                      <a16:colId xmlns:a16="http://schemas.microsoft.com/office/drawing/2014/main" val="1212194907"/>
                    </a:ext>
                  </a:extLst>
                </a:gridCol>
                <a:gridCol w="1714464">
                  <a:extLst>
                    <a:ext uri="{9D8B030D-6E8A-4147-A177-3AD203B41FA5}">
                      <a16:colId xmlns:a16="http://schemas.microsoft.com/office/drawing/2014/main" val="1002913937"/>
                    </a:ext>
                  </a:extLst>
                </a:gridCol>
              </a:tblGrid>
              <a:tr h="57194">
                <a:tc gridSpan="5">
                  <a:txBody>
                    <a:bodyPr/>
                    <a:lstStyle/>
                    <a:p>
                      <a:pPr marL="0" marR="0">
                        <a:lnSpc>
                          <a:spcPct val="110000"/>
                        </a:lnSpc>
                        <a:spcBef>
                          <a:spcPts val="0"/>
                        </a:spcBef>
                        <a:spcAft>
                          <a:spcPts val="0"/>
                        </a:spcAft>
                      </a:pPr>
                      <a:r>
                        <a:rPr lang="en-ZA" sz="8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06422">
                <a:tc gridSpan="5">
                  <a:txBody>
                    <a:bodyPr/>
                    <a:lstStyle/>
                    <a:p>
                      <a:pPr marL="0" marR="0">
                        <a:lnSpc>
                          <a:spcPct val="150000"/>
                        </a:lnSpc>
                        <a:spcBef>
                          <a:spcPts val="0"/>
                        </a:spcBef>
                        <a:spcAft>
                          <a:spcPts val="0"/>
                        </a:spcAft>
                      </a:pPr>
                      <a:r>
                        <a:rPr lang="en-ZA" sz="800" b="1" dirty="0">
                          <a:solidFill>
                            <a:schemeClr val="bg1"/>
                          </a:solidFill>
                          <a:effectLst/>
                          <a:latin typeface="Arial" panose="020B0604020202020204" pitchFamily="34" charset="0"/>
                          <a:ea typeface="Calibri"/>
                          <a:cs typeface="Arial" panose="020B0604020202020204" pitchFamily="34" charset="0"/>
                        </a:rPr>
                        <a:t>Priority 5: Spatial Integration, Human Settlements and Local Government</a:t>
                      </a: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5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106332">
                <a:tc gridSpan="5">
                  <a:txBody>
                    <a:bodyPr/>
                    <a:lstStyle/>
                    <a:p>
                      <a:pPr marL="0" marR="0">
                        <a:lnSpc>
                          <a:spcPct val="150000"/>
                        </a:lnSpc>
                        <a:spcBef>
                          <a:spcPts val="0"/>
                        </a:spcBef>
                        <a:spcAft>
                          <a:spcPts val="0"/>
                        </a:spcAft>
                      </a:pPr>
                      <a:r>
                        <a:rPr lang="en-ZA" sz="800" b="1" dirty="0">
                          <a:solidFill>
                            <a:schemeClr val="bg1"/>
                          </a:solidFill>
                          <a:effectLst/>
                          <a:latin typeface="Arial" panose="020B0604020202020204" pitchFamily="34" charset="0"/>
                          <a:ea typeface="Calibri"/>
                          <a:cs typeface="Arial" panose="020B0604020202020204" pitchFamily="34" charset="0"/>
                        </a:rPr>
                        <a:t>MTSF Programme: Basic Service Delivery</a:t>
                      </a: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5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106242">
                <a:tc gridSpan="5">
                  <a:txBody>
                    <a:bodyPr/>
                    <a:lstStyle/>
                    <a:p>
                      <a:pPr marL="0" marR="0">
                        <a:lnSpc>
                          <a:spcPct val="150000"/>
                        </a:lnSpc>
                        <a:spcBef>
                          <a:spcPts val="0"/>
                        </a:spcBef>
                        <a:spcAft>
                          <a:spcPts val="0"/>
                        </a:spcAft>
                      </a:pPr>
                      <a:r>
                        <a:rPr lang="en-ZA" sz="800" b="1" dirty="0">
                          <a:solidFill>
                            <a:schemeClr val="bg1"/>
                          </a:solidFill>
                          <a:effectLst/>
                          <a:latin typeface="Arial" panose="020B0604020202020204" pitchFamily="34" charset="0"/>
                          <a:ea typeface="Calibri"/>
                          <a:cs typeface="Arial" panose="020B0604020202020204" pitchFamily="34" charset="0"/>
                        </a:rPr>
                        <a:t>Sub-Programme: Public Transport</a:t>
                      </a: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5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0003"/>
                  </a:ext>
                </a:extLst>
              </a:tr>
              <a:tr h="106152">
                <a:tc>
                  <a:txBody>
                    <a:bodyPr/>
                    <a:lstStyle/>
                    <a:p>
                      <a:pPr algn="ctr">
                        <a:lnSpc>
                          <a:spcPct val="110000"/>
                        </a:lnSpc>
                      </a:pPr>
                      <a:r>
                        <a:rPr lang="en-ZA" sz="800" b="1" dirty="0">
                          <a:solidFill>
                            <a:schemeClr val="bg1"/>
                          </a:solidFill>
                          <a:effectLst/>
                          <a:latin typeface="Arial" panose="020B0604020202020204" pitchFamily="34" charset="0"/>
                          <a:cs typeface="Arial" panose="020B0604020202020204" pitchFamily="34" charset="0"/>
                        </a:rPr>
                        <a:t>OUTCOME</a:t>
                      </a:r>
                      <a:endParaRPr lang="en-US" sz="8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800" b="1" dirty="0">
                          <a:solidFill>
                            <a:schemeClr val="bg1"/>
                          </a:solidFill>
                          <a:effectLst/>
                          <a:latin typeface="Arial" panose="020B0604020202020204" pitchFamily="34" charset="0"/>
                          <a:cs typeface="Arial" panose="020B0604020202020204" pitchFamily="34" charset="0"/>
                        </a:rPr>
                        <a:t>OUTCOME INDICATOR</a:t>
                      </a:r>
                      <a:endParaRPr lang="en-US" sz="8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800" b="1" dirty="0">
                          <a:solidFill>
                            <a:schemeClr val="bg1"/>
                          </a:solidFill>
                          <a:effectLst/>
                          <a:latin typeface="Arial" panose="020B0604020202020204" pitchFamily="34" charset="0"/>
                          <a:cs typeface="Arial" panose="020B0604020202020204" pitchFamily="34" charset="0"/>
                        </a:rPr>
                        <a:t>BASELINE (March 2019)</a:t>
                      </a:r>
                      <a:endParaRPr lang="en-US" sz="8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800" b="1" dirty="0">
                          <a:solidFill>
                            <a:schemeClr val="bg1"/>
                          </a:solidFill>
                          <a:effectLst/>
                          <a:latin typeface="Arial" panose="020B0604020202020204" pitchFamily="34" charset="0"/>
                          <a:cs typeface="Arial" panose="020B0604020202020204" pitchFamily="34" charset="0"/>
                        </a:rPr>
                        <a:t>REVISED</a:t>
                      </a:r>
                      <a:r>
                        <a:rPr lang="en-US" sz="800" b="1" baseline="0" dirty="0">
                          <a:solidFill>
                            <a:schemeClr val="bg1"/>
                          </a:solidFill>
                          <a:effectLst/>
                          <a:latin typeface="Arial" panose="020B0604020202020204" pitchFamily="34" charset="0"/>
                          <a:cs typeface="Arial" panose="020B0604020202020204" pitchFamily="34" charset="0"/>
                        </a:rPr>
                        <a:t> BASELINE (December 2022)</a:t>
                      </a:r>
                      <a:endParaRPr lang="en-US" sz="8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800" b="1" dirty="0">
                          <a:solidFill>
                            <a:schemeClr val="bg1"/>
                          </a:solidFill>
                          <a:effectLst/>
                          <a:latin typeface="Arial" panose="020B0604020202020204" pitchFamily="34" charset="0"/>
                          <a:cs typeface="Arial" panose="020B0604020202020204" pitchFamily="34" charset="0"/>
                        </a:rPr>
                        <a:t>FIVE-YEAR TARGET</a:t>
                      </a:r>
                      <a:endParaRPr lang="en-US" sz="8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16114">
                <a:tc gridSpan="5">
                  <a:txBody>
                    <a:bodyPr/>
                    <a:lstStyle/>
                    <a:p>
                      <a:pPr>
                        <a:lnSpc>
                          <a:spcPct val="150000"/>
                        </a:lnSpc>
                      </a:pPr>
                      <a:r>
                        <a:rPr lang="en-US" sz="800" b="1" dirty="0">
                          <a:effectLst/>
                          <a:latin typeface="Arial" panose="020B0604020202020204" pitchFamily="34" charset="0"/>
                          <a:cs typeface="Arial" panose="020B0604020202020204" pitchFamily="34" charset="0"/>
                        </a:rPr>
                        <a:t>National Taxi Lekgotla Resolutions Implementation</a:t>
                      </a: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nSpc>
                          <a:spcPct val="150000"/>
                        </a:lnSpc>
                      </a:pPr>
                      <a:endParaRPr lang="en-US" sz="800" b="1"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5"/>
                  </a:ext>
                </a:extLst>
              </a:tr>
              <a:tr h="1096688">
                <a:tc rowSpan="2">
                  <a:txBody>
                    <a:bodyPr/>
                    <a:lstStyle/>
                    <a:p>
                      <a:pPr>
                        <a:lnSpc>
                          <a:spcPct val="150000"/>
                        </a:lnSpc>
                      </a:pPr>
                      <a:r>
                        <a:rPr lang="en-ZA" sz="900" b="1" dirty="0">
                          <a:effectLst/>
                          <a:latin typeface="Arial" panose="020B0604020202020204" pitchFamily="34" charset="0"/>
                          <a:cs typeface="Arial" panose="020B0604020202020204" pitchFamily="34" charset="0"/>
                        </a:rPr>
                        <a:t>Improved accessibility, quality and reliability of public transport </a:t>
                      </a:r>
                      <a:endParaRPr lang="en-US" sz="900" dirty="0">
                        <a:effectLst/>
                        <a:latin typeface="Arial" panose="020B0604020202020204" pitchFamily="34" charset="0"/>
                        <a:cs typeface="Arial" panose="020B0604020202020204" pitchFamily="34" charset="0"/>
                      </a:endParaRPr>
                    </a:p>
                    <a:p>
                      <a:pPr>
                        <a:lnSpc>
                          <a:spcPct val="110000"/>
                        </a:lnSpc>
                      </a:pP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Economic</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thrust of the revised taxi</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recapitalisation</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programme broadened</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0</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Symbol" panose="05050102010706020507" pitchFamily="18" charset="2"/>
                        <a:buNone/>
                      </a:pPr>
                      <a:r>
                        <a:rPr lang="en-ZA" sz="900" dirty="0">
                          <a:solidFill>
                            <a:srgbClr val="000000"/>
                          </a:solidFill>
                          <a:effectLst/>
                          <a:latin typeface="Arial" panose="020B0604020202020204" pitchFamily="34" charset="0"/>
                          <a:cs typeface="Arial" panose="020B0604020202020204" pitchFamily="34" charset="0"/>
                        </a:rPr>
                        <a:t>Implementation plan for the taxi lekgotla resolutions developed, and it outlines commitments towards the empowerment of the taxi industry.</a:t>
                      </a:r>
                      <a:endParaRPr lang="en-ZA" sz="900" dirty="0">
                        <a:effectLst/>
                        <a:latin typeface="Arial" panose="020B0604020202020204" pitchFamily="34" charset="0"/>
                        <a:cs typeface="Arial" panose="020B0604020202020204" pitchFamily="34" charset="0"/>
                      </a:endParaRPr>
                    </a:p>
                    <a:p>
                      <a:pPr marL="102870" indent="-102870">
                        <a:lnSpc>
                          <a:spcPct val="115000"/>
                        </a:lnSpc>
                      </a:pPr>
                      <a:r>
                        <a:rPr lang="en-ZA" sz="900" dirty="0">
                          <a:solidFill>
                            <a:srgbClr val="000000"/>
                          </a:solidFill>
                          <a:effectLst/>
                          <a:latin typeface="Arial" panose="020B0604020202020204" pitchFamily="34" charset="0"/>
                          <a:cs typeface="Arial" panose="020B0604020202020204" pitchFamily="34" charset="0"/>
                        </a:rPr>
                        <a:t> </a:t>
                      </a:r>
                      <a:endParaRPr lang="en-ZA" sz="900" dirty="0">
                        <a:effectLst/>
                        <a:latin typeface="Arial" panose="020B06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ZA" sz="900" dirty="0">
                          <a:solidFill>
                            <a:srgbClr val="000000"/>
                          </a:solidFill>
                          <a:effectLst/>
                          <a:latin typeface="Arial" panose="020B0604020202020204" pitchFamily="34" charset="0"/>
                          <a:cs typeface="Arial" panose="020B0604020202020204" pitchFamily="34" charset="0"/>
                        </a:rPr>
                        <a:t>An empowerment model that is anchored on formalisation and professionalisation of the taxi industry, establishment of business entities, subsidisation of the industry and partnerships has been developed </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Re-Imagined Taxi</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Recapitalisation</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Programme Framework</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that defines economic</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empowerment value chain</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opportunities developed</a:t>
                      </a:r>
                      <a:r>
                        <a:rPr lang="en-US" sz="900" baseline="0" dirty="0">
                          <a:effectLst/>
                          <a:latin typeface="Arial" panose="020B0604020202020204" pitchFamily="34" charset="0"/>
                          <a:cs typeface="Arial" panose="020B0604020202020204" pitchFamily="34" charset="0"/>
                        </a:rPr>
                        <a:t> </a:t>
                      </a:r>
                      <a:r>
                        <a:rPr lang="en-ZA" sz="900" dirty="0">
                          <a:effectLst/>
                          <a:latin typeface="Arial" panose="020B0604020202020204" pitchFamily="34" charset="0"/>
                          <a:cs typeface="Arial" panose="020B0604020202020204" pitchFamily="34" charset="0"/>
                        </a:rPr>
                        <a:t>and implemented</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1614071">
                <a:tc vMerge="1">
                  <a:txBody>
                    <a:bodyPr/>
                    <a:lstStyle/>
                    <a:p>
                      <a:endParaRPr lang="en-US"/>
                    </a:p>
                  </a:txBody>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Uniform business processes across Provincial Regulatory Entities (PREs)</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Existing Standard Operating Procedure (SOP) manuals assessed from PREs’ and status quo analysis report developed.</a:t>
                      </a:r>
                    </a:p>
                    <a:p>
                      <a:pPr marL="160020">
                        <a:lnSpc>
                          <a:spcPct val="115000"/>
                        </a:lnSpc>
                      </a:pPr>
                      <a:r>
                        <a:rPr lang="en-ZA" sz="900" dirty="0">
                          <a:effectLst/>
                          <a:latin typeface="Arial" panose="020B0604020202020204" pitchFamily="34" charset="0"/>
                          <a:cs typeface="Arial" panose="020B0604020202020204" pitchFamily="34" charset="0"/>
                        </a:rPr>
                        <a:t> </a:t>
                      </a:r>
                    </a:p>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Three PREs’ (Limpopo, Mpumalanga &amp; Free Sate) consulted on existing </a:t>
                      </a:r>
                      <a:r>
                        <a:rPr lang="en-ZA" sz="900" dirty="0" err="1">
                          <a:effectLst/>
                          <a:latin typeface="Arial" panose="020B0604020202020204" pitchFamily="34" charset="0"/>
                          <a:cs typeface="Arial" panose="020B0604020202020204" pitchFamily="34" charset="0"/>
                        </a:rPr>
                        <a:t>SoP</a:t>
                      </a:r>
                      <a:r>
                        <a:rPr lang="en-ZA" sz="900" dirty="0">
                          <a:effectLst/>
                          <a:latin typeface="Arial" panose="020B0604020202020204" pitchFamily="34" charset="0"/>
                          <a:cs typeface="Arial" panose="020B0604020202020204" pitchFamily="34" charset="0"/>
                        </a:rPr>
                        <a:t> manuals.</a:t>
                      </a:r>
                    </a:p>
                    <a:p>
                      <a:pPr marL="160020">
                        <a:lnSpc>
                          <a:spcPct val="115000"/>
                        </a:lnSpc>
                      </a:pPr>
                      <a:r>
                        <a:rPr lang="en-ZA" sz="900" dirty="0">
                          <a:effectLst/>
                          <a:latin typeface="Arial" panose="020B0604020202020204" pitchFamily="34" charset="0"/>
                          <a:cs typeface="Arial" panose="020B0604020202020204" pitchFamily="34" charset="0"/>
                        </a:rPr>
                        <a:t> </a:t>
                      </a:r>
                    </a:p>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Draft SOP manual developed for PRE's.   </a:t>
                      </a:r>
                    </a:p>
                    <a:p>
                      <a:pPr marL="160020">
                        <a:lnSpc>
                          <a:spcPct val="115000"/>
                        </a:lnSpc>
                      </a:pPr>
                      <a:r>
                        <a:rPr lang="en-ZA" sz="900" dirty="0">
                          <a:effectLst/>
                          <a:latin typeface="Arial" panose="020B0604020202020204" pitchFamily="34" charset="0"/>
                          <a:cs typeface="Arial" panose="020B0604020202020204" pitchFamily="34" charset="0"/>
                        </a:rPr>
                        <a:t> </a:t>
                      </a:r>
                    </a:p>
                    <a:p>
                      <a:pPr marL="0" lvl="0" indent="0">
                        <a:lnSpc>
                          <a:spcPct val="115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Stakeholder consultations conducted  on the draft SOP manual  and inputs considered. </a:t>
                      </a: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Standardised business processes across Provincial Regulatory Entities (PREs)</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820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35</a:t>
            </a:r>
          </a:p>
        </p:txBody>
      </p:sp>
      <p:graphicFrame>
        <p:nvGraphicFramePr>
          <p:cNvPr id="5" name="Table 4">
            <a:extLst>
              <a:ext uri="{FF2B5EF4-FFF2-40B4-BE49-F238E27FC236}">
                <a16:creationId xmlns:a16="http://schemas.microsoft.com/office/drawing/2014/main" id="{1FC59DA8-DFD7-44E9-ADB9-6C37D380D341}"/>
              </a:ext>
            </a:extLst>
          </p:cNvPr>
          <p:cNvGraphicFramePr>
            <a:graphicFrameLocks noGrp="1"/>
          </p:cNvGraphicFramePr>
          <p:nvPr>
            <p:extLst>
              <p:ext uri="{D42A27DB-BD31-4B8C-83A1-F6EECF244321}">
                <p14:modId xmlns:p14="http://schemas.microsoft.com/office/powerpoint/2010/main" val="2397430933"/>
              </p:ext>
            </p:extLst>
          </p:nvPr>
        </p:nvGraphicFramePr>
        <p:xfrm>
          <a:off x="238112" y="570341"/>
          <a:ext cx="8856665" cy="3876297"/>
        </p:xfrm>
        <a:graphic>
          <a:graphicData uri="http://schemas.openxmlformats.org/drawingml/2006/table">
            <a:tbl>
              <a:tblPr firstRow="1" bandRow="1">
                <a:tableStyleId>{5C22544A-7EE6-4342-B048-85BDC9FD1C3A}</a:tableStyleId>
              </a:tblPr>
              <a:tblGrid>
                <a:gridCol w="1142959">
                  <a:extLst>
                    <a:ext uri="{9D8B030D-6E8A-4147-A177-3AD203B41FA5}">
                      <a16:colId xmlns:a16="http://schemas.microsoft.com/office/drawing/2014/main" val="20000"/>
                    </a:ext>
                  </a:extLst>
                </a:gridCol>
                <a:gridCol w="1390729">
                  <a:extLst>
                    <a:ext uri="{9D8B030D-6E8A-4147-A177-3AD203B41FA5}">
                      <a16:colId xmlns:a16="http://schemas.microsoft.com/office/drawing/2014/main" val="20001"/>
                    </a:ext>
                  </a:extLst>
                </a:gridCol>
                <a:gridCol w="1296144">
                  <a:extLst>
                    <a:ext uri="{9D8B030D-6E8A-4147-A177-3AD203B41FA5}">
                      <a16:colId xmlns:a16="http://schemas.microsoft.com/office/drawing/2014/main" val="388344737"/>
                    </a:ext>
                  </a:extLst>
                </a:gridCol>
                <a:gridCol w="3312369">
                  <a:extLst>
                    <a:ext uri="{9D8B030D-6E8A-4147-A177-3AD203B41FA5}">
                      <a16:colId xmlns:a16="http://schemas.microsoft.com/office/drawing/2014/main" val="1212194907"/>
                    </a:ext>
                  </a:extLst>
                </a:gridCol>
                <a:gridCol w="1714464">
                  <a:extLst>
                    <a:ext uri="{9D8B030D-6E8A-4147-A177-3AD203B41FA5}">
                      <a16:colId xmlns:a16="http://schemas.microsoft.com/office/drawing/2014/main" val="1002913937"/>
                    </a:ext>
                  </a:extLst>
                </a:gridCol>
              </a:tblGrid>
              <a:tr h="57193">
                <a:tc gridSpan="5">
                  <a:txBody>
                    <a:bodyPr/>
                    <a:lstStyle/>
                    <a:p>
                      <a:pPr marL="0" marR="0">
                        <a:lnSpc>
                          <a:spcPct val="11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0">
                <a:tc gridSpan="5">
                  <a:txBody>
                    <a:bodyPr/>
                    <a:lstStyle/>
                    <a:p>
                      <a:pPr marL="0" marR="0">
                        <a:lnSpc>
                          <a:spcPct val="15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Priority 5: Spatial Integration, Human Settlements and Local Government</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5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38031">
                <a:tc gridSpan="5">
                  <a:txBody>
                    <a:bodyPr/>
                    <a:lstStyle/>
                    <a:p>
                      <a:pPr marL="0" marR="0">
                        <a:lnSpc>
                          <a:spcPct val="15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MTSF Programme: Basic Service Delivery</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5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56769">
                <a:tc gridSpan="5">
                  <a:txBody>
                    <a:bodyPr/>
                    <a:lstStyle/>
                    <a:p>
                      <a:pPr marL="0" marR="0">
                        <a:lnSpc>
                          <a:spcPct val="15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Sub-Programme: Public Transport</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5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0003"/>
                  </a:ext>
                </a:extLst>
              </a:tr>
              <a:tr h="47785">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OUTCOME</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OUTCOME INDICATOR</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BASELINE (March 2019)</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100" b="1" dirty="0">
                          <a:solidFill>
                            <a:schemeClr val="bg1"/>
                          </a:solidFill>
                          <a:effectLst/>
                          <a:latin typeface="Arial" panose="020B0604020202020204" pitchFamily="34" charset="0"/>
                          <a:cs typeface="Arial" panose="020B0604020202020204" pitchFamily="34" charset="0"/>
                        </a:rPr>
                        <a:t>REVISED</a:t>
                      </a:r>
                      <a:r>
                        <a:rPr lang="en-US" sz="1100" b="1" baseline="0" dirty="0">
                          <a:solidFill>
                            <a:schemeClr val="bg1"/>
                          </a:solidFill>
                          <a:effectLst/>
                          <a:latin typeface="Arial" panose="020B0604020202020204" pitchFamily="34" charset="0"/>
                          <a:cs typeface="Arial" panose="020B0604020202020204" pitchFamily="34" charset="0"/>
                        </a:rPr>
                        <a:t> BASELINE (December 2022)</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FIVE-YEAR TARGET</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64643">
                <a:tc gridSpan="5">
                  <a:txBody>
                    <a:bodyPr/>
                    <a:lstStyle/>
                    <a:p>
                      <a:pPr>
                        <a:lnSpc>
                          <a:spcPct val="150000"/>
                        </a:lnSpc>
                      </a:pPr>
                      <a:r>
                        <a:rPr lang="en-US" sz="1100" b="1" dirty="0">
                          <a:effectLst/>
                          <a:latin typeface="Arial" panose="020B0604020202020204" pitchFamily="34" charset="0"/>
                          <a:cs typeface="Arial" panose="020B0604020202020204" pitchFamily="34" charset="0"/>
                        </a:rPr>
                        <a:t>National Taxi Lekgotla Resolutions Implementation</a:t>
                      </a: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nSpc>
                          <a:spcPct val="150000"/>
                        </a:lnSpc>
                      </a:pPr>
                      <a:endParaRPr lang="en-US" sz="800" b="1"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5"/>
                  </a:ext>
                </a:extLst>
              </a:tr>
              <a:tr h="638500">
                <a:tc>
                  <a:txBody>
                    <a:bodyPr/>
                    <a:lstStyle/>
                    <a:p>
                      <a:pPr>
                        <a:lnSpc>
                          <a:spcPct val="150000"/>
                        </a:lnSpc>
                      </a:pPr>
                      <a:r>
                        <a:rPr lang="en-ZA" sz="1100" b="1" dirty="0">
                          <a:effectLst/>
                          <a:latin typeface="Arial" panose="020B0604020202020204" pitchFamily="34" charset="0"/>
                          <a:cs typeface="Arial" panose="020B0604020202020204" pitchFamily="34" charset="0"/>
                        </a:rPr>
                        <a:t>Improved accessibility, quality and reliability of public transport </a:t>
                      </a:r>
                      <a:endParaRPr lang="en-US" sz="11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US" sz="1100" dirty="0">
                          <a:effectLst/>
                          <a:latin typeface="Arial" panose="020B0604020202020204" pitchFamily="34" charset="0"/>
                          <a:cs typeface="Arial" panose="020B0604020202020204" pitchFamily="34" charset="0"/>
                        </a:rPr>
                        <a:t>Fully functional National Public Transport Regulator (NPTR)</a:t>
                      </a: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100"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4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Memorandum for gap analysis and approval to appoint a service provider to develop business case and implementation plan for the NPTR to fully undertake its functions was submitted for approval</a:t>
                      </a:r>
                    </a:p>
                    <a:p>
                      <a:pPr marL="0" lvl="0" indent="0">
                        <a:lnSpc>
                          <a:spcPct val="114000"/>
                        </a:lnSpc>
                        <a:buFont typeface="Symbol" panose="05050102010706020507" pitchFamily="18" charset="2"/>
                        <a:buNone/>
                      </a:pPr>
                      <a:endParaRPr lang="en-ZA" sz="1100" dirty="0">
                        <a:effectLst/>
                        <a:latin typeface="Arial" panose="020B0604020202020204" pitchFamily="34" charset="0"/>
                        <a:cs typeface="Arial" panose="020B0604020202020204" pitchFamily="34" charset="0"/>
                      </a:endParaRPr>
                    </a:p>
                    <a:p>
                      <a:pPr marL="0" lvl="0" indent="0">
                        <a:lnSpc>
                          <a:spcPct val="114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Terms of reference for the development of a business case and implementation plan for the takeover of full NPTR functions developed</a:t>
                      </a:r>
                    </a:p>
                    <a:p>
                      <a:pPr marL="342000" indent="-342000">
                        <a:lnSpc>
                          <a:spcPct val="114000"/>
                        </a:lnSpc>
                      </a:pPr>
                      <a:r>
                        <a:rPr lang="en-ZA" sz="1100" dirty="0">
                          <a:effectLst/>
                          <a:latin typeface="Arial" panose="020B0604020202020204" pitchFamily="34" charset="0"/>
                          <a:cs typeface="Arial" panose="020B0604020202020204" pitchFamily="34" charset="0"/>
                        </a:rPr>
                        <a:t> </a:t>
                      </a:r>
                    </a:p>
                    <a:p>
                      <a:pPr marL="0" lvl="0" indent="0">
                        <a:lnSpc>
                          <a:spcPct val="114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Business case and implementation plan to guide the full establishment of the NPTR are being developed internally </a:t>
                      </a:r>
                    </a:p>
                    <a:p>
                      <a:pPr marL="0" lvl="0" indent="0">
                        <a:lnSpc>
                          <a:spcPct val="115000"/>
                        </a:lnSpc>
                        <a:buFont typeface="Arial"/>
                        <a:buNone/>
                      </a:pPr>
                      <a:endParaRPr lang="en-US" sz="11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100" dirty="0">
                          <a:effectLst/>
                          <a:latin typeface="Arial" panose="020B0604020202020204" pitchFamily="34" charset="0"/>
                          <a:cs typeface="Arial" panose="020B0604020202020204" pitchFamily="34" charset="0"/>
                        </a:rPr>
                        <a:t>NPTR fully capacitated and operations</a:t>
                      </a:r>
                      <a:endParaRPr lang="en-US" sz="11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6621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altLang="en-US" sz="1800" b="1" dirty="0">
                <a:solidFill>
                  <a:prstClr val="black"/>
                </a:solidFill>
                <a:latin typeface="Arial" panose="020B0604020202020204" pitchFamily="34" charset="0"/>
                <a:ea typeface="+mj-ea"/>
                <a:cs typeface="Arial" panose="020B0604020202020204" pitchFamily="34" charset="0"/>
              </a:rPr>
              <a:t>Key Planning Considerations (Cont..)</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04</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701884"/>
          </a:xfrm>
        </p:spPr>
        <p:txBody>
          <a:bodyPr>
            <a:normAutofit/>
          </a:bodyPr>
          <a:lstStyle/>
          <a:p>
            <a:pPr marL="285750" indent="-285750" algn="just">
              <a:buFont typeface="Arial" panose="020B0604020202020204" pitchFamily="34" charset="0"/>
              <a:buChar char="•"/>
            </a:pPr>
            <a:r>
              <a:rPr lang="en-US" dirty="0">
                <a:solidFill>
                  <a:schemeClr val="tx1"/>
                </a:solidFill>
              </a:rPr>
              <a:t>Government Agenda – Sustained vs Changed Agenda – How do we do things differently while also ensuring that the transport mandate is sustained towards desired outcomes; and</a:t>
            </a:r>
          </a:p>
          <a:p>
            <a:pPr marL="285750" indent="-285750" algn="just">
              <a:buFont typeface="Arial" panose="020B0604020202020204" pitchFamily="34" charset="0"/>
              <a:buChar char="•"/>
            </a:pPr>
            <a:endParaRPr lang="en-ZA" altLang="en-US" dirty="0">
              <a:solidFill>
                <a:schemeClr val="tx1"/>
              </a:solidFill>
            </a:endParaRPr>
          </a:p>
          <a:p>
            <a:pPr marL="285750" indent="-285750" algn="just">
              <a:buFont typeface="Arial" panose="020B0604020202020204" pitchFamily="34" charset="0"/>
              <a:buChar char="•"/>
            </a:pPr>
            <a:r>
              <a:rPr lang="en-ZA" altLang="en-US" dirty="0">
                <a:solidFill>
                  <a:schemeClr val="tx1"/>
                </a:solidFill>
              </a:rPr>
              <a:t>Current plans take into consideration budget cuts and reprioritisation of resources over the medium term.</a:t>
            </a: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3718960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28" y="178816"/>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36</a:t>
            </a:r>
          </a:p>
        </p:txBody>
      </p:sp>
      <p:graphicFrame>
        <p:nvGraphicFramePr>
          <p:cNvPr id="5" name="Table 4">
            <a:extLst>
              <a:ext uri="{FF2B5EF4-FFF2-40B4-BE49-F238E27FC236}">
                <a16:creationId xmlns:a16="http://schemas.microsoft.com/office/drawing/2014/main" id="{23A15CDE-6AFB-442F-8A62-A257194329FF}"/>
              </a:ext>
            </a:extLst>
          </p:cNvPr>
          <p:cNvGraphicFramePr>
            <a:graphicFrameLocks noGrp="1"/>
          </p:cNvGraphicFramePr>
          <p:nvPr>
            <p:extLst>
              <p:ext uri="{D42A27DB-BD31-4B8C-83A1-F6EECF244321}">
                <p14:modId xmlns:p14="http://schemas.microsoft.com/office/powerpoint/2010/main" val="3254718143"/>
              </p:ext>
            </p:extLst>
          </p:nvPr>
        </p:nvGraphicFramePr>
        <p:xfrm>
          <a:off x="152400" y="578594"/>
          <a:ext cx="8839202" cy="3889506"/>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48408">
                  <a:extLst>
                    <a:ext uri="{9D8B030D-6E8A-4147-A177-3AD203B41FA5}">
                      <a16:colId xmlns:a16="http://schemas.microsoft.com/office/drawing/2014/main" val="20001"/>
                    </a:ext>
                  </a:extLst>
                </a:gridCol>
                <a:gridCol w="1224136">
                  <a:extLst>
                    <a:ext uri="{9D8B030D-6E8A-4147-A177-3AD203B41FA5}">
                      <a16:colId xmlns:a16="http://schemas.microsoft.com/office/drawing/2014/main" val="3805959801"/>
                    </a:ext>
                  </a:extLst>
                </a:gridCol>
                <a:gridCol w="3456384">
                  <a:extLst>
                    <a:ext uri="{9D8B030D-6E8A-4147-A177-3AD203B41FA5}">
                      <a16:colId xmlns:a16="http://schemas.microsoft.com/office/drawing/2014/main" val="3345567834"/>
                    </a:ext>
                  </a:extLst>
                </a:gridCol>
                <a:gridCol w="1467274">
                  <a:extLst>
                    <a:ext uri="{9D8B030D-6E8A-4147-A177-3AD203B41FA5}">
                      <a16:colId xmlns:a16="http://schemas.microsoft.com/office/drawing/2014/main" val="4125162924"/>
                    </a:ext>
                  </a:extLst>
                </a:gridCol>
              </a:tblGrid>
              <a:tr h="153655">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153655">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Priority 5: Spatial Integration, Human Settlements and Local Government</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153655">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MTSF Programme: Basic Service Delivery</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153655">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Sub-Programme: Public Transport</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0003"/>
                  </a:ext>
                </a:extLst>
              </a:tr>
              <a:tr h="320246">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 INDICATOR</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BASELINE (March 2019)</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900" b="1" dirty="0">
                          <a:solidFill>
                            <a:schemeClr val="bg1"/>
                          </a:solidFill>
                          <a:effectLst/>
                          <a:latin typeface="Arial" panose="020B0604020202020204" pitchFamily="34" charset="0"/>
                          <a:cs typeface="Arial" panose="020B0604020202020204" pitchFamily="34" charset="0"/>
                        </a:rPr>
                        <a:t>REVISED</a:t>
                      </a:r>
                      <a:r>
                        <a:rPr lang="en-US" sz="900" b="1" baseline="0" dirty="0">
                          <a:solidFill>
                            <a:schemeClr val="bg1"/>
                          </a:solidFill>
                          <a:effectLst/>
                          <a:latin typeface="Arial" panose="020B0604020202020204" pitchFamily="34" charset="0"/>
                          <a:cs typeface="Arial" panose="020B0604020202020204" pitchFamily="34" charset="0"/>
                        </a:rPr>
                        <a:t> BASELINE (December 2022)</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FIVE-YEAR TARGET</a:t>
                      </a:r>
                      <a:endParaRPr lang="en-US" sz="9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153655">
                <a:tc gridSpan="5">
                  <a:txBody>
                    <a:bodyPr/>
                    <a:lstStyle/>
                    <a:p>
                      <a:pPr>
                        <a:lnSpc>
                          <a:spcPct val="110000"/>
                        </a:lnSpc>
                      </a:pPr>
                      <a:r>
                        <a:rPr lang="en-US" sz="900" b="1" dirty="0">
                          <a:effectLst/>
                          <a:latin typeface="Arial" panose="020B0604020202020204" pitchFamily="34" charset="0"/>
                          <a:cs typeface="Arial" panose="020B0604020202020204" pitchFamily="34" charset="0"/>
                        </a:rPr>
                        <a:t>Integrated Public</a:t>
                      </a:r>
                      <a:r>
                        <a:rPr lang="en-US" sz="900" b="1" baseline="0" dirty="0">
                          <a:effectLst/>
                          <a:latin typeface="Arial" panose="020B0604020202020204" pitchFamily="34" charset="0"/>
                          <a:cs typeface="Arial" panose="020B0604020202020204" pitchFamily="34" charset="0"/>
                        </a:rPr>
                        <a:t> Transport Networks (IPTNs)</a:t>
                      </a:r>
                      <a:endParaRPr lang="en-US" sz="900" b="1"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nSpc>
                          <a:spcPct val="110000"/>
                        </a:lnSpc>
                      </a:pPr>
                      <a:endParaRPr lang="en-US" sz="800" b="1"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5"/>
                  </a:ext>
                </a:extLst>
              </a:tr>
              <a:tr h="2416803">
                <a:tc>
                  <a:txBody>
                    <a:bodyPr/>
                    <a:lstStyle/>
                    <a:p>
                      <a:pPr>
                        <a:lnSpc>
                          <a:spcPct val="110000"/>
                        </a:lnSpc>
                      </a:pPr>
                      <a:r>
                        <a:rPr lang="en-ZA" sz="900" b="1" dirty="0">
                          <a:effectLst/>
                          <a:latin typeface="Arial" panose="020B0604020202020204" pitchFamily="34" charset="0"/>
                          <a:cs typeface="Arial" panose="020B0604020202020204" pitchFamily="34" charset="0"/>
                        </a:rPr>
                        <a:t>Improved accessibility, quality and reliability of public transport </a:t>
                      </a:r>
                      <a:endParaRPr lang="en-US" sz="900" dirty="0">
                        <a:effectLst/>
                        <a:latin typeface="Arial" panose="020B0604020202020204" pitchFamily="34" charset="0"/>
                        <a:cs typeface="Arial" panose="020B0604020202020204" pitchFamily="34" charset="0"/>
                      </a:endParaRPr>
                    </a:p>
                    <a:p>
                      <a:pPr>
                        <a:lnSpc>
                          <a:spcPct val="110000"/>
                        </a:lnSpc>
                      </a:pP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0000"/>
                        </a:lnSpc>
                        <a:buFont typeface="Arial"/>
                        <a:buNone/>
                      </a:pPr>
                      <a:r>
                        <a:rPr lang="en-ZA" sz="900" dirty="0">
                          <a:effectLst/>
                          <a:latin typeface="Arial" panose="020B0604020202020204" pitchFamily="34" charset="0"/>
                          <a:cs typeface="Arial" panose="020B0604020202020204" pitchFamily="34" charset="0"/>
                        </a:rPr>
                        <a:t>Number of cities operating integrated public transport networks</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0000"/>
                        </a:lnSpc>
                        <a:buFont typeface="Arial"/>
                        <a:buNone/>
                      </a:pPr>
                      <a:r>
                        <a:rPr lang="en-ZA" sz="900" dirty="0">
                          <a:effectLst/>
                          <a:latin typeface="Arial" panose="020B0604020202020204" pitchFamily="34" charset="0"/>
                          <a:cs typeface="Arial" panose="020B0604020202020204" pitchFamily="34" charset="0"/>
                        </a:rPr>
                        <a:t>6 cities </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4000"/>
                        </a:lnSpc>
                        <a:spcAft>
                          <a:spcPts val="0"/>
                        </a:spcAft>
                        <a:buFont typeface="Arial" panose="020B0604020202020204" pitchFamily="34" charset="0"/>
                        <a:buNone/>
                      </a:pPr>
                      <a:r>
                        <a:rPr lang="en-ZA" sz="900" dirty="0">
                          <a:effectLst/>
                          <a:latin typeface="Arial" panose="020B0604020202020204" pitchFamily="34" charset="0"/>
                          <a:cs typeface="Arial" panose="020B0604020202020204" pitchFamily="34" charset="0"/>
                        </a:rPr>
                        <a:t>Eight (08) cities (Cape Town, George, Ekurhuleni, Johannesburg, Tshwane, Nelson Mandela Bay, Polokwane and Rustenburg) are operational and are working towards expanding current services and increasing ridership volumes </a:t>
                      </a:r>
                    </a:p>
                    <a:p>
                      <a:pPr marL="0" indent="0">
                        <a:lnSpc>
                          <a:spcPct val="114000"/>
                        </a:lnSpc>
                        <a:spcAft>
                          <a:spcPts val="0"/>
                        </a:spcAft>
                        <a:buFont typeface="Arial" panose="020B0604020202020204" pitchFamily="34" charset="0"/>
                        <a:buNone/>
                      </a:pPr>
                      <a:r>
                        <a:rPr lang="en-ZA" sz="900" dirty="0">
                          <a:effectLst/>
                          <a:latin typeface="Arial" panose="020B0604020202020204" pitchFamily="34" charset="0"/>
                          <a:cs typeface="Arial" panose="020B0604020202020204" pitchFamily="34" charset="0"/>
                        </a:rPr>
                        <a:t> </a:t>
                      </a:r>
                    </a:p>
                    <a:p>
                      <a:pPr marL="0" lvl="0" indent="0">
                        <a:lnSpc>
                          <a:spcPct val="114000"/>
                        </a:lnSpc>
                        <a:spcAft>
                          <a:spcPts val="0"/>
                        </a:spcAft>
                        <a:buFont typeface="Arial" panose="020B0604020202020204" pitchFamily="34" charset="0"/>
                        <a:buNone/>
                      </a:pPr>
                      <a:r>
                        <a:rPr lang="en-ZA" sz="900" dirty="0">
                          <a:effectLst/>
                          <a:latin typeface="Arial" panose="020B0604020202020204" pitchFamily="34" charset="0"/>
                          <a:cs typeface="Arial" panose="020B0604020202020204" pitchFamily="34" charset="0"/>
                        </a:rPr>
                        <a:t>Two (02) cities (</a:t>
                      </a:r>
                      <a:r>
                        <a:rPr lang="en-ZA" sz="900" dirty="0" err="1">
                          <a:effectLst/>
                          <a:latin typeface="Arial" panose="020B0604020202020204" pitchFamily="34" charset="0"/>
                          <a:cs typeface="Arial" panose="020B0604020202020204" pitchFamily="34" charset="0"/>
                        </a:rPr>
                        <a:t>Mangaung</a:t>
                      </a:r>
                      <a:r>
                        <a:rPr lang="en-ZA" sz="900" dirty="0">
                          <a:effectLst/>
                          <a:latin typeface="Arial" panose="020B0604020202020204" pitchFamily="34" charset="0"/>
                          <a:cs typeface="Arial" panose="020B0604020202020204" pitchFamily="34" charset="0"/>
                        </a:rPr>
                        <a:t> and eThekwini) are delayed in the launching of new services.</a:t>
                      </a:r>
                    </a:p>
                    <a:p>
                      <a:pPr marL="0" indent="0">
                        <a:lnSpc>
                          <a:spcPct val="114000"/>
                        </a:lnSpc>
                        <a:spcAft>
                          <a:spcPts val="0"/>
                        </a:spcAft>
                        <a:buFont typeface="Arial" panose="020B0604020202020204" pitchFamily="34" charset="0"/>
                        <a:buNone/>
                      </a:pPr>
                      <a:r>
                        <a:rPr lang="en-ZA" sz="900" dirty="0">
                          <a:effectLst/>
                          <a:latin typeface="Arial" panose="020B0604020202020204" pitchFamily="34" charset="0"/>
                          <a:cs typeface="Arial" panose="020B0604020202020204" pitchFamily="34" charset="0"/>
                        </a:rPr>
                        <a:t> </a:t>
                      </a:r>
                    </a:p>
                    <a:p>
                      <a:pPr marL="0" lvl="0" indent="0">
                        <a:lnSpc>
                          <a:spcPct val="114000"/>
                        </a:lnSpc>
                        <a:spcAft>
                          <a:spcPts val="0"/>
                        </a:spcAft>
                        <a:buFont typeface="Arial" panose="020B0604020202020204" pitchFamily="34" charset="0"/>
                        <a:buNone/>
                      </a:pPr>
                      <a:r>
                        <a:rPr lang="en-ZA" sz="900" dirty="0" err="1">
                          <a:effectLst/>
                          <a:latin typeface="Arial" panose="020B0604020202020204" pitchFamily="34" charset="0"/>
                          <a:cs typeface="Arial" panose="020B0604020202020204" pitchFamily="34" charset="0"/>
                        </a:rPr>
                        <a:t>Mangaung</a:t>
                      </a:r>
                      <a:r>
                        <a:rPr lang="en-ZA" sz="900" dirty="0">
                          <a:effectLst/>
                          <a:latin typeface="Arial" panose="020B0604020202020204" pitchFamily="34" charset="0"/>
                          <a:cs typeface="Arial" panose="020B0604020202020204" pitchFamily="34" charset="0"/>
                        </a:rPr>
                        <a:t> is working with the Vehicle Operational Company (</a:t>
                      </a:r>
                      <a:r>
                        <a:rPr lang="en-ZA" sz="900" dirty="0" err="1">
                          <a:effectLst/>
                          <a:latin typeface="Arial" panose="020B0604020202020204" pitchFamily="34" charset="0"/>
                          <a:cs typeface="Arial" panose="020B0604020202020204" pitchFamily="34" charset="0"/>
                        </a:rPr>
                        <a:t>VoC</a:t>
                      </a:r>
                      <a:r>
                        <a:rPr lang="en-ZA" sz="900" dirty="0">
                          <a:effectLst/>
                          <a:latin typeface="Arial" panose="020B0604020202020204" pitchFamily="34" charset="0"/>
                          <a:cs typeface="Arial" panose="020B0604020202020204" pitchFamily="34" charset="0"/>
                        </a:rPr>
                        <a:t>) to conclude their readiness to operate. The target is to resume operations within the current financial year pending consensus on issues raised by the taxi industry, including vehicle operating company capacitation and finalisation of training of drivers.</a:t>
                      </a:r>
                    </a:p>
                    <a:p>
                      <a:pPr marL="0" lvl="0" indent="0">
                        <a:lnSpc>
                          <a:spcPct val="114000"/>
                        </a:lnSpc>
                        <a:spcAft>
                          <a:spcPts val="0"/>
                        </a:spcAft>
                        <a:buFont typeface="Arial" panose="020B0604020202020204" pitchFamily="34" charset="0"/>
                        <a:buNone/>
                      </a:pPr>
                      <a:endParaRPr lang="en-ZA" sz="9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ZA"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Rustenburg commenced with its starter service: a soft launch of a test of operations in two corridors to incrementally expand to two other corridors in November 2022.</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0000"/>
                        </a:lnSpc>
                        <a:buFont typeface="Arial"/>
                        <a:buNone/>
                      </a:pPr>
                      <a:r>
                        <a:rPr lang="en-ZA" sz="900" dirty="0">
                          <a:effectLst/>
                          <a:latin typeface="Arial" panose="020B0604020202020204" pitchFamily="34" charset="0"/>
                          <a:cs typeface="Arial" panose="020B0604020202020204" pitchFamily="34" charset="0"/>
                        </a:rPr>
                        <a:t>10 cities</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45190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28" y="178816"/>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37</a:t>
            </a:r>
          </a:p>
        </p:txBody>
      </p:sp>
      <p:graphicFrame>
        <p:nvGraphicFramePr>
          <p:cNvPr id="5" name="Table 4">
            <a:extLst>
              <a:ext uri="{FF2B5EF4-FFF2-40B4-BE49-F238E27FC236}">
                <a16:creationId xmlns:a16="http://schemas.microsoft.com/office/drawing/2014/main" id="{23A15CDE-6AFB-442F-8A62-A257194329FF}"/>
              </a:ext>
            </a:extLst>
          </p:cNvPr>
          <p:cNvGraphicFramePr>
            <a:graphicFrameLocks noGrp="1"/>
          </p:cNvGraphicFramePr>
          <p:nvPr>
            <p:extLst>
              <p:ext uri="{D42A27DB-BD31-4B8C-83A1-F6EECF244321}">
                <p14:modId xmlns:p14="http://schemas.microsoft.com/office/powerpoint/2010/main" val="4285145290"/>
              </p:ext>
            </p:extLst>
          </p:nvPr>
        </p:nvGraphicFramePr>
        <p:xfrm>
          <a:off x="152400" y="578594"/>
          <a:ext cx="8839201" cy="2922529"/>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48408">
                  <a:extLst>
                    <a:ext uri="{9D8B030D-6E8A-4147-A177-3AD203B41FA5}">
                      <a16:colId xmlns:a16="http://schemas.microsoft.com/office/drawing/2014/main" val="20001"/>
                    </a:ext>
                  </a:extLst>
                </a:gridCol>
                <a:gridCol w="1224136">
                  <a:extLst>
                    <a:ext uri="{9D8B030D-6E8A-4147-A177-3AD203B41FA5}">
                      <a16:colId xmlns:a16="http://schemas.microsoft.com/office/drawing/2014/main" val="3805959801"/>
                    </a:ext>
                  </a:extLst>
                </a:gridCol>
                <a:gridCol w="3096344">
                  <a:extLst>
                    <a:ext uri="{9D8B030D-6E8A-4147-A177-3AD203B41FA5}">
                      <a16:colId xmlns:a16="http://schemas.microsoft.com/office/drawing/2014/main" val="3345567834"/>
                    </a:ext>
                  </a:extLst>
                </a:gridCol>
                <a:gridCol w="1827313">
                  <a:extLst>
                    <a:ext uri="{9D8B030D-6E8A-4147-A177-3AD203B41FA5}">
                      <a16:colId xmlns:a16="http://schemas.microsoft.com/office/drawing/2014/main" val="3948432908"/>
                    </a:ext>
                  </a:extLst>
                </a:gridCol>
              </a:tblGrid>
              <a:tr h="219450">
                <a:tc gridSpan="5">
                  <a:txBody>
                    <a:bodyPr/>
                    <a:lstStyle/>
                    <a:p>
                      <a:pPr marL="0" marR="0">
                        <a:lnSpc>
                          <a:spcPct val="11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NDP Pillar 2: Capabilities of South Africans</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47643">
                <a:tc gridSpan="5">
                  <a:txBody>
                    <a:bodyPr/>
                    <a:lstStyle/>
                    <a:p>
                      <a:pPr marL="0" marR="0">
                        <a:lnSpc>
                          <a:spcPct val="11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Priority 5: Spatial Integration, Human Settlements and Local Government</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264408">
                <a:tc gridSpan="5">
                  <a:txBody>
                    <a:bodyPr/>
                    <a:lstStyle/>
                    <a:p>
                      <a:pPr marL="0" marR="0">
                        <a:lnSpc>
                          <a:spcPct val="11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MTSF Programme: Basic Service Delivery</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219450">
                <a:tc gridSpan="5">
                  <a:txBody>
                    <a:bodyPr/>
                    <a:lstStyle/>
                    <a:p>
                      <a:pPr marL="0" marR="0">
                        <a:lnSpc>
                          <a:spcPct val="110000"/>
                        </a:lnSpc>
                        <a:spcBef>
                          <a:spcPts val="0"/>
                        </a:spcBef>
                        <a:spcAft>
                          <a:spcPts val="0"/>
                        </a:spcAft>
                      </a:pPr>
                      <a:r>
                        <a:rPr lang="en-ZA" sz="1100" b="1" dirty="0">
                          <a:solidFill>
                            <a:schemeClr val="bg1"/>
                          </a:solidFill>
                          <a:effectLst/>
                          <a:latin typeface="Arial" panose="020B0604020202020204" pitchFamily="34" charset="0"/>
                          <a:ea typeface="Calibri"/>
                          <a:cs typeface="Arial" panose="020B0604020202020204" pitchFamily="34" charset="0"/>
                        </a:rPr>
                        <a:t>Sub-Programme: Public Transport</a:t>
                      </a: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10003"/>
                  </a:ext>
                </a:extLst>
              </a:tr>
              <a:tr h="365750">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OUTCOME</a:t>
                      </a:r>
                      <a:endParaRPr lang="en-US" sz="11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OUTCOME INDICATOR</a:t>
                      </a:r>
                      <a:endParaRPr lang="en-US" sz="11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BASELINE (March 2019)</a:t>
                      </a:r>
                      <a:endParaRPr lang="en-US" sz="11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100" b="1" dirty="0">
                          <a:solidFill>
                            <a:schemeClr val="bg1"/>
                          </a:solidFill>
                          <a:effectLst/>
                          <a:latin typeface="Arial" panose="020B0604020202020204" pitchFamily="34" charset="0"/>
                          <a:cs typeface="Arial" panose="020B0604020202020204" pitchFamily="34" charset="0"/>
                        </a:rPr>
                        <a:t>REVISED</a:t>
                      </a:r>
                      <a:r>
                        <a:rPr lang="en-US" sz="1100" b="1" baseline="0" dirty="0">
                          <a:solidFill>
                            <a:schemeClr val="bg1"/>
                          </a:solidFill>
                          <a:effectLst/>
                          <a:latin typeface="Arial" panose="020B0604020202020204" pitchFamily="34" charset="0"/>
                          <a:cs typeface="Arial" panose="020B0604020202020204" pitchFamily="34" charset="0"/>
                        </a:rPr>
                        <a:t> BASELINE (December 2022)</a:t>
                      </a:r>
                      <a:endParaRPr lang="en-US" sz="11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FIVE-YEAR TARGET</a:t>
                      </a:r>
                      <a:endParaRPr lang="en-US" sz="11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72709">
                <a:tc gridSpan="5">
                  <a:txBody>
                    <a:bodyPr/>
                    <a:lstStyle/>
                    <a:p>
                      <a:pPr>
                        <a:lnSpc>
                          <a:spcPct val="110000"/>
                        </a:lnSpc>
                      </a:pPr>
                      <a:r>
                        <a:rPr lang="en-US" sz="1100" b="1" dirty="0">
                          <a:effectLst/>
                          <a:latin typeface="Arial" panose="020B0604020202020204" pitchFamily="34" charset="0"/>
                          <a:cs typeface="Arial" panose="020B0604020202020204" pitchFamily="34" charset="0"/>
                        </a:rPr>
                        <a:t>Integrated Public</a:t>
                      </a:r>
                      <a:r>
                        <a:rPr lang="en-US" sz="1100" b="1" baseline="0" dirty="0">
                          <a:effectLst/>
                          <a:latin typeface="Arial" panose="020B0604020202020204" pitchFamily="34" charset="0"/>
                          <a:cs typeface="Arial" panose="020B0604020202020204" pitchFamily="34" charset="0"/>
                        </a:rPr>
                        <a:t> Transport Networks (IPTNs)</a:t>
                      </a:r>
                      <a:endParaRPr lang="en-US" sz="1100" b="1"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pPr>
                        <a:lnSpc>
                          <a:spcPct val="110000"/>
                        </a:lnSpc>
                      </a:pPr>
                      <a:endParaRPr lang="en-US" sz="1100" b="1"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5"/>
                  </a:ext>
                </a:extLst>
              </a:tr>
              <a:tr h="475754">
                <a:tc>
                  <a:txBody>
                    <a:bodyPr/>
                    <a:lstStyle/>
                    <a:p>
                      <a:pPr>
                        <a:lnSpc>
                          <a:spcPct val="110000"/>
                        </a:lnSpc>
                      </a:pPr>
                      <a:r>
                        <a:rPr lang="en-ZA" sz="1100" b="1" dirty="0">
                          <a:effectLst/>
                          <a:latin typeface="Arial" panose="020B0604020202020204" pitchFamily="34" charset="0"/>
                          <a:cs typeface="Arial" panose="020B0604020202020204" pitchFamily="34" charset="0"/>
                        </a:rPr>
                        <a:t>Improved accessibility, quality and reliability of public transport </a:t>
                      </a:r>
                      <a:endParaRPr lang="en-US" sz="1100" dirty="0">
                        <a:effectLst/>
                        <a:latin typeface="Arial" panose="020B0604020202020204" pitchFamily="34" charset="0"/>
                        <a:cs typeface="Arial" panose="020B0604020202020204" pitchFamily="34" charset="0"/>
                      </a:endParaRPr>
                    </a:p>
                    <a:p>
                      <a:pPr>
                        <a:lnSpc>
                          <a:spcPct val="110000"/>
                        </a:lnSpc>
                      </a:pP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0000"/>
                        </a:lnSpc>
                        <a:buFont typeface="Arial"/>
                        <a:buNone/>
                      </a:pPr>
                      <a:r>
                        <a:rPr lang="en-ZA" sz="1100" dirty="0">
                          <a:effectLst/>
                          <a:latin typeface="Arial" panose="020B0604020202020204" pitchFamily="34" charset="0"/>
                          <a:cs typeface="Arial" panose="020B0604020202020204" pitchFamily="34" charset="0"/>
                        </a:rPr>
                        <a:t>Number of  average weekday passenger trips across cities operating IPTNs</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0000"/>
                        </a:lnSpc>
                        <a:buFont typeface="Arial"/>
                        <a:buNone/>
                      </a:pPr>
                      <a:r>
                        <a:rPr lang="en-ZA" sz="1100" dirty="0">
                          <a:effectLst/>
                          <a:latin typeface="Arial" panose="020B0604020202020204" pitchFamily="34" charset="0"/>
                          <a:cs typeface="Arial" panose="020B0604020202020204" pitchFamily="34" charset="0"/>
                        </a:rPr>
                        <a:t>165 000 passenger trips</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Eight (08) cities (Johannesburg, Tshwane, Ekurhuleni, Cape Town, George, Polokwane Nelson Mandela Bay and Rustenburg) are successfully operating Integrated Public Transport Networks (IPTNs) and carry a combined 136 242 average passenger trips as at September 2022. </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lang="en-ZA" sz="1100" dirty="0">
                          <a:effectLst/>
                          <a:latin typeface="Arial" panose="020B0604020202020204" pitchFamily="34" charset="0"/>
                          <a:cs typeface="Arial" panose="020B0604020202020204" pitchFamily="34" charset="0"/>
                        </a:rPr>
                        <a:t>200 000 passenger trips</a:t>
                      </a:r>
                      <a:endParaRPr lang="en-US" sz="11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582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28" y="178816"/>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38</a:t>
            </a:r>
          </a:p>
        </p:txBody>
      </p:sp>
      <p:graphicFrame>
        <p:nvGraphicFramePr>
          <p:cNvPr id="4" name="Table 3">
            <a:extLst>
              <a:ext uri="{FF2B5EF4-FFF2-40B4-BE49-F238E27FC236}">
                <a16:creationId xmlns:a16="http://schemas.microsoft.com/office/drawing/2014/main" id="{099D0703-6833-47C5-A758-002E1243AF14}"/>
              </a:ext>
            </a:extLst>
          </p:cNvPr>
          <p:cNvGraphicFramePr>
            <a:graphicFrameLocks noGrp="1"/>
          </p:cNvGraphicFramePr>
          <p:nvPr>
            <p:extLst>
              <p:ext uri="{D42A27DB-BD31-4B8C-83A1-F6EECF244321}">
                <p14:modId xmlns:p14="http://schemas.microsoft.com/office/powerpoint/2010/main" val="901331095"/>
              </p:ext>
            </p:extLst>
          </p:nvPr>
        </p:nvGraphicFramePr>
        <p:xfrm>
          <a:off x="143668" y="579692"/>
          <a:ext cx="8856663" cy="4008280"/>
        </p:xfrm>
        <a:graphic>
          <a:graphicData uri="http://schemas.openxmlformats.org/drawingml/2006/table">
            <a:tbl>
              <a:tblPr/>
              <a:tblGrid>
                <a:gridCol w="1143000">
                  <a:extLst>
                    <a:ext uri="{9D8B030D-6E8A-4147-A177-3AD203B41FA5}">
                      <a16:colId xmlns:a16="http://schemas.microsoft.com/office/drawing/2014/main" val="816796258"/>
                    </a:ext>
                  </a:extLst>
                </a:gridCol>
                <a:gridCol w="1752600">
                  <a:extLst>
                    <a:ext uri="{9D8B030D-6E8A-4147-A177-3AD203B41FA5}">
                      <a16:colId xmlns:a16="http://schemas.microsoft.com/office/drawing/2014/main" val="3401011835"/>
                    </a:ext>
                  </a:extLst>
                </a:gridCol>
                <a:gridCol w="1447800">
                  <a:extLst>
                    <a:ext uri="{9D8B030D-6E8A-4147-A177-3AD203B41FA5}">
                      <a16:colId xmlns:a16="http://schemas.microsoft.com/office/drawing/2014/main" val="3107373494"/>
                    </a:ext>
                  </a:extLst>
                </a:gridCol>
                <a:gridCol w="2677220">
                  <a:extLst>
                    <a:ext uri="{9D8B030D-6E8A-4147-A177-3AD203B41FA5}">
                      <a16:colId xmlns:a16="http://schemas.microsoft.com/office/drawing/2014/main" val="264848117"/>
                    </a:ext>
                  </a:extLst>
                </a:gridCol>
                <a:gridCol w="1836043">
                  <a:extLst>
                    <a:ext uri="{9D8B030D-6E8A-4147-A177-3AD203B41FA5}">
                      <a16:colId xmlns:a16="http://schemas.microsoft.com/office/drawing/2014/main" val="3838167837"/>
                    </a:ext>
                  </a:extLst>
                </a:gridCol>
              </a:tblGrid>
              <a:tr h="21957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964468695"/>
                  </a:ext>
                </a:extLst>
              </a:tr>
              <a:tr h="24828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933173577"/>
                  </a:ext>
                </a:extLst>
              </a:tr>
              <a:tr h="20379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Basic Service Delivery</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485223448"/>
                  </a:ext>
                </a:extLst>
              </a:tr>
              <a:tr h="20809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Public Transport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974447208"/>
                  </a:ext>
                </a:extLst>
              </a:tr>
              <a:tr h="35448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25573859"/>
                  </a:ext>
                </a:extLst>
              </a:tr>
              <a:tr h="21096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Integrated Public Transport Networks (IPTNs)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295285499"/>
                  </a:ext>
                </a:extLst>
              </a:tr>
              <a:tr h="256308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Improved accessibility, quality and reliability of public transport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implementation of revised BRT specifications and technical norms and standards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New Indicator</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lvl="0" indent="0">
                        <a:lnSpc>
                          <a:spcPct val="114000"/>
                        </a:lnSpc>
                        <a:buFont typeface="Symbol" panose="05050102010706020507" pitchFamily="18" charset="2"/>
                        <a:buNone/>
                      </a:pPr>
                      <a:r>
                        <a:rPr lang="en-US" sz="1000" dirty="0">
                          <a:effectLst/>
                          <a:latin typeface="Arial" panose="020B0604020202020204" pitchFamily="34" charset="0"/>
                          <a:cs typeface="Arial" panose="020B0604020202020204" pitchFamily="34" charset="0"/>
                        </a:rPr>
                        <a:t>The final guideline on IPTN specifications and technical norms and standards has been presented to the South African Transport Conference for further inputs.</a:t>
                      </a:r>
                      <a:endParaRPr lang="en-ZA" sz="1000" dirty="0">
                        <a:effectLst/>
                        <a:latin typeface="Arial" panose="020B0604020202020204" pitchFamily="34" charset="0"/>
                        <a:cs typeface="Arial" panose="020B0604020202020204" pitchFamily="34" charset="0"/>
                      </a:endParaRPr>
                    </a:p>
                    <a:p>
                      <a:pPr marL="342000" indent="-342000">
                        <a:lnSpc>
                          <a:spcPct val="114000"/>
                        </a:lnSpc>
                      </a:pPr>
                      <a:r>
                        <a:rPr lang="en-US" sz="1000" dirty="0">
                          <a:effectLst/>
                          <a:latin typeface="Arial" panose="020B0604020202020204" pitchFamily="34" charset="0"/>
                          <a:cs typeface="Arial" panose="020B0604020202020204" pitchFamily="34" charset="0"/>
                        </a:rPr>
                        <a:t> </a:t>
                      </a:r>
                      <a:endParaRPr lang="en-ZA" sz="1000" dirty="0">
                        <a:effectLst/>
                        <a:latin typeface="Arial" panose="020B0604020202020204" pitchFamily="34" charset="0"/>
                        <a:cs typeface="Arial" panose="020B0604020202020204" pitchFamily="34" charset="0"/>
                      </a:endParaRPr>
                    </a:p>
                    <a:p>
                      <a:pPr marL="0" lvl="0" indent="0">
                        <a:lnSpc>
                          <a:spcPct val="114000"/>
                        </a:lnSpc>
                        <a:buFont typeface="Symbol" panose="05050102010706020507" pitchFamily="18" charset="2"/>
                        <a:buNone/>
                      </a:pPr>
                      <a:r>
                        <a:rPr lang="en-US" sz="1000" dirty="0">
                          <a:effectLst/>
                          <a:latin typeface="Arial" panose="020B0604020202020204" pitchFamily="34" charset="0"/>
                          <a:cs typeface="Arial" panose="020B0604020202020204" pitchFamily="34" charset="0"/>
                        </a:rPr>
                        <a:t>As at 30 September 2020, the existing IPTN specifications and technical norms and standards were revised and updated</a:t>
                      </a:r>
                      <a:r>
                        <a:rPr lang="en-ZA" sz="1000" dirty="0">
                          <a:effectLst/>
                          <a:latin typeface="Arial" panose="020B0604020202020204" pitchFamily="34" charset="0"/>
                          <a:cs typeface="Arial" panose="020B0604020202020204" pitchFamily="34" charset="0"/>
                        </a:rPr>
                        <a:t>.</a:t>
                      </a:r>
                    </a:p>
                    <a:p>
                      <a:pPr marL="0" lvl="0" indent="0">
                        <a:lnSpc>
                          <a:spcPct val="114000"/>
                        </a:lnSpc>
                        <a:buFont typeface="Symbol" panose="05050102010706020507" pitchFamily="18" charset="2"/>
                        <a:buNone/>
                      </a:pPr>
                      <a:endParaRPr lang="en-ZA" sz="10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 typeface="Symbol" panose="05050102010706020507" pitchFamily="18" charset="2"/>
                        <a:buNone/>
                        <a:tabLst/>
                        <a:defRPr/>
                      </a:pPr>
                      <a:r>
                        <a:rPr lang="en-ZA" sz="1000" dirty="0">
                          <a:effectLst/>
                          <a:latin typeface="Arial" panose="020B0604020202020204" pitchFamily="34" charset="0"/>
                          <a:cs typeface="Arial" panose="020B0604020202020204" pitchFamily="34" charset="0"/>
                        </a:rPr>
                        <a:t>Implementation of the revised specifications is already taking place in various cities through a differentiated approach based on the size of the municipality.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implementation of revised BRT specifications and technical norms and standards implemented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7003807"/>
                  </a:ext>
                </a:extLst>
              </a:tr>
            </a:tbl>
          </a:graphicData>
        </a:graphic>
      </p:graphicFrame>
    </p:spTree>
    <p:extLst>
      <p:ext uri="{BB962C8B-B14F-4D97-AF65-F5344CB8AC3E}">
        <p14:creationId xmlns:p14="http://schemas.microsoft.com/office/powerpoint/2010/main" val="3970387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28" y="178816"/>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39</a:t>
            </a:r>
          </a:p>
        </p:txBody>
      </p:sp>
      <p:graphicFrame>
        <p:nvGraphicFramePr>
          <p:cNvPr id="4" name="Table 3">
            <a:extLst>
              <a:ext uri="{FF2B5EF4-FFF2-40B4-BE49-F238E27FC236}">
                <a16:creationId xmlns:a16="http://schemas.microsoft.com/office/drawing/2014/main" id="{47A5E7CF-6337-4FC4-AA95-0174C8F28C42}"/>
              </a:ext>
            </a:extLst>
          </p:cNvPr>
          <p:cNvGraphicFramePr>
            <a:graphicFrameLocks noGrp="1"/>
          </p:cNvGraphicFramePr>
          <p:nvPr>
            <p:extLst>
              <p:ext uri="{D42A27DB-BD31-4B8C-83A1-F6EECF244321}">
                <p14:modId xmlns:p14="http://schemas.microsoft.com/office/powerpoint/2010/main" val="322761784"/>
              </p:ext>
            </p:extLst>
          </p:nvPr>
        </p:nvGraphicFramePr>
        <p:xfrm>
          <a:off x="153896" y="600371"/>
          <a:ext cx="8856663" cy="3915596"/>
        </p:xfrm>
        <a:graphic>
          <a:graphicData uri="http://schemas.openxmlformats.org/drawingml/2006/table">
            <a:tbl>
              <a:tblPr/>
              <a:tblGrid>
                <a:gridCol w="1143000">
                  <a:extLst>
                    <a:ext uri="{9D8B030D-6E8A-4147-A177-3AD203B41FA5}">
                      <a16:colId xmlns:a16="http://schemas.microsoft.com/office/drawing/2014/main" val="3679997414"/>
                    </a:ext>
                  </a:extLst>
                </a:gridCol>
                <a:gridCol w="1752600">
                  <a:extLst>
                    <a:ext uri="{9D8B030D-6E8A-4147-A177-3AD203B41FA5}">
                      <a16:colId xmlns:a16="http://schemas.microsoft.com/office/drawing/2014/main" val="4154611621"/>
                    </a:ext>
                  </a:extLst>
                </a:gridCol>
                <a:gridCol w="1447800">
                  <a:extLst>
                    <a:ext uri="{9D8B030D-6E8A-4147-A177-3AD203B41FA5}">
                      <a16:colId xmlns:a16="http://schemas.microsoft.com/office/drawing/2014/main" val="3146192084"/>
                    </a:ext>
                  </a:extLst>
                </a:gridCol>
                <a:gridCol w="2362200">
                  <a:extLst>
                    <a:ext uri="{9D8B030D-6E8A-4147-A177-3AD203B41FA5}">
                      <a16:colId xmlns:a16="http://schemas.microsoft.com/office/drawing/2014/main" val="357398383"/>
                    </a:ext>
                  </a:extLst>
                </a:gridCol>
                <a:gridCol w="2151063">
                  <a:extLst>
                    <a:ext uri="{9D8B030D-6E8A-4147-A177-3AD203B41FA5}">
                      <a16:colId xmlns:a16="http://schemas.microsoft.com/office/drawing/2014/main" val="346713193"/>
                    </a:ext>
                  </a:extLst>
                </a:gridCol>
              </a:tblGrid>
              <a:tr h="27755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01235609"/>
                  </a:ext>
                </a:extLst>
              </a:tr>
              <a:tr h="31411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06295718"/>
                  </a:ext>
                </a:extLst>
              </a:tr>
              <a:tr h="25594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Basic Service Delivery</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45309626"/>
                  </a:ext>
                </a:extLst>
              </a:tr>
              <a:tr h="26259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Public Transport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19172462"/>
                  </a:ext>
                </a:extLst>
              </a:tr>
              <a:tr h="44874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81249289"/>
                  </a:ext>
                </a:extLst>
              </a:tr>
              <a:tr h="26758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Integrated Public Transport Networks (IPTNs)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98314202"/>
                  </a:ext>
                </a:extLst>
              </a:tr>
              <a:tr h="1044314">
                <a:tc row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Improved accessibility, quality and reliability of public transport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compliance with spatial referencing of IPTN Programme</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New indicator</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lvl="0" indent="0">
                        <a:lnSpc>
                          <a:spcPct val="114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Spatial Development Frameworks reviewed for 10 cities </a:t>
                      </a:r>
                    </a:p>
                    <a:p>
                      <a:pPr marL="342000" indent="-342000">
                        <a:lnSpc>
                          <a:spcPct val="114000"/>
                        </a:lnSpc>
                      </a:pPr>
                      <a:endParaRPr lang="en-ZA" sz="900" dirty="0">
                        <a:effectLst/>
                        <a:latin typeface="Arial" panose="020B0604020202020204" pitchFamily="34" charset="0"/>
                        <a:cs typeface="Arial" panose="020B0604020202020204" pitchFamily="34" charset="0"/>
                      </a:endParaRPr>
                    </a:p>
                    <a:p>
                      <a:pPr marL="0" lvl="0" indent="0">
                        <a:lnSpc>
                          <a:spcPct val="114000"/>
                        </a:lnSpc>
                        <a:buFont typeface="Symbol" panose="05050102010706020507" pitchFamily="18" charset="2"/>
                        <a:buNone/>
                      </a:pPr>
                      <a:r>
                        <a:rPr lang="en-ZA" sz="900" dirty="0">
                          <a:effectLst/>
                          <a:latin typeface="Arial" panose="020B0604020202020204" pitchFamily="34" charset="0"/>
                          <a:cs typeface="Arial" panose="020B0604020202020204" pitchFamily="34" charset="0"/>
                        </a:rPr>
                        <a:t>100% compliance with spatial referencing among the ten (10) cities implementing IPTNs.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100% spatial referencing of all IPTN projects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5017163"/>
                  </a:ext>
                </a:extLst>
              </a:tr>
              <a:tr h="490009">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compliance with universal design norms and standards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New indicator</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Universal Designs and Access Plans (UDAPs) updated in 10 cities receiving PTNG</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100% compliance </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12482440"/>
                  </a:ext>
                </a:extLst>
              </a:tr>
              <a:tr h="554734">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BRT operating hours per day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16 hours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000" indent="-342000">
                        <a:lnSpc>
                          <a:spcPct val="114000"/>
                        </a:lnSpc>
                        <a:spcAft>
                          <a:spcPts val="0"/>
                        </a:spcAft>
                      </a:pPr>
                      <a:r>
                        <a:rPr lang="en-ZA" sz="900" dirty="0">
                          <a:effectLst/>
                          <a:latin typeface="Arial" panose="020B0604020202020204" pitchFamily="34" charset="0"/>
                          <a:cs typeface="Arial" panose="020B0604020202020204" pitchFamily="34" charset="0"/>
                        </a:rPr>
                        <a:t>BRT operating hours averages between 15 - 19 hours in eight (08) operating cities based on demand.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 hours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02564032"/>
                  </a:ext>
                </a:extLst>
              </a:tr>
            </a:tbl>
          </a:graphicData>
        </a:graphic>
      </p:graphicFrame>
    </p:spTree>
    <p:extLst>
      <p:ext uri="{BB962C8B-B14F-4D97-AF65-F5344CB8AC3E}">
        <p14:creationId xmlns:p14="http://schemas.microsoft.com/office/powerpoint/2010/main" val="664208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28" y="178816"/>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40</a:t>
            </a:r>
          </a:p>
        </p:txBody>
      </p:sp>
      <p:graphicFrame>
        <p:nvGraphicFramePr>
          <p:cNvPr id="5" name="Table 4">
            <a:extLst>
              <a:ext uri="{FF2B5EF4-FFF2-40B4-BE49-F238E27FC236}">
                <a16:creationId xmlns:a16="http://schemas.microsoft.com/office/drawing/2014/main" id="{58E091F0-6807-4B9C-8096-9909A5D15579}"/>
              </a:ext>
            </a:extLst>
          </p:cNvPr>
          <p:cNvGraphicFramePr>
            <a:graphicFrameLocks noGrp="1"/>
          </p:cNvGraphicFramePr>
          <p:nvPr>
            <p:extLst>
              <p:ext uri="{D42A27DB-BD31-4B8C-83A1-F6EECF244321}">
                <p14:modId xmlns:p14="http://schemas.microsoft.com/office/powerpoint/2010/main" val="2787918078"/>
              </p:ext>
            </p:extLst>
          </p:nvPr>
        </p:nvGraphicFramePr>
        <p:xfrm>
          <a:off x="143668" y="584447"/>
          <a:ext cx="8856663" cy="4017714"/>
        </p:xfrm>
        <a:graphic>
          <a:graphicData uri="http://schemas.openxmlformats.org/drawingml/2006/table">
            <a:tbl>
              <a:tblPr/>
              <a:tblGrid>
                <a:gridCol w="1143000">
                  <a:extLst>
                    <a:ext uri="{9D8B030D-6E8A-4147-A177-3AD203B41FA5}">
                      <a16:colId xmlns:a16="http://schemas.microsoft.com/office/drawing/2014/main" val="801357610"/>
                    </a:ext>
                  </a:extLst>
                </a:gridCol>
                <a:gridCol w="1752600">
                  <a:extLst>
                    <a:ext uri="{9D8B030D-6E8A-4147-A177-3AD203B41FA5}">
                      <a16:colId xmlns:a16="http://schemas.microsoft.com/office/drawing/2014/main" val="3220655458"/>
                    </a:ext>
                  </a:extLst>
                </a:gridCol>
                <a:gridCol w="1460724">
                  <a:extLst>
                    <a:ext uri="{9D8B030D-6E8A-4147-A177-3AD203B41FA5}">
                      <a16:colId xmlns:a16="http://schemas.microsoft.com/office/drawing/2014/main" val="304144193"/>
                    </a:ext>
                  </a:extLst>
                </a:gridCol>
                <a:gridCol w="291876">
                  <a:extLst>
                    <a:ext uri="{9D8B030D-6E8A-4147-A177-3AD203B41FA5}">
                      <a16:colId xmlns:a16="http://schemas.microsoft.com/office/drawing/2014/main" val="2013230461"/>
                    </a:ext>
                  </a:extLst>
                </a:gridCol>
                <a:gridCol w="2209800">
                  <a:extLst>
                    <a:ext uri="{9D8B030D-6E8A-4147-A177-3AD203B41FA5}">
                      <a16:colId xmlns:a16="http://schemas.microsoft.com/office/drawing/2014/main" val="626970601"/>
                    </a:ext>
                  </a:extLst>
                </a:gridCol>
                <a:gridCol w="1998663">
                  <a:extLst>
                    <a:ext uri="{9D8B030D-6E8A-4147-A177-3AD203B41FA5}">
                      <a16:colId xmlns:a16="http://schemas.microsoft.com/office/drawing/2014/main" val="3473692861"/>
                    </a:ext>
                  </a:extLst>
                </a:gridCol>
              </a:tblGrid>
              <a:tr h="243732">
                <a:tc gridSpan="6">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35017856"/>
                  </a:ext>
                </a:extLst>
              </a:tr>
              <a:tr h="275013">
                <a:tc gridSpan="6">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4364353"/>
                  </a:ext>
                </a:extLst>
              </a:tr>
              <a:tr h="225484">
                <a:tc gridSpan="6">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Basic Service Delivery</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30026782"/>
                  </a:ext>
                </a:extLst>
              </a:tr>
              <a:tr h="230699">
                <a:tc gridSpan="6">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Public Transport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1725059"/>
                  </a:ext>
                </a:extLst>
              </a:tr>
              <a:tr h="39231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grid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665353640"/>
                  </a:ext>
                </a:extLst>
              </a:tr>
              <a:tr h="234608">
                <a:tc gridSpan="6">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Rural and Scholar Transport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47807673"/>
                  </a:ext>
                </a:extLst>
              </a:tr>
              <a:tr h="1530870">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Improved accessibility, quality and reliability of public transport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district</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municipalities assisted</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with development of</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implementable IPTN</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Plans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6 district municipalities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gridSpan="2">
                  <a:txBody>
                    <a:bodyPr/>
                    <a:lstStyle/>
                    <a:p>
                      <a:pPr marL="0" lvl="0" indent="0">
                        <a:lnSpc>
                          <a:spcPct val="114000"/>
                        </a:lnSpc>
                        <a:spcAft>
                          <a:spcPts val="0"/>
                        </a:spcAft>
                        <a:buFont typeface="Symbol" panose="05050102010706020507" pitchFamily="18" charset="2"/>
                        <a:buNone/>
                      </a:pPr>
                      <a:r>
                        <a:rPr lang="en-US" sz="1000" dirty="0">
                          <a:effectLst/>
                          <a:latin typeface="Arial" panose="020B0604020202020204" pitchFamily="34" charset="0"/>
                          <a:ea typeface="Calibri" panose="020F0502020204030204" pitchFamily="34" charset="0"/>
                          <a:cs typeface="Arial" panose="020B0604020202020204" pitchFamily="34" charset="0"/>
                        </a:rPr>
                        <a:t>Seven (7) IPTN plans developed (3 IPTN plans developed since September 2022 include Vhembe, Nkangala and Capricorn District Municipalities.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000" indent="-342000">
                        <a:lnSpc>
                          <a:spcPct val="114000"/>
                        </a:lnSpc>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4000"/>
                        </a:lnSpc>
                        <a:spcAft>
                          <a:spcPts val="0"/>
                        </a:spcAft>
                        <a:buFont typeface="Symbol" panose="05050102010706020507" pitchFamily="18" charset="2"/>
                        <a:buNone/>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Inception reports for the development of IPTN plans for Mopani and Gert </a:t>
                      </a:r>
                      <a:r>
                        <a:rPr lang="en-ZA" sz="1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Sibande</a:t>
                      </a: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District Municipalities were developed.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lvl="0" indent="0">
                        <a:lnSpc>
                          <a:spcPct val="114000"/>
                        </a:lnSpc>
                        <a:spcAft>
                          <a:spcPts val="0"/>
                        </a:spcAft>
                        <a:buFont typeface="Symbol" panose="05050102010706020507" pitchFamily="18" charset="2"/>
                        <a:buNone/>
                      </a:pPr>
                      <a:r>
                        <a:rPr lang="en-US" sz="1000" dirty="0">
                          <a:effectLst/>
                          <a:latin typeface="Arial" panose="020B0604020202020204" pitchFamily="34" charset="0"/>
                          <a:ea typeface="Calibri" panose="020F0502020204030204" pitchFamily="34" charset="0"/>
                          <a:cs typeface="Arial" panose="020B0604020202020204" pitchFamily="34" charset="0"/>
                        </a:rPr>
                        <a:t>Seven (7) IPTN plans developed (3 IPTN plans developed since September 2022 include Vhembe, Nkangala and Capricorn District Municipalities.</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342000" indent="-342000">
                        <a:lnSpc>
                          <a:spcPct val="114000"/>
                        </a:lnSpc>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4000"/>
                        </a:lnSpc>
                        <a:spcAft>
                          <a:spcPts val="0"/>
                        </a:spcAft>
                        <a:buFont typeface="Symbol" panose="05050102010706020507" pitchFamily="18" charset="2"/>
                        <a:buNone/>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Inception reports for the development of IPTN plans for Mopani and Gert </a:t>
                      </a:r>
                      <a:r>
                        <a:rPr lang="en-ZA" sz="1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Sibande</a:t>
                      </a: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District Municipalities were developed.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 district municipalities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64918618"/>
                  </a:ext>
                </a:extLst>
              </a:tr>
              <a:tr h="884991">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bicycles distributed  (Shova Kalula Bicycle Programme)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90 000 bicycles distributed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114 000 bicycles distributed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(additional 24 000 bicycles distributed since April 2019)</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114 000 bicycles distributed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(additional 24 000 bicycles distributed since April 2019)</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120 000 bicycles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(Bicycles distributed to youth increase from 90 000 to 120 000)</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13301996"/>
                  </a:ext>
                </a:extLst>
              </a:tr>
            </a:tbl>
          </a:graphicData>
        </a:graphic>
      </p:graphicFrame>
    </p:spTree>
    <p:extLst>
      <p:ext uri="{BB962C8B-B14F-4D97-AF65-F5344CB8AC3E}">
        <p14:creationId xmlns:p14="http://schemas.microsoft.com/office/powerpoint/2010/main" val="114098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28" y="178816"/>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Public Transport</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41</a:t>
            </a:r>
          </a:p>
        </p:txBody>
      </p:sp>
      <p:graphicFrame>
        <p:nvGraphicFramePr>
          <p:cNvPr id="4" name="Table 3">
            <a:extLst>
              <a:ext uri="{FF2B5EF4-FFF2-40B4-BE49-F238E27FC236}">
                <a16:creationId xmlns:a16="http://schemas.microsoft.com/office/drawing/2014/main" id="{B1626135-218B-43E0-A850-AB734A25A2EA}"/>
              </a:ext>
            </a:extLst>
          </p:cNvPr>
          <p:cNvGraphicFramePr>
            <a:graphicFrameLocks noGrp="1"/>
          </p:cNvGraphicFramePr>
          <p:nvPr>
            <p:extLst>
              <p:ext uri="{D42A27DB-BD31-4B8C-83A1-F6EECF244321}">
                <p14:modId xmlns:p14="http://schemas.microsoft.com/office/powerpoint/2010/main" val="2890961949"/>
              </p:ext>
            </p:extLst>
          </p:nvPr>
        </p:nvGraphicFramePr>
        <p:xfrm>
          <a:off x="226553" y="552343"/>
          <a:ext cx="8711350" cy="4098226"/>
        </p:xfrm>
        <a:graphic>
          <a:graphicData uri="http://schemas.openxmlformats.org/drawingml/2006/table">
            <a:tbl>
              <a:tblPr firstRow="1" bandRow="1">
                <a:tableStyleId>{5C22544A-7EE6-4342-B048-85BDC9FD1C3A}</a:tableStyleId>
              </a:tblPr>
              <a:tblGrid>
                <a:gridCol w="1124206">
                  <a:extLst>
                    <a:ext uri="{9D8B030D-6E8A-4147-A177-3AD203B41FA5}">
                      <a16:colId xmlns:a16="http://schemas.microsoft.com/office/drawing/2014/main" val="20000"/>
                    </a:ext>
                  </a:extLst>
                </a:gridCol>
                <a:gridCol w="1723783">
                  <a:extLst>
                    <a:ext uri="{9D8B030D-6E8A-4147-A177-3AD203B41FA5}">
                      <a16:colId xmlns:a16="http://schemas.microsoft.com/office/drawing/2014/main" val="20001"/>
                    </a:ext>
                  </a:extLst>
                </a:gridCol>
                <a:gridCol w="1723783">
                  <a:extLst>
                    <a:ext uri="{9D8B030D-6E8A-4147-A177-3AD203B41FA5}">
                      <a16:colId xmlns:a16="http://schemas.microsoft.com/office/drawing/2014/main" val="20002"/>
                    </a:ext>
                  </a:extLst>
                </a:gridCol>
                <a:gridCol w="2173466">
                  <a:extLst>
                    <a:ext uri="{9D8B030D-6E8A-4147-A177-3AD203B41FA5}">
                      <a16:colId xmlns:a16="http://schemas.microsoft.com/office/drawing/2014/main" val="20003"/>
                    </a:ext>
                  </a:extLst>
                </a:gridCol>
                <a:gridCol w="237919">
                  <a:extLst>
                    <a:ext uri="{9D8B030D-6E8A-4147-A177-3AD203B41FA5}">
                      <a16:colId xmlns:a16="http://schemas.microsoft.com/office/drawing/2014/main" val="20004"/>
                    </a:ext>
                  </a:extLst>
                </a:gridCol>
                <a:gridCol w="1728193">
                  <a:extLst>
                    <a:ext uri="{9D8B030D-6E8A-4147-A177-3AD203B41FA5}">
                      <a16:colId xmlns:a16="http://schemas.microsoft.com/office/drawing/2014/main" val="4059227277"/>
                    </a:ext>
                  </a:extLst>
                </a:gridCol>
              </a:tblGrid>
              <a:tr h="251460">
                <a:tc gridSpan="6">
                  <a:txBody>
                    <a:bodyPr/>
                    <a:lstStyle/>
                    <a:p>
                      <a:pPr marL="0" marR="0">
                        <a:lnSpc>
                          <a:spcPct val="110000"/>
                        </a:lnSpc>
                        <a:spcBef>
                          <a:spcPts val="0"/>
                        </a:spcBef>
                        <a:spcAft>
                          <a:spcPts val="0"/>
                        </a:spcAft>
                      </a:pPr>
                      <a:r>
                        <a:rPr lang="en-ZA" sz="1100" b="1" dirty="0">
                          <a:solidFill>
                            <a:schemeClr val="bg1"/>
                          </a:solidFill>
                          <a:effectLst/>
                          <a:latin typeface="Arial"/>
                          <a:ea typeface="Calibri"/>
                          <a:cs typeface="Arial"/>
                        </a:rPr>
                        <a:t>NDP Pillar 2: Capabilities of South Africans</a:t>
                      </a: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10006">
                <a:tc gridSpan="6">
                  <a:txBody>
                    <a:bodyPr/>
                    <a:lstStyle/>
                    <a:p>
                      <a:pPr marL="0" marR="0">
                        <a:lnSpc>
                          <a:spcPct val="110000"/>
                        </a:lnSpc>
                        <a:spcBef>
                          <a:spcPts val="0"/>
                        </a:spcBef>
                        <a:spcAft>
                          <a:spcPts val="0"/>
                        </a:spcAft>
                      </a:pPr>
                      <a:r>
                        <a:rPr lang="en-ZA" sz="1100" b="1" dirty="0">
                          <a:solidFill>
                            <a:schemeClr val="bg1"/>
                          </a:solidFill>
                          <a:effectLst/>
                          <a:latin typeface="Arial"/>
                          <a:ea typeface="Calibri"/>
                          <a:cs typeface="Arial"/>
                        </a:rPr>
                        <a:t>Priority 5: Spatial Integration, Human Settlements and Local Government</a:t>
                      </a: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251460">
                <a:tc gridSpan="6">
                  <a:txBody>
                    <a:bodyPr/>
                    <a:lstStyle/>
                    <a:p>
                      <a:pPr marL="0" marR="0">
                        <a:lnSpc>
                          <a:spcPct val="110000"/>
                        </a:lnSpc>
                        <a:spcBef>
                          <a:spcPts val="0"/>
                        </a:spcBef>
                        <a:spcAft>
                          <a:spcPts val="0"/>
                        </a:spcAft>
                      </a:pPr>
                      <a:r>
                        <a:rPr lang="en-ZA" sz="1100" b="1" dirty="0">
                          <a:solidFill>
                            <a:schemeClr val="bg1"/>
                          </a:solidFill>
                          <a:effectLst/>
                          <a:latin typeface="Arial"/>
                          <a:ea typeface="Calibri"/>
                          <a:cs typeface="Arial"/>
                        </a:rPr>
                        <a:t>MTSF Programme: Basic Service Delivery</a:t>
                      </a: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r h="341779">
                <a:tc gridSpan="6">
                  <a:txBody>
                    <a:bodyPr/>
                    <a:lstStyle/>
                    <a:p>
                      <a:pPr marL="0" marR="0">
                        <a:lnSpc>
                          <a:spcPct val="110000"/>
                        </a:lnSpc>
                        <a:spcBef>
                          <a:spcPts val="0"/>
                        </a:spcBef>
                        <a:spcAft>
                          <a:spcPts val="0"/>
                        </a:spcAft>
                      </a:pPr>
                      <a:r>
                        <a:rPr lang="en-ZA" sz="1100" b="1" dirty="0">
                          <a:solidFill>
                            <a:schemeClr val="bg1"/>
                          </a:solidFill>
                          <a:effectLst/>
                          <a:latin typeface="Arial"/>
                          <a:ea typeface="Calibri"/>
                          <a:cs typeface="Arial"/>
                        </a:rPr>
                        <a:t>Sub-Programme: Public Transport</a:t>
                      </a: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0000"/>
                        </a:lnSpc>
                        <a:spcBef>
                          <a:spcPts val="0"/>
                        </a:spcBef>
                        <a:spcAft>
                          <a:spcPts val="0"/>
                        </a:spcAft>
                      </a:pPr>
                      <a:endParaRPr lang="en-US" sz="1100" dirty="0">
                        <a:solidFill>
                          <a:schemeClr val="bg1"/>
                        </a:solidFill>
                        <a:effectLst/>
                        <a:latin typeface="Arial"/>
                        <a:ea typeface="Calibri"/>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3"/>
                  </a:ext>
                </a:extLst>
              </a:tr>
              <a:tr h="581695">
                <a:tc>
                  <a:txBody>
                    <a:bodyPr/>
                    <a:lstStyle/>
                    <a:p>
                      <a:pPr algn="ctr">
                        <a:lnSpc>
                          <a:spcPct val="110000"/>
                        </a:lnSpc>
                      </a:pPr>
                      <a:r>
                        <a:rPr lang="en-ZA" sz="1100" b="1" dirty="0">
                          <a:solidFill>
                            <a:schemeClr val="bg1"/>
                          </a:solidFill>
                          <a:effectLst/>
                          <a:latin typeface="Arial"/>
                          <a:cs typeface="Arial"/>
                        </a:rPr>
                        <a:t>OUTCOME</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a:cs typeface="Arial"/>
                        </a:rPr>
                        <a:t>OUTCOME INDICATOR</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a:cs typeface="Arial"/>
                        </a:rPr>
                        <a:t>BASELINE (March 2019)</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100" b="1" dirty="0">
                          <a:solidFill>
                            <a:schemeClr val="bg1"/>
                          </a:solidFill>
                          <a:effectLst/>
                          <a:latin typeface="Arial"/>
                          <a:cs typeface="Arial"/>
                        </a:rPr>
                        <a:t>REVISED</a:t>
                      </a:r>
                      <a:r>
                        <a:rPr lang="en-US" sz="1100" b="1" baseline="0" dirty="0">
                          <a:solidFill>
                            <a:schemeClr val="bg1"/>
                          </a:solidFill>
                          <a:effectLst/>
                          <a:latin typeface="Arial"/>
                          <a:cs typeface="Arial"/>
                        </a:rPr>
                        <a:t> BASELINE (December 2022)</a:t>
                      </a:r>
                      <a:endParaRPr lang="en-US" sz="1100" b="1"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gridSpan="2">
                  <a:txBody>
                    <a:bodyPr/>
                    <a:lstStyle/>
                    <a:p>
                      <a:pPr algn="ctr">
                        <a:lnSpc>
                          <a:spcPct val="110000"/>
                        </a:lnSpc>
                      </a:pPr>
                      <a:r>
                        <a:rPr lang="en-ZA" sz="1100" b="1" dirty="0">
                          <a:solidFill>
                            <a:schemeClr val="bg1"/>
                          </a:solidFill>
                          <a:effectLst/>
                          <a:latin typeface="Arial"/>
                          <a:cs typeface="Arial"/>
                        </a:rPr>
                        <a:t>FIVE-YEAR TARGET</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pPr algn="ctr">
                        <a:lnSpc>
                          <a:spcPct val="110000"/>
                        </a:lnSpc>
                      </a:pP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75279">
                <a:tc gridSpan="6">
                  <a:txBody>
                    <a:bodyPr/>
                    <a:lstStyle/>
                    <a:p>
                      <a:pPr>
                        <a:lnSpc>
                          <a:spcPct val="110000"/>
                        </a:lnSpc>
                      </a:pPr>
                      <a:r>
                        <a:rPr lang="en-US" sz="1100" b="1" dirty="0">
                          <a:effectLst/>
                          <a:latin typeface="Arial"/>
                          <a:cs typeface="Arial"/>
                        </a:rPr>
                        <a:t>Rail</a:t>
                      </a:r>
                      <a:r>
                        <a:rPr lang="en-US" sz="1100" b="1" baseline="0" dirty="0">
                          <a:effectLst/>
                          <a:latin typeface="Arial"/>
                          <a:cs typeface="Arial"/>
                        </a:rPr>
                        <a:t> Transport</a:t>
                      </a:r>
                      <a:endParaRPr lang="en-US" sz="1100" b="1"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10000"/>
                        </a:lnSpc>
                      </a:pPr>
                      <a:endParaRPr lang="en-US" sz="1100" b="1"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1012657">
                <a:tc>
                  <a:txBody>
                    <a:bodyPr/>
                    <a:lstStyle/>
                    <a:p>
                      <a:pPr marL="0" indent="0">
                        <a:lnSpc>
                          <a:spcPct val="110000"/>
                        </a:lnSpc>
                        <a:buFont typeface="Arial"/>
                        <a:buNone/>
                      </a:pPr>
                      <a:r>
                        <a:rPr lang="en-ZA" sz="1100" b="1" dirty="0">
                          <a:effectLst/>
                          <a:latin typeface="Arial"/>
                          <a:cs typeface="Arial"/>
                        </a:rPr>
                        <a:t>Improved accessibility, quality and reliability of public transport </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100" dirty="0">
                          <a:effectLst/>
                          <a:latin typeface="Arial"/>
                          <a:cs typeface="Arial"/>
                        </a:rPr>
                        <a:t>Number of passenger rail trips </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100" dirty="0">
                          <a:effectLst/>
                          <a:latin typeface="Arial"/>
                          <a:cs typeface="Arial"/>
                        </a:rPr>
                        <a:t>6.9 million passenger trips</a:t>
                      </a:r>
                      <a:r>
                        <a:rPr lang="en-ZA" sz="1100" i="1" dirty="0">
                          <a:effectLst/>
                          <a:latin typeface="Arial"/>
                          <a:cs typeface="Arial"/>
                        </a:rPr>
                        <a:t> (2020/21 financial year)</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gridSpan="2">
                  <a:txBody>
                    <a:bodyPr/>
                    <a:lstStyle/>
                    <a:p>
                      <a:pPr marL="0" lvl="0" indent="0">
                        <a:lnSpc>
                          <a:spcPct val="114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870 417 million passenger rail trips were recorded during the 2020/21 financial year. </a:t>
                      </a:r>
                    </a:p>
                    <a:p>
                      <a:pPr marL="342000" indent="-342000">
                        <a:lnSpc>
                          <a:spcPct val="114000"/>
                        </a:lnSpc>
                      </a:pPr>
                      <a:r>
                        <a:rPr lang="en-ZA" sz="1100" dirty="0">
                          <a:effectLst/>
                          <a:latin typeface="Arial" panose="020B0604020202020204" pitchFamily="34" charset="0"/>
                          <a:cs typeface="Arial" panose="020B0604020202020204" pitchFamily="34" charset="0"/>
                        </a:rPr>
                        <a:t> </a:t>
                      </a:r>
                    </a:p>
                    <a:p>
                      <a:pPr marL="0" lvl="0" indent="0">
                        <a:lnSpc>
                          <a:spcPct val="114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16.69 million passenger rail trips were recorded during the 2021/22 financial year </a:t>
                      </a:r>
                    </a:p>
                    <a:p>
                      <a:pPr marL="342000" indent="-342000">
                        <a:lnSpc>
                          <a:spcPct val="114000"/>
                        </a:lnSpc>
                      </a:pPr>
                      <a:r>
                        <a:rPr lang="en-ZA" sz="1100" dirty="0">
                          <a:effectLst/>
                          <a:latin typeface="Arial" panose="020B0604020202020204" pitchFamily="34" charset="0"/>
                          <a:cs typeface="Arial" panose="020B0604020202020204" pitchFamily="34" charset="0"/>
                        </a:rPr>
                        <a:t> </a:t>
                      </a:r>
                    </a:p>
                    <a:p>
                      <a:pPr marL="0" lvl="0" indent="0">
                        <a:lnSpc>
                          <a:spcPct val="114000"/>
                        </a:lnSpc>
                        <a:buFont typeface="Symbol" panose="05050102010706020507" pitchFamily="18" charset="2"/>
                        <a:buNone/>
                      </a:pPr>
                      <a:r>
                        <a:rPr lang="en-ZA" sz="1100" dirty="0">
                          <a:effectLst/>
                          <a:latin typeface="Arial" panose="020B0604020202020204" pitchFamily="34" charset="0"/>
                          <a:cs typeface="Arial" panose="020B0604020202020204" pitchFamily="34" charset="0"/>
                        </a:rPr>
                        <a:t>6.31 million passenger rail trips were recorded from 01 April 2022 to 30 September 2022 .</a:t>
                      </a: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hMerge="1">
                  <a:txBody>
                    <a:bodyPr/>
                    <a:lstStyle/>
                    <a:p>
                      <a:pPr marL="0" lvl="0" indent="0">
                        <a:lnSpc>
                          <a:spcPct val="115000"/>
                        </a:lnSpc>
                        <a:buFont typeface="Arial"/>
                        <a:buNone/>
                      </a:pPr>
                      <a:r>
                        <a:rPr lang="en-ZA" sz="1100" dirty="0">
                          <a:effectLst/>
                          <a:latin typeface="Arial"/>
                          <a:cs typeface="Arial"/>
                        </a:rPr>
                        <a:t>90.07 million passenger trips</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1100" dirty="0">
                          <a:effectLst/>
                          <a:latin typeface="Arial"/>
                          <a:cs typeface="Arial"/>
                        </a:rPr>
                        <a:t>90.07 million passenger trips</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1527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42</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US" altLang="en-US" sz="2400" dirty="0">
              <a:solidFill>
                <a:schemeClr val="tx1"/>
              </a:solidFill>
            </a:endParaRPr>
          </a:p>
          <a:p>
            <a:pPr algn="ctr"/>
            <a:endParaRPr lang="en-US" altLang="en-US" sz="2400" dirty="0">
              <a:solidFill>
                <a:schemeClr val="tx1"/>
              </a:solidFill>
            </a:endParaRPr>
          </a:p>
          <a:p>
            <a:pPr algn="ctr"/>
            <a:endParaRPr lang="en-US" altLang="en-US" sz="2400" dirty="0">
              <a:solidFill>
                <a:schemeClr val="tx1"/>
              </a:solidFill>
            </a:endParaRPr>
          </a:p>
          <a:p>
            <a:pPr algn="ctr"/>
            <a:r>
              <a:rPr lang="en-US" altLang="en-US" sz="2400" dirty="0">
                <a:solidFill>
                  <a:schemeClr val="tx1"/>
                </a:solidFill>
              </a:rPr>
              <a:t>DoT PRIORITY FOCUS AREA 3:</a:t>
            </a:r>
          </a:p>
          <a:p>
            <a:pPr algn="ctr"/>
            <a:endParaRPr lang="en-US" altLang="en-US" sz="2400" dirty="0">
              <a:solidFill>
                <a:schemeClr val="tx1"/>
              </a:solidFill>
            </a:endParaRPr>
          </a:p>
          <a:p>
            <a:pPr algn="ctr"/>
            <a:r>
              <a:rPr lang="en-US" altLang="en-US" sz="2400" b="1" dirty="0">
                <a:solidFill>
                  <a:schemeClr val="tx1"/>
                </a:solidFill>
              </a:rPr>
              <a:t>INFRASTRUCTURE BUILD THAT STIMULATES ECONOMIC GROWTH AND JOB CREATION</a:t>
            </a:r>
          </a:p>
          <a:p>
            <a:pPr algn="ctr"/>
            <a:endParaRPr lang="en-ZA" sz="2400" dirty="0">
              <a:solidFill>
                <a:schemeClr val="tx1"/>
              </a:solidFill>
            </a:endParaRPr>
          </a:p>
        </p:txBody>
      </p:sp>
    </p:spTree>
    <p:extLst>
      <p:ext uri="{BB962C8B-B14F-4D97-AF65-F5344CB8AC3E}">
        <p14:creationId xmlns:p14="http://schemas.microsoft.com/office/powerpoint/2010/main" val="333193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85000" lnSpcReduction="10000"/>
          </a:bodyPr>
          <a:lstStyle/>
          <a:p>
            <a:pPr marL="285750" indent="-285750" algn="just">
              <a:lnSpc>
                <a:spcPct val="120000"/>
              </a:lnSpc>
              <a:buFont typeface="Arial" panose="020B0604020202020204" pitchFamily="34" charset="0"/>
              <a:buChar char="•"/>
            </a:pPr>
            <a:r>
              <a:rPr lang="en-ZA" dirty="0">
                <a:solidFill>
                  <a:schemeClr val="tx1"/>
                </a:solidFill>
              </a:rPr>
              <a:t>According to the National Spatial Development Framework (NSDF), a well-functioning and well-managed national transport and connectivity infrastructure network that ensures and enables the safe and efficient movement of people, the flow of information and communication, the movement of goods and flow of services, the connectivity of South Africa to the rest of the world and interaction in the global economy, is crucial to the spatial development and economic life of any country. </a:t>
            </a:r>
          </a:p>
          <a:p>
            <a:pPr marL="285750" indent="-285750" algn="just">
              <a:lnSpc>
                <a:spcPct val="120000"/>
              </a:lnSpc>
              <a:buFont typeface="Arial" panose="020B0604020202020204" pitchFamily="34" charset="0"/>
              <a:buChar char="•"/>
            </a:pPr>
            <a:endParaRPr lang="en-ZA" dirty="0">
              <a:solidFill>
                <a:schemeClr val="tx1"/>
              </a:solidFill>
            </a:endParaRPr>
          </a:p>
          <a:p>
            <a:pPr marL="285750" indent="-285750" algn="just">
              <a:lnSpc>
                <a:spcPct val="120000"/>
              </a:lnSpc>
              <a:buFont typeface="Arial" panose="020B0604020202020204" pitchFamily="34" charset="0"/>
              <a:buChar char="•"/>
            </a:pPr>
            <a:r>
              <a:rPr lang="en-ZA" dirty="0">
                <a:solidFill>
                  <a:schemeClr val="tx1"/>
                </a:solidFill>
              </a:rPr>
              <a:t>Given the high costs associated with the construction, upgrading and maintenance of such networks, which include but not limited to airports, harbours, border posts, logistics hubs, electricity, fibre networks, broadband, natural gas pipelines, and road and rail networks, and the need to recover such costs through use, a country has to carefully plan where these networks are to be built. </a:t>
            </a:r>
          </a:p>
          <a:p>
            <a:pPr marL="285750" indent="-285750" algn="just">
              <a:buFont typeface="Arial" panose="020B0604020202020204" pitchFamily="34" charset="0"/>
              <a:buChar char="•"/>
            </a:pPr>
            <a:endParaRPr lang="en-ZA" sz="1400" dirty="0">
              <a:solidFill>
                <a:schemeClr val="tx1"/>
              </a:solidFill>
            </a:endParaRPr>
          </a:p>
          <a:p>
            <a:pPr algn="just"/>
            <a:endParaRPr lang="en-ZA" sz="1400" dirty="0">
              <a:solidFill>
                <a:schemeClr val="tx1"/>
              </a:solidFill>
            </a:endParaRPr>
          </a:p>
          <a:p>
            <a:endParaRPr lang="en-ZA" sz="1400" dirty="0">
              <a:solidFill>
                <a:schemeClr val="tx1"/>
              </a:solidFill>
            </a:endParaRPr>
          </a:p>
        </p:txBody>
      </p:sp>
    </p:spTree>
    <p:extLst>
      <p:ext uri="{BB962C8B-B14F-4D97-AF65-F5344CB8AC3E}">
        <p14:creationId xmlns:p14="http://schemas.microsoft.com/office/powerpoint/2010/main" val="667483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44</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Autofit/>
          </a:bodyPr>
          <a:lstStyle/>
          <a:p>
            <a:pPr marL="285750" indent="-285750" algn="just">
              <a:buFont typeface="Arial" panose="020B0604020202020204" pitchFamily="34" charset="0"/>
              <a:buChar char="•"/>
            </a:pPr>
            <a:r>
              <a:rPr lang="en-ZA" sz="1600" dirty="0">
                <a:solidFill>
                  <a:schemeClr val="tx1"/>
                </a:solidFill>
              </a:rPr>
              <a:t>In line with Pillar 1 of the Budget Prioritisation Framework (2023), which relates to increasing Public and Private Employment, the Transport sector has been identified as one of those that are key to creation of decent jobs through the implementation of capital infrastructure projects.</a:t>
            </a:r>
          </a:p>
          <a:p>
            <a:pPr algn="just"/>
            <a:endParaRPr lang="en-ZA" sz="1600" dirty="0">
              <a:solidFill>
                <a:schemeClr val="tx1"/>
              </a:solidFill>
            </a:endParaRPr>
          </a:p>
          <a:p>
            <a:pPr marL="285750" indent="-285750" algn="just">
              <a:buFont typeface="Arial" panose="020B0604020202020204" pitchFamily="34" charset="0"/>
              <a:buChar char="•"/>
            </a:pPr>
            <a:r>
              <a:rPr lang="en-ZA" sz="1600" dirty="0">
                <a:solidFill>
                  <a:schemeClr val="tx1"/>
                </a:solidFill>
              </a:rPr>
              <a:t>Key to optimising jobs created, is the adoption of labour-intensive methods in public infrastructure programmes and provision of an enabling environment for private sector employment. </a:t>
            </a:r>
          </a:p>
          <a:p>
            <a:pPr marL="285750" indent="-285750" algn="just">
              <a:buFont typeface="Arial" panose="020B0604020202020204" pitchFamily="34" charset="0"/>
              <a:buChar char="•"/>
            </a:pPr>
            <a:endParaRPr lang="en-ZA" sz="1600" dirty="0">
              <a:solidFill>
                <a:schemeClr val="tx1"/>
              </a:solidFill>
            </a:endParaRPr>
          </a:p>
          <a:p>
            <a:pPr marL="285750" indent="-285750" algn="just">
              <a:buFont typeface="Arial" panose="020B0604020202020204" pitchFamily="34" charset="0"/>
              <a:buChar char="•"/>
            </a:pPr>
            <a:r>
              <a:rPr lang="en-ZA" sz="1600" dirty="0">
                <a:solidFill>
                  <a:schemeClr val="tx1"/>
                </a:solidFill>
              </a:rPr>
              <a:t>The DoT’s continued contribution to the implementation of the Presidential Employment Stimulus Programme and the Expanded Public Works Programme, mainly through infrastructure programmes at SANRAL, ACSA, PRASA and the Provincial Road Maintenance Programme, is key to this objective. </a:t>
            </a:r>
          </a:p>
          <a:p>
            <a:pPr algn="just"/>
            <a:endParaRPr lang="en-ZA" sz="1600" dirty="0">
              <a:solidFill>
                <a:schemeClr val="tx1"/>
              </a:solidFill>
            </a:endParaRPr>
          </a:p>
          <a:p>
            <a:endParaRPr lang="en-ZA" sz="1600" dirty="0">
              <a:solidFill>
                <a:schemeClr val="tx1"/>
              </a:solidFill>
            </a:endParaRPr>
          </a:p>
        </p:txBody>
      </p:sp>
    </p:spTree>
    <p:extLst>
      <p:ext uri="{BB962C8B-B14F-4D97-AF65-F5344CB8AC3E}">
        <p14:creationId xmlns:p14="http://schemas.microsoft.com/office/powerpoint/2010/main" val="1220911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85000" lnSpcReduction="20000"/>
          </a:bodyPr>
          <a:lstStyle/>
          <a:p>
            <a:pPr algn="just">
              <a:lnSpc>
                <a:spcPct val="150000"/>
              </a:lnSpc>
              <a:spcBef>
                <a:spcPct val="0"/>
              </a:spcBef>
            </a:pPr>
            <a:r>
              <a:rPr lang="en-US" altLang="en-US" b="1" dirty="0">
                <a:solidFill>
                  <a:schemeClr val="tx1"/>
                </a:solidFill>
              </a:rPr>
              <a:t>Problem Statement</a:t>
            </a:r>
          </a:p>
          <a:p>
            <a:pPr algn="just">
              <a:lnSpc>
                <a:spcPct val="150000"/>
              </a:lnSpc>
              <a:spcBef>
                <a:spcPct val="0"/>
              </a:spcBef>
            </a:pPr>
            <a:endParaRPr lang="en-US" altLang="en-US" sz="1000" b="1"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Funding of transport infrastructure - rate of deterioration vs rate of investment (user-pay principle in road transport)</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Provincial Road Maintenance Programme - grant allocation vs equitable share allocation, adherence to grant conditions</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Rail Modernisation and Rolling Stock Renewal Programmes</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Aviation Infrastructure Programmes – ACSA and ATNS</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Job creation – disaggregation of beneficiaries (women, youth and persons with disabilities).</a:t>
            </a:r>
          </a:p>
          <a:p>
            <a:endParaRPr lang="en-ZA" dirty="0">
              <a:solidFill>
                <a:schemeClr val="tx1"/>
              </a:solidFill>
            </a:endParaRPr>
          </a:p>
        </p:txBody>
      </p:sp>
    </p:spTree>
    <p:extLst>
      <p:ext uri="{BB962C8B-B14F-4D97-AF65-F5344CB8AC3E}">
        <p14:creationId xmlns:p14="http://schemas.microsoft.com/office/powerpoint/2010/main" val="363147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algn="ctr"/>
            <a:r>
              <a:rPr lang="en-US" altLang="en-US" sz="2400" b="1" dirty="0">
                <a:solidFill>
                  <a:schemeClr val="tx1"/>
                </a:solidFill>
              </a:rPr>
              <a:t>SEVEN (07) APEX PRIORITIES OF THE SIXTH ADMINISTRATION</a:t>
            </a:r>
          </a:p>
          <a:p>
            <a:pPr algn="ctr"/>
            <a:endParaRPr lang="en-ZA" dirty="0"/>
          </a:p>
        </p:txBody>
      </p:sp>
    </p:spTree>
    <p:extLst>
      <p:ext uri="{BB962C8B-B14F-4D97-AF65-F5344CB8AC3E}">
        <p14:creationId xmlns:p14="http://schemas.microsoft.com/office/powerpoint/2010/main" val="2307294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46</a:t>
            </a:r>
          </a:p>
        </p:txBody>
      </p:sp>
      <p:graphicFrame>
        <p:nvGraphicFramePr>
          <p:cNvPr id="5" name="Table 4">
            <a:extLst>
              <a:ext uri="{FF2B5EF4-FFF2-40B4-BE49-F238E27FC236}">
                <a16:creationId xmlns:a16="http://schemas.microsoft.com/office/drawing/2014/main" id="{884D51B0-6739-46DB-B186-E0E7BDA1C53E}"/>
              </a:ext>
            </a:extLst>
          </p:cNvPr>
          <p:cNvGraphicFramePr>
            <a:graphicFrameLocks noGrp="1"/>
          </p:cNvGraphicFramePr>
          <p:nvPr>
            <p:extLst>
              <p:ext uri="{D42A27DB-BD31-4B8C-83A1-F6EECF244321}">
                <p14:modId xmlns:p14="http://schemas.microsoft.com/office/powerpoint/2010/main" val="4166253750"/>
              </p:ext>
            </p:extLst>
          </p:nvPr>
        </p:nvGraphicFramePr>
        <p:xfrm>
          <a:off x="143668" y="493711"/>
          <a:ext cx="8856663" cy="4085363"/>
        </p:xfrm>
        <a:graphic>
          <a:graphicData uri="http://schemas.openxmlformats.org/drawingml/2006/table">
            <a:tbl>
              <a:tblPr/>
              <a:tblGrid>
                <a:gridCol w="1143000">
                  <a:extLst>
                    <a:ext uri="{9D8B030D-6E8A-4147-A177-3AD203B41FA5}">
                      <a16:colId xmlns:a16="http://schemas.microsoft.com/office/drawing/2014/main" val="2597361699"/>
                    </a:ext>
                  </a:extLst>
                </a:gridCol>
                <a:gridCol w="1752600">
                  <a:extLst>
                    <a:ext uri="{9D8B030D-6E8A-4147-A177-3AD203B41FA5}">
                      <a16:colId xmlns:a16="http://schemas.microsoft.com/office/drawing/2014/main" val="586079261"/>
                    </a:ext>
                  </a:extLst>
                </a:gridCol>
                <a:gridCol w="1752600">
                  <a:extLst>
                    <a:ext uri="{9D8B030D-6E8A-4147-A177-3AD203B41FA5}">
                      <a16:colId xmlns:a16="http://schemas.microsoft.com/office/drawing/2014/main" val="735026768"/>
                    </a:ext>
                  </a:extLst>
                </a:gridCol>
                <a:gridCol w="2209800">
                  <a:extLst>
                    <a:ext uri="{9D8B030D-6E8A-4147-A177-3AD203B41FA5}">
                      <a16:colId xmlns:a16="http://schemas.microsoft.com/office/drawing/2014/main" val="2352680393"/>
                    </a:ext>
                  </a:extLst>
                </a:gridCol>
                <a:gridCol w="1998663">
                  <a:extLst>
                    <a:ext uri="{9D8B030D-6E8A-4147-A177-3AD203B41FA5}">
                      <a16:colId xmlns:a16="http://schemas.microsoft.com/office/drawing/2014/main" val="2378386226"/>
                    </a:ext>
                  </a:extLst>
                </a:gridCol>
              </a:tblGrid>
              <a:tr h="6181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47054971"/>
                  </a:ext>
                </a:extLst>
              </a:tr>
              <a:tr h="8203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34676479"/>
                  </a:ext>
                </a:extLst>
              </a:tr>
              <a:tr h="3940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9332626"/>
                  </a:ext>
                </a:extLst>
              </a:tr>
              <a:tr h="5962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7954210"/>
                  </a:ext>
                </a:extLst>
              </a:tr>
              <a:tr h="14885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90786837"/>
                  </a:ext>
                </a:extLst>
              </a:tr>
              <a:tr h="18741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Road Transport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36026296"/>
                  </a:ext>
                </a:extLst>
              </a:tr>
              <a:tr h="576064">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Increased access to affordable and reliable transport systems</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 compliance with the user-pay principle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Non-compliance currently limited to the SANRAL network under the Gauteng Freeway Improvement Project (GFIP)</a:t>
                      </a: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100% compliance maintained at conventional toll plazas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20% compliance in the GFIP network</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100% compliance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GFIP funding and tariff structure finalised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67053575"/>
                  </a:ext>
                </a:extLst>
              </a:tr>
              <a:tr h="917154">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Gauteng Freeway Improvement Project funding and tariff structure implemented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Non-compliance with the Gauteng Freeway Improvement Project (GFIP)</a:t>
                      </a: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The Gauteng Provincial Government has agreed to contribute 30% to settling SANRAL’s debt and interest obligations, while the National Government will cover the remaining 70%.</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Government proposes to make an initial allocation of R23.7 billion from the national fiscus, which will be disbursed on strict conditions.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Gauteng Freeway Improvement Project funding and tariff structure implemented.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59286693"/>
                  </a:ext>
                </a:extLst>
              </a:tr>
            </a:tbl>
          </a:graphicData>
        </a:graphic>
      </p:graphicFrame>
    </p:spTree>
    <p:extLst>
      <p:ext uri="{BB962C8B-B14F-4D97-AF65-F5344CB8AC3E}">
        <p14:creationId xmlns:p14="http://schemas.microsoft.com/office/powerpoint/2010/main" val="573405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lumMod val="65000"/>
                  <a:lumOff val="35000"/>
                </a:prstClr>
              </a:solidFill>
              <a:latin typeface="Calibri"/>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724208" y="3867894"/>
            <a:ext cx="8240280" cy="1152128"/>
          </a:xfrm>
        </p:spPr>
        <p:txBody>
          <a:bodyPr>
            <a:normAutofit/>
          </a:bodyPr>
          <a:lstStyle/>
          <a:p>
            <a:pPr marL="228600" indent="-228600" algn="just">
              <a:buFont typeface="+mj-lt"/>
              <a:buAutoNum type="arabicPeriod"/>
            </a:pPr>
            <a:r>
              <a:rPr lang="en-US" sz="800" dirty="0">
                <a:solidFill>
                  <a:schemeClr val="tx1"/>
                </a:solidFill>
              </a:rPr>
              <a:t>The current projected MTEF allocations will enable SANRAL to address the basic budget requirements required to sustain the network, but not to address the strengthening backlog or expansion requirements of the current network under its jurisdiction, no network increase assumed. </a:t>
            </a:r>
          </a:p>
          <a:p>
            <a:pPr marL="228600" indent="-228600" algn="just">
              <a:buFont typeface="+mj-lt"/>
              <a:buAutoNum type="arabicPeriod"/>
            </a:pPr>
            <a:r>
              <a:rPr lang="en-US" sz="800" dirty="0">
                <a:solidFill>
                  <a:schemeClr val="tx1"/>
                </a:solidFill>
              </a:rPr>
              <a:t>To address the basic requirements, strengthening backlog as well as expansion requirement of its current network SANRAL will require minimum of R15.753 billion per year over next 10 years, should the option of toll funding no longer be available (provided SANRAL network length remains unchanged). </a:t>
            </a:r>
          </a:p>
          <a:p>
            <a:pPr marL="228600" indent="-228600" algn="just">
              <a:buFont typeface="+mj-lt"/>
              <a:buAutoNum type="arabicPeriod"/>
            </a:pPr>
            <a:r>
              <a:rPr lang="en-US" sz="800" dirty="0">
                <a:solidFill>
                  <a:schemeClr val="tx1"/>
                </a:solidFill>
              </a:rPr>
              <a:t>Not doing expansions will result in increased congestion and associated increased road user costs on parts of the network. Mobility is one of the most fundamental and important characteristics of economic activity as it satisfies the basic need of going from one location to the other, a need shared by passengers and freight. Apart from the direct cost of the congestion on the economy (hours lost, productivity and vehicle operating costs), the social impact of congestion on society is probably the biggest concern. </a:t>
            </a:r>
          </a:p>
          <a:p>
            <a:endParaRPr lang="en-ZA" dirty="0">
              <a:solidFill>
                <a:schemeClr val="tx1"/>
              </a:solidFill>
            </a:endParaRPr>
          </a:p>
        </p:txBody>
      </p:sp>
      <p:pic>
        <p:nvPicPr>
          <p:cNvPr id="5122" name="Picture 64">
            <a:extLst>
              <a:ext uri="{FF2B5EF4-FFF2-40B4-BE49-F238E27FC236}">
                <a16:creationId xmlns:a16="http://schemas.microsoft.com/office/drawing/2014/main" id="{DAAC9640-E7B0-4AFC-B7D1-C5EA1DE4CA8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72385"/>
            <a:ext cx="8424936" cy="31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153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5998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47</a:t>
            </a:r>
          </a:p>
        </p:txBody>
      </p:sp>
      <p:graphicFrame>
        <p:nvGraphicFramePr>
          <p:cNvPr id="4" name="Table 3">
            <a:extLst>
              <a:ext uri="{FF2B5EF4-FFF2-40B4-BE49-F238E27FC236}">
                <a16:creationId xmlns:a16="http://schemas.microsoft.com/office/drawing/2014/main" id="{5E627C8A-3865-4E92-AF4A-3AA1DFC17A5A}"/>
              </a:ext>
            </a:extLst>
          </p:cNvPr>
          <p:cNvGraphicFramePr>
            <a:graphicFrameLocks noGrp="1"/>
          </p:cNvGraphicFramePr>
          <p:nvPr>
            <p:extLst>
              <p:ext uri="{D42A27DB-BD31-4B8C-83A1-F6EECF244321}">
                <p14:modId xmlns:p14="http://schemas.microsoft.com/office/powerpoint/2010/main" val="4159059553"/>
              </p:ext>
            </p:extLst>
          </p:nvPr>
        </p:nvGraphicFramePr>
        <p:xfrm>
          <a:off x="143668" y="597085"/>
          <a:ext cx="8856663" cy="4062897"/>
        </p:xfrm>
        <a:graphic>
          <a:graphicData uri="http://schemas.openxmlformats.org/drawingml/2006/table">
            <a:tbl>
              <a:tblPr/>
              <a:tblGrid>
                <a:gridCol w="1143000">
                  <a:extLst>
                    <a:ext uri="{9D8B030D-6E8A-4147-A177-3AD203B41FA5}">
                      <a16:colId xmlns:a16="http://schemas.microsoft.com/office/drawing/2014/main" val="2629293312"/>
                    </a:ext>
                  </a:extLst>
                </a:gridCol>
                <a:gridCol w="1752600">
                  <a:extLst>
                    <a:ext uri="{9D8B030D-6E8A-4147-A177-3AD203B41FA5}">
                      <a16:colId xmlns:a16="http://schemas.microsoft.com/office/drawing/2014/main" val="1101639805"/>
                    </a:ext>
                  </a:extLst>
                </a:gridCol>
                <a:gridCol w="1752600">
                  <a:extLst>
                    <a:ext uri="{9D8B030D-6E8A-4147-A177-3AD203B41FA5}">
                      <a16:colId xmlns:a16="http://schemas.microsoft.com/office/drawing/2014/main" val="3388754920"/>
                    </a:ext>
                  </a:extLst>
                </a:gridCol>
                <a:gridCol w="2209800">
                  <a:extLst>
                    <a:ext uri="{9D8B030D-6E8A-4147-A177-3AD203B41FA5}">
                      <a16:colId xmlns:a16="http://schemas.microsoft.com/office/drawing/2014/main" val="2781942680"/>
                    </a:ext>
                  </a:extLst>
                </a:gridCol>
                <a:gridCol w="1998663">
                  <a:extLst>
                    <a:ext uri="{9D8B030D-6E8A-4147-A177-3AD203B41FA5}">
                      <a16:colId xmlns:a16="http://schemas.microsoft.com/office/drawing/2014/main" val="93677443"/>
                    </a:ext>
                  </a:extLst>
                </a:gridCol>
              </a:tblGrid>
              <a:tr h="22041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28600636"/>
                  </a:ext>
                </a:extLst>
              </a:tr>
              <a:tr h="27202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0180023"/>
                  </a:ext>
                </a:extLst>
              </a:tr>
              <a:tr h="22041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40457534"/>
                  </a:ext>
                </a:extLst>
              </a:tr>
              <a:tr h="22320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98779296"/>
                  </a:ext>
                </a:extLst>
              </a:tr>
              <a:tr h="34685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524827012"/>
                  </a:ext>
                </a:extLst>
              </a:tr>
              <a:tr h="21064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Road Transport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64444006"/>
                  </a:ext>
                </a:extLst>
              </a:tr>
              <a:tr h="1185761">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Increased access to affordable and reliable transport systems</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of national road network maintained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Total network – 25 253 km (100% surfaced)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Tx/>
                        <a:buChar char="-"/>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Good Conditions – 60%</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p>
                      <a:pPr marL="171450" marR="0" lvl="0" indent="-171450" algn="l" defTabSz="914400" rtl="0" eaLnBrk="1" fontAlgn="base" latinLnBrk="0" hangingPunct="1">
                        <a:lnSpc>
                          <a:spcPct val="115000"/>
                        </a:lnSpc>
                        <a:spcBef>
                          <a:spcPct val="0"/>
                        </a:spcBef>
                        <a:spcAft>
                          <a:spcPct val="0"/>
                        </a:spcAft>
                        <a:buClrTx/>
                        <a:buSzTx/>
                        <a:buFontTx/>
                        <a:buChar char="-"/>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Fair Condition – 36%</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p>
                      <a:pPr marL="171450" marR="0" lvl="0" indent="-171450" algn="l" defTabSz="914400" rtl="0" eaLnBrk="1" fontAlgn="base" latinLnBrk="0" hangingPunct="1">
                        <a:lnSpc>
                          <a:spcPct val="115000"/>
                        </a:lnSpc>
                        <a:spcBef>
                          <a:spcPct val="0"/>
                        </a:spcBef>
                        <a:spcAft>
                          <a:spcPct val="0"/>
                        </a:spcAft>
                        <a:buClrTx/>
                        <a:buSzTx/>
                        <a:buFontTx/>
                        <a:buChar char="-"/>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Poor Condition – 4%</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SANRAL network increased to 22 275 km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(Overall condition index equalled 70.98 </a:t>
                      </a: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(as at March 2021)</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100%</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(Overall Condition Index (OCI) of the national road network maintained as per the baseline)</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50627551"/>
                  </a:ext>
                </a:extLst>
              </a:tr>
              <a:tr h="1383582">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of provincial road network maintained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Paved Roads – 46 548 km</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Gravel Roads - 226 273 km</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8 104 739 m2 of roads rehabilitated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12 417 859 m2 of roads resealed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2 919 331 m2 blacktop patching</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676 865 km of gravel roads bladed</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5%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(Upgrading, rehabilitation, resealing, blacktop patching, blading and regravelling)</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88278808"/>
                  </a:ext>
                </a:extLst>
              </a:tr>
            </a:tbl>
          </a:graphicData>
        </a:graphic>
      </p:graphicFrame>
    </p:spTree>
    <p:extLst>
      <p:ext uri="{BB962C8B-B14F-4D97-AF65-F5344CB8AC3E}">
        <p14:creationId xmlns:p14="http://schemas.microsoft.com/office/powerpoint/2010/main" val="3167018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48</a:t>
            </a:r>
          </a:p>
        </p:txBody>
      </p:sp>
      <p:graphicFrame>
        <p:nvGraphicFramePr>
          <p:cNvPr id="4" name="Table 3">
            <a:extLst>
              <a:ext uri="{FF2B5EF4-FFF2-40B4-BE49-F238E27FC236}">
                <a16:creationId xmlns:a16="http://schemas.microsoft.com/office/drawing/2014/main" id="{448EE381-31F0-4E36-A975-D6468877239A}"/>
              </a:ext>
            </a:extLst>
          </p:cNvPr>
          <p:cNvGraphicFramePr>
            <a:graphicFrameLocks noGrp="1"/>
          </p:cNvGraphicFramePr>
          <p:nvPr>
            <p:extLst>
              <p:ext uri="{D42A27DB-BD31-4B8C-83A1-F6EECF244321}">
                <p14:modId xmlns:p14="http://schemas.microsoft.com/office/powerpoint/2010/main" val="3151372441"/>
              </p:ext>
            </p:extLst>
          </p:nvPr>
        </p:nvGraphicFramePr>
        <p:xfrm>
          <a:off x="143669" y="571567"/>
          <a:ext cx="8856662" cy="4030595"/>
        </p:xfrm>
        <a:graphic>
          <a:graphicData uri="http://schemas.openxmlformats.org/drawingml/2006/table">
            <a:tbl>
              <a:tblPr firstRow="1" bandRow="1">
                <a:tableStyleId>{5C22544A-7EE6-4342-B048-85BDC9FD1C3A}</a:tableStyleId>
              </a:tblPr>
              <a:tblGrid>
                <a:gridCol w="1142959">
                  <a:extLst>
                    <a:ext uri="{9D8B030D-6E8A-4147-A177-3AD203B41FA5}">
                      <a16:colId xmlns:a16="http://schemas.microsoft.com/office/drawing/2014/main" val="20000"/>
                    </a:ext>
                  </a:extLst>
                </a:gridCol>
                <a:gridCol w="1752537">
                  <a:extLst>
                    <a:ext uri="{9D8B030D-6E8A-4147-A177-3AD203B41FA5}">
                      <a16:colId xmlns:a16="http://schemas.microsoft.com/office/drawing/2014/main" val="20001"/>
                    </a:ext>
                  </a:extLst>
                </a:gridCol>
                <a:gridCol w="1752537">
                  <a:extLst>
                    <a:ext uri="{9D8B030D-6E8A-4147-A177-3AD203B41FA5}">
                      <a16:colId xmlns:a16="http://schemas.microsoft.com/office/drawing/2014/main" val="20002"/>
                    </a:ext>
                  </a:extLst>
                </a:gridCol>
                <a:gridCol w="2209721">
                  <a:extLst>
                    <a:ext uri="{9D8B030D-6E8A-4147-A177-3AD203B41FA5}">
                      <a16:colId xmlns:a16="http://schemas.microsoft.com/office/drawing/2014/main" val="20003"/>
                    </a:ext>
                  </a:extLst>
                </a:gridCol>
                <a:gridCol w="1998908">
                  <a:extLst>
                    <a:ext uri="{9D8B030D-6E8A-4147-A177-3AD203B41FA5}">
                      <a16:colId xmlns:a16="http://schemas.microsoft.com/office/drawing/2014/main" val="20004"/>
                    </a:ext>
                  </a:extLst>
                </a:gridCol>
              </a:tblGrid>
              <a:tr h="267737">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NDP Pillar 1: A Strong and Inclusive Economy</a:t>
                      </a:r>
                      <a:endParaRPr kumimoji="0" lang="en-US" sz="11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0"/>
                  </a:ext>
                </a:extLst>
              </a:tr>
              <a:tr h="330073">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Priority 2: Economic Transformation and Job Creation</a:t>
                      </a:r>
                      <a:endParaRPr kumimoji="0" lang="en-US" sz="11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1"/>
                  </a:ext>
                </a:extLst>
              </a:tr>
              <a:tr h="267737">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MTSF Programme: Economy and Jobs</a:t>
                      </a:r>
                      <a:endParaRPr kumimoji="0" lang="en-US" sz="11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2"/>
                  </a:ext>
                </a:extLst>
              </a:tr>
              <a:tr h="270307">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Sub-Programme: Competitive and Accessible Markets</a:t>
                      </a:r>
                      <a:endParaRPr kumimoji="0" lang="en-US" sz="11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3"/>
                  </a:ext>
                </a:extLst>
              </a:tr>
              <a:tr h="393200">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OUTCOME</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OUTCOME INDICATOR</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BASELINE (March 2019)</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100" b="1" dirty="0">
                          <a:solidFill>
                            <a:schemeClr val="bg1"/>
                          </a:solidFill>
                          <a:effectLst/>
                          <a:latin typeface="Arial" panose="020B0604020202020204" pitchFamily="34" charset="0"/>
                          <a:cs typeface="Arial" panose="020B0604020202020204" pitchFamily="34" charset="0"/>
                        </a:rPr>
                        <a:t>REVISED</a:t>
                      </a:r>
                      <a:r>
                        <a:rPr lang="en-US" sz="1100" b="1" baseline="0" dirty="0">
                          <a:solidFill>
                            <a:schemeClr val="bg1"/>
                          </a:solidFill>
                          <a:effectLst/>
                          <a:latin typeface="Arial" panose="020B0604020202020204" pitchFamily="34" charset="0"/>
                          <a:cs typeface="Arial" panose="020B0604020202020204" pitchFamily="34" charset="0"/>
                        </a:rPr>
                        <a:t> BASELINE (December 2022)</a:t>
                      </a:r>
                      <a:endParaRPr lang="en-US" sz="1100" b="1"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panose="020B0604020202020204" pitchFamily="34" charset="0"/>
                          <a:cs typeface="Arial" panose="020B0604020202020204" pitchFamily="34" charset="0"/>
                        </a:rPr>
                        <a:t>FIVE-YEAR TARGET</a:t>
                      </a:r>
                      <a:endParaRPr lang="en-US" sz="11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55860">
                <a:tc gridSpan="5">
                  <a:txBody>
                    <a:bodyPr/>
                    <a:lstStyle/>
                    <a:p>
                      <a:pPr>
                        <a:lnSpc>
                          <a:spcPct val="110000"/>
                        </a:lnSpc>
                      </a:pPr>
                      <a:r>
                        <a:rPr lang="en-US" sz="1100" b="1" dirty="0">
                          <a:effectLst/>
                          <a:latin typeface="Arial" panose="020B0604020202020204" pitchFamily="34" charset="0"/>
                          <a:cs typeface="Arial" panose="020B0604020202020204" pitchFamily="34" charset="0"/>
                        </a:rPr>
                        <a:t>Road</a:t>
                      </a:r>
                      <a:r>
                        <a:rPr lang="en-US" sz="1100" b="1" baseline="0" dirty="0">
                          <a:effectLst/>
                          <a:latin typeface="Arial" panose="020B0604020202020204" pitchFamily="34" charset="0"/>
                          <a:cs typeface="Arial" panose="020B0604020202020204" pitchFamily="34" charset="0"/>
                        </a:rPr>
                        <a:t> Transport</a:t>
                      </a:r>
                      <a:endParaRPr lang="en-US" sz="1100" b="1"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067638">
                <a:tc rowSpan="2">
                  <a:txBody>
                    <a:bodyPr/>
                    <a:lstStyle/>
                    <a:p>
                      <a:pPr marL="0" indent="0">
                        <a:lnSpc>
                          <a:spcPct val="110000"/>
                        </a:lnSpc>
                        <a:buFont typeface="Arial"/>
                        <a:buNone/>
                      </a:pPr>
                      <a:r>
                        <a:rPr lang="en-US" sz="1100" b="1" kern="1200" dirty="0">
                          <a:solidFill>
                            <a:schemeClr val="dk1"/>
                          </a:solidFill>
                          <a:effectLst/>
                          <a:latin typeface="Arial" panose="020B0604020202020204" pitchFamily="34" charset="0"/>
                          <a:ea typeface="+mn-ea"/>
                          <a:cs typeface="Arial" panose="020B0604020202020204" pitchFamily="34" charset="0"/>
                        </a:rPr>
                        <a:t>Decent jobs sustained and created</a:t>
                      </a:r>
                      <a:endParaRPr lang="en-US" sz="11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spcBef>
                          <a:spcPts val="0"/>
                        </a:spcBef>
                        <a:spcAft>
                          <a:spcPts val="0"/>
                        </a:spcAft>
                        <a:buFont typeface="Arial"/>
                        <a:buNone/>
                      </a:pPr>
                      <a:r>
                        <a:rPr lang="en-ZA" sz="1100" dirty="0">
                          <a:solidFill>
                            <a:srgbClr val="000000"/>
                          </a:solidFill>
                          <a:effectLst/>
                          <a:latin typeface="Arial" panose="020B0604020202020204" pitchFamily="34" charset="0"/>
                          <a:ea typeface="Calibri"/>
                          <a:cs typeface="Arial" panose="020B0604020202020204" pitchFamily="34" charset="0"/>
                        </a:rPr>
                        <a:t>Number of jobs created through public infrastructure projects (SANRAL National Road Maintenance Programme)</a:t>
                      </a:r>
                      <a:endParaRPr lang="en-US" sz="1100" dirty="0">
                        <a:solidFill>
                          <a:srgbClr val="000000"/>
                        </a:solidFill>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fontAlgn="base">
                        <a:lnSpc>
                          <a:spcPct val="110000"/>
                        </a:lnSpc>
                        <a:spcBef>
                          <a:spcPts val="0"/>
                        </a:spcBef>
                        <a:spcAft>
                          <a:spcPts val="0"/>
                        </a:spcAft>
                        <a:buFont typeface="Arial"/>
                        <a:buNone/>
                      </a:pPr>
                      <a:r>
                        <a:rPr lang="en-ZA" sz="1100" kern="1200" dirty="0">
                          <a:solidFill>
                            <a:srgbClr val="000000"/>
                          </a:solidFill>
                          <a:effectLst/>
                          <a:latin typeface="Arial" panose="020B0604020202020204" pitchFamily="34" charset="0"/>
                          <a:ea typeface="MS PGothic"/>
                          <a:cs typeface="Arial" panose="020B0604020202020204" pitchFamily="34" charset="0"/>
                        </a:rPr>
                        <a:t>12 000 jobs</a:t>
                      </a:r>
                      <a:endParaRPr lang="en-US" sz="1100" dirty="0">
                        <a:effectLst/>
                        <a:latin typeface="Arial" panose="020B0604020202020204" pitchFamily="34" charset="0"/>
                        <a:ea typeface="Yu Mincho"/>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Symbol" panose="05050102010706020507" pitchFamily="18" charset="2"/>
                        <a:buNone/>
                      </a:pPr>
                      <a:r>
                        <a:rPr lang="en-ZA" sz="1100" dirty="0">
                          <a:effectLst/>
                          <a:latin typeface="Arial" panose="020B0604020202020204" pitchFamily="34" charset="0"/>
                          <a:ea typeface="Yu Mincho"/>
                          <a:cs typeface="Arial" panose="020B0604020202020204" pitchFamily="34" charset="0"/>
                        </a:rPr>
                        <a:t>30 591 jobs were created through the SANRAL Road Maintenance Programme since March 2019.</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buFont typeface="Arial"/>
                        <a:buNone/>
                      </a:pPr>
                      <a:r>
                        <a:rPr lang="en-ZA" sz="1100" dirty="0">
                          <a:effectLst/>
                          <a:latin typeface="Arial" panose="020B0604020202020204" pitchFamily="34" charset="0"/>
                          <a:ea typeface="Yu Mincho"/>
                          <a:cs typeface="Arial" panose="020B0604020202020204" pitchFamily="34" charset="0"/>
                        </a:rPr>
                        <a:t>33 500 jobs</a:t>
                      </a:r>
                      <a:endParaRPr lang="en-US" sz="1100" dirty="0">
                        <a:effectLst/>
                        <a:latin typeface="Arial" panose="020B0604020202020204" pitchFamily="34" charset="0"/>
                        <a:ea typeface="Yu Mincho"/>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1178043">
                <a:tc vMerge="1">
                  <a:txBody>
                    <a:bodyPr/>
                    <a:lstStyle/>
                    <a:p>
                      <a:pPr marL="0" indent="0">
                        <a:lnSpc>
                          <a:spcPct val="110000"/>
                        </a:lnSpc>
                        <a:buFont typeface="Arial"/>
                        <a:buNone/>
                      </a:pPr>
                      <a:endParaRPr lang="en-US" sz="1100" dirty="0">
                        <a:effectLst/>
                        <a:latin typeface="Arial"/>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spcBef>
                          <a:spcPts val="0"/>
                        </a:spcBef>
                        <a:spcAft>
                          <a:spcPts val="0"/>
                        </a:spcAft>
                        <a:buFont typeface="Arial"/>
                        <a:buNone/>
                      </a:pPr>
                      <a:r>
                        <a:rPr lang="en-ZA" sz="1100" dirty="0">
                          <a:solidFill>
                            <a:srgbClr val="000000"/>
                          </a:solidFill>
                          <a:effectLst/>
                          <a:latin typeface="Arial" panose="020B0604020202020204" pitchFamily="34" charset="0"/>
                          <a:ea typeface="Calibri"/>
                          <a:cs typeface="Arial" panose="020B0604020202020204" pitchFamily="34" charset="0"/>
                        </a:rPr>
                        <a:t>Number of jobs created through public infrastructure projects (Provincial Road Maintenance Programme)</a:t>
                      </a:r>
                      <a:endParaRPr lang="en-US" sz="1100" dirty="0">
                        <a:solidFill>
                          <a:srgbClr val="000000"/>
                        </a:solidFill>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fontAlgn="base">
                        <a:lnSpc>
                          <a:spcPct val="110000"/>
                        </a:lnSpc>
                        <a:spcBef>
                          <a:spcPts val="0"/>
                        </a:spcBef>
                        <a:spcAft>
                          <a:spcPts val="0"/>
                        </a:spcAft>
                        <a:buFont typeface="Arial"/>
                        <a:buNone/>
                      </a:pPr>
                      <a:r>
                        <a:rPr lang="en-ZA" sz="1100" kern="1200" dirty="0">
                          <a:solidFill>
                            <a:srgbClr val="000000"/>
                          </a:solidFill>
                          <a:effectLst/>
                          <a:latin typeface="Arial" panose="020B0604020202020204" pitchFamily="34" charset="0"/>
                          <a:ea typeface="MS PGothic"/>
                          <a:cs typeface="Arial" panose="020B0604020202020204" pitchFamily="34" charset="0"/>
                        </a:rPr>
                        <a:t>900 000 jobs</a:t>
                      </a:r>
                      <a:endParaRPr lang="en-US" sz="1100" dirty="0">
                        <a:effectLst/>
                        <a:latin typeface="Arial" panose="020B0604020202020204" pitchFamily="34" charset="0"/>
                        <a:ea typeface="Yu Mincho"/>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Symbol" panose="05050102010706020507" pitchFamily="18" charset="2"/>
                        <a:buNone/>
                      </a:pPr>
                      <a:r>
                        <a:rPr lang="en-ZA" sz="1100" dirty="0">
                          <a:effectLst/>
                          <a:latin typeface="Arial" panose="020B0604020202020204" pitchFamily="34" charset="0"/>
                          <a:ea typeface="Yu Mincho"/>
                          <a:cs typeface="Arial" panose="020B0604020202020204" pitchFamily="34" charset="0"/>
                        </a:rPr>
                        <a:t>512 953 jobs created public infrastructure projects (Provincial Road Maintenance Programme) since 2019</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buFont typeface="Arial"/>
                        <a:buNone/>
                      </a:pPr>
                      <a:r>
                        <a:rPr lang="en-ZA" sz="1100" dirty="0">
                          <a:effectLst/>
                          <a:latin typeface="Arial" panose="020B0604020202020204" pitchFamily="34" charset="0"/>
                          <a:ea typeface="Yu Mincho"/>
                          <a:cs typeface="Arial" panose="020B0604020202020204" pitchFamily="34" charset="0"/>
                        </a:rPr>
                        <a:t>1 111 151 jobs</a:t>
                      </a:r>
                      <a:endParaRPr lang="en-US" sz="1100" dirty="0">
                        <a:effectLst/>
                        <a:latin typeface="Arial" panose="020B0604020202020204" pitchFamily="34" charset="0"/>
                        <a:ea typeface="Yu Mincho"/>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695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49</a:t>
            </a:r>
          </a:p>
        </p:txBody>
      </p:sp>
      <p:graphicFrame>
        <p:nvGraphicFramePr>
          <p:cNvPr id="4" name="Table 3">
            <a:extLst>
              <a:ext uri="{FF2B5EF4-FFF2-40B4-BE49-F238E27FC236}">
                <a16:creationId xmlns:a16="http://schemas.microsoft.com/office/drawing/2014/main" id="{25B3C12A-ECB7-4866-98A9-E6EA11153D71}"/>
              </a:ext>
            </a:extLst>
          </p:cNvPr>
          <p:cNvGraphicFramePr>
            <a:graphicFrameLocks noGrp="1"/>
          </p:cNvGraphicFramePr>
          <p:nvPr>
            <p:extLst>
              <p:ext uri="{D42A27DB-BD31-4B8C-83A1-F6EECF244321}">
                <p14:modId xmlns:p14="http://schemas.microsoft.com/office/powerpoint/2010/main" val="829215629"/>
              </p:ext>
            </p:extLst>
          </p:nvPr>
        </p:nvGraphicFramePr>
        <p:xfrm>
          <a:off x="107504" y="516179"/>
          <a:ext cx="8856662" cy="4085982"/>
        </p:xfrm>
        <a:graphic>
          <a:graphicData uri="http://schemas.openxmlformats.org/drawingml/2006/table">
            <a:tbl>
              <a:tblPr firstRow="1" bandRow="1">
                <a:tableStyleId>{5C22544A-7EE6-4342-B048-85BDC9FD1C3A}</a:tableStyleId>
              </a:tblPr>
              <a:tblGrid>
                <a:gridCol w="1142959">
                  <a:extLst>
                    <a:ext uri="{9D8B030D-6E8A-4147-A177-3AD203B41FA5}">
                      <a16:colId xmlns:a16="http://schemas.microsoft.com/office/drawing/2014/main" val="20000"/>
                    </a:ext>
                  </a:extLst>
                </a:gridCol>
                <a:gridCol w="1752537">
                  <a:extLst>
                    <a:ext uri="{9D8B030D-6E8A-4147-A177-3AD203B41FA5}">
                      <a16:colId xmlns:a16="http://schemas.microsoft.com/office/drawing/2014/main" val="20001"/>
                    </a:ext>
                  </a:extLst>
                </a:gridCol>
                <a:gridCol w="1424984">
                  <a:extLst>
                    <a:ext uri="{9D8B030D-6E8A-4147-A177-3AD203B41FA5}">
                      <a16:colId xmlns:a16="http://schemas.microsoft.com/office/drawing/2014/main" val="20002"/>
                    </a:ext>
                  </a:extLst>
                </a:gridCol>
                <a:gridCol w="2537274">
                  <a:extLst>
                    <a:ext uri="{9D8B030D-6E8A-4147-A177-3AD203B41FA5}">
                      <a16:colId xmlns:a16="http://schemas.microsoft.com/office/drawing/2014/main" val="3341824407"/>
                    </a:ext>
                  </a:extLst>
                </a:gridCol>
                <a:gridCol w="1998908">
                  <a:extLst>
                    <a:ext uri="{9D8B030D-6E8A-4147-A177-3AD203B41FA5}">
                      <a16:colId xmlns:a16="http://schemas.microsoft.com/office/drawing/2014/main" val="20004"/>
                    </a:ext>
                  </a:extLst>
                </a:gridCol>
              </a:tblGrid>
              <a:tr h="259367">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NDP Pillar 1: A Strong and Inclusive Economy</a:t>
                      </a:r>
                      <a:endParaRPr kumimoji="0" lang="en-US"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0"/>
                  </a:ext>
                </a:extLst>
              </a:tr>
              <a:tr h="319754">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Priority 2: Economic Transformation and Job Creation</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1"/>
                  </a:ext>
                </a:extLst>
              </a:tr>
              <a:tr h="259367">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MTSF Programme: Economy and Jobs</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2"/>
                  </a:ext>
                </a:extLst>
              </a:tr>
              <a:tr h="261857">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Sub-Programme: Competitive and Accessible Markets</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3"/>
                  </a:ext>
                </a:extLst>
              </a:tr>
              <a:tr h="380906">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a:t>
                      </a:r>
                      <a:endParaRPr lang="en-US" sz="9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OUTCOME INDICATOR</a:t>
                      </a:r>
                      <a:endParaRPr lang="en-US" sz="9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BASELINE (March 2019)</a:t>
                      </a:r>
                      <a:endParaRPr lang="en-US" sz="9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900" b="1" dirty="0">
                          <a:solidFill>
                            <a:schemeClr val="bg1"/>
                          </a:solidFill>
                          <a:effectLst/>
                          <a:latin typeface="Arial" panose="020B0604020202020204" pitchFamily="34" charset="0"/>
                          <a:cs typeface="Arial" panose="020B0604020202020204" pitchFamily="34" charset="0"/>
                        </a:rPr>
                        <a:t>REVISED</a:t>
                      </a:r>
                      <a:r>
                        <a:rPr lang="en-US" sz="900" b="1" baseline="0" dirty="0">
                          <a:solidFill>
                            <a:schemeClr val="bg1"/>
                          </a:solidFill>
                          <a:effectLst/>
                          <a:latin typeface="Arial" panose="020B0604020202020204" pitchFamily="34" charset="0"/>
                          <a:cs typeface="Arial" panose="020B0604020202020204" pitchFamily="34" charset="0"/>
                        </a:rPr>
                        <a:t> BASELINE (December 2022)</a:t>
                      </a:r>
                      <a:endParaRPr lang="en-US" sz="9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900" b="1" dirty="0">
                          <a:solidFill>
                            <a:schemeClr val="bg1"/>
                          </a:solidFill>
                          <a:effectLst/>
                          <a:latin typeface="Arial" panose="020B0604020202020204" pitchFamily="34" charset="0"/>
                          <a:cs typeface="Arial" panose="020B0604020202020204" pitchFamily="34" charset="0"/>
                        </a:rPr>
                        <a:t>FIVE-YEAR TARGET</a:t>
                      </a:r>
                      <a:endParaRPr lang="en-US" sz="900" dirty="0">
                        <a:solidFill>
                          <a:schemeClr val="bg1"/>
                        </a:solidFill>
                        <a:effectLst/>
                        <a:latin typeface="Arial" panose="020B0604020202020204" pitchFamily="34" charset="0"/>
                        <a:cs typeface="Arial" panose="020B0604020202020204" pitchFamily="34" charset="0"/>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47861">
                <a:tc gridSpan="5">
                  <a:txBody>
                    <a:bodyPr/>
                    <a:lstStyle/>
                    <a:p>
                      <a:pPr>
                        <a:lnSpc>
                          <a:spcPct val="110000"/>
                        </a:lnSpc>
                      </a:pPr>
                      <a:r>
                        <a:rPr lang="en-US" sz="900" b="1" dirty="0">
                          <a:effectLst/>
                          <a:latin typeface="Arial" panose="020B0604020202020204" pitchFamily="34" charset="0"/>
                          <a:cs typeface="Arial" panose="020B0604020202020204" pitchFamily="34" charset="0"/>
                        </a:rPr>
                        <a:t>Rail</a:t>
                      </a:r>
                      <a:r>
                        <a:rPr lang="en-US" sz="900" b="1" baseline="0" dirty="0">
                          <a:effectLst/>
                          <a:latin typeface="Arial" panose="020B0604020202020204" pitchFamily="34" charset="0"/>
                          <a:cs typeface="Arial" panose="020B0604020202020204" pitchFamily="34" charset="0"/>
                        </a:rPr>
                        <a:t> Transport</a:t>
                      </a:r>
                      <a:endParaRPr lang="en-US" sz="900" b="1"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5"/>
                  </a:ext>
                </a:extLst>
              </a:tr>
              <a:tr h="347782">
                <a:tc rowSpan="4">
                  <a:txBody>
                    <a:bodyPr/>
                    <a:lstStyle/>
                    <a:p>
                      <a:pPr marL="0" indent="0">
                        <a:lnSpc>
                          <a:spcPct val="110000"/>
                        </a:lnSpc>
                        <a:buFont typeface="Arial"/>
                        <a:buNone/>
                      </a:pPr>
                      <a:r>
                        <a:rPr lang="en-ZA" sz="900" b="1" kern="1200" dirty="0">
                          <a:solidFill>
                            <a:schemeClr val="dk1"/>
                          </a:solidFill>
                          <a:effectLst/>
                          <a:latin typeface="Arial" panose="020B0604020202020204" pitchFamily="34" charset="0"/>
                          <a:ea typeface="+mn-ea"/>
                          <a:cs typeface="Arial" panose="020B0604020202020204" pitchFamily="34" charset="0"/>
                        </a:rPr>
                        <a:t>Increased access to affordable and reliable transport systems</a:t>
                      </a:r>
                      <a:r>
                        <a:rPr lang="en-US" sz="900" dirty="0">
                          <a:effectLst/>
                          <a:latin typeface="Arial" panose="020B0604020202020204" pitchFamily="34" charset="0"/>
                          <a:cs typeface="Arial" panose="020B0604020202020204" pitchFamily="34" charset="0"/>
                        </a:rPr>
                        <a:t> </a:t>
                      </a: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Number of rail corridors rehabilitated</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GB" sz="900" dirty="0">
                          <a:effectLst/>
                          <a:latin typeface="Arial" panose="020B0604020202020204" pitchFamily="34" charset="0"/>
                          <a:cs typeface="Arial" panose="020B0604020202020204" pitchFamily="34" charset="0"/>
                        </a:rPr>
                        <a:t>1</a:t>
                      </a:r>
                      <a:r>
                        <a:rPr lang="en-ZA" sz="900" dirty="0">
                          <a:effectLst/>
                          <a:latin typeface="Arial" panose="020B0604020202020204" pitchFamily="34" charset="0"/>
                          <a:cs typeface="Arial" panose="020B0604020202020204" pitchFamily="34" charset="0"/>
                        </a:rPr>
                        <a:t>3 corridors rehabilitated</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Ten (10) priority corridors</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695561">
                <a:tc vMerge="1">
                  <a:txBody>
                    <a:bodyPr/>
                    <a:lstStyle/>
                    <a:p>
                      <a:pPr marL="0" indent="0">
                        <a:lnSpc>
                          <a:spcPct val="110000"/>
                        </a:lnSpc>
                        <a:buFont typeface="Arial"/>
                        <a:buNone/>
                      </a:pPr>
                      <a:endParaRPr lang="en-US" sz="1100" dirty="0">
                        <a:effectLst/>
                        <a:latin typeface="+mn-lt"/>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Number of new electric multiple unit (EMU) train sets provisionally accepted</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23 train sets </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solidFill>
                            <a:srgbClr val="000000"/>
                          </a:solidFill>
                          <a:effectLst/>
                          <a:latin typeface="Arial" panose="020B0604020202020204" pitchFamily="34" charset="0"/>
                          <a:cs typeface="Arial" panose="020B0604020202020204" pitchFamily="34" charset="0"/>
                        </a:rPr>
                        <a:t>A total of 112 new train sets had been manufactured since inception of the programme, of which only 107 have been provisionally accepted.</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240 train sets</a:t>
                      </a:r>
                      <a:endParaRPr lang="en-US" sz="900" dirty="0">
                        <a:effectLst/>
                        <a:latin typeface="Arial" panose="020B0604020202020204" pitchFamily="34" charset="0"/>
                        <a:cs typeface="Arial" panose="020B0604020202020204" pitchFamily="34" charset="0"/>
                      </a:endParaRPr>
                    </a:p>
                    <a:p>
                      <a:pPr marL="0" indent="0">
                        <a:lnSpc>
                          <a:spcPct val="115000"/>
                        </a:lnSpc>
                        <a:buFont typeface="Arial"/>
                        <a:buNone/>
                      </a:pPr>
                      <a:endParaRPr lang="en-US" sz="900" dirty="0">
                        <a:effectLst/>
                        <a:latin typeface="Arial" panose="020B0604020202020204" pitchFamily="34" charset="0"/>
                        <a:cs typeface="Arial" panose="020B0604020202020204" pitchFamily="34" charset="0"/>
                      </a:endParaRPr>
                    </a:p>
                    <a:p>
                      <a:pPr marL="0" indent="0">
                        <a:lnSpc>
                          <a:spcPct val="115000"/>
                        </a:lnSpc>
                        <a:buFont typeface="Arial"/>
                        <a:buNone/>
                      </a:pPr>
                      <a:r>
                        <a:rPr lang="en-ZA" sz="900" i="1" dirty="0">
                          <a:effectLst/>
                          <a:latin typeface="Arial" panose="020B0604020202020204" pitchFamily="34" charset="0"/>
                          <a:cs typeface="Arial" panose="020B0604020202020204" pitchFamily="34" charset="0"/>
                        </a:rPr>
                        <a:t>(additional 161 train sets targeted for the medium term)</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642345">
                <a:tc vMerge="1">
                  <a:txBody>
                    <a:bodyPr/>
                    <a:lstStyle/>
                    <a:p>
                      <a:pPr marL="0" indent="0">
                        <a:lnSpc>
                          <a:spcPct val="110000"/>
                        </a:lnSpc>
                        <a:buFont typeface="Arial"/>
                        <a:buNone/>
                      </a:pPr>
                      <a:endParaRPr lang="en-US" sz="1100" dirty="0">
                        <a:effectLst/>
                        <a:latin typeface="+mn-lt"/>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Number of correctly configured operational train sets (old and new)</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110 configured trains</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ea typeface="Calibri" panose="020F0502020204030204" pitchFamily="34" charset="0"/>
                          <a:cs typeface="Arial" panose="020B0604020202020204" pitchFamily="34" charset="0"/>
                        </a:rPr>
                        <a:t>Additional 16 trains were configured since April 2019, bringing the total number of configured trains to 126 by end of March 2022.</a:t>
                      </a:r>
                      <a:r>
                        <a:rPr lang="en-ZA"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cs typeface="Arial" panose="020B0604020202020204" pitchFamily="34"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300 configured trains</a:t>
                      </a:r>
                      <a:endParaRPr lang="en-US" sz="900" dirty="0">
                        <a:effectLst/>
                        <a:latin typeface="Arial" panose="020B0604020202020204" pitchFamily="34" charset="0"/>
                        <a:cs typeface="Arial" panose="020B0604020202020204" pitchFamily="34" charset="0"/>
                      </a:endParaRPr>
                    </a:p>
                    <a:p>
                      <a:pPr marL="0" indent="0">
                        <a:lnSpc>
                          <a:spcPct val="115000"/>
                        </a:lnSpc>
                        <a:buFont typeface="Arial"/>
                        <a:buNone/>
                      </a:pPr>
                      <a:endParaRPr lang="en-US" sz="900" dirty="0">
                        <a:effectLst/>
                        <a:latin typeface="Arial" panose="020B0604020202020204" pitchFamily="34" charset="0"/>
                        <a:cs typeface="Arial" panose="020B0604020202020204" pitchFamily="34" charset="0"/>
                      </a:endParaRPr>
                    </a:p>
                    <a:p>
                      <a:pPr marL="0" indent="0">
                        <a:lnSpc>
                          <a:spcPct val="115000"/>
                        </a:lnSpc>
                        <a:buFont typeface="Arial"/>
                        <a:buNone/>
                      </a:pPr>
                      <a:r>
                        <a:rPr lang="en-ZA" sz="900" i="1" dirty="0">
                          <a:effectLst/>
                          <a:latin typeface="Arial" panose="020B0604020202020204" pitchFamily="34" charset="0"/>
                          <a:cs typeface="Arial" panose="020B0604020202020204" pitchFamily="34" charset="0"/>
                        </a:rPr>
                        <a:t>(additional 174 trains targeted for configuration in the medium term)</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671182">
                <a:tc vMerge="1">
                  <a:txBody>
                    <a:bodyPr/>
                    <a:lstStyle/>
                    <a:p>
                      <a:pPr marL="0" indent="0">
                        <a:lnSpc>
                          <a:spcPct val="110000"/>
                        </a:lnSpc>
                        <a:buFont typeface="Arial"/>
                        <a:buNone/>
                      </a:pPr>
                      <a:endParaRPr lang="en-US" sz="1100" dirty="0">
                        <a:effectLst/>
                        <a:latin typeface="+mn-lt"/>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5000"/>
                        </a:lnSpc>
                        <a:spcBef>
                          <a:spcPts val="0"/>
                        </a:spcBef>
                        <a:spcAft>
                          <a:spcPts val="0"/>
                        </a:spcAft>
                        <a:buFont typeface="Arial"/>
                        <a:buNone/>
                      </a:pPr>
                      <a:r>
                        <a:rPr lang="en-ZA" sz="900" dirty="0">
                          <a:solidFill>
                            <a:srgbClr val="000000"/>
                          </a:solidFill>
                          <a:effectLst/>
                          <a:latin typeface="Arial" panose="020B0604020202020204" pitchFamily="34" charset="0"/>
                          <a:ea typeface="Calibri"/>
                          <a:cs typeface="Arial" panose="020B0604020202020204" pitchFamily="34" charset="0"/>
                        </a:rPr>
                        <a:t>Number of stations revitalised (through functionality improvements, rebuilding and commercialisation)</a:t>
                      </a:r>
                      <a:endParaRPr lang="en-US" sz="900" dirty="0">
                        <a:solidFill>
                          <a:srgbClr val="000000"/>
                        </a:solidFill>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5000"/>
                        </a:lnSpc>
                        <a:spcBef>
                          <a:spcPts val="0"/>
                        </a:spcBef>
                        <a:spcAft>
                          <a:spcPts val="0"/>
                        </a:spcAft>
                        <a:buFont typeface="Arial"/>
                        <a:buNone/>
                      </a:pPr>
                      <a:r>
                        <a:rPr lang="en-ZA" sz="900" dirty="0">
                          <a:effectLst/>
                          <a:latin typeface="Arial" panose="020B0604020202020204" pitchFamily="34" charset="0"/>
                          <a:ea typeface="Calibri"/>
                          <a:cs typeface="Arial" panose="020B0604020202020204" pitchFamily="34" charset="0"/>
                        </a:rPr>
                        <a:t>-</a:t>
                      </a:r>
                      <a:endParaRPr lang="en-US" sz="900" dirty="0">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5000"/>
                        </a:lnSpc>
                        <a:spcBef>
                          <a:spcPts val="0"/>
                        </a:spcBef>
                        <a:spcAft>
                          <a:spcPts val="0"/>
                        </a:spcAft>
                        <a:buFont typeface="Arial"/>
                        <a:buNone/>
                      </a:pPr>
                      <a:r>
                        <a:rPr lang="en-GB" sz="900" dirty="0">
                          <a:effectLst/>
                          <a:latin typeface="Arial" panose="020B0604020202020204" pitchFamily="34" charset="0"/>
                          <a:cs typeface="Arial" panose="020B0604020202020204" pitchFamily="34" charset="0"/>
                        </a:rPr>
                        <a:t>1</a:t>
                      </a:r>
                      <a:r>
                        <a:rPr lang="en-ZA" sz="900" dirty="0">
                          <a:effectLst/>
                          <a:latin typeface="Arial" panose="020B0604020202020204" pitchFamily="34" charset="0"/>
                          <a:cs typeface="Arial" panose="020B0604020202020204" pitchFamily="34" charset="0"/>
                        </a:rPr>
                        <a:t>87 stations revitalised</a:t>
                      </a:r>
                      <a:endParaRPr lang="en-US" sz="900" dirty="0">
                        <a:effectLst/>
                        <a:latin typeface="Arial" panose="020B0604020202020204" pitchFamily="34" charset="0"/>
                        <a:ea typeface="Calibri"/>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lvl="0" indent="0">
                        <a:lnSpc>
                          <a:spcPct val="115000"/>
                        </a:lnSpc>
                        <a:buFont typeface="Arial"/>
                        <a:buNone/>
                      </a:pPr>
                      <a:r>
                        <a:rPr lang="en-ZA" sz="900" dirty="0">
                          <a:effectLst/>
                          <a:latin typeface="Arial" panose="020B0604020202020204" pitchFamily="34" charset="0"/>
                          <a:cs typeface="Arial" panose="020B0604020202020204" pitchFamily="34" charset="0"/>
                        </a:rPr>
                        <a:t>216 stations</a:t>
                      </a:r>
                      <a:endParaRPr lang="en-US" sz="900" dirty="0">
                        <a:effectLst/>
                        <a:latin typeface="Arial" panose="020B0604020202020204" pitchFamily="34" charset="0"/>
                        <a:cs typeface="Arial" panose="020B0604020202020204" pitchFamily="34" charset="0"/>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88119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50</a:t>
            </a:r>
          </a:p>
        </p:txBody>
      </p:sp>
      <p:graphicFrame>
        <p:nvGraphicFramePr>
          <p:cNvPr id="5" name="Table 4">
            <a:extLst>
              <a:ext uri="{FF2B5EF4-FFF2-40B4-BE49-F238E27FC236}">
                <a16:creationId xmlns:a16="http://schemas.microsoft.com/office/drawing/2014/main" id="{779FB78C-2525-4353-8E9C-740FCDF2AD28}"/>
              </a:ext>
            </a:extLst>
          </p:cNvPr>
          <p:cNvGraphicFramePr>
            <a:graphicFrameLocks noGrp="1"/>
          </p:cNvGraphicFramePr>
          <p:nvPr>
            <p:extLst>
              <p:ext uri="{D42A27DB-BD31-4B8C-83A1-F6EECF244321}">
                <p14:modId xmlns:p14="http://schemas.microsoft.com/office/powerpoint/2010/main" val="281538315"/>
              </p:ext>
            </p:extLst>
          </p:nvPr>
        </p:nvGraphicFramePr>
        <p:xfrm>
          <a:off x="143668" y="545032"/>
          <a:ext cx="8856663" cy="3898927"/>
        </p:xfrm>
        <a:graphic>
          <a:graphicData uri="http://schemas.openxmlformats.org/drawingml/2006/table">
            <a:tbl>
              <a:tblPr/>
              <a:tblGrid>
                <a:gridCol w="1143000">
                  <a:extLst>
                    <a:ext uri="{9D8B030D-6E8A-4147-A177-3AD203B41FA5}">
                      <a16:colId xmlns:a16="http://schemas.microsoft.com/office/drawing/2014/main" val="3347271552"/>
                    </a:ext>
                  </a:extLst>
                </a:gridCol>
                <a:gridCol w="1752600">
                  <a:extLst>
                    <a:ext uri="{9D8B030D-6E8A-4147-A177-3AD203B41FA5}">
                      <a16:colId xmlns:a16="http://schemas.microsoft.com/office/drawing/2014/main" val="827545075"/>
                    </a:ext>
                  </a:extLst>
                </a:gridCol>
                <a:gridCol w="1447800">
                  <a:extLst>
                    <a:ext uri="{9D8B030D-6E8A-4147-A177-3AD203B41FA5}">
                      <a16:colId xmlns:a16="http://schemas.microsoft.com/office/drawing/2014/main" val="3266336597"/>
                    </a:ext>
                  </a:extLst>
                </a:gridCol>
                <a:gridCol w="2514600">
                  <a:extLst>
                    <a:ext uri="{9D8B030D-6E8A-4147-A177-3AD203B41FA5}">
                      <a16:colId xmlns:a16="http://schemas.microsoft.com/office/drawing/2014/main" val="3953943489"/>
                    </a:ext>
                  </a:extLst>
                </a:gridCol>
                <a:gridCol w="1998663">
                  <a:extLst>
                    <a:ext uri="{9D8B030D-6E8A-4147-A177-3AD203B41FA5}">
                      <a16:colId xmlns:a16="http://schemas.microsoft.com/office/drawing/2014/main" val="1268027176"/>
                    </a:ext>
                  </a:extLst>
                </a:gridCol>
              </a:tblGrid>
              <a:tr h="34541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NDP Pillar 1: A Strong and Inclusive Economy</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44484314"/>
                  </a:ext>
                </a:extLst>
              </a:tr>
              <a:tr h="30005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Priority 2: Economic Transformation and Job Creation</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63622418"/>
                  </a:ext>
                </a:extLst>
              </a:tr>
              <a:tr h="27737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MTSF Programme: Economy and Jobs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71145463"/>
                  </a:ext>
                </a:extLst>
              </a:tr>
              <a:tr h="27737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Sub-Programme: Competitive and Accessible Markets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71961899"/>
                  </a:ext>
                </a:extLst>
              </a:tr>
              <a:tr h="46229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519674590"/>
                  </a:ext>
                </a:extLst>
              </a:tr>
              <a:tr h="27737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Rail Transport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89930160"/>
                  </a:ext>
                </a:extLst>
              </a:tr>
              <a:tr h="1019364">
                <a:tc rowSpan="3">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Increased access to affordable and reliable transport systems</a:t>
                      </a:r>
                      <a:r>
                        <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Rail Signalling Improvement Programme implemented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15000"/>
                        </a:lnSpc>
                        <a:spcAft>
                          <a:spcPts val="0"/>
                        </a:spcAft>
                      </a:pPr>
                      <a:r>
                        <a:rPr lang="en-US" sz="900" dirty="0">
                          <a:effectLst/>
                          <a:latin typeface="Arial" panose="020B0604020202020204" pitchFamily="34" charset="0"/>
                          <a:cs typeface="Times New Roman" panose="02020603050405020304" pitchFamily="18" charset="0"/>
                        </a:rPr>
                        <a:t>In line with the corridor recovery </a:t>
                      </a:r>
                      <a:r>
                        <a:rPr lang="en-US" sz="900" dirty="0" err="1">
                          <a:effectLst/>
                          <a:latin typeface="Arial" panose="020B0604020202020204" pitchFamily="34" charset="0"/>
                          <a:cs typeface="Times New Roman" panose="02020603050405020304" pitchFamily="18" charset="0"/>
                        </a:rPr>
                        <a:t>programme</a:t>
                      </a:r>
                      <a:r>
                        <a:rPr lang="en-US" sz="900" dirty="0">
                          <a:effectLst/>
                          <a:latin typeface="Arial" panose="020B0604020202020204" pitchFamily="34" charset="0"/>
                          <a:cs typeface="Times New Roman" panose="02020603050405020304" pitchFamily="18" charset="0"/>
                        </a:rPr>
                        <a:t>, three (3) Corridors: </a:t>
                      </a:r>
                      <a:r>
                        <a:rPr lang="en-US" sz="900" dirty="0" err="1">
                          <a:effectLst/>
                          <a:latin typeface="Arial" panose="020B0604020202020204" pitchFamily="34" charset="0"/>
                          <a:cs typeface="Times New Roman" panose="02020603050405020304" pitchFamily="18" charset="0"/>
                        </a:rPr>
                        <a:t>Mabopane</a:t>
                      </a:r>
                      <a:r>
                        <a:rPr lang="en-US" sz="900" dirty="0">
                          <a:effectLst/>
                          <a:latin typeface="Arial" panose="020B0604020202020204" pitchFamily="34" charset="0"/>
                          <a:cs typeface="Times New Roman" panose="02020603050405020304" pitchFamily="18" charset="0"/>
                        </a:rPr>
                        <a:t>, </a:t>
                      </a:r>
                      <a:r>
                        <a:rPr lang="en-US" sz="900" dirty="0" err="1">
                          <a:effectLst/>
                          <a:latin typeface="Arial" panose="020B0604020202020204" pitchFamily="34" charset="0"/>
                          <a:cs typeface="Times New Roman" panose="02020603050405020304" pitchFamily="18" charset="0"/>
                        </a:rPr>
                        <a:t>Saulsville</a:t>
                      </a:r>
                      <a:r>
                        <a:rPr lang="en-US" sz="900" dirty="0">
                          <a:effectLst/>
                          <a:latin typeface="Arial" panose="020B0604020202020204" pitchFamily="34" charset="0"/>
                          <a:cs typeface="Times New Roman" panose="02020603050405020304" pitchFamily="18" charset="0"/>
                        </a:rPr>
                        <a:t> and Northern Line in Cape Town were recovered</a:t>
                      </a:r>
                      <a:endParaRPr lang="en-ZA" sz="900" dirty="0">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Resignalling completed in Central Line (Western Cape) and Mabopane-Pretoria Line (Gauteng)</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KwaZulu Natal (KZN) re-signalling design finalised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41383093"/>
                  </a:ext>
                </a:extLst>
              </a:tr>
              <a:tr h="608830">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Private Sector Participation (PSP) Framework implemented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Zero base</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Draft PSP Framework approved for submission to the ESIEID Cluster</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Private Sector Participation (PSP) Framework developed and implemented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99858551"/>
                  </a:ext>
                </a:extLst>
              </a:tr>
              <a:tr h="330854">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High Speed Rail (HSR) Framework implemented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Zero base</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Draft HSR Framework approved for submission to the ESIEID Cluster</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High Speed Rail (HSR) Framework developed and implemented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20000621"/>
                  </a:ext>
                </a:extLst>
              </a:tr>
            </a:tbl>
          </a:graphicData>
        </a:graphic>
      </p:graphicFrame>
    </p:spTree>
    <p:extLst>
      <p:ext uri="{BB962C8B-B14F-4D97-AF65-F5344CB8AC3E}">
        <p14:creationId xmlns:p14="http://schemas.microsoft.com/office/powerpoint/2010/main" val="3626369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51</a:t>
            </a:r>
          </a:p>
        </p:txBody>
      </p:sp>
      <p:graphicFrame>
        <p:nvGraphicFramePr>
          <p:cNvPr id="4" name="Table 3">
            <a:extLst>
              <a:ext uri="{FF2B5EF4-FFF2-40B4-BE49-F238E27FC236}">
                <a16:creationId xmlns:a16="http://schemas.microsoft.com/office/drawing/2014/main" id="{5F895059-88C5-4DB3-907D-5A7CBDC253A9}"/>
              </a:ext>
            </a:extLst>
          </p:cNvPr>
          <p:cNvGraphicFramePr>
            <a:graphicFrameLocks noGrp="1"/>
          </p:cNvGraphicFramePr>
          <p:nvPr>
            <p:extLst>
              <p:ext uri="{D42A27DB-BD31-4B8C-83A1-F6EECF244321}">
                <p14:modId xmlns:p14="http://schemas.microsoft.com/office/powerpoint/2010/main" val="1460531018"/>
              </p:ext>
            </p:extLst>
          </p:nvPr>
        </p:nvGraphicFramePr>
        <p:xfrm>
          <a:off x="178693" y="545033"/>
          <a:ext cx="8856662" cy="3335391"/>
        </p:xfrm>
        <a:graphic>
          <a:graphicData uri="http://schemas.openxmlformats.org/drawingml/2006/table">
            <a:tbl>
              <a:tblPr firstRow="1" bandRow="1">
                <a:tableStyleId>{5C22544A-7EE6-4342-B048-85BDC9FD1C3A}</a:tableStyleId>
              </a:tblPr>
              <a:tblGrid>
                <a:gridCol w="1142959">
                  <a:extLst>
                    <a:ext uri="{9D8B030D-6E8A-4147-A177-3AD203B41FA5}">
                      <a16:colId xmlns:a16="http://schemas.microsoft.com/office/drawing/2014/main" val="20000"/>
                    </a:ext>
                  </a:extLst>
                </a:gridCol>
                <a:gridCol w="1752537">
                  <a:extLst>
                    <a:ext uri="{9D8B030D-6E8A-4147-A177-3AD203B41FA5}">
                      <a16:colId xmlns:a16="http://schemas.microsoft.com/office/drawing/2014/main" val="20001"/>
                    </a:ext>
                  </a:extLst>
                </a:gridCol>
                <a:gridCol w="1752537">
                  <a:extLst>
                    <a:ext uri="{9D8B030D-6E8A-4147-A177-3AD203B41FA5}">
                      <a16:colId xmlns:a16="http://schemas.microsoft.com/office/drawing/2014/main" val="20002"/>
                    </a:ext>
                  </a:extLst>
                </a:gridCol>
                <a:gridCol w="2209721">
                  <a:extLst>
                    <a:ext uri="{9D8B030D-6E8A-4147-A177-3AD203B41FA5}">
                      <a16:colId xmlns:a16="http://schemas.microsoft.com/office/drawing/2014/main" val="20003"/>
                    </a:ext>
                  </a:extLst>
                </a:gridCol>
                <a:gridCol w="1998908">
                  <a:extLst>
                    <a:ext uri="{9D8B030D-6E8A-4147-A177-3AD203B41FA5}">
                      <a16:colId xmlns:a16="http://schemas.microsoft.com/office/drawing/2014/main" val="20004"/>
                    </a:ext>
                  </a:extLst>
                </a:gridCol>
              </a:tblGrid>
              <a:tr h="336488">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a:ea typeface="MS PGothic" charset="0"/>
                          <a:cs typeface="Arial"/>
                        </a:rPr>
                        <a:t>NDP Pillar 1: A Strong and Inclusive Economy</a:t>
                      </a:r>
                      <a:endParaRPr kumimoji="0" lang="en-US" sz="1100" b="1" i="0" u="none" strike="noStrike" cap="none" normalizeH="0" baseline="0" dirty="0">
                        <a:ln>
                          <a:noFill/>
                        </a:ln>
                        <a:solidFill>
                          <a:schemeClr val="bg1"/>
                        </a:solidFill>
                        <a:effectLst/>
                        <a:latin typeface="Arial"/>
                        <a:ea typeface="MS PGothic" charset="0"/>
                        <a:cs typeface="Arial"/>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0"/>
                  </a:ext>
                </a:extLst>
              </a:tr>
              <a:tr h="41483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a:ea typeface="MS PGothic" charset="0"/>
                          <a:cs typeface="Arial"/>
                        </a:rPr>
                        <a:t>Priority 2: Economic Transformation and Job Creation</a:t>
                      </a:r>
                      <a:endParaRPr kumimoji="0" lang="en-US" sz="1100" b="0" i="0" u="none" strike="noStrike" cap="none" normalizeH="0" baseline="0" dirty="0">
                        <a:ln>
                          <a:noFill/>
                        </a:ln>
                        <a:solidFill>
                          <a:schemeClr val="bg1"/>
                        </a:solidFill>
                        <a:effectLst/>
                        <a:latin typeface="Arial"/>
                        <a:ea typeface="MS PGothic" charset="0"/>
                        <a:cs typeface="Arial"/>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1"/>
                  </a:ext>
                </a:extLst>
              </a:tr>
              <a:tr h="336488">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a:ea typeface="MS PGothic" charset="0"/>
                          <a:cs typeface="Arial"/>
                        </a:rPr>
                        <a:t>MTSF Programme: Economy and Jobs</a:t>
                      </a:r>
                      <a:endParaRPr kumimoji="0" lang="en-US" sz="1100" b="0" i="0" u="none" strike="noStrike" cap="none" normalizeH="0" baseline="0" dirty="0">
                        <a:ln>
                          <a:noFill/>
                        </a:ln>
                        <a:solidFill>
                          <a:schemeClr val="bg1"/>
                        </a:solidFill>
                        <a:effectLst/>
                        <a:latin typeface="Arial"/>
                        <a:ea typeface="MS PGothic" charset="0"/>
                        <a:cs typeface="Arial"/>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2"/>
                  </a:ext>
                </a:extLst>
              </a:tr>
              <a:tr h="339718">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a:ea typeface="MS PGothic" charset="0"/>
                          <a:cs typeface="Arial"/>
                        </a:rPr>
                        <a:t>Sub-Programme: Competitive and Accessible Markets</a:t>
                      </a:r>
                      <a:endParaRPr kumimoji="0" lang="en-US" sz="1100" b="0" i="0" u="none" strike="noStrike" cap="none" normalizeH="0" baseline="0" dirty="0">
                        <a:ln>
                          <a:noFill/>
                        </a:ln>
                        <a:solidFill>
                          <a:schemeClr val="bg1"/>
                        </a:solidFill>
                        <a:effectLst/>
                        <a:latin typeface="Arial"/>
                        <a:ea typeface="MS PGothic" charset="0"/>
                        <a:cs typeface="Arial"/>
                      </a:endParaRPr>
                    </a:p>
                  </a:txBody>
                  <a:tcPr marL="68578" marR="68578" marT="0" marB="0" anchor="ctr" horzOverflow="overflow">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68580" marR="68580" marT="0" marB="0" anchor="ctr" horzOverflow="overflow"/>
                </a:tc>
                <a:extLst>
                  <a:ext uri="{0D108BD9-81ED-4DB2-BD59-A6C34878D82A}">
                    <a16:rowId xmlns:a16="http://schemas.microsoft.com/office/drawing/2014/main" val="10003"/>
                  </a:ext>
                </a:extLst>
              </a:tr>
              <a:tr h="494168">
                <a:tc>
                  <a:txBody>
                    <a:bodyPr/>
                    <a:lstStyle/>
                    <a:p>
                      <a:pPr algn="ctr">
                        <a:lnSpc>
                          <a:spcPct val="110000"/>
                        </a:lnSpc>
                      </a:pPr>
                      <a:r>
                        <a:rPr lang="en-ZA" sz="1100" b="1" dirty="0">
                          <a:solidFill>
                            <a:schemeClr val="bg1"/>
                          </a:solidFill>
                          <a:effectLst/>
                          <a:latin typeface="Arial"/>
                          <a:cs typeface="Arial"/>
                        </a:rPr>
                        <a:t>OUTCOME</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a:cs typeface="Arial"/>
                        </a:rPr>
                        <a:t>OUTCOME INDICATOR</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a:cs typeface="Arial"/>
                        </a:rPr>
                        <a:t>BASELINE (March 2019)</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US" sz="1100" b="1" dirty="0">
                          <a:solidFill>
                            <a:schemeClr val="bg1"/>
                          </a:solidFill>
                          <a:effectLst/>
                          <a:latin typeface="Arial"/>
                          <a:cs typeface="Arial"/>
                        </a:rPr>
                        <a:t>REVISED</a:t>
                      </a:r>
                      <a:r>
                        <a:rPr lang="en-US" sz="1100" b="1" baseline="0" dirty="0">
                          <a:solidFill>
                            <a:schemeClr val="bg1"/>
                          </a:solidFill>
                          <a:effectLst/>
                          <a:latin typeface="Arial"/>
                          <a:cs typeface="Arial"/>
                        </a:rPr>
                        <a:t> BASELINE (December 2022)</a:t>
                      </a:r>
                      <a:endParaRPr lang="en-US" sz="1100" b="1"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a:txBody>
                    <a:bodyPr/>
                    <a:lstStyle/>
                    <a:p>
                      <a:pPr algn="ctr">
                        <a:lnSpc>
                          <a:spcPct val="110000"/>
                        </a:lnSpc>
                      </a:pPr>
                      <a:r>
                        <a:rPr lang="en-ZA" sz="1100" b="1" dirty="0">
                          <a:solidFill>
                            <a:schemeClr val="bg1"/>
                          </a:solidFill>
                          <a:effectLst/>
                          <a:latin typeface="Arial"/>
                          <a:cs typeface="Arial"/>
                        </a:rPr>
                        <a:t>FIVE-YEAR TARGET</a:t>
                      </a:r>
                      <a:endParaRPr lang="en-US" sz="1100" dirty="0">
                        <a:solidFill>
                          <a:schemeClr val="bg1"/>
                        </a:solidFill>
                        <a:effectLst/>
                        <a:latin typeface="Arial"/>
                        <a:cs typeface="Arial"/>
                      </a:endParaRPr>
                    </a:p>
                  </a:txBody>
                  <a:tcPr marL="68578" marR="6857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321561">
                <a:tc gridSpan="5">
                  <a:txBody>
                    <a:bodyPr/>
                    <a:lstStyle/>
                    <a:p>
                      <a:pPr>
                        <a:lnSpc>
                          <a:spcPct val="110000"/>
                        </a:lnSpc>
                      </a:pPr>
                      <a:r>
                        <a:rPr lang="en-US" sz="1100" b="1" dirty="0">
                          <a:effectLst/>
                          <a:latin typeface="Arial"/>
                          <a:cs typeface="Arial"/>
                        </a:rPr>
                        <a:t>Rail</a:t>
                      </a:r>
                      <a:r>
                        <a:rPr lang="en-US" sz="1100" b="1" baseline="0" dirty="0">
                          <a:effectLst/>
                          <a:latin typeface="Arial"/>
                          <a:cs typeface="Arial"/>
                        </a:rPr>
                        <a:t> Transport</a:t>
                      </a:r>
                      <a:endParaRPr lang="en-US" sz="1100" b="1"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085734">
                <a:tc>
                  <a:txBody>
                    <a:bodyPr/>
                    <a:lstStyle/>
                    <a:p>
                      <a:pPr marL="0" marR="0" indent="0" algn="l" defTabSz="914400" rtl="0" eaLnBrk="1" fontAlgn="auto" latinLnBrk="0" hangingPunct="1">
                        <a:lnSpc>
                          <a:spcPct val="110000"/>
                        </a:lnSpc>
                        <a:spcBef>
                          <a:spcPts val="0"/>
                        </a:spcBef>
                        <a:spcAft>
                          <a:spcPts val="0"/>
                        </a:spcAft>
                        <a:buClrTx/>
                        <a:buSzTx/>
                        <a:buFont typeface="Arial"/>
                        <a:buNone/>
                        <a:tabLst/>
                        <a:defRPr/>
                      </a:pPr>
                      <a:r>
                        <a:rPr lang="en-US" sz="1100" b="1" kern="1200" dirty="0">
                          <a:solidFill>
                            <a:schemeClr val="dk1"/>
                          </a:solidFill>
                          <a:effectLst/>
                          <a:latin typeface="Arial"/>
                          <a:ea typeface="+mn-ea"/>
                          <a:cs typeface="Arial"/>
                        </a:rPr>
                        <a:t>Decent jobs sustained and created</a:t>
                      </a:r>
                      <a:endParaRPr lang="en-US" sz="1100" dirty="0">
                        <a:effectLst/>
                        <a:latin typeface="Arial"/>
                        <a:cs typeface="Arial"/>
                      </a:endParaRPr>
                    </a:p>
                    <a:p>
                      <a:pPr marL="0" indent="0">
                        <a:lnSpc>
                          <a:spcPct val="110000"/>
                        </a:lnSpc>
                        <a:buFont typeface="Arial"/>
                        <a:buNone/>
                      </a:pP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spcBef>
                          <a:spcPts val="0"/>
                        </a:spcBef>
                        <a:spcAft>
                          <a:spcPts val="0"/>
                        </a:spcAft>
                        <a:buFont typeface="Arial"/>
                        <a:buNone/>
                      </a:pPr>
                      <a:r>
                        <a:rPr lang="en-ZA" sz="1100" dirty="0">
                          <a:solidFill>
                            <a:srgbClr val="000000"/>
                          </a:solidFill>
                          <a:effectLst/>
                          <a:latin typeface="Arial"/>
                          <a:ea typeface="Calibri"/>
                          <a:cs typeface="Arial"/>
                        </a:rPr>
                        <a:t>Number of jobs created through public infrastructure projects (PRASA Infrastructure Programmes)</a:t>
                      </a:r>
                      <a:endParaRPr lang="en-US" sz="1100" dirty="0">
                        <a:solidFill>
                          <a:srgbClr val="000000"/>
                        </a:solidFill>
                        <a:effectLst/>
                        <a:latin typeface="Arial"/>
                        <a:ea typeface="Calibri"/>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spcBef>
                          <a:spcPts val="0"/>
                        </a:spcBef>
                        <a:spcAft>
                          <a:spcPts val="0"/>
                        </a:spcAft>
                        <a:buFont typeface="Arial"/>
                        <a:buNone/>
                      </a:pPr>
                      <a:r>
                        <a:rPr lang="en-ZA" sz="1100" dirty="0">
                          <a:effectLst/>
                          <a:latin typeface="Arial"/>
                          <a:cs typeface="Arial"/>
                        </a:rPr>
                        <a:t>Zero base</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lang="en-ZA" sz="1100" dirty="0">
                          <a:solidFill>
                            <a:srgbClr val="000000"/>
                          </a:solidFill>
                          <a:effectLst/>
                          <a:latin typeface="Arial" panose="020B0604020202020204" pitchFamily="34" charset="0"/>
                          <a:ea typeface="Yu Mincho"/>
                          <a:cs typeface="Times New Roman" panose="02020603050405020304" pitchFamily="18" charset="0"/>
                        </a:rPr>
                        <a:t>Three thousand two hundred and eighty-eight (3 288) direct jobs have cumulatively been created within the PRASA environment since April 2019.</a:t>
                      </a:r>
                      <a:endPar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a:buNone/>
                      </a:pP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nSpc>
                          <a:spcPct val="110000"/>
                        </a:lnSpc>
                        <a:spcBef>
                          <a:spcPts val="0"/>
                        </a:spcBef>
                        <a:spcAft>
                          <a:spcPts val="0"/>
                        </a:spcAft>
                        <a:buFont typeface="Arial"/>
                        <a:buNone/>
                      </a:pPr>
                      <a:r>
                        <a:rPr lang="en-ZA" sz="1100" dirty="0">
                          <a:effectLst/>
                          <a:latin typeface="Arial"/>
                          <a:cs typeface="Arial"/>
                        </a:rPr>
                        <a:t>33 000 (Direct and Indirect) jobs</a:t>
                      </a:r>
                      <a:endParaRPr lang="en-US" sz="1100" dirty="0">
                        <a:effectLst/>
                        <a:latin typeface="Arial"/>
                        <a:cs typeface="Arial"/>
                      </a:endParaRPr>
                    </a:p>
                  </a:txBody>
                  <a:tcPr marL="68578" marR="68578"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9652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Infrastructure and Job Creation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52</a:t>
            </a:r>
          </a:p>
        </p:txBody>
      </p:sp>
      <p:graphicFrame>
        <p:nvGraphicFramePr>
          <p:cNvPr id="4" name="Table 3">
            <a:extLst>
              <a:ext uri="{FF2B5EF4-FFF2-40B4-BE49-F238E27FC236}">
                <a16:creationId xmlns:a16="http://schemas.microsoft.com/office/drawing/2014/main" id="{CBAB3E4B-E8DD-45EA-8758-0889AA32E70F}"/>
              </a:ext>
            </a:extLst>
          </p:cNvPr>
          <p:cNvGraphicFramePr>
            <a:graphicFrameLocks noGrp="1"/>
          </p:cNvGraphicFramePr>
          <p:nvPr>
            <p:extLst>
              <p:ext uri="{D42A27DB-BD31-4B8C-83A1-F6EECF244321}">
                <p14:modId xmlns:p14="http://schemas.microsoft.com/office/powerpoint/2010/main" val="444238991"/>
              </p:ext>
            </p:extLst>
          </p:nvPr>
        </p:nvGraphicFramePr>
        <p:xfrm>
          <a:off x="178692" y="627534"/>
          <a:ext cx="8856663" cy="3002300"/>
        </p:xfrm>
        <a:graphic>
          <a:graphicData uri="http://schemas.openxmlformats.org/drawingml/2006/table">
            <a:tbl>
              <a:tblPr/>
              <a:tblGrid>
                <a:gridCol w="1143000">
                  <a:extLst>
                    <a:ext uri="{9D8B030D-6E8A-4147-A177-3AD203B41FA5}">
                      <a16:colId xmlns:a16="http://schemas.microsoft.com/office/drawing/2014/main" val="48418620"/>
                    </a:ext>
                  </a:extLst>
                </a:gridCol>
                <a:gridCol w="1752600">
                  <a:extLst>
                    <a:ext uri="{9D8B030D-6E8A-4147-A177-3AD203B41FA5}">
                      <a16:colId xmlns:a16="http://schemas.microsoft.com/office/drawing/2014/main" val="4186841708"/>
                    </a:ext>
                  </a:extLst>
                </a:gridCol>
                <a:gridCol w="1752600">
                  <a:extLst>
                    <a:ext uri="{9D8B030D-6E8A-4147-A177-3AD203B41FA5}">
                      <a16:colId xmlns:a16="http://schemas.microsoft.com/office/drawing/2014/main" val="2723524966"/>
                    </a:ext>
                  </a:extLst>
                </a:gridCol>
                <a:gridCol w="2209800">
                  <a:extLst>
                    <a:ext uri="{9D8B030D-6E8A-4147-A177-3AD203B41FA5}">
                      <a16:colId xmlns:a16="http://schemas.microsoft.com/office/drawing/2014/main" val="463625545"/>
                    </a:ext>
                  </a:extLst>
                </a:gridCol>
                <a:gridCol w="1998663">
                  <a:extLst>
                    <a:ext uri="{9D8B030D-6E8A-4147-A177-3AD203B41FA5}">
                      <a16:colId xmlns:a16="http://schemas.microsoft.com/office/drawing/2014/main" val="4091453168"/>
                    </a:ext>
                  </a:extLst>
                </a:gridCol>
              </a:tblGrid>
              <a:tr h="21602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NDP Pillar 1: A Strong and Inclusive Economy</a:t>
                      </a:r>
                      <a:endPar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69871395"/>
                  </a:ext>
                </a:extLst>
              </a:tr>
              <a:tr h="28803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Priority 2: Economic Transformation and Job Creation</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12025388"/>
                  </a:ext>
                </a:extLst>
              </a:tr>
              <a:tr h="21602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MTSF Programme: Economy and Jobs</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69162427"/>
                  </a:ext>
                </a:extLst>
              </a:tr>
              <a:tr h="21602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Sub-Programme: Competitive and Accessible Markets</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83226162"/>
                  </a:ext>
                </a:extLst>
              </a:tr>
              <a:tr h="49371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211694102"/>
                  </a:ext>
                </a:extLst>
              </a:tr>
              <a:tr h="23936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Civil Aviation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64566684"/>
                  </a:ext>
                </a:extLst>
              </a:tr>
              <a:tr h="108584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Decent jobs sustained and created</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Number of jobs created through public infrastructure projects (ACSA Infrastructure Programme)</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30 684 (direct and indirect jobs)</a:t>
                      </a:r>
                      <a:endParaRPr kumimoji="0" lang="en-US" altLang="en-US" sz="11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15000"/>
                        </a:lnSpc>
                        <a:spcBef>
                          <a:spcPct val="20000"/>
                        </a:spcBef>
                        <a:spcAft>
                          <a:spcPts val="0"/>
                        </a:spcAft>
                        <a:buClrTx/>
                        <a:buSzTx/>
                        <a:buFont typeface="Symbol" panose="05050102010706020507" pitchFamily="18" charset="2"/>
                        <a:buNone/>
                        <a:tabLst/>
                        <a:defRPr/>
                      </a:pPr>
                      <a:r>
                        <a:rPr lang="en-US"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A total of </a:t>
                      </a:r>
                      <a:r>
                        <a:rPr lang="en-ZA"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41 588 (direct and indirect jobs) were </a:t>
                      </a:r>
                      <a:r>
                        <a:rPr lang="en-US"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supported through the ACSA Infrastructure </a:t>
                      </a:r>
                      <a:r>
                        <a:rPr lang="en-US" sz="1100" kern="1200" dirty="0" err="1">
                          <a:solidFill>
                            <a:srgbClr val="000000"/>
                          </a:solidFill>
                          <a:effectLst/>
                          <a:latin typeface="Arial" panose="020B0604020202020204" pitchFamily="34" charset="0"/>
                          <a:ea typeface="MS PGothic" panose="020B0600070205080204" pitchFamily="34" charset="-128"/>
                          <a:cs typeface="Arial" panose="020B0604020202020204" pitchFamily="34" charset="0"/>
                        </a:rPr>
                        <a:t>Programme</a:t>
                      </a:r>
                      <a:r>
                        <a:rPr lang="en-US"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 A total of </a:t>
                      </a:r>
                      <a:r>
                        <a:rPr lang="en-ZA"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41 588 (direct and indirect jobs) were </a:t>
                      </a:r>
                      <a:r>
                        <a:rPr lang="en-US"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supported through the ACSA Infrastructure </a:t>
                      </a:r>
                      <a:r>
                        <a:rPr lang="en-US" sz="1100" kern="1200" dirty="0" err="1">
                          <a:solidFill>
                            <a:srgbClr val="000000"/>
                          </a:solidFill>
                          <a:effectLst/>
                          <a:latin typeface="Arial" panose="020B0604020202020204" pitchFamily="34" charset="0"/>
                          <a:ea typeface="MS PGothic" panose="020B0600070205080204" pitchFamily="34" charset="-128"/>
                          <a:cs typeface="Arial" panose="020B0604020202020204" pitchFamily="34" charset="0"/>
                        </a:rPr>
                        <a:t>Programme</a:t>
                      </a:r>
                      <a:r>
                        <a:rPr lang="en-US" sz="11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lang="en-ZA" sz="1100" dirty="0">
                        <a:effectLst/>
                        <a:latin typeface="Arial" panose="020B0604020202020204" pitchFamily="34" charset="0"/>
                        <a:ea typeface="Yu Mincho"/>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69 103 jobs supported</a:t>
                      </a:r>
                      <a:endParaRPr kumimoji="0" lang="en-US" altLang="en-US" sz="11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13800477"/>
                  </a:ext>
                </a:extLst>
              </a:tr>
            </a:tbl>
          </a:graphicData>
        </a:graphic>
      </p:graphicFrame>
    </p:spTree>
    <p:extLst>
      <p:ext uri="{BB962C8B-B14F-4D97-AF65-F5344CB8AC3E}">
        <p14:creationId xmlns:p14="http://schemas.microsoft.com/office/powerpoint/2010/main" val="2253475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ZA" sz="2400" dirty="0">
              <a:solidFill>
                <a:schemeClr val="tx1"/>
              </a:solidFill>
            </a:endParaRPr>
          </a:p>
          <a:p>
            <a:pPr algn="ctr"/>
            <a:endParaRPr lang="en-ZA" sz="2400" dirty="0">
              <a:solidFill>
                <a:schemeClr val="tx1"/>
              </a:solidFill>
            </a:endParaRPr>
          </a:p>
          <a:p>
            <a:pPr algn="ctr"/>
            <a:r>
              <a:rPr lang="en-US" altLang="en-US" sz="2400" dirty="0">
                <a:solidFill>
                  <a:schemeClr val="tx1"/>
                </a:solidFill>
              </a:rPr>
              <a:t>DoT PRIORITY FOCUS AREA 4:</a:t>
            </a:r>
          </a:p>
          <a:p>
            <a:pPr algn="ctr"/>
            <a:endParaRPr lang="en-US" altLang="en-US" sz="2400" dirty="0">
              <a:solidFill>
                <a:schemeClr val="tx1"/>
              </a:solidFill>
            </a:endParaRPr>
          </a:p>
          <a:p>
            <a:pPr algn="ctr"/>
            <a:r>
              <a:rPr lang="en-US" altLang="en-US" sz="2400" b="1" dirty="0">
                <a:solidFill>
                  <a:schemeClr val="tx1"/>
                </a:solidFill>
              </a:rPr>
              <a:t>BUILDING A MARITIME NATION, ELEVATING THE OCEANS ECONOMY</a:t>
            </a:r>
          </a:p>
          <a:p>
            <a:pPr algn="ctr"/>
            <a:endParaRPr lang="en-ZA" sz="2400" dirty="0">
              <a:solidFill>
                <a:schemeClr val="tx1"/>
              </a:solidFill>
            </a:endParaRPr>
          </a:p>
        </p:txBody>
      </p:sp>
    </p:spTree>
    <p:extLst>
      <p:ext uri="{BB962C8B-B14F-4D97-AF65-F5344CB8AC3E}">
        <p14:creationId xmlns:p14="http://schemas.microsoft.com/office/powerpoint/2010/main" val="2940782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Maritime</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54</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marL="285750" indent="-285750" algn="just">
              <a:buFont typeface="Arial" panose="020B0604020202020204" pitchFamily="34" charset="0"/>
              <a:buChar char="•"/>
            </a:pPr>
            <a:r>
              <a:rPr lang="en-ZA" dirty="0">
                <a:solidFill>
                  <a:schemeClr val="tx1"/>
                </a:solidFill>
              </a:rPr>
              <a:t>This area presents a strategic opportunity for South Africa. The country is bordered by the ocean on three sides. In 2010, the ocean contributed approximately R54 billion to SA’s Gross Domestic Product (GDP) and accounted for approximately 310 000 jobs. </a:t>
            </a:r>
          </a:p>
          <a:p>
            <a:pPr marL="285750" indent="-285750" algn="just">
              <a:buFont typeface="Arial" panose="020B0604020202020204" pitchFamily="34" charset="0"/>
              <a:buChar char="•"/>
            </a:pPr>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Studies suggest that the ocean has the potential to contribute up to R177 billion to the GDP and between 800 000 and one million direct jobs.</a:t>
            </a:r>
            <a:endParaRPr lang="en-ZA" sz="1400" dirty="0">
              <a:solidFill>
                <a:schemeClr val="tx1"/>
              </a:solidFill>
            </a:endParaRPr>
          </a:p>
          <a:p>
            <a:endParaRPr lang="en-ZA" sz="1400" dirty="0">
              <a:solidFill>
                <a:schemeClr val="tx1"/>
              </a:solidFill>
            </a:endParaRPr>
          </a:p>
        </p:txBody>
      </p:sp>
    </p:spTree>
    <p:extLst>
      <p:ext uri="{BB962C8B-B14F-4D97-AF65-F5344CB8AC3E}">
        <p14:creationId xmlns:p14="http://schemas.microsoft.com/office/powerpoint/2010/main" val="385772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altLang="en-US" sz="2000" b="1" dirty="0">
                <a:solidFill>
                  <a:schemeClr val="tx1"/>
                </a:solidFill>
              </a:rPr>
              <a:t>Seven (07) Apex Priorities of the 6</a:t>
            </a:r>
            <a:r>
              <a:rPr lang="en-US" altLang="en-US" sz="2000" b="1" baseline="30000" dirty="0">
                <a:solidFill>
                  <a:schemeClr val="tx1"/>
                </a:solidFill>
              </a:rPr>
              <a:t>th</a:t>
            </a:r>
            <a:r>
              <a:rPr lang="en-US" altLang="en-US" sz="2000" b="1" dirty="0">
                <a:solidFill>
                  <a:schemeClr val="tx1"/>
                </a:solidFill>
              </a:rPr>
              <a:t> Administration</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06</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096344"/>
          </a:xfrm>
        </p:spPr>
        <p:txBody>
          <a:bodyPr>
            <a:noAutofit/>
          </a:bodyPr>
          <a:lstStyle/>
          <a:p>
            <a:pPr marL="457200" indent="-457200">
              <a:lnSpc>
                <a:spcPct val="130000"/>
              </a:lnSpc>
              <a:spcBef>
                <a:spcPct val="0"/>
              </a:spcBef>
              <a:buFontTx/>
              <a:buAutoNum type="arabicPeriod"/>
            </a:pPr>
            <a:r>
              <a:rPr lang="en-ZA" altLang="en-US" sz="2000" b="1" dirty="0">
                <a:solidFill>
                  <a:schemeClr val="tx1"/>
                </a:solidFill>
              </a:rPr>
              <a:t>Building </a:t>
            </a:r>
            <a:r>
              <a:rPr lang="en-GB" altLang="en-US" sz="2000" b="1" dirty="0">
                <a:solidFill>
                  <a:schemeClr val="tx1"/>
                </a:solidFill>
              </a:rPr>
              <a:t>A Capable, Ethical And Developmental State </a:t>
            </a:r>
            <a:endParaRPr lang="en-ZA" altLang="en-US" sz="2000" b="1" dirty="0">
              <a:solidFill>
                <a:schemeClr val="tx1"/>
              </a:solidFill>
            </a:endParaRPr>
          </a:p>
          <a:p>
            <a:pPr marL="457200" indent="-457200">
              <a:lnSpc>
                <a:spcPct val="130000"/>
              </a:lnSpc>
              <a:spcBef>
                <a:spcPct val="0"/>
              </a:spcBef>
              <a:buFontTx/>
              <a:buAutoNum type="arabicPeriod"/>
            </a:pPr>
            <a:r>
              <a:rPr lang="en-ZA" altLang="en-US" sz="2000" b="1" dirty="0">
                <a:solidFill>
                  <a:schemeClr val="tx1"/>
                </a:solidFill>
              </a:rPr>
              <a:t>Economic Transformation and Job Creation</a:t>
            </a:r>
          </a:p>
          <a:p>
            <a:pPr marL="457200" indent="-457200">
              <a:lnSpc>
                <a:spcPct val="130000"/>
              </a:lnSpc>
              <a:spcBef>
                <a:spcPct val="0"/>
              </a:spcBef>
              <a:buFontTx/>
              <a:buAutoNum type="arabicPeriod"/>
            </a:pPr>
            <a:r>
              <a:rPr lang="en-ZA" altLang="en-US" sz="2000" dirty="0">
                <a:solidFill>
                  <a:schemeClr val="tx1"/>
                </a:solidFill>
              </a:rPr>
              <a:t>Education, Skills and Health</a:t>
            </a:r>
          </a:p>
          <a:p>
            <a:pPr marL="457200" indent="-457200">
              <a:lnSpc>
                <a:spcPct val="130000"/>
              </a:lnSpc>
              <a:spcBef>
                <a:spcPct val="0"/>
              </a:spcBef>
              <a:buFontTx/>
              <a:buAutoNum type="arabicPeriod"/>
            </a:pPr>
            <a:r>
              <a:rPr lang="en-GB" altLang="en-US" sz="2000" dirty="0">
                <a:solidFill>
                  <a:schemeClr val="tx1"/>
                </a:solidFill>
              </a:rPr>
              <a:t>Consolidating the Social Wage through Reliable and Quality Basic Services </a:t>
            </a:r>
            <a:endParaRPr lang="en-ZA" altLang="en-US" sz="2000" dirty="0">
              <a:solidFill>
                <a:schemeClr val="tx1"/>
              </a:solidFill>
            </a:endParaRPr>
          </a:p>
          <a:p>
            <a:pPr marL="457200" indent="-457200">
              <a:lnSpc>
                <a:spcPct val="130000"/>
              </a:lnSpc>
              <a:spcBef>
                <a:spcPct val="0"/>
              </a:spcBef>
              <a:buFontTx/>
              <a:buAutoNum type="arabicPeriod"/>
            </a:pPr>
            <a:r>
              <a:rPr lang="en-ZA" altLang="en-US" sz="2000" b="1" dirty="0">
                <a:solidFill>
                  <a:schemeClr val="tx1"/>
                </a:solidFill>
              </a:rPr>
              <a:t>Spatial Integration, Human Settlements and Local Government</a:t>
            </a:r>
          </a:p>
          <a:p>
            <a:pPr marL="457200" indent="-457200">
              <a:lnSpc>
                <a:spcPct val="130000"/>
              </a:lnSpc>
              <a:spcBef>
                <a:spcPct val="0"/>
              </a:spcBef>
              <a:buFontTx/>
              <a:buAutoNum type="arabicPeriod"/>
            </a:pPr>
            <a:r>
              <a:rPr lang="en-ZA" altLang="en-US" sz="2000" b="1" dirty="0">
                <a:solidFill>
                  <a:schemeClr val="tx1"/>
                </a:solidFill>
              </a:rPr>
              <a:t>Social Cohesion and Community Safety</a:t>
            </a:r>
          </a:p>
          <a:p>
            <a:pPr marL="457200" indent="-457200">
              <a:lnSpc>
                <a:spcPct val="130000"/>
              </a:lnSpc>
              <a:spcBef>
                <a:spcPct val="0"/>
              </a:spcBef>
              <a:buFontTx/>
              <a:buAutoNum type="arabicPeriod"/>
            </a:pPr>
            <a:r>
              <a:rPr lang="en-ZA" altLang="en-US" sz="2000" dirty="0">
                <a:solidFill>
                  <a:schemeClr val="tx1"/>
                </a:solidFill>
              </a:rPr>
              <a:t>A Better Africa and World</a:t>
            </a:r>
          </a:p>
        </p:txBody>
      </p:sp>
    </p:spTree>
    <p:extLst>
      <p:ext uri="{BB962C8B-B14F-4D97-AF65-F5344CB8AC3E}">
        <p14:creationId xmlns:p14="http://schemas.microsoft.com/office/powerpoint/2010/main" val="2154930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Maritime</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77500" lnSpcReduction="20000"/>
          </a:bodyPr>
          <a:lstStyle/>
          <a:p>
            <a:pPr algn="just">
              <a:lnSpc>
                <a:spcPct val="150000"/>
              </a:lnSpc>
              <a:spcBef>
                <a:spcPct val="0"/>
              </a:spcBef>
            </a:pPr>
            <a:r>
              <a:rPr lang="en-US" altLang="en-US" b="1" dirty="0">
                <a:solidFill>
                  <a:schemeClr val="tx1"/>
                </a:solidFill>
              </a:rPr>
              <a:t>Problem Statement</a:t>
            </a:r>
          </a:p>
          <a:p>
            <a:pPr algn="just">
              <a:lnSpc>
                <a:spcPct val="150000"/>
              </a:lnSpc>
              <a:spcBef>
                <a:spcPct val="0"/>
              </a:spcBef>
            </a:pPr>
            <a:endParaRPr lang="en-US" altLang="en-US" sz="1000" b="1"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Progress on Operation Phakisa Ocean Economy Three-Foot Plan – Port efficiency and reduction of cost of doing business</a:t>
            </a:r>
          </a:p>
          <a:p>
            <a:pPr marL="285750" indent="-285750" algn="just">
              <a:lnSpc>
                <a:spcPct val="150000"/>
              </a:lnSpc>
              <a:spcBef>
                <a:spcPct val="0"/>
              </a:spcBef>
              <a:buFont typeface="Arial" panose="020B0604020202020204" pitchFamily="34" charset="0"/>
              <a:buChar char="•"/>
            </a:pPr>
            <a:endParaRPr lang="en-US" altLang="en-US"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Corporatisation of TNPA – Compliance with the National Ports Act (2005)</a:t>
            </a:r>
          </a:p>
          <a:p>
            <a:pPr marL="285750" indent="-285750" algn="just">
              <a:lnSpc>
                <a:spcPct val="150000"/>
              </a:lnSpc>
              <a:spcBef>
                <a:spcPct val="0"/>
              </a:spcBef>
              <a:buFont typeface="Arial" panose="020B0604020202020204" pitchFamily="34" charset="0"/>
              <a:buChar char="•"/>
            </a:pPr>
            <a:endParaRPr lang="en-US" altLang="en-US"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Merchant Shipping Bill</a:t>
            </a:r>
          </a:p>
          <a:p>
            <a:pPr marL="285750" indent="-285750" algn="just">
              <a:lnSpc>
                <a:spcPct val="150000"/>
              </a:lnSpc>
              <a:spcBef>
                <a:spcPct val="0"/>
              </a:spcBef>
              <a:buFont typeface="Arial" panose="020B0604020202020204" pitchFamily="34" charset="0"/>
              <a:buChar char="•"/>
            </a:pPr>
            <a:endParaRPr lang="en-US" altLang="en-US"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Regulatory Framework – Marine Pollution Prevention Amendment Bill</a:t>
            </a:r>
          </a:p>
          <a:p>
            <a:pPr marL="285750" indent="-285750" algn="just">
              <a:lnSpc>
                <a:spcPct val="150000"/>
              </a:lnSpc>
              <a:spcBef>
                <a:spcPct val="0"/>
              </a:spcBef>
              <a:buFont typeface="Arial" panose="020B0604020202020204" pitchFamily="34" charset="0"/>
              <a:buChar char="•"/>
            </a:pPr>
            <a:endParaRPr lang="en-US" altLang="en-US"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Maritime Development Fund Bill</a:t>
            </a:r>
          </a:p>
          <a:p>
            <a:endParaRPr lang="en-ZA" dirty="0">
              <a:solidFill>
                <a:schemeClr val="tx1"/>
              </a:solidFill>
            </a:endParaRPr>
          </a:p>
        </p:txBody>
      </p:sp>
    </p:spTree>
    <p:extLst>
      <p:ext uri="{BB962C8B-B14F-4D97-AF65-F5344CB8AC3E}">
        <p14:creationId xmlns:p14="http://schemas.microsoft.com/office/powerpoint/2010/main" val="4113022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56</a:t>
            </a:r>
          </a:p>
        </p:txBody>
      </p:sp>
      <p:graphicFrame>
        <p:nvGraphicFramePr>
          <p:cNvPr id="4" name="Table 3">
            <a:extLst>
              <a:ext uri="{FF2B5EF4-FFF2-40B4-BE49-F238E27FC236}">
                <a16:creationId xmlns:a16="http://schemas.microsoft.com/office/drawing/2014/main" id="{5E2BB7A4-3C69-4CDF-A05C-F6CBF1E3D8C4}"/>
              </a:ext>
            </a:extLst>
          </p:cNvPr>
          <p:cNvGraphicFramePr>
            <a:graphicFrameLocks noGrp="1"/>
          </p:cNvGraphicFramePr>
          <p:nvPr>
            <p:extLst>
              <p:ext uri="{D42A27DB-BD31-4B8C-83A1-F6EECF244321}">
                <p14:modId xmlns:p14="http://schemas.microsoft.com/office/powerpoint/2010/main" val="3526372137"/>
              </p:ext>
            </p:extLst>
          </p:nvPr>
        </p:nvGraphicFramePr>
        <p:xfrm>
          <a:off x="152400" y="532282"/>
          <a:ext cx="8839200" cy="3911676"/>
        </p:xfrm>
        <a:graphic>
          <a:graphicData uri="http://schemas.openxmlformats.org/drawingml/2006/table">
            <a:tbl>
              <a:tblPr/>
              <a:tblGrid>
                <a:gridCol w="1219200">
                  <a:extLst>
                    <a:ext uri="{9D8B030D-6E8A-4147-A177-3AD203B41FA5}">
                      <a16:colId xmlns:a16="http://schemas.microsoft.com/office/drawing/2014/main" val="917933815"/>
                    </a:ext>
                  </a:extLst>
                </a:gridCol>
                <a:gridCol w="1400200">
                  <a:extLst>
                    <a:ext uri="{9D8B030D-6E8A-4147-A177-3AD203B41FA5}">
                      <a16:colId xmlns:a16="http://schemas.microsoft.com/office/drawing/2014/main" val="2616614438"/>
                    </a:ext>
                  </a:extLst>
                </a:gridCol>
                <a:gridCol w="1656184">
                  <a:extLst>
                    <a:ext uri="{9D8B030D-6E8A-4147-A177-3AD203B41FA5}">
                      <a16:colId xmlns:a16="http://schemas.microsoft.com/office/drawing/2014/main" val="267244962"/>
                    </a:ext>
                  </a:extLst>
                </a:gridCol>
                <a:gridCol w="2808312">
                  <a:extLst>
                    <a:ext uri="{9D8B030D-6E8A-4147-A177-3AD203B41FA5}">
                      <a16:colId xmlns:a16="http://schemas.microsoft.com/office/drawing/2014/main" val="2867988274"/>
                    </a:ext>
                  </a:extLst>
                </a:gridCol>
                <a:gridCol w="1755304">
                  <a:extLst>
                    <a:ext uri="{9D8B030D-6E8A-4147-A177-3AD203B41FA5}">
                      <a16:colId xmlns:a16="http://schemas.microsoft.com/office/drawing/2014/main" val="1111141641"/>
                    </a:ext>
                  </a:extLst>
                </a:gridCol>
              </a:tblGrid>
              <a:tr h="17237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152367"/>
                  </a:ext>
                </a:extLst>
              </a:tr>
              <a:tr h="17032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9332583"/>
                  </a:ext>
                </a:extLst>
              </a:tr>
              <a:tr h="16724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9538009"/>
                  </a:ext>
                </a:extLst>
              </a:tr>
              <a:tr h="21751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34844075"/>
                  </a:ext>
                </a:extLst>
              </a:tr>
              <a:tr h="27908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315859621"/>
                  </a:ext>
                </a:extLst>
              </a:tr>
              <a:tr h="290514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Increased access to affordable and reliable transport systems</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compliance with the National Ports Act (2005) </a:t>
                      </a:r>
                      <a:endPar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Non-compliance with the National Ports Act (2005) as a result of non-corporatisation of the National Ports Authority (TNPA)</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National Ports Authority established as an independent subsidiary of Transnet.</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June 2021, the President, announced the decision to corporatise the National Ports Authority. </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Following the pronouncement, an interim board was appointed, a Memorandum of Incorporation (MoI) was finalised and the establishment of TNPA as an independent subsidiary of Transnet SOC Ltd was gazetted in July 2021. </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of Public Enterprises (DPE) is working with TNPA to implement section 3(3)(a) of the National Ports Act, which requires TNPA to be registered with the registrar of companies, with Transnet being the sole member and stakeholder.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a:t>
                      </a:r>
                      <a:endParaRPr kumimoji="0" lang="en-US"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(Transnet National Ports Authority (TNPA) corporatised)</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4922285"/>
                  </a:ext>
                </a:extLst>
              </a:tr>
            </a:tbl>
          </a:graphicData>
        </a:graphic>
      </p:graphicFrame>
    </p:spTree>
    <p:extLst>
      <p:ext uri="{BB962C8B-B14F-4D97-AF65-F5344CB8AC3E}">
        <p14:creationId xmlns:p14="http://schemas.microsoft.com/office/powerpoint/2010/main" val="2293017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32563" y="4747810"/>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57</a:t>
            </a:r>
          </a:p>
        </p:txBody>
      </p:sp>
      <p:graphicFrame>
        <p:nvGraphicFramePr>
          <p:cNvPr id="4" name="Table 3">
            <a:extLst>
              <a:ext uri="{FF2B5EF4-FFF2-40B4-BE49-F238E27FC236}">
                <a16:creationId xmlns:a16="http://schemas.microsoft.com/office/drawing/2014/main" id="{5E2BB7A4-3C69-4CDF-A05C-F6CBF1E3D8C4}"/>
              </a:ext>
            </a:extLst>
          </p:cNvPr>
          <p:cNvGraphicFramePr>
            <a:graphicFrameLocks noGrp="1"/>
          </p:cNvGraphicFramePr>
          <p:nvPr>
            <p:extLst>
              <p:ext uri="{D42A27DB-BD31-4B8C-83A1-F6EECF244321}">
                <p14:modId xmlns:p14="http://schemas.microsoft.com/office/powerpoint/2010/main" val="851307678"/>
              </p:ext>
            </p:extLst>
          </p:nvPr>
        </p:nvGraphicFramePr>
        <p:xfrm>
          <a:off x="187424" y="529430"/>
          <a:ext cx="8839200" cy="3465226"/>
        </p:xfrm>
        <a:graphic>
          <a:graphicData uri="http://schemas.openxmlformats.org/drawingml/2006/table">
            <a:tbl>
              <a:tblPr/>
              <a:tblGrid>
                <a:gridCol w="1219200">
                  <a:extLst>
                    <a:ext uri="{9D8B030D-6E8A-4147-A177-3AD203B41FA5}">
                      <a16:colId xmlns:a16="http://schemas.microsoft.com/office/drawing/2014/main" val="917933815"/>
                    </a:ext>
                  </a:extLst>
                </a:gridCol>
                <a:gridCol w="1666875">
                  <a:extLst>
                    <a:ext uri="{9D8B030D-6E8A-4147-A177-3AD203B41FA5}">
                      <a16:colId xmlns:a16="http://schemas.microsoft.com/office/drawing/2014/main" val="2616614438"/>
                    </a:ext>
                  </a:extLst>
                </a:gridCol>
                <a:gridCol w="1863725">
                  <a:extLst>
                    <a:ext uri="{9D8B030D-6E8A-4147-A177-3AD203B41FA5}">
                      <a16:colId xmlns:a16="http://schemas.microsoft.com/office/drawing/2014/main" val="267244962"/>
                    </a:ext>
                  </a:extLst>
                </a:gridCol>
                <a:gridCol w="2299072">
                  <a:extLst>
                    <a:ext uri="{9D8B030D-6E8A-4147-A177-3AD203B41FA5}">
                      <a16:colId xmlns:a16="http://schemas.microsoft.com/office/drawing/2014/main" val="2867988274"/>
                    </a:ext>
                  </a:extLst>
                </a:gridCol>
                <a:gridCol w="1790328">
                  <a:extLst>
                    <a:ext uri="{9D8B030D-6E8A-4147-A177-3AD203B41FA5}">
                      <a16:colId xmlns:a16="http://schemas.microsoft.com/office/drawing/2014/main" val="1111141641"/>
                    </a:ext>
                  </a:extLst>
                </a:gridCol>
              </a:tblGrid>
              <a:tr h="23582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152367"/>
                  </a:ext>
                </a:extLst>
              </a:tr>
              <a:tr h="23301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9332583"/>
                  </a:ext>
                </a:extLst>
              </a:tr>
              <a:tr h="22880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9538009"/>
                  </a:ext>
                </a:extLst>
              </a:tr>
              <a:tr h="29758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34844075"/>
                  </a:ext>
                </a:extLst>
              </a:tr>
              <a:tr h="38180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315859621"/>
                  </a:ext>
                </a:extLst>
              </a:tr>
              <a:tr h="102470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Increased access to affordable and reliable transport systems</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compliance with the National Ports Act (2005) </a:t>
                      </a: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Non-compliance with the National Ports Act (2005) as a result of non-corporatisation of the National Ports Authority (TNPA)</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National Ports Authority established as an independent subsidiary of Transnet.</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DPE’s consideration on the Transnet Section 54 application is still underway. </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interim board’s term has been extended as processes are still underway regarding appointment of the permanent board.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a:t>
                      </a:r>
                      <a:endParaRPr kumimoji="0" lang="en-US" altLang="en-US" sz="1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1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(Transnet National Ports Authority (TNPA) corporatised)</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4922285"/>
                  </a:ext>
                </a:extLst>
              </a:tr>
            </a:tbl>
          </a:graphicData>
        </a:graphic>
      </p:graphicFrame>
    </p:spTree>
    <p:extLst>
      <p:ext uri="{BB962C8B-B14F-4D97-AF65-F5344CB8AC3E}">
        <p14:creationId xmlns:p14="http://schemas.microsoft.com/office/powerpoint/2010/main" val="1111816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58</a:t>
            </a:r>
          </a:p>
        </p:txBody>
      </p:sp>
      <p:graphicFrame>
        <p:nvGraphicFramePr>
          <p:cNvPr id="4" name="Table 3">
            <a:extLst>
              <a:ext uri="{FF2B5EF4-FFF2-40B4-BE49-F238E27FC236}">
                <a16:creationId xmlns:a16="http://schemas.microsoft.com/office/drawing/2014/main" id="{5E2BB7A4-3C69-4CDF-A05C-F6CBF1E3D8C4}"/>
              </a:ext>
            </a:extLst>
          </p:cNvPr>
          <p:cNvGraphicFramePr>
            <a:graphicFrameLocks noGrp="1"/>
          </p:cNvGraphicFramePr>
          <p:nvPr>
            <p:extLst>
              <p:ext uri="{D42A27DB-BD31-4B8C-83A1-F6EECF244321}">
                <p14:modId xmlns:p14="http://schemas.microsoft.com/office/powerpoint/2010/main" val="2648398026"/>
              </p:ext>
            </p:extLst>
          </p:nvPr>
        </p:nvGraphicFramePr>
        <p:xfrm>
          <a:off x="152400" y="534255"/>
          <a:ext cx="8839200" cy="4046181"/>
        </p:xfrm>
        <a:graphic>
          <a:graphicData uri="http://schemas.openxmlformats.org/drawingml/2006/table">
            <a:tbl>
              <a:tblPr/>
              <a:tblGrid>
                <a:gridCol w="1219200">
                  <a:extLst>
                    <a:ext uri="{9D8B030D-6E8A-4147-A177-3AD203B41FA5}">
                      <a16:colId xmlns:a16="http://schemas.microsoft.com/office/drawing/2014/main" val="917933815"/>
                    </a:ext>
                  </a:extLst>
                </a:gridCol>
                <a:gridCol w="1666875">
                  <a:extLst>
                    <a:ext uri="{9D8B030D-6E8A-4147-A177-3AD203B41FA5}">
                      <a16:colId xmlns:a16="http://schemas.microsoft.com/office/drawing/2014/main" val="2616614438"/>
                    </a:ext>
                  </a:extLst>
                </a:gridCol>
                <a:gridCol w="1605533">
                  <a:extLst>
                    <a:ext uri="{9D8B030D-6E8A-4147-A177-3AD203B41FA5}">
                      <a16:colId xmlns:a16="http://schemas.microsoft.com/office/drawing/2014/main" val="267244962"/>
                    </a:ext>
                  </a:extLst>
                </a:gridCol>
                <a:gridCol w="2448272">
                  <a:extLst>
                    <a:ext uri="{9D8B030D-6E8A-4147-A177-3AD203B41FA5}">
                      <a16:colId xmlns:a16="http://schemas.microsoft.com/office/drawing/2014/main" val="2867988274"/>
                    </a:ext>
                  </a:extLst>
                </a:gridCol>
                <a:gridCol w="1899320">
                  <a:extLst>
                    <a:ext uri="{9D8B030D-6E8A-4147-A177-3AD203B41FA5}">
                      <a16:colId xmlns:a16="http://schemas.microsoft.com/office/drawing/2014/main" val="1111141641"/>
                    </a:ext>
                  </a:extLst>
                </a:gridCol>
              </a:tblGrid>
              <a:tr h="20900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152367"/>
                  </a:ext>
                </a:extLst>
              </a:tr>
              <a:tr h="20651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9332583"/>
                  </a:ext>
                </a:extLst>
              </a:tr>
              <a:tr h="20278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9538009"/>
                  </a:ext>
                </a:extLst>
              </a:tr>
              <a:tr h="26374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34844075"/>
                  </a:ext>
                </a:extLst>
              </a:tr>
              <a:tr h="33838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315859621"/>
                  </a:ext>
                </a:extLst>
              </a:tr>
              <a:tr h="2545256">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altLang="en-US" sz="9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Calibri" panose="020F0502020204030204" pitchFamily="34" charset="0"/>
                        </a:rPr>
                        <a:t>Increased access to affordable and reliable transport systems</a:t>
                      </a: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Calibri" panose="020F0502020204030204" pitchFamily="34" charset="0"/>
                      </a:endParaRPr>
                    </a:p>
                    <a:p>
                      <a:endParaRPr lang="en-ZA" sz="900"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Ports infrastructure constructed, refurbished and maintained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Operation Phakisa Oceans Economy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Oceans Economy Master plan was not finalised, however a draft report was developed. </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Draft reports for the respective Working Groups and Small Teams in respect of the Oceans Economy sub-sectors are also being finalised. The global review has been concluded for the three (03) sub-sectors and sector profiles are currently being updated.</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development of the Oceans Economy Master Plan will continue to be work in progress. In March 2022, the Minister of the Department of Forestry, Fisheries and Environment (DFFE) granted permission for the Master Plan to be submitted to Cabinet for approval.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Operation Phakisa Oceans Economy </a:t>
                      </a:r>
                      <a:r>
                        <a:rPr kumimoji="0" lang="en-ZA"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Three-Foot Plan implemented</a:t>
                      </a: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ZA"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(Operation Phakisa infrastructure projects monitored at commercial ports)</a:t>
                      </a:r>
                      <a:endParaRPr kumimoji="0" lang="en-US"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659367500"/>
                  </a:ext>
                </a:extLst>
              </a:tr>
            </a:tbl>
          </a:graphicData>
        </a:graphic>
      </p:graphicFrame>
    </p:spTree>
    <p:extLst>
      <p:ext uri="{BB962C8B-B14F-4D97-AF65-F5344CB8AC3E}">
        <p14:creationId xmlns:p14="http://schemas.microsoft.com/office/powerpoint/2010/main" val="204598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59</a:t>
            </a:r>
          </a:p>
        </p:txBody>
      </p:sp>
      <p:graphicFrame>
        <p:nvGraphicFramePr>
          <p:cNvPr id="4" name="Table 3">
            <a:extLst>
              <a:ext uri="{FF2B5EF4-FFF2-40B4-BE49-F238E27FC236}">
                <a16:creationId xmlns:a16="http://schemas.microsoft.com/office/drawing/2014/main" id="{5E2BB7A4-3C69-4CDF-A05C-F6CBF1E3D8C4}"/>
              </a:ext>
            </a:extLst>
          </p:cNvPr>
          <p:cNvGraphicFramePr>
            <a:graphicFrameLocks noGrp="1"/>
          </p:cNvGraphicFramePr>
          <p:nvPr>
            <p:extLst>
              <p:ext uri="{D42A27DB-BD31-4B8C-83A1-F6EECF244321}">
                <p14:modId xmlns:p14="http://schemas.microsoft.com/office/powerpoint/2010/main" val="3490391136"/>
              </p:ext>
            </p:extLst>
          </p:nvPr>
        </p:nvGraphicFramePr>
        <p:xfrm>
          <a:off x="0" y="541426"/>
          <a:ext cx="8839200" cy="3902532"/>
        </p:xfrm>
        <a:graphic>
          <a:graphicData uri="http://schemas.openxmlformats.org/drawingml/2006/table">
            <a:tbl>
              <a:tblPr/>
              <a:tblGrid>
                <a:gridCol w="1219200">
                  <a:extLst>
                    <a:ext uri="{9D8B030D-6E8A-4147-A177-3AD203B41FA5}">
                      <a16:colId xmlns:a16="http://schemas.microsoft.com/office/drawing/2014/main" val="917933815"/>
                    </a:ext>
                  </a:extLst>
                </a:gridCol>
                <a:gridCol w="1666875">
                  <a:extLst>
                    <a:ext uri="{9D8B030D-6E8A-4147-A177-3AD203B41FA5}">
                      <a16:colId xmlns:a16="http://schemas.microsoft.com/office/drawing/2014/main" val="2616614438"/>
                    </a:ext>
                  </a:extLst>
                </a:gridCol>
                <a:gridCol w="1613917">
                  <a:extLst>
                    <a:ext uri="{9D8B030D-6E8A-4147-A177-3AD203B41FA5}">
                      <a16:colId xmlns:a16="http://schemas.microsoft.com/office/drawing/2014/main" val="267244962"/>
                    </a:ext>
                  </a:extLst>
                </a:gridCol>
                <a:gridCol w="2376264">
                  <a:extLst>
                    <a:ext uri="{9D8B030D-6E8A-4147-A177-3AD203B41FA5}">
                      <a16:colId xmlns:a16="http://schemas.microsoft.com/office/drawing/2014/main" val="2867988274"/>
                    </a:ext>
                  </a:extLst>
                </a:gridCol>
                <a:gridCol w="1962944">
                  <a:extLst>
                    <a:ext uri="{9D8B030D-6E8A-4147-A177-3AD203B41FA5}">
                      <a16:colId xmlns:a16="http://schemas.microsoft.com/office/drawing/2014/main" val="1111141641"/>
                    </a:ext>
                  </a:extLst>
                </a:gridCol>
              </a:tblGrid>
              <a:tr h="25765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152367"/>
                  </a:ext>
                </a:extLst>
              </a:tr>
              <a:tr h="25458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9332583"/>
                  </a:ext>
                </a:extLst>
              </a:tr>
              <a:tr h="24998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9538009"/>
                  </a:ext>
                </a:extLst>
              </a:tr>
              <a:tr h="32513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34844075"/>
                  </a:ext>
                </a:extLst>
              </a:tr>
              <a:tr h="41715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315859621"/>
                  </a:ext>
                </a:extLst>
              </a:tr>
              <a:tr h="2398015">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altLang="en-US" sz="9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Calibri" panose="020F0502020204030204" pitchFamily="34" charset="0"/>
                        </a:rPr>
                        <a:t>Increased access to affordable and reliable transport systems</a:t>
                      </a: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Calibri" panose="020F0502020204030204" pitchFamily="34" charset="0"/>
                      </a:endParaRPr>
                    </a:p>
                    <a:p>
                      <a:endParaRPr lang="en-ZA" sz="900"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Ports infrastructure constructed, refurbished and maintained</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Operation Phakisa Oceans Economy</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Progress Report on the Ocean Economy and Three-Foot Plan developed. The report indicates:</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development of the Oceans Economy MasterPlan (OEMP) in now in its final stages. The OEMP document and its implementation plans have been drafted by social partners.</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Oceans Economy Initiatives were split up into a number of workstreams to cover the industries that are currently active and participate in the marine environment.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Operation Phakisa Oceans Economy </a:t>
                      </a:r>
                      <a:r>
                        <a:rPr kumimoji="0" lang="en-ZA"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Three-Foot Plan implemented</a:t>
                      </a: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ZA"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(Operation Phakisa infrastructure projects monitored at commercial ports)</a:t>
                      </a:r>
                      <a:endParaRPr kumimoji="0" lang="en-US" altLang="en-US" sz="9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659367500"/>
                  </a:ext>
                </a:extLst>
              </a:tr>
            </a:tbl>
          </a:graphicData>
        </a:graphic>
      </p:graphicFrame>
    </p:spTree>
    <p:extLst>
      <p:ext uri="{BB962C8B-B14F-4D97-AF65-F5344CB8AC3E}">
        <p14:creationId xmlns:p14="http://schemas.microsoft.com/office/powerpoint/2010/main" val="3350556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60</a:t>
            </a:r>
          </a:p>
        </p:txBody>
      </p:sp>
      <p:graphicFrame>
        <p:nvGraphicFramePr>
          <p:cNvPr id="4" name="Table 3">
            <a:extLst>
              <a:ext uri="{FF2B5EF4-FFF2-40B4-BE49-F238E27FC236}">
                <a16:creationId xmlns:a16="http://schemas.microsoft.com/office/drawing/2014/main" id="{5E2BB7A4-3C69-4CDF-A05C-F6CBF1E3D8C4}"/>
              </a:ext>
            </a:extLst>
          </p:cNvPr>
          <p:cNvGraphicFramePr>
            <a:graphicFrameLocks noGrp="1"/>
          </p:cNvGraphicFramePr>
          <p:nvPr>
            <p:extLst>
              <p:ext uri="{D42A27DB-BD31-4B8C-83A1-F6EECF244321}">
                <p14:modId xmlns:p14="http://schemas.microsoft.com/office/powerpoint/2010/main" val="1934593714"/>
              </p:ext>
            </p:extLst>
          </p:nvPr>
        </p:nvGraphicFramePr>
        <p:xfrm>
          <a:off x="152400" y="545033"/>
          <a:ext cx="8839200" cy="2413666"/>
        </p:xfrm>
        <a:graphic>
          <a:graphicData uri="http://schemas.openxmlformats.org/drawingml/2006/table">
            <a:tbl>
              <a:tblPr/>
              <a:tblGrid>
                <a:gridCol w="1219200">
                  <a:extLst>
                    <a:ext uri="{9D8B030D-6E8A-4147-A177-3AD203B41FA5}">
                      <a16:colId xmlns:a16="http://schemas.microsoft.com/office/drawing/2014/main" val="917933815"/>
                    </a:ext>
                  </a:extLst>
                </a:gridCol>
                <a:gridCol w="1666875">
                  <a:extLst>
                    <a:ext uri="{9D8B030D-6E8A-4147-A177-3AD203B41FA5}">
                      <a16:colId xmlns:a16="http://schemas.microsoft.com/office/drawing/2014/main" val="2616614438"/>
                    </a:ext>
                  </a:extLst>
                </a:gridCol>
                <a:gridCol w="1863725">
                  <a:extLst>
                    <a:ext uri="{9D8B030D-6E8A-4147-A177-3AD203B41FA5}">
                      <a16:colId xmlns:a16="http://schemas.microsoft.com/office/drawing/2014/main" val="267244962"/>
                    </a:ext>
                  </a:extLst>
                </a:gridCol>
                <a:gridCol w="1865313">
                  <a:extLst>
                    <a:ext uri="{9D8B030D-6E8A-4147-A177-3AD203B41FA5}">
                      <a16:colId xmlns:a16="http://schemas.microsoft.com/office/drawing/2014/main" val="2867988274"/>
                    </a:ext>
                  </a:extLst>
                </a:gridCol>
                <a:gridCol w="2224087">
                  <a:extLst>
                    <a:ext uri="{9D8B030D-6E8A-4147-A177-3AD203B41FA5}">
                      <a16:colId xmlns:a16="http://schemas.microsoft.com/office/drawing/2014/main" val="1111141641"/>
                    </a:ext>
                  </a:extLst>
                </a:gridCol>
              </a:tblGrid>
              <a:tr h="23582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5152367"/>
                  </a:ext>
                </a:extLst>
              </a:tr>
              <a:tr h="23301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9332583"/>
                  </a:ext>
                </a:extLst>
              </a:tr>
              <a:tr h="22880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59538009"/>
                  </a:ext>
                </a:extLst>
              </a:tr>
              <a:tr h="297584">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34844075"/>
                  </a:ext>
                </a:extLst>
              </a:tr>
              <a:tr h="38180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315859621"/>
                  </a:ext>
                </a:extLst>
              </a:tr>
              <a:tr h="853448">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altLang="en-US" sz="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Calibri" panose="020F0502020204030204" pitchFamily="34" charset="0"/>
                        </a:rPr>
                        <a:t>Increased access to affordable and reliable transport systems</a:t>
                      </a:r>
                      <a:endPar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Calibri" panose="020F0502020204030204" pitchFamily="34" charset="0"/>
                      </a:endParaRPr>
                    </a:p>
                    <a:p>
                      <a:endParaRPr lang="en-ZA"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compliance with adopted international maritime conventions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Draft Merchant Shipping Bill </a:t>
                      </a:r>
                      <a:endPar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Bill re-submitted to the State Law Adviser.</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Formal letter to Secretary of Parliament was prepared for Minister’s signature.</a:t>
                      </a:r>
                      <a:endParaRPr kumimoji="0" lang="en-US"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100%</a:t>
                      </a:r>
                      <a:endParaRPr kumimoji="0" lang="en-US" altLang="en-US" sz="1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(Merchant Shipping Bill promulgated and assented into law)</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82367595"/>
                  </a:ext>
                </a:extLst>
              </a:tr>
            </a:tbl>
          </a:graphicData>
        </a:graphic>
      </p:graphicFrame>
    </p:spTree>
    <p:extLst>
      <p:ext uri="{BB962C8B-B14F-4D97-AF65-F5344CB8AC3E}">
        <p14:creationId xmlns:p14="http://schemas.microsoft.com/office/powerpoint/2010/main" val="2430659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61</a:t>
            </a:r>
          </a:p>
        </p:txBody>
      </p:sp>
      <p:graphicFrame>
        <p:nvGraphicFramePr>
          <p:cNvPr id="4" name="Table 3">
            <a:extLst>
              <a:ext uri="{FF2B5EF4-FFF2-40B4-BE49-F238E27FC236}">
                <a16:creationId xmlns:a16="http://schemas.microsoft.com/office/drawing/2014/main" id="{EE0F59DA-16C8-4EA7-A280-E5D38E0F0D40}"/>
              </a:ext>
            </a:extLst>
          </p:cNvPr>
          <p:cNvGraphicFramePr>
            <a:graphicFrameLocks noGrp="1"/>
          </p:cNvGraphicFramePr>
          <p:nvPr>
            <p:extLst>
              <p:ext uri="{D42A27DB-BD31-4B8C-83A1-F6EECF244321}">
                <p14:modId xmlns:p14="http://schemas.microsoft.com/office/powerpoint/2010/main" val="657569820"/>
              </p:ext>
            </p:extLst>
          </p:nvPr>
        </p:nvGraphicFramePr>
        <p:xfrm>
          <a:off x="152400" y="610653"/>
          <a:ext cx="8839200" cy="3496229"/>
        </p:xfrm>
        <a:graphic>
          <a:graphicData uri="http://schemas.openxmlformats.org/drawingml/2006/table">
            <a:tbl>
              <a:tblPr/>
              <a:tblGrid>
                <a:gridCol w="1219200">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1863725">
                  <a:extLst>
                    <a:ext uri="{9D8B030D-6E8A-4147-A177-3AD203B41FA5}">
                      <a16:colId xmlns:a16="http://schemas.microsoft.com/office/drawing/2014/main" val="20002"/>
                    </a:ext>
                  </a:extLst>
                </a:gridCol>
                <a:gridCol w="1865313">
                  <a:extLst>
                    <a:ext uri="{9D8B030D-6E8A-4147-A177-3AD203B41FA5}">
                      <a16:colId xmlns:a16="http://schemas.microsoft.com/office/drawing/2014/main" val="20003"/>
                    </a:ext>
                  </a:extLst>
                </a:gridCol>
                <a:gridCol w="2224087">
                  <a:extLst>
                    <a:ext uri="{9D8B030D-6E8A-4147-A177-3AD203B41FA5}">
                      <a16:colId xmlns:a16="http://schemas.microsoft.com/office/drawing/2014/main" val="20004"/>
                    </a:ext>
                  </a:extLst>
                </a:gridCol>
              </a:tblGrid>
              <a:tr h="30533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Calibri" charset="0"/>
                        </a:rPr>
                        <a:t>NDP Pillar 1: A Strong and Inclusive Economy</a:t>
                      </a:r>
                      <a:endParaRPr kumimoji="0" lang="en-US" sz="1100" b="1"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109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Calibri" charset="0"/>
                        </a:rPr>
                        <a:t>Priority 2: Economic Transformation and Job Creation</a:t>
                      </a:r>
                      <a:endParaRPr kumimoji="0" lang="en-US" sz="11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4730">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Calibri" charset="0"/>
                        </a:rPr>
                        <a:t>MTSF Programme: Economy and Jobs</a:t>
                      </a:r>
                      <a:endParaRPr kumimoji="0" lang="en-US" sz="11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83785">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Calibri" charset="0"/>
                        </a:rPr>
                        <a:t>Sub-Programme: Competitive and Accessible Markets</a:t>
                      </a:r>
                      <a:endParaRPr kumimoji="0" lang="en-US" sz="11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92601">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Arial" charset="0"/>
                        </a:rPr>
                        <a:t>OUTCOME</a:t>
                      </a:r>
                      <a:endParaRPr kumimoji="0" lang="en-US" sz="11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Arial" charset="0"/>
                        </a:rPr>
                        <a:t>OUTCOME INDICATOR</a:t>
                      </a:r>
                      <a:endParaRPr kumimoji="0" lang="en-US" sz="11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Arial" charset="0"/>
                        </a:rPr>
                        <a:t>BASELINE (March 2019)</a:t>
                      </a:r>
                      <a:endParaRPr kumimoji="0" lang="en-US" sz="11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charset="0"/>
                          <a:ea typeface="MS PGothic" charset="0"/>
                          <a:cs typeface="Arial"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chemeClr val="bg1"/>
                          </a:solidFill>
                          <a:effectLst/>
                          <a:latin typeface="Arial" charset="0"/>
                          <a:ea typeface="MS PGothic" charset="0"/>
                          <a:cs typeface="Arial" charset="0"/>
                        </a:rPr>
                        <a:t>FIVE-YEAR TARGET</a:t>
                      </a:r>
                      <a:endParaRPr kumimoji="0" lang="en-US" sz="11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111836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100" b="1" i="0" u="none" strike="noStrike" cap="none" normalizeH="0" baseline="0" dirty="0">
                          <a:ln>
                            <a:noFill/>
                          </a:ln>
                          <a:solidFill>
                            <a:srgbClr val="000000"/>
                          </a:solidFill>
                          <a:effectLst/>
                          <a:latin typeface="Arial" charset="0"/>
                          <a:ea typeface="MS PGothic" charset="0"/>
                          <a:cs typeface="Calibri" charset="0"/>
                        </a:rPr>
                        <a:t>Increased access to affordable and reliable transport systems</a:t>
                      </a:r>
                      <a:endParaRPr kumimoji="0" lang="en-US" sz="1100" b="0" i="0" u="none" strike="noStrike" cap="none" normalizeH="0" baseline="0" dirty="0">
                        <a:ln>
                          <a:noFill/>
                        </a:ln>
                        <a:solidFill>
                          <a:srgbClr val="000000"/>
                        </a:solidFill>
                        <a:effectLst/>
                        <a:latin typeface="Arial" charset="0"/>
                        <a:ea typeface="MS PGothic" charset="0"/>
                        <a:cs typeface="Calibri"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0000"/>
                        </a:lnSpc>
                        <a:spcBef>
                          <a:spcPct val="0"/>
                        </a:spcBef>
                        <a:spcAft>
                          <a:spcPct val="0"/>
                        </a:spcAft>
                        <a:buClrTx/>
                        <a:buSzTx/>
                        <a:buFont typeface="Arial"/>
                        <a:buNone/>
                        <a:tabLst/>
                      </a:pPr>
                      <a:r>
                        <a:rPr kumimoji="0" lang="en-ZA" sz="1100" b="0" i="0" u="none" strike="noStrike" cap="none" normalizeH="0" baseline="0" dirty="0">
                          <a:ln>
                            <a:noFill/>
                          </a:ln>
                          <a:solidFill>
                            <a:srgbClr val="000000"/>
                          </a:solidFill>
                          <a:effectLst/>
                          <a:latin typeface="Arial" charset="0"/>
                          <a:ea typeface="MS PGothic" charset="0"/>
                          <a:cs typeface="MS PGothic" charset="0"/>
                        </a:rPr>
                        <a:t>Sustainable funding model for the enhancement of maritime capacity and capability developed</a:t>
                      </a:r>
                      <a:endParaRPr kumimoji="0" lang="en-US" sz="1100" b="0" i="0" u="none" strike="noStrike" cap="none" normalizeH="0" baseline="0" dirty="0">
                        <a:ln>
                          <a:noFill/>
                        </a:ln>
                        <a:solidFill>
                          <a:srgbClr val="000000"/>
                        </a:solidFill>
                        <a:effectLst/>
                        <a:latin typeface="Arial" charset="0"/>
                        <a:ea typeface="MS PGothic" charset="0"/>
                        <a:cs typeface="MS P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0000"/>
                        </a:lnSpc>
                        <a:spcBef>
                          <a:spcPct val="0"/>
                        </a:spcBef>
                        <a:spcAft>
                          <a:spcPct val="0"/>
                        </a:spcAft>
                        <a:buClrTx/>
                        <a:buSzTx/>
                        <a:buFont typeface="Arial"/>
                        <a:buNone/>
                        <a:tabLst/>
                      </a:pPr>
                      <a:r>
                        <a:rPr kumimoji="0" lang="en-ZA" sz="1100" b="0" i="0" u="none" strike="noStrike" cap="none" normalizeH="0" baseline="0" dirty="0">
                          <a:ln>
                            <a:noFill/>
                          </a:ln>
                          <a:solidFill>
                            <a:srgbClr val="000000"/>
                          </a:solidFill>
                          <a:effectLst/>
                          <a:latin typeface="Arial" charset="0"/>
                          <a:ea typeface="MS PGothic" charset="0"/>
                          <a:cs typeface="MS PGothic" charset="0"/>
                        </a:rPr>
                        <a:t>Draft Maritime Development Fund Bill</a:t>
                      </a:r>
                      <a:endParaRPr kumimoji="0" lang="en-US" sz="1100" b="0" i="0" u="none" strike="noStrike" cap="none" normalizeH="0" baseline="0" dirty="0">
                        <a:ln>
                          <a:noFill/>
                        </a:ln>
                        <a:solidFill>
                          <a:srgbClr val="000000"/>
                        </a:solidFill>
                        <a:effectLst/>
                        <a:latin typeface="Arial" charset="0"/>
                        <a:ea typeface="MS PGothic" charset="0"/>
                        <a:cs typeface="MS P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100" b="0" i="0" u="none" strike="noStrike" cap="none" normalizeH="0" baseline="0" dirty="0">
                          <a:ln>
                            <a:noFill/>
                          </a:ln>
                          <a:solidFill>
                            <a:schemeClr val="tx1"/>
                          </a:solidFill>
                          <a:effectLst/>
                          <a:latin typeface="Arial" charset="0"/>
                          <a:ea typeface="Calibri" charset="0"/>
                          <a:cs typeface="Times New Roman" charset="0"/>
                        </a:rPr>
                        <a:t>Maritime Development Fund Bill has been approved for submission to Cabinet.</a:t>
                      </a: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1100" b="0" i="0" u="none" strike="noStrike" cap="none" normalizeH="0" baseline="0" dirty="0">
                        <a:ln>
                          <a:noFill/>
                        </a:ln>
                        <a:solidFill>
                          <a:schemeClr val="tx1"/>
                        </a:solidFill>
                        <a:effectLst/>
                        <a:latin typeface="Arial"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100" b="0" i="0" u="none" strike="noStrike" cap="none" normalizeH="0" baseline="0" dirty="0">
                          <a:ln>
                            <a:noFill/>
                          </a:ln>
                          <a:solidFill>
                            <a:schemeClr val="tx1"/>
                          </a:solidFill>
                          <a:effectLst/>
                          <a:latin typeface="Arial" charset="0"/>
                          <a:ea typeface="Calibri" charset="0"/>
                          <a:cs typeface="Times New Roman" charset="0"/>
                        </a:rPr>
                        <a:t>Formal letter sent to National Treasury requesting their input as per Cabinet decision.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914400" rtl="0" eaLnBrk="1" fontAlgn="base" latinLnBrk="0" hangingPunct="1">
                        <a:lnSpc>
                          <a:spcPct val="110000"/>
                        </a:lnSpc>
                        <a:spcBef>
                          <a:spcPct val="0"/>
                        </a:spcBef>
                        <a:spcAft>
                          <a:spcPct val="0"/>
                        </a:spcAft>
                        <a:buClrTx/>
                        <a:buSzTx/>
                        <a:buFont typeface="Arial"/>
                        <a:buChar char="•"/>
                        <a:tabLst/>
                      </a:pPr>
                      <a:r>
                        <a:rPr kumimoji="0" lang="en-ZA" sz="1100" b="0" i="0" u="none" strike="noStrike" cap="none" normalizeH="0" baseline="0" dirty="0">
                          <a:ln>
                            <a:noFill/>
                          </a:ln>
                          <a:solidFill>
                            <a:schemeClr val="tx1"/>
                          </a:solidFill>
                          <a:effectLst/>
                          <a:latin typeface="Arial" charset="0"/>
                          <a:ea typeface="MS PGothic" charset="0"/>
                          <a:cs typeface="MS PGothic" charset="0"/>
                        </a:rPr>
                        <a:t>Maritime Development Fund Bill promulgated</a:t>
                      </a:r>
                      <a:r>
                        <a:rPr kumimoji="0" lang="en-US" sz="1100" b="0" i="0" u="none" strike="noStrike" cap="none" normalizeH="0" baseline="0" dirty="0">
                          <a:ln>
                            <a:noFill/>
                          </a:ln>
                          <a:solidFill>
                            <a:schemeClr val="tx1"/>
                          </a:solidFill>
                          <a:effectLst/>
                          <a:latin typeface="Arial" charset="0"/>
                          <a:ea typeface="MS PGothic" charset="0"/>
                          <a:cs typeface="MS PGothic"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8012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Maritime</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62</a:t>
            </a:r>
          </a:p>
        </p:txBody>
      </p:sp>
      <p:graphicFrame>
        <p:nvGraphicFramePr>
          <p:cNvPr id="4" name="Table 3">
            <a:extLst>
              <a:ext uri="{FF2B5EF4-FFF2-40B4-BE49-F238E27FC236}">
                <a16:creationId xmlns:a16="http://schemas.microsoft.com/office/drawing/2014/main" id="{EE0F59DA-16C8-4EA7-A280-E5D38E0F0D40}"/>
              </a:ext>
            </a:extLst>
          </p:cNvPr>
          <p:cNvGraphicFramePr>
            <a:graphicFrameLocks noGrp="1"/>
          </p:cNvGraphicFramePr>
          <p:nvPr>
            <p:extLst>
              <p:ext uri="{D42A27DB-BD31-4B8C-83A1-F6EECF244321}">
                <p14:modId xmlns:p14="http://schemas.microsoft.com/office/powerpoint/2010/main" val="1972997300"/>
              </p:ext>
            </p:extLst>
          </p:nvPr>
        </p:nvGraphicFramePr>
        <p:xfrm>
          <a:off x="152400" y="609007"/>
          <a:ext cx="8839200" cy="3339956"/>
        </p:xfrm>
        <a:graphic>
          <a:graphicData uri="http://schemas.openxmlformats.org/drawingml/2006/table">
            <a:tbl>
              <a:tblPr/>
              <a:tblGrid>
                <a:gridCol w="1219200">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1863725">
                  <a:extLst>
                    <a:ext uri="{9D8B030D-6E8A-4147-A177-3AD203B41FA5}">
                      <a16:colId xmlns:a16="http://schemas.microsoft.com/office/drawing/2014/main" val="20002"/>
                    </a:ext>
                  </a:extLst>
                </a:gridCol>
                <a:gridCol w="1865313">
                  <a:extLst>
                    <a:ext uri="{9D8B030D-6E8A-4147-A177-3AD203B41FA5}">
                      <a16:colId xmlns:a16="http://schemas.microsoft.com/office/drawing/2014/main" val="20003"/>
                    </a:ext>
                  </a:extLst>
                </a:gridCol>
                <a:gridCol w="2224087">
                  <a:extLst>
                    <a:ext uri="{9D8B030D-6E8A-4147-A177-3AD203B41FA5}">
                      <a16:colId xmlns:a16="http://schemas.microsoft.com/office/drawing/2014/main" val="20004"/>
                    </a:ext>
                  </a:extLst>
                </a:gridCol>
              </a:tblGrid>
              <a:tr h="30533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NDP Pillar 1: A Strong and Inclusive Economy</a:t>
                      </a:r>
                      <a:endParaRPr kumimoji="0" lang="en-US" sz="1000" b="1"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109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Priority 2: Economic Transformation and Job Creation</a:t>
                      </a:r>
                      <a:endParaRPr kumimoji="0" lang="en-US" sz="10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4730">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MTSF Programme: Economy and Jobs</a:t>
                      </a:r>
                      <a:endParaRPr kumimoji="0" lang="en-US" sz="10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83785">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Sub-Programme: Competitive and Accessible Markets</a:t>
                      </a:r>
                      <a:endParaRPr kumimoji="0" lang="en-US" sz="10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92601">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OUTCOME</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OUTCOME INDICATOR</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BASELINE (March 2019)</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ea typeface="MS PGothic" charset="0"/>
                          <a:cs typeface="Arial"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FIVE-YEAR TARGET</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1029984">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sz="1000" b="1" i="0" u="none" strike="noStrike" kern="1200" cap="none" spc="0" normalizeH="0" baseline="0" noProof="0" dirty="0">
                          <a:ln>
                            <a:noFill/>
                          </a:ln>
                          <a:solidFill>
                            <a:srgbClr val="000000"/>
                          </a:solidFill>
                          <a:effectLst/>
                          <a:uLnTx/>
                          <a:uFillTx/>
                          <a:latin typeface="Arial" charset="0"/>
                          <a:ea typeface="MS PGothic" charset="0"/>
                          <a:cs typeface="Calibri" charset="0"/>
                        </a:rPr>
                        <a:t>Increased access to affordable and reliable transport systems</a:t>
                      </a:r>
                      <a:endParaRPr kumimoji="0" lang="en-US" sz="1000" b="0" i="0" u="none" strike="noStrike" kern="1200" cap="none" spc="0" normalizeH="0" baseline="0" noProof="0" dirty="0">
                        <a:ln>
                          <a:noFill/>
                        </a:ln>
                        <a:solidFill>
                          <a:srgbClr val="000000"/>
                        </a:solidFill>
                        <a:effectLst/>
                        <a:uLnTx/>
                        <a:uFillTx/>
                        <a:latin typeface="Arial" charset="0"/>
                        <a:ea typeface="MS PGothic" charset="0"/>
                        <a:cs typeface="Calibri" charset="0"/>
                      </a:endParaRPr>
                    </a:p>
                    <a:p>
                      <a:endParaRPr lang="en-US" sz="1000"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10000"/>
                        </a:lnSpc>
                        <a:spcBef>
                          <a:spcPct val="0"/>
                        </a:spcBef>
                        <a:spcAft>
                          <a:spcPct val="0"/>
                        </a:spcAft>
                        <a:buClrTx/>
                        <a:buSzTx/>
                        <a:buFont typeface="Arial"/>
                        <a:buNone/>
                        <a:tabLst/>
                      </a:pPr>
                      <a:r>
                        <a:rPr kumimoji="0" lang="en-ZA" sz="1000" b="0" i="0" u="none" strike="noStrike" cap="none" normalizeH="0" baseline="0" dirty="0">
                          <a:ln>
                            <a:noFill/>
                          </a:ln>
                          <a:solidFill>
                            <a:srgbClr val="000000"/>
                          </a:solidFill>
                          <a:effectLst/>
                          <a:latin typeface="Arial" charset="0"/>
                          <a:ea typeface="MS PGothic" charset="0"/>
                          <a:cs typeface="MS PGothic" charset="0"/>
                        </a:rPr>
                        <a:t>Strategic national shipping capacity and capability improved </a:t>
                      </a:r>
                      <a:endParaRPr kumimoji="0" lang="en-US" sz="1000" b="0" i="0" u="none" strike="noStrike" cap="none" normalizeH="0" baseline="0" dirty="0">
                        <a:ln>
                          <a:noFill/>
                        </a:ln>
                        <a:solidFill>
                          <a:srgbClr val="000000"/>
                        </a:solidFill>
                        <a:effectLst/>
                        <a:latin typeface="Arial" charset="0"/>
                        <a:ea typeface="MS PGothic" charset="0"/>
                        <a:cs typeface="MS PGothic" charset="0"/>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0000"/>
                        </a:lnSpc>
                        <a:spcBef>
                          <a:spcPct val="0"/>
                        </a:spcBef>
                        <a:spcAft>
                          <a:spcPct val="0"/>
                        </a:spcAft>
                        <a:buClrTx/>
                        <a:buSzTx/>
                        <a:buFont typeface="Arial"/>
                        <a:buNone/>
                        <a:tabLst/>
                      </a:pPr>
                      <a:r>
                        <a:rPr kumimoji="0" lang="en-ZA" sz="1000" b="0" i="0" u="none" strike="noStrike" cap="none" normalizeH="0" baseline="0" dirty="0">
                          <a:ln>
                            <a:noFill/>
                          </a:ln>
                          <a:solidFill>
                            <a:schemeClr val="tx1"/>
                          </a:solidFill>
                          <a:effectLst/>
                          <a:latin typeface="Arial" charset="0"/>
                          <a:ea typeface="MS PGothic" charset="0"/>
                          <a:cs typeface="MS PGothic" charset="0"/>
                        </a:rPr>
                        <a:t>Draft Operating Model for a National Shipping Company</a:t>
                      </a:r>
                      <a:endParaRPr kumimoji="0" lang="en-US" sz="1000" b="0" i="0" u="none" strike="noStrike" cap="none" normalizeH="0" baseline="0" dirty="0">
                        <a:ln>
                          <a:noFill/>
                        </a:ln>
                        <a:solidFill>
                          <a:schemeClr val="tx1"/>
                        </a:solidFill>
                        <a:effectLst/>
                        <a:latin typeface="Arial" charset="0"/>
                        <a:ea typeface="MS PGothic" charset="0"/>
                        <a:cs typeface="MS P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000" b="0" i="0" u="none" strike="noStrike" cap="none" normalizeH="0" baseline="0" dirty="0">
                          <a:ln>
                            <a:noFill/>
                          </a:ln>
                          <a:solidFill>
                            <a:schemeClr val="tx1"/>
                          </a:solidFill>
                          <a:effectLst/>
                          <a:latin typeface="Arial" charset="0"/>
                          <a:ea typeface="Calibri" charset="0"/>
                          <a:cs typeface="Times New Roman" charset="0"/>
                        </a:rPr>
                        <a:t>Terms of reference for the business case for a National Shipping Company developed.</a:t>
                      </a: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1000" b="0" i="0" u="none" strike="noStrike" cap="none" normalizeH="0" baseline="0" dirty="0">
                        <a:ln>
                          <a:noFill/>
                        </a:ln>
                        <a:solidFill>
                          <a:schemeClr val="tx1"/>
                        </a:solidFill>
                        <a:effectLst/>
                        <a:latin typeface="Arial" charset="0"/>
                        <a:ea typeface="Calibri"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000" b="0" i="0" u="none" strike="noStrike" cap="none" normalizeH="0" baseline="0" dirty="0">
                          <a:ln>
                            <a:noFill/>
                          </a:ln>
                          <a:solidFill>
                            <a:schemeClr val="tx1"/>
                          </a:solidFill>
                          <a:effectLst/>
                          <a:latin typeface="Arial" charset="0"/>
                          <a:ea typeface="Calibri" charset="0"/>
                          <a:cs typeface="Times New Roman" charset="0"/>
                        </a:rPr>
                        <a:t>Consultations for the establishment of a National Shipping Company concept model were done during the 2021/22 financial year.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0000"/>
                        </a:lnSpc>
                        <a:spcBef>
                          <a:spcPct val="0"/>
                        </a:spcBef>
                        <a:spcAft>
                          <a:spcPct val="0"/>
                        </a:spcAft>
                        <a:buClrTx/>
                        <a:buSzTx/>
                        <a:buFont typeface="Arial"/>
                        <a:buNone/>
                        <a:tabLst/>
                      </a:pPr>
                      <a:r>
                        <a:rPr kumimoji="0" lang="en-US" sz="1000" b="0" i="0" u="none" strike="noStrike" cap="none" normalizeH="0" baseline="0" dirty="0">
                          <a:ln>
                            <a:noFill/>
                          </a:ln>
                          <a:solidFill>
                            <a:schemeClr val="tx1"/>
                          </a:solidFill>
                          <a:effectLst/>
                          <a:latin typeface="Arial" charset="0"/>
                          <a:ea typeface="MS PGothic" charset="0"/>
                          <a:cs typeface="MS PGothic" charset="0"/>
                        </a:rPr>
                        <a:t>National Shipping Company established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18716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4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ZA" sz="2400" dirty="0">
              <a:solidFill>
                <a:schemeClr val="tx1"/>
              </a:solidFill>
            </a:endParaRPr>
          </a:p>
          <a:p>
            <a:pPr algn="ctr"/>
            <a:endParaRPr lang="en-ZA" sz="2400" dirty="0">
              <a:solidFill>
                <a:schemeClr val="tx1"/>
              </a:solidFill>
            </a:endParaRPr>
          </a:p>
          <a:p>
            <a:pPr algn="ctr"/>
            <a:r>
              <a:rPr lang="en-US" altLang="en-US" sz="2400" dirty="0">
                <a:solidFill>
                  <a:schemeClr val="tx1"/>
                </a:solidFill>
              </a:rPr>
              <a:t>DoT PRIORITY FOCUS AREA 5:</a:t>
            </a:r>
          </a:p>
          <a:p>
            <a:pPr algn="ctr"/>
            <a:endParaRPr lang="en-US" altLang="en-US" sz="2400" dirty="0">
              <a:solidFill>
                <a:schemeClr val="tx1"/>
              </a:solidFill>
            </a:endParaRPr>
          </a:p>
          <a:p>
            <a:pPr algn="ctr"/>
            <a:r>
              <a:rPr lang="en-US" altLang="en-US" sz="2400" b="1" dirty="0">
                <a:solidFill>
                  <a:schemeClr val="tx1"/>
                </a:solidFill>
              </a:rPr>
              <a:t>ACCELERATING TRANSFORMATION TOWARDS GREATER ECONOMIC PARTICIPATION</a:t>
            </a:r>
          </a:p>
          <a:p>
            <a:pPr algn="ctr"/>
            <a:endParaRPr lang="en-ZA" sz="2400" dirty="0">
              <a:solidFill>
                <a:schemeClr val="tx1"/>
              </a:solidFill>
            </a:endParaRPr>
          </a:p>
        </p:txBody>
      </p:sp>
    </p:spTree>
    <p:extLst>
      <p:ext uri="{BB962C8B-B14F-4D97-AF65-F5344CB8AC3E}">
        <p14:creationId xmlns:p14="http://schemas.microsoft.com/office/powerpoint/2010/main" val="3069174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4889"/>
            <a:ext cx="8291264" cy="421555"/>
          </a:xfrm>
        </p:spPr>
        <p:txBody>
          <a:bodyPr>
            <a:noAutofit/>
          </a:bodyPr>
          <a:lstStyle/>
          <a:p>
            <a:pPr lvl="0"/>
            <a:r>
              <a:rPr lang="en-US" sz="1800" b="1" dirty="0">
                <a:solidFill>
                  <a:schemeClr val="tx1"/>
                </a:solidFill>
                <a:latin typeface="Arial" panose="020B0604020202020204" pitchFamily="34" charset="0"/>
                <a:cs typeface="Arial" panose="020B0604020202020204" pitchFamily="34" charset="0"/>
              </a:rPr>
              <a:t>Transformation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64</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marL="285750" indent="-285750" algn="just">
              <a:buFont typeface="Arial" panose="020B0604020202020204" pitchFamily="34" charset="0"/>
              <a:buChar char="•"/>
            </a:pPr>
            <a:r>
              <a:rPr lang="en-ZA" dirty="0">
                <a:solidFill>
                  <a:schemeClr val="tx1"/>
                </a:solidFill>
              </a:rPr>
              <a:t>In line with the Framework for Gender-Responsive Planning, Budgeting, Monitoring, Evaluation and Auditing (2018), it is imperative that all sector departments ensure that the exclusion of women (youth and persons with disabilities) from mainstream economic activities, and the lack of access to economic opportunities be addressed to bring gender mainstreaming to public services, operations and finances. </a:t>
            </a:r>
          </a:p>
          <a:p>
            <a:pPr algn="just"/>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The DoT and sector entities, will focus on gender mainstreaming within its programmes. For all areas identified, beneficiaries will be disaggregated into women, youth and persons with disabilities. </a:t>
            </a:r>
            <a:endParaRPr lang="en-ZA" sz="1400" dirty="0">
              <a:solidFill>
                <a:schemeClr val="tx1"/>
              </a:solidFill>
            </a:endParaRPr>
          </a:p>
        </p:txBody>
      </p:sp>
    </p:spTree>
    <p:extLst>
      <p:ext uri="{BB962C8B-B14F-4D97-AF65-F5344CB8AC3E}">
        <p14:creationId xmlns:p14="http://schemas.microsoft.com/office/powerpoint/2010/main" val="253708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rPr>
              <a:t>Minister’s Priorities - </a:t>
            </a:r>
            <a:r>
              <a:rPr lang="en-US" altLang="en-US" sz="2400" b="1" i="1" dirty="0">
                <a:solidFill>
                  <a:schemeClr val="tx1"/>
                </a:solidFill>
              </a:rPr>
              <a:t>“</a:t>
            </a:r>
            <a:r>
              <a:rPr lang="en-US" altLang="ja-JP" sz="1800" b="1" i="1" dirty="0">
                <a:solidFill>
                  <a:schemeClr val="tx1"/>
                </a:solidFill>
              </a:rPr>
              <a:t>Changing Lanes, Moving South Africa Forward</a:t>
            </a:r>
            <a:r>
              <a:rPr lang="en-US" altLang="en-US" sz="1800" b="1" dirty="0">
                <a:solidFill>
                  <a:schemeClr val="tx1"/>
                </a:solidFill>
              </a:rPr>
              <a:t>”</a:t>
            </a:r>
            <a:br>
              <a:rPr lang="en-US" sz="1800" b="1" dirty="0">
                <a:solidFill>
                  <a:schemeClr val="tx1"/>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07</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67544" y="771550"/>
            <a:ext cx="8208912" cy="3701884"/>
          </a:xfrm>
        </p:spPr>
        <p:txBody>
          <a:bodyPr>
            <a:normAutofit fontScale="92500" lnSpcReduction="10000"/>
          </a:bodyPr>
          <a:lstStyle/>
          <a:p>
            <a:r>
              <a:rPr lang="en-US" b="1" dirty="0">
                <a:solidFill>
                  <a:schemeClr val="tx1"/>
                </a:solidFill>
              </a:rPr>
              <a:t>Re-Imagining Transport, Re-Imagining the Future</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Infusing the ‘</a:t>
            </a:r>
            <a:r>
              <a:rPr lang="en-US" i="1" dirty="0">
                <a:solidFill>
                  <a:schemeClr val="tx1"/>
                </a:solidFill>
              </a:rPr>
              <a:t>Khawuleza</a:t>
            </a:r>
            <a:r>
              <a:rPr lang="en-US" dirty="0">
                <a:solidFill>
                  <a:schemeClr val="tx1"/>
                </a:solidFill>
              </a:rPr>
              <a:t>’ ethos in delivering transport services to the citizenry</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Focus to be guided by five (05) strategic thrusts:</a:t>
            </a:r>
          </a:p>
          <a:p>
            <a:endParaRPr lang="en-US" dirty="0">
              <a:solidFill>
                <a:schemeClr val="tx1"/>
              </a:solidFill>
            </a:endParaRPr>
          </a:p>
          <a:p>
            <a:pPr marL="273050" indent="79375">
              <a:buFont typeface="Courier New" panose="02070309020205020404" pitchFamily="49" charset="0"/>
              <a:buChar char="o"/>
              <a:tabLst>
                <a:tab pos="539750" algn="l"/>
              </a:tabLst>
            </a:pPr>
            <a:r>
              <a:rPr lang="en-US" dirty="0">
                <a:solidFill>
                  <a:schemeClr val="tx1"/>
                </a:solidFill>
              </a:rPr>
              <a:t>	Safety (including security) as an enabler of service delivery;</a:t>
            </a:r>
          </a:p>
          <a:p>
            <a:pPr marL="273050" indent="79375">
              <a:buFont typeface="Courier New" panose="02070309020205020404" pitchFamily="49" charset="0"/>
              <a:buChar char="o"/>
              <a:tabLst>
                <a:tab pos="539750" algn="l"/>
              </a:tabLst>
            </a:pPr>
            <a:r>
              <a:rPr lang="en-US" dirty="0">
                <a:solidFill>
                  <a:schemeClr val="tx1"/>
                </a:solidFill>
              </a:rPr>
              <a:t>	Public transport that enables social emancipation and an economy that 	works;</a:t>
            </a:r>
          </a:p>
          <a:p>
            <a:pPr marL="273050" indent="79375">
              <a:buFont typeface="Courier New" panose="02070309020205020404" pitchFamily="49" charset="0"/>
              <a:buChar char="o"/>
              <a:tabLst>
                <a:tab pos="539750" algn="l"/>
              </a:tabLst>
            </a:pPr>
            <a:r>
              <a:rPr lang="en-US" dirty="0">
                <a:solidFill>
                  <a:schemeClr val="tx1"/>
                </a:solidFill>
              </a:rPr>
              <a:t>	Infrastructure build that stimulates economic growth and job creation;</a:t>
            </a:r>
          </a:p>
          <a:p>
            <a:pPr marL="273050" indent="79375">
              <a:buFont typeface="Courier New" panose="02070309020205020404" pitchFamily="49" charset="0"/>
              <a:buChar char="o"/>
              <a:tabLst>
                <a:tab pos="539750" algn="l"/>
              </a:tabLst>
            </a:pPr>
            <a:r>
              <a:rPr lang="en-US" dirty="0">
                <a:solidFill>
                  <a:schemeClr val="tx1"/>
                </a:solidFill>
              </a:rPr>
              <a:t>	Building a maritime nation, elevating the oceans economy; and </a:t>
            </a:r>
          </a:p>
          <a:p>
            <a:pPr marL="273050" indent="79375">
              <a:buFont typeface="Courier New" panose="02070309020205020404" pitchFamily="49" charset="0"/>
              <a:buChar char="o"/>
              <a:tabLst>
                <a:tab pos="539750" algn="l"/>
              </a:tabLst>
            </a:pPr>
            <a:r>
              <a:rPr lang="en-US" dirty="0">
                <a:solidFill>
                  <a:schemeClr val="tx1"/>
                </a:solidFill>
              </a:rPr>
              <a:t>	Accelerating transformation towards greater economic participation</a:t>
            </a:r>
          </a:p>
          <a:p>
            <a:endParaRPr lang="en-ZA" dirty="0">
              <a:solidFill>
                <a:schemeClr val="tx1"/>
              </a:solidFill>
            </a:endParaRPr>
          </a:p>
        </p:txBody>
      </p:sp>
    </p:spTree>
    <p:extLst>
      <p:ext uri="{BB962C8B-B14F-4D97-AF65-F5344CB8AC3E}">
        <p14:creationId xmlns:p14="http://schemas.microsoft.com/office/powerpoint/2010/main" val="3698676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4889"/>
            <a:ext cx="8291264" cy="421555"/>
          </a:xfrm>
        </p:spPr>
        <p:txBody>
          <a:bodyPr>
            <a:noAutofit/>
          </a:bodyPr>
          <a:lstStyle/>
          <a:p>
            <a:pPr lvl="0"/>
            <a:r>
              <a:rPr lang="en-US" sz="1800" b="1" dirty="0">
                <a:solidFill>
                  <a:schemeClr val="tx1"/>
                </a:solidFill>
                <a:latin typeface="Arial" panose="020B0604020202020204" pitchFamily="34" charset="0"/>
                <a:cs typeface="Arial" panose="020B0604020202020204" pitchFamily="34" charset="0"/>
              </a:rPr>
              <a:t>Transformation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just">
              <a:lnSpc>
                <a:spcPct val="150000"/>
              </a:lnSpc>
              <a:spcBef>
                <a:spcPct val="0"/>
              </a:spcBef>
            </a:pPr>
            <a:r>
              <a:rPr lang="en-US" altLang="en-US" b="1" dirty="0">
                <a:solidFill>
                  <a:schemeClr val="tx1"/>
                </a:solidFill>
              </a:rPr>
              <a:t>Problem Statement</a:t>
            </a:r>
          </a:p>
          <a:p>
            <a:pPr algn="just">
              <a:lnSpc>
                <a:spcPct val="150000"/>
              </a:lnSpc>
              <a:spcBef>
                <a:spcPct val="0"/>
              </a:spcBef>
            </a:pPr>
            <a:endParaRPr lang="en-US" altLang="en-US" sz="1000" b="1"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Untransformed Civil Aviation and Maritime sectors</a:t>
            </a:r>
          </a:p>
          <a:p>
            <a:pPr marL="171450" indent="-171450" algn="just">
              <a:lnSpc>
                <a:spcPct val="150000"/>
              </a:lnSpc>
              <a:spcBef>
                <a:spcPct val="0"/>
              </a:spcBef>
              <a:buFont typeface="Arial" panose="020B0604020202020204" pitchFamily="34" charset="0"/>
              <a:buChar char="•"/>
            </a:pPr>
            <a:endParaRPr lang="en-US" altLang="en-US" sz="1000"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Implementation of sector B-BBEE code – implementation of transport sector codes, Sector B-BBEE Charter Council</a:t>
            </a:r>
          </a:p>
          <a:p>
            <a:endParaRPr lang="en-ZA" dirty="0">
              <a:solidFill>
                <a:schemeClr val="tx1"/>
              </a:solidFill>
            </a:endParaRPr>
          </a:p>
        </p:txBody>
      </p:sp>
    </p:spTree>
    <p:extLst>
      <p:ext uri="{BB962C8B-B14F-4D97-AF65-F5344CB8AC3E}">
        <p14:creationId xmlns:p14="http://schemas.microsoft.com/office/powerpoint/2010/main" val="3930209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Transformation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66</a:t>
            </a:r>
          </a:p>
        </p:txBody>
      </p:sp>
      <p:graphicFrame>
        <p:nvGraphicFramePr>
          <p:cNvPr id="4" name="Table 3">
            <a:extLst>
              <a:ext uri="{FF2B5EF4-FFF2-40B4-BE49-F238E27FC236}">
                <a16:creationId xmlns:a16="http://schemas.microsoft.com/office/drawing/2014/main" id="{677A749F-B064-4441-A363-046DA61E5816}"/>
              </a:ext>
            </a:extLst>
          </p:cNvPr>
          <p:cNvGraphicFramePr>
            <a:graphicFrameLocks noGrp="1"/>
          </p:cNvGraphicFramePr>
          <p:nvPr>
            <p:extLst>
              <p:ext uri="{D42A27DB-BD31-4B8C-83A1-F6EECF244321}">
                <p14:modId xmlns:p14="http://schemas.microsoft.com/office/powerpoint/2010/main" val="3243549062"/>
              </p:ext>
            </p:extLst>
          </p:nvPr>
        </p:nvGraphicFramePr>
        <p:xfrm>
          <a:off x="187424" y="627534"/>
          <a:ext cx="8839198" cy="3059017"/>
        </p:xfrm>
        <a:graphic>
          <a:graphicData uri="http://schemas.openxmlformats.org/drawingml/2006/table">
            <a:tbl>
              <a:tblPr/>
              <a:tblGrid>
                <a:gridCol w="1373659">
                  <a:extLst>
                    <a:ext uri="{9D8B030D-6E8A-4147-A177-3AD203B41FA5}">
                      <a16:colId xmlns:a16="http://schemas.microsoft.com/office/drawing/2014/main" val="20000"/>
                    </a:ext>
                  </a:extLst>
                </a:gridCol>
                <a:gridCol w="1911178">
                  <a:extLst>
                    <a:ext uri="{9D8B030D-6E8A-4147-A177-3AD203B41FA5}">
                      <a16:colId xmlns:a16="http://schemas.microsoft.com/office/drawing/2014/main" val="20001"/>
                    </a:ext>
                  </a:extLst>
                </a:gridCol>
                <a:gridCol w="1911178">
                  <a:extLst>
                    <a:ext uri="{9D8B030D-6E8A-4147-A177-3AD203B41FA5}">
                      <a16:colId xmlns:a16="http://schemas.microsoft.com/office/drawing/2014/main" val="20002"/>
                    </a:ext>
                  </a:extLst>
                </a:gridCol>
                <a:gridCol w="1911178">
                  <a:extLst>
                    <a:ext uri="{9D8B030D-6E8A-4147-A177-3AD203B41FA5}">
                      <a16:colId xmlns:a16="http://schemas.microsoft.com/office/drawing/2014/main" val="236095971"/>
                    </a:ext>
                  </a:extLst>
                </a:gridCol>
                <a:gridCol w="1732005">
                  <a:extLst>
                    <a:ext uri="{9D8B030D-6E8A-4147-A177-3AD203B41FA5}">
                      <a16:colId xmlns:a16="http://schemas.microsoft.com/office/drawing/2014/main" val="20003"/>
                    </a:ext>
                  </a:extLst>
                </a:gridCol>
              </a:tblGrid>
              <a:tr h="227861">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1: A Strong and Inclusive Economy</a:t>
                      </a:r>
                      <a:endPar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2246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2: Economic Transformation and Job Creation</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1"/>
                  </a:ext>
                </a:extLst>
              </a:tr>
              <a:tr h="21994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Economy and Jobs</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28640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Competitive and Accessible Markets</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3"/>
                  </a:ext>
                </a:extLst>
              </a:tr>
              <a:tr h="332296">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990822">
                <a:tc rowSpan="2">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rPr>
                        <a:t>Increased access to affordable and reliable transport systems</a:t>
                      </a:r>
                      <a:endParaRPr kumimoji="0" lang="en-US" altLang="en-US" sz="11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Transport Economic Regulator (TER) established</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ERT Bill approved for submission to Cabinet</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ERT Bill has been passed by the National Assembly and is now before the National Council of Provinces for concurrence.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Transport Economic Regulator (TER) established and operationalized</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685164">
                <a:tc vMerge="1">
                  <a:txBody>
                    <a:bodyPr/>
                    <a:lstStyle/>
                    <a:p>
                      <a:endParaRPr lang="en-US"/>
                    </a:p>
                  </a:txBody>
                  <a:tcPr/>
                </a:tc>
                <a:tc>
                  <a:txBody>
                    <a:bodyPr/>
                    <a:lstStyle/>
                    <a:p>
                      <a:pPr marL="0" marR="0" lvl="0" indent="0">
                        <a:lnSpc>
                          <a:spcPct val="115000"/>
                        </a:lnSpc>
                        <a:spcBef>
                          <a:spcPts val="0"/>
                        </a:spcBef>
                        <a:spcAft>
                          <a:spcPts val="0"/>
                        </a:spcAft>
                        <a:buFont typeface="Arial"/>
                        <a:buNone/>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Competitive ship registration system coordinated</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fontAlgn="base">
                        <a:lnSpc>
                          <a:spcPct val="115000"/>
                        </a:lnSpc>
                        <a:spcBef>
                          <a:spcPts val="0"/>
                        </a:spcBef>
                        <a:spcAft>
                          <a:spcPts val="0"/>
                        </a:spcAft>
                        <a:buFont typeface="Arial"/>
                        <a:buNone/>
                      </a:pPr>
                      <a:r>
                        <a:rPr lang="en-ZA" sz="1100" kern="1200" dirty="0">
                          <a:effectLst/>
                          <a:latin typeface="Arial" panose="020B0604020202020204" pitchFamily="34" charset="0"/>
                          <a:ea typeface="MS PGothic" panose="020B0600070205080204" pitchFamily="34" charset="-128"/>
                          <a:cs typeface="MS PGothic" panose="020B0600070205080204" pitchFamily="34" charset="-128"/>
                        </a:rPr>
                        <a:t>Five merchant vessels registered on the South African Ship Register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fontAlgn="base">
                        <a:lnSpc>
                          <a:spcPct val="115000"/>
                        </a:lnSpc>
                        <a:spcBef>
                          <a:spcPts val="0"/>
                        </a:spcBef>
                        <a:spcAft>
                          <a:spcPts val="0"/>
                        </a:spcAft>
                        <a:buFont typeface="Arial"/>
                        <a:buNone/>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One Merchant Vessel registered onto the South African Ship Register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Ten (10) merchant vessels registered on the South African Ship Register</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3755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67</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US" altLang="en-US" sz="2400" dirty="0">
              <a:solidFill>
                <a:schemeClr val="tx1"/>
              </a:solidFill>
            </a:endParaRPr>
          </a:p>
          <a:p>
            <a:pPr algn="ctr"/>
            <a:endParaRPr lang="en-US" altLang="en-US" sz="2400" dirty="0">
              <a:solidFill>
                <a:schemeClr val="tx1"/>
              </a:solidFill>
            </a:endParaRPr>
          </a:p>
          <a:p>
            <a:pPr algn="ctr"/>
            <a:r>
              <a:rPr lang="en-US" altLang="en-US" sz="2400" dirty="0">
                <a:solidFill>
                  <a:schemeClr val="tx1"/>
                </a:solidFill>
              </a:rPr>
              <a:t>DoT PRIORITY FOCUS AREA 6:</a:t>
            </a:r>
          </a:p>
          <a:p>
            <a:pPr algn="ctr"/>
            <a:endParaRPr lang="en-US" altLang="en-US" sz="2400" dirty="0">
              <a:solidFill>
                <a:schemeClr val="tx1"/>
              </a:solidFill>
            </a:endParaRPr>
          </a:p>
          <a:p>
            <a:pPr algn="ctr"/>
            <a:r>
              <a:rPr lang="en-US" altLang="en-US" sz="2400" b="1" dirty="0">
                <a:solidFill>
                  <a:schemeClr val="tx1"/>
                </a:solidFill>
              </a:rPr>
              <a:t>INNOVATION THAT ADVANCES EFFICIENCIES AND SUPPORTS A CONTINUOUS IMPROVEMENT MODEL</a:t>
            </a:r>
          </a:p>
          <a:p>
            <a:endParaRPr lang="en-ZA" sz="2400" dirty="0">
              <a:solidFill>
                <a:schemeClr val="tx1"/>
              </a:solidFill>
            </a:endParaRPr>
          </a:p>
        </p:txBody>
      </p:sp>
    </p:spTree>
    <p:extLst>
      <p:ext uri="{BB962C8B-B14F-4D97-AF65-F5344CB8AC3E}">
        <p14:creationId xmlns:p14="http://schemas.microsoft.com/office/powerpoint/2010/main" val="37771622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Innovation</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68</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85000" lnSpcReduction="10000"/>
          </a:bodyPr>
          <a:lstStyle/>
          <a:p>
            <a:pPr marL="285750" indent="-285750" algn="just">
              <a:buFont typeface="Arial" panose="020B0604020202020204" pitchFamily="34" charset="0"/>
              <a:buChar char="•"/>
            </a:pPr>
            <a:r>
              <a:rPr lang="en-ZA" dirty="0">
                <a:solidFill>
                  <a:schemeClr val="tx1"/>
                </a:solidFill>
              </a:rPr>
              <a:t>The transport sector is rapidly evolving into one of the most innovative and dynamic areas of the economy. Significant developments and convergence artificial intelligence, mapping, data and communications are driving innovation in transport. </a:t>
            </a:r>
          </a:p>
          <a:p>
            <a:pPr marL="285750" indent="-285750" algn="just">
              <a:buFont typeface="Arial" panose="020B0604020202020204" pitchFamily="34" charset="0"/>
              <a:buChar char="•"/>
            </a:pPr>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Emerging technologies such as Autonomous Vehicle Technology (AVT), Electric Vehicle Technology (EVT), electronic fare collection systems in public transport, Remotely-Piloted Aircraft Systems (RPAS), etc., and others represent examples of where these technologies are aiming to transform the future use, operation, adaptability, and development of the transport system.</a:t>
            </a:r>
          </a:p>
          <a:p>
            <a:pPr marL="285750" indent="-285750" algn="just">
              <a:buFont typeface="Arial" panose="020B0604020202020204" pitchFamily="34" charset="0"/>
              <a:buChar char="•"/>
            </a:pPr>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These emerging technologies can offer benefits and advance DoT’s mission of providing safe, clean, accessible, and efficient transport. Automation has already assisted in making aviation safer; it now holds the potential to significantly improve safety on our highways and other modes.</a:t>
            </a:r>
            <a:endParaRPr lang="en-ZA" sz="1400" dirty="0">
              <a:solidFill>
                <a:schemeClr val="tx1"/>
              </a:solidFill>
            </a:endParaRPr>
          </a:p>
          <a:p>
            <a:endParaRPr lang="en-ZA" sz="1400" dirty="0">
              <a:solidFill>
                <a:schemeClr val="tx1"/>
              </a:solidFill>
            </a:endParaRPr>
          </a:p>
        </p:txBody>
      </p:sp>
    </p:spTree>
    <p:extLst>
      <p:ext uri="{BB962C8B-B14F-4D97-AF65-F5344CB8AC3E}">
        <p14:creationId xmlns:p14="http://schemas.microsoft.com/office/powerpoint/2010/main" val="1068895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503"/>
            <a:ext cx="83137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US" sz="1800" b="1" dirty="0">
                <a:solidFill>
                  <a:prstClr val="black"/>
                </a:solidFill>
                <a:latin typeface="Arial" panose="020B0604020202020204" pitchFamily="34" charset="0"/>
                <a:cs typeface="Arial" panose="020B0604020202020204" pitchFamily="34" charset="0"/>
              </a:rPr>
              <a:t>Innovation</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69</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just">
              <a:lnSpc>
                <a:spcPct val="150000"/>
              </a:lnSpc>
              <a:spcBef>
                <a:spcPts val="0"/>
              </a:spcBef>
              <a:defRPr/>
            </a:pPr>
            <a:r>
              <a:rPr lang="en-US" b="1" dirty="0">
                <a:solidFill>
                  <a:schemeClr val="tx1"/>
                </a:solidFill>
                <a:ea typeface="ＭＳ Ｐゴシック" charset="0"/>
                <a:cs typeface="Arial"/>
              </a:rPr>
              <a:t>Problem Statement</a:t>
            </a:r>
          </a:p>
          <a:p>
            <a:pPr algn="just">
              <a:lnSpc>
                <a:spcPct val="150000"/>
              </a:lnSpc>
              <a:spcBef>
                <a:spcPts val="0"/>
              </a:spcBef>
              <a:defRPr/>
            </a:pPr>
            <a:endParaRPr lang="en-US" sz="1000" b="1" dirty="0">
              <a:solidFill>
                <a:schemeClr val="tx1"/>
              </a:solidFill>
              <a:ea typeface="ＭＳ Ｐゴシック" charset="0"/>
              <a:cs typeface="Arial"/>
            </a:endParaRPr>
          </a:p>
          <a:p>
            <a:pPr algn="just">
              <a:lnSpc>
                <a:spcPct val="150000"/>
              </a:lnSpc>
              <a:spcBef>
                <a:spcPts val="0"/>
              </a:spcBef>
              <a:defRPr/>
            </a:pPr>
            <a:r>
              <a:rPr lang="en-US" dirty="0">
                <a:solidFill>
                  <a:schemeClr val="tx1"/>
                </a:solidFill>
                <a:ea typeface="ＭＳ Ｐゴシック" charset="0"/>
                <a:cs typeface="Arial"/>
              </a:rPr>
              <a:t>Inadequate Regulatory Environment for regulation of new innovative technologies.</a:t>
            </a:r>
          </a:p>
          <a:p>
            <a:pPr algn="just">
              <a:lnSpc>
                <a:spcPct val="150000"/>
              </a:lnSpc>
              <a:spcBef>
                <a:spcPts val="0"/>
              </a:spcBef>
              <a:defRPr/>
            </a:pPr>
            <a:endParaRPr lang="en-US" sz="1000" dirty="0">
              <a:solidFill>
                <a:schemeClr val="tx1"/>
              </a:solidFill>
              <a:ea typeface="ＭＳ Ｐゴシック" charset="0"/>
              <a:cs typeface="Arial"/>
            </a:endParaRPr>
          </a:p>
          <a:p>
            <a:pPr lvl="1" algn="just">
              <a:lnSpc>
                <a:spcPct val="150000"/>
              </a:lnSpc>
              <a:spcBef>
                <a:spcPts val="0"/>
              </a:spcBef>
              <a:defRPr/>
            </a:pPr>
            <a:r>
              <a:rPr lang="en-US" sz="1600" dirty="0">
                <a:solidFill>
                  <a:schemeClr val="tx1"/>
                </a:solidFill>
                <a:ea typeface="ＭＳ Ｐゴシック" charset="0"/>
                <a:cs typeface="Arial"/>
              </a:rPr>
              <a:t>Autonomous Vehicle Technology</a:t>
            </a:r>
          </a:p>
          <a:p>
            <a:pPr lvl="1" algn="just">
              <a:lnSpc>
                <a:spcPct val="150000"/>
              </a:lnSpc>
              <a:spcBef>
                <a:spcPts val="0"/>
              </a:spcBef>
              <a:defRPr/>
            </a:pPr>
            <a:r>
              <a:rPr lang="en-US" sz="1600" dirty="0">
                <a:solidFill>
                  <a:schemeClr val="tx1"/>
                </a:solidFill>
                <a:ea typeface="ＭＳ Ｐゴシック" charset="0"/>
                <a:cs typeface="Arial"/>
              </a:rPr>
              <a:t>Electric Vehicle Technology</a:t>
            </a:r>
            <a:endParaRPr lang="en-US" sz="800" dirty="0">
              <a:solidFill>
                <a:schemeClr val="tx1"/>
              </a:solidFill>
              <a:ea typeface="ＭＳ Ｐゴシック" charset="0"/>
              <a:cs typeface="Arial"/>
            </a:endParaRPr>
          </a:p>
          <a:p>
            <a:pPr lvl="1" algn="just">
              <a:lnSpc>
                <a:spcPct val="150000"/>
              </a:lnSpc>
              <a:spcBef>
                <a:spcPts val="0"/>
              </a:spcBef>
              <a:defRPr/>
            </a:pPr>
            <a:r>
              <a:rPr lang="en-US" sz="1600" dirty="0">
                <a:solidFill>
                  <a:schemeClr val="tx1"/>
                </a:solidFill>
                <a:ea typeface="ＭＳ Ｐゴシック" charset="0"/>
                <a:cs typeface="Arial"/>
              </a:rPr>
              <a:t>Remotely-Piloted Aircraft Systems (RPAS)</a:t>
            </a:r>
          </a:p>
          <a:p>
            <a:pPr lvl="1" algn="just">
              <a:lnSpc>
                <a:spcPct val="150000"/>
              </a:lnSpc>
              <a:spcBef>
                <a:spcPts val="0"/>
              </a:spcBef>
              <a:defRPr/>
            </a:pPr>
            <a:r>
              <a:rPr lang="en-US" sz="1600" dirty="0">
                <a:solidFill>
                  <a:schemeClr val="tx1"/>
                </a:solidFill>
                <a:ea typeface="ＭＳ Ｐゴシック" charset="0"/>
                <a:cs typeface="Arial"/>
              </a:rPr>
              <a:t>E-hailing Services (Public Transport)</a:t>
            </a:r>
          </a:p>
          <a:p>
            <a:endParaRPr lang="en-ZA" dirty="0">
              <a:solidFill>
                <a:schemeClr val="tx1"/>
              </a:solidFill>
            </a:endParaRPr>
          </a:p>
        </p:txBody>
      </p:sp>
    </p:spTree>
    <p:extLst>
      <p:ext uri="{BB962C8B-B14F-4D97-AF65-F5344CB8AC3E}">
        <p14:creationId xmlns:p14="http://schemas.microsoft.com/office/powerpoint/2010/main" val="3431093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Innovation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70</a:t>
            </a:r>
          </a:p>
        </p:txBody>
      </p:sp>
      <p:graphicFrame>
        <p:nvGraphicFramePr>
          <p:cNvPr id="4" name="Table 3">
            <a:extLst>
              <a:ext uri="{FF2B5EF4-FFF2-40B4-BE49-F238E27FC236}">
                <a16:creationId xmlns:a16="http://schemas.microsoft.com/office/drawing/2014/main" id="{70D66372-C4DD-4FCA-8511-1203B629DCAB}"/>
              </a:ext>
            </a:extLst>
          </p:cNvPr>
          <p:cNvGraphicFramePr>
            <a:graphicFrameLocks noGrp="1"/>
          </p:cNvGraphicFramePr>
          <p:nvPr>
            <p:extLst>
              <p:ext uri="{D42A27DB-BD31-4B8C-83A1-F6EECF244321}">
                <p14:modId xmlns:p14="http://schemas.microsoft.com/office/powerpoint/2010/main" val="3176213143"/>
              </p:ext>
            </p:extLst>
          </p:nvPr>
        </p:nvGraphicFramePr>
        <p:xfrm>
          <a:off x="107504" y="505605"/>
          <a:ext cx="8839200" cy="4010361"/>
        </p:xfrm>
        <a:graphic>
          <a:graphicData uri="http://schemas.openxmlformats.org/drawingml/2006/table">
            <a:tbl>
              <a:tblPr/>
              <a:tblGrid>
                <a:gridCol w="1228725">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gridCol w="1820862">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5881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NDP Pillar 1: A Strong and Inclusive Economy</a:t>
                      </a:r>
                      <a:endParaRPr kumimoji="0" lang="en-US" sz="900" b="1"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881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Priority 2: Economic Transformation and Job Creation</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881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MTSF Programme: Economy and Jobs</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881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Sub-Programme: Innovation</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0959">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OUTCOME</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OUTCOME INDICATOR</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BASELINE (MARCH 2019)</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ea typeface="MS PGothic" charset="0"/>
                          <a:cs typeface="Arial"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FIVE-YEAR TARGET</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304415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rgbClr val="000000"/>
                          </a:solidFill>
                          <a:effectLst/>
                          <a:latin typeface="Arial" charset="0"/>
                          <a:ea typeface="MS PGothic" charset="0"/>
                          <a:cs typeface="MS PGothic" charset="0"/>
                        </a:rPr>
                        <a:t>Improved competitiveness through adoption of new technology</a:t>
                      </a:r>
                      <a:endParaRPr kumimoji="0" lang="en-US" sz="900" b="0" i="0" u="none" strike="noStrike" cap="none" normalizeH="0" baseline="0" dirty="0">
                        <a:ln>
                          <a:noFill/>
                        </a:ln>
                        <a:solidFill>
                          <a:srgbClr val="000000"/>
                        </a:solidFill>
                        <a:effectLst/>
                        <a:latin typeface="Arial" charset="0"/>
                        <a:ea typeface="MS PGothic" charset="0"/>
                        <a:cs typeface="MS P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Integrated Automated Fare Collection Technology implemented</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2011 Regulations on Integrated Fare System utilising inter-operatable bank cards operational in Johannesburg, Cape Town, Tshwane, George and eThekwini IPTNs and the Gautrain</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Rustenburg and Polokwane have appointed vendors, as captured in the Transactions report. Three (03) cities are ready to roll out the Single (integrated) electronic ticketing system pilots, awaiting the official launch of the IPTN pilot</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A pilot phase roll out of the Integrated Single Ticketing System is monitored in Rustenburg. As at end of December 2022, the following progress was recorded:</a:t>
                      </a: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Rustenburg: 3 273 top-up transactions to the value of R198 683.00 were completed;</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defRPr/>
                      </a:pPr>
                      <a:r>
                        <a:rPr kumimoji="0" lang="en-US" sz="900" b="0" i="0" u="none" strike="noStrike" cap="none" normalizeH="0" baseline="0" dirty="0">
                          <a:ln>
                            <a:noFill/>
                          </a:ln>
                          <a:solidFill>
                            <a:schemeClr val="tx1"/>
                          </a:solidFill>
                          <a:effectLst/>
                          <a:latin typeface="Arial" charset="0"/>
                          <a:ea typeface="MS PGothic" charset="0"/>
                          <a:cs typeface="Times New Roman" charset="0"/>
                        </a:rPr>
                        <a:t>Polokwane: 2 886 top up transactions to the value of R50 162,00, were submitted to the Transaction Clearing House (TCH) for processing.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Single (Integrated) Electronic Ticketing System rolled out in selected government-subsidized public transport operators</a:t>
                      </a: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3456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Innovation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71</a:t>
            </a:r>
          </a:p>
        </p:txBody>
      </p:sp>
      <p:graphicFrame>
        <p:nvGraphicFramePr>
          <p:cNvPr id="4" name="Table 3">
            <a:extLst>
              <a:ext uri="{FF2B5EF4-FFF2-40B4-BE49-F238E27FC236}">
                <a16:creationId xmlns:a16="http://schemas.microsoft.com/office/drawing/2014/main" id="{70D66372-C4DD-4FCA-8511-1203B629DCAB}"/>
              </a:ext>
            </a:extLst>
          </p:cNvPr>
          <p:cNvGraphicFramePr>
            <a:graphicFrameLocks noGrp="1"/>
          </p:cNvGraphicFramePr>
          <p:nvPr>
            <p:extLst>
              <p:ext uri="{D42A27DB-BD31-4B8C-83A1-F6EECF244321}">
                <p14:modId xmlns:p14="http://schemas.microsoft.com/office/powerpoint/2010/main" val="2684989430"/>
              </p:ext>
            </p:extLst>
          </p:nvPr>
        </p:nvGraphicFramePr>
        <p:xfrm>
          <a:off x="107504" y="481860"/>
          <a:ext cx="8839200" cy="4152880"/>
        </p:xfrm>
        <a:graphic>
          <a:graphicData uri="http://schemas.openxmlformats.org/drawingml/2006/table">
            <a:tbl>
              <a:tblPr/>
              <a:tblGrid>
                <a:gridCol w="1228725">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gridCol w="1569342">
                  <a:extLst>
                    <a:ext uri="{9D8B030D-6E8A-4147-A177-3AD203B41FA5}">
                      <a16:colId xmlns:a16="http://schemas.microsoft.com/office/drawing/2014/main" val="20002"/>
                    </a:ext>
                  </a:extLst>
                </a:gridCol>
                <a:gridCol w="268992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3797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NDP Pillar 1: A Strong and Inclusive Economy</a:t>
                      </a:r>
                      <a:endParaRPr kumimoji="0" lang="en-US" sz="900" b="1"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2446">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Priority 2: Economic Transformation and Job Creation</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797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MTSF Programme: Economy and Jobs</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7971">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Sub-Programme: Innovation</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87557">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OUTCOME</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OUTCOME INDICATOR</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BASELINE (MARCH 2019)</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ea typeface="MS PGothic" charset="0"/>
                          <a:cs typeface="Arial"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FIVE-YEAR TARGET</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1195020">
                <a:tc rowSpan="2">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rgbClr val="000000"/>
                          </a:solidFill>
                          <a:effectLst/>
                          <a:latin typeface="Arial" charset="0"/>
                          <a:ea typeface="MS PGothic" charset="0"/>
                          <a:cs typeface="MS PGothic" charset="0"/>
                        </a:rPr>
                        <a:t>Improved competitiveness through adoption of new technology</a:t>
                      </a:r>
                      <a:endParaRPr kumimoji="0" lang="en-US" sz="900" b="0" i="0" u="none" strike="noStrike" cap="none" normalizeH="0" baseline="0" dirty="0">
                        <a:ln>
                          <a:noFill/>
                        </a:ln>
                        <a:solidFill>
                          <a:srgbClr val="000000"/>
                        </a:solidFill>
                        <a:effectLst/>
                        <a:latin typeface="Arial" charset="0"/>
                        <a:ea typeface="MS PGothic" charset="0"/>
                        <a:cs typeface="MS P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Integrated Automated Fare Collection Technology implemented</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2011 Regulations on Integrated Fare System utilising inter-operatable bank cards operational in Johannesburg, Cape Town, Tshwane, George and eThekwini IPTNs and the Gautrain</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Pilot phase rollout on integrated single ticketing system monitored in Rustenburg and Polokwane Local Municipalities.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Single (Integrated) Electronic Ticketing System rolled out in selected government-subsidized public transport operators</a:t>
                      </a: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1960431">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Legislative framework for implementation of Autonomous Vehicle Technology</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Zero base</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Literature review conducted on the current legislative environment;</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National Working Group on Autonomous Vehicles (NWGAV) appointed;</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Existing regulations, as well as the legislations on Autonomous Vehicle Technology assessed; and</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Recommendations for the amendment of legislation and regulations on Autonomous Vehicle Technology developed.</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Approved Regulations for implementation of Autonomous Vehicle Technology</a:t>
                      </a: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623079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Innovation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72</a:t>
            </a:r>
          </a:p>
        </p:txBody>
      </p:sp>
      <p:graphicFrame>
        <p:nvGraphicFramePr>
          <p:cNvPr id="4" name="Table 3">
            <a:extLst>
              <a:ext uri="{FF2B5EF4-FFF2-40B4-BE49-F238E27FC236}">
                <a16:creationId xmlns:a16="http://schemas.microsoft.com/office/drawing/2014/main" id="{70D66372-C4DD-4FCA-8511-1203B629DCAB}"/>
              </a:ext>
            </a:extLst>
          </p:cNvPr>
          <p:cNvGraphicFramePr>
            <a:graphicFrameLocks noGrp="1"/>
          </p:cNvGraphicFramePr>
          <p:nvPr>
            <p:extLst>
              <p:ext uri="{D42A27DB-BD31-4B8C-83A1-F6EECF244321}">
                <p14:modId xmlns:p14="http://schemas.microsoft.com/office/powerpoint/2010/main" val="326104150"/>
              </p:ext>
            </p:extLst>
          </p:nvPr>
        </p:nvGraphicFramePr>
        <p:xfrm>
          <a:off x="152400" y="565133"/>
          <a:ext cx="8839200" cy="3950833"/>
        </p:xfrm>
        <a:graphic>
          <a:graphicData uri="http://schemas.openxmlformats.org/drawingml/2006/table">
            <a:tbl>
              <a:tblPr/>
              <a:tblGrid>
                <a:gridCol w="1228725">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gridCol w="1524446">
                  <a:extLst>
                    <a:ext uri="{9D8B030D-6E8A-4147-A177-3AD203B41FA5}">
                      <a16:colId xmlns:a16="http://schemas.microsoft.com/office/drawing/2014/main" val="20002"/>
                    </a:ext>
                  </a:extLst>
                </a:gridCol>
                <a:gridCol w="2734816">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63139">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NDP Pillar 1: A Strong and Inclusive Economy</a:t>
                      </a:r>
                      <a:endParaRPr kumimoji="0" lang="en-US" sz="1000" b="1"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8553">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Priority 2: Economic Transformation and Job Creation</a:t>
                      </a:r>
                      <a:endParaRPr kumimoji="0" lang="en-US" sz="10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3139">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MTSF Programme: Economy and Jobs</a:t>
                      </a:r>
                      <a:endParaRPr kumimoji="0" lang="en-US" sz="10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3139">
                <a:tc gridSpan="5">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Calibri" charset="0"/>
                        </a:rPr>
                        <a:t>Sub-Programme: Innovation</a:t>
                      </a:r>
                      <a:endParaRPr kumimoji="0" lang="en-US" sz="10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40011">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OUTCOME</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OUTCOME INDICATOR</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BASELINE (MARCH 2019)</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ea typeface="MS PGothic" charset="0"/>
                          <a:cs typeface="Arial"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charset="0"/>
                          <a:ea typeface="MS PGothic" charset="0"/>
                          <a:cs typeface="Arial" charset="0"/>
                        </a:rPr>
                        <a:t>FIVE-YEAR TARGET</a:t>
                      </a:r>
                      <a:endParaRPr kumimoji="0" lang="en-US" sz="10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2942852">
                <a:tc>
                  <a:txBody>
                    <a:bodyPr/>
                    <a:lstStyle/>
                    <a:p>
                      <a:r>
                        <a:rPr lang="en-US" sz="1000" b="1" dirty="0">
                          <a:latin typeface="Arial" panose="020B0604020202020204" pitchFamily="34" charset="0"/>
                          <a:cs typeface="Arial" panose="020B0604020202020204" pitchFamily="34" charset="0"/>
                        </a:rPr>
                        <a:t>Improved competitiveness through adoption of new technology</a:t>
                      </a:r>
                    </a:p>
                    <a:p>
                      <a:endParaRPr lang="en-US" sz="1000" dirty="0"/>
                    </a:p>
                  </a:txBody>
                  <a:tcPr>
                    <a:lnT w="12700" cap="flat" cmpd="sng" algn="ctr">
                      <a:solidFill>
                        <a:srgbClr val="000000"/>
                      </a:solidFill>
                      <a:prstDash val="solid"/>
                      <a:round/>
                      <a:headEnd type="none" w="med" len="med"/>
                      <a:tailEnd type="none" w="med" len="med"/>
                    </a:lnT>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1000" b="0" i="0" u="none" strike="noStrike" cap="none" normalizeH="0" baseline="0" dirty="0">
                          <a:ln>
                            <a:noFill/>
                          </a:ln>
                          <a:solidFill>
                            <a:srgbClr val="000000"/>
                          </a:solidFill>
                          <a:effectLst/>
                          <a:latin typeface="Arial" charset="0"/>
                          <a:ea typeface="MS PGothic" charset="0"/>
                          <a:cs typeface="Times New Roman" charset="0"/>
                        </a:rPr>
                        <a:t>Legislative framework for implementation of Autonomous Vehicle Technology</a:t>
                      </a:r>
                      <a:endParaRPr kumimoji="0" lang="en-US" sz="10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1000" b="0" i="0" u="none" strike="noStrike" cap="none" normalizeH="0" baseline="0" dirty="0">
                          <a:ln>
                            <a:noFill/>
                          </a:ln>
                          <a:solidFill>
                            <a:srgbClr val="000000"/>
                          </a:solidFill>
                          <a:effectLst/>
                          <a:latin typeface="Arial" charset="0"/>
                          <a:ea typeface="MS PGothic" charset="0"/>
                          <a:cs typeface="Times New Roman" charset="0"/>
                        </a:rPr>
                        <a:t>Zero base</a:t>
                      </a:r>
                      <a:endParaRPr kumimoji="0" lang="en-US" sz="10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000" b="0" i="0" u="none" strike="noStrike" cap="none" normalizeH="0" baseline="0" dirty="0">
                          <a:ln>
                            <a:noFill/>
                          </a:ln>
                          <a:solidFill>
                            <a:schemeClr val="tx1"/>
                          </a:solidFill>
                          <a:effectLst/>
                          <a:latin typeface="Arial" charset="0"/>
                          <a:ea typeface="MS PGothic" charset="0"/>
                          <a:cs typeface="Times New Roman" charset="0"/>
                        </a:rPr>
                        <a:t>Stakeholder consultations was conducted with South African Insurance Association (SAIA) on the 12</a:t>
                      </a:r>
                      <a:r>
                        <a:rPr kumimoji="0" lang="en-US" sz="1000" b="0" i="0" u="none" strike="noStrike" cap="none" normalizeH="0" baseline="30000" dirty="0">
                          <a:ln>
                            <a:noFill/>
                          </a:ln>
                          <a:solidFill>
                            <a:schemeClr val="tx1"/>
                          </a:solidFill>
                          <a:effectLst/>
                          <a:latin typeface="Arial" charset="0"/>
                          <a:ea typeface="MS PGothic" charset="0"/>
                          <a:cs typeface="Times New Roman" charset="0"/>
                        </a:rPr>
                        <a:t>th</a:t>
                      </a:r>
                      <a:r>
                        <a:rPr kumimoji="0" lang="en-US" sz="1000" b="0" i="0" u="none" strike="noStrike" cap="none" normalizeH="0" baseline="0" dirty="0">
                          <a:ln>
                            <a:noFill/>
                          </a:ln>
                          <a:solidFill>
                            <a:schemeClr val="tx1"/>
                          </a:solidFill>
                          <a:effectLst/>
                          <a:latin typeface="Arial" charset="0"/>
                          <a:ea typeface="MS PGothic" charset="0"/>
                          <a:cs typeface="Times New Roman" charset="0"/>
                        </a:rPr>
                        <a:t> December 2022.</a:t>
                      </a: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10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000" b="0" i="0" u="none" strike="noStrike" cap="none" normalizeH="0" baseline="0" dirty="0">
                          <a:ln>
                            <a:noFill/>
                          </a:ln>
                          <a:solidFill>
                            <a:schemeClr val="tx1"/>
                          </a:solidFill>
                          <a:effectLst/>
                          <a:latin typeface="Arial" charset="0"/>
                          <a:ea typeface="MS PGothic" charset="0"/>
                          <a:cs typeface="Times New Roman" charset="0"/>
                        </a:rPr>
                        <a:t>SAIA also promises to go and conduct research about the insurance of autonomous vehicles.</a:t>
                      </a: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10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1000" b="0" i="0" u="none" strike="noStrike" cap="none" normalizeH="0" baseline="0" dirty="0">
                          <a:ln>
                            <a:noFill/>
                          </a:ln>
                          <a:solidFill>
                            <a:schemeClr val="tx1"/>
                          </a:solidFill>
                          <a:effectLst/>
                          <a:latin typeface="Arial" charset="0"/>
                          <a:ea typeface="MS PGothic" charset="0"/>
                          <a:cs typeface="Times New Roman" charset="0"/>
                        </a:rPr>
                        <a:t>A number of relevant stakeholders that DoT should consult further were proposed namely:</a:t>
                      </a: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1000" b="0" i="0" u="none" strike="noStrike" cap="none" normalizeH="0" baseline="0" dirty="0">
                        <a:ln>
                          <a:noFill/>
                        </a:ln>
                        <a:solidFill>
                          <a:schemeClr val="tx1"/>
                        </a:solidFill>
                        <a:effectLst/>
                        <a:latin typeface="Arial" charset="0"/>
                        <a:ea typeface="MS PGothic" charset="0"/>
                        <a:cs typeface="Times New Roman" charset="0"/>
                      </a:endParaRPr>
                    </a:p>
                    <a:p>
                      <a:pPr marL="88900" marR="0" lvl="0" indent="-88900" algn="l" defTabSz="914400" rtl="0" eaLnBrk="1" fontAlgn="base" latinLnBrk="0" hangingPunct="1">
                        <a:lnSpc>
                          <a:spcPct val="115000"/>
                        </a:lnSpc>
                        <a:spcBef>
                          <a:spcPct val="0"/>
                        </a:spcBef>
                        <a:spcAft>
                          <a:spcPct val="0"/>
                        </a:spcAft>
                        <a:buClrTx/>
                        <a:buSzTx/>
                        <a:buFont typeface="Arial"/>
                        <a:buChar char="•"/>
                        <a:tabLst/>
                      </a:pPr>
                      <a:r>
                        <a:rPr kumimoji="0" lang="en-US" sz="1000" b="0" i="0" u="none" strike="noStrike" cap="none" normalizeH="0" baseline="0" dirty="0">
                          <a:ln>
                            <a:noFill/>
                          </a:ln>
                          <a:solidFill>
                            <a:schemeClr val="tx1"/>
                          </a:solidFill>
                          <a:effectLst/>
                          <a:latin typeface="Arial" charset="0"/>
                          <a:ea typeface="MS PGothic" charset="0"/>
                          <a:cs typeface="Times New Roman" charset="0"/>
                        </a:rPr>
                        <a:t>Financial Sector Conductor Authority, Prudential Authority, NAMSA, etc.</a:t>
                      </a:r>
                    </a:p>
                    <a:p>
                      <a:pPr marL="88900" marR="0" lvl="0" indent="-88900" algn="l" defTabSz="914400" rtl="0" eaLnBrk="1" fontAlgn="base" latinLnBrk="0" hangingPunct="1">
                        <a:lnSpc>
                          <a:spcPct val="115000"/>
                        </a:lnSpc>
                        <a:spcBef>
                          <a:spcPct val="0"/>
                        </a:spcBef>
                        <a:spcAft>
                          <a:spcPct val="0"/>
                        </a:spcAft>
                        <a:buClrTx/>
                        <a:buSzTx/>
                        <a:buFont typeface="Arial"/>
                        <a:buChar char="•"/>
                        <a:tabLst/>
                      </a:pPr>
                      <a:r>
                        <a:rPr kumimoji="0" lang="en-US" sz="1000" b="0" i="0" u="none" strike="noStrike" cap="none" normalizeH="0" baseline="0" dirty="0">
                          <a:ln>
                            <a:noFill/>
                          </a:ln>
                          <a:solidFill>
                            <a:schemeClr val="tx1"/>
                          </a:solidFill>
                          <a:effectLst/>
                          <a:latin typeface="Arial" charset="0"/>
                          <a:ea typeface="MS PGothic" charset="0"/>
                          <a:cs typeface="Times New Roman" charset="0"/>
                        </a:rPr>
                        <a:t>SAIS also undertook the recommendations of the intergovernmental FINTECH Working Group (IFWG)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1000" b="0" i="0" u="none" strike="noStrike" cap="none" normalizeH="0" baseline="0" dirty="0">
                          <a:ln>
                            <a:noFill/>
                          </a:ln>
                          <a:solidFill>
                            <a:schemeClr val="tx1"/>
                          </a:solidFill>
                          <a:effectLst/>
                          <a:latin typeface="Arial" charset="0"/>
                          <a:ea typeface="MS PGothic" charset="0"/>
                          <a:cs typeface="Times New Roman" charset="0"/>
                        </a:rPr>
                        <a:t>Approved Regulations for implementation of Autonomous Vehicle Technology</a:t>
                      </a:r>
                      <a:endParaRPr kumimoji="0" lang="en-US" sz="10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4420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4" y="123478"/>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Innovation</a:t>
            </a:r>
            <a:endParaRPr lang="en-US" sz="2000" dirty="0">
              <a:solidFill>
                <a:schemeClr val="tx1"/>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73</a:t>
            </a:r>
          </a:p>
        </p:txBody>
      </p:sp>
      <p:graphicFrame>
        <p:nvGraphicFramePr>
          <p:cNvPr id="4" name="Table 3">
            <a:extLst>
              <a:ext uri="{FF2B5EF4-FFF2-40B4-BE49-F238E27FC236}">
                <a16:creationId xmlns:a16="http://schemas.microsoft.com/office/drawing/2014/main" id="{70D66372-C4DD-4FCA-8511-1203B629DCAB}"/>
              </a:ext>
            </a:extLst>
          </p:cNvPr>
          <p:cNvGraphicFramePr>
            <a:graphicFrameLocks noGrp="1"/>
          </p:cNvGraphicFramePr>
          <p:nvPr>
            <p:extLst>
              <p:ext uri="{D42A27DB-BD31-4B8C-83A1-F6EECF244321}">
                <p14:modId xmlns:p14="http://schemas.microsoft.com/office/powerpoint/2010/main" val="3606188174"/>
              </p:ext>
            </p:extLst>
          </p:nvPr>
        </p:nvGraphicFramePr>
        <p:xfrm>
          <a:off x="152400" y="525157"/>
          <a:ext cx="8839200" cy="3873276"/>
        </p:xfrm>
        <a:graphic>
          <a:graphicData uri="http://schemas.openxmlformats.org/drawingml/2006/table">
            <a:tbl>
              <a:tblPr/>
              <a:tblGrid>
                <a:gridCol w="1228725">
                  <a:extLst>
                    <a:ext uri="{9D8B030D-6E8A-4147-A177-3AD203B41FA5}">
                      <a16:colId xmlns:a16="http://schemas.microsoft.com/office/drawing/2014/main" val="20000"/>
                    </a:ext>
                  </a:extLst>
                </a:gridCol>
                <a:gridCol w="1522413">
                  <a:extLst>
                    <a:ext uri="{9D8B030D-6E8A-4147-A177-3AD203B41FA5}">
                      <a16:colId xmlns:a16="http://schemas.microsoft.com/office/drawing/2014/main" val="20001"/>
                    </a:ext>
                  </a:extLst>
                </a:gridCol>
                <a:gridCol w="1820862">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64741">
                <a:tc gridSpan="5">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NDP Pillar 1: A Strong and Inclusive Economy</a:t>
                      </a:r>
                      <a:endParaRPr kumimoji="0" lang="en-US" sz="900" b="1"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4741">
                <a:tc gridSpan="5">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Priority 2: Economic Transformation and Job Creation</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4741">
                <a:tc gridSpan="5">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MTSF Programme: Economy and Jobs</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4741">
                <a:tc gridSpan="5">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Calibri" charset="0"/>
                        </a:rPr>
                        <a:t>Sub-Programme: Innovation</a:t>
                      </a:r>
                      <a:endParaRPr kumimoji="0" lang="en-US" sz="900" b="0" i="0" u="none" strike="noStrike" cap="none" normalizeH="0" baseline="0" dirty="0">
                        <a:ln>
                          <a:noFill/>
                        </a:ln>
                        <a:solidFill>
                          <a:schemeClr val="bg1"/>
                        </a:solidFill>
                        <a:effectLst/>
                        <a:latin typeface="Arial" charset="0"/>
                        <a:ea typeface="MS PGothic" charset="0"/>
                        <a:cs typeface="Calibri"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2641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OUTCOME</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OUTCOME INDICATOR</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BASELINE (MARCH 2019)</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ea typeface="MS PGothic" charset="0"/>
                          <a:cs typeface="Arial"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charset="0"/>
                          <a:ea typeface="MS PGothic" charset="0"/>
                          <a:cs typeface="Arial" charset="0"/>
                        </a:rPr>
                        <a:t>FIVE-YEAR TARGET</a:t>
                      </a:r>
                      <a:endParaRPr kumimoji="0" lang="en-US" sz="900" b="0" i="0" u="none" strike="noStrike" cap="none" normalizeH="0" baseline="0" dirty="0">
                        <a:ln>
                          <a:noFill/>
                        </a:ln>
                        <a:solidFill>
                          <a:schemeClr val="bg1"/>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2789404">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sz="900" b="1" i="0" u="none" strike="noStrike" kern="1200" cap="none" spc="0" normalizeH="0" baseline="0" noProof="0" dirty="0">
                          <a:ln>
                            <a:noFill/>
                          </a:ln>
                          <a:solidFill>
                            <a:srgbClr val="000000"/>
                          </a:solidFill>
                          <a:effectLst/>
                          <a:uLnTx/>
                          <a:uFillTx/>
                          <a:latin typeface="Arial" charset="0"/>
                          <a:ea typeface="MS PGothic" charset="0"/>
                          <a:cs typeface="MS PGothic" charset="0"/>
                        </a:rPr>
                        <a:t>Improved competitiveness through adoption of new technology</a:t>
                      </a:r>
                      <a:endParaRPr kumimoji="0" lang="en-US" sz="900" b="0" i="0" u="none" strike="noStrike" kern="1200" cap="none" spc="0" normalizeH="0" baseline="0" noProof="0" dirty="0">
                        <a:ln>
                          <a:noFill/>
                        </a:ln>
                        <a:solidFill>
                          <a:srgbClr val="000000"/>
                        </a:solidFill>
                        <a:effectLst/>
                        <a:uLnTx/>
                        <a:uFillTx/>
                        <a:latin typeface="Arial" charset="0"/>
                        <a:ea typeface="MS PGothic" charset="0"/>
                        <a:cs typeface="MS PGothic" charset="0"/>
                      </a:endParaRPr>
                    </a:p>
                    <a:p>
                      <a:endParaRPr lang="en-US" sz="900" dirty="0"/>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Improved regulatory environment for Remotely-Piloted Aircraft System (RPAS)</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rgbClr val="000000"/>
                          </a:solidFill>
                          <a:effectLst/>
                          <a:latin typeface="Arial" charset="0"/>
                          <a:ea typeface="MS PGothic" charset="0"/>
                          <a:cs typeface="Times New Roman" charset="0"/>
                        </a:rPr>
                        <a:t>Approved RPAS Regulations (2015)</a:t>
                      </a:r>
                      <a:endParaRPr kumimoji="0" lang="en-US" sz="900" b="0" i="0" u="none" strike="noStrike" cap="none" normalizeH="0" baseline="0" dirty="0">
                        <a:ln>
                          <a:noFill/>
                        </a:ln>
                        <a:solidFill>
                          <a:srgbClr val="000000"/>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Detailed concept document addressing all elements relating to RPAS developed.</a:t>
                      </a: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Draft reviewed regulations currently before the Civil Aviation Regulations Committee (CARCom) for consideration.</a:t>
                      </a:r>
                      <a:r>
                        <a:rPr kumimoji="0" lang="en-US" sz="900" b="0" i="0" u="none" strike="noStrike" cap="none" normalizeH="0" baseline="0" dirty="0">
                          <a:ln>
                            <a:noFill/>
                          </a:ln>
                          <a:solidFill>
                            <a:schemeClr val="tx1"/>
                          </a:solidFill>
                          <a:effectLst/>
                          <a:latin typeface="Arial" charset="0"/>
                          <a:ea typeface="MS PGothic" charset="0"/>
                          <a:cs typeface="Times New Roman" charset="0"/>
                        </a:rPr>
                        <a:t> </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A number of Parts on the Civil Aviation Regulations relating to RPAS operations amended;</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The 24th Amendment of the Civil Aviation Regulations (2022) submitted for Ministerial concurrence;</a:t>
                      </a:r>
                    </a:p>
                    <a:p>
                      <a:pPr marL="171450" marR="0" lvl="0" indent="-171450" algn="l" defTabSz="914400" rtl="0" eaLnBrk="1" fontAlgn="base" latinLnBrk="0" hangingPunct="1">
                        <a:lnSpc>
                          <a:spcPct val="115000"/>
                        </a:lnSpc>
                        <a:spcBef>
                          <a:spcPct val="0"/>
                        </a:spcBef>
                        <a:spcAft>
                          <a:spcPct val="0"/>
                        </a:spcAft>
                        <a:buClrTx/>
                        <a:buSzTx/>
                        <a:buFont typeface="Arial"/>
                        <a:buChar char="•"/>
                        <a:tabLst/>
                      </a:pP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US" sz="900" b="0" i="0" u="none" strike="noStrike" cap="none" normalizeH="0" baseline="0" dirty="0">
                          <a:ln>
                            <a:noFill/>
                          </a:ln>
                          <a:solidFill>
                            <a:schemeClr val="tx1"/>
                          </a:solidFill>
                          <a:effectLst/>
                          <a:latin typeface="Arial" charset="0"/>
                          <a:ea typeface="MS PGothic" charset="0"/>
                          <a:cs typeface="Times New Roman" charset="0"/>
                        </a:rPr>
                        <a:t>The definitions relating to RPAS were inserted to the Regulations. A number of existing definitions were amended.</a:t>
                      </a:r>
                      <a:endParaRPr kumimoji="0" lang="en-ZA" sz="9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a:buNone/>
                        <a:tabLst/>
                      </a:pPr>
                      <a:r>
                        <a:rPr kumimoji="0" lang="en-ZA" sz="900" b="0" i="0" u="none" strike="noStrike" cap="none" normalizeH="0" baseline="0" dirty="0">
                          <a:ln>
                            <a:noFill/>
                          </a:ln>
                          <a:solidFill>
                            <a:schemeClr val="tx1"/>
                          </a:solidFill>
                          <a:effectLst/>
                          <a:latin typeface="Arial" charset="0"/>
                          <a:ea typeface="MS PGothic" charset="0"/>
                          <a:cs typeface="Times New Roman" charset="0"/>
                        </a:rPr>
                        <a:t>Reviewed RPAS Regulations approved and implemented</a:t>
                      </a:r>
                      <a:endParaRPr kumimoji="0" lang="en-US" sz="900" b="0" i="0" u="none" strike="noStrike" cap="none" normalizeH="0" baseline="0" dirty="0">
                        <a:ln>
                          <a:noFill/>
                        </a:ln>
                        <a:solidFill>
                          <a:schemeClr val="tx1"/>
                        </a:solidFill>
                        <a:effectLst/>
                        <a:latin typeface="Arial" charset="0"/>
                        <a:ea typeface="MS PGothic"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2807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19329" y="597793"/>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74</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ZA" sz="2400" dirty="0">
              <a:solidFill>
                <a:schemeClr val="tx1"/>
              </a:solidFill>
            </a:endParaRPr>
          </a:p>
          <a:p>
            <a:pPr algn="ctr"/>
            <a:endParaRPr lang="en-ZA" sz="2400" dirty="0">
              <a:solidFill>
                <a:schemeClr val="tx1"/>
              </a:solidFill>
            </a:endParaRPr>
          </a:p>
          <a:p>
            <a:pPr algn="ctr"/>
            <a:r>
              <a:rPr lang="en-US" altLang="en-US" sz="2400" dirty="0">
                <a:solidFill>
                  <a:schemeClr val="tx1"/>
                </a:solidFill>
              </a:rPr>
              <a:t>DoT PRIORITY FOCUS AREA 7:</a:t>
            </a:r>
          </a:p>
          <a:p>
            <a:pPr algn="ctr"/>
            <a:endParaRPr lang="en-US" altLang="en-US" sz="2400" dirty="0">
              <a:solidFill>
                <a:schemeClr val="tx1"/>
              </a:solidFill>
            </a:endParaRPr>
          </a:p>
          <a:p>
            <a:pPr algn="ctr"/>
            <a:r>
              <a:rPr lang="en-US" altLang="en-US" sz="2400" b="1" dirty="0">
                <a:solidFill>
                  <a:schemeClr val="tx1"/>
                </a:solidFill>
              </a:rPr>
              <a:t>ENVIRONMENTAL PROTECTION – RECOVERING AND MAINTAINING A HEALTHY NATURAL ENVIRONMENT</a:t>
            </a:r>
          </a:p>
          <a:p>
            <a:pPr algn="ctr"/>
            <a:endParaRPr lang="en-ZA" sz="2400" dirty="0">
              <a:solidFill>
                <a:schemeClr val="tx1"/>
              </a:solidFill>
            </a:endParaRPr>
          </a:p>
        </p:txBody>
      </p:sp>
    </p:spTree>
    <p:extLst>
      <p:ext uri="{BB962C8B-B14F-4D97-AF65-F5344CB8AC3E}">
        <p14:creationId xmlns:p14="http://schemas.microsoft.com/office/powerpoint/2010/main" val="235075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08</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US" altLang="en-US" b="1" dirty="0"/>
          </a:p>
          <a:p>
            <a:pPr algn="ctr"/>
            <a:endParaRPr lang="en-US" altLang="en-US" b="1" dirty="0"/>
          </a:p>
          <a:p>
            <a:pPr algn="ctr"/>
            <a:endParaRPr lang="en-US" altLang="en-US" b="1" dirty="0"/>
          </a:p>
          <a:p>
            <a:pPr algn="ctr"/>
            <a:endParaRPr lang="en-US" altLang="en-US" b="1" dirty="0"/>
          </a:p>
          <a:p>
            <a:pPr algn="ctr"/>
            <a:endParaRPr lang="en-US" altLang="en-US" b="1" dirty="0"/>
          </a:p>
          <a:p>
            <a:pPr algn="ctr"/>
            <a:r>
              <a:rPr lang="en-US" altLang="en-US" sz="2400" b="1" dirty="0">
                <a:solidFill>
                  <a:schemeClr val="tx1"/>
                </a:solidFill>
              </a:rPr>
              <a:t>DoT STRATEGIC OVERVIEW</a:t>
            </a:r>
          </a:p>
          <a:p>
            <a:pPr algn="ctr"/>
            <a:endParaRPr lang="en-ZA" dirty="0"/>
          </a:p>
        </p:txBody>
      </p:sp>
    </p:spTree>
    <p:extLst>
      <p:ext uri="{BB962C8B-B14F-4D97-AF65-F5344CB8AC3E}">
        <p14:creationId xmlns:p14="http://schemas.microsoft.com/office/powerpoint/2010/main" val="18867480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6503"/>
            <a:ext cx="8385708"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Environmental Protection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92500" lnSpcReduction="20000"/>
          </a:bodyPr>
          <a:lstStyle/>
          <a:p>
            <a:pPr marL="285750" indent="-285750" algn="just">
              <a:buFont typeface="Arial" panose="020B0604020202020204" pitchFamily="34" charset="0"/>
              <a:buChar char="•"/>
            </a:pPr>
            <a:r>
              <a:rPr lang="en-ZA" dirty="0">
                <a:solidFill>
                  <a:schemeClr val="tx1"/>
                </a:solidFill>
              </a:rPr>
              <a:t>In line with the Just Transition Framework of South Africa, the country needs to respond to the need to move to cleaner energy for transport. As part of the initial interventions, the DoT, in partnership with the Presidential Climate Commission (PCC), need to convene stakeholders to agree on requirements and phasing for the just transition in the transport value chain, and to identify affected workers and businesses, focusing on taxi owners and drivers, rail operators, mechanics and fuel stations. </a:t>
            </a:r>
          </a:p>
          <a:p>
            <a:pPr algn="just"/>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This area will cover the effects of transport activities on the environment as a whole, and engage on approaches to avoid or mitigate those effects. </a:t>
            </a:r>
          </a:p>
          <a:p>
            <a:pPr marL="285750" indent="-285750" algn="just">
              <a:buFont typeface="Arial" panose="020B0604020202020204" pitchFamily="34" charset="0"/>
              <a:buChar char="•"/>
            </a:pPr>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The DoT’s desired outcome is to ensure that the sector advances environmentally sustainable policies and investments that promote reduction of carbon and other harmful emissions from all sources of transport.</a:t>
            </a:r>
            <a:endParaRPr lang="en-ZA" sz="1400" dirty="0">
              <a:solidFill>
                <a:schemeClr val="tx1"/>
              </a:solidFill>
            </a:endParaRPr>
          </a:p>
          <a:p>
            <a:endParaRPr lang="en-ZA" sz="1400" dirty="0">
              <a:solidFill>
                <a:schemeClr val="tx1"/>
              </a:solidFill>
            </a:endParaRPr>
          </a:p>
        </p:txBody>
      </p:sp>
    </p:spTree>
    <p:extLst>
      <p:ext uri="{BB962C8B-B14F-4D97-AF65-F5344CB8AC3E}">
        <p14:creationId xmlns:p14="http://schemas.microsoft.com/office/powerpoint/2010/main" val="1894609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6503"/>
            <a:ext cx="8385708"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Environmental Protection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76</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lnSpcReduction="10000"/>
          </a:bodyPr>
          <a:lstStyle/>
          <a:p>
            <a:pPr algn="just">
              <a:lnSpc>
                <a:spcPct val="150000"/>
              </a:lnSpc>
              <a:spcBef>
                <a:spcPct val="0"/>
              </a:spcBef>
            </a:pPr>
            <a:r>
              <a:rPr lang="en-US" altLang="en-US" b="1" dirty="0">
                <a:solidFill>
                  <a:schemeClr val="tx1"/>
                </a:solidFill>
              </a:rPr>
              <a:t>Problem Statement</a:t>
            </a:r>
          </a:p>
          <a:p>
            <a:pPr algn="just">
              <a:lnSpc>
                <a:spcPct val="150000"/>
              </a:lnSpc>
              <a:spcBef>
                <a:spcPct val="0"/>
              </a:spcBef>
            </a:pPr>
            <a:endParaRPr lang="en-US" altLang="en-US" sz="1000" b="1"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Greenhouse Gas (GHG) Emission – Sector reduction targets vs national target</a:t>
            </a:r>
          </a:p>
          <a:p>
            <a:pPr marL="285750" indent="-285750" algn="just">
              <a:lnSpc>
                <a:spcPct val="150000"/>
              </a:lnSpc>
              <a:spcBef>
                <a:spcPct val="0"/>
              </a:spcBef>
              <a:buFont typeface="Arial" panose="020B0604020202020204" pitchFamily="34" charset="0"/>
              <a:buChar char="•"/>
            </a:pPr>
            <a:endParaRPr lang="en-US" altLang="en-US"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Modal shift from road to rail </a:t>
            </a:r>
          </a:p>
          <a:p>
            <a:pPr marL="285750" indent="-285750" algn="just">
              <a:lnSpc>
                <a:spcPct val="150000"/>
              </a:lnSpc>
              <a:spcBef>
                <a:spcPct val="0"/>
              </a:spcBef>
              <a:buFont typeface="Arial" panose="020B0604020202020204" pitchFamily="34" charset="0"/>
              <a:buChar char="•"/>
            </a:pPr>
            <a:endParaRPr lang="en-US" altLang="en-US" dirty="0">
              <a:solidFill>
                <a:schemeClr val="tx1"/>
              </a:solidFill>
            </a:endParaRPr>
          </a:p>
          <a:p>
            <a:pPr marL="285750" indent="-285750" algn="just">
              <a:lnSpc>
                <a:spcPct val="150000"/>
              </a:lnSpc>
              <a:spcBef>
                <a:spcPct val="0"/>
              </a:spcBef>
              <a:buFont typeface="Arial" panose="020B0604020202020204" pitchFamily="34" charset="0"/>
              <a:buChar char="•"/>
            </a:pPr>
            <a:r>
              <a:rPr lang="en-US" altLang="en-US" dirty="0">
                <a:solidFill>
                  <a:schemeClr val="tx1"/>
                </a:solidFill>
              </a:rPr>
              <a:t>Pollution at sea – enforcement of amended IMO regulations capping the global fuel sulphur limit at 0.50% - from January 2020</a:t>
            </a:r>
          </a:p>
          <a:p>
            <a:endParaRPr lang="en-ZA" dirty="0">
              <a:solidFill>
                <a:schemeClr val="tx1"/>
              </a:solidFill>
            </a:endParaRPr>
          </a:p>
        </p:txBody>
      </p:sp>
    </p:spTree>
    <p:extLst>
      <p:ext uri="{BB962C8B-B14F-4D97-AF65-F5344CB8AC3E}">
        <p14:creationId xmlns:p14="http://schemas.microsoft.com/office/powerpoint/2010/main" val="28244963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Environmental Protection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77</a:t>
            </a:r>
          </a:p>
        </p:txBody>
      </p:sp>
      <p:graphicFrame>
        <p:nvGraphicFramePr>
          <p:cNvPr id="9" name="Table 8">
            <a:extLst>
              <a:ext uri="{FF2B5EF4-FFF2-40B4-BE49-F238E27FC236}">
                <a16:creationId xmlns:a16="http://schemas.microsoft.com/office/drawing/2014/main" id="{791BE366-D62C-4521-A0DE-EC408B2645B6}"/>
              </a:ext>
            </a:extLst>
          </p:cNvPr>
          <p:cNvGraphicFramePr>
            <a:graphicFrameLocks noGrp="1"/>
          </p:cNvGraphicFramePr>
          <p:nvPr>
            <p:extLst>
              <p:ext uri="{D42A27DB-BD31-4B8C-83A1-F6EECF244321}">
                <p14:modId xmlns:p14="http://schemas.microsoft.com/office/powerpoint/2010/main" val="1712228953"/>
              </p:ext>
            </p:extLst>
          </p:nvPr>
        </p:nvGraphicFramePr>
        <p:xfrm>
          <a:off x="152400" y="555526"/>
          <a:ext cx="8839200" cy="4046638"/>
        </p:xfrm>
        <a:graphic>
          <a:graphicData uri="http://schemas.openxmlformats.org/drawingml/2006/table">
            <a:tbl>
              <a:tblPr/>
              <a:tblGrid>
                <a:gridCol w="1254125">
                  <a:extLst>
                    <a:ext uri="{9D8B030D-6E8A-4147-A177-3AD203B41FA5}">
                      <a16:colId xmlns:a16="http://schemas.microsoft.com/office/drawing/2014/main" val="2187883454"/>
                    </a:ext>
                  </a:extLst>
                </a:gridCol>
                <a:gridCol w="1552575">
                  <a:extLst>
                    <a:ext uri="{9D8B030D-6E8A-4147-A177-3AD203B41FA5}">
                      <a16:colId xmlns:a16="http://schemas.microsoft.com/office/drawing/2014/main" val="1669039188"/>
                    </a:ext>
                  </a:extLst>
                </a:gridCol>
                <a:gridCol w="1612900">
                  <a:extLst>
                    <a:ext uri="{9D8B030D-6E8A-4147-A177-3AD203B41FA5}">
                      <a16:colId xmlns:a16="http://schemas.microsoft.com/office/drawing/2014/main" val="709930997"/>
                    </a:ext>
                  </a:extLst>
                </a:gridCol>
                <a:gridCol w="2209800">
                  <a:extLst>
                    <a:ext uri="{9D8B030D-6E8A-4147-A177-3AD203B41FA5}">
                      <a16:colId xmlns:a16="http://schemas.microsoft.com/office/drawing/2014/main" val="2580685635"/>
                    </a:ext>
                  </a:extLst>
                </a:gridCol>
                <a:gridCol w="2209800">
                  <a:extLst>
                    <a:ext uri="{9D8B030D-6E8A-4147-A177-3AD203B41FA5}">
                      <a16:colId xmlns:a16="http://schemas.microsoft.com/office/drawing/2014/main" val="108930131"/>
                    </a:ext>
                  </a:extLst>
                </a:gridCol>
              </a:tblGrid>
              <a:tr h="26120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98846175"/>
                  </a:ext>
                </a:extLst>
              </a:tr>
              <a:tr h="26120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11803082"/>
                  </a:ext>
                </a:extLst>
              </a:tr>
              <a:tr h="26120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Environmental Management and Climate Change</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76123800"/>
                  </a:ext>
                </a:extLst>
              </a:tr>
              <a:tr h="261207">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Greenhouse Gas Emission Reduction</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5465395"/>
                  </a:ext>
                </a:extLst>
              </a:tr>
              <a:tr h="318582">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871630785"/>
                  </a:ext>
                </a:extLst>
              </a:tr>
              <a:tr h="268322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Natural resources managed and impact of climate change minimised</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reduction in greenhouse gas (GHG) emission </a:t>
                      </a:r>
                      <a:endParaRPr kumimoji="0" lang="en-US" altLang="en-US"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Approved Green Transport Strategy</a:t>
                      </a:r>
                      <a:endParaRPr kumimoji="0" lang="en-US" altLang="en-US"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Transport sector accounts for 10.8% of the country’s total emission</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2000 – 2017 GHG Inventory</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Green Procurement Guidelines finalised</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Consultations conducted on the Draft Framework for Electric Vehicles with provinces and other implementing agencies. </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purpose of the consultations was:</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88900" marR="0" lvl="0" indent="-8890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To engage stakeholders with the details of the Green Transport Strategy, and its implementation as well as create public awareness,</a:t>
                      </a:r>
                    </a:p>
                    <a:p>
                      <a:pPr marL="88900" marR="0" lvl="0" indent="-8890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To introduce e-mobility (electric vehicles, into the conversation of efficient transport technologies, and </a:t>
                      </a:r>
                    </a:p>
                    <a:p>
                      <a:pPr marL="88900" marR="0" lvl="0" indent="-8890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To provide a policy context of e-mobility and energy efficient vehicles within procurement of government fleet.</a:t>
                      </a:r>
                      <a:endParaRPr kumimoji="0" lang="en-US" altLang="en-US"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 reduction </a:t>
                      </a:r>
                      <a:endParaRPr kumimoji="0" lang="en-US" altLang="en-US" sz="8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8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(Transport sector emissions reduced from 10.8% to 9.8% of the country’s total emission)</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31929625"/>
                  </a:ext>
                </a:extLst>
              </a:tr>
            </a:tbl>
          </a:graphicData>
        </a:graphic>
      </p:graphicFrame>
    </p:spTree>
    <p:extLst>
      <p:ext uri="{BB962C8B-B14F-4D97-AF65-F5344CB8AC3E}">
        <p14:creationId xmlns:p14="http://schemas.microsoft.com/office/powerpoint/2010/main" val="1473426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Environmental Protection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78</a:t>
            </a:r>
          </a:p>
        </p:txBody>
      </p:sp>
      <p:graphicFrame>
        <p:nvGraphicFramePr>
          <p:cNvPr id="9" name="Table 8">
            <a:extLst>
              <a:ext uri="{FF2B5EF4-FFF2-40B4-BE49-F238E27FC236}">
                <a16:creationId xmlns:a16="http://schemas.microsoft.com/office/drawing/2014/main" id="{791BE366-D62C-4521-A0DE-EC408B2645B6}"/>
              </a:ext>
            </a:extLst>
          </p:cNvPr>
          <p:cNvGraphicFramePr>
            <a:graphicFrameLocks noGrp="1"/>
          </p:cNvGraphicFramePr>
          <p:nvPr>
            <p:extLst>
              <p:ext uri="{D42A27DB-BD31-4B8C-83A1-F6EECF244321}">
                <p14:modId xmlns:p14="http://schemas.microsoft.com/office/powerpoint/2010/main" val="4175252001"/>
              </p:ext>
            </p:extLst>
          </p:nvPr>
        </p:nvGraphicFramePr>
        <p:xfrm>
          <a:off x="152400" y="555527"/>
          <a:ext cx="8839200" cy="2358254"/>
        </p:xfrm>
        <a:graphic>
          <a:graphicData uri="http://schemas.openxmlformats.org/drawingml/2006/table">
            <a:tbl>
              <a:tblPr/>
              <a:tblGrid>
                <a:gridCol w="1254125">
                  <a:extLst>
                    <a:ext uri="{9D8B030D-6E8A-4147-A177-3AD203B41FA5}">
                      <a16:colId xmlns:a16="http://schemas.microsoft.com/office/drawing/2014/main" val="2187883454"/>
                    </a:ext>
                  </a:extLst>
                </a:gridCol>
                <a:gridCol w="1552575">
                  <a:extLst>
                    <a:ext uri="{9D8B030D-6E8A-4147-A177-3AD203B41FA5}">
                      <a16:colId xmlns:a16="http://schemas.microsoft.com/office/drawing/2014/main" val="1669039188"/>
                    </a:ext>
                  </a:extLst>
                </a:gridCol>
                <a:gridCol w="1612900">
                  <a:extLst>
                    <a:ext uri="{9D8B030D-6E8A-4147-A177-3AD203B41FA5}">
                      <a16:colId xmlns:a16="http://schemas.microsoft.com/office/drawing/2014/main" val="709930997"/>
                    </a:ext>
                  </a:extLst>
                </a:gridCol>
                <a:gridCol w="2592288">
                  <a:extLst>
                    <a:ext uri="{9D8B030D-6E8A-4147-A177-3AD203B41FA5}">
                      <a16:colId xmlns:a16="http://schemas.microsoft.com/office/drawing/2014/main" val="2580685635"/>
                    </a:ext>
                  </a:extLst>
                </a:gridCol>
                <a:gridCol w="1827312">
                  <a:extLst>
                    <a:ext uri="{9D8B030D-6E8A-4147-A177-3AD203B41FA5}">
                      <a16:colId xmlns:a16="http://schemas.microsoft.com/office/drawing/2014/main" val="108930131"/>
                    </a:ext>
                  </a:extLst>
                </a:gridCol>
              </a:tblGrid>
              <a:tr h="23793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98846175"/>
                  </a:ext>
                </a:extLst>
              </a:tr>
              <a:tr h="23793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11803082"/>
                  </a:ext>
                </a:extLst>
              </a:tr>
              <a:tr h="23793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Environmental Management and Climate Change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76123800"/>
                  </a:ext>
                </a:extLst>
              </a:tr>
              <a:tr h="23793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Greenhouse Gas Emission Reduction</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5465395"/>
                  </a:ext>
                </a:extLst>
              </a:tr>
              <a:tr h="313581">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871630785"/>
                  </a:ext>
                </a:extLst>
              </a:tr>
              <a:tr h="958256">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altLang="en-US" sz="1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Natural resources managed and impact of climate change minimised</a:t>
                      </a:r>
                      <a:endParaRPr kumimoji="0" lang="en-US" altLang="en-US" sz="1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freight moved from road to rail </a:t>
                      </a: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6.1 million tons</a:t>
                      </a:r>
                      <a:endParaRPr kumimoji="0" lang="en-US"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A Base Freight Migration Plan developed.</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Stakeholder consultation report on Transnet and DPE developed and the FRRMP based document was updated.</a:t>
                      </a:r>
                      <a:endParaRPr kumimoji="0" lang="en-GB"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10% of rail-friendly freight transferred from road to rail</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601744405"/>
                  </a:ext>
                </a:extLst>
              </a:tr>
            </a:tbl>
          </a:graphicData>
        </a:graphic>
      </p:graphicFrame>
    </p:spTree>
    <p:extLst>
      <p:ext uri="{BB962C8B-B14F-4D97-AF65-F5344CB8AC3E}">
        <p14:creationId xmlns:p14="http://schemas.microsoft.com/office/powerpoint/2010/main" val="1753033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Environmental Protection</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79</a:t>
            </a:r>
          </a:p>
        </p:txBody>
      </p:sp>
      <p:graphicFrame>
        <p:nvGraphicFramePr>
          <p:cNvPr id="9" name="Table 8">
            <a:extLst>
              <a:ext uri="{FF2B5EF4-FFF2-40B4-BE49-F238E27FC236}">
                <a16:creationId xmlns:a16="http://schemas.microsoft.com/office/drawing/2014/main" id="{791BE366-D62C-4521-A0DE-EC408B2645B6}"/>
              </a:ext>
            </a:extLst>
          </p:cNvPr>
          <p:cNvGraphicFramePr>
            <a:graphicFrameLocks noGrp="1"/>
          </p:cNvGraphicFramePr>
          <p:nvPr>
            <p:extLst>
              <p:ext uri="{D42A27DB-BD31-4B8C-83A1-F6EECF244321}">
                <p14:modId xmlns:p14="http://schemas.microsoft.com/office/powerpoint/2010/main" val="388696494"/>
              </p:ext>
            </p:extLst>
          </p:nvPr>
        </p:nvGraphicFramePr>
        <p:xfrm>
          <a:off x="152400" y="555526"/>
          <a:ext cx="8839200" cy="2056504"/>
        </p:xfrm>
        <a:graphic>
          <a:graphicData uri="http://schemas.openxmlformats.org/drawingml/2006/table">
            <a:tbl>
              <a:tblPr/>
              <a:tblGrid>
                <a:gridCol w="1254125">
                  <a:extLst>
                    <a:ext uri="{9D8B030D-6E8A-4147-A177-3AD203B41FA5}">
                      <a16:colId xmlns:a16="http://schemas.microsoft.com/office/drawing/2014/main" val="2187883454"/>
                    </a:ext>
                  </a:extLst>
                </a:gridCol>
                <a:gridCol w="1552575">
                  <a:extLst>
                    <a:ext uri="{9D8B030D-6E8A-4147-A177-3AD203B41FA5}">
                      <a16:colId xmlns:a16="http://schemas.microsoft.com/office/drawing/2014/main" val="1669039188"/>
                    </a:ext>
                  </a:extLst>
                </a:gridCol>
                <a:gridCol w="1911350">
                  <a:extLst>
                    <a:ext uri="{9D8B030D-6E8A-4147-A177-3AD203B41FA5}">
                      <a16:colId xmlns:a16="http://schemas.microsoft.com/office/drawing/2014/main" val="709930997"/>
                    </a:ext>
                  </a:extLst>
                </a:gridCol>
                <a:gridCol w="1911350">
                  <a:extLst>
                    <a:ext uri="{9D8B030D-6E8A-4147-A177-3AD203B41FA5}">
                      <a16:colId xmlns:a16="http://schemas.microsoft.com/office/drawing/2014/main" val="2580685635"/>
                    </a:ext>
                  </a:extLst>
                </a:gridCol>
                <a:gridCol w="2209800">
                  <a:extLst>
                    <a:ext uri="{9D8B030D-6E8A-4147-A177-3AD203B41FA5}">
                      <a16:colId xmlns:a16="http://schemas.microsoft.com/office/drawing/2014/main" val="108930131"/>
                    </a:ext>
                  </a:extLst>
                </a:gridCol>
              </a:tblGrid>
              <a:tr h="24451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98846175"/>
                  </a:ext>
                </a:extLst>
              </a:tr>
              <a:tr h="24451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5: Spatial Integration, Human Settlements and Local Government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11803082"/>
                  </a:ext>
                </a:extLst>
              </a:tr>
              <a:tr h="24451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Environmental Management and Climate Change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76123800"/>
                  </a:ext>
                </a:extLst>
              </a:tr>
              <a:tr h="244519">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Greenhouse Gas Emission Reduction</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5465395"/>
                  </a:ext>
                </a:extLst>
              </a:tr>
              <a:tr h="29822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871630785"/>
                  </a:ext>
                </a:extLst>
              </a:tr>
              <a:tr h="780199">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Pollution incidents reduced</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 reduction in reportable maritime pollution incident rate</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1.23 maritime pollution incident rate</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1"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(35 maritime pollution incidents reported in 2019.)</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1,45 maritime pollution incident rate </a:t>
                      </a:r>
                      <a:r>
                        <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(As at September 2022)</a:t>
                      </a: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1"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(12 maritime pollution incidents reported)</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ZA"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50% reduction</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171450" marR="0" lvl="0" indent="-17145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 </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1"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(Reduce maritime pollution rate from 1.23 to 0.62)</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5881839"/>
                  </a:ext>
                </a:extLst>
              </a:tr>
            </a:tbl>
          </a:graphicData>
        </a:graphic>
      </p:graphicFrame>
    </p:spTree>
    <p:extLst>
      <p:ext uri="{BB962C8B-B14F-4D97-AF65-F5344CB8AC3E}">
        <p14:creationId xmlns:p14="http://schemas.microsoft.com/office/powerpoint/2010/main" val="970131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lgn="ctr"/>
            <a:br>
              <a:rPr lang="en-US" sz="1800" b="1" dirty="0">
                <a:solidFill>
                  <a:prstClr val="black"/>
                </a:solidFill>
                <a:latin typeface="Arial" panose="020B0604020202020204" pitchFamily="34" charset="0"/>
                <a:cs typeface="Arial" panose="020B0604020202020204" pitchFamily="34" charset="0"/>
              </a:rPr>
            </a:b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80</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ctr"/>
            <a:endParaRPr lang="en-ZA" sz="2400" dirty="0">
              <a:solidFill>
                <a:schemeClr val="tx1"/>
              </a:solidFill>
            </a:endParaRPr>
          </a:p>
          <a:p>
            <a:pPr algn="ctr"/>
            <a:endParaRPr lang="en-ZA" sz="2400" dirty="0">
              <a:solidFill>
                <a:schemeClr val="tx1"/>
              </a:solidFill>
            </a:endParaRPr>
          </a:p>
          <a:p>
            <a:pPr algn="ctr"/>
            <a:r>
              <a:rPr lang="en-US" altLang="en-US" sz="2400" dirty="0">
                <a:solidFill>
                  <a:schemeClr val="tx1"/>
                </a:solidFill>
              </a:rPr>
              <a:t>DoT PRIORITY FOCUS AREA 8:</a:t>
            </a:r>
          </a:p>
          <a:p>
            <a:pPr algn="ctr"/>
            <a:endParaRPr lang="en-US" altLang="en-US" sz="2400" dirty="0">
              <a:solidFill>
                <a:schemeClr val="tx1"/>
              </a:solidFill>
            </a:endParaRPr>
          </a:p>
          <a:p>
            <a:pPr algn="ctr"/>
            <a:r>
              <a:rPr lang="en-US" altLang="en-US" sz="2400" b="1" dirty="0">
                <a:solidFill>
                  <a:schemeClr val="tx1"/>
                </a:solidFill>
              </a:rPr>
              <a:t>GOVERNANCE - GREATER EFFICIENCY, EFFECTIVENESS AND ACCOUNTABILITY</a:t>
            </a:r>
            <a:endParaRPr lang="en-US" altLang="en-US" sz="2400" dirty="0">
              <a:solidFill>
                <a:schemeClr val="tx1"/>
              </a:solidFill>
            </a:endParaRPr>
          </a:p>
          <a:p>
            <a:pPr algn="ctr"/>
            <a:endParaRPr lang="en-ZA" sz="2400" dirty="0">
              <a:solidFill>
                <a:schemeClr val="tx1"/>
              </a:solidFill>
            </a:endParaRPr>
          </a:p>
        </p:txBody>
      </p:sp>
    </p:spTree>
    <p:extLst>
      <p:ext uri="{BB962C8B-B14F-4D97-AF65-F5344CB8AC3E}">
        <p14:creationId xmlns:p14="http://schemas.microsoft.com/office/powerpoint/2010/main" val="14227111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84" y="145589"/>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Governance Deficiencies</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81</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92500" lnSpcReduction="20000"/>
          </a:bodyPr>
          <a:lstStyle/>
          <a:p>
            <a:pPr marL="285750" indent="-285750" algn="just">
              <a:buFont typeface="Arial" panose="020B0604020202020204" pitchFamily="34" charset="0"/>
              <a:buChar char="•"/>
            </a:pPr>
            <a:r>
              <a:rPr lang="en-ZA" dirty="0">
                <a:solidFill>
                  <a:schemeClr val="tx1"/>
                </a:solidFill>
              </a:rPr>
              <a:t>The DoT seeks to improve the efficiency, effectiveness, and accountability of the department and sector through the reduction in low-value, obsolete, or duplicative regulations and other requirements, thus streamlining and improving coordination of business processes. </a:t>
            </a:r>
          </a:p>
          <a:p>
            <a:pPr marL="285750" indent="-285750" algn="just">
              <a:buFont typeface="Arial" panose="020B0604020202020204" pitchFamily="34" charset="0"/>
              <a:buChar char="•"/>
            </a:pPr>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In this regard, the department will be open and transparent, demonstrating to the public how the department is furthering its strategic goals, and effectively using its statutory and administrative authorities. </a:t>
            </a:r>
          </a:p>
          <a:p>
            <a:pPr marL="285750" indent="-285750" algn="just">
              <a:buFont typeface="Arial" panose="020B0604020202020204" pitchFamily="34" charset="0"/>
              <a:buChar char="•"/>
            </a:pPr>
            <a:endParaRPr lang="en-ZA" dirty="0">
              <a:solidFill>
                <a:schemeClr val="tx1"/>
              </a:solidFill>
            </a:endParaRPr>
          </a:p>
          <a:p>
            <a:pPr marL="285750" indent="-285750" algn="just">
              <a:buFont typeface="Arial" panose="020B0604020202020204" pitchFamily="34" charset="0"/>
              <a:buChar char="•"/>
            </a:pPr>
            <a:r>
              <a:rPr lang="en-ZA" dirty="0">
                <a:solidFill>
                  <a:schemeClr val="tx1"/>
                </a:solidFill>
              </a:rPr>
              <a:t>The DoT will also target to build a departmental workforce that meets the challenges of today and tomorrow by improving employee engagement, recruiting talent from all segments of society, investing in workforce development and training, and enhancing the tools and technologies that employees rely on to meet the department’s vision and mission.</a:t>
            </a:r>
          </a:p>
          <a:p>
            <a:pPr algn="just"/>
            <a:endParaRPr lang="en-ZA" sz="1400" dirty="0">
              <a:solidFill>
                <a:schemeClr val="tx1"/>
              </a:solidFill>
            </a:endParaRPr>
          </a:p>
          <a:p>
            <a:endParaRPr lang="en-ZA" sz="1400" dirty="0"/>
          </a:p>
        </p:txBody>
      </p:sp>
    </p:spTree>
    <p:extLst>
      <p:ext uri="{BB962C8B-B14F-4D97-AF65-F5344CB8AC3E}">
        <p14:creationId xmlns:p14="http://schemas.microsoft.com/office/powerpoint/2010/main" val="871754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84" y="145589"/>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Governance Deficiencies</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82</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a:bodyPr>
          <a:lstStyle/>
          <a:p>
            <a:pPr algn="just"/>
            <a:r>
              <a:rPr lang="en-ZA" dirty="0">
                <a:solidFill>
                  <a:schemeClr val="tx1"/>
                </a:solidFill>
              </a:rPr>
              <a:t>In the 2023/24 financial year, the DoT will continue putting more focus on improving internal controls while addressing governance deficiencies. Some of the key interventions include:</a:t>
            </a:r>
            <a:endParaRPr lang="en-ZA" sz="1400" dirty="0">
              <a:solidFill>
                <a:schemeClr val="tx1"/>
              </a:solidFill>
            </a:endParaRPr>
          </a:p>
          <a:p>
            <a:pPr algn="just"/>
            <a:r>
              <a:rPr lang="en-ZA" dirty="0">
                <a:solidFill>
                  <a:schemeClr val="tx1"/>
                </a:solidFill>
              </a:rPr>
              <a:t> </a:t>
            </a:r>
            <a:endParaRPr lang="en-ZA" sz="1400" dirty="0">
              <a:solidFill>
                <a:schemeClr val="tx1"/>
              </a:solidFill>
            </a:endParaRPr>
          </a:p>
          <a:p>
            <a:pPr marL="285750" lvl="0" indent="-285750" algn="just">
              <a:buFont typeface="Arial" panose="020B0604020202020204" pitchFamily="34" charset="0"/>
              <a:buChar char="•"/>
            </a:pPr>
            <a:r>
              <a:rPr lang="en-ZA" dirty="0">
                <a:solidFill>
                  <a:schemeClr val="tx1"/>
                </a:solidFill>
              </a:rPr>
              <a:t>Elimination of fruitless and wasteful expenditure;</a:t>
            </a:r>
            <a:endParaRPr lang="en-ZA" sz="1400" dirty="0">
              <a:solidFill>
                <a:schemeClr val="tx1"/>
              </a:solidFill>
            </a:endParaRPr>
          </a:p>
          <a:p>
            <a:pPr marL="285750" lvl="0" indent="-285750" algn="just">
              <a:buFont typeface="Arial" panose="020B0604020202020204" pitchFamily="34" charset="0"/>
              <a:buChar char="•"/>
            </a:pPr>
            <a:r>
              <a:rPr lang="en-ZA" dirty="0">
                <a:solidFill>
                  <a:schemeClr val="tx1"/>
                </a:solidFill>
              </a:rPr>
              <a:t>Elimination of irregular expenditure;</a:t>
            </a:r>
            <a:endParaRPr lang="en-ZA" sz="1400" dirty="0">
              <a:solidFill>
                <a:schemeClr val="tx1"/>
              </a:solidFill>
            </a:endParaRPr>
          </a:p>
          <a:p>
            <a:pPr marL="285750" lvl="0" indent="-285750" algn="just">
              <a:buFont typeface="Arial" panose="020B0604020202020204" pitchFamily="34" charset="0"/>
              <a:buChar char="•"/>
            </a:pPr>
            <a:r>
              <a:rPr lang="en-ZA" dirty="0">
                <a:solidFill>
                  <a:schemeClr val="tx1"/>
                </a:solidFill>
              </a:rPr>
              <a:t>Resolution of reported incidents of corruption; and</a:t>
            </a:r>
            <a:endParaRPr lang="en-ZA" sz="1400" dirty="0">
              <a:solidFill>
                <a:schemeClr val="tx1"/>
              </a:solidFill>
            </a:endParaRPr>
          </a:p>
          <a:p>
            <a:pPr marL="285750" lvl="0" indent="-285750" algn="just">
              <a:buFont typeface="Arial" panose="020B0604020202020204" pitchFamily="34" charset="0"/>
              <a:buChar char="•"/>
            </a:pPr>
            <a:r>
              <a:rPr lang="en-ZA" dirty="0">
                <a:solidFill>
                  <a:schemeClr val="tx1"/>
                </a:solidFill>
              </a:rPr>
              <a:t>Compliance with the 30-day payment requirement.</a:t>
            </a:r>
            <a:endParaRPr lang="en-ZA" sz="1400" dirty="0">
              <a:solidFill>
                <a:schemeClr val="tx1"/>
              </a:solidFill>
            </a:endParaRPr>
          </a:p>
          <a:p>
            <a:pPr algn="just"/>
            <a:endParaRPr lang="en-ZA" sz="1400" dirty="0">
              <a:solidFill>
                <a:schemeClr val="tx1"/>
              </a:solidFill>
            </a:endParaRPr>
          </a:p>
          <a:p>
            <a:pPr algn="just"/>
            <a:endParaRPr lang="en-ZA" sz="1400" dirty="0"/>
          </a:p>
        </p:txBody>
      </p:sp>
    </p:spTree>
    <p:extLst>
      <p:ext uri="{BB962C8B-B14F-4D97-AF65-F5344CB8AC3E}">
        <p14:creationId xmlns:p14="http://schemas.microsoft.com/office/powerpoint/2010/main" val="3570505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84" y="145589"/>
            <a:ext cx="8229600" cy="421555"/>
          </a:xfrm>
        </p:spPr>
        <p:txBody>
          <a:bodyPr>
            <a:noAutofit/>
          </a:bodyPr>
          <a:lstStyle/>
          <a:p>
            <a:pPr lvl="0"/>
            <a:r>
              <a:rPr lang="en-US" sz="1800" b="1" dirty="0">
                <a:solidFill>
                  <a:prstClr val="black"/>
                </a:solidFill>
                <a:latin typeface="Arial" panose="020B0604020202020204" pitchFamily="34" charset="0"/>
                <a:cs typeface="Arial" panose="020B0604020202020204" pitchFamily="34" charset="0"/>
              </a:rPr>
              <a:t>Governance Deficiencies</a:t>
            </a: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lnSpcReduction="10000"/>
          </a:bodyPr>
          <a:lstStyle/>
          <a:p>
            <a:pPr algn="just">
              <a:lnSpc>
                <a:spcPct val="150000"/>
              </a:lnSpc>
              <a:spcBef>
                <a:spcPts val="0"/>
              </a:spcBef>
              <a:defRPr/>
            </a:pPr>
            <a:r>
              <a:rPr lang="en-US" b="1" dirty="0">
                <a:solidFill>
                  <a:schemeClr val="tx1"/>
                </a:solidFill>
                <a:ea typeface="ＭＳ Ｐゴシック" charset="0"/>
                <a:cs typeface="Arial"/>
              </a:rPr>
              <a:t>Problem Statement</a:t>
            </a:r>
          </a:p>
          <a:p>
            <a:pPr algn="just">
              <a:lnSpc>
                <a:spcPct val="150000"/>
              </a:lnSpc>
              <a:spcBef>
                <a:spcPts val="0"/>
              </a:spcBef>
              <a:defRPr/>
            </a:pPr>
            <a:endParaRPr lang="en-US" sz="1000" b="1" dirty="0">
              <a:ea typeface="ＭＳ Ｐゴシック" charset="0"/>
              <a:cs typeface="Arial"/>
            </a:endParaRPr>
          </a:p>
          <a:p>
            <a:pPr marL="285750" indent="-285750" algn="just">
              <a:lnSpc>
                <a:spcPct val="150000"/>
              </a:lnSpc>
              <a:spcBef>
                <a:spcPts val="0"/>
              </a:spcBef>
              <a:buFont typeface="Arial" panose="020B0604020202020204" pitchFamily="34" charset="0"/>
              <a:buChar char="•"/>
              <a:defRPr/>
            </a:pPr>
            <a:r>
              <a:rPr lang="en-US" dirty="0">
                <a:solidFill>
                  <a:schemeClr val="tx1"/>
                </a:solidFill>
                <a:ea typeface="ＭＳ Ｐゴシック" charset="0"/>
                <a:cs typeface="Arial"/>
              </a:rPr>
              <a:t>Non-compliance with legislative prescripts</a:t>
            </a:r>
          </a:p>
          <a:p>
            <a:pPr marL="171450" indent="-171450" algn="just">
              <a:lnSpc>
                <a:spcPct val="150000"/>
              </a:lnSpc>
              <a:spcBef>
                <a:spcPts val="0"/>
              </a:spcBef>
              <a:buFont typeface="Arial" panose="020B0604020202020204" pitchFamily="34" charset="0"/>
              <a:buChar char="•"/>
              <a:defRPr/>
            </a:pPr>
            <a:endParaRPr lang="en-US" sz="1000" dirty="0">
              <a:solidFill>
                <a:schemeClr val="tx1"/>
              </a:solidFill>
              <a:ea typeface="ＭＳ Ｐゴシック" charset="0"/>
              <a:cs typeface="Arial"/>
            </a:endParaRPr>
          </a:p>
          <a:p>
            <a:pPr marL="285750" indent="-285750" algn="just">
              <a:lnSpc>
                <a:spcPct val="150000"/>
              </a:lnSpc>
              <a:spcBef>
                <a:spcPts val="0"/>
              </a:spcBef>
              <a:buFont typeface="Arial" panose="020B0604020202020204" pitchFamily="34" charset="0"/>
              <a:buChar char="•"/>
              <a:defRPr/>
            </a:pPr>
            <a:r>
              <a:rPr lang="en-US" dirty="0">
                <a:solidFill>
                  <a:schemeClr val="tx1"/>
                </a:solidFill>
                <a:ea typeface="ＭＳ Ｐゴシック" charset="0"/>
                <a:cs typeface="Arial"/>
              </a:rPr>
              <a:t>Fruitless, wasteful, irregular and unauthorised expenditure</a:t>
            </a:r>
          </a:p>
          <a:p>
            <a:pPr marL="171450" indent="-171450" algn="just">
              <a:lnSpc>
                <a:spcPct val="150000"/>
              </a:lnSpc>
              <a:spcBef>
                <a:spcPts val="0"/>
              </a:spcBef>
              <a:buFont typeface="Arial" panose="020B0604020202020204" pitchFamily="34" charset="0"/>
              <a:buChar char="•"/>
              <a:defRPr/>
            </a:pPr>
            <a:endParaRPr lang="en-US" sz="1000" dirty="0">
              <a:solidFill>
                <a:schemeClr val="tx1"/>
              </a:solidFill>
              <a:ea typeface="ＭＳ Ｐゴシック" charset="0"/>
              <a:cs typeface="Arial"/>
            </a:endParaRPr>
          </a:p>
          <a:p>
            <a:pPr marL="285750" indent="-285750" algn="just">
              <a:lnSpc>
                <a:spcPct val="150000"/>
              </a:lnSpc>
              <a:spcBef>
                <a:spcPts val="0"/>
              </a:spcBef>
              <a:buFont typeface="Arial" panose="020B0604020202020204" pitchFamily="34" charset="0"/>
              <a:buChar char="•"/>
              <a:defRPr/>
            </a:pPr>
            <a:r>
              <a:rPr lang="en-US" dirty="0">
                <a:solidFill>
                  <a:schemeClr val="tx1"/>
                </a:solidFill>
                <a:ea typeface="ＭＳ Ｐゴシック" charset="0"/>
                <a:cs typeface="Arial"/>
              </a:rPr>
              <a:t>Significant audit findings resulting in qualified reports</a:t>
            </a:r>
          </a:p>
          <a:p>
            <a:pPr marL="171450" indent="-171450" algn="just">
              <a:lnSpc>
                <a:spcPct val="150000"/>
              </a:lnSpc>
              <a:spcBef>
                <a:spcPts val="0"/>
              </a:spcBef>
              <a:buFont typeface="Arial" panose="020B0604020202020204" pitchFamily="34" charset="0"/>
              <a:buChar char="•"/>
              <a:defRPr/>
            </a:pPr>
            <a:endParaRPr lang="en-US" sz="1000" dirty="0">
              <a:solidFill>
                <a:schemeClr val="tx1"/>
              </a:solidFill>
              <a:ea typeface="ＭＳ Ｐゴシック" charset="0"/>
              <a:cs typeface="Arial"/>
            </a:endParaRPr>
          </a:p>
          <a:p>
            <a:pPr marL="285750" indent="-285750" algn="just">
              <a:lnSpc>
                <a:spcPct val="150000"/>
              </a:lnSpc>
              <a:spcBef>
                <a:spcPts val="0"/>
              </a:spcBef>
              <a:buFont typeface="Arial" panose="020B0604020202020204" pitchFamily="34" charset="0"/>
              <a:buChar char="•"/>
              <a:defRPr/>
            </a:pPr>
            <a:r>
              <a:rPr lang="en-US" dirty="0">
                <a:solidFill>
                  <a:schemeClr val="tx1"/>
                </a:solidFill>
                <a:ea typeface="ＭＳ Ｐゴシック" charset="0"/>
                <a:cs typeface="Arial"/>
              </a:rPr>
              <a:t>Internal capacity challenges, skills and expertise (vacancies, inadequate training and skills development programmes)</a:t>
            </a:r>
          </a:p>
          <a:p>
            <a:endParaRPr lang="en-ZA" dirty="0"/>
          </a:p>
        </p:txBody>
      </p:sp>
    </p:spTree>
    <p:extLst>
      <p:ext uri="{BB962C8B-B14F-4D97-AF65-F5344CB8AC3E}">
        <p14:creationId xmlns:p14="http://schemas.microsoft.com/office/powerpoint/2010/main" val="3614315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r>
              <a:rPr lang="en-US" altLang="en-US" sz="1600" b="1" dirty="0">
                <a:solidFill>
                  <a:schemeClr val="tx1"/>
                </a:solidFill>
              </a:rPr>
              <a:t>GOVERNANCE - GREATER EFFICIENCY, EFFECTIVENESS AND ACCOUNTABILITY</a:t>
            </a:r>
            <a:endParaRPr lang="en-US" altLang="en-US" sz="16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84</a:t>
            </a:r>
          </a:p>
        </p:txBody>
      </p:sp>
      <p:graphicFrame>
        <p:nvGraphicFramePr>
          <p:cNvPr id="5" name="Table 4">
            <a:extLst>
              <a:ext uri="{FF2B5EF4-FFF2-40B4-BE49-F238E27FC236}">
                <a16:creationId xmlns:a16="http://schemas.microsoft.com/office/drawing/2014/main" id="{5AE0DADA-E274-438A-BEA3-497E37F92FC1}"/>
              </a:ext>
            </a:extLst>
          </p:cNvPr>
          <p:cNvGraphicFramePr>
            <a:graphicFrameLocks noGrp="1"/>
          </p:cNvGraphicFramePr>
          <p:nvPr>
            <p:extLst>
              <p:ext uri="{D42A27DB-BD31-4B8C-83A1-F6EECF244321}">
                <p14:modId xmlns:p14="http://schemas.microsoft.com/office/powerpoint/2010/main" val="3889656011"/>
              </p:ext>
            </p:extLst>
          </p:nvPr>
        </p:nvGraphicFramePr>
        <p:xfrm>
          <a:off x="152400" y="598059"/>
          <a:ext cx="8839200" cy="3638147"/>
        </p:xfrm>
        <a:graphic>
          <a:graphicData uri="http://schemas.openxmlformats.org/drawingml/2006/table">
            <a:tbl>
              <a:tblPr/>
              <a:tblGrid>
                <a:gridCol w="1279525">
                  <a:extLst>
                    <a:ext uri="{9D8B030D-6E8A-4147-A177-3AD203B41FA5}">
                      <a16:colId xmlns:a16="http://schemas.microsoft.com/office/drawing/2014/main" val="155950456"/>
                    </a:ext>
                  </a:extLst>
                </a:gridCol>
                <a:gridCol w="2195513">
                  <a:extLst>
                    <a:ext uri="{9D8B030D-6E8A-4147-A177-3AD203B41FA5}">
                      <a16:colId xmlns:a16="http://schemas.microsoft.com/office/drawing/2014/main" val="3371214868"/>
                    </a:ext>
                  </a:extLst>
                </a:gridCol>
                <a:gridCol w="1766887">
                  <a:extLst>
                    <a:ext uri="{9D8B030D-6E8A-4147-A177-3AD203B41FA5}">
                      <a16:colId xmlns:a16="http://schemas.microsoft.com/office/drawing/2014/main" val="60744531"/>
                    </a:ext>
                  </a:extLst>
                </a:gridCol>
                <a:gridCol w="1841971">
                  <a:extLst>
                    <a:ext uri="{9D8B030D-6E8A-4147-A177-3AD203B41FA5}">
                      <a16:colId xmlns:a16="http://schemas.microsoft.com/office/drawing/2014/main" val="1647778632"/>
                    </a:ext>
                  </a:extLst>
                </a:gridCol>
                <a:gridCol w="1755304">
                  <a:extLst>
                    <a:ext uri="{9D8B030D-6E8A-4147-A177-3AD203B41FA5}">
                      <a16:colId xmlns:a16="http://schemas.microsoft.com/office/drawing/2014/main" val="1623651027"/>
                    </a:ext>
                  </a:extLst>
                </a:gridCol>
              </a:tblGrid>
              <a:tr h="1754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2: Capabilities of South Africans</a:t>
                      </a:r>
                      <a:endPar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52132121"/>
                  </a:ext>
                </a:extLst>
              </a:tr>
              <a:tr h="1754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3: Education, Skills and Health</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06579352"/>
                  </a:ext>
                </a:extLst>
              </a:tr>
              <a:tr h="1754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Education and Training</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1029740"/>
                  </a:ext>
                </a:extLst>
              </a:tr>
              <a:tr h="17549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Sub-Programme: Skills Development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95602568"/>
                  </a:ext>
                </a:extLst>
              </a:tr>
              <a:tr h="3657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0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3719345477"/>
                  </a:ext>
                </a:extLst>
              </a:tr>
              <a:tr h="365763">
                <a:tc rowSpan="4">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Improved sector skills and capacity</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 reduction in vacancy rate</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14.7% (DoT)</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22.12%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Vacancy rate decreased to 10% and below</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9100611"/>
                  </a:ext>
                </a:extLst>
              </a:tr>
              <a:tr h="365763">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 of staff establishment trained as per the Department’s Skills Plan</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326 employees trained</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44%</a:t>
                      </a: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 </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30%</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51669133"/>
                  </a:ext>
                </a:extLst>
              </a:tr>
              <a:tr h="1398558">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Number of bursaries managed</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Average 147 per annum</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174 bursaries were being managed at the beginning of the 2022/23 financial year. Three bursaries files transferred to other government departments. </a:t>
                      </a:r>
                    </a:p>
                    <a:p>
                      <a:pPr marL="171450" marR="0" lvl="0" indent="-171450" algn="l" defTabSz="9144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Currently 169 bursaries are being managed</a:t>
                      </a: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160 bursaries</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13900714"/>
                  </a:ext>
                </a:extLst>
              </a:tr>
              <a:tr h="175495">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Number of interns employed</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Average 52 per annum</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68 interns</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50 interns </a:t>
                      </a:r>
                      <a:endParaRPr kumimoji="0" lang="en-US" altLang="en-US"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46445142"/>
                  </a:ext>
                </a:extLst>
              </a:tr>
            </a:tbl>
          </a:graphicData>
        </a:graphic>
      </p:graphicFrame>
    </p:spTree>
    <p:extLst>
      <p:ext uri="{BB962C8B-B14F-4D97-AF65-F5344CB8AC3E}">
        <p14:creationId xmlns:p14="http://schemas.microsoft.com/office/powerpoint/2010/main" val="72653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66" y="162881"/>
            <a:ext cx="8229600" cy="421555"/>
          </a:xfrm>
        </p:spPr>
        <p:txBody>
          <a:bodyPr>
            <a:noAutofit/>
          </a:bodyPr>
          <a:lstStyle/>
          <a:p>
            <a:pPr lvl="0"/>
            <a:br>
              <a:rPr lang="en-US" sz="1800" b="1" dirty="0">
                <a:solidFill>
                  <a:prstClr val="black"/>
                </a:solidFill>
                <a:latin typeface="Arial" panose="020B0604020202020204" pitchFamily="34" charset="0"/>
                <a:cs typeface="Arial" panose="020B0604020202020204" pitchFamily="34" charset="0"/>
              </a:rPr>
            </a:br>
            <a:r>
              <a:rPr lang="en-ZA" altLang="en-US" sz="1800" b="1" dirty="0">
                <a:solidFill>
                  <a:schemeClr val="tx1"/>
                </a:solidFill>
              </a:rPr>
              <a:t>DoT Vision and Mission</a:t>
            </a:r>
            <a:br>
              <a:rPr lang="en-US" sz="1800" b="1" dirty="0">
                <a:solidFill>
                  <a:prstClr val="black"/>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09</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normAutofit fontScale="92500"/>
          </a:bodyPr>
          <a:lstStyle/>
          <a:p>
            <a:pPr lvl="0" algn="just"/>
            <a:r>
              <a:rPr lang="en-ZA" altLang="en-US" sz="2000" b="1" dirty="0">
                <a:solidFill>
                  <a:srgbClr val="000000"/>
                </a:solidFill>
              </a:rPr>
              <a:t>Vision</a:t>
            </a:r>
          </a:p>
          <a:p>
            <a:pPr lvl="0" algn="just"/>
            <a:endParaRPr lang="en-ZA" altLang="en-US" sz="2000" b="1" dirty="0">
              <a:solidFill>
                <a:srgbClr val="000000"/>
              </a:solidFill>
            </a:endParaRPr>
          </a:p>
          <a:p>
            <a:pPr lvl="0" algn="just"/>
            <a:r>
              <a:rPr lang="en-ZA" altLang="en-US" sz="2000" i="1" dirty="0">
                <a:solidFill>
                  <a:srgbClr val="000000"/>
                </a:solidFill>
              </a:rPr>
              <a:t>“Transport, the Heartbeat of Economic Growth and Social Development”</a:t>
            </a:r>
          </a:p>
          <a:p>
            <a:pPr lvl="0" algn="just">
              <a:buFont typeface="Arial" panose="020B0604020202020204" pitchFamily="34" charset="0"/>
              <a:buChar char="•"/>
            </a:pPr>
            <a:endParaRPr lang="en-ZA" altLang="en-US" sz="2000" dirty="0">
              <a:solidFill>
                <a:srgbClr val="000000"/>
              </a:solidFill>
            </a:endParaRPr>
          </a:p>
          <a:p>
            <a:pPr lvl="0" algn="just"/>
            <a:r>
              <a:rPr lang="en-ZA" altLang="en-US" sz="2000" b="1" dirty="0">
                <a:solidFill>
                  <a:srgbClr val="000000"/>
                </a:solidFill>
              </a:rPr>
              <a:t>Mission</a:t>
            </a:r>
          </a:p>
          <a:p>
            <a:pPr lvl="0" algn="just"/>
            <a:endParaRPr lang="en-ZA" altLang="en-US" sz="2000" b="1" dirty="0">
              <a:solidFill>
                <a:srgbClr val="000000"/>
              </a:solidFill>
            </a:endParaRPr>
          </a:p>
          <a:p>
            <a:pPr lvl="0" algn="just"/>
            <a:r>
              <a:rPr lang="en-ZA" altLang="en-US" sz="2000" i="1" dirty="0">
                <a:solidFill>
                  <a:srgbClr val="000000"/>
                </a:solidFill>
              </a:rPr>
              <a:t>“Lead development of efficient and integrated transport systems by creating a framework of sustainable policies, regulations and implementable models to support government strategies for economic and social development”</a:t>
            </a:r>
          </a:p>
          <a:p>
            <a:endParaRPr lang="en-ZA" sz="2000" dirty="0"/>
          </a:p>
        </p:txBody>
      </p:sp>
    </p:spTree>
    <p:extLst>
      <p:ext uri="{BB962C8B-B14F-4D97-AF65-F5344CB8AC3E}">
        <p14:creationId xmlns:p14="http://schemas.microsoft.com/office/powerpoint/2010/main" val="33679044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altLang="en-US" sz="1600" b="1" dirty="0">
                <a:solidFill>
                  <a:schemeClr val="tx1"/>
                </a:solidFill>
              </a:rPr>
              <a:t>GOVERNANCE - GREATER EFFICIENCY, EFFECTIVENESS AND ACCOUNTABILITY</a:t>
            </a:r>
            <a:endParaRPr lang="en-US" sz="16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85</a:t>
            </a:r>
          </a:p>
        </p:txBody>
      </p:sp>
      <p:graphicFrame>
        <p:nvGraphicFramePr>
          <p:cNvPr id="5" name="Table 4">
            <a:extLst>
              <a:ext uri="{FF2B5EF4-FFF2-40B4-BE49-F238E27FC236}">
                <a16:creationId xmlns:a16="http://schemas.microsoft.com/office/drawing/2014/main" id="{FFF4CB31-C06C-4CB6-A87D-C60E60BE95B2}"/>
              </a:ext>
            </a:extLst>
          </p:cNvPr>
          <p:cNvGraphicFramePr>
            <a:graphicFrameLocks noGrp="1"/>
          </p:cNvGraphicFramePr>
          <p:nvPr>
            <p:extLst>
              <p:ext uri="{D42A27DB-BD31-4B8C-83A1-F6EECF244321}">
                <p14:modId xmlns:p14="http://schemas.microsoft.com/office/powerpoint/2010/main" val="3765108143"/>
              </p:ext>
            </p:extLst>
          </p:nvPr>
        </p:nvGraphicFramePr>
        <p:xfrm>
          <a:off x="152400" y="598058"/>
          <a:ext cx="8839200" cy="4019569"/>
        </p:xfrm>
        <a:graphic>
          <a:graphicData uri="http://schemas.openxmlformats.org/drawingml/2006/table">
            <a:tbl>
              <a:tblPr/>
              <a:tblGrid>
                <a:gridCol w="1298575">
                  <a:extLst>
                    <a:ext uri="{9D8B030D-6E8A-4147-A177-3AD203B41FA5}">
                      <a16:colId xmlns:a16="http://schemas.microsoft.com/office/drawing/2014/main" val="1002459348"/>
                    </a:ext>
                  </a:extLst>
                </a:gridCol>
                <a:gridCol w="1896889">
                  <a:extLst>
                    <a:ext uri="{9D8B030D-6E8A-4147-A177-3AD203B41FA5}">
                      <a16:colId xmlns:a16="http://schemas.microsoft.com/office/drawing/2014/main" val="3887277046"/>
                    </a:ext>
                  </a:extLst>
                </a:gridCol>
                <a:gridCol w="1440160">
                  <a:extLst>
                    <a:ext uri="{9D8B030D-6E8A-4147-A177-3AD203B41FA5}">
                      <a16:colId xmlns:a16="http://schemas.microsoft.com/office/drawing/2014/main" val="3657305638"/>
                    </a:ext>
                  </a:extLst>
                </a:gridCol>
                <a:gridCol w="2520280">
                  <a:extLst>
                    <a:ext uri="{9D8B030D-6E8A-4147-A177-3AD203B41FA5}">
                      <a16:colId xmlns:a16="http://schemas.microsoft.com/office/drawing/2014/main" val="270406762"/>
                    </a:ext>
                  </a:extLst>
                </a:gridCol>
                <a:gridCol w="1683296">
                  <a:extLst>
                    <a:ext uri="{9D8B030D-6E8A-4147-A177-3AD203B41FA5}">
                      <a16:colId xmlns:a16="http://schemas.microsoft.com/office/drawing/2014/main" val="450637557"/>
                    </a:ext>
                  </a:extLst>
                </a:gridCol>
              </a:tblGrid>
              <a:tr h="212092">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NDP Pillar 3: A Capable State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53750965"/>
                  </a:ext>
                </a:extLst>
              </a:tr>
              <a:tr h="237436">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Priority 1: A Capable, Ethical and Developmental State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90038153"/>
                  </a:ext>
                </a:extLst>
              </a:tr>
              <a:tr h="262780">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rPr>
                        <a:t>MTSF Programme: A Capable and Honest Government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8758719"/>
                  </a:ext>
                </a:extLst>
              </a:tr>
              <a:tr h="26544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Sub-Programme: </a:t>
                      </a: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Functional, efficient and integrated government</a:t>
                      </a:r>
                      <a:r>
                        <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 </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075512"/>
                  </a:ext>
                </a:extLst>
              </a:tr>
              <a:tr h="37379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9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9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047977922"/>
                  </a:ext>
                </a:extLst>
              </a:tr>
              <a:tr h="163025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9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Improved governance and strengthened control environment</a:t>
                      </a:r>
                      <a:endParaRPr kumimoji="0" lang="en-US" altLang="en-US" sz="9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Percentage elimination of wasteful and fruitless expenditure</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GB"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r>
                        <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As at the beginning of the financial year (01 April 2022), the Department had twenty-nine (29) cases (R42 992.00), accumulated in previous years, in its register. </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r>
                        <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Four (04) cases amounting to R61 418 885.83 were added</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r>
                        <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Two (02) cases amounting to R61 415 100,03 were written off, and </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defRPr/>
                      </a:pPr>
                      <a:r>
                        <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Three (03) cases amounting to R4 286,80, were transferred to debt.</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As at 30 December 2022, the Department had 28 cases amounting to R42 491.01 remaining in its register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rPr>
                        <a:t>100% elimination</a:t>
                      </a:r>
                      <a:endParaRPr kumimoji="0" lang="en-US" altLang="en-US" sz="900" b="0" i="0" u="none" strike="noStrike" cap="none" normalizeH="0" baseline="0" dirty="0">
                        <a:ln>
                          <a:noFill/>
                        </a:ln>
                        <a:solidFill>
                          <a:schemeClr val="tx1"/>
                        </a:solidFill>
                        <a:effectLst/>
                        <a:latin typeface="Arial" panose="020B0604020202020204" pitchFamily="34" charset="0"/>
                        <a:ea typeface="Yu Mincho"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1807596"/>
                  </a:ext>
                </a:extLst>
              </a:tr>
            </a:tbl>
          </a:graphicData>
        </a:graphic>
      </p:graphicFrame>
    </p:spTree>
    <p:extLst>
      <p:ext uri="{BB962C8B-B14F-4D97-AF65-F5344CB8AC3E}">
        <p14:creationId xmlns:p14="http://schemas.microsoft.com/office/powerpoint/2010/main" val="207227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altLang="en-US" sz="1600" b="1" dirty="0">
                <a:solidFill>
                  <a:schemeClr val="tx1"/>
                </a:solidFill>
              </a:rPr>
              <a:t>GOVERNANCE - GREATER EFFICIENCY, EFFECTIVENESS AND ACCOUNTABILITY</a:t>
            </a:r>
            <a:endParaRPr lang="en-US" sz="16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86</a:t>
            </a:r>
          </a:p>
        </p:txBody>
      </p:sp>
      <p:graphicFrame>
        <p:nvGraphicFramePr>
          <p:cNvPr id="5" name="Table 4">
            <a:extLst>
              <a:ext uri="{FF2B5EF4-FFF2-40B4-BE49-F238E27FC236}">
                <a16:creationId xmlns:a16="http://schemas.microsoft.com/office/drawing/2014/main" id="{FFF4CB31-C06C-4CB6-A87D-C60E60BE95B2}"/>
              </a:ext>
            </a:extLst>
          </p:cNvPr>
          <p:cNvGraphicFramePr>
            <a:graphicFrameLocks noGrp="1"/>
          </p:cNvGraphicFramePr>
          <p:nvPr>
            <p:extLst>
              <p:ext uri="{D42A27DB-BD31-4B8C-83A1-F6EECF244321}">
                <p14:modId xmlns:p14="http://schemas.microsoft.com/office/powerpoint/2010/main" val="1868382911"/>
              </p:ext>
            </p:extLst>
          </p:nvPr>
        </p:nvGraphicFramePr>
        <p:xfrm>
          <a:off x="152400" y="598058"/>
          <a:ext cx="8839200" cy="3199716"/>
        </p:xfrm>
        <a:graphic>
          <a:graphicData uri="http://schemas.openxmlformats.org/drawingml/2006/table">
            <a:tbl>
              <a:tblPr/>
              <a:tblGrid>
                <a:gridCol w="1298575">
                  <a:extLst>
                    <a:ext uri="{9D8B030D-6E8A-4147-A177-3AD203B41FA5}">
                      <a16:colId xmlns:a16="http://schemas.microsoft.com/office/drawing/2014/main" val="1002459348"/>
                    </a:ext>
                  </a:extLst>
                </a:gridCol>
                <a:gridCol w="2224088">
                  <a:extLst>
                    <a:ext uri="{9D8B030D-6E8A-4147-A177-3AD203B41FA5}">
                      <a16:colId xmlns:a16="http://schemas.microsoft.com/office/drawing/2014/main" val="3887277046"/>
                    </a:ext>
                  </a:extLst>
                </a:gridCol>
                <a:gridCol w="1328985">
                  <a:extLst>
                    <a:ext uri="{9D8B030D-6E8A-4147-A177-3AD203B41FA5}">
                      <a16:colId xmlns:a16="http://schemas.microsoft.com/office/drawing/2014/main" val="3657305638"/>
                    </a:ext>
                  </a:extLst>
                </a:gridCol>
                <a:gridCol w="2376264">
                  <a:extLst>
                    <a:ext uri="{9D8B030D-6E8A-4147-A177-3AD203B41FA5}">
                      <a16:colId xmlns:a16="http://schemas.microsoft.com/office/drawing/2014/main" val="270406762"/>
                    </a:ext>
                  </a:extLst>
                </a:gridCol>
                <a:gridCol w="1611288">
                  <a:extLst>
                    <a:ext uri="{9D8B030D-6E8A-4147-A177-3AD203B41FA5}">
                      <a16:colId xmlns:a16="http://schemas.microsoft.com/office/drawing/2014/main" val="450637557"/>
                    </a:ext>
                  </a:extLst>
                </a:gridCol>
              </a:tblGrid>
              <a:tr h="25241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NDP Pillar 3: A Capable State</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53750965"/>
                  </a:ext>
                </a:extLst>
              </a:tr>
              <a:tr h="282575">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Priority 1: A Capable, Ethical and Developmental State</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90038153"/>
                  </a:ext>
                </a:extLst>
              </a:tr>
              <a:tr h="312738">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MTSF Programme: A Capable and Honest Government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8758719"/>
                  </a:ext>
                </a:extLst>
              </a:tr>
              <a:tr h="315913">
                <a:tc gridSpan="5">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Sub-Programme: </a:t>
                      </a:r>
                      <a:r>
                        <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Functional, efficient and integrated government</a:t>
                      </a: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075512"/>
                  </a:ext>
                </a:extLst>
              </a:tr>
              <a:tr h="4159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OUTCOME INDICATOR</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BASELINE (MARCH 2019)</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altLang="en-US" sz="11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FIVE-YEAR TARGET</a:t>
                      </a:r>
                      <a:endPar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2047977922"/>
                  </a:ext>
                </a:extLst>
              </a:tr>
              <a:tr h="479819">
                <a:tc rowSpan="2">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ZA" alt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Improved governance and strengthened control environment</a:t>
                      </a: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endParaRPr lang="en-ZA" sz="1100" dirty="0">
                        <a:latin typeface="Arial" panose="020B0604020202020204" pitchFamily="34" charset="0"/>
                        <a:cs typeface="Arial" panose="020B0604020202020204" pitchFamily="34" charset="0"/>
                      </a:endParaRPr>
                    </a:p>
                  </a:txBody>
                  <a:tcPr>
                    <a:lnT w="12700" cap="flat" cmpd="sng" algn="ctr">
                      <a:solidFill>
                        <a:srgbClr val="000000"/>
                      </a:solidFill>
                      <a:prstDash val="solid"/>
                      <a:round/>
                      <a:headEnd type="none" w="med" len="med"/>
                      <a:tailEnd type="none" w="med" len="med"/>
                    </a:lnT>
                    <a:solidFill>
                      <a:schemeClr val="bg1">
                        <a:lumMod val="95000"/>
                      </a:schemeClr>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Percentage reduction of irregular expenditure</a:t>
                      </a:r>
                      <a:endPar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endParaRPr>
                    </a:p>
                  </a:txBody>
                  <a:tcPr marL="68580" marR="6858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R121 305 437.51 for 21 cases still remains from the previous years.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75% reduction</a:t>
                      </a:r>
                      <a:endPar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592458422"/>
                  </a:ext>
                </a:extLst>
              </a:tr>
              <a:tr h="473394">
                <a:tc vMerge="1">
                  <a:txBody>
                    <a:bodyPr/>
                    <a:lstStyle/>
                    <a:p>
                      <a:endParaRPr lang="en-ZA"/>
                    </a:p>
                  </a:txBody>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Percentage reduction of unauthorised expenditure</a:t>
                      </a:r>
                      <a:endPar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Z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No cases of unauthorised expenditure were reported for the period under review </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R1 339 145 million relating to the previous years.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rPr>
                        <a:t>75% reduction</a:t>
                      </a:r>
                      <a:endParaRPr kumimoji="0" lang="en-US" altLang="en-US" sz="1100" b="0" i="0" u="none" strike="noStrike" cap="none" normalizeH="0" baseline="0" dirty="0">
                        <a:ln>
                          <a:noFill/>
                        </a:ln>
                        <a:solidFill>
                          <a:schemeClr val="tx1"/>
                        </a:solidFill>
                        <a:effectLst/>
                        <a:latin typeface="Arial" panose="020B0604020202020204" pitchFamily="34" charset="0"/>
                        <a:ea typeface="Yu Mincho"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485151025"/>
                  </a:ext>
                </a:extLst>
              </a:tr>
            </a:tbl>
          </a:graphicData>
        </a:graphic>
      </p:graphicFrame>
    </p:spTree>
    <p:extLst>
      <p:ext uri="{BB962C8B-B14F-4D97-AF65-F5344CB8AC3E}">
        <p14:creationId xmlns:p14="http://schemas.microsoft.com/office/powerpoint/2010/main" val="38496082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altLang="en-US" sz="1600" b="1" dirty="0">
                <a:solidFill>
                  <a:schemeClr val="tx1"/>
                </a:solidFill>
              </a:rPr>
              <a:t>GOVERNANCE - GREATER EFFICIENCY, EFFECTIVENESS AND ACCOUNTABILITY</a:t>
            </a:r>
            <a:endParaRPr lang="en-US" sz="16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87</a:t>
            </a:r>
          </a:p>
        </p:txBody>
      </p:sp>
      <p:graphicFrame>
        <p:nvGraphicFramePr>
          <p:cNvPr id="5" name="Table 4">
            <a:extLst>
              <a:ext uri="{FF2B5EF4-FFF2-40B4-BE49-F238E27FC236}">
                <a16:creationId xmlns:a16="http://schemas.microsoft.com/office/drawing/2014/main" id="{7E7BD474-8534-4E81-B295-7C357E859D34}"/>
              </a:ext>
            </a:extLst>
          </p:cNvPr>
          <p:cNvGraphicFramePr>
            <a:graphicFrameLocks noGrp="1"/>
          </p:cNvGraphicFramePr>
          <p:nvPr>
            <p:extLst>
              <p:ext uri="{D42A27DB-BD31-4B8C-83A1-F6EECF244321}">
                <p14:modId xmlns:p14="http://schemas.microsoft.com/office/powerpoint/2010/main" val="2615969272"/>
              </p:ext>
            </p:extLst>
          </p:nvPr>
        </p:nvGraphicFramePr>
        <p:xfrm>
          <a:off x="152400" y="699542"/>
          <a:ext cx="8839200" cy="3900579"/>
        </p:xfrm>
        <a:graphic>
          <a:graphicData uri="http://schemas.openxmlformats.org/drawingml/2006/table">
            <a:tbl>
              <a:tblPr/>
              <a:tblGrid>
                <a:gridCol w="1133231">
                  <a:extLst>
                    <a:ext uri="{9D8B030D-6E8A-4147-A177-3AD203B41FA5}">
                      <a16:colId xmlns:a16="http://schemas.microsoft.com/office/drawing/2014/main" val="20000"/>
                    </a:ext>
                  </a:extLst>
                </a:gridCol>
                <a:gridCol w="1990225">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gridCol w="1467272">
                  <a:extLst>
                    <a:ext uri="{9D8B030D-6E8A-4147-A177-3AD203B41FA5}">
                      <a16:colId xmlns:a16="http://schemas.microsoft.com/office/drawing/2014/main" val="20004"/>
                    </a:ext>
                  </a:extLst>
                </a:gridCol>
              </a:tblGrid>
              <a:tr h="244122">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NDP Pillar 3: A Capable State</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0"/>
                  </a:ext>
                </a:extLst>
              </a:tr>
              <a:tr h="198658">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Priority 1: A Capable, Ethical and Developmental State</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1"/>
                  </a:ext>
                </a:extLst>
              </a:tr>
              <a:tr h="187030">
                <a:tc gridSpan="5">
                  <a:txBody>
                    <a:bodyPr/>
                    <a:lstStyle/>
                    <a:p>
                      <a:pPr marL="0" marR="0">
                        <a:lnSpc>
                          <a:spcPct val="110000"/>
                        </a:lnSpc>
                        <a:spcBef>
                          <a:spcPts val="0"/>
                        </a:spcBef>
                        <a:spcAft>
                          <a:spcPts val="0"/>
                        </a:spcAft>
                      </a:pPr>
                      <a:r>
                        <a:rPr lang="en-ZA" sz="900" b="1" dirty="0">
                          <a:solidFill>
                            <a:schemeClr val="bg1"/>
                          </a:solidFill>
                          <a:effectLst/>
                          <a:latin typeface="Arial" panose="020B0604020202020204" pitchFamily="34" charset="0"/>
                          <a:ea typeface="Calibri"/>
                          <a:cs typeface="Arial" panose="020B0604020202020204" pitchFamily="34" charset="0"/>
                        </a:rPr>
                        <a:t>MTSF Programme: A Capable and Honest Government</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2"/>
                  </a:ext>
                </a:extLst>
              </a:tr>
              <a:tr h="199396">
                <a:tc gridSpan="5">
                  <a:txBody>
                    <a:bodyPr/>
                    <a:lstStyle/>
                    <a:p>
                      <a:pPr marL="0" marR="0">
                        <a:lnSpc>
                          <a:spcPct val="110000"/>
                        </a:lnSpc>
                        <a:spcBef>
                          <a:spcPts val="0"/>
                        </a:spcBef>
                        <a:spcAft>
                          <a:spcPts val="0"/>
                        </a:spcAft>
                      </a:pPr>
                      <a:r>
                        <a:rPr lang="en-ZA" sz="900" b="1" kern="1200" dirty="0">
                          <a:solidFill>
                            <a:schemeClr val="bg1"/>
                          </a:solidFill>
                          <a:effectLst/>
                          <a:latin typeface="Arial" panose="020B0604020202020204" pitchFamily="34" charset="0"/>
                          <a:ea typeface="+mn-ea"/>
                          <a:cs typeface="Arial" panose="020B0604020202020204" pitchFamily="34" charset="0"/>
                        </a:rPr>
                        <a:t>Sub-Programme: </a:t>
                      </a:r>
                      <a:r>
                        <a:rPr lang="en-US" sz="900" b="1" kern="1200" dirty="0">
                          <a:solidFill>
                            <a:schemeClr val="bg1"/>
                          </a:solidFill>
                          <a:effectLst/>
                          <a:latin typeface="Arial" panose="020B0604020202020204" pitchFamily="34" charset="0"/>
                          <a:ea typeface="+mn-ea"/>
                          <a:cs typeface="Arial" panose="020B0604020202020204" pitchFamily="34" charset="0"/>
                        </a:rPr>
                        <a:t>Functional, efficient and integrated government</a:t>
                      </a:r>
                      <a:r>
                        <a:rPr lang="en-US" sz="900" dirty="0">
                          <a:solidFill>
                            <a:schemeClr val="bg1"/>
                          </a:solidFill>
                          <a:effectLst/>
                          <a:latin typeface="Arial" panose="020B0604020202020204" pitchFamily="34" charset="0"/>
                          <a:cs typeface="Arial" panose="020B0604020202020204" pitchFamily="34" charset="0"/>
                        </a:rPr>
                        <a:t> </a:t>
                      </a:r>
                      <a:endParaRPr lang="en-US" sz="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3"/>
                  </a:ext>
                </a:extLst>
              </a:tr>
              <a:tr h="561091">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OUTCOME</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OUTCOME INDICATOR</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BASELINE (MARCH 2019)</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FIVE-YEAR TARGET</a:t>
                      </a:r>
                      <a:endParaRPr kumimoji="0" lang="en-US" sz="9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388817">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ZA" sz="900" b="1" i="0" u="none" strike="noStrike" cap="none" normalizeH="0" baseline="0" dirty="0">
                          <a:ln>
                            <a:noFill/>
                          </a:ln>
                          <a:solidFill>
                            <a:srgbClr val="000000"/>
                          </a:solidFill>
                          <a:effectLst/>
                          <a:latin typeface="Arial" panose="020B0604020202020204" pitchFamily="34" charset="0"/>
                          <a:ea typeface="MS PGothic" charset="0"/>
                          <a:cs typeface="Arial" panose="020B0604020202020204" pitchFamily="34" charset="0"/>
                        </a:rPr>
                        <a:t>Improved governance and strengthened control environment</a:t>
                      </a:r>
                      <a:endParaRPr kumimoji="0" lang="en-US" sz="900" b="0" i="0" u="none" strike="noStrike" cap="none" normalizeH="0" baseline="0" dirty="0">
                        <a:ln>
                          <a:noFill/>
                        </a:ln>
                        <a:solidFill>
                          <a:srgbClr val="000000"/>
                        </a:solidFill>
                        <a:effectLst/>
                        <a:latin typeface="Arial" panose="020B0604020202020204" pitchFamily="34" charset="0"/>
                        <a:ea typeface="MS PGothic"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900" kern="1200" dirty="0">
                          <a:effectLst/>
                          <a:latin typeface="Arial" panose="020B0604020202020204" pitchFamily="34" charset="0"/>
                          <a:ea typeface="Yu Mincho" panose="02020400000000000000" pitchFamily="18" charset="-128"/>
                          <a:cs typeface="Arial" panose="020B0604020202020204" pitchFamily="34" charset="0"/>
                        </a:rPr>
                        <a:t>Percentage resolution of reported incidents of corruption </a:t>
                      </a:r>
                      <a:endParaRPr lang="en-US" sz="9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900" dirty="0">
                          <a:effectLst/>
                          <a:latin typeface="Arial" panose="020B0604020202020204" pitchFamily="34" charset="0"/>
                          <a:ea typeface="Calibri" panose="020F0502020204030204" pitchFamily="34" charset="0"/>
                          <a:cs typeface="Arial" panose="020B0604020202020204" pitchFamily="34" charset="0"/>
                        </a:rPr>
                        <a:t>-</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Number of allegations received per financial year from April 2019 to December 2022:</a:t>
                      </a:r>
                    </a:p>
                    <a:p>
                      <a:pPr marL="171450" marR="0" lvl="0" indent="-171450">
                        <a:lnSpc>
                          <a:spcPct val="115000"/>
                        </a:lnSpc>
                        <a:spcBef>
                          <a:spcPts val="0"/>
                        </a:spcBef>
                        <a:spcAft>
                          <a:spcPts val="0"/>
                        </a:spcAft>
                        <a:buFont typeface="Arial"/>
                        <a:buChar char="•"/>
                      </a:pPr>
                      <a:endPar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171450" marR="0" lvl="0" indent="-171450">
                        <a:lnSpc>
                          <a:spcPct val="115000"/>
                        </a:lnSpc>
                        <a:spcBef>
                          <a:spcPts val="0"/>
                        </a:spcBef>
                        <a:spcAft>
                          <a:spcPts val="0"/>
                        </a:spcAft>
                        <a:buFont typeface="Arial"/>
                        <a:buChar char="•"/>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2019/20 – 23: </a:t>
                      </a:r>
                    </a:p>
                    <a:p>
                      <a:pPr marL="171450" marR="0" lvl="0" indent="-171450">
                        <a:lnSpc>
                          <a:spcPct val="115000"/>
                        </a:lnSpc>
                        <a:spcBef>
                          <a:spcPts val="0"/>
                        </a:spcBef>
                        <a:spcAft>
                          <a:spcPts val="0"/>
                        </a:spcAft>
                        <a:buFont typeface="Arial"/>
                        <a:buChar char="•"/>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2020/21 – 12:</a:t>
                      </a:r>
                    </a:p>
                    <a:p>
                      <a:pPr marL="171450" marR="0" lvl="0" indent="-171450">
                        <a:lnSpc>
                          <a:spcPct val="115000"/>
                        </a:lnSpc>
                        <a:spcBef>
                          <a:spcPts val="0"/>
                        </a:spcBef>
                        <a:spcAft>
                          <a:spcPts val="0"/>
                        </a:spcAft>
                        <a:buFont typeface="Arial"/>
                        <a:buChar char="•"/>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2021/22 – 26 </a:t>
                      </a:r>
                    </a:p>
                    <a:p>
                      <a:pPr marL="171450" marR="0" lvl="0" indent="-171450">
                        <a:lnSpc>
                          <a:spcPct val="115000"/>
                        </a:lnSpc>
                        <a:spcBef>
                          <a:spcPts val="0"/>
                        </a:spcBef>
                        <a:spcAft>
                          <a:spcPts val="0"/>
                        </a:spcAft>
                        <a:buFont typeface="Arial"/>
                        <a:buChar char="•"/>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2022/23 – 10</a:t>
                      </a:r>
                    </a:p>
                    <a:p>
                      <a:pPr marL="171450" marR="0" lvl="0" indent="-171450">
                        <a:lnSpc>
                          <a:spcPct val="115000"/>
                        </a:lnSpc>
                        <a:spcBef>
                          <a:spcPts val="0"/>
                        </a:spcBef>
                        <a:spcAft>
                          <a:spcPts val="0"/>
                        </a:spcAft>
                        <a:buFont typeface="Arial"/>
                        <a:buChar char="•"/>
                      </a:pPr>
                      <a:endPar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0" marR="0" lvl="0" indent="0">
                        <a:lnSpc>
                          <a:spcPct val="115000"/>
                        </a:lnSpc>
                        <a:spcBef>
                          <a:spcPts val="0"/>
                        </a:spcBef>
                        <a:spcAft>
                          <a:spcPts val="0"/>
                        </a:spcAft>
                        <a:buFont typeface="Arial"/>
                        <a:buNone/>
                      </a:pPr>
                      <a:r>
                        <a:rPr lang="en-US" sz="900" b="1" dirty="0">
                          <a:solidFill>
                            <a:schemeClr val="tx1"/>
                          </a:solidFill>
                          <a:effectLst/>
                          <a:latin typeface="Arial" panose="020B0604020202020204" pitchFamily="34" charset="0"/>
                          <a:ea typeface="Yu Mincho" panose="02020400000000000000" pitchFamily="18" charset="-128"/>
                          <a:cs typeface="Arial" panose="020B0604020202020204" pitchFamily="34" charset="0"/>
                        </a:rPr>
                        <a:t>Incident Reports</a:t>
                      </a:r>
                    </a:p>
                    <a:p>
                      <a:pPr marL="171450" marR="0" lvl="0" indent="-171450">
                        <a:lnSpc>
                          <a:spcPct val="115000"/>
                        </a:lnSpc>
                        <a:spcBef>
                          <a:spcPts val="0"/>
                        </a:spcBef>
                        <a:spcAft>
                          <a:spcPts val="0"/>
                        </a:spcAft>
                        <a:buFont typeface="Arial"/>
                        <a:buChar char="•"/>
                      </a:pPr>
                      <a:endPar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0" marR="0" lvl="0" indent="0">
                        <a:lnSpc>
                          <a:spcPct val="115000"/>
                        </a:lnSpc>
                        <a:spcBef>
                          <a:spcPts val="0"/>
                        </a:spcBef>
                        <a:spcAft>
                          <a:spcPts val="0"/>
                        </a:spcAft>
                        <a:buFont typeface="Arial"/>
                        <a:buNone/>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2019/20 – Twenty- three (23) reports were </a:t>
                      </a:r>
                      <a:r>
                        <a:rPr lang="en-US" sz="900" dirty="0" err="1">
                          <a:solidFill>
                            <a:schemeClr val="tx1"/>
                          </a:solidFill>
                          <a:effectLst/>
                          <a:latin typeface="Arial" panose="020B0604020202020204" pitchFamily="34" charset="0"/>
                          <a:ea typeface="Yu Mincho" panose="02020400000000000000" pitchFamily="18" charset="-128"/>
                          <a:cs typeface="Arial" panose="020B0604020202020204" pitchFamily="34" charset="0"/>
                        </a:rPr>
                        <a:t>finalised</a:t>
                      </a: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 </a:t>
                      </a:r>
                    </a:p>
                    <a:p>
                      <a:pPr marL="0" marR="0" lvl="0" indent="0">
                        <a:lnSpc>
                          <a:spcPct val="115000"/>
                        </a:lnSpc>
                        <a:spcBef>
                          <a:spcPts val="0"/>
                        </a:spcBef>
                        <a:spcAft>
                          <a:spcPts val="0"/>
                        </a:spcAft>
                        <a:buFont typeface="Arial"/>
                        <a:buNone/>
                      </a:pPr>
                      <a:endPar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0" marR="0" lvl="0" indent="0">
                        <a:lnSpc>
                          <a:spcPct val="115000"/>
                        </a:lnSpc>
                        <a:spcBef>
                          <a:spcPts val="0"/>
                        </a:spcBef>
                        <a:spcAft>
                          <a:spcPts val="0"/>
                        </a:spcAft>
                        <a:buFont typeface="Arial"/>
                        <a:buNone/>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2020/21 – Twelve (12) reports were finalized. Two (2) disciplinary cases</a:t>
                      </a:r>
                    </a:p>
                    <a:p>
                      <a:pPr marL="0" marR="0" lvl="0" indent="0">
                        <a:lnSpc>
                          <a:spcPct val="115000"/>
                        </a:lnSpc>
                        <a:spcBef>
                          <a:spcPts val="0"/>
                        </a:spcBef>
                        <a:spcAft>
                          <a:spcPts val="0"/>
                        </a:spcAft>
                        <a:buFont typeface="Arial"/>
                        <a:buNone/>
                      </a:pPr>
                      <a:endPar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0" marR="0" lvl="0" indent="0">
                        <a:lnSpc>
                          <a:spcPct val="115000"/>
                        </a:lnSpc>
                        <a:spcBef>
                          <a:spcPts val="0"/>
                        </a:spcBef>
                        <a:spcAft>
                          <a:spcPts val="0"/>
                        </a:spcAft>
                        <a:buFont typeface="Arial"/>
                        <a:buNone/>
                      </a:pPr>
                      <a:r>
                        <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2022/23 - Four (4) reports were </a:t>
                      </a:r>
                      <a:r>
                        <a:rPr lang="en-US" sz="900" dirty="0" err="1">
                          <a:solidFill>
                            <a:schemeClr val="tx1"/>
                          </a:solidFill>
                          <a:effectLst/>
                          <a:latin typeface="Arial" panose="020B0604020202020204" pitchFamily="34" charset="0"/>
                          <a:ea typeface="Yu Mincho" panose="02020400000000000000" pitchFamily="18" charset="-128"/>
                          <a:cs typeface="Arial" panose="020B0604020202020204" pitchFamily="34" charset="0"/>
                        </a:rPr>
                        <a:t>finalised</a:t>
                      </a:r>
                      <a:endParaRPr lang="en-US" sz="9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900" kern="1200" dirty="0">
                          <a:effectLst/>
                          <a:latin typeface="Arial" panose="020B0604020202020204" pitchFamily="34" charset="0"/>
                          <a:ea typeface="Yu Mincho" panose="02020400000000000000" pitchFamily="18" charset="-128"/>
                          <a:cs typeface="Arial" panose="020B0604020202020204" pitchFamily="34" charset="0"/>
                        </a:rPr>
                        <a:t>95% resolution</a:t>
                      </a:r>
                      <a:endParaRPr lang="en-US" sz="9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1528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altLang="en-US" sz="1600" b="1" dirty="0">
                <a:solidFill>
                  <a:schemeClr val="tx1"/>
                </a:solidFill>
              </a:rPr>
              <a:t>GOVERNANCE - GREATER EFFICIENCY, EFFECTIVENESS AND ACCOUNTABILITY</a:t>
            </a:r>
            <a:endParaRPr lang="en-US" sz="16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88</a:t>
            </a:r>
          </a:p>
        </p:txBody>
      </p:sp>
      <p:graphicFrame>
        <p:nvGraphicFramePr>
          <p:cNvPr id="5" name="Table 4">
            <a:extLst>
              <a:ext uri="{FF2B5EF4-FFF2-40B4-BE49-F238E27FC236}">
                <a16:creationId xmlns:a16="http://schemas.microsoft.com/office/drawing/2014/main" id="{7E7BD474-8534-4E81-B295-7C357E859D34}"/>
              </a:ext>
            </a:extLst>
          </p:cNvPr>
          <p:cNvGraphicFramePr>
            <a:graphicFrameLocks noGrp="1"/>
          </p:cNvGraphicFramePr>
          <p:nvPr>
            <p:extLst>
              <p:ext uri="{D42A27DB-BD31-4B8C-83A1-F6EECF244321}">
                <p14:modId xmlns:p14="http://schemas.microsoft.com/office/powerpoint/2010/main" val="4215786899"/>
              </p:ext>
            </p:extLst>
          </p:nvPr>
        </p:nvGraphicFramePr>
        <p:xfrm>
          <a:off x="152400" y="699542"/>
          <a:ext cx="8839200" cy="3478495"/>
        </p:xfrm>
        <a:graphic>
          <a:graphicData uri="http://schemas.openxmlformats.org/drawingml/2006/table">
            <a:tbl>
              <a:tblPr/>
              <a:tblGrid>
                <a:gridCol w="1133231">
                  <a:extLst>
                    <a:ext uri="{9D8B030D-6E8A-4147-A177-3AD203B41FA5}">
                      <a16:colId xmlns:a16="http://schemas.microsoft.com/office/drawing/2014/main" val="20000"/>
                    </a:ext>
                  </a:extLst>
                </a:gridCol>
                <a:gridCol w="2206249">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683296">
                  <a:extLst>
                    <a:ext uri="{9D8B030D-6E8A-4147-A177-3AD203B41FA5}">
                      <a16:colId xmlns:a16="http://schemas.microsoft.com/office/drawing/2014/main" val="20004"/>
                    </a:ext>
                  </a:extLst>
                </a:gridCol>
              </a:tblGrid>
              <a:tr h="244122">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NDP Pillar 3: A Capable State</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0"/>
                  </a:ext>
                </a:extLst>
              </a:tr>
              <a:tr h="198658">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Priority 1: A Capable, Ethical and Developmental State</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1"/>
                  </a:ext>
                </a:extLst>
              </a:tr>
              <a:tr h="187030">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MTSF Programme: A Capable and Honest Government</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2"/>
                  </a:ext>
                </a:extLst>
              </a:tr>
              <a:tr h="199396">
                <a:tc gridSpan="5">
                  <a:txBody>
                    <a:bodyPr/>
                    <a:lstStyle/>
                    <a:p>
                      <a:pPr marL="0" marR="0">
                        <a:lnSpc>
                          <a:spcPct val="110000"/>
                        </a:lnSpc>
                        <a:spcBef>
                          <a:spcPts val="0"/>
                        </a:spcBef>
                        <a:spcAft>
                          <a:spcPts val="0"/>
                        </a:spcAft>
                      </a:pPr>
                      <a:r>
                        <a:rPr lang="en-ZA" sz="1000" b="1" kern="1200" dirty="0">
                          <a:solidFill>
                            <a:schemeClr val="bg1"/>
                          </a:solidFill>
                          <a:effectLst/>
                          <a:latin typeface="Arial" panose="020B0604020202020204" pitchFamily="34" charset="0"/>
                          <a:ea typeface="+mn-ea"/>
                          <a:cs typeface="Arial" panose="020B0604020202020204" pitchFamily="34" charset="0"/>
                        </a:rPr>
                        <a:t>Sub-Programme: </a:t>
                      </a:r>
                      <a:r>
                        <a:rPr lang="en-US" sz="1000" b="1" kern="1200" dirty="0">
                          <a:solidFill>
                            <a:schemeClr val="bg1"/>
                          </a:solidFill>
                          <a:effectLst/>
                          <a:latin typeface="Arial" panose="020B0604020202020204" pitchFamily="34" charset="0"/>
                          <a:ea typeface="+mn-ea"/>
                          <a:cs typeface="Arial" panose="020B0604020202020204" pitchFamily="34" charset="0"/>
                        </a:rPr>
                        <a:t>Functional, efficient and integrated government</a:t>
                      </a:r>
                      <a:r>
                        <a:rPr lang="en-US" sz="1000" dirty="0">
                          <a:solidFill>
                            <a:schemeClr val="bg1"/>
                          </a:solidFill>
                          <a:effectLst/>
                          <a:latin typeface="Arial" panose="020B0604020202020204" pitchFamily="34" charset="0"/>
                          <a:cs typeface="Arial" panose="020B0604020202020204" pitchFamily="34" charset="0"/>
                        </a:rPr>
                        <a:t> </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3"/>
                  </a:ext>
                </a:extLst>
              </a:tr>
              <a:tr h="561091">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OUTCOME</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OUTCOME INDICATOR</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BASELINE (MARCH 2019)</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FIVE-YEAR TARGET</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78212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panose="020B0604020202020204" pitchFamily="34" charset="0"/>
                          <a:ea typeface="MS PGothic" charset="0"/>
                          <a:cs typeface="Arial" panose="020B0604020202020204" pitchFamily="34" charset="0"/>
                        </a:rPr>
                        <a:t>Improved governance and strengthened control environment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US" sz="1000" kern="1200" dirty="0">
                          <a:effectLst/>
                          <a:latin typeface="Arial" panose="020B0604020202020204" pitchFamily="34" charset="0"/>
                          <a:ea typeface="Yu Mincho" panose="02020400000000000000" pitchFamily="18" charset="-128"/>
                          <a:cs typeface="Arial" panose="020B0604020202020204" pitchFamily="34" charset="0"/>
                        </a:rPr>
                        <a:t>Percentage compliance to 30-day payment requirement monitored</a:t>
                      </a:r>
                      <a:endParaRPr lang="en-US" sz="10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000" dirty="0">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For the period 01 April 2019 – 30 September 2022, the number of invoices processed late were as follows;</a:t>
                      </a:r>
                    </a:p>
                    <a:p>
                      <a:pPr marL="171450" marR="0" lvl="0" indent="-171450">
                        <a:lnSpc>
                          <a:spcPct val="115000"/>
                        </a:lnSpc>
                        <a:spcBef>
                          <a:spcPts val="0"/>
                        </a:spcBef>
                        <a:spcAft>
                          <a:spcPts val="0"/>
                        </a:spcAft>
                        <a:buFont typeface="Arial"/>
                        <a:buChar char="•"/>
                      </a:pPr>
                      <a:endPar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171450" marR="0" lvl="0" indent="-171450">
                        <a:lnSpc>
                          <a:spcPct val="115000"/>
                        </a:lnSpc>
                        <a:spcBef>
                          <a:spcPts val="0"/>
                        </a:spcBef>
                        <a:spcAft>
                          <a:spcPts val="0"/>
                        </a:spcAft>
                        <a:buFont typeface="Arial"/>
                        <a:buChar char="•"/>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2019/20 = 1 925</a:t>
                      </a:r>
                    </a:p>
                    <a:p>
                      <a:pPr marL="0" marR="0" lvl="0" indent="0">
                        <a:lnSpc>
                          <a:spcPct val="115000"/>
                        </a:lnSpc>
                        <a:spcBef>
                          <a:spcPts val="0"/>
                        </a:spcBef>
                        <a:spcAft>
                          <a:spcPts val="0"/>
                        </a:spcAft>
                        <a:buFont typeface="Arial"/>
                        <a:buNone/>
                      </a:pPr>
                      <a:endPar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171450" marR="0" lvl="0" indent="-171450">
                        <a:lnSpc>
                          <a:spcPct val="115000"/>
                        </a:lnSpc>
                        <a:spcBef>
                          <a:spcPts val="0"/>
                        </a:spcBef>
                        <a:spcAft>
                          <a:spcPts val="0"/>
                        </a:spcAft>
                        <a:buFont typeface="Arial"/>
                        <a:buChar char="•"/>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2020/21 = 178</a:t>
                      </a:r>
                    </a:p>
                    <a:p>
                      <a:pPr marL="171450" marR="0" lvl="0" indent="-171450">
                        <a:lnSpc>
                          <a:spcPct val="115000"/>
                        </a:lnSpc>
                        <a:spcBef>
                          <a:spcPts val="0"/>
                        </a:spcBef>
                        <a:spcAft>
                          <a:spcPts val="0"/>
                        </a:spcAft>
                        <a:buFont typeface="Arial"/>
                        <a:buChar char="•"/>
                      </a:pPr>
                      <a:endPar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171450" marR="0" lvl="0" indent="-171450">
                        <a:lnSpc>
                          <a:spcPct val="115000"/>
                        </a:lnSpc>
                        <a:spcBef>
                          <a:spcPts val="0"/>
                        </a:spcBef>
                        <a:spcAft>
                          <a:spcPts val="0"/>
                        </a:spcAft>
                        <a:buFont typeface="Arial"/>
                        <a:buChar char="•"/>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2021/22 = 276</a:t>
                      </a:r>
                    </a:p>
                    <a:p>
                      <a:pPr marL="0" marR="0" lvl="0" indent="0">
                        <a:lnSpc>
                          <a:spcPct val="115000"/>
                        </a:lnSpc>
                        <a:spcBef>
                          <a:spcPts val="0"/>
                        </a:spcBef>
                        <a:spcAft>
                          <a:spcPts val="0"/>
                        </a:spcAft>
                        <a:buFont typeface="Arial"/>
                        <a:buNone/>
                      </a:pPr>
                      <a:endPar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171450" marR="0" lvl="0" indent="-171450">
                        <a:lnSpc>
                          <a:spcPct val="115000"/>
                        </a:lnSpc>
                        <a:spcBef>
                          <a:spcPts val="0"/>
                        </a:spcBef>
                        <a:spcAft>
                          <a:spcPts val="0"/>
                        </a:spcAft>
                        <a:buFont typeface="Arial"/>
                        <a:buChar char="•"/>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2022/23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1000" kern="1200" dirty="0">
                          <a:effectLst/>
                          <a:latin typeface="Arial" panose="020B0604020202020204" pitchFamily="34" charset="0"/>
                          <a:ea typeface="Yu Mincho" panose="02020400000000000000" pitchFamily="18" charset="-128"/>
                          <a:cs typeface="Arial" panose="020B0604020202020204" pitchFamily="34" charset="0"/>
                        </a:rPr>
                        <a:t>100% compliance</a:t>
                      </a:r>
                      <a:endParaRPr lang="en-US" sz="10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34061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 y="176503"/>
            <a:ext cx="8229600" cy="421555"/>
          </a:xfrm>
        </p:spPr>
        <p:txBody>
          <a:bodyPr>
            <a:noAutofit/>
          </a:bodyPr>
          <a:lstStyle/>
          <a:p>
            <a:pPr lvl="0"/>
            <a:r>
              <a:rPr lang="en-US" altLang="en-US" sz="1600" b="1" dirty="0">
                <a:solidFill>
                  <a:schemeClr val="tx1"/>
                </a:solidFill>
              </a:rPr>
              <a:t>GOVERNANCE - GREATER EFFICIENCY, EFFECTIVENESS AND ACCOUNTABILITY</a:t>
            </a:r>
            <a:endParaRPr lang="en-US" sz="1600" dirty="0">
              <a:solidFill>
                <a:schemeClr val="tx1"/>
              </a:solidFill>
            </a:endParaRPr>
          </a:p>
        </p:txBody>
      </p:sp>
      <p:sp>
        <p:nvSpPr>
          <p:cNvPr id="6" name="Title 1"/>
          <p:cNvSpPr txBox="1">
            <a:spLocks/>
          </p:cNvSpPr>
          <p:nvPr/>
        </p:nvSpPr>
        <p:spPr>
          <a:xfrm>
            <a:off x="0" y="699542"/>
            <a:ext cx="9144000" cy="3672408"/>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2800"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8316416" y="4602162"/>
            <a:ext cx="405408"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lumMod val="65000"/>
                    <a:lumOff val="35000"/>
                  </a:prstClr>
                </a:solidFill>
                <a:latin typeface="Calibri"/>
              </a:rPr>
              <a:t>89</a:t>
            </a:r>
          </a:p>
        </p:txBody>
      </p:sp>
      <p:graphicFrame>
        <p:nvGraphicFramePr>
          <p:cNvPr id="5" name="Table 4">
            <a:extLst>
              <a:ext uri="{FF2B5EF4-FFF2-40B4-BE49-F238E27FC236}">
                <a16:creationId xmlns:a16="http://schemas.microsoft.com/office/drawing/2014/main" id="{7E7BD474-8534-4E81-B295-7C357E859D34}"/>
              </a:ext>
            </a:extLst>
          </p:cNvPr>
          <p:cNvGraphicFramePr>
            <a:graphicFrameLocks noGrp="1"/>
          </p:cNvGraphicFramePr>
          <p:nvPr>
            <p:extLst>
              <p:ext uri="{D42A27DB-BD31-4B8C-83A1-F6EECF244321}">
                <p14:modId xmlns:p14="http://schemas.microsoft.com/office/powerpoint/2010/main" val="1052374503"/>
              </p:ext>
            </p:extLst>
          </p:nvPr>
        </p:nvGraphicFramePr>
        <p:xfrm>
          <a:off x="152400" y="699542"/>
          <a:ext cx="8839200" cy="3600399"/>
        </p:xfrm>
        <a:graphic>
          <a:graphicData uri="http://schemas.openxmlformats.org/drawingml/2006/table">
            <a:tbl>
              <a:tblPr/>
              <a:tblGrid>
                <a:gridCol w="1133231">
                  <a:extLst>
                    <a:ext uri="{9D8B030D-6E8A-4147-A177-3AD203B41FA5}">
                      <a16:colId xmlns:a16="http://schemas.microsoft.com/office/drawing/2014/main" val="20000"/>
                    </a:ext>
                  </a:extLst>
                </a:gridCol>
                <a:gridCol w="2568656">
                  <a:extLst>
                    <a:ext uri="{9D8B030D-6E8A-4147-A177-3AD203B41FA5}">
                      <a16:colId xmlns:a16="http://schemas.microsoft.com/office/drawing/2014/main" val="20001"/>
                    </a:ext>
                  </a:extLst>
                </a:gridCol>
                <a:gridCol w="1394705">
                  <a:extLst>
                    <a:ext uri="{9D8B030D-6E8A-4147-A177-3AD203B41FA5}">
                      <a16:colId xmlns:a16="http://schemas.microsoft.com/office/drawing/2014/main" val="20002"/>
                    </a:ext>
                  </a:extLst>
                </a:gridCol>
                <a:gridCol w="2131320">
                  <a:extLst>
                    <a:ext uri="{9D8B030D-6E8A-4147-A177-3AD203B41FA5}">
                      <a16:colId xmlns:a16="http://schemas.microsoft.com/office/drawing/2014/main" val="20003"/>
                    </a:ext>
                  </a:extLst>
                </a:gridCol>
                <a:gridCol w="1611288">
                  <a:extLst>
                    <a:ext uri="{9D8B030D-6E8A-4147-A177-3AD203B41FA5}">
                      <a16:colId xmlns:a16="http://schemas.microsoft.com/office/drawing/2014/main" val="20004"/>
                    </a:ext>
                  </a:extLst>
                </a:gridCol>
              </a:tblGrid>
              <a:tr h="304288">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NDP Pillar 3: A Capable State</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0"/>
                  </a:ext>
                </a:extLst>
              </a:tr>
              <a:tr h="247618">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Priority 1: A Capable, Ethical and Developmental State</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1"/>
                  </a:ext>
                </a:extLst>
              </a:tr>
              <a:tr h="233124">
                <a:tc gridSpan="5">
                  <a:txBody>
                    <a:bodyPr/>
                    <a:lstStyle/>
                    <a:p>
                      <a:pPr marL="0" marR="0">
                        <a:lnSpc>
                          <a:spcPct val="110000"/>
                        </a:lnSpc>
                        <a:spcBef>
                          <a:spcPts val="0"/>
                        </a:spcBef>
                        <a:spcAft>
                          <a:spcPts val="0"/>
                        </a:spcAft>
                      </a:pPr>
                      <a:r>
                        <a:rPr lang="en-ZA" sz="1000" b="1" dirty="0">
                          <a:solidFill>
                            <a:schemeClr val="bg1"/>
                          </a:solidFill>
                          <a:effectLst/>
                          <a:latin typeface="Arial" panose="020B0604020202020204" pitchFamily="34" charset="0"/>
                          <a:ea typeface="Calibri"/>
                          <a:cs typeface="Arial" panose="020B0604020202020204" pitchFamily="34" charset="0"/>
                        </a:rPr>
                        <a:t>MTSF Programme: A Capable and Honest Government</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2"/>
                  </a:ext>
                </a:extLst>
              </a:tr>
              <a:tr h="248539">
                <a:tc gridSpan="5">
                  <a:txBody>
                    <a:bodyPr/>
                    <a:lstStyle/>
                    <a:p>
                      <a:pPr marL="0" marR="0">
                        <a:lnSpc>
                          <a:spcPct val="110000"/>
                        </a:lnSpc>
                        <a:spcBef>
                          <a:spcPts val="0"/>
                        </a:spcBef>
                        <a:spcAft>
                          <a:spcPts val="0"/>
                        </a:spcAft>
                      </a:pPr>
                      <a:r>
                        <a:rPr lang="en-ZA" sz="1000" b="1" kern="1200" dirty="0">
                          <a:solidFill>
                            <a:schemeClr val="bg1"/>
                          </a:solidFill>
                          <a:effectLst/>
                          <a:latin typeface="Arial" panose="020B0604020202020204" pitchFamily="34" charset="0"/>
                          <a:ea typeface="+mn-ea"/>
                          <a:cs typeface="Arial" panose="020B0604020202020204" pitchFamily="34" charset="0"/>
                        </a:rPr>
                        <a:t>Sub-Programme: </a:t>
                      </a:r>
                      <a:r>
                        <a:rPr lang="en-US" sz="1000" b="1" kern="1200" dirty="0">
                          <a:solidFill>
                            <a:schemeClr val="bg1"/>
                          </a:solidFill>
                          <a:effectLst/>
                          <a:latin typeface="Arial" panose="020B0604020202020204" pitchFamily="34" charset="0"/>
                          <a:ea typeface="+mn-ea"/>
                          <a:cs typeface="Arial" panose="020B0604020202020204" pitchFamily="34" charset="0"/>
                        </a:rPr>
                        <a:t>Functional, efficient and integrated government</a:t>
                      </a:r>
                      <a:r>
                        <a:rPr lang="en-US" sz="1000" dirty="0">
                          <a:solidFill>
                            <a:schemeClr val="bg1"/>
                          </a:solidFill>
                          <a:effectLst/>
                          <a:latin typeface="Arial" panose="020B0604020202020204" pitchFamily="34" charset="0"/>
                          <a:cs typeface="Arial" panose="020B0604020202020204" pitchFamily="34" charset="0"/>
                        </a:rPr>
                        <a:t> </a:t>
                      </a:r>
                      <a:endParaRPr lang="en-US" sz="10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tc hMerge="1">
                  <a:txBody>
                    <a:bodyPr/>
                    <a:lstStyle/>
                    <a:p>
                      <a:endParaRPr lang="en-US"/>
                    </a:p>
                  </a:txBody>
                  <a:tcPr/>
                </a:tc>
                <a:tc hMerge="1">
                  <a:txBody>
                    <a:bodyPr/>
                    <a:lstStyle/>
                    <a:p>
                      <a:pPr marL="0" marR="0">
                        <a:lnSpc>
                          <a:spcPct val="150000"/>
                        </a:lnSpc>
                        <a:spcBef>
                          <a:spcPts val="0"/>
                        </a:spcBef>
                        <a:spcAft>
                          <a:spcPts val="0"/>
                        </a:spcAft>
                      </a:pPr>
                      <a:endParaRPr lang="en-US" sz="1200" dirty="0">
                        <a:solidFill>
                          <a:srgbClr val="000000"/>
                        </a:solidFill>
                        <a:effectLst/>
                        <a:latin typeface="Arial"/>
                        <a:ea typeface="Calibri"/>
                      </a:endParaRPr>
                    </a:p>
                  </a:txBody>
                  <a:tcPr marL="68580" marR="68580" marT="0" marB="0" anchor="ctr"/>
                </a:tc>
                <a:extLst>
                  <a:ext uri="{0D108BD9-81ED-4DB2-BD59-A6C34878D82A}">
                    <a16:rowId xmlns:a16="http://schemas.microsoft.com/office/drawing/2014/main" val="10003"/>
                  </a:ext>
                </a:extLst>
              </a:tr>
              <a:tr h="562945">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OUTCOME</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OUTCOME INDICATOR</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BASELINE (MARCH 2019)</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REVISED BASELINE (DECEMBER 2022)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FIVE-YEAR TARGET</a:t>
                      </a:r>
                      <a:endParaRPr kumimoji="0" lang="en-US" sz="1000" b="0"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4"/>
                  </a:ext>
                </a:extLst>
              </a:tr>
              <a:tr h="1279496">
                <a:tc rowSpan="2">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ZA" sz="10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Improved governance and strengthened control environment</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1000" kern="1200" dirty="0">
                          <a:effectLst/>
                          <a:latin typeface="Arial" panose="020B0604020202020204" pitchFamily="34" charset="0"/>
                          <a:ea typeface="Yu Mincho" panose="02020400000000000000" pitchFamily="18" charset="-128"/>
                          <a:cs typeface="Arial" panose="020B0604020202020204" pitchFamily="34" charset="0"/>
                        </a:rPr>
                        <a:t>Percentage response to Parliament questions</a:t>
                      </a:r>
                      <a:endParaRPr lang="en-US" sz="10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000" dirty="0">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698 Parliamentary Questions from Parliament for both National Assembly and the National Council of Province. </a:t>
                      </a:r>
                    </a:p>
                    <a:p>
                      <a:pPr marL="0" marR="0" lvl="0" indent="0">
                        <a:lnSpc>
                          <a:spcPct val="115000"/>
                        </a:lnSpc>
                        <a:spcBef>
                          <a:spcPts val="0"/>
                        </a:spcBef>
                        <a:spcAft>
                          <a:spcPts val="0"/>
                        </a:spcAft>
                        <a:buFont typeface="Arial"/>
                        <a:buNone/>
                      </a:pPr>
                      <a:endPar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marL="0" marR="0" lvl="0" indent="0">
                        <a:lnSpc>
                          <a:spcPct val="115000"/>
                        </a:lnSpc>
                        <a:spcBef>
                          <a:spcPts val="0"/>
                        </a:spcBef>
                        <a:spcAft>
                          <a:spcPts val="0"/>
                        </a:spcAft>
                        <a:buFont typeface="Arial"/>
                        <a:buNone/>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653 responses were processed -  (94%)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1000" kern="1200" dirty="0">
                          <a:effectLst/>
                          <a:latin typeface="Arial" panose="020B0604020202020204" pitchFamily="34" charset="0"/>
                          <a:ea typeface="Yu Mincho" panose="02020400000000000000" pitchFamily="18" charset="-128"/>
                          <a:cs typeface="Arial" panose="020B0604020202020204" pitchFamily="34" charset="0"/>
                        </a:rPr>
                        <a:t>100% responses to Parliament questions within stipulated timelines</a:t>
                      </a:r>
                      <a:endParaRPr lang="en-US" sz="10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9"/>
                  </a:ext>
                </a:extLst>
              </a:tr>
              <a:tr h="724389">
                <a:tc v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1000" kern="1200" dirty="0">
                          <a:effectLst/>
                          <a:latin typeface="Arial" panose="020B0604020202020204" pitchFamily="34" charset="0"/>
                          <a:ea typeface="Yu Mincho" panose="02020400000000000000" pitchFamily="18" charset="-128"/>
                          <a:cs typeface="Arial" panose="020B0604020202020204" pitchFamily="34" charset="0"/>
                        </a:rPr>
                        <a:t>Updated shareholder compacts</a:t>
                      </a:r>
                      <a:endParaRPr lang="en-US" sz="10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ZA" sz="1000" dirty="0">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US" sz="100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Updated shareholder compacts for the 2022/23 financial year signed by all Sector State-Owned Entities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nSpc>
                          <a:spcPct val="115000"/>
                        </a:lnSpc>
                        <a:spcBef>
                          <a:spcPts val="0"/>
                        </a:spcBef>
                        <a:spcAft>
                          <a:spcPts val="0"/>
                        </a:spcAft>
                        <a:buFont typeface="Arial"/>
                        <a:buNone/>
                      </a:pPr>
                      <a:r>
                        <a:rPr lang="en-GB" sz="1000" kern="1200" dirty="0">
                          <a:effectLst/>
                          <a:latin typeface="Arial" panose="020B0604020202020204" pitchFamily="34" charset="0"/>
                          <a:ea typeface="Yu Mincho" panose="02020400000000000000" pitchFamily="18" charset="-128"/>
                          <a:cs typeface="Arial" panose="020B0604020202020204" pitchFamily="34" charset="0"/>
                        </a:rPr>
                        <a:t>Shareholder compacts updated annually</a:t>
                      </a:r>
                      <a:endParaRPr lang="en-US" sz="1000" dirty="0">
                        <a:effectLst/>
                        <a:latin typeface="Arial" panose="020B06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182625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r>
              <a:rPr lang="en-US" altLang="en-US" sz="3200" b="1" dirty="0">
                <a:solidFill>
                  <a:schemeClr val="tx1"/>
                </a:solidFill>
              </a:rPr>
              <a:t>DoT ANNUAL PERFORMANCE PLAN 2023/24</a:t>
            </a:r>
          </a:p>
          <a:p>
            <a:pPr algn="ctr"/>
            <a:endParaRPr lang="en-US" altLang="en-US" sz="3200" b="1" dirty="0">
              <a:solidFill>
                <a:schemeClr val="tx1"/>
              </a:solidFill>
            </a:endParaRPr>
          </a:p>
          <a:p>
            <a:pPr algn="ctr"/>
            <a:r>
              <a:rPr lang="en-US" altLang="en-US" sz="2400" b="1" dirty="0">
                <a:solidFill>
                  <a:schemeClr val="tx1"/>
                </a:solidFill>
              </a:rPr>
              <a:t>PER PROGRAMME &amp; SUB-PROGRAMME</a:t>
            </a:r>
            <a:endParaRPr lang="en-US" altLang="en-US" sz="2400" dirty="0">
              <a:solidFill>
                <a:schemeClr val="tx1"/>
              </a:solidFil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90</a:t>
            </a:r>
          </a:p>
        </p:txBody>
      </p:sp>
    </p:spTree>
    <p:extLst>
      <p:ext uri="{BB962C8B-B14F-4D97-AF65-F5344CB8AC3E}">
        <p14:creationId xmlns:p14="http://schemas.microsoft.com/office/powerpoint/2010/main" val="11198587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7534"/>
            <a:ext cx="8208912" cy="3528392"/>
          </a:xfrm>
        </p:spPr>
        <p:txBody>
          <a:bodyPr>
            <a:noAutofit/>
          </a:bodyPr>
          <a:lstStyle/>
          <a:p>
            <a:pPr algn="just"/>
            <a:endParaRPr lang="en-ZA" sz="1500" b="1" dirty="0">
              <a:solidFill>
                <a:schemeClr val="tx1"/>
              </a:solidFill>
            </a:endParaRPr>
          </a:p>
          <a:p>
            <a:pPr algn="just"/>
            <a:endParaRPr lang="en-ZA" sz="1500" b="1" dirty="0">
              <a:solidFill>
                <a:schemeClr val="tx1"/>
              </a:solidFill>
            </a:endParaRPr>
          </a:p>
          <a:p>
            <a:pPr algn="just"/>
            <a:r>
              <a:rPr lang="en-US" sz="1400" dirty="0">
                <a:solidFill>
                  <a:schemeClr val="tx1"/>
                </a:solidFill>
              </a:rPr>
              <a:t> </a:t>
            </a:r>
          </a:p>
          <a:p>
            <a:pPr algn="ctr">
              <a:lnSpc>
                <a:spcPct val="150000"/>
              </a:lnSpc>
            </a:pPr>
            <a:r>
              <a:rPr lang="en-ZA" sz="3200" b="1" dirty="0">
                <a:solidFill>
                  <a:schemeClr val="tx1"/>
                </a:solidFill>
              </a:rPr>
              <a:t>Programme 01: </a:t>
            </a:r>
          </a:p>
          <a:p>
            <a:pPr algn="ctr">
              <a:lnSpc>
                <a:spcPct val="150000"/>
              </a:lnSpc>
            </a:pPr>
            <a:r>
              <a:rPr lang="en-ZA" sz="3200" b="1" dirty="0">
                <a:solidFill>
                  <a:schemeClr val="tx1"/>
                </a:solidFill>
              </a:rPr>
              <a:t>Administration (ODG, and CFO)</a:t>
            </a:r>
          </a:p>
          <a:p>
            <a:pPr algn="ctr">
              <a:lnSpc>
                <a:spcPct val="150000"/>
              </a:lnSpc>
            </a:pPr>
            <a:r>
              <a:rPr lang="en-ZA" sz="3200" b="1" dirty="0">
                <a:solidFill>
                  <a:schemeClr val="tx1"/>
                </a:solidFill>
              </a:rPr>
              <a:t>and Corporate Services</a:t>
            </a:r>
            <a:endParaRPr lang="en-ZA" sz="3200" dirty="0">
              <a:solidFill>
                <a:schemeClr val="tx1"/>
              </a:solidFil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91</a:t>
            </a:r>
          </a:p>
        </p:txBody>
      </p:sp>
    </p:spTree>
    <p:extLst>
      <p:ext uri="{BB962C8B-B14F-4D97-AF65-F5344CB8AC3E}">
        <p14:creationId xmlns:p14="http://schemas.microsoft.com/office/powerpoint/2010/main" val="36329138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Administration - ODG</a:t>
            </a:r>
          </a:p>
        </p:txBody>
      </p:sp>
      <p:sp>
        <p:nvSpPr>
          <p:cNvPr id="3" name="Content Placeholder 2"/>
          <p:cNvSpPr>
            <a:spLocks noGrp="1"/>
          </p:cNvSpPr>
          <p:nvPr>
            <p:ph sz="half" idx="1"/>
          </p:nvPr>
        </p:nvSpPr>
        <p:spPr>
          <a:xfrm>
            <a:off x="467544" y="627534"/>
            <a:ext cx="8208912" cy="4104456"/>
          </a:xfrm>
        </p:spPr>
        <p:txBody>
          <a:bodyPr>
            <a:noAutofit/>
          </a:bodyPr>
          <a:lstStyle/>
          <a:p>
            <a:pPr algn="just"/>
            <a:r>
              <a:rPr lang="en-ZA" sz="1500" b="1" dirty="0">
                <a:solidFill>
                  <a:schemeClr val="tx1"/>
                </a:solidFill>
              </a:rPr>
              <a:t>1.1.1 Sub-programme: Office of the Director-General</a:t>
            </a:r>
          </a:p>
          <a:p>
            <a:pPr algn="just"/>
            <a:endParaRPr lang="en-ZA" sz="1500"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92</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9E7E76C6-4231-4B09-9569-17EC44C32DDC}"/>
              </a:ext>
            </a:extLst>
          </p:cNvPr>
          <p:cNvGraphicFramePr>
            <a:graphicFrameLocks noGrp="1"/>
          </p:cNvGraphicFramePr>
          <p:nvPr>
            <p:extLst>
              <p:ext uri="{D42A27DB-BD31-4B8C-83A1-F6EECF244321}">
                <p14:modId xmlns:p14="http://schemas.microsoft.com/office/powerpoint/2010/main" val="2654067107"/>
              </p:ext>
            </p:extLst>
          </p:nvPr>
        </p:nvGraphicFramePr>
        <p:xfrm>
          <a:off x="323528" y="1049089"/>
          <a:ext cx="8280921" cy="3476410"/>
        </p:xfrm>
        <a:graphic>
          <a:graphicData uri="http://schemas.openxmlformats.org/drawingml/2006/table">
            <a:tbl>
              <a:tblPr bandRow="1"/>
              <a:tblGrid>
                <a:gridCol w="1152104">
                  <a:extLst>
                    <a:ext uri="{9D8B030D-6E8A-4147-A177-3AD203B41FA5}">
                      <a16:colId xmlns:a16="http://schemas.microsoft.com/office/drawing/2014/main" val="3156763071"/>
                    </a:ext>
                  </a:extLst>
                </a:gridCol>
                <a:gridCol w="1344119">
                  <a:extLst>
                    <a:ext uri="{9D8B030D-6E8A-4147-A177-3AD203B41FA5}">
                      <a16:colId xmlns:a16="http://schemas.microsoft.com/office/drawing/2014/main" val="1785151161"/>
                    </a:ext>
                  </a:extLst>
                </a:gridCol>
                <a:gridCol w="1344119">
                  <a:extLst>
                    <a:ext uri="{9D8B030D-6E8A-4147-A177-3AD203B41FA5}">
                      <a16:colId xmlns:a16="http://schemas.microsoft.com/office/drawing/2014/main" val="2761700162"/>
                    </a:ext>
                  </a:extLst>
                </a:gridCol>
                <a:gridCol w="1152104">
                  <a:extLst>
                    <a:ext uri="{9D8B030D-6E8A-4147-A177-3AD203B41FA5}">
                      <a16:colId xmlns:a16="http://schemas.microsoft.com/office/drawing/2014/main" val="491098186"/>
                    </a:ext>
                  </a:extLst>
                </a:gridCol>
                <a:gridCol w="1088099">
                  <a:extLst>
                    <a:ext uri="{9D8B030D-6E8A-4147-A177-3AD203B41FA5}">
                      <a16:colId xmlns:a16="http://schemas.microsoft.com/office/drawing/2014/main" val="3947285913"/>
                    </a:ext>
                  </a:extLst>
                </a:gridCol>
                <a:gridCol w="1100188">
                  <a:extLst>
                    <a:ext uri="{9D8B030D-6E8A-4147-A177-3AD203B41FA5}">
                      <a16:colId xmlns:a16="http://schemas.microsoft.com/office/drawing/2014/main" val="1796143537"/>
                    </a:ext>
                  </a:extLst>
                </a:gridCol>
                <a:gridCol w="1100188">
                  <a:extLst>
                    <a:ext uri="{9D8B030D-6E8A-4147-A177-3AD203B41FA5}">
                      <a16:colId xmlns:a16="http://schemas.microsoft.com/office/drawing/2014/main" val="3493124147"/>
                    </a:ext>
                  </a:extLst>
                </a:gridCol>
              </a:tblGrid>
              <a:tr h="146920">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Performance Outcome</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Output</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Output Indicator</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3817987"/>
                  </a:ext>
                </a:extLst>
              </a:tr>
              <a:tr h="61802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Estimated Performance</a:t>
                      </a:r>
                      <a:endParaRPr lang="en-ZA" sz="1000" dirty="0">
                        <a:effectLst/>
                        <a:latin typeface="Calibri" panose="020F0502020204030204" pitchFamily="34" charset="0"/>
                      </a:endParaRPr>
                    </a:p>
                  </a:txBody>
                  <a:tcPr marL="72701" marR="72701" marT="0" marB="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MTEF Period</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22841677"/>
                  </a:ext>
                </a:extLst>
              </a:tr>
              <a:tr h="30395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2022/23</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2023/24</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2024/25</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rPr>
                        <a:t>2025/26</a:t>
                      </a:r>
                      <a:endParaRPr lang="en-ZA" sz="1000" dirty="0">
                        <a:effectLst/>
                        <a:latin typeface="Calibri" panose="020F0502020204030204" pitchFamily="34" charset="0"/>
                      </a:endParaRPr>
                    </a:p>
                  </a:txBody>
                  <a:tcPr marL="72701" marR="7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89596664"/>
                  </a:ext>
                </a:extLst>
              </a:tr>
              <a:tr h="146920">
                <a:tc gridSpan="7">
                  <a:txBody>
                    <a:bodyPr/>
                    <a:lstStyle/>
                    <a:p>
                      <a:pPr>
                        <a:lnSpc>
                          <a:spcPct val="115000"/>
                        </a:lnSpc>
                        <a:spcAft>
                          <a:spcPts val="0"/>
                        </a:spcAft>
                        <a:tabLst>
                          <a:tab pos="891540" algn="l"/>
                        </a:tabLst>
                      </a:pPr>
                      <a:r>
                        <a:rPr lang="en-ZA" sz="900" b="1" dirty="0">
                          <a:effectLst/>
                          <a:latin typeface="Arial" panose="020B0604020202020204" pitchFamily="34" charset="0"/>
                          <a:ea typeface="Arial" panose="020B0604020202020204" pitchFamily="34" charset="0"/>
                        </a:rPr>
                        <a:t>Functional, efficient and integrated government</a:t>
                      </a:r>
                      <a:endParaRPr lang="en-ZA" sz="1000" dirty="0">
                        <a:effectLst/>
                        <a:latin typeface="Calibri" panose="020F0502020204030204" pitchFamily="34" charset="0"/>
                      </a:endParaRPr>
                    </a:p>
                  </a:txBody>
                  <a:tcPr marL="72701" marR="727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32565619"/>
                  </a:ext>
                </a:extLst>
              </a:tr>
              <a:tr h="932094">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Improved governance and strengthened control environment</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Implementation of the stakeholder plan</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Percentage implementation of the stakeholder plan</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implementation of the stakeholder plan</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100% implementation of the stakeholder plan</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implementation of the stakeholder plan</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implementation of the stakeholder plan</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81568319"/>
                  </a:ext>
                </a:extLst>
              </a:tr>
              <a:tr h="1246163">
                <a:tc vMerge="1">
                  <a:txBody>
                    <a:bodyPr/>
                    <a:lstStyle/>
                    <a:p>
                      <a:endParaRPr lang="en-ZA"/>
                    </a:p>
                  </a:txBody>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Adequacy of responses to Parliament questions</a:t>
                      </a:r>
                      <a:endParaRPr lang="en-ZA" sz="1000" dirty="0">
                        <a:effectLst/>
                        <a:latin typeface="Calibri" panose="020F0502020204030204" pitchFamily="34" charset="0"/>
                      </a:endParaRPr>
                    </a:p>
                    <a:p>
                      <a:pPr>
                        <a:lnSpc>
                          <a:spcPct val="115000"/>
                        </a:lnSpc>
                        <a:spcAft>
                          <a:spcPts val="0"/>
                        </a:spcAft>
                      </a:pPr>
                      <a:r>
                        <a:rPr lang="en-ZA" sz="900" dirty="0">
                          <a:effectLst/>
                          <a:latin typeface="Arial" panose="020B0604020202020204" pitchFamily="34" charset="0"/>
                          <a:ea typeface="Arial" panose="020B0604020202020204" pitchFamily="34" charset="0"/>
                        </a:rPr>
                        <a:t> </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Percentage responses to Parliament questions within stipulated timelines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responses to Parliament questions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rPr>
                        <a:t>100% responses to Parliament questions</a:t>
                      </a:r>
                      <a:endParaRPr lang="en-ZA" sz="1000" b="1"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responses to Parliament questions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rPr>
                        <a:t>100% responses to Parliament questions</a:t>
                      </a:r>
                      <a:endParaRPr lang="en-ZA" sz="10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97957222"/>
                  </a:ext>
                </a:extLst>
              </a:tr>
            </a:tbl>
          </a:graphicData>
        </a:graphic>
      </p:graphicFrame>
    </p:spTree>
    <p:extLst>
      <p:ext uri="{BB962C8B-B14F-4D97-AF65-F5344CB8AC3E}">
        <p14:creationId xmlns:p14="http://schemas.microsoft.com/office/powerpoint/2010/main" val="8068581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Administration - ODG</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Strategic Planning, Monitoring and Evaluation</a:t>
            </a:r>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028384" y="4577481"/>
            <a:ext cx="649655" cy="23450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latin typeface="Calibri"/>
              </a:rPr>
              <a:t>93</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A1405A37-280E-48DA-AC88-6B3A5BF88C6A}"/>
              </a:ext>
            </a:extLst>
          </p:cNvPr>
          <p:cNvGraphicFramePr>
            <a:graphicFrameLocks noGrp="1"/>
          </p:cNvGraphicFramePr>
          <p:nvPr>
            <p:extLst>
              <p:ext uri="{D42A27DB-BD31-4B8C-83A1-F6EECF244321}">
                <p14:modId xmlns:p14="http://schemas.microsoft.com/office/powerpoint/2010/main" val="1179801331"/>
              </p:ext>
            </p:extLst>
          </p:nvPr>
        </p:nvGraphicFramePr>
        <p:xfrm>
          <a:off x="287520" y="915566"/>
          <a:ext cx="8208912" cy="3608385"/>
        </p:xfrm>
        <a:graphic>
          <a:graphicData uri="http://schemas.openxmlformats.org/drawingml/2006/table">
            <a:tbl>
              <a:tblPr bandRow="1"/>
              <a:tblGrid>
                <a:gridCol w="1177999">
                  <a:extLst>
                    <a:ext uri="{9D8B030D-6E8A-4147-A177-3AD203B41FA5}">
                      <a16:colId xmlns:a16="http://schemas.microsoft.com/office/drawing/2014/main" val="3431153670"/>
                    </a:ext>
                  </a:extLst>
                </a:gridCol>
                <a:gridCol w="1243444">
                  <a:extLst>
                    <a:ext uri="{9D8B030D-6E8A-4147-A177-3AD203B41FA5}">
                      <a16:colId xmlns:a16="http://schemas.microsoft.com/office/drawing/2014/main" val="3943304481"/>
                    </a:ext>
                  </a:extLst>
                </a:gridCol>
                <a:gridCol w="1243444">
                  <a:extLst>
                    <a:ext uri="{9D8B030D-6E8A-4147-A177-3AD203B41FA5}">
                      <a16:colId xmlns:a16="http://schemas.microsoft.com/office/drawing/2014/main" val="3342279012"/>
                    </a:ext>
                  </a:extLst>
                </a:gridCol>
                <a:gridCol w="1180184">
                  <a:extLst>
                    <a:ext uri="{9D8B030D-6E8A-4147-A177-3AD203B41FA5}">
                      <a16:colId xmlns:a16="http://schemas.microsoft.com/office/drawing/2014/main" val="2999300213"/>
                    </a:ext>
                  </a:extLst>
                </a:gridCol>
                <a:gridCol w="1112553">
                  <a:extLst>
                    <a:ext uri="{9D8B030D-6E8A-4147-A177-3AD203B41FA5}">
                      <a16:colId xmlns:a16="http://schemas.microsoft.com/office/drawing/2014/main" val="3891617272"/>
                    </a:ext>
                  </a:extLst>
                </a:gridCol>
                <a:gridCol w="1125644">
                  <a:extLst>
                    <a:ext uri="{9D8B030D-6E8A-4147-A177-3AD203B41FA5}">
                      <a16:colId xmlns:a16="http://schemas.microsoft.com/office/drawing/2014/main" val="1218157160"/>
                    </a:ext>
                  </a:extLst>
                </a:gridCol>
                <a:gridCol w="1125644">
                  <a:extLst>
                    <a:ext uri="{9D8B030D-6E8A-4147-A177-3AD203B41FA5}">
                      <a16:colId xmlns:a16="http://schemas.microsoft.com/office/drawing/2014/main" val="1875228972"/>
                    </a:ext>
                  </a:extLst>
                </a:gridCol>
              </a:tblGrid>
              <a:tr h="0">
                <a:tc row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64099893"/>
                  </a:ext>
                </a:extLst>
              </a:tr>
              <a:tr h="29984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MTEF Period</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29096113"/>
                  </a:ext>
                </a:extLst>
              </a:tr>
              <a:tr h="14746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2022/23</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2023/24</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2024/25</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en-ZA" sz="8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2025/26</a:t>
                      </a:r>
                      <a:endParaRPr lang="en-ZA" sz="800" dirty="0">
                        <a:effectLst/>
                        <a:latin typeface="Arial" panose="020B0604020202020204" pitchFamily="34" charset="0"/>
                        <a:cs typeface="Arial" panose="020B0604020202020204" pitchFamily="34" charset="0"/>
                      </a:endParaRPr>
                    </a:p>
                  </a:txBody>
                  <a:tcPr marL="35272" marR="35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943030644"/>
                  </a:ext>
                </a:extLst>
              </a:tr>
              <a:tr h="71280">
                <a:tc gridSpan="7">
                  <a:txBody>
                    <a:bodyPr/>
                    <a:lstStyle/>
                    <a:p>
                      <a:pPr>
                        <a:lnSpc>
                          <a:spcPct val="115000"/>
                        </a:lnSpc>
                        <a:spcAft>
                          <a:spcPts val="0"/>
                        </a:spcAft>
                        <a:tabLst>
                          <a:tab pos="891540" algn="l"/>
                        </a:tabLst>
                      </a:pPr>
                      <a:r>
                        <a:rPr lang="en-ZA" sz="800" b="1" dirty="0">
                          <a:effectLst/>
                          <a:latin typeface="Arial" panose="020B0604020202020204" pitchFamily="34" charset="0"/>
                          <a:ea typeface="Arial" panose="020B0604020202020204" pitchFamily="34" charset="0"/>
                          <a:cs typeface="Arial" panose="020B0604020202020204" pitchFamily="34" charset="0"/>
                        </a:rPr>
                        <a:t>Functional, efficient and integrated government</a:t>
                      </a:r>
                      <a:endParaRPr lang="en-ZA" sz="800" dirty="0">
                        <a:effectLst/>
                        <a:latin typeface="Arial" panose="020B0604020202020204" pitchFamily="34" charset="0"/>
                        <a:cs typeface="Arial" panose="020B0604020202020204" pitchFamily="34" charset="0"/>
                      </a:endParaRPr>
                    </a:p>
                  </a:txBody>
                  <a:tcPr marL="35272" marR="35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22646189"/>
                  </a:ext>
                </a:extLst>
              </a:tr>
              <a:tr h="1061714">
                <a:tc rowSpan="3">
                  <a:txBody>
                    <a:bodyPr/>
                    <a:lstStyle/>
                    <a:p>
                      <a:pPr>
                        <a:lnSpc>
                          <a:spcPct val="115000"/>
                        </a:lnSpc>
                        <a:spcAft>
                          <a:spcPts val="0"/>
                        </a:spcAft>
                      </a:pPr>
                      <a:r>
                        <a:rPr lang="en-ZA" sz="800" b="1" dirty="0">
                          <a:effectLst/>
                          <a:latin typeface="Arial" panose="020B0604020202020204" pitchFamily="34" charset="0"/>
                          <a:ea typeface="Arial" panose="020B0604020202020204" pitchFamily="34" charset="0"/>
                        </a:rPr>
                        <a:t>Improved governance and strengthened control environment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Strategic Plan </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Revised DoT gender-responsive Strategic Plan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Approved Revised DoT gender-responsive Strategic Plan (2020-2025) implemented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rPr>
                        <a:t>Approved Revised DoT gender-responsive Strategic Plan (2020-2025) implemented</a:t>
                      </a:r>
                      <a:endParaRPr lang="en-ZA" sz="800" b="1"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Strategic Plan (2025-2030) approved and tabled in Parliament</a:t>
                      </a:r>
                      <a:endParaRPr lang="en-ZA" sz="800" dirty="0">
                        <a:effectLst/>
                        <a:latin typeface="Calibri" panose="020F050202020403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rPr>
                        <a:t> </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Approved DoT gender-responsive Strategic Plan (2025-2030) implemented</a:t>
                      </a:r>
                      <a:endParaRPr lang="en-ZA" sz="800" dirty="0">
                        <a:effectLst/>
                        <a:latin typeface="Calibri" panose="020F0502020204030204" pitchFamily="34" charset="0"/>
                      </a:endParaRPr>
                    </a:p>
                    <a:p>
                      <a:pPr>
                        <a:lnSpc>
                          <a:spcPct val="115000"/>
                        </a:lnSpc>
                        <a:spcAft>
                          <a:spcPts val="0"/>
                        </a:spcAft>
                      </a:pPr>
                      <a:r>
                        <a:rPr lang="en-ZA" sz="800" dirty="0">
                          <a:effectLst/>
                          <a:latin typeface="Arial" panose="020B0604020202020204" pitchFamily="34" charset="0"/>
                          <a:ea typeface="Arial" panose="020B0604020202020204" pitchFamily="34" charset="0"/>
                        </a:rPr>
                        <a:t> </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6775367"/>
                  </a:ext>
                </a:extLst>
              </a:tr>
              <a:tr h="909340">
                <a:tc vMerge="1">
                  <a:txBody>
                    <a:bodyPr/>
                    <a:lstStyle/>
                    <a:p>
                      <a:endParaRPr lang="en-ZA"/>
                    </a:p>
                  </a:txBody>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Performance Plan</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Performance Plan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Annual Performance Plan (2023/24) approved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rPr>
                        <a:t>DoT gender-responsive Annual Performance Plan (2024/25) tabled in Parliament</a:t>
                      </a:r>
                      <a:endParaRPr lang="en-ZA" sz="800" b="1"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Performance Plan (2025/26)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Performance Plan (2026/27)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4438148"/>
                  </a:ext>
                </a:extLst>
              </a:tr>
              <a:tr h="833152">
                <a:tc vMerge="1">
                  <a:txBody>
                    <a:bodyPr/>
                    <a:lstStyle/>
                    <a:p>
                      <a:endParaRPr lang="en-ZA"/>
                    </a:p>
                  </a:txBody>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Report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Report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Annual Report (2021/22) approved</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b="1" dirty="0">
                          <a:solidFill>
                            <a:schemeClr val="tx1"/>
                          </a:solidFill>
                          <a:effectLst/>
                          <a:latin typeface="Arial" panose="020B0604020202020204" pitchFamily="34" charset="0"/>
                          <a:ea typeface="Arial" panose="020B0604020202020204" pitchFamily="34" charset="0"/>
                        </a:rPr>
                        <a:t>DoT gender-responsive Annual Report (2022/23) tabled in Parliament</a:t>
                      </a:r>
                      <a:endParaRPr lang="en-ZA" sz="800" b="1" dirty="0">
                        <a:solidFill>
                          <a:schemeClr val="tx1"/>
                        </a:solidFill>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Report (2023/24)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800" dirty="0">
                          <a:effectLst/>
                          <a:latin typeface="Arial" panose="020B0604020202020204" pitchFamily="34" charset="0"/>
                          <a:ea typeface="Arial" panose="020B0604020202020204" pitchFamily="34" charset="0"/>
                        </a:rPr>
                        <a:t>DoT gender-responsive Annual Report (2024/25) tabled in Parliament</a:t>
                      </a:r>
                      <a:endParaRPr lang="en-ZA" sz="800" dirty="0">
                        <a:effectLst/>
                        <a:latin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8561908"/>
                  </a:ext>
                </a:extLst>
              </a:tr>
            </a:tbl>
          </a:graphicData>
        </a:graphic>
      </p:graphicFrame>
    </p:spTree>
    <p:extLst>
      <p:ext uri="{BB962C8B-B14F-4D97-AF65-F5344CB8AC3E}">
        <p14:creationId xmlns:p14="http://schemas.microsoft.com/office/powerpoint/2010/main" val="2753088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1"/>
                </a:solidFill>
              </a:rPr>
              <a:t>Programme 01: Administration - ODG</a:t>
            </a:r>
          </a:p>
        </p:txBody>
      </p:sp>
      <p:sp>
        <p:nvSpPr>
          <p:cNvPr id="3" name="Content Placeholder 2"/>
          <p:cNvSpPr>
            <a:spLocks noGrp="1"/>
          </p:cNvSpPr>
          <p:nvPr>
            <p:ph sz="half" idx="1"/>
          </p:nvPr>
        </p:nvSpPr>
        <p:spPr>
          <a:xfrm>
            <a:off x="467544" y="627534"/>
            <a:ext cx="8208912" cy="3528392"/>
          </a:xfrm>
        </p:spPr>
        <p:txBody>
          <a:bodyPr>
            <a:noAutofit/>
          </a:bodyPr>
          <a:lstStyle/>
          <a:p>
            <a:pPr algn="just"/>
            <a:r>
              <a:rPr lang="en-ZA" sz="1500" b="1" dirty="0">
                <a:solidFill>
                  <a:schemeClr val="tx1"/>
                </a:solidFill>
              </a:rPr>
              <a:t>Sub-programme: Chief Audit Executive</a:t>
            </a:r>
          </a:p>
          <a:p>
            <a:pPr algn="just"/>
            <a:endParaRPr lang="en-ZA" sz="1500" b="1" dirty="0"/>
          </a:p>
          <a:p>
            <a:pPr algn="just"/>
            <a:endParaRPr lang="en-ZA" sz="1500" b="1" dirty="0"/>
          </a:p>
          <a:p>
            <a:pPr algn="just"/>
            <a:endParaRPr lang="en-ZA" sz="1500" b="1" dirty="0"/>
          </a:p>
          <a:p>
            <a:pPr algn="just"/>
            <a:r>
              <a:rPr lang="en-US" sz="1400" dirty="0"/>
              <a:t> </a:t>
            </a:r>
          </a:p>
          <a:p>
            <a:pPr marL="285750" indent="-285750">
              <a:lnSpc>
                <a:spcPct val="150000"/>
              </a:lnSpc>
              <a:buFont typeface="Arial" panose="020B0604020202020204" pitchFamily="34" charset="0"/>
              <a:buChar char="•"/>
            </a:pPr>
            <a:endParaRPr lang="en-ZA" sz="1000" dirty="0"/>
          </a:p>
        </p:txBody>
      </p:sp>
      <p:sp>
        <p:nvSpPr>
          <p:cNvPr id="9" name="Slide Number Placeholder 8"/>
          <p:cNvSpPr>
            <a:spLocks noGrp="1"/>
          </p:cNvSpPr>
          <p:nvPr>
            <p:ph type="sldNum" sz="quarter" idx="12"/>
          </p:nvPr>
        </p:nvSpPr>
        <p:spPr>
          <a:xfrm>
            <a:off x="8172400" y="4644490"/>
            <a:ext cx="549424" cy="23151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94</a:t>
            </a:r>
          </a:p>
        </p:txBody>
      </p:sp>
      <p:graphicFrame>
        <p:nvGraphicFramePr>
          <p:cNvPr id="4" name="Table 3">
            <a:extLst>
              <a:ext uri="{FF2B5EF4-FFF2-40B4-BE49-F238E27FC236}">
                <a16:creationId xmlns:a16="http://schemas.microsoft.com/office/drawing/2014/main" id="{F34292D5-22E0-4A79-9C06-81A0CC5DF8B1}"/>
              </a:ext>
            </a:extLst>
          </p:cNvPr>
          <p:cNvGraphicFramePr>
            <a:graphicFrameLocks noGrp="1"/>
          </p:cNvGraphicFramePr>
          <p:nvPr>
            <p:extLst>
              <p:ext uri="{D42A27DB-BD31-4B8C-83A1-F6EECF244321}">
                <p14:modId xmlns:p14="http://schemas.microsoft.com/office/powerpoint/2010/main" val="761846669"/>
              </p:ext>
            </p:extLst>
          </p:nvPr>
        </p:nvGraphicFramePr>
        <p:xfrm>
          <a:off x="218696" y="947081"/>
          <a:ext cx="8313743" cy="3377862"/>
        </p:xfrm>
        <a:graphic>
          <a:graphicData uri="http://schemas.openxmlformats.org/drawingml/2006/table">
            <a:tbl>
              <a:tblPr bandRow="1"/>
              <a:tblGrid>
                <a:gridCol w="999978">
                  <a:extLst>
                    <a:ext uri="{9D8B030D-6E8A-4147-A177-3AD203B41FA5}">
                      <a16:colId xmlns:a16="http://schemas.microsoft.com/office/drawing/2014/main" val="382565721"/>
                    </a:ext>
                  </a:extLst>
                </a:gridCol>
                <a:gridCol w="1386166">
                  <a:extLst>
                    <a:ext uri="{9D8B030D-6E8A-4147-A177-3AD203B41FA5}">
                      <a16:colId xmlns:a16="http://schemas.microsoft.com/office/drawing/2014/main" val="1488740052"/>
                    </a:ext>
                  </a:extLst>
                </a:gridCol>
                <a:gridCol w="1386166">
                  <a:extLst>
                    <a:ext uri="{9D8B030D-6E8A-4147-A177-3AD203B41FA5}">
                      <a16:colId xmlns:a16="http://schemas.microsoft.com/office/drawing/2014/main" val="2096560581"/>
                    </a:ext>
                  </a:extLst>
                </a:gridCol>
                <a:gridCol w="1184721">
                  <a:extLst>
                    <a:ext uri="{9D8B030D-6E8A-4147-A177-3AD203B41FA5}">
                      <a16:colId xmlns:a16="http://schemas.microsoft.com/office/drawing/2014/main" val="524792368"/>
                    </a:ext>
                  </a:extLst>
                </a:gridCol>
                <a:gridCol w="987267">
                  <a:extLst>
                    <a:ext uri="{9D8B030D-6E8A-4147-A177-3AD203B41FA5}">
                      <a16:colId xmlns:a16="http://schemas.microsoft.com/office/drawing/2014/main" val="302215504"/>
                    </a:ext>
                  </a:extLst>
                </a:gridCol>
                <a:gridCol w="1283447">
                  <a:extLst>
                    <a:ext uri="{9D8B030D-6E8A-4147-A177-3AD203B41FA5}">
                      <a16:colId xmlns:a16="http://schemas.microsoft.com/office/drawing/2014/main" val="871451578"/>
                    </a:ext>
                  </a:extLst>
                </a:gridCol>
                <a:gridCol w="1085998">
                  <a:extLst>
                    <a:ext uri="{9D8B030D-6E8A-4147-A177-3AD203B41FA5}">
                      <a16:colId xmlns:a16="http://schemas.microsoft.com/office/drawing/2014/main" val="4116722881"/>
                    </a:ext>
                  </a:extLst>
                </a:gridCol>
              </a:tblGrid>
              <a:tr h="123582">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Performance Outcome</a:t>
                      </a:r>
                      <a:endParaRPr lang="en-ZA" sz="900" dirty="0">
                        <a:effectLst/>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a:t>
                      </a:r>
                      <a:endParaRPr lang="en-ZA" sz="900" dirty="0">
                        <a:effectLst/>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Output Indicator</a:t>
                      </a:r>
                      <a:endParaRPr lang="en-ZA" sz="900" dirty="0">
                        <a:effectLst/>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4">
                  <a:txBody>
                    <a:bodyPr/>
                    <a:lstStyle/>
                    <a:p>
                      <a:pPr algn="ctr"/>
                      <a:r>
                        <a:rPr lang="en-ZA" sz="900" b="1" dirty="0">
                          <a:solidFill>
                            <a:schemeClr val="bg1"/>
                          </a:solidFill>
                          <a:latin typeface="Arial" panose="020B0604020202020204" pitchFamily="34" charset="0"/>
                          <a:cs typeface="Arial" panose="020B0604020202020204" pitchFamily="34" charset="0"/>
                        </a:rPr>
                        <a:t>Annual Targets</a:t>
                      </a:r>
                    </a:p>
                  </a:txBody>
                  <a:tcPr>
                    <a:lnL w="12700" cap="flat" cmpd="sng" algn="ctr">
                      <a:solidFill>
                        <a:srgbClr val="000000"/>
                      </a:solidFill>
                      <a:prstDash val="solid"/>
                      <a:round/>
                      <a:headEnd type="none" w="med" len="med"/>
                      <a:tailEnd type="none" w="med" len="med"/>
                    </a:lnL>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2715306"/>
                  </a:ext>
                </a:extLst>
              </a:tr>
              <a:tr h="25869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Estimated Performance</a:t>
                      </a:r>
                      <a:endParaRPr lang="en-ZA" sz="900" dirty="0">
                        <a:effectLst/>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tc gridSpan="3">
                  <a:txBody>
                    <a:bodyPr/>
                    <a:lstStyle/>
                    <a:p>
                      <a:pPr algn="ctr">
                        <a:lnSpc>
                          <a:spcPct val="115000"/>
                        </a:lnSpc>
                        <a:spcAft>
                          <a:spcPts val="0"/>
                        </a:spcAft>
                      </a:pP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MTEF Period</a:t>
                      </a:r>
                      <a:endParaRPr lang="en-ZA" sz="900" dirty="0">
                        <a:effectLst/>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07762237"/>
                  </a:ext>
                </a:extLst>
              </a:tr>
              <a:tr h="2440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2022/23</a:t>
                      </a:r>
                      <a:endParaRPr lang="en-ZA" sz="900" dirty="0">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2023/24</a:t>
                      </a:r>
                      <a:endParaRPr lang="en-ZA" sz="900" dirty="0">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2024/25</a:t>
                      </a:r>
                      <a:endParaRPr lang="en-ZA" sz="900" dirty="0">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en-ZA" sz="9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2025/26</a:t>
                      </a:r>
                      <a:endParaRPr lang="en-ZA" sz="900" dirty="0">
                        <a:latin typeface="Arial" panose="020B0604020202020204" pitchFamily="34" charset="0"/>
                        <a:cs typeface="Arial" panose="020B0604020202020204" pitchFamily="34" charset="0"/>
                      </a:endParaRPr>
                    </a:p>
                  </a:txBody>
                  <a:tcPr marL="19020" marR="19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46713071"/>
                  </a:ext>
                </a:extLst>
              </a:tr>
              <a:tr h="123582">
                <a:tc gridSpan="7">
                  <a:txBody>
                    <a:bodyPr/>
                    <a:lstStyle/>
                    <a:p>
                      <a:pPr>
                        <a:lnSpc>
                          <a:spcPct val="115000"/>
                        </a:lnSpc>
                        <a:spcAft>
                          <a:spcPts val="0"/>
                        </a:spcAft>
                        <a:tabLst>
                          <a:tab pos="891540" algn="l"/>
                        </a:tabLst>
                      </a:pPr>
                      <a:r>
                        <a:rPr lang="en-ZA" sz="900" b="1" dirty="0">
                          <a:effectLst/>
                          <a:latin typeface="Arial" panose="020B0604020202020204" pitchFamily="34" charset="0"/>
                          <a:ea typeface="Arial" panose="020B0604020202020204" pitchFamily="34" charset="0"/>
                          <a:cs typeface="Arial" panose="020B0604020202020204" pitchFamily="34" charset="0"/>
                        </a:rPr>
                        <a:t>Functional, efficient and integrated government</a:t>
                      </a:r>
                      <a:endParaRPr lang="en-ZA" sz="900" dirty="0">
                        <a:effectLst/>
                        <a:latin typeface="Arial" panose="020B0604020202020204" pitchFamily="34" charset="0"/>
                        <a:cs typeface="Arial" panose="020B0604020202020204" pitchFamily="34" charset="0"/>
                      </a:endParaRPr>
                    </a:p>
                  </a:txBody>
                  <a:tcPr marL="19020" marR="19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147201332"/>
                  </a:ext>
                </a:extLst>
              </a:tr>
              <a:tr h="947917">
                <a:tc rowSpan="2">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Improved governance and strengthened control environment</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Percentage resolution of reported incidents of corruption </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4035098"/>
                  </a:ext>
                </a:extLst>
              </a:tr>
              <a:tr h="1510990">
                <a:tc vMerge="1">
                  <a:txBody>
                    <a:bodyPr/>
                    <a:lstStyle/>
                    <a:p>
                      <a:pPr>
                        <a:lnSpc>
                          <a:spcPct val="115000"/>
                        </a:lnSpc>
                        <a:spcAft>
                          <a:spcPts val="0"/>
                        </a:spcAft>
                      </a:pPr>
                      <a:endParaRPr lang="en-ZA" sz="1000" dirty="0">
                        <a:effectLst/>
                        <a:latin typeface="Calibri" panose="020F0502020204030204" pitchFamily="34" charset="0"/>
                      </a:endParaRPr>
                    </a:p>
                  </a:txBody>
                  <a:tcPr marL="73025" marR="73025" marT="0" marB="0"/>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Percentage resolution of reported incidents of corruption </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b="1"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b="1"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ZA" sz="900" dirty="0">
                          <a:effectLst/>
                          <a:latin typeface="Arial" panose="020B0604020202020204" pitchFamily="34" charset="0"/>
                          <a:ea typeface="Arial" panose="020B0604020202020204" pitchFamily="34" charset="0"/>
                          <a:cs typeface="Arial" panose="020B0604020202020204" pitchFamily="34" charset="0"/>
                        </a:rPr>
                        <a:t>95% resolution of reported incidents of corruption</a:t>
                      </a:r>
                      <a:endParaRPr lang="en-ZA" sz="900" dirty="0">
                        <a:effectLst/>
                        <a:latin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38843255"/>
                  </a:ext>
                </a:extLst>
              </a:tr>
            </a:tbl>
          </a:graphicData>
        </a:graphic>
      </p:graphicFrame>
    </p:spTree>
    <p:extLst>
      <p:ext uri="{BB962C8B-B14F-4D97-AF65-F5344CB8AC3E}">
        <p14:creationId xmlns:p14="http://schemas.microsoft.com/office/powerpoint/2010/main" val="164599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14857</TotalTime>
  <Words>24101</Words>
  <Application>Microsoft Office PowerPoint</Application>
  <PresentationFormat>On-screen Show (16:9)</PresentationFormat>
  <Paragraphs>6119</Paragraphs>
  <Slides>179</Slides>
  <Notes>171</Notes>
  <HiddenSlides>0</HiddenSlides>
  <MMClips>0</MMClips>
  <ScaleCrop>false</ScaleCrop>
  <HeadingPairs>
    <vt:vector size="4" baseType="variant">
      <vt:variant>
        <vt:lpstr>Theme</vt:lpstr>
      </vt:variant>
      <vt:variant>
        <vt:i4>2</vt:i4>
      </vt:variant>
      <vt:variant>
        <vt:lpstr>Slide Titles</vt:lpstr>
      </vt:variant>
      <vt:variant>
        <vt:i4>179</vt:i4>
      </vt:variant>
    </vt:vector>
  </HeadingPairs>
  <TitlesOfParts>
    <vt:vector size="181" baseType="lpstr">
      <vt:lpstr>Office Theme</vt:lpstr>
      <vt:lpstr>1_Office Theme</vt:lpstr>
      <vt:lpstr>PowerPoint Presentation</vt:lpstr>
      <vt:lpstr>Contents</vt:lpstr>
      <vt:lpstr> Key Planning Considerations </vt:lpstr>
      <vt:lpstr> Key Planning Considerations (Cont..) </vt:lpstr>
      <vt:lpstr>PowerPoint Presentation</vt:lpstr>
      <vt:lpstr> Seven (07) Apex Priorities of the 6th Administration </vt:lpstr>
      <vt:lpstr> Minister’s Priorities - “Changing Lanes, Moving South Africa Forward” </vt:lpstr>
      <vt:lpstr>  </vt:lpstr>
      <vt:lpstr> DoT Vision and Mission </vt:lpstr>
      <vt:lpstr> DoT Values </vt:lpstr>
      <vt:lpstr> DoT Priority Focus Areas </vt:lpstr>
      <vt:lpstr> DoT Delivery Programmes </vt:lpstr>
      <vt:lpstr>  </vt:lpstr>
      <vt:lpstr> DoT Impact Statement </vt:lpstr>
      <vt:lpstr>  </vt:lpstr>
      <vt:lpstr> Safety and Security </vt:lpstr>
      <vt:lpstr> Safety and Security </vt:lpstr>
      <vt:lpstr> Safety and Security </vt:lpstr>
      <vt:lpstr> Safety and Security </vt:lpstr>
      <vt:lpstr> Safety and Security </vt:lpstr>
      <vt:lpstr>Safety and Security</vt:lpstr>
      <vt:lpstr>Safety and Security</vt:lpstr>
      <vt:lpstr>Safety and Security</vt:lpstr>
      <vt:lpstr>Safety and Security</vt:lpstr>
      <vt:lpstr> Safety and Security </vt:lpstr>
      <vt:lpstr>Safety and Security</vt:lpstr>
      <vt:lpstr>Safety and Security</vt:lpstr>
      <vt:lpstr>Safety and Security</vt:lpstr>
      <vt:lpstr>Safety and Security</vt:lpstr>
      <vt:lpstr>Safety and Security</vt:lpstr>
      <vt:lpstr>Safety and Security</vt:lpstr>
      <vt:lpstr>  </vt:lpstr>
      <vt:lpstr>Public Transport</vt:lpstr>
      <vt:lpstr>Public Transport</vt:lpstr>
      <vt:lpstr>Public Transport</vt:lpstr>
      <vt:lpstr>Public Transport</vt:lpstr>
      <vt:lpstr>Public Transport</vt:lpstr>
      <vt:lpstr>Public Transport</vt:lpstr>
      <vt:lpstr>Public Transport</vt:lpstr>
      <vt:lpstr>Public Transport</vt:lpstr>
      <vt:lpstr>Public Transport</vt:lpstr>
      <vt:lpstr>Public Transport</vt:lpstr>
      <vt:lpstr>Public Transport</vt:lpstr>
      <vt:lpstr>Public Transport</vt:lpstr>
      <vt:lpstr>Public Transport</vt:lpstr>
      <vt:lpstr>  </vt:lpstr>
      <vt:lpstr>Infrastructure and Job Creation</vt:lpstr>
      <vt:lpstr>Infrastructure and Job Creation</vt:lpstr>
      <vt:lpstr>Infrastructure and Job Creation</vt:lpstr>
      <vt:lpstr>Infrastructure and Job Creation</vt:lpstr>
      <vt:lpstr>Infrastructure and Job Creation</vt:lpstr>
      <vt:lpstr>Infrastructure and Job Creation</vt:lpstr>
      <vt:lpstr>Infrastructure and Job Creation</vt:lpstr>
      <vt:lpstr>Infrastructure and Job Creation</vt:lpstr>
      <vt:lpstr>Infrastructure and Job Creation</vt:lpstr>
      <vt:lpstr>Infrastructure and Job Creation</vt:lpstr>
      <vt:lpstr>Infrastructure and Job Creation</vt:lpstr>
      <vt:lpstr>  </vt:lpstr>
      <vt:lpstr> Maritime </vt:lpstr>
      <vt:lpstr> Maritime </vt:lpstr>
      <vt:lpstr>Maritime</vt:lpstr>
      <vt:lpstr>Maritime</vt:lpstr>
      <vt:lpstr>Maritime</vt:lpstr>
      <vt:lpstr>Maritime</vt:lpstr>
      <vt:lpstr>Maritime</vt:lpstr>
      <vt:lpstr>Maritime</vt:lpstr>
      <vt:lpstr>Maritime</vt:lpstr>
      <vt:lpstr>  </vt:lpstr>
      <vt:lpstr>Transformation</vt:lpstr>
      <vt:lpstr>Transformation</vt:lpstr>
      <vt:lpstr>Transformation</vt:lpstr>
      <vt:lpstr>  </vt:lpstr>
      <vt:lpstr> Innovation </vt:lpstr>
      <vt:lpstr> Innovation </vt:lpstr>
      <vt:lpstr>Innovation</vt:lpstr>
      <vt:lpstr>Innovation</vt:lpstr>
      <vt:lpstr>Innovation</vt:lpstr>
      <vt:lpstr>Innovation</vt:lpstr>
      <vt:lpstr>  </vt:lpstr>
      <vt:lpstr>Environmental Protection</vt:lpstr>
      <vt:lpstr>Environmental Protection</vt:lpstr>
      <vt:lpstr>Environmental Protection</vt:lpstr>
      <vt:lpstr>Environmental Protection</vt:lpstr>
      <vt:lpstr>Environmental Protection</vt:lpstr>
      <vt:lpstr>  </vt:lpstr>
      <vt:lpstr>Governance Deficiencies</vt:lpstr>
      <vt:lpstr>Governance Deficiencies</vt:lpstr>
      <vt:lpstr>Governance Deficiencies</vt:lpstr>
      <vt:lpstr>GOVERNANCE - GREATER EFFICIENCY, EFFECTIVENESS AND ACCOUNTABILITY</vt:lpstr>
      <vt:lpstr>GOVERNANCE - GREATER EFFICIENCY, EFFECTIVENESS AND ACCOUNTABILITY</vt:lpstr>
      <vt:lpstr>GOVERNANCE - GREATER EFFICIENCY, EFFECTIVENESS AND ACCOUNTABILITY</vt:lpstr>
      <vt:lpstr>GOVERNANCE - GREATER EFFICIENCY, EFFECTIVENESS AND ACCOUNTABILITY</vt:lpstr>
      <vt:lpstr>GOVERNANCE - GREATER EFFICIENCY, EFFECTIVENESS AND ACCOUNTABILITY</vt:lpstr>
      <vt:lpstr>GOVERNANCE - GREATER EFFICIENCY, EFFECTIVENESS AND ACCOUNTABILITY</vt:lpstr>
      <vt:lpstr>PowerPoint Presentation</vt:lpstr>
      <vt:lpstr>PowerPoint Presentation</vt:lpstr>
      <vt:lpstr>Programme 01: Administration - ODG</vt:lpstr>
      <vt:lpstr>Programme 01: Administration - ODG</vt:lpstr>
      <vt:lpstr>Programme 01: Administration - ODG</vt:lpstr>
      <vt:lpstr>Programme 01: Administration - COO</vt:lpstr>
      <vt:lpstr>Programme 01: Corporate Services</vt:lpstr>
      <vt:lpstr>Programme 01: Administration - CFO</vt:lpstr>
      <vt:lpstr>Programme 01: Administration - CFO</vt:lpstr>
      <vt:lpstr>PowerPoint Presentation</vt:lpstr>
      <vt:lpstr>Programme 02: Integrated Transport Planning</vt:lpstr>
      <vt:lpstr>Programme 02: Integrated Transport Planning</vt:lpstr>
      <vt:lpstr>Programme 02: Integrated Transport Planning</vt:lpstr>
      <vt:lpstr>Programme 02: Integrated Transport Planning</vt:lpstr>
      <vt:lpstr>PowerPoint Presentation</vt:lpstr>
      <vt:lpstr>Programme 03: Rail Transport</vt:lpstr>
      <vt:lpstr>Programme 03: Rail Transport</vt:lpstr>
      <vt:lpstr>Programme 03: Rail Transport</vt:lpstr>
      <vt:lpstr>Programme 03: Rail Transport</vt:lpstr>
      <vt:lpstr>Programme 03: Rail Transport</vt:lpstr>
      <vt:lpstr>Programme 03: Rail Transport</vt:lpstr>
      <vt:lpstr>Programme 03: Rail Transport</vt:lpstr>
      <vt:lpstr>Programme 03: Rail Transport</vt:lpstr>
      <vt:lpstr>Programme 03: Rail Transport</vt:lpstr>
      <vt:lpstr>PowerPoint Presentation</vt:lpstr>
      <vt:lpstr>Programme 04: Road Transport</vt:lpstr>
      <vt:lpstr>Programme 04: Road Transport</vt:lpstr>
      <vt:lpstr>Programme 04: Road Transport</vt:lpstr>
      <vt:lpstr>Programme 04: Road Transport</vt:lpstr>
      <vt:lpstr>Programme 04: Road Transport</vt:lpstr>
      <vt:lpstr>Programme 04: Road Transport</vt:lpstr>
      <vt:lpstr>Programme 04: Road Transport</vt:lpstr>
      <vt:lpstr>Programme 04: Road Transport</vt:lpstr>
      <vt:lpstr>PowerPoint Presentation</vt:lpstr>
      <vt:lpstr>Programme 05: Civil Aviation</vt:lpstr>
      <vt:lpstr>Programme 05: Civil Aviation</vt:lpstr>
      <vt:lpstr>Programme 05: Civil Aviation</vt:lpstr>
      <vt:lpstr>PowerPoint Presentation</vt:lpstr>
      <vt:lpstr>Programme 06: Maritime Transport</vt:lpstr>
      <vt:lpstr>Programme 06: Maritime Transport</vt:lpstr>
      <vt:lpstr>Programme 06: Maritime Transport</vt:lpstr>
      <vt:lpstr>Programme 06: Maritime Transport</vt:lpstr>
      <vt:lpstr>Programme 06: Maritime Transport</vt:lpstr>
      <vt:lpstr>Programme 06: Maritime Transport</vt:lpstr>
      <vt:lpstr>PowerPoint Presentation</vt:lpstr>
      <vt:lpstr>Programme 07: Public Transport</vt:lpstr>
      <vt:lpstr>Programme 07: Public Transport</vt:lpstr>
      <vt:lpstr>Programme 07: Public Transport</vt:lpstr>
      <vt:lpstr>Programme 07: Public Transport</vt:lpstr>
      <vt:lpstr>Programme 07: Public Transport</vt:lpstr>
      <vt:lpstr>Programme 07: Public Transport</vt:lpstr>
      <vt:lpstr>Programme 07: Public Transport</vt:lpstr>
      <vt:lpstr>Programme 07: Public Transport</vt:lpstr>
      <vt:lpstr>Programme 07: Public Transport</vt:lpstr>
      <vt:lpstr>Programme 07: Public Transport</vt:lpstr>
      <vt:lpstr>Programme 07: Public Transport</vt:lpstr>
      <vt:lpstr>PowerPoint Presentation</vt:lpstr>
      <vt:lpstr>Rail Transport</vt:lpstr>
      <vt:lpstr>Rail Transport</vt:lpstr>
      <vt:lpstr>Rail Transport</vt:lpstr>
      <vt:lpstr>Road Transport</vt:lpstr>
      <vt:lpstr>Civil Aviation</vt:lpstr>
      <vt:lpstr>Civil Aviation</vt:lpstr>
      <vt:lpstr>Civil Aviation</vt:lpstr>
      <vt:lpstr>Maritime Transport</vt:lpstr>
      <vt:lpstr>PowerPoint Presentation</vt:lpstr>
      <vt:lpstr>Contents</vt:lpstr>
      <vt:lpstr>Budget Overview</vt:lpstr>
      <vt:lpstr>ESTIMATES OF NATIONAL EXPENDITURE: PER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Mankitseng Hlatshwayo</dc:creator>
  <cp:lastModifiedBy>hlupheka mtileni</cp:lastModifiedBy>
  <cp:revision>814</cp:revision>
  <cp:lastPrinted>2023-03-22T10:04:13Z</cp:lastPrinted>
  <dcterms:created xsi:type="dcterms:W3CDTF">2016-09-28T08:20:05Z</dcterms:created>
  <dcterms:modified xsi:type="dcterms:W3CDTF">2023-04-20T06:56:52Z</dcterms:modified>
</cp:coreProperties>
</file>