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60" r:id="rId5"/>
  </p:sldMasterIdLst>
  <p:notesMasterIdLst>
    <p:notesMasterId r:id="rId55"/>
  </p:notesMasterIdLst>
  <p:sldIdLst>
    <p:sldId id="257" r:id="rId6"/>
    <p:sldId id="3317" r:id="rId7"/>
    <p:sldId id="4426" r:id="rId8"/>
    <p:sldId id="4456" r:id="rId9"/>
    <p:sldId id="4430" r:id="rId10"/>
    <p:sldId id="912" r:id="rId11"/>
    <p:sldId id="886" r:id="rId12"/>
    <p:sldId id="4457" r:id="rId13"/>
    <p:sldId id="4455" r:id="rId14"/>
    <p:sldId id="4443" r:id="rId15"/>
    <p:sldId id="4444" r:id="rId16"/>
    <p:sldId id="4445" r:id="rId17"/>
    <p:sldId id="4446" r:id="rId18"/>
    <p:sldId id="4447" r:id="rId19"/>
    <p:sldId id="393" r:id="rId20"/>
    <p:sldId id="308" r:id="rId21"/>
    <p:sldId id="311" r:id="rId22"/>
    <p:sldId id="315" r:id="rId23"/>
    <p:sldId id="4459" r:id="rId24"/>
    <p:sldId id="4460" r:id="rId25"/>
    <p:sldId id="4461" r:id="rId26"/>
    <p:sldId id="887" r:id="rId27"/>
    <p:sldId id="328" r:id="rId28"/>
    <p:sldId id="340" r:id="rId29"/>
    <p:sldId id="354" r:id="rId30"/>
    <p:sldId id="322" r:id="rId31"/>
    <p:sldId id="4448" r:id="rId32"/>
    <p:sldId id="355" r:id="rId33"/>
    <p:sldId id="920" r:id="rId34"/>
    <p:sldId id="921" r:id="rId35"/>
    <p:sldId id="922" r:id="rId36"/>
    <p:sldId id="923" r:id="rId37"/>
    <p:sldId id="1039" r:id="rId38"/>
    <p:sldId id="924" r:id="rId39"/>
    <p:sldId id="925" r:id="rId40"/>
    <p:sldId id="363" r:id="rId41"/>
    <p:sldId id="362" r:id="rId42"/>
    <p:sldId id="364" r:id="rId43"/>
    <p:sldId id="365" r:id="rId44"/>
    <p:sldId id="343" r:id="rId45"/>
    <p:sldId id="366" r:id="rId46"/>
    <p:sldId id="367" r:id="rId47"/>
    <p:sldId id="4450" r:id="rId48"/>
    <p:sldId id="4451" r:id="rId49"/>
    <p:sldId id="4458" r:id="rId50"/>
    <p:sldId id="4438" r:id="rId51"/>
    <p:sldId id="4452" r:id="rId52"/>
    <p:sldId id="4441" r:id="rId53"/>
    <p:sldId id="446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D5B3DF-1C85-9E24-3F0D-C56639A177C2}" name="Lana Petersen" initials="LP" userId="S::lanap@socdev.gov.za::39eb7743-79bf-4d30-a838-c1ab519ecf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C8300"/>
    <a:srgbClr val="F5DFCE"/>
    <a:srgbClr val="E3B996"/>
    <a:srgbClr val="D48755"/>
    <a:srgbClr val="EB9257"/>
    <a:srgbClr val="ED7D3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09" autoAdjust="0"/>
  </p:normalViewPr>
  <p:slideViewPr>
    <p:cSldViewPr snapToGrid="0">
      <p:cViewPr varScale="1">
        <p:scale>
          <a:sx n="61" d="100"/>
          <a:sy n="61" d="100"/>
        </p:scale>
        <p:origin x="-1038" y="-84"/>
      </p:cViewPr>
      <p:guideLst>
        <p:guide orient="horz" pos="2160"/>
        <p:guide pos="3840"/>
      </p:guideLst>
    </p:cSldViewPr>
  </p:slideViewPr>
  <p:notesTextViewPr>
    <p:cViewPr>
      <p:scale>
        <a:sx n="1" d="1"/>
        <a:sy n="1" d="1"/>
      </p:scale>
      <p:origin x="0" y="0"/>
    </p:cViewPr>
  </p:notesTextViewPr>
  <p:notesViewPr>
    <p:cSldViewPr snapToGrid="0">
      <p:cViewPr varScale="1">
        <p:scale>
          <a:sx n="48" d="100"/>
          <a:sy n="48" d="100"/>
        </p:scale>
        <p:origin x="2684" y="44"/>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LanaP.MAIL1\AppData\Local\Microsoft\Windows\Temporary%20Internet%20Files\Content.Outlook\RQAOFTX7\Chart%20in%20Microsoft%20Word.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dLbls>
          <c:showCatName val="1"/>
        </c:dLbls>
      </c:pie3DChart>
      <c:spPr>
        <a:noFill/>
        <a:ln>
          <a:noFill/>
        </a:ln>
        <a:effectLst/>
      </c:spPr>
    </c:plotArea>
    <c:plotVisOnly val="1"/>
    <c:dispBlanksAs val="zero"/>
  </c:chart>
  <c:spPr>
    <a:noFill/>
    <a:ln>
      <a:noFill/>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7.5589932461485973E-2"/>
          <c:y val="9.0886591402306691E-2"/>
          <c:w val="0.9107000649626823"/>
          <c:h val="0.87758081165215851"/>
        </c:manualLayout>
      </c:layout>
      <c:pie3DChart>
        <c:varyColors val="1"/>
        <c:dLbls>
          <c:showCatName val="1"/>
        </c:dLbls>
      </c:pie3D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style val="8"/>
  <c:chart>
    <c:autoTitleDeleted val="1"/>
    <c:view3D>
      <c:rotX val="0"/>
      <c:rotY val="0"/>
      <c:depthPercent val="60"/>
      <c:perspective val="100"/>
    </c:view3D>
    <c:floor>
      <c:spPr>
        <a:solidFill>
          <a:schemeClr val="lt1">
            <a:lumMod val="95000"/>
          </a:schemeClr>
        </a:solidFill>
        <a:ln w="9525" cap="flat" cmpd="sng" algn="ctr">
          <a:noFill/>
          <a:prstDash val="solid"/>
          <a:round/>
        </a:ln>
        <a:effectLst/>
        <a:sp3d/>
      </c:spPr>
    </c:floor>
    <c:sideWall>
      <c:spPr>
        <a:noFill/>
        <a:ln w="25400">
          <a:noFill/>
        </a:ln>
      </c:spPr>
    </c:sideWall>
    <c:backWall>
      <c:spPr>
        <a:noFill/>
        <a:ln w="25400">
          <a:noFill/>
        </a:ln>
      </c:spPr>
    </c:backWall>
    <c:plotArea>
      <c:layout>
        <c:manualLayout>
          <c:layoutTarget val="inner"/>
          <c:xMode val="edge"/>
          <c:yMode val="edge"/>
          <c:x val="7.9837466840709109E-2"/>
          <c:y val="7.5743332669065161E-2"/>
          <c:w val="0.90182792658939048"/>
          <c:h val="0.77342438596019458"/>
        </c:manualLayout>
      </c:layout>
      <c:bar3DChart>
        <c:barDir val="col"/>
        <c:grouping val="clustered"/>
        <c:ser>
          <c:idx val="0"/>
          <c:order val="0"/>
          <c:tx>
            <c:strRef>
              <c:f>Sheet1!$B$1</c:f>
              <c:strCache>
                <c:ptCount val="1"/>
                <c:pt idx="0">
                  <c:v>VOTED</c:v>
                </c:pt>
              </c:strCache>
            </c:strRef>
          </c:tx>
          <c:spPr>
            <a:solidFill>
              <a:srgbClr val="2D2DB9"/>
            </a:solidFill>
            <a:ln w="25383">
              <a:noFill/>
            </a:ln>
          </c:spPr>
          <c:dLbls>
            <c:numFmt formatCode="#,##0" sourceLinked="0"/>
            <c:spPr>
              <a:noFill/>
              <a:ln w="25383">
                <a:noFill/>
              </a:ln>
            </c:spPr>
            <c:txPr>
              <a:bodyPr rot="0" spcFirstLastPara="1" vertOverflow="ellipsis" vert="horz" wrap="square" lIns="38100" tIns="19050" rIns="38100" bIns="19050" anchor="ctr" anchorCtr="1">
                <a:spAutoFit/>
              </a:bodyPr>
              <a:lstStyle/>
              <a:p>
                <a:pPr>
                  <a:defRPr sz="1600" b="1" i="0" u="none" strike="noStrike" kern="1200" baseline="0">
                    <a:solidFill>
                      <a:schemeClr val="dk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Sheet1!$A$2:$A$5</c:f>
              <c:strCache>
                <c:ptCount val="4"/>
                <c:pt idx="0">
                  <c:v>2022/23</c:v>
                </c:pt>
                <c:pt idx="1">
                  <c:v>2023/24</c:v>
                </c:pt>
                <c:pt idx="2">
                  <c:v>2024/25</c:v>
                </c:pt>
                <c:pt idx="3">
                  <c:v>2025/26</c:v>
                </c:pt>
              </c:strCache>
            </c:strRef>
          </c:cat>
          <c:val>
            <c:numRef>
              <c:f>Sheet1!$B$2:$B$5</c:f>
              <c:numCache>
                <c:formatCode>#\ ##0_ ;[Red]\-#\ ##0\ </c:formatCode>
                <c:ptCount val="4"/>
                <c:pt idx="0">
                  <c:v>257007813</c:v>
                </c:pt>
                <c:pt idx="1">
                  <c:v>263029198.82765579</c:v>
                </c:pt>
                <c:pt idx="2">
                  <c:v>242104512.29391533</c:v>
                </c:pt>
                <c:pt idx="3" formatCode="_-* #\ ##0_-;\-* #\ ##0_-;_-* &quot;-&quot;??_-;_-@_-">
                  <c:v>258000335.4997614</c:v>
                </c:pt>
              </c:numCache>
            </c:numRef>
          </c:val>
          <c:extLst xmlns:c16r2="http://schemas.microsoft.com/office/drawing/2015/06/chart">
            <c:ext xmlns:c16="http://schemas.microsoft.com/office/drawing/2014/chart" uri="{C3380CC4-5D6E-409C-BE32-E72D297353CC}">
              <c16:uniqueId val="{00000000-7664-4B09-905C-52C5E0D5B197}"/>
            </c:ext>
          </c:extLst>
        </c:ser>
        <c:dLbls/>
        <c:gapWidth val="75"/>
        <c:shape val="box"/>
        <c:axId val="124320768"/>
        <c:axId val="124420864"/>
        <c:axId val="0"/>
      </c:bar3DChart>
      <c:catAx>
        <c:axId val="124320768"/>
        <c:scaling>
          <c:orientation val="minMax"/>
        </c:scaling>
        <c:axPos val="b"/>
        <c:numFmt formatCode="General" sourceLinked="1"/>
        <c:majorTickMark val="none"/>
        <c:tickLblPos val="nextTo"/>
        <c:spPr>
          <a:noFill/>
          <a:ln w="9519"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999" b="0" i="0" u="none" strike="noStrike" kern="1200" baseline="0">
                <a:solidFill>
                  <a:schemeClr val="tx1"/>
                </a:solidFill>
                <a:latin typeface="+mn-lt"/>
                <a:ea typeface="+mn-ea"/>
                <a:cs typeface="+mn-cs"/>
              </a:defRPr>
            </a:pPr>
            <a:endParaRPr lang="en-US"/>
          </a:p>
        </c:txPr>
        <c:crossAx val="124420864"/>
        <c:crosses val="autoZero"/>
        <c:auto val="1"/>
        <c:lblAlgn val="ctr"/>
        <c:lblOffset val="100"/>
      </c:catAx>
      <c:valAx>
        <c:axId val="124420864"/>
        <c:scaling>
          <c:orientation val="minMax"/>
          <c:min val="15000000"/>
        </c:scaling>
        <c:axPos val="l"/>
        <c:numFmt formatCode="#\ ##0_ ;[Red]\-#\ ##0\ " sourceLinked="1"/>
        <c:majorTickMark val="none"/>
        <c:tickLblPos val="nextTo"/>
        <c:spPr>
          <a:noFill/>
          <a:ln w="9519"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799" b="0" i="0" u="none" strike="noStrike" kern="1200" baseline="0">
                <a:solidFill>
                  <a:schemeClr val="dk1">
                    <a:lumMod val="75000"/>
                    <a:lumOff val="25000"/>
                  </a:schemeClr>
                </a:solidFill>
                <a:latin typeface="+mn-lt"/>
                <a:ea typeface="+mn-ea"/>
                <a:cs typeface="+mn-cs"/>
              </a:defRPr>
            </a:pPr>
            <a:endParaRPr lang="en-US"/>
          </a:p>
        </c:txPr>
        <c:crossAx val="124320768"/>
        <c:crosses val="autoZero"/>
        <c:crossBetween val="between"/>
      </c:valAx>
      <c:spPr>
        <a:noFill/>
        <a:ln w="25383">
          <a:noFill/>
        </a:ln>
      </c:spPr>
    </c:plotArea>
    <c:legend>
      <c:legendPos val="b"/>
      <c:spPr>
        <a:noFill/>
        <a:ln w="25383">
          <a:noFill/>
        </a:ln>
      </c:spPr>
      <c:txPr>
        <a:bodyPr rot="0" spcFirstLastPara="1" vertOverflow="ellipsis" vert="horz" wrap="square" anchor="ctr" anchorCtr="1"/>
        <a:lstStyle/>
        <a:p>
          <a:pPr>
            <a:defRPr sz="999" b="0" i="0" u="none" strike="noStrike" kern="1200" baseline="0">
              <a:solidFill>
                <a:schemeClr val="tx1"/>
              </a:solidFill>
              <a:latin typeface="+mn-lt"/>
              <a:ea typeface="+mn-ea"/>
              <a:cs typeface="+mn-cs"/>
            </a:defRPr>
          </a:pPr>
          <a:endParaRPr lang="en-US"/>
        </a:p>
      </c:txPr>
    </c:legend>
    <c:plotVisOnly val="1"/>
    <c:dispBlanksAs val="gap"/>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19" cap="flat" cmpd="sng" algn="ctr">
      <a:solidFill>
        <a:schemeClr val="dk1">
          <a:lumMod val="25000"/>
          <a:lumOff val="75000"/>
        </a:schemeClr>
      </a:solidFill>
      <a:prstDash val="solid"/>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963B9-B123-4FDD-8A24-136BAC508F38}" type="datetimeFigureOut">
              <a:rPr lang="en-US" smtClean="0"/>
              <a:pPr/>
              <a:t>4/25/2023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C4E46-2E78-4BD1-A960-F6DD7C986465}" type="slidenum">
              <a:rPr lang="en-US" smtClean="0"/>
              <a:pPr/>
              <a:t>‹#›</a:t>
            </a:fld>
            <a:endParaRPr lang="en-US"/>
          </a:p>
        </p:txBody>
      </p:sp>
    </p:spTree>
    <p:extLst>
      <p:ext uri="{BB962C8B-B14F-4D97-AF65-F5344CB8AC3E}">
        <p14:creationId xmlns:p14="http://schemas.microsoft.com/office/powerpoint/2010/main" xmlns="" val="2337421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3C4E46-2E78-4BD1-A960-F6DD7C986465}" type="slidenum">
              <a:rPr lang="en-US" smtClean="0"/>
              <a:pPr/>
              <a:t>1</a:t>
            </a:fld>
            <a:endParaRPr lang="en-US"/>
          </a:p>
        </p:txBody>
      </p:sp>
    </p:spTree>
    <p:extLst>
      <p:ext uri="{BB962C8B-B14F-4D97-AF65-F5344CB8AC3E}">
        <p14:creationId xmlns:p14="http://schemas.microsoft.com/office/powerpoint/2010/main" xmlns="" val="3724171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3</a:t>
            </a:fld>
            <a:endParaRPr lang="en-US"/>
          </a:p>
        </p:txBody>
      </p:sp>
    </p:spTree>
    <p:extLst>
      <p:ext uri="{BB962C8B-B14F-4D97-AF65-F5344CB8AC3E}">
        <p14:creationId xmlns:p14="http://schemas.microsoft.com/office/powerpoint/2010/main" xmlns="" val="1199980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0000"/>
              </a:lnSpc>
            </a:pP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Department of Transport;  Road Accident Fund</a:t>
            </a:r>
          </a:p>
          <a:p>
            <a:pPr algn="just">
              <a:lnSpc>
                <a:spcPct val="100000"/>
              </a:lnSpc>
            </a:pP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RAF: under-capitalized accumulated deficit of R322 </a:t>
            </a:r>
            <a:r>
              <a:rPr lang="en-US" sz="1200" dirty="0" err="1">
                <a:solidFill>
                  <a:prstClr val="black"/>
                </a:solidFill>
                <a:latin typeface="Arial" panose="020B0604020202020204" pitchFamily="34" charset="0"/>
                <a:ea typeface="Calibri" panose="020F0502020204030204" pitchFamily="34" charset="0"/>
                <a:cs typeface="Arial" panose="020B0604020202020204" pitchFamily="34" charset="0"/>
              </a:rPr>
              <a:t>bln</a:t>
            </a: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 liabilities exceeding assets by R300 billion of 31 March 2020, Requested not paid R19.9 billion.</a:t>
            </a:r>
          </a:p>
          <a:p>
            <a:pPr algn="just">
              <a:lnSpc>
                <a:spcPct val="100000"/>
              </a:lnSpc>
            </a:pPr>
            <a:endParaRPr lang="en-US" sz="12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a:lnSpc>
                <a:spcPct val="100000"/>
              </a:lnSpc>
            </a:pP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Early Childhood Development function moved to Basic Education with effect of 1 April 2022.</a:t>
            </a:r>
          </a:p>
          <a:p>
            <a:pPr algn="just">
              <a:lnSpc>
                <a:spcPct val="100000"/>
              </a:lnSpc>
            </a:pP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ECD: R6.1 billion per year to expand subsidy coverage up to grade RR participation of 95%; Improve the attractiveness of a career as an ECD practitioner by effecting an increase of 25% in salary from R31 000 to R40 000 would cost R820 million per year</a:t>
            </a:r>
          </a:p>
          <a:p>
            <a:pPr algn="just">
              <a:lnSpc>
                <a:spcPct val="100000"/>
              </a:lnSpc>
            </a:pPr>
            <a:endParaRPr lang="en-US" dirty="0">
              <a:solidFill>
                <a:prstClr val="black"/>
              </a:solidFill>
              <a:latin typeface="Arial" panose="020B0604020202020204" pitchFamily="34" charset="0"/>
              <a:cs typeface="Arial" panose="020B0604020202020204" pitchFamily="34" charset="0"/>
            </a:endParaRPr>
          </a:p>
          <a:p>
            <a:pPr marL="0" indent="0" algn="just">
              <a:lnSpc>
                <a:spcPct val="100000"/>
              </a:lnSpc>
              <a:buNone/>
            </a:pPr>
            <a:r>
              <a:rPr lang="en-US" sz="1200" b="1" dirty="0">
                <a:solidFill>
                  <a:prstClr val="black"/>
                </a:solidFill>
                <a:latin typeface="Arial" panose="020B0604020202020204" pitchFamily="34" charset="0"/>
                <a:ea typeface="Calibri" panose="020F0502020204030204" pitchFamily="34" charset="0"/>
                <a:cs typeface="Arial" panose="020B0604020202020204" pitchFamily="34" charset="0"/>
              </a:rPr>
              <a:t>Funding gaps:</a:t>
            </a:r>
          </a:p>
          <a:p>
            <a:pPr algn="just">
              <a:lnSpc>
                <a:spcPct val="100000"/>
              </a:lnSpc>
            </a:pP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Social Welfare Practitioners: NDP  - 55,000 social welfare practitioners needed; target for this MTSF Period is 31744; only 18300 currently in the system.  Competing priorities of to decrease the public wage bill and to increase social welfare practitioners</a:t>
            </a:r>
          </a:p>
          <a:p>
            <a:pPr algn="just">
              <a:lnSpc>
                <a:spcPct val="100000"/>
              </a:lnSpc>
            </a:pP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NAWONGO case; estimated R12.9 billion would be needed by provincial DSDs to pay the core costs of services provided by NPOs to which they currently allocate R3.7 billion. An additional R9.2 billion in funding for NPOs to fill an estimated 71 per cent funding gap. (GTAC2018) </a:t>
            </a:r>
            <a:endParaRPr lang="en-ZA" sz="1200" dirty="0"/>
          </a:p>
          <a:p>
            <a:pPr algn="just">
              <a:lnSpc>
                <a:spcPct val="100000"/>
              </a:lnSpc>
            </a:pPr>
            <a:endParaRPr lang="en-ZA" dirty="0"/>
          </a:p>
        </p:txBody>
      </p:sp>
      <p:sp>
        <p:nvSpPr>
          <p:cNvPr id="4" name="Slide Number Placeholder 3"/>
          <p:cNvSpPr>
            <a:spLocks noGrp="1"/>
          </p:cNvSpPr>
          <p:nvPr>
            <p:ph type="sldNum" sz="quarter" idx="5"/>
          </p:nvPr>
        </p:nvSpPr>
        <p:spPr/>
        <p:txBody>
          <a:bodyPr/>
          <a:lstStyle/>
          <a:p>
            <a:fld id="{27C28E1A-69AC-4927-B018-B94A4172FF37}" type="slidenum">
              <a:rPr lang="en-ZA" smtClean="0"/>
              <a:pPr/>
              <a:t>5</a:t>
            </a:fld>
            <a:endParaRPr lang="en-ZA"/>
          </a:p>
        </p:txBody>
      </p:sp>
    </p:spTree>
    <p:extLst>
      <p:ext uri="{BB962C8B-B14F-4D97-AF65-F5344CB8AC3E}">
        <p14:creationId xmlns:p14="http://schemas.microsoft.com/office/powerpoint/2010/main" xmlns="" val="1732272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EPA targets on ECD needs to be formally reassigned to the Minister of Basic Education by the DPME</a:t>
            </a:r>
          </a:p>
          <a:p>
            <a:r>
              <a:rPr lang="en-US" dirty="0"/>
              <a:t>EPA target on the percentage of eligible applicants in receipt of COVID-19 special relief grant (R350) is not an APP target</a:t>
            </a:r>
            <a:endParaRPr lang="en-US" dirty="0">
              <a:cs typeface="Calibri"/>
            </a:endParaRPr>
          </a:p>
          <a:p>
            <a:r>
              <a:rPr lang="en-US" dirty="0">
                <a:cs typeface="Calibri"/>
              </a:rPr>
              <a:t>The NASP indicators has been reduced from 8 to 7.  The NASP indicator on the number of social professionals has been dropped, including the indicator for the Compensation Fund. </a:t>
            </a:r>
          </a:p>
          <a:p>
            <a:r>
              <a:rPr lang="en-US" dirty="0">
                <a:cs typeface="Calibri"/>
              </a:rPr>
              <a:t>Indicators for food security has been expanded with an indicator on the number </a:t>
            </a:r>
            <a:r>
              <a:rPr lang="en-US" dirty="0"/>
              <a:t>of learners benefitting from school feeding schemes at public schools</a:t>
            </a:r>
          </a:p>
          <a:p>
            <a:endParaRPr lang="en-US" dirty="0">
              <a:cs typeface="Calibri"/>
            </a:endParaRPr>
          </a:p>
          <a:p>
            <a:r>
              <a:rPr lang="en-US" dirty="0">
                <a:cs typeface="Calibri"/>
              </a:rPr>
              <a:t>Targets of APP's   DSD,  SASSA and the NDA  represent a collective count  to illustrative scope of  oversight.</a:t>
            </a:r>
          </a:p>
          <a:p>
            <a:r>
              <a:rPr lang="en-US" dirty="0">
                <a:cs typeface="Calibri"/>
              </a:rPr>
              <a:t> SASSA APP makes provision for processing of COVID-19 SRD applications with a target of 95%</a:t>
            </a:r>
            <a:endParaRPr lang="en-US" dirty="0"/>
          </a:p>
        </p:txBody>
      </p:sp>
      <p:sp>
        <p:nvSpPr>
          <p:cNvPr id="4" name="Slide Number Placeholder 3"/>
          <p:cNvSpPr>
            <a:spLocks noGrp="1"/>
          </p:cNvSpPr>
          <p:nvPr>
            <p:ph type="sldNum" sz="quarter" idx="5"/>
          </p:nvPr>
        </p:nvSpPr>
        <p:spPr/>
        <p:txBody>
          <a:bodyPr/>
          <a:lstStyle/>
          <a:p>
            <a:fld id="{27C28E1A-69AC-4927-B018-B94A4172FF37}" type="slidenum">
              <a:rPr lang="en-ZA" smtClean="0"/>
              <a:pPr/>
              <a:t>6</a:t>
            </a:fld>
            <a:endParaRPr lang="en-ZA"/>
          </a:p>
        </p:txBody>
      </p:sp>
    </p:spTree>
    <p:extLst>
      <p:ext uri="{BB962C8B-B14F-4D97-AF65-F5344CB8AC3E}">
        <p14:creationId xmlns:p14="http://schemas.microsoft.com/office/powerpoint/2010/main" xmlns="" val="3745025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93C4E46-2E78-4BD1-A960-F6DD7C986465}" type="slidenum">
              <a:rPr lang="en-US" smtClean="0"/>
              <a:pPr/>
              <a:t>10</a:t>
            </a:fld>
            <a:endParaRPr lang="en-US"/>
          </a:p>
        </p:txBody>
      </p:sp>
    </p:spTree>
    <p:extLst>
      <p:ext uri="{BB962C8B-B14F-4D97-AF65-F5344CB8AC3E}">
        <p14:creationId xmlns:p14="http://schemas.microsoft.com/office/powerpoint/2010/main" xmlns="" val="1936046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7C28E1A-69AC-4927-B018-B94A4172FF37}" type="slidenum">
              <a:rPr lang="en-ZA" smtClean="0"/>
              <a:pPr/>
              <a:t>29</a:t>
            </a:fld>
            <a:endParaRPr lang="en-ZA"/>
          </a:p>
        </p:txBody>
      </p:sp>
    </p:spTree>
    <p:extLst>
      <p:ext uri="{BB962C8B-B14F-4D97-AF65-F5344CB8AC3E}">
        <p14:creationId xmlns:p14="http://schemas.microsoft.com/office/powerpoint/2010/main" xmlns="" val="2945395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the baseline for these OVCY services?</a:t>
            </a:r>
            <a:endParaRPr lang="en-ZA"/>
          </a:p>
        </p:txBody>
      </p:sp>
      <p:sp>
        <p:nvSpPr>
          <p:cNvPr id="4" name="Slide Number Placeholder 3"/>
          <p:cNvSpPr>
            <a:spLocks noGrp="1"/>
          </p:cNvSpPr>
          <p:nvPr>
            <p:ph type="sldNum" sz="quarter" idx="5"/>
          </p:nvPr>
        </p:nvSpPr>
        <p:spPr/>
        <p:txBody>
          <a:bodyPr/>
          <a:lstStyle/>
          <a:p>
            <a:fld id="{27C28E1A-69AC-4927-B018-B94A4172FF37}" type="slidenum">
              <a:rPr lang="en-ZA" smtClean="0"/>
              <a:pPr/>
              <a:t>30</a:t>
            </a:fld>
            <a:endParaRPr lang="en-ZA"/>
          </a:p>
        </p:txBody>
      </p:sp>
    </p:spTree>
    <p:extLst>
      <p:ext uri="{BB962C8B-B14F-4D97-AF65-F5344CB8AC3E}">
        <p14:creationId xmlns:p14="http://schemas.microsoft.com/office/powerpoint/2010/main" xmlns="" val="2849502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7C28E1A-69AC-4927-B018-B94A4172FF37}" type="slidenum">
              <a:rPr lang="en-ZA" smtClean="0"/>
              <a:pPr/>
              <a:t>32</a:t>
            </a:fld>
            <a:endParaRPr lang="en-ZA"/>
          </a:p>
        </p:txBody>
      </p:sp>
    </p:spTree>
    <p:extLst>
      <p:ext uri="{BB962C8B-B14F-4D97-AF65-F5344CB8AC3E}">
        <p14:creationId xmlns:p14="http://schemas.microsoft.com/office/powerpoint/2010/main" xmlns="" val="809800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7C28E1A-69AC-4927-B018-B94A4172FF37}" type="slidenum">
              <a:rPr lang="en-ZA" smtClean="0"/>
              <a:pPr/>
              <a:t>33</a:t>
            </a:fld>
            <a:endParaRPr lang="en-ZA"/>
          </a:p>
        </p:txBody>
      </p:sp>
    </p:spTree>
    <p:extLst>
      <p:ext uri="{BB962C8B-B14F-4D97-AF65-F5344CB8AC3E}">
        <p14:creationId xmlns:p14="http://schemas.microsoft.com/office/powerpoint/2010/main" xmlns="" val="2581340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68F4F8-8BA3-7B41-BED0-139A6700DAEE}" type="datetimeFigureOut">
              <a:rPr lang="en-US" smtClean="0"/>
              <a:pPr/>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1155533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68F4F8-8BA3-7B41-BED0-139A6700DAEE}" type="datetimeFigureOut">
              <a:rPr lang="en-US" smtClean="0"/>
              <a:pPr/>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226321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68F4F8-8BA3-7B41-BED0-139A6700DAEE}" type="datetimeFigureOut">
              <a:rPr lang="en-US" smtClean="0"/>
              <a:pPr/>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1773458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5FD5B6-A96F-4833-93A7-2FCC8D73254D}"/>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F73EAD2C-081F-415B-BE49-32DA8FE6DC9E}"/>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xmlns="" val="774960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471F91-16DB-40B9-BF7F-BDBAF549D0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3993D52-1844-464C-8874-BD541E66C4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846540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16A515-1E95-441A-A469-6DE568E62647}"/>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76A0BF24-FD9C-4399-BEB3-4680E042A511}"/>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AE86440-5D7B-4AD9-A762-4217338D4D27}"/>
              </a:ext>
            </a:extLst>
          </p:cNvPr>
          <p:cNvSpPr>
            <a:spLocks noGrp="1"/>
          </p:cNvSpPr>
          <p:nvPr>
            <p:ph type="dt" sz="half" idx="10"/>
          </p:nvPr>
        </p:nvSpPr>
        <p:spPr>
          <a:xfrm>
            <a:off x="838200" y="6356352"/>
            <a:ext cx="2743200" cy="365125"/>
          </a:xfrm>
          <a:prstGeom prst="rect">
            <a:avLst/>
          </a:prstGeom>
        </p:spPr>
        <p:txBody>
          <a:bodyPr/>
          <a:lstStyle/>
          <a:p>
            <a:pPr defTabSz="685800"/>
            <a:endParaRPr lang="en-US">
              <a:solidFill>
                <a:prstClr val="black"/>
              </a:solidFill>
            </a:endParaRPr>
          </a:p>
        </p:txBody>
      </p:sp>
      <p:sp>
        <p:nvSpPr>
          <p:cNvPr id="5" name="Footer Placeholder 4">
            <a:extLst>
              <a:ext uri="{FF2B5EF4-FFF2-40B4-BE49-F238E27FC236}">
                <a16:creationId xmlns:a16="http://schemas.microsoft.com/office/drawing/2014/main" xmlns="" id="{85A57B59-1EC8-4D0E-804F-54E678656FF4}"/>
              </a:ext>
            </a:extLst>
          </p:cNvPr>
          <p:cNvSpPr>
            <a:spLocks noGrp="1"/>
          </p:cNvSpPr>
          <p:nvPr>
            <p:ph type="ftr" sz="quarter" idx="11"/>
          </p:nvPr>
        </p:nvSpPr>
        <p:spPr>
          <a:xfrm>
            <a:off x="4038600" y="6356352"/>
            <a:ext cx="4114800" cy="365125"/>
          </a:xfrm>
          <a:prstGeom prst="rect">
            <a:avLst/>
          </a:prstGeom>
        </p:spPr>
        <p:txBody>
          <a:bodyPr/>
          <a:lstStyle/>
          <a:p>
            <a:pPr defTabSz="685800"/>
            <a:endParaRPr lang="en-US">
              <a:solidFill>
                <a:prstClr val="black"/>
              </a:solidFill>
            </a:endParaRPr>
          </a:p>
        </p:txBody>
      </p:sp>
      <p:sp>
        <p:nvSpPr>
          <p:cNvPr id="6" name="Slide Number Placeholder 5">
            <a:extLst>
              <a:ext uri="{FF2B5EF4-FFF2-40B4-BE49-F238E27FC236}">
                <a16:creationId xmlns:a16="http://schemas.microsoft.com/office/drawing/2014/main" xmlns="" id="{2BDAD5E3-7B39-4DBF-8233-B4D0F4598817}"/>
              </a:ext>
            </a:extLst>
          </p:cNvPr>
          <p:cNvSpPr>
            <a:spLocks noGrp="1"/>
          </p:cNvSpPr>
          <p:nvPr>
            <p:ph type="sldNum" sz="quarter" idx="12"/>
          </p:nvPr>
        </p:nvSpPr>
        <p:spPr>
          <a:xfrm>
            <a:off x="9095509" y="6310314"/>
            <a:ext cx="2743200" cy="365125"/>
          </a:xfrm>
          <a:prstGeom prst="rect">
            <a:avLst/>
          </a:prstGeom>
        </p:spPr>
        <p:txBody>
          <a:bodyPr/>
          <a:lstStyle/>
          <a:p>
            <a:pPr defTabSz="685800"/>
            <a:fld id="{01BA374B-96E1-4B69-AC0E-0EF63C3DFBAB}" type="slidenum">
              <a:rPr lang="en-US" smtClean="0">
                <a:solidFill>
                  <a:prstClr val="black"/>
                </a:solidFill>
              </a:rPr>
              <a:pPr defTabSz="685800"/>
              <a:t>‹#›</a:t>
            </a:fld>
            <a:endParaRPr lang="en-US">
              <a:solidFill>
                <a:prstClr val="black"/>
              </a:solidFill>
            </a:endParaRPr>
          </a:p>
        </p:txBody>
      </p:sp>
    </p:spTree>
    <p:extLst>
      <p:ext uri="{BB962C8B-B14F-4D97-AF65-F5344CB8AC3E}">
        <p14:creationId xmlns:p14="http://schemas.microsoft.com/office/powerpoint/2010/main" xmlns="" val="3428694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075E09-9F93-4318-BB19-B8BC2265FF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7972C81-D9AA-4E31-B83B-56ECE7C449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C368783-258F-400D-B781-E429BA422A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315821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CB3E57-E82C-44C0-A626-65DC40D51E30}"/>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9CC1B8E-7174-4D60-9600-452FDABBC6EE}"/>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2A2B9B7-76B5-4583-BD56-42656DFA6FA5}"/>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6CDE24E-AED2-4805-95B8-6FF986CCD50F}"/>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B52D666-D9AA-46E9-9284-B2A6BA3DEDFF}"/>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4419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1724FB-C5FC-4F4F-A678-39444E9E87A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877415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62765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28E999-6500-4261-BFB7-61A22CAC956D}"/>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1B83943-5EEB-4F94-8EEA-331E71A1FBBC}"/>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5DB0ECC-1D84-4E56-BD64-A135577DF48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xmlns="" val="3207041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68F4F8-8BA3-7B41-BED0-139A6700DAEE}" type="datetimeFigureOut">
              <a:rPr lang="en-US" smtClean="0"/>
              <a:pPr/>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4040517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F6FD3D-CC66-4AB0-B29F-042E2CC524A8}"/>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3C1B82ED-223E-4C56-9B18-87BA0B180032}"/>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4DE181F7-6AE1-43BF-BDC6-D91D9F14A9B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xmlns="" val="921652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009B1B-6A5D-41C7-8D00-6E967D07AF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36170B7-1FDB-4520-8D7F-3E0DCD6222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581375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AF9F13F-BBDD-4C13-A1A4-02140F081318}"/>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7D4C49E-5730-4B76-A770-47D6F06FD9BB}"/>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755255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68F4F8-8BA3-7B41-BED0-139A6700DAEE}" type="datetimeFigureOut">
              <a:rPr lang="en-US" smtClean="0"/>
              <a:pPr/>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1813248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68F4F8-8BA3-7B41-BED0-139A6700DAEE}" type="datetimeFigureOut">
              <a:rPr lang="en-US" smtClean="0"/>
              <a:pPr/>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2485101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68F4F8-8BA3-7B41-BED0-139A6700DAEE}" type="datetimeFigureOut">
              <a:rPr lang="en-US" smtClean="0"/>
              <a:pPr/>
              <a:t>4/25/2023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3827088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68F4F8-8BA3-7B41-BED0-139A6700DAEE}" type="datetimeFigureOut">
              <a:rPr lang="en-US" smtClean="0"/>
              <a:pPr/>
              <a:t>4/25/2023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2136011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68F4F8-8BA3-7B41-BED0-139A6700DAEE}" type="datetimeFigureOut">
              <a:rPr lang="en-US" smtClean="0"/>
              <a:pPr/>
              <a:t>4/25/2023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3888248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68F4F8-8BA3-7B41-BED0-139A6700DAEE}" type="datetimeFigureOut">
              <a:rPr lang="en-US" smtClean="0"/>
              <a:pPr/>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1800831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68F4F8-8BA3-7B41-BED0-139A6700DAEE}" type="datetimeFigureOut">
              <a:rPr lang="en-US" smtClean="0"/>
              <a:pPr/>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4266682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6.png"/><Relationship Id="rId2" Type="http://schemas.openxmlformats.org/officeDocument/2006/relationships/slideLayout" Target="../slideLayouts/slideLayout13.xml"/><Relationship Id="rId16"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68F4F8-8BA3-7B41-BED0-139A6700DAEE}" type="datetimeFigureOut">
              <a:rPr lang="en-US" smtClean="0"/>
              <a:pPr/>
              <a:t>4/25/2023</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15021771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F9F4903-2802-44B3-A366-9D2FA599F17F}"/>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DC4B379-CBAA-4B9F-8D36-1A83BC2EC0CE}"/>
              </a:ext>
            </a:extLst>
          </p:cNvPr>
          <p:cNvSpPr>
            <a:spLocks noGrp="1"/>
          </p:cNvSpPr>
          <p:nvPr>
            <p:ph type="body" idx="1"/>
          </p:nvPr>
        </p:nvSpPr>
        <p:spPr>
          <a:xfrm>
            <a:off x="838200" y="1825625"/>
            <a:ext cx="10515600" cy="3688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xmlns="" id="{72F041E8-8966-486A-93D2-1D48649C61F8}"/>
              </a:ext>
            </a:extLst>
          </p:cNvPr>
          <p:cNvSpPr/>
          <p:nvPr userDrawn="1"/>
        </p:nvSpPr>
        <p:spPr>
          <a:xfrm>
            <a:off x="9125805" y="5938324"/>
            <a:ext cx="2807159" cy="782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50">
              <a:solidFill>
                <a:prstClr val="white"/>
              </a:solidFill>
            </a:endParaRPr>
          </a:p>
        </p:txBody>
      </p:sp>
      <p:pic>
        <p:nvPicPr>
          <p:cNvPr id="14" name="Picture 13">
            <a:extLst>
              <a:ext uri="{FF2B5EF4-FFF2-40B4-BE49-F238E27FC236}">
                <a16:creationId xmlns:a16="http://schemas.microsoft.com/office/drawing/2014/main" xmlns="" id="{606F2D13-B305-4AF5-83F1-E488A7AA25BF}"/>
              </a:ext>
            </a:extLst>
          </p:cNvPr>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10241057" y="6024243"/>
            <a:ext cx="715663" cy="715663"/>
          </a:xfrm>
          <a:prstGeom prst="rect">
            <a:avLst/>
          </a:prstGeom>
        </p:spPr>
      </p:pic>
      <p:pic>
        <p:nvPicPr>
          <p:cNvPr id="15" name="Picture 14">
            <a:extLst>
              <a:ext uri="{FF2B5EF4-FFF2-40B4-BE49-F238E27FC236}">
                <a16:creationId xmlns:a16="http://schemas.microsoft.com/office/drawing/2014/main" xmlns="" id="{D16CADF3-918E-4D37-B501-81D644BF9825}"/>
              </a:ext>
            </a:extLst>
          </p:cNvPr>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9305549" y="5773015"/>
            <a:ext cx="766707" cy="1084987"/>
          </a:xfrm>
          <a:prstGeom prst="rect">
            <a:avLst/>
          </a:prstGeom>
        </p:spPr>
      </p:pic>
      <p:pic>
        <p:nvPicPr>
          <p:cNvPr id="16" name="Picture 15">
            <a:extLst>
              <a:ext uri="{FF2B5EF4-FFF2-40B4-BE49-F238E27FC236}">
                <a16:creationId xmlns:a16="http://schemas.microsoft.com/office/drawing/2014/main" xmlns="" id="{D0C17096-5F65-4867-A8BA-1062E09166E8}"/>
              </a:ext>
            </a:extLst>
          </p:cNvPr>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10956717" y="5978697"/>
            <a:ext cx="1103479" cy="780313"/>
          </a:xfrm>
          <a:prstGeom prst="rect">
            <a:avLst/>
          </a:prstGeom>
        </p:spPr>
      </p:pic>
      <p:pic>
        <p:nvPicPr>
          <p:cNvPr id="17" name="Picture 4" descr="National Development Agency">
            <a:extLst>
              <a:ext uri="{FF2B5EF4-FFF2-40B4-BE49-F238E27FC236}">
                <a16:creationId xmlns:a16="http://schemas.microsoft.com/office/drawing/2014/main" xmlns="" id="{1BD63299-C114-41EA-90AB-3B6DBDC27CD5}"/>
              </a:ext>
            </a:extLst>
          </p:cNvPr>
          <p:cNvPicPr>
            <a:picLocks noChangeAspect="1" noChangeArrowheads="1"/>
          </p:cNvPicPr>
          <p:nvPr userDrawn="1"/>
        </p:nvPicPr>
        <p:blipFill>
          <a:blip r:embed="rId16" cstate="print">
            <a:extLst>
              <a:ext uri="{28A0092B-C50C-407E-A947-70E740481C1C}">
                <a14:useLocalDpi xmlns:a14="http://schemas.microsoft.com/office/drawing/2010/main" xmlns="" val="0"/>
              </a:ext>
            </a:extLst>
          </a:blip>
          <a:srcRect/>
          <a:stretch>
            <a:fillRect/>
          </a:stretch>
        </p:blipFill>
        <p:spPr bwMode="auto">
          <a:xfrm>
            <a:off x="8533777" y="5897637"/>
            <a:ext cx="548247" cy="835741"/>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6" descr="Department of Social Development Bursaries and Financial ...">
            <a:extLst>
              <a:ext uri="{FF2B5EF4-FFF2-40B4-BE49-F238E27FC236}">
                <a16:creationId xmlns:a16="http://schemas.microsoft.com/office/drawing/2014/main" xmlns="" id="{31E18506-1CA4-484A-B276-165C56594203}"/>
              </a:ext>
            </a:extLst>
          </p:cNvPr>
          <p:cNvPicPr>
            <a:picLocks noChangeAspect="1" noChangeArrowheads="1"/>
          </p:cNvPicPr>
          <p:nvPr userDrawn="1"/>
        </p:nvPicPr>
        <p:blipFill>
          <a:blip r:embed="rId17" cstate="print">
            <a:extLst>
              <a:ext uri="{28A0092B-C50C-407E-A947-70E740481C1C}">
                <a14:useLocalDpi xmlns:a14="http://schemas.microsoft.com/office/drawing/2010/main" xmlns="" val="0"/>
              </a:ext>
            </a:extLst>
          </a:blip>
          <a:srcRect/>
          <a:stretch>
            <a:fillRect/>
          </a:stretch>
        </p:blipFill>
        <p:spPr bwMode="auto">
          <a:xfrm>
            <a:off x="527445" y="5880822"/>
            <a:ext cx="1860707" cy="973770"/>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Rectangle 18">
            <a:extLst>
              <a:ext uri="{FF2B5EF4-FFF2-40B4-BE49-F238E27FC236}">
                <a16:creationId xmlns:a16="http://schemas.microsoft.com/office/drawing/2014/main" xmlns="" id="{D433A343-558B-43F3-A8E6-B41A67E2BFB4}"/>
              </a:ext>
            </a:extLst>
          </p:cNvPr>
          <p:cNvSpPr/>
          <p:nvPr userDrawn="1"/>
        </p:nvSpPr>
        <p:spPr>
          <a:xfrm>
            <a:off x="1" y="-18401"/>
            <a:ext cx="5036024" cy="248589"/>
          </a:xfrm>
          <a:prstGeom prst="rect">
            <a:avLst/>
          </a:prstGeom>
          <a:solidFill>
            <a:srgbClr val="B48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B48138"/>
              </a:solidFill>
            </a:endParaRPr>
          </a:p>
        </p:txBody>
      </p:sp>
      <p:sp>
        <p:nvSpPr>
          <p:cNvPr id="20" name="Rectangle 19">
            <a:extLst>
              <a:ext uri="{FF2B5EF4-FFF2-40B4-BE49-F238E27FC236}">
                <a16:creationId xmlns:a16="http://schemas.microsoft.com/office/drawing/2014/main" xmlns="" id="{09DC7550-6701-4A13-8188-F85BF993D9F3}"/>
              </a:ext>
            </a:extLst>
          </p:cNvPr>
          <p:cNvSpPr/>
          <p:nvPr userDrawn="1"/>
        </p:nvSpPr>
        <p:spPr>
          <a:xfrm>
            <a:off x="7191362" y="5541100"/>
            <a:ext cx="4995081" cy="248589"/>
          </a:xfrm>
          <a:prstGeom prst="rect">
            <a:avLst/>
          </a:prstGeom>
          <a:solidFill>
            <a:srgbClr val="BD9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21" name="TextBox 20">
            <a:extLst>
              <a:ext uri="{FF2B5EF4-FFF2-40B4-BE49-F238E27FC236}">
                <a16:creationId xmlns:a16="http://schemas.microsoft.com/office/drawing/2014/main" xmlns="" id="{C9D13727-9870-40C5-BB56-6DE97385B2CE}"/>
              </a:ext>
            </a:extLst>
          </p:cNvPr>
          <p:cNvSpPr txBox="1"/>
          <p:nvPr userDrawn="1"/>
        </p:nvSpPr>
        <p:spPr>
          <a:xfrm>
            <a:off x="3264817" y="5541098"/>
            <a:ext cx="3926545" cy="230832"/>
          </a:xfrm>
          <a:prstGeom prst="rect">
            <a:avLst/>
          </a:prstGeom>
          <a:noFill/>
        </p:spPr>
        <p:txBody>
          <a:bodyPr wrap="square" rtlCol="0">
            <a:spAutoFit/>
          </a:bodyPr>
          <a:lstStyle/>
          <a:p>
            <a:pPr algn="ctr" defTabSz="685800"/>
            <a:r>
              <a:rPr lang="en-US" sz="900" b="1">
                <a:solidFill>
                  <a:srgbClr val="BD986E"/>
                </a:solidFill>
              </a:rPr>
              <a:t>BUILDING A CARING SOCIETY TOGETHER</a:t>
            </a:r>
          </a:p>
        </p:txBody>
      </p:sp>
      <p:sp>
        <p:nvSpPr>
          <p:cNvPr id="22" name="Rectangle 21">
            <a:extLst>
              <a:ext uri="{FF2B5EF4-FFF2-40B4-BE49-F238E27FC236}">
                <a16:creationId xmlns:a16="http://schemas.microsoft.com/office/drawing/2014/main" xmlns="" id="{93763CCA-8273-4F49-B8AB-BEB034778FB7}"/>
              </a:ext>
            </a:extLst>
          </p:cNvPr>
          <p:cNvSpPr/>
          <p:nvPr userDrawn="1"/>
        </p:nvSpPr>
        <p:spPr>
          <a:xfrm>
            <a:off x="10620652" y="5508857"/>
            <a:ext cx="1167307" cy="253916"/>
          </a:xfrm>
          <a:prstGeom prst="rect">
            <a:avLst/>
          </a:prstGeom>
        </p:spPr>
        <p:txBody>
          <a:bodyPr wrap="none">
            <a:spAutoFit/>
          </a:bodyPr>
          <a:lstStyle/>
          <a:p>
            <a:pPr defTabSz="685800"/>
            <a:r>
              <a:rPr lang="en-US" sz="1050">
                <a:solidFill>
                  <a:prstClr val="white"/>
                </a:solidFill>
              </a:rPr>
              <a:t>www.dsd.gov.za</a:t>
            </a:r>
          </a:p>
        </p:txBody>
      </p:sp>
    </p:spTree>
    <p:extLst>
      <p:ext uri="{BB962C8B-B14F-4D97-AF65-F5344CB8AC3E}">
        <p14:creationId xmlns:p14="http://schemas.microsoft.com/office/powerpoint/2010/main" xmlns="" val="1385248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B48138"/>
        </a:buClr>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B48138"/>
        </a:buClr>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B48138"/>
        </a:buClr>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B48138"/>
        </a:buClr>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B48138"/>
        </a:buClr>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28900" y="2971803"/>
            <a:ext cx="6934200" cy="1752600"/>
          </a:xfrm>
        </p:spPr>
        <p:txBody>
          <a:bodyPr>
            <a:normAutofit lnSpcReduction="10000"/>
          </a:bodyPr>
          <a:lstStyle/>
          <a:p>
            <a:endParaRPr lang="en-ZA" sz="7200" b="1">
              <a:solidFill>
                <a:schemeClr val="tx1"/>
              </a:solidFill>
              <a:latin typeface="Arial" panose="020B0604020202020204" pitchFamily="34" charset="0"/>
              <a:cs typeface="Arial" panose="020B0604020202020204" pitchFamily="34" charset="0"/>
            </a:endParaRPr>
          </a:p>
          <a:p>
            <a:r>
              <a:rPr lang="en-US" b="1">
                <a:solidFill>
                  <a:schemeClr val="tx1"/>
                </a:solidFill>
                <a:latin typeface="Arial" panose="020B0604020202020204" pitchFamily="34" charset="0"/>
                <a:cs typeface="Arial" panose="020B0604020202020204" pitchFamily="34" charset="0"/>
              </a:rPr>
              <a:t> </a:t>
            </a:r>
          </a:p>
        </p:txBody>
      </p:sp>
      <p:sp>
        <p:nvSpPr>
          <p:cNvPr id="4" name="Rectangle 4"/>
          <p:cNvSpPr>
            <a:spLocks noGrp="1" noChangeArrowheads="1"/>
          </p:cNvSpPr>
          <p:nvPr>
            <p:ph type="ctrTitle"/>
          </p:nvPr>
        </p:nvSpPr>
        <p:spPr>
          <a:xfrm>
            <a:off x="449580" y="1016450"/>
            <a:ext cx="11292839" cy="2956560"/>
          </a:xfrm>
        </p:spPr>
        <p:txBody>
          <a:bodyPr anchor="ctr">
            <a:noAutofit/>
          </a:bodyPr>
          <a:lstStyle/>
          <a:p>
            <a:r>
              <a:rPr lang="en-US" altLang="en-US" sz="4000" b="1" dirty="0">
                <a:latin typeface="Arial" panose="020B0604020202020204" pitchFamily="34" charset="0"/>
                <a:cs typeface="Arial" panose="020B0604020202020204" pitchFamily="34" charset="0"/>
              </a:rPr>
              <a:t/>
            </a:r>
            <a:br>
              <a:rPr lang="en-US" altLang="en-US" sz="4000" b="1" dirty="0">
                <a:latin typeface="Arial" panose="020B0604020202020204" pitchFamily="34" charset="0"/>
                <a:cs typeface="Arial" panose="020B0604020202020204" pitchFamily="34" charset="0"/>
              </a:rPr>
            </a:br>
            <a:r>
              <a:rPr lang="en-US" altLang="en-US" sz="4000" b="1" dirty="0">
                <a:latin typeface="Arial" panose="020B0604020202020204" pitchFamily="34" charset="0"/>
                <a:cs typeface="Arial" panose="020B0604020202020204" pitchFamily="34" charset="0"/>
              </a:rPr>
              <a:t/>
            </a:r>
            <a:br>
              <a:rPr lang="en-US" altLang="en-US" sz="4000" b="1" dirty="0">
                <a:latin typeface="Arial" panose="020B0604020202020204" pitchFamily="34" charset="0"/>
                <a:cs typeface="Arial" panose="020B0604020202020204" pitchFamily="34" charset="0"/>
              </a:rPr>
            </a:br>
            <a:r>
              <a:rPr lang="en-US" sz="4000" b="1" i="0" u="none" strike="noStrike" baseline="0" dirty="0">
                <a:latin typeface="Arial Black" panose="020B0A04020102020204" pitchFamily="34" charset="0"/>
              </a:rPr>
              <a:t/>
            </a:r>
            <a:br>
              <a:rPr lang="en-US" sz="4000" b="1" i="0" u="none" strike="noStrike" baseline="0" dirty="0">
                <a:latin typeface="Arial Black" panose="020B0A04020102020204" pitchFamily="34" charset="0"/>
              </a:rPr>
            </a:br>
            <a:r>
              <a:rPr lang="en-US" sz="3600" b="1" i="0" u="none" strike="noStrike" baseline="0" dirty="0">
                <a:latin typeface="Arial Black" panose="020B0A04020102020204" pitchFamily="34" charset="0"/>
              </a:rPr>
              <a:t>PRESENTATION ON THE ANNUAL PERFORMANCE PLAN (2023/2024) OF THE DEPARTMENT OF SOCIAL DEVELOPMENT</a:t>
            </a:r>
            <a:br>
              <a:rPr lang="en-US" sz="3600" b="1" i="0" u="none" strike="noStrike" baseline="0" dirty="0">
                <a:latin typeface="Arial Black" panose="020B0A04020102020204" pitchFamily="34" charset="0"/>
              </a:rPr>
            </a:br>
            <a:r>
              <a:rPr lang="en-US" sz="3600" b="1" i="0" u="none" strike="noStrike" baseline="0" dirty="0">
                <a:latin typeface="Arial Black" panose="020B0A04020102020204" pitchFamily="34" charset="0"/>
              </a:rPr>
              <a:t> </a:t>
            </a:r>
            <a:br>
              <a:rPr lang="en-US" sz="3600" b="1" i="0" u="none" strike="noStrike" baseline="0" dirty="0">
                <a:latin typeface="Arial Black" panose="020B0A04020102020204" pitchFamily="34" charset="0"/>
              </a:rPr>
            </a:br>
            <a:r>
              <a:rPr lang="en-US" sz="3600" b="1" i="0" u="none" strike="noStrike" baseline="0" dirty="0">
                <a:latin typeface="Arial Black" panose="020B0A04020102020204" pitchFamily="34" charset="0"/>
              </a:rPr>
              <a:t>BRIEFING TO THE SELECT COMMITTEE ON HEALTH AND SOCIAL SERVICES</a:t>
            </a:r>
            <a:br>
              <a:rPr lang="en-US" sz="3600" b="1" i="0" u="none" strike="noStrike" baseline="0" dirty="0">
                <a:latin typeface="Arial Black" panose="020B0A04020102020204" pitchFamily="34" charset="0"/>
              </a:rPr>
            </a:br>
            <a:r>
              <a:rPr lang="en-US" sz="3600" b="1" i="0" u="none" strike="noStrike" baseline="0" dirty="0">
                <a:latin typeface="Arial Black" panose="020B0A04020102020204" pitchFamily="34" charset="0"/>
              </a:rPr>
              <a:t/>
            </a:r>
            <a:br>
              <a:rPr lang="en-US" sz="3600" b="1" i="0" u="none" strike="noStrike" baseline="0" dirty="0">
                <a:latin typeface="Arial Black" panose="020B0A04020102020204" pitchFamily="34" charset="0"/>
              </a:rPr>
            </a:br>
            <a:r>
              <a:rPr lang="en-US" sz="3600" b="1" i="0" u="none" strike="noStrike" baseline="0" dirty="0">
                <a:latin typeface="Arial Black" panose="020B0A04020102020204" pitchFamily="34" charset="0"/>
              </a:rPr>
              <a:t>25 APRIL 2023 </a:t>
            </a:r>
            <a:r>
              <a:rPr lang="en-US" sz="4000" b="1" dirty="0">
                <a:latin typeface="Arial Black" panose="020B0A04020102020204" pitchFamily="34" charset="0"/>
              </a:rPr>
              <a:t/>
            </a:r>
            <a:br>
              <a:rPr lang="en-US" sz="4000" b="1" dirty="0">
                <a:latin typeface="Arial Black" panose="020B0A04020102020204" pitchFamily="34" charset="0"/>
              </a:rPr>
            </a:br>
            <a:r>
              <a:rPr lang="en-GB" altLang="en-US" sz="4000" b="1" kern="0" dirty="0">
                <a:latin typeface="Arial Black" panose="020B0A04020102020204" pitchFamily="34" charset="0"/>
                <a:ea typeface="ヒラギノ角ゴ Pro W3" charset="-128"/>
              </a:rPr>
              <a:t/>
            </a:r>
            <a:br>
              <a:rPr lang="en-GB" altLang="en-US" sz="4000" b="1" kern="0" dirty="0">
                <a:latin typeface="Arial Black" panose="020B0A04020102020204" pitchFamily="34" charset="0"/>
                <a:ea typeface="ヒラギノ角ゴ Pro W3" charset="-128"/>
              </a:rPr>
            </a:br>
            <a:endParaRPr lang="en-ZA" altLang="en-US" sz="4000" b="1" dirty="0">
              <a:solidFill>
                <a:srgbClr val="000000"/>
              </a:solidFill>
              <a:latin typeface="Arial Black" panose="020B0A04020102020204" pitchFamily="34" charset="0"/>
              <a:cs typeface="Arial"/>
            </a:endParaRPr>
          </a:p>
        </p:txBody>
      </p:sp>
    </p:spTree>
    <p:extLst>
      <p:ext uri="{BB962C8B-B14F-4D97-AF65-F5344CB8AC3E}">
        <p14:creationId xmlns:p14="http://schemas.microsoft.com/office/powerpoint/2010/main" xmlns="" val="2308944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029" y="53182"/>
            <a:ext cx="9409771" cy="632618"/>
          </a:xfrm>
        </p:spPr>
        <p:txBody>
          <a:bodyPr>
            <a:noAutofit/>
          </a:bodyPr>
          <a:lstStyle/>
          <a:p>
            <a:r>
              <a:rPr lang="en-US" sz="2800" b="1" dirty="0">
                <a:latin typeface="Arial Black" panose="020B0A04020102020204" pitchFamily="34" charset="0"/>
              </a:rPr>
              <a:t>NEW TARGETS FOR 2023/24 APP</a:t>
            </a:r>
          </a:p>
        </p:txBody>
      </p:sp>
      <p:sp>
        <p:nvSpPr>
          <p:cNvPr id="7" name="Rectangle 6"/>
          <p:cNvSpPr/>
          <p:nvPr/>
        </p:nvSpPr>
        <p:spPr>
          <a:xfrm>
            <a:off x="3189514" y="3940629"/>
            <a:ext cx="5627915" cy="729342"/>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latin typeface="Arial Black" panose="020B0A04020102020204" pitchFamily="34" charset="0"/>
              </a:rPr>
              <a:t>TOTAL OF NEW TARGETS = 5</a:t>
            </a:r>
          </a:p>
        </p:txBody>
      </p:sp>
      <p:sp>
        <p:nvSpPr>
          <p:cNvPr id="8" name="Rectangle 7"/>
          <p:cNvSpPr/>
          <p:nvPr/>
        </p:nvSpPr>
        <p:spPr>
          <a:xfrm>
            <a:off x="6096000" y="772886"/>
            <a:ext cx="5441793" cy="288471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300"/>
              </a:spcBef>
              <a:defRPr/>
            </a:pPr>
            <a:r>
              <a:rPr lang="en-US" sz="2000" b="1" u="sng" dirty="0">
                <a:solidFill>
                  <a:schemeClr val="tx1"/>
                </a:solidFill>
                <a:latin typeface="Arial" panose="020B0604020202020204" pitchFamily="34" charset="0"/>
                <a:cs typeface="Arial" panose="020B0604020202020204" pitchFamily="34" charset="0"/>
              </a:rPr>
              <a:t>PROGRAMME 5</a:t>
            </a:r>
          </a:p>
          <a:p>
            <a:pPr algn="ctr" fontAlgn="base">
              <a:spcBef>
                <a:spcPts val="300"/>
              </a:spcBef>
              <a:defRPr/>
            </a:pPr>
            <a:endParaRPr lang="en-US" sz="2000" b="1" u="sng" dirty="0">
              <a:solidFill>
                <a:schemeClr val="tx1"/>
              </a:solidFill>
              <a:latin typeface="Arial" panose="020B0604020202020204" pitchFamily="34" charset="0"/>
              <a:cs typeface="Arial" panose="020B0604020202020204" pitchFamily="34" charset="0"/>
            </a:endParaRPr>
          </a:p>
          <a:p>
            <a:pPr marL="228600" indent="-228600" fontAlgn="base">
              <a:spcBef>
                <a:spcPts val="300"/>
              </a:spcBef>
              <a:buFont typeface="+mj-lt"/>
              <a:buAutoNum type="arabicPeriod"/>
              <a:defRPr/>
            </a:pPr>
            <a:r>
              <a:rPr lang="en-US" dirty="0">
                <a:solidFill>
                  <a:schemeClr val="tx1"/>
                </a:solidFill>
                <a:latin typeface="Arial" panose="020B0604020202020204" pitchFamily="34" charset="0"/>
                <a:cs typeface="Arial" panose="020B0604020202020204" pitchFamily="34" charset="0"/>
              </a:rPr>
              <a:t>Final Money Laundering and Terror Financing (ML/TF) NPO Sector Risk Assessment</a:t>
            </a:r>
          </a:p>
          <a:p>
            <a:pPr marL="228600" indent="-228600" fontAlgn="base">
              <a:spcBef>
                <a:spcPts val="300"/>
              </a:spcBef>
              <a:buFont typeface="+mj-lt"/>
              <a:buAutoNum type="arabicPeriod"/>
              <a:defRPr/>
            </a:pPr>
            <a:r>
              <a:rPr lang="en-US" dirty="0">
                <a:solidFill>
                  <a:schemeClr val="tx1"/>
                </a:solidFill>
                <a:latin typeface="Arial" panose="020B0604020202020204" pitchFamily="34" charset="0"/>
                <a:cs typeface="Arial" panose="020B0604020202020204" pitchFamily="34" charset="0"/>
              </a:rPr>
              <a:t>Develop an NPO electronic System</a:t>
            </a:r>
          </a:p>
        </p:txBody>
      </p:sp>
      <p:sp>
        <p:nvSpPr>
          <p:cNvPr id="10" name="Slide Number Placeholder 2">
            <a:extLst>
              <a:ext uri="{FF2B5EF4-FFF2-40B4-BE49-F238E27FC236}">
                <a16:creationId xmlns:a16="http://schemas.microsoft.com/office/drawing/2014/main" xmlns="" id="{4C6B3549-7187-4840-9B2B-5E7CF2FFCD47}"/>
              </a:ext>
            </a:extLst>
          </p:cNvPr>
          <p:cNvSpPr txBox="1">
            <a:spLocks/>
          </p:cNvSpPr>
          <p:nvPr/>
        </p:nvSpPr>
        <p:spPr>
          <a:xfrm>
            <a:off x="4611996" y="5962650"/>
            <a:ext cx="2133600" cy="337038"/>
          </a:xfrm>
          <a:prstGeom prst="rect">
            <a:avLst/>
          </a:prstGeom>
        </p:spPr>
        <p:txBody>
          <a:bodyPr/>
          <a:lstStyle>
            <a:defPPr>
              <a:defRPr lang="en-US"/>
            </a:defPPr>
            <a:lvl1pPr algn="ctr">
              <a:defRPr b="1">
                <a:solidFill>
                  <a:prstClr val="black"/>
                </a:solidFill>
              </a:defRPr>
            </a:lvl1pPr>
          </a:lstStyle>
          <a:p>
            <a:r>
              <a:rPr lang="en-US" dirty="0"/>
              <a:t>10</a:t>
            </a:r>
          </a:p>
        </p:txBody>
      </p:sp>
      <p:sp>
        <p:nvSpPr>
          <p:cNvPr id="11" name="Rectangle 10">
            <a:extLst>
              <a:ext uri="{FF2B5EF4-FFF2-40B4-BE49-F238E27FC236}">
                <a16:creationId xmlns:a16="http://schemas.microsoft.com/office/drawing/2014/main" xmlns="" id="{1F3E5D06-22EF-4603-8765-6BC66379A7F7}"/>
              </a:ext>
            </a:extLst>
          </p:cNvPr>
          <p:cNvSpPr/>
          <p:nvPr/>
        </p:nvSpPr>
        <p:spPr>
          <a:xfrm>
            <a:off x="248139" y="816429"/>
            <a:ext cx="5434203" cy="283028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300"/>
              </a:spcBef>
              <a:defRPr/>
            </a:pPr>
            <a:r>
              <a:rPr lang="en-ZA" sz="1600" b="1" u="sng" dirty="0">
                <a:solidFill>
                  <a:schemeClr val="tx1"/>
                </a:solidFill>
                <a:latin typeface="Arial" panose="020B0604020202020204" pitchFamily="34" charset="0"/>
                <a:cs typeface="Arial" panose="020B0604020202020204" pitchFamily="34" charset="0"/>
              </a:rPr>
              <a:t>PROGRAMME 4</a:t>
            </a:r>
          </a:p>
          <a:p>
            <a:pPr algn="ctr" fontAlgn="base">
              <a:spcBef>
                <a:spcPts val="300"/>
              </a:spcBef>
              <a:defRPr/>
            </a:pPr>
            <a:endParaRPr lang="en-ZA" sz="1600" b="1" u="sng" dirty="0">
              <a:solidFill>
                <a:schemeClr val="tx1"/>
              </a:solidFill>
              <a:latin typeface="Arial" panose="020B0604020202020204" pitchFamily="34" charset="0"/>
              <a:cs typeface="Arial" panose="020B0604020202020204" pitchFamily="34" charset="0"/>
            </a:endParaRPr>
          </a:p>
          <a:p>
            <a:pPr marL="228600" indent="-228600" fontAlgn="base">
              <a:spcBef>
                <a:spcPts val="300"/>
              </a:spcBef>
              <a:buFont typeface="+mj-lt"/>
              <a:buAutoNum type="arabicPeriod"/>
              <a:defRPr/>
            </a:pPr>
            <a:r>
              <a:rPr lang="en-US" dirty="0">
                <a:solidFill>
                  <a:schemeClr val="tx1"/>
                </a:solidFill>
                <a:latin typeface="Arial" panose="020B0604020202020204" pitchFamily="34" charset="0"/>
                <a:cs typeface="Arial" panose="020B0604020202020204" pitchFamily="34" charset="0"/>
              </a:rPr>
              <a:t>Submit the monitoring and Evaluation Framework for Social Service Professions Act, 1978 to HSDS  for approval </a:t>
            </a:r>
          </a:p>
          <a:p>
            <a:pPr marL="228600" indent="-228600" fontAlgn="base">
              <a:spcBef>
                <a:spcPts val="300"/>
              </a:spcBef>
              <a:buFont typeface="+mj-lt"/>
              <a:buAutoNum type="arabicPeriod"/>
              <a:defRPr/>
            </a:pPr>
            <a:r>
              <a:rPr lang="en-US" dirty="0">
                <a:solidFill>
                  <a:schemeClr val="tx1"/>
                </a:solidFill>
                <a:latin typeface="Arial" panose="020B0604020202020204" pitchFamily="34" charset="0"/>
                <a:cs typeface="Arial" panose="020B0604020202020204" pitchFamily="34" charset="0"/>
              </a:rPr>
              <a:t>Develop a National Strategy on Ageing</a:t>
            </a:r>
          </a:p>
          <a:p>
            <a:pPr marL="228600" indent="-228600" fontAlgn="base">
              <a:spcBef>
                <a:spcPts val="300"/>
              </a:spcBef>
              <a:buFont typeface="+mj-lt"/>
              <a:buAutoNum type="arabicPeriod"/>
              <a:defRPr/>
            </a:pPr>
            <a:r>
              <a:rPr lang="en-US" dirty="0">
                <a:solidFill>
                  <a:schemeClr val="tx1"/>
                </a:solidFill>
                <a:latin typeface="Arial" panose="020B0604020202020204" pitchFamily="34" charset="0"/>
                <a:cs typeface="Arial" panose="020B0604020202020204" pitchFamily="34" charset="0"/>
              </a:rPr>
              <a:t>Update  and incorporate public comments in the Policy on Social Development Services to Persons with Disabilities </a:t>
            </a:r>
            <a:endParaRPr lang="en-US" dirty="0">
              <a:solidFill>
                <a:schemeClr val="tx1"/>
              </a:solidFill>
            </a:endParaRPr>
          </a:p>
        </p:txBody>
      </p:sp>
      <p:sp>
        <p:nvSpPr>
          <p:cNvPr id="9" name="Rectangle 8">
            <a:extLst>
              <a:ext uri="{FF2B5EF4-FFF2-40B4-BE49-F238E27FC236}">
                <a16:creationId xmlns:a16="http://schemas.microsoft.com/office/drawing/2014/main" xmlns="" id="{1378142B-225B-48C5-8248-6F1BAD657C12}"/>
              </a:ext>
            </a:extLst>
          </p:cNvPr>
          <p:cNvSpPr/>
          <p:nvPr/>
        </p:nvSpPr>
        <p:spPr>
          <a:xfrm>
            <a:off x="3212091" y="4778829"/>
            <a:ext cx="5561796" cy="751113"/>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1"/>
                </a:solidFill>
                <a:latin typeface="Arial Black" panose="020B0A04020102020204" pitchFamily="34" charset="0"/>
              </a:rPr>
              <a:t>TOTAL OF 2023/24 APP TARGETS = 61</a:t>
            </a:r>
          </a:p>
        </p:txBody>
      </p:sp>
    </p:spTree>
    <p:extLst>
      <p:ext uri="{BB962C8B-B14F-4D97-AF65-F5344CB8AC3E}">
        <p14:creationId xmlns:p14="http://schemas.microsoft.com/office/powerpoint/2010/main" xmlns="" val="2514793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599" y="53182"/>
            <a:ext cx="9610478" cy="632618"/>
          </a:xfrm>
        </p:spPr>
        <p:txBody>
          <a:bodyPr>
            <a:normAutofit/>
          </a:bodyPr>
          <a:lstStyle/>
          <a:p>
            <a:pPr algn="ctr"/>
            <a:r>
              <a:rPr lang="en-US" sz="3200" b="1" dirty="0">
                <a:latin typeface="Arial Black" panose="020B0A04020102020204" pitchFamily="34" charset="0"/>
              </a:rPr>
              <a:t>CONTINUING TARGETS</a:t>
            </a:r>
            <a:endParaRPr lang="en-US" sz="3200" b="1" dirty="0">
              <a:solidFill>
                <a:srgbClr val="FF0000"/>
              </a:solidFill>
              <a:latin typeface="Arial Black" panose="020B0A04020102020204" pitchFamily="34" charset="0"/>
            </a:endParaRPr>
          </a:p>
        </p:txBody>
      </p:sp>
      <p:sp>
        <p:nvSpPr>
          <p:cNvPr id="5" name="Rounded Rectangle 4"/>
          <p:cNvSpPr/>
          <p:nvPr/>
        </p:nvSpPr>
        <p:spPr>
          <a:xfrm>
            <a:off x="423082" y="692240"/>
            <a:ext cx="5711556" cy="4881624"/>
          </a:xfrm>
          <a:prstGeom prst="round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ZA" sz="2800" b="1" u="sng" dirty="0">
                <a:latin typeface="Arial" panose="020B0604020202020204" pitchFamily="34" charset="0"/>
                <a:cs typeface="Arial" panose="020B0604020202020204" pitchFamily="34" charset="0"/>
              </a:rPr>
              <a:t>PROGRAMME 1</a:t>
            </a:r>
          </a:p>
          <a:p>
            <a:pPr algn="ctr"/>
            <a:endParaRPr lang="en-ZA" sz="1400" b="1" u="sng" dirty="0">
              <a:latin typeface="Arial" panose="020B0604020202020204" pitchFamily="34" charset="0"/>
              <a:cs typeface="Arial" panose="020B0604020202020204" pitchFamily="34" charset="0"/>
            </a:endParaRPr>
          </a:p>
          <a:p>
            <a:pPr algn="ctr"/>
            <a:endParaRPr lang="en-ZA" sz="2000" b="1" u="sng" dirty="0">
              <a:latin typeface="Arial" panose="020B0604020202020204" pitchFamily="34" charset="0"/>
              <a:cs typeface="Arial" panose="020B0604020202020204" pitchFamily="34" charset="0"/>
            </a:endParaRPr>
          </a:p>
          <a:p>
            <a:pPr marL="342900" indent="-342900" algn="just">
              <a:buAutoNum type="arabicPeriod"/>
            </a:pPr>
            <a:r>
              <a:rPr lang="en-US" sz="2000" dirty="0">
                <a:solidFill>
                  <a:schemeClr val="tx1"/>
                </a:solidFill>
                <a:effectLst/>
                <a:latin typeface="Arial" panose="020B0604020202020204" pitchFamily="34" charset="0"/>
                <a:ea typeface="Helvetica Neue"/>
                <a:cs typeface="Arial" panose="020B0604020202020204" pitchFamily="34" charset="0"/>
              </a:rPr>
              <a:t>Implement the Entity Governance and Oversight Framework</a:t>
            </a:r>
          </a:p>
          <a:p>
            <a:pPr marL="342900" indent="-342900" algn="just">
              <a:buAutoNum type="arabicPeriod"/>
            </a:pPr>
            <a:r>
              <a:rPr lang="en-US" sz="2000" dirty="0">
                <a:solidFill>
                  <a:schemeClr val="tx1"/>
                </a:solidFill>
                <a:latin typeface="Arial" panose="020B0604020202020204" pitchFamily="34" charset="0"/>
                <a:ea typeface="Helvetica Neue"/>
                <a:cs typeface="Arial" panose="020B0604020202020204" pitchFamily="34" charset="0"/>
              </a:rPr>
              <a:t>Implement the Stakeholder and Donor Management Strategy</a:t>
            </a:r>
            <a:endParaRPr lang="en-US" sz="2000" dirty="0">
              <a:solidFill>
                <a:schemeClr val="tx1"/>
              </a:solidFill>
              <a:effectLst/>
              <a:latin typeface="Arial" panose="020B0604020202020204" pitchFamily="34" charset="0"/>
              <a:ea typeface="Helvetica Neue"/>
              <a:cs typeface="Arial" panose="020B0604020202020204" pitchFamily="34" charset="0"/>
            </a:endParaRPr>
          </a:p>
          <a:p>
            <a:pPr marL="342900" indent="-342900" algn="just">
              <a:buAutoNum type="arabicPeriod"/>
            </a:pPr>
            <a:r>
              <a:rPr lang="en-US" sz="2000" dirty="0">
                <a:solidFill>
                  <a:schemeClr val="tx1"/>
                </a:solidFill>
                <a:latin typeface="Arial" panose="020B0604020202020204" pitchFamily="34" charset="0"/>
                <a:ea typeface="Helvetica Neue"/>
                <a:cs typeface="Arial" panose="020B0604020202020204" pitchFamily="34" charset="0"/>
              </a:rPr>
              <a:t>Roll out the Electronic System for Social Development to 1 Province</a:t>
            </a:r>
          </a:p>
          <a:p>
            <a:pPr marL="342900" indent="-342900" algn="just">
              <a:buAutoNum type="arabicPeriod"/>
            </a:pPr>
            <a:r>
              <a:rPr lang="en-US" sz="2000" dirty="0">
                <a:solidFill>
                  <a:schemeClr val="tx1"/>
                </a:solidFill>
                <a:latin typeface="Arial" panose="020B0604020202020204" pitchFamily="34" charset="0"/>
                <a:ea typeface="Helvetica Neue"/>
                <a:cs typeface="Arial" panose="020B0604020202020204" pitchFamily="34" charset="0"/>
              </a:rPr>
              <a:t>Develop the Social Welfare Index</a:t>
            </a:r>
          </a:p>
          <a:p>
            <a:pPr marL="342900" indent="-342900" algn="just">
              <a:buAutoNum type="arabicPeriod"/>
            </a:pPr>
            <a:r>
              <a:rPr lang="en-US" sz="2000" dirty="0">
                <a:solidFill>
                  <a:schemeClr val="tx1"/>
                </a:solidFill>
                <a:effectLst/>
                <a:latin typeface="Arial" panose="020B0604020202020204" pitchFamily="34" charset="0"/>
                <a:ea typeface="Helvetica Neue"/>
                <a:cs typeface="Arial" panose="020B0604020202020204" pitchFamily="34" charset="0"/>
              </a:rPr>
              <a:t>Obtain Unqualified Audit opinion</a:t>
            </a:r>
            <a:endParaRPr lang="en-US" sz="2000" dirty="0">
              <a:solidFill>
                <a:schemeClr val="tx1"/>
              </a:solidFill>
              <a:latin typeface="Arial" panose="020B0604020202020204" pitchFamily="34" charset="0"/>
              <a:ea typeface="Helvetica Neue"/>
              <a:cs typeface="Arial" panose="020B0604020202020204" pitchFamily="34" charset="0"/>
            </a:endParaRPr>
          </a:p>
          <a:p>
            <a:pPr marL="342900" indent="-342900" algn="just">
              <a:buFontTx/>
              <a:buAutoNum type="arabicPeriod"/>
            </a:pPr>
            <a:r>
              <a:rPr lang="en-US" sz="2000" dirty="0">
                <a:solidFill>
                  <a:schemeClr val="tx1"/>
                </a:solidFill>
                <a:effectLst/>
                <a:latin typeface="Arial" panose="020B0604020202020204" pitchFamily="34" charset="0"/>
                <a:ea typeface="Helvetica Neue"/>
                <a:cs typeface="Arial" panose="020B0604020202020204" pitchFamily="34" charset="0"/>
              </a:rPr>
              <a:t>Implement NISPIS</a:t>
            </a:r>
            <a:endParaRPr lang="en-ZA" sz="2000" dirty="0">
              <a:solidFill>
                <a:schemeClr val="tx1"/>
              </a:solidFill>
              <a:effectLst/>
              <a:latin typeface="Arial" panose="020B0604020202020204" pitchFamily="34" charset="0"/>
              <a:ea typeface="Helvetica Neue"/>
              <a:cs typeface="Arial" panose="020B0604020202020204" pitchFamily="34" charset="0"/>
            </a:endParaRPr>
          </a:p>
          <a:p>
            <a:pPr marL="342900" indent="-342900" algn="just">
              <a:buAutoNum type="arabicPeriod"/>
            </a:pPr>
            <a:r>
              <a:rPr lang="en-US" sz="2000" dirty="0">
                <a:solidFill>
                  <a:schemeClr val="tx1"/>
                </a:solidFill>
                <a:effectLst/>
                <a:latin typeface="Arial" panose="020B0604020202020204" pitchFamily="34" charset="0"/>
                <a:ea typeface="Helvetica Neue"/>
                <a:cs typeface="Arial" panose="020B0604020202020204" pitchFamily="34" charset="0"/>
              </a:rPr>
              <a:t>Submit the Government Wide strategy for employment of social service professionals to Cabinet for approval </a:t>
            </a:r>
            <a:endParaRPr lang="en-US" sz="2000" dirty="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6268453" y="691762"/>
            <a:ext cx="5859936" cy="487083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sz="2000" dirty="0">
              <a:solidFill>
                <a:schemeClr val="dk1"/>
              </a:solidFill>
              <a:latin typeface="Arial" panose="020B0604020202020204" pitchFamily="34" charset="0"/>
              <a:cs typeface="Arial" panose="020B0604020202020204" pitchFamily="34" charset="0"/>
            </a:endParaRPr>
          </a:p>
          <a:p>
            <a:pPr algn="just"/>
            <a:r>
              <a:rPr lang="en-US" sz="2000" dirty="0">
                <a:solidFill>
                  <a:schemeClr val="tx1"/>
                </a:solidFill>
                <a:latin typeface="Arial" panose="020B0604020202020204" pitchFamily="34" charset="0"/>
                <a:ea typeface="Helvetica Neue"/>
                <a:cs typeface="Arial" panose="020B0604020202020204" pitchFamily="34" charset="0"/>
              </a:rPr>
              <a:t>8.	Submit the Draft SASSA Amendment Bill 	to Cabinet for approval to introduce the 	Bill to Parliament</a:t>
            </a:r>
          </a:p>
          <a:p>
            <a:pPr algn="just"/>
            <a:r>
              <a:rPr lang="en-US" sz="2000" dirty="0">
                <a:solidFill>
                  <a:schemeClr val="tx1"/>
                </a:solidFill>
                <a:latin typeface="Arial" panose="020B0604020202020204" pitchFamily="34" charset="0"/>
                <a:ea typeface="Helvetica Neue"/>
                <a:cs typeface="Arial" panose="020B0604020202020204" pitchFamily="34" charset="0"/>
              </a:rPr>
              <a:t>9.	Submit the VSS Bill to Parliament for 	processing</a:t>
            </a:r>
          </a:p>
          <a:p>
            <a:pPr algn="just"/>
            <a:r>
              <a:rPr lang="en-US" sz="2000" dirty="0">
                <a:solidFill>
                  <a:schemeClr val="tx1"/>
                </a:solidFill>
                <a:latin typeface="Arial" panose="020B0604020202020204" pitchFamily="34" charset="0"/>
                <a:ea typeface="Helvetica Neue"/>
                <a:cs typeface="Arial" panose="020B0604020202020204" pitchFamily="34" charset="0"/>
              </a:rPr>
              <a:t>10.	Submit NDA Amendment Bill to Cabinet 	for approval to solicit public comments</a:t>
            </a:r>
            <a:endParaRPr lang="en-ZA" sz="2000" dirty="0">
              <a:solidFill>
                <a:schemeClr val="tx1"/>
              </a:solidFill>
              <a:effectLst/>
              <a:latin typeface="Arial" panose="020B0604020202020204" pitchFamily="34" charset="0"/>
              <a:ea typeface="Helvetica Neue"/>
              <a:cs typeface="Arial" panose="020B0604020202020204" pitchFamily="34" charset="0"/>
            </a:endParaRPr>
          </a:p>
          <a:p>
            <a:endParaRPr lang="en-US" sz="1200" dirty="0">
              <a:solidFill>
                <a:schemeClr val="dk1"/>
              </a:solidFill>
            </a:endParaRPr>
          </a:p>
        </p:txBody>
      </p:sp>
      <p:sp>
        <p:nvSpPr>
          <p:cNvPr id="11" name="Slide Number Placeholder 2">
            <a:extLst>
              <a:ext uri="{FF2B5EF4-FFF2-40B4-BE49-F238E27FC236}">
                <a16:creationId xmlns:a16="http://schemas.microsoft.com/office/drawing/2014/main" xmlns="" id="{149CDFFF-6F3E-4C19-8746-0D9A3D91148A}"/>
              </a:ext>
            </a:extLst>
          </p:cNvPr>
          <p:cNvSpPr txBox="1">
            <a:spLocks/>
          </p:cNvSpPr>
          <p:nvPr/>
        </p:nvSpPr>
        <p:spPr>
          <a:xfrm>
            <a:off x="4611996" y="5974080"/>
            <a:ext cx="2133600" cy="369570"/>
          </a:xfrm>
          <a:prstGeom prst="rect">
            <a:avLst/>
          </a:prstGeom>
        </p:spPr>
        <p:txBody>
          <a:bodyPr/>
          <a:lstStyle>
            <a:defPPr>
              <a:defRPr lang="en-US"/>
            </a:defPPr>
            <a:lvl1pPr algn="ctr">
              <a:defRPr b="1">
                <a:solidFill>
                  <a:prstClr val="black"/>
                </a:solidFill>
              </a:defRPr>
            </a:lvl1pPr>
          </a:lstStyle>
          <a:p>
            <a:r>
              <a:rPr lang="en-US" dirty="0"/>
              <a:t>11</a:t>
            </a:r>
          </a:p>
        </p:txBody>
      </p:sp>
    </p:spTree>
    <p:extLst>
      <p:ext uri="{BB962C8B-B14F-4D97-AF65-F5344CB8AC3E}">
        <p14:creationId xmlns:p14="http://schemas.microsoft.com/office/powerpoint/2010/main" xmlns="" val="3071757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
            <a:extLst>
              <a:ext uri="{FF2B5EF4-FFF2-40B4-BE49-F238E27FC236}">
                <a16:creationId xmlns:a16="http://schemas.microsoft.com/office/drawing/2014/main" xmlns="" id="{AAE56099-03B3-43DB-8374-A18D85DD3ADE}"/>
              </a:ext>
            </a:extLst>
          </p:cNvPr>
          <p:cNvSpPr/>
          <p:nvPr/>
        </p:nvSpPr>
        <p:spPr>
          <a:xfrm>
            <a:off x="129870" y="699714"/>
            <a:ext cx="3959750" cy="4895868"/>
          </a:xfrm>
          <a:prstGeom prst="round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ZA" sz="2800" b="1" u="sng" dirty="0">
                <a:latin typeface="Arial" panose="020B0604020202020204" pitchFamily="34" charset="0"/>
                <a:cs typeface="Arial" panose="020B0604020202020204" pitchFamily="34" charset="0"/>
              </a:rPr>
              <a:t>PROGRAMME 2</a:t>
            </a:r>
          </a:p>
          <a:p>
            <a:pPr algn="ctr"/>
            <a:endParaRPr lang="en-ZA" sz="2800" b="1" u="sng" dirty="0">
              <a:latin typeface="Arial" panose="020B0604020202020204" pitchFamily="34" charset="0"/>
              <a:cs typeface="Arial" panose="020B0604020202020204" pitchFamily="34" charset="0"/>
            </a:endParaRPr>
          </a:p>
          <a:p>
            <a:pPr algn="ctr"/>
            <a:endParaRPr lang="en-ZA" sz="2800" b="1" u="sng" dirty="0">
              <a:latin typeface="Arial" panose="020B0604020202020204" pitchFamily="34" charset="0"/>
              <a:cs typeface="Arial" panose="020B0604020202020204" pitchFamily="34" charset="0"/>
            </a:endParaRPr>
          </a:p>
          <a:p>
            <a:pPr marL="342900" indent="-342900" algn="just">
              <a:buAutoNum type="arabicPeriod"/>
            </a:pPr>
            <a:r>
              <a:rPr lang="en-US" sz="2000" dirty="0">
                <a:solidFill>
                  <a:schemeClr val="tx1"/>
                </a:solidFill>
                <a:latin typeface="Arial" panose="020B0604020202020204" pitchFamily="34" charset="0"/>
                <a:ea typeface="Helvetica Neue"/>
                <a:cs typeface="Arial" panose="020B0604020202020204" pitchFamily="34" charset="0"/>
              </a:rPr>
              <a:t>Transfer R253 billion to SASSA for administration and payment of social grants to beneficiaries on behalf of DSD </a:t>
            </a:r>
            <a:endParaRPr lang="en-US" sz="2000" dirty="0">
              <a:solidFill>
                <a:schemeClr val="tx1"/>
              </a:solidFill>
              <a:latin typeface="Arial" panose="020B0604020202020204" pitchFamily="34" charset="0"/>
              <a:cs typeface="Arial" panose="020B0604020202020204" pitchFamily="34" charset="0"/>
            </a:endParaRPr>
          </a:p>
        </p:txBody>
      </p:sp>
      <p:sp>
        <p:nvSpPr>
          <p:cNvPr id="10" name="Rounded Rectangle 4">
            <a:extLst>
              <a:ext uri="{FF2B5EF4-FFF2-40B4-BE49-F238E27FC236}">
                <a16:creationId xmlns:a16="http://schemas.microsoft.com/office/drawing/2014/main" xmlns="" id="{3ADD4F37-DC23-41CB-A219-E8903131204C}"/>
              </a:ext>
            </a:extLst>
          </p:cNvPr>
          <p:cNvSpPr/>
          <p:nvPr/>
        </p:nvSpPr>
        <p:spPr>
          <a:xfrm>
            <a:off x="4217159" y="699714"/>
            <a:ext cx="7844972" cy="4895868"/>
          </a:xfrm>
          <a:prstGeom prst="round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ZA" sz="1600" b="1" u="sng" dirty="0"/>
          </a:p>
          <a:p>
            <a:pPr algn="ctr"/>
            <a:r>
              <a:rPr lang="en-ZA" sz="2000" b="1" u="sng" dirty="0">
                <a:latin typeface="Arial" panose="020B0604020202020204" pitchFamily="34" charset="0"/>
                <a:cs typeface="Arial" panose="020B0604020202020204" pitchFamily="34" charset="0"/>
              </a:rPr>
              <a:t>PROGRAMME 3</a:t>
            </a:r>
          </a:p>
          <a:p>
            <a:pPr marL="342900" indent="-342900">
              <a:buAutoNum type="arabicPeriod"/>
            </a:pPr>
            <a:r>
              <a:rPr lang="en-US" sz="2000" dirty="0">
                <a:solidFill>
                  <a:schemeClr val="tx1"/>
                </a:solidFill>
                <a:latin typeface="Arial" panose="020B0604020202020204" pitchFamily="34" charset="0"/>
                <a:ea typeface="Helvetica Neue"/>
                <a:cs typeface="Arial" panose="020B0604020202020204" pitchFamily="34" charset="0"/>
              </a:rPr>
              <a:t>A draft policy on integrating children’s grant beneficiaries with government services submitted to Technical Working Committees for consideration</a:t>
            </a:r>
          </a:p>
          <a:p>
            <a:pPr marL="342900" indent="-342900">
              <a:buFontTx/>
              <a:buAutoNum type="arabicPeriod"/>
            </a:pPr>
            <a:r>
              <a:rPr lang="en-US" sz="2000" dirty="0">
                <a:solidFill>
                  <a:schemeClr val="tx1"/>
                </a:solidFill>
                <a:latin typeface="Arial" panose="020B0604020202020204" pitchFamily="34" charset="0"/>
                <a:cs typeface="Arial" panose="020B0604020202020204" pitchFamily="34" charset="0"/>
              </a:rPr>
              <a:t>A draft policy on maternal support submitted to Technical Working Committees for consideration</a:t>
            </a:r>
          </a:p>
          <a:p>
            <a:pPr marL="342900" indent="-342900">
              <a:buFontTx/>
              <a:buAutoNum type="arabicPeriod"/>
            </a:pPr>
            <a:r>
              <a:rPr lang="en-US" sz="2000" dirty="0">
                <a:solidFill>
                  <a:schemeClr val="tx1"/>
                </a:solidFill>
                <a:latin typeface="Arial" panose="020B0604020202020204" pitchFamily="34" charset="0"/>
                <a:cs typeface="Arial" panose="020B0604020202020204" pitchFamily="34" charset="0"/>
              </a:rPr>
              <a:t>A draft policy on income support for 18- to 59-year-olds submitted to Technical Working Committees for consideration</a:t>
            </a:r>
          </a:p>
          <a:p>
            <a:pPr marL="342900" indent="-342900">
              <a:buAutoNum type="arabicPeriod"/>
            </a:pPr>
            <a:r>
              <a:rPr lang="en-US" sz="2000" dirty="0">
                <a:solidFill>
                  <a:schemeClr val="tx1"/>
                </a:solidFill>
                <a:effectLst/>
                <a:latin typeface="Arial" panose="020B0604020202020204" pitchFamily="34" charset="0"/>
                <a:ea typeface="Helvetica Neue"/>
                <a:cs typeface="Arial" panose="020B0604020202020204" pitchFamily="34" charset="0"/>
              </a:rPr>
              <a:t>Produce an Audit report on Disability Grant Medical Review Processes</a:t>
            </a:r>
          </a:p>
          <a:p>
            <a:pPr marL="342900" indent="-342900">
              <a:buAutoNum type="arabicPeriod"/>
            </a:pPr>
            <a:r>
              <a:rPr lang="en-US" sz="2000" dirty="0">
                <a:solidFill>
                  <a:schemeClr val="tx1"/>
                </a:solidFill>
                <a:latin typeface="Arial" panose="020B0604020202020204" pitchFamily="34" charset="0"/>
                <a:ea typeface="Helvetica Neue"/>
                <a:cs typeface="Arial" panose="020B0604020202020204" pitchFamily="34" charset="0"/>
              </a:rPr>
              <a:t>Submit draft Policy on voluntary cover for retirement and risk benefits for atypical and informal sector workers to Cabinet for approval </a:t>
            </a:r>
            <a:endParaRPr lang="en-US" sz="2000" dirty="0">
              <a:solidFill>
                <a:schemeClr val="tx1"/>
              </a:solidFill>
              <a:effectLst/>
              <a:latin typeface="Arial" panose="020B0604020202020204" pitchFamily="34" charset="0"/>
              <a:ea typeface="Helvetica Neue"/>
              <a:cs typeface="Arial" panose="020B0604020202020204" pitchFamily="34" charset="0"/>
            </a:endParaRPr>
          </a:p>
          <a:p>
            <a:pPr marL="342900" indent="-342900">
              <a:buAutoNum type="arabicPeriod"/>
            </a:pPr>
            <a:r>
              <a:rPr lang="en-US" sz="2000" dirty="0">
                <a:solidFill>
                  <a:schemeClr val="tx1"/>
                </a:solidFill>
                <a:latin typeface="Arial" panose="020B0604020202020204" pitchFamily="34" charset="0"/>
                <a:ea typeface="Helvetica Neue"/>
                <a:cs typeface="Arial" panose="020B0604020202020204" pitchFamily="34" charset="0"/>
              </a:rPr>
              <a:t>Publish the Social Security Review Volume 2</a:t>
            </a:r>
          </a:p>
          <a:p>
            <a:pPr marL="342900" indent="-342900">
              <a:buAutoNum type="arabicPeriod"/>
            </a:pPr>
            <a:r>
              <a:rPr lang="en-US" sz="2000" dirty="0">
                <a:solidFill>
                  <a:srgbClr val="4C4D4F"/>
                </a:solidFill>
                <a:latin typeface="Arial" panose="020B0604020202020204" pitchFamily="34" charset="0"/>
                <a:cs typeface="Arial" panose="020B0604020202020204" pitchFamily="34" charset="0"/>
              </a:rPr>
              <a:t>Develop draft white paper on Comprehensive Social Security </a:t>
            </a:r>
          </a:p>
          <a:p>
            <a:endParaRPr lang="en-US" sz="1800" dirty="0">
              <a:solidFill>
                <a:srgbClr val="4C4D4F"/>
              </a:solidFill>
              <a:effectLst/>
              <a:latin typeface="Helvetica Neue"/>
              <a:ea typeface="Helvetica Neue"/>
              <a:cs typeface="Helvetica Neue"/>
            </a:endParaRPr>
          </a:p>
        </p:txBody>
      </p:sp>
      <p:sp>
        <p:nvSpPr>
          <p:cNvPr id="11" name="Slide Number Placeholder 2">
            <a:extLst>
              <a:ext uri="{FF2B5EF4-FFF2-40B4-BE49-F238E27FC236}">
                <a16:creationId xmlns:a16="http://schemas.microsoft.com/office/drawing/2014/main" xmlns="" id="{79C57BDC-2B79-4B1E-AC21-87786A702AFE}"/>
              </a:ext>
            </a:extLst>
          </p:cNvPr>
          <p:cNvSpPr txBox="1">
            <a:spLocks/>
          </p:cNvSpPr>
          <p:nvPr/>
        </p:nvSpPr>
        <p:spPr>
          <a:xfrm>
            <a:off x="4611996" y="5962650"/>
            <a:ext cx="2133600" cy="337038"/>
          </a:xfrm>
          <a:prstGeom prst="rect">
            <a:avLst/>
          </a:prstGeom>
        </p:spPr>
        <p:txBody>
          <a:bodyPr/>
          <a:lstStyle>
            <a:defPPr>
              <a:defRPr lang="en-US"/>
            </a:defPPr>
            <a:lvl1pPr algn="ctr">
              <a:defRPr b="1">
                <a:solidFill>
                  <a:prstClr val="black"/>
                </a:solidFill>
              </a:defRPr>
            </a:lvl1pPr>
          </a:lstStyle>
          <a:p>
            <a:r>
              <a:rPr lang="en-US" dirty="0"/>
              <a:t>12</a:t>
            </a:r>
          </a:p>
        </p:txBody>
      </p:sp>
      <p:sp>
        <p:nvSpPr>
          <p:cNvPr id="6" name="Title 1"/>
          <p:cNvSpPr txBox="1">
            <a:spLocks/>
          </p:cNvSpPr>
          <p:nvPr/>
        </p:nvSpPr>
        <p:spPr>
          <a:xfrm>
            <a:off x="1572322" y="147018"/>
            <a:ext cx="9655082" cy="63261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r>
              <a:rPr lang="en-US" sz="3200" b="1" dirty="0">
                <a:latin typeface="Arial Black" panose="020B0A04020102020204" pitchFamily="34" charset="0"/>
              </a:rPr>
              <a:t>CONTINUING TARGETS</a:t>
            </a:r>
            <a:endParaRPr lang="en-US"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xmlns="" val="617381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7980" y="46540"/>
            <a:ext cx="9610478" cy="404437"/>
          </a:xfrm>
        </p:spPr>
        <p:txBody>
          <a:bodyPr>
            <a:noAutofit/>
          </a:bodyPr>
          <a:lstStyle/>
          <a:p>
            <a:pPr algn="ctr"/>
            <a:r>
              <a:rPr lang="en-US" sz="3600" b="1" dirty="0">
                <a:latin typeface="Arial Black" panose="020B0A04020102020204" pitchFamily="34" charset="0"/>
              </a:rPr>
              <a:t>CONTINUING TARGETS</a:t>
            </a:r>
            <a:endParaRPr lang="en-US" sz="3600" b="1" dirty="0">
              <a:solidFill>
                <a:srgbClr val="FF0000"/>
              </a:solidFill>
              <a:latin typeface="Arial Black" panose="020B0A04020102020204" pitchFamily="34" charset="0"/>
            </a:endParaRPr>
          </a:p>
        </p:txBody>
      </p:sp>
      <p:sp>
        <p:nvSpPr>
          <p:cNvPr id="7" name="Rounded Rectangle 4">
            <a:extLst>
              <a:ext uri="{FF2B5EF4-FFF2-40B4-BE49-F238E27FC236}">
                <a16:creationId xmlns:a16="http://schemas.microsoft.com/office/drawing/2014/main" xmlns="" id="{AAE56099-03B3-43DB-8374-A18D85DD3ADE}"/>
              </a:ext>
            </a:extLst>
          </p:cNvPr>
          <p:cNvSpPr/>
          <p:nvPr/>
        </p:nvSpPr>
        <p:spPr>
          <a:xfrm>
            <a:off x="100066" y="450977"/>
            <a:ext cx="5995934" cy="5611488"/>
          </a:xfrm>
          <a:prstGeom prst="round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ZA" sz="1400" b="1" u="sng" dirty="0">
                <a:latin typeface="Arial" panose="020B0604020202020204" pitchFamily="34" charset="0"/>
                <a:cs typeface="Arial" panose="020B0604020202020204" pitchFamily="34" charset="0"/>
              </a:rPr>
              <a:t>PROGRAMME 4</a:t>
            </a:r>
          </a:p>
          <a:p>
            <a:pPr marL="342900" indent="-342900">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Capacitate 30% of the sector workforce on the Children’s Act</a:t>
            </a:r>
          </a:p>
          <a:p>
            <a:pPr marL="342900" indent="-342900">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Capacitate 14 districts on Teenage parent </a:t>
            </a:r>
            <a:r>
              <a:rPr lang="en-US" sz="1400" dirty="0" err="1">
                <a:solidFill>
                  <a:srgbClr val="000000"/>
                </a:solidFill>
                <a:latin typeface="Arial" panose="020B0604020202020204" pitchFamily="34" charset="0"/>
                <a:ea typeface="Helvetica Neue"/>
                <a:cs typeface="Arial" panose="020B0604020202020204" pitchFamily="34" charset="0"/>
              </a:rPr>
              <a:t>programme</a:t>
            </a:r>
            <a:r>
              <a:rPr lang="en-US" sz="1400" dirty="0">
                <a:solidFill>
                  <a:srgbClr val="000000"/>
                </a:solidFill>
                <a:latin typeface="Arial" panose="020B0604020202020204" pitchFamily="34" charset="0"/>
                <a:ea typeface="Helvetica Neue"/>
                <a:cs typeface="Arial" panose="020B0604020202020204" pitchFamily="34" charset="0"/>
              </a:rPr>
              <a:t> </a:t>
            </a:r>
          </a:p>
          <a:p>
            <a:pPr marL="342900" indent="-342900">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Submit the Revised White Paper on Families to Cabinet for approval </a:t>
            </a:r>
          </a:p>
          <a:p>
            <a:pPr marL="342900" indent="-342900">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Capacitate 10 districts on Guidelines for Social Service Practitioners: Enabling Access to HIV Services</a:t>
            </a:r>
          </a:p>
          <a:p>
            <a:pPr marL="342900" indent="-342900">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Capacitate 8 provinces on Social and </a:t>
            </a:r>
            <a:r>
              <a:rPr lang="en-US" sz="1400" dirty="0" err="1">
                <a:solidFill>
                  <a:srgbClr val="000000"/>
                </a:solidFill>
                <a:latin typeface="Arial" panose="020B0604020202020204" pitchFamily="34" charset="0"/>
                <a:ea typeface="Helvetica Neue"/>
                <a:cs typeface="Arial" panose="020B0604020202020204" pitchFamily="34" charset="0"/>
              </a:rPr>
              <a:t>Behaviour</a:t>
            </a:r>
            <a:r>
              <a:rPr lang="en-US" sz="1400" dirty="0">
                <a:solidFill>
                  <a:srgbClr val="000000"/>
                </a:solidFill>
                <a:latin typeface="Arial" panose="020B0604020202020204" pitchFamily="34" charset="0"/>
                <a:ea typeface="Helvetica Neue"/>
                <a:cs typeface="Arial" panose="020B0604020202020204" pitchFamily="34" charset="0"/>
              </a:rPr>
              <a:t> Change (SBC) </a:t>
            </a:r>
            <a:r>
              <a:rPr lang="en-US" sz="1400" dirty="0" err="1">
                <a:solidFill>
                  <a:srgbClr val="000000"/>
                </a:solidFill>
                <a:latin typeface="Arial" panose="020B0604020202020204" pitchFamily="34" charset="0"/>
                <a:ea typeface="Helvetica Neue"/>
                <a:cs typeface="Arial" panose="020B0604020202020204" pitchFamily="34" charset="0"/>
              </a:rPr>
              <a:t>programmes</a:t>
            </a:r>
            <a:endParaRPr lang="en-US" sz="1400" dirty="0">
              <a:solidFill>
                <a:srgbClr val="000000"/>
              </a:solidFill>
              <a:latin typeface="Arial" panose="020B0604020202020204" pitchFamily="34" charset="0"/>
              <a:ea typeface="Helvetica Neue"/>
              <a:cs typeface="Arial" panose="020B0604020202020204" pitchFamily="34" charset="0"/>
            </a:endParaRPr>
          </a:p>
          <a:p>
            <a:pPr marL="342900" indent="-342900">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Provide 70 000 OVCY in G2G districts with core package of services</a:t>
            </a:r>
          </a:p>
          <a:p>
            <a:pPr marL="342900" indent="-342900">
              <a:buFontTx/>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Provide core package of services to 70% OVCY (who know their HIV status) in G2G districts </a:t>
            </a:r>
          </a:p>
          <a:p>
            <a:pPr marL="342900" indent="-342900">
              <a:buFontTx/>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Support 95% of OVCY (in G2G district) with HIV positive results to adhere to (ART) treatment </a:t>
            </a:r>
          </a:p>
          <a:p>
            <a:pPr marL="342900" indent="-342900">
              <a:buFontTx/>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Capacitate Six (6) Provinces on the Practice Guidelines for National and Intercountry Adoption</a:t>
            </a:r>
          </a:p>
          <a:p>
            <a:pPr marL="342900" indent="-342900">
              <a:buFontTx/>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Monitor the Implementation of the Guidelines for Community Based Prevention and Early Intervention Services to vulnerable children in nine provinces</a:t>
            </a:r>
          </a:p>
          <a:p>
            <a:pPr marL="342900" indent="-342900">
              <a:buFontTx/>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Monitor the implementation of the Intersectoral Protocol on the Prevention and Management of Violence Against Children, Child Abuse, Neglect and Exploitation in nine provinces</a:t>
            </a:r>
          </a:p>
          <a:p>
            <a:pPr marL="342900" indent="-342900">
              <a:buFontTx/>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Monitor the implementation of the </a:t>
            </a:r>
            <a:r>
              <a:rPr lang="en-US" sz="1400" dirty="0" err="1">
                <a:solidFill>
                  <a:srgbClr val="000000"/>
                </a:solidFill>
                <a:latin typeface="Arial" panose="020B0604020202020204" pitchFamily="34" charset="0"/>
                <a:ea typeface="Helvetica Neue"/>
                <a:cs typeface="Arial" panose="020B0604020202020204" pitchFamily="34" charset="0"/>
              </a:rPr>
              <a:t>programme</a:t>
            </a:r>
            <a:r>
              <a:rPr lang="en-US" sz="1400" dirty="0">
                <a:solidFill>
                  <a:srgbClr val="000000"/>
                </a:solidFill>
                <a:latin typeface="Arial" panose="020B0604020202020204" pitchFamily="34" charset="0"/>
                <a:ea typeface="Helvetica Neue"/>
                <a:cs typeface="Arial" panose="020B0604020202020204" pitchFamily="34" charset="0"/>
              </a:rPr>
              <a:t> of action on foster care in all provinces</a:t>
            </a:r>
            <a:endParaRPr lang="en-ZA" sz="1400" b="1" u="sng" dirty="0">
              <a:latin typeface="Arial" panose="020B0604020202020204" pitchFamily="34" charset="0"/>
              <a:cs typeface="Arial" panose="020B0604020202020204" pitchFamily="34" charset="0"/>
            </a:endParaRPr>
          </a:p>
        </p:txBody>
      </p:sp>
      <p:sp>
        <p:nvSpPr>
          <p:cNvPr id="10" name="Rounded Rectangle 4">
            <a:extLst>
              <a:ext uri="{FF2B5EF4-FFF2-40B4-BE49-F238E27FC236}">
                <a16:creationId xmlns:a16="http://schemas.microsoft.com/office/drawing/2014/main" xmlns="" id="{3ADD4F37-DC23-41CB-A219-E8903131204C}"/>
              </a:ext>
            </a:extLst>
          </p:cNvPr>
          <p:cNvSpPr/>
          <p:nvPr/>
        </p:nvSpPr>
        <p:spPr>
          <a:xfrm>
            <a:off x="6172083" y="450977"/>
            <a:ext cx="5919851" cy="5611488"/>
          </a:xfrm>
          <a:prstGeom prst="round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defTabSz="533400">
              <a:tabLst>
                <a:tab pos="533400" algn="l"/>
              </a:tabLst>
            </a:pPr>
            <a:r>
              <a:rPr lang="en-US" sz="1400" dirty="0">
                <a:solidFill>
                  <a:srgbClr val="000000"/>
                </a:solidFill>
                <a:latin typeface="Arial" panose="020B0604020202020204" pitchFamily="34" charset="0"/>
                <a:cs typeface="Arial" panose="020B0604020202020204" pitchFamily="34" charset="0"/>
              </a:rPr>
              <a:t>13.	Implement the DSD Anti-Gangsterism Strategy in nine high 	risk districts with parents and school going children</a:t>
            </a:r>
          </a:p>
          <a:p>
            <a:pPr marL="533400" indent="-533400" defTabSz="533400">
              <a:tabLst>
                <a:tab pos="533400" algn="l"/>
              </a:tabLst>
            </a:pPr>
            <a:r>
              <a:rPr lang="en-US" sz="1400" dirty="0">
                <a:solidFill>
                  <a:srgbClr val="000000"/>
                </a:solidFill>
                <a:latin typeface="Arial" panose="020B0604020202020204" pitchFamily="34" charset="0"/>
                <a:cs typeface="Arial" panose="020B0604020202020204" pitchFamily="34" charset="0"/>
              </a:rPr>
              <a:t>14.	Implement prevention and early intervention measures to curb social ills (VEP, GBV, SCP &amp; Substance Abuse) amongst children and youth in 30 campuses</a:t>
            </a:r>
          </a:p>
          <a:p>
            <a:pPr marL="533400" indent="-533400" defTabSz="533400">
              <a:tabLst>
                <a:tab pos="533400" algn="l"/>
              </a:tabLst>
            </a:pPr>
            <a:r>
              <a:rPr lang="en-US" sz="1400" dirty="0">
                <a:solidFill>
                  <a:srgbClr val="000000"/>
                </a:solidFill>
                <a:latin typeface="Arial" panose="020B0604020202020204" pitchFamily="34" charset="0"/>
                <a:cs typeface="Arial" panose="020B0604020202020204" pitchFamily="34" charset="0"/>
              </a:rPr>
              <a:t>15	Monitor the implementation of the UTC in twelve Public Treatment </a:t>
            </a:r>
            <a:r>
              <a:rPr lang="en-US" sz="1400" dirty="0" err="1">
                <a:solidFill>
                  <a:srgbClr val="000000"/>
                </a:solidFill>
                <a:latin typeface="Arial" panose="020B0604020202020204" pitchFamily="34" charset="0"/>
                <a:cs typeface="Arial" panose="020B0604020202020204" pitchFamily="34" charset="0"/>
              </a:rPr>
              <a:t>Centres</a:t>
            </a:r>
            <a:endParaRPr lang="en-US" sz="1400" dirty="0">
              <a:solidFill>
                <a:srgbClr val="000000"/>
              </a:solidFill>
              <a:latin typeface="Arial" panose="020B0604020202020204" pitchFamily="34" charset="0"/>
              <a:cs typeface="Arial" panose="020B0604020202020204" pitchFamily="34" charset="0"/>
            </a:endParaRPr>
          </a:p>
          <a:p>
            <a:pPr marL="533400" indent="-533400" defTabSz="533400">
              <a:tabLst>
                <a:tab pos="533400" algn="l"/>
              </a:tabLst>
            </a:pPr>
            <a:r>
              <a:rPr lang="en-US" sz="1400" dirty="0">
                <a:solidFill>
                  <a:srgbClr val="000000"/>
                </a:solidFill>
                <a:latin typeface="Arial" panose="020B0604020202020204" pitchFamily="34" charset="0"/>
                <a:cs typeface="Arial" panose="020B0604020202020204" pitchFamily="34" charset="0"/>
              </a:rPr>
              <a:t>16.	Submit the Prevention of and Treatment for Substance Use Disorders Policy to Cabinet for approval</a:t>
            </a:r>
          </a:p>
          <a:p>
            <a:pPr marL="533400" indent="-533400" defTabSz="533400">
              <a:tabLst>
                <a:tab pos="533400" algn="l"/>
              </a:tabLst>
            </a:pPr>
            <a:r>
              <a:rPr lang="en-US" sz="1400" dirty="0">
                <a:solidFill>
                  <a:srgbClr val="000000"/>
                </a:solidFill>
                <a:latin typeface="Arial" panose="020B0604020202020204" pitchFamily="34" charset="0"/>
                <a:cs typeface="Arial" panose="020B0604020202020204" pitchFamily="34" charset="0"/>
              </a:rPr>
              <a:t>17	Conduct 15 capacity building sessions on the implementation of the psychosocial services policy in GBVF hotspots districts</a:t>
            </a:r>
          </a:p>
          <a:p>
            <a:pPr marL="533400" indent="-533400" defTabSz="533400">
              <a:tabLst>
                <a:tab pos="533400" algn="l"/>
              </a:tabLst>
            </a:pPr>
            <a:r>
              <a:rPr lang="en-US" sz="1400" dirty="0">
                <a:solidFill>
                  <a:srgbClr val="000000"/>
                </a:solidFill>
                <a:latin typeface="Arial" panose="020B0604020202020204" pitchFamily="34" charset="0"/>
                <a:cs typeface="Arial" panose="020B0604020202020204" pitchFamily="34" charset="0"/>
              </a:rPr>
              <a:t>18	Develop the 5th Draft NPAC document </a:t>
            </a:r>
          </a:p>
          <a:p>
            <a:pPr marL="533400" indent="-533400" defTabSz="533400">
              <a:buAutoNum type="arabicPlain" startAt="19"/>
              <a:tabLst>
                <a:tab pos="533400" algn="l"/>
              </a:tabLst>
            </a:pPr>
            <a:r>
              <a:rPr lang="en-US" sz="1400" dirty="0">
                <a:solidFill>
                  <a:srgbClr val="000000"/>
                </a:solidFill>
                <a:latin typeface="Arial" panose="020B0604020202020204" pitchFamily="34" charset="0"/>
                <a:cs typeface="Arial" panose="020B0604020202020204" pitchFamily="34" charset="0"/>
              </a:rPr>
              <a:t>Capacitate two provinces on the Guidelines on Respite Care Services for Families of Children and Persons with Disabilities </a:t>
            </a:r>
          </a:p>
          <a:p>
            <a:pPr marL="533400" indent="-533400" defTabSz="533400">
              <a:buAutoNum type="arabicPlain" startAt="20"/>
              <a:tabLst>
                <a:tab pos="533400" algn="l"/>
              </a:tabLst>
            </a:pPr>
            <a:r>
              <a:rPr lang="en-US" sz="1400" dirty="0">
                <a:solidFill>
                  <a:srgbClr val="000000"/>
                </a:solidFill>
                <a:latin typeface="Arial" panose="020B0604020202020204" pitchFamily="34" charset="0"/>
                <a:cs typeface="Arial" panose="020B0604020202020204" pitchFamily="34" charset="0"/>
              </a:rPr>
              <a:t>Conduct research to map Social Development Services  supporting independent living within the community for persons with disabilities</a:t>
            </a:r>
          </a:p>
        </p:txBody>
      </p:sp>
      <p:sp>
        <p:nvSpPr>
          <p:cNvPr id="8" name="Slide Number Placeholder 2">
            <a:extLst>
              <a:ext uri="{FF2B5EF4-FFF2-40B4-BE49-F238E27FC236}">
                <a16:creationId xmlns:a16="http://schemas.microsoft.com/office/drawing/2014/main" xmlns="" id="{4D3AE70E-7145-47B7-BAD7-2BF96197920F}"/>
              </a:ext>
            </a:extLst>
          </p:cNvPr>
          <p:cNvSpPr txBox="1">
            <a:spLocks/>
          </p:cNvSpPr>
          <p:nvPr/>
        </p:nvSpPr>
        <p:spPr>
          <a:xfrm>
            <a:off x="4611996" y="5962650"/>
            <a:ext cx="2133600" cy="337038"/>
          </a:xfrm>
          <a:prstGeom prst="rect">
            <a:avLst/>
          </a:prstGeom>
        </p:spPr>
        <p:txBody>
          <a:bodyPr/>
          <a:lstStyle>
            <a:defPPr>
              <a:defRPr lang="en-US"/>
            </a:defPPr>
            <a:lvl1pPr algn="ctr">
              <a:defRPr b="1">
                <a:solidFill>
                  <a:prstClr val="black"/>
                </a:solidFill>
              </a:defRPr>
            </a:lvl1pPr>
          </a:lstStyle>
          <a:p>
            <a:r>
              <a:rPr lang="en-US" dirty="0"/>
              <a:t>13</a:t>
            </a:r>
          </a:p>
        </p:txBody>
      </p:sp>
    </p:spTree>
    <p:extLst>
      <p:ext uri="{BB962C8B-B14F-4D97-AF65-F5344CB8AC3E}">
        <p14:creationId xmlns:p14="http://schemas.microsoft.com/office/powerpoint/2010/main" xmlns="" val="2549193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1010" y="28335"/>
            <a:ext cx="8534400" cy="632618"/>
          </a:xfrm>
        </p:spPr>
        <p:txBody>
          <a:bodyPr>
            <a:normAutofit/>
          </a:bodyPr>
          <a:lstStyle/>
          <a:p>
            <a:r>
              <a:rPr lang="en-US" sz="2800" b="1" dirty="0">
                <a:latin typeface="Arial Black" panose="020B0A04020102020204" pitchFamily="34" charset="0"/>
              </a:rPr>
              <a:t>CONTINUING TARGETS</a:t>
            </a:r>
          </a:p>
        </p:txBody>
      </p:sp>
      <p:sp>
        <p:nvSpPr>
          <p:cNvPr id="5" name="Rounded Rectangle 4"/>
          <p:cNvSpPr/>
          <p:nvPr/>
        </p:nvSpPr>
        <p:spPr>
          <a:xfrm>
            <a:off x="114300" y="560231"/>
            <a:ext cx="5981700" cy="497124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rgbClr val="000000"/>
                </a:solidFill>
                <a:latin typeface="Arial" panose="020B0604020202020204" pitchFamily="34" charset="0"/>
                <a:cs typeface="Arial" panose="020B0604020202020204" pitchFamily="34" charset="0"/>
              </a:rPr>
              <a:t>PROGRAMME 5</a:t>
            </a:r>
          </a:p>
          <a:p>
            <a:pPr algn="ctr"/>
            <a:endParaRPr lang="en-US" sz="1400" b="1" u="sng" dirty="0">
              <a:solidFill>
                <a:srgbClr val="000000"/>
              </a:solidFill>
              <a:latin typeface="Arial" panose="020B0604020202020204" pitchFamily="34" charset="0"/>
              <a:cs typeface="Arial" panose="020B0604020202020204" pitchFamily="34" charset="0"/>
            </a:endParaRPr>
          </a:p>
          <a:p>
            <a:pPr marL="342900" indent="-342900">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Produce an annual State of the People of South Africa Report</a:t>
            </a:r>
          </a:p>
          <a:p>
            <a:pPr marL="342900" indent="-342900">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Create 178 120 EPWP work opportunities through Social Sector EPWP </a:t>
            </a:r>
            <a:r>
              <a:rPr lang="en-US" sz="1400" dirty="0" err="1">
                <a:solidFill>
                  <a:srgbClr val="000000"/>
                </a:solidFill>
                <a:latin typeface="Arial" panose="020B0604020202020204" pitchFamily="34" charset="0"/>
                <a:ea typeface="Helvetica Neue"/>
                <a:cs typeface="Arial" panose="020B0604020202020204" pitchFamily="34" charset="0"/>
              </a:rPr>
              <a:t>Programmes</a:t>
            </a:r>
            <a:endParaRPr lang="en-US" sz="1400" dirty="0">
              <a:solidFill>
                <a:srgbClr val="000000"/>
              </a:solidFill>
              <a:latin typeface="Arial" panose="020B0604020202020204" pitchFamily="34" charset="0"/>
              <a:ea typeface="Helvetica Neue"/>
              <a:cs typeface="Arial" panose="020B0604020202020204" pitchFamily="34" charset="0"/>
            </a:endParaRPr>
          </a:p>
          <a:p>
            <a:pPr marL="342900" marR="128270" indent="-342900">
              <a:lnSpc>
                <a:spcPct val="111000"/>
              </a:lnSpc>
              <a:spcBef>
                <a:spcPts val="360"/>
              </a:spcBef>
              <a:spcAft>
                <a:spcPts val="0"/>
              </a:spcAft>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Capacitate 11 Districts on the Community </a:t>
            </a:r>
            <a:r>
              <a:rPr lang="en-US" sz="1400" dirty="0" err="1">
                <a:solidFill>
                  <a:srgbClr val="000000"/>
                </a:solidFill>
                <a:latin typeface="Arial" panose="020B0604020202020204" pitchFamily="34" charset="0"/>
                <a:ea typeface="Helvetica Neue"/>
                <a:cs typeface="Arial" panose="020B0604020202020204" pitchFamily="34" charset="0"/>
              </a:rPr>
              <a:t>Mobilisation</a:t>
            </a:r>
            <a:r>
              <a:rPr lang="en-US" sz="1400" dirty="0">
                <a:solidFill>
                  <a:srgbClr val="000000"/>
                </a:solidFill>
                <a:latin typeface="Arial" panose="020B0604020202020204" pitchFamily="34" charset="0"/>
                <a:ea typeface="Helvetica Neue"/>
                <a:cs typeface="Arial" panose="020B0604020202020204" pitchFamily="34" charset="0"/>
              </a:rPr>
              <a:t> and Empowerment Framework </a:t>
            </a:r>
          </a:p>
          <a:p>
            <a:pPr marL="342900" marR="128270" indent="-342900">
              <a:lnSpc>
                <a:spcPct val="111000"/>
              </a:lnSpc>
              <a:spcBef>
                <a:spcPts val="360"/>
              </a:spcBef>
              <a:spcAft>
                <a:spcPts val="0"/>
              </a:spcAft>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Conduct an implementation evaluation of the training of CDPs on Community Development Practice and Methodologies in three provinces </a:t>
            </a:r>
          </a:p>
          <a:p>
            <a:pPr marL="342900" marR="128270" indent="-342900">
              <a:lnSpc>
                <a:spcPct val="111000"/>
              </a:lnSpc>
              <a:spcBef>
                <a:spcPts val="360"/>
              </a:spcBef>
              <a:spcAft>
                <a:spcPts val="0"/>
              </a:spcAft>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Monitor participation on the DDM in nine (9) Provinces</a:t>
            </a:r>
          </a:p>
          <a:p>
            <a:pPr marL="342900" marR="128270" indent="-342900">
              <a:lnSpc>
                <a:spcPct val="111000"/>
              </a:lnSpc>
              <a:spcBef>
                <a:spcPts val="360"/>
              </a:spcBef>
              <a:spcAft>
                <a:spcPts val="0"/>
              </a:spcAft>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Submit draft National Community Development Policy to Cabinet approval</a:t>
            </a:r>
          </a:p>
          <a:p>
            <a:pPr marL="342900" indent="-342900">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Monitor Implementation of DSD Youth Development Policy in all Provinces</a:t>
            </a:r>
          </a:p>
          <a:p>
            <a:pPr marL="342900" indent="-342900">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Register 100% qualifying applications received within two months in compliance with Section 13(2) of the NPO Act</a:t>
            </a:r>
          </a:p>
          <a:p>
            <a:pPr marL="342900" indent="-342900">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Process 80% of reports within two months of receipt</a:t>
            </a:r>
          </a:p>
          <a:p>
            <a:pPr marL="342900" indent="-342900">
              <a:buAutoNum type="arabicPeriod"/>
              <a:tabLst>
                <a:tab pos="0" algn="l"/>
              </a:tabLst>
            </a:pPr>
            <a:r>
              <a:rPr lang="en-US" sz="1400" dirty="0">
                <a:solidFill>
                  <a:srgbClr val="000000"/>
                </a:solidFill>
                <a:latin typeface="Arial" panose="020B0604020202020204" pitchFamily="34" charset="0"/>
                <a:ea typeface="Helvetica Neue"/>
                <a:cs typeface="Arial" panose="020B0604020202020204" pitchFamily="34" charset="0"/>
              </a:rPr>
              <a:t>Conduct 9 Capacity Building sessions on E-Learning platform for the DSD Sector Funding Policy</a:t>
            </a:r>
          </a:p>
          <a:p>
            <a:pPr marL="342900" indent="-342900">
              <a:buAutoNum type="arabicPeriod"/>
              <a:tabLst>
                <a:tab pos="0" algn="l"/>
              </a:tabLst>
            </a:pPr>
            <a:endParaRPr lang="en-US" sz="1400" dirty="0">
              <a:solidFill>
                <a:srgbClr val="000000"/>
              </a:solidFill>
              <a:latin typeface="Helvetica Neue"/>
              <a:ea typeface="Helvetica Neue"/>
              <a:cs typeface="Helvetica Neue"/>
            </a:endParaRPr>
          </a:p>
        </p:txBody>
      </p:sp>
      <p:sp>
        <p:nvSpPr>
          <p:cNvPr id="10" name="Rounded Rectangle 4">
            <a:extLst>
              <a:ext uri="{FF2B5EF4-FFF2-40B4-BE49-F238E27FC236}">
                <a16:creationId xmlns:a16="http://schemas.microsoft.com/office/drawing/2014/main" xmlns="" id="{D1A2A491-D021-4856-99FF-42D1BAB36F66}"/>
              </a:ext>
            </a:extLst>
          </p:cNvPr>
          <p:cNvSpPr/>
          <p:nvPr/>
        </p:nvSpPr>
        <p:spPr>
          <a:xfrm>
            <a:off x="6288656" y="572266"/>
            <a:ext cx="5729904" cy="409391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 </a:t>
            </a:r>
            <a:endParaRPr lang="en-US" sz="1400" b="1" u="sng" dirty="0">
              <a:solidFill>
                <a:schemeClr val="tx1"/>
              </a:solidFill>
            </a:endParaRPr>
          </a:p>
          <a:p>
            <a:pPr algn="ctr"/>
            <a:endParaRPr lang="en-US" sz="1400" b="1" u="sng" dirty="0">
              <a:solidFill>
                <a:srgbClr val="000000"/>
              </a:solidFill>
              <a:latin typeface="Helvetica Neue"/>
            </a:endParaRPr>
          </a:p>
          <a:p>
            <a:pPr algn="ctr"/>
            <a:endParaRPr lang="en-US" sz="1400" b="1" u="sng" dirty="0">
              <a:solidFill>
                <a:srgbClr val="000000"/>
              </a:solidFill>
              <a:latin typeface="Helvetica Neue"/>
            </a:endParaRPr>
          </a:p>
          <a:p>
            <a:pPr algn="ctr"/>
            <a:endParaRPr lang="en-US" sz="1400" b="1" u="sng" dirty="0">
              <a:solidFill>
                <a:srgbClr val="000000"/>
              </a:solidFill>
              <a:latin typeface="Helvetica Neue"/>
            </a:endParaRPr>
          </a:p>
          <a:p>
            <a:pPr algn="ctr"/>
            <a:endParaRPr lang="en-US" sz="1400" b="1" u="sng" dirty="0">
              <a:solidFill>
                <a:srgbClr val="000000"/>
              </a:solidFill>
              <a:latin typeface="Helvetica Neue"/>
            </a:endParaRPr>
          </a:p>
          <a:p>
            <a:pPr algn="ctr"/>
            <a:endParaRPr lang="en-US" sz="1400" b="1" u="sng" dirty="0">
              <a:solidFill>
                <a:srgbClr val="000000"/>
              </a:solidFill>
              <a:latin typeface="Helvetica Neue"/>
            </a:endParaRPr>
          </a:p>
          <a:p>
            <a:pPr algn="ctr"/>
            <a:endParaRPr lang="en-US" sz="1400" b="1" u="sng" dirty="0">
              <a:solidFill>
                <a:srgbClr val="000000"/>
              </a:solidFill>
              <a:latin typeface="Helvetica Neue"/>
            </a:endParaRPr>
          </a:p>
          <a:p>
            <a:pPr marL="342900" indent="-342900">
              <a:buAutoNum type="arabicPeriod"/>
              <a:tabLst>
                <a:tab pos="0" algn="l"/>
              </a:tabLst>
            </a:pPr>
            <a:endParaRPr lang="en-US" sz="1400" dirty="0">
              <a:solidFill>
                <a:srgbClr val="000000"/>
              </a:solidFill>
              <a:latin typeface="Helvetica Neue"/>
            </a:endParaRPr>
          </a:p>
          <a:p>
            <a:pPr>
              <a:tabLst>
                <a:tab pos="533400" algn="l"/>
              </a:tabLst>
            </a:pPr>
            <a:r>
              <a:rPr lang="en-US" sz="1400" dirty="0">
                <a:solidFill>
                  <a:srgbClr val="000000"/>
                </a:solidFill>
                <a:latin typeface="Arial" panose="020B0604020202020204" pitchFamily="34" charset="0"/>
                <a:cs typeface="Arial" panose="020B0604020202020204" pitchFamily="34" charset="0"/>
              </a:rPr>
              <a:t>11.	Develop an annual report on the implementation of the 	National Food And Nutrition Security Plan</a:t>
            </a:r>
          </a:p>
          <a:p>
            <a:pPr marL="533400" indent="-533400">
              <a:tabLst>
                <a:tab pos="533400" algn="l"/>
              </a:tabLst>
            </a:pPr>
            <a:r>
              <a:rPr lang="en-US" sz="1400" dirty="0">
                <a:solidFill>
                  <a:srgbClr val="000000"/>
                </a:solidFill>
                <a:latin typeface="Arial" panose="020B0604020202020204" pitchFamily="34" charset="0"/>
                <a:cs typeface="Arial" panose="020B0604020202020204" pitchFamily="34" charset="0"/>
              </a:rPr>
              <a:t>12.	Link 30 000 social protection beneficiaries to sustainable livelihood opportunities</a:t>
            </a:r>
          </a:p>
          <a:p>
            <a:pPr marL="533400" indent="-533400">
              <a:tabLst>
                <a:tab pos="533400" algn="l"/>
              </a:tabLst>
            </a:pPr>
            <a:r>
              <a:rPr lang="en-US" sz="1400" dirty="0">
                <a:solidFill>
                  <a:srgbClr val="000000"/>
                </a:solidFill>
                <a:latin typeface="Arial" panose="020B0604020202020204" pitchFamily="34" charset="0"/>
                <a:cs typeface="Arial" panose="020B0604020202020204" pitchFamily="34" charset="0"/>
              </a:rPr>
              <a:t>13.	Submit the reviewed  Sustainable Livelihood Framework  to Cabinet for approval</a:t>
            </a:r>
          </a:p>
          <a:p>
            <a:pPr marL="533400" indent="-533400">
              <a:tabLst>
                <a:tab pos="533400" algn="l"/>
              </a:tabLst>
            </a:pPr>
            <a:r>
              <a:rPr lang="en-US" sz="1400" dirty="0">
                <a:solidFill>
                  <a:srgbClr val="000000"/>
                </a:solidFill>
                <a:latin typeface="Arial" panose="020B0604020202020204" pitchFamily="34" charset="0"/>
                <a:cs typeface="Arial" panose="020B0604020202020204" pitchFamily="34" charset="0"/>
              </a:rPr>
              <a:t>14.	Conduct a Design Evaluation on Linking Social Protection Beneficiaries to Sustainable Livelihoods Opportunities</a:t>
            </a:r>
          </a:p>
          <a:p>
            <a:pPr marL="533400" indent="-533400">
              <a:tabLst>
                <a:tab pos="533400" algn="l"/>
              </a:tabLst>
            </a:pPr>
            <a:r>
              <a:rPr lang="en-US" sz="1400" dirty="0">
                <a:solidFill>
                  <a:srgbClr val="000000"/>
                </a:solidFill>
                <a:latin typeface="Arial" panose="020B0604020202020204" pitchFamily="34" charset="0"/>
                <a:cs typeface="Arial" panose="020B0604020202020204" pitchFamily="34" charset="0"/>
              </a:rPr>
              <a:t>15.	Draft Progress review report on the implementation of the Population Policy </a:t>
            </a:r>
          </a:p>
          <a:p>
            <a:pPr marL="533400" indent="-533400">
              <a:tabLst>
                <a:tab pos="533400" algn="l"/>
              </a:tabLst>
            </a:pPr>
            <a:r>
              <a:rPr lang="en-US" sz="1400" dirty="0">
                <a:solidFill>
                  <a:srgbClr val="000000"/>
                </a:solidFill>
                <a:latin typeface="Arial" panose="020B0604020202020204" pitchFamily="34" charset="0"/>
                <a:cs typeface="Arial" panose="020B0604020202020204" pitchFamily="34" charset="0"/>
              </a:rPr>
              <a:t>16.	Submit the  Government Sexual and Reproductive Justice Strategy to the Minister to approve its submission to Cabinet</a:t>
            </a:r>
          </a:p>
          <a:p>
            <a:pPr marL="533400" indent="-533400">
              <a:tabLst>
                <a:tab pos="533400" algn="l"/>
              </a:tabLst>
            </a:pPr>
            <a:r>
              <a:rPr lang="en-US" sz="1400" dirty="0">
                <a:solidFill>
                  <a:srgbClr val="000000"/>
                </a:solidFill>
                <a:latin typeface="Arial" panose="020B0604020202020204" pitchFamily="34" charset="0"/>
                <a:cs typeface="Arial" panose="020B0604020202020204" pitchFamily="34" charset="0"/>
              </a:rPr>
              <a:t>17. 	Monitor implementation of the framework on integration of Population Policy in the District Development Model (One Plans)</a:t>
            </a:r>
          </a:p>
          <a:p>
            <a:pPr marL="533400" indent="-533400">
              <a:tabLst>
                <a:tab pos="533400" algn="l"/>
              </a:tabLst>
            </a:pPr>
            <a:r>
              <a:rPr lang="en-US" sz="1400" dirty="0">
                <a:solidFill>
                  <a:srgbClr val="000000"/>
                </a:solidFill>
                <a:latin typeface="Arial" panose="020B0604020202020204" pitchFamily="34" charset="0"/>
                <a:cs typeface="Arial" panose="020B0604020202020204" pitchFamily="34" charset="0"/>
              </a:rPr>
              <a:t>18. 	Train 60 municipalities on the Integrating Migration &amp; Urbanization into IDPs</a:t>
            </a:r>
          </a:p>
          <a:p>
            <a:pPr marL="342900" indent="-342900" algn="just">
              <a:buAutoNum type="arabicPeriod"/>
            </a:pPr>
            <a:endParaRPr lang="en-US" sz="1400" dirty="0">
              <a:solidFill>
                <a:srgbClr val="4C4D4F"/>
              </a:solidFill>
              <a:latin typeface="Helvetica Neue"/>
            </a:endParaRPr>
          </a:p>
          <a:p>
            <a:pPr marL="342900" indent="-342900" algn="just">
              <a:buAutoNum type="arabicPeriod"/>
            </a:pPr>
            <a:endParaRPr lang="en-US" sz="1400" dirty="0">
              <a:solidFill>
                <a:srgbClr val="4C4D4F"/>
              </a:solidFill>
              <a:latin typeface="Helvetica Neue"/>
            </a:endParaRPr>
          </a:p>
          <a:p>
            <a:pPr marL="342900" indent="-342900" algn="just">
              <a:buAutoNum type="arabicPeriod"/>
            </a:pPr>
            <a:endParaRPr lang="en-US" sz="1400" dirty="0">
              <a:solidFill>
                <a:srgbClr val="4C4D4F"/>
              </a:solidFill>
              <a:latin typeface="Helvetica Neue"/>
            </a:endParaRPr>
          </a:p>
          <a:p>
            <a:pPr marL="342900" indent="-342900" algn="just">
              <a:buAutoNum type="arabicPeriod"/>
            </a:pPr>
            <a:endParaRPr lang="en-US" sz="1400" dirty="0">
              <a:solidFill>
                <a:srgbClr val="4C4D4F"/>
              </a:solidFill>
              <a:latin typeface="Helvetica Neue"/>
            </a:endParaRPr>
          </a:p>
          <a:p>
            <a:pPr marL="342900" indent="-342900" algn="just">
              <a:buAutoNum type="arabicPeriod"/>
            </a:pPr>
            <a:endParaRPr lang="en-US" sz="1400" dirty="0">
              <a:solidFill>
                <a:srgbClr val="4C4D4F"/>
              </a:solidFill>
              <a:latin typeface="Helvetica Neue"/>
            </a:endParaRPr>
          </a:p>
          <a:p>
            <a:pPr marL="342900" indent="-342900" algn="just">
              <a:buAutoNum type="arabicPeriod"/>
            </a:pPr>
            <a:endParaRPr lang="en-US" sz="1400" dirty="0">
              <a:solidFill>
                <a:srgbClr val="4C4D4F"/>
              </a:solidFill>
              <a:latin typeface="Helvetica Neue"/>
            </a:endParaRPr>
          </a:p>
          <a:p>
            <a:pPr marL="342900" indent="-342900" algn="just">
              <a:buAutoNum type="arabicPeriod"/>
            </a:pPr>
            <a:endParaRPr lang="en-US" sz="1400" dirty="0"/>
          </a:p>
        </p:txBody>
      </p:sp>
      <p:sp>
        <p:nvSpPr>
          <p:cNvPr id="11" name="Slide Number Placeholder 2">
            <a:extLst>
              <a:ext uri="{FF2B5EF4-FFF2-40B4-BE49-F238E27FC236}">
                <a16:creationId xmlns:a16="http://schemas.microsoft.com/office/drawing/2014/main" xmlns="" id="{506CF8C4-5804-45BB-B540-7A8125D827A0}"/>
              </a:ext>
            </a:extLst>
          </p:cNvPr>
          <p:cNvSpPr txBox="1">
            <a:spLocks/>
          </p:cNvSpPr>
          <p:nvPr/>
        </p:nvSpPr>
        <p:spPr>
          <a:xfrm>
            <a:off x="4611996" y="5962650"/>
            <a:ext cx="2133600" cy="337038"/>
          </a:xfrm>
          <a:prstGeom prst="rect">
            <a:avLst/>
          </a:prstGeom>
        </p:spPr>
        <p:txBody>
          <a:bodyPr/>
          <a:lstStyle>
            <a:defPPr>
              <a:defRPr lang="en-US"/>
            </a:defPPr>
            <a:lvl1pPr algn="ctr">
              <a:defRPr b="1">
                <a:solidFill>
                  <a:prstClr val="black"/>
                </a:solidFill>
              </a:defRPr>
            </a:lvl1pPr>
          </a:lstStyle>
          <a:p>
            <a:r>
              <a:rPr lang="en-US" dirty="0"/>
              <a:t>14</a:t>
            </a:r>
          </a:p>
        </p:txBody>
      </p:sp>
      <p:sp>
        <p:nvSpPr>
          <p:cNvPr id="6" name="Rounded Rectangle 7">
            <a:extLst>
              <a:ext uri="{FF2B5EF4-FFF2-40B4-BE49-F238E27FC236}">
                <a16:creationId xmlns:a16="http://schemas.microsoft.com/office/drawing/2014/main" xmlns="" id="{C2D41B94-0534-4B15-A878-22AABE0E46DF}"/>
              </a:ext>
            </a:extLst>
          </p:cNvPr>
          <p:cNvSpPr/>
          <p:nvPr/>
        </p:nvSpPr>
        <p:spPr>
          <a:xfrm>
            <a:off x="6288656" y="4814457"/>
            <a:ext cx="5729904" cy="93260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TOTAL CONTINUING TARGETS = 56</a:t>
            </a:r>
          </a:p>
        </p:txBody>
      </p:sp>
    </p:spTree>
    <p:extLst>
      <p:ext uri="{BB962C8B-B14F-4D97-AF65-F5344CB8AC3E}">
        <p14:creationId xmlns:p14="http://schemas.microsoft.com/office/powerpoint/2010/main" xmlns="" val="1995311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93D4E4-559D-47E2-9C1D-95B536BE647F}"/>
              </a:ext>
            </a:extLst>
          </p:cNvPr>
          <p:cNvSpPr>
            <a:spLocks noGrp="1"/>
          </p:cNvSpPr>
          <p:nvPr>
            <p:ph type="title"/>
          </p:nvPr>
        </p:nvSpPr>
        <p:spPr>
          <a:xfrm>
            <a:off x="838200" y="72520"/>
            <a:ext cx="10515600" cy="504290"/>
          </a:xfrm>
        </p:spPr>
        <p:txBody>
          <a:bodyPr>
            <a:normAutofit fontScale="90000"/>
          </a:bodyPr>
          <a:lstStyle/>
          <a:p>
            <a:pPr algn="ctr"/>
            <a:r>
              <a:rPr lang="en-US">
                <a:latin typeface="Arial Black" panose="020B0A04020102020204" pitchFamily="34" charset="0"/>
              </a:rPr>
              <a:t> </a:t>
            </a:r>
            <a:endParaRPr lang="en-ZA">
              <a:latin typeface="Arial Black" panose="020B0A04020102020204" pitchFamily="34" charset="0"/>
            </a:endParaRPr>
          </a:p>
        </p:txBody>
      </p:sp>
      <p:sp>
        <p:nvSpPr>
          <p:cNvPr id="3" name="Content Placeholder 2"/>
          <p:cNvSpPr>
            <a:spLocks noGrp="1"/>
          </p:cNvSpPr>
          <p:nvPr>
            <p:ph idx="1"/>
          </p:nvPr>
        </p:nvSpPr>
        <p:spPr>
          <a:xfrm>
            <a:off x="838200" y="1825625"/>
            <a:ext cx="10515600" cy="908339"/>
          </a:xfrm>
        </p:spPr>
        <p:txBody>
          <a:bodyPr>
            <a:normAutofit/>
          </a:bodyPr>
          <a:lstStyle/>
          <a:p>
            <a:pPr marL="0" indent="0" algn="ctr">
              <a:buNone/>
            </a:pPr>
            <a:r>
              <a:rPr lang="en-ZA" sz="3200" b="1">
                <a:latin typeface="Arial Black" panose="020B0A04020102020204" pitchFamily="34" charset="0"/>
              </a:rPr>
              <a:t>PROGRAMME 1: ADMINISTRATION</a:t>
            </a:r>
          </a:p>
        </p:txBody>
      </p:sp>
      <p:sp>
        <p:nvSpPr>
          <p:cNvPr id="5" name="Slide Number Placeholder 2">
            <a:extLst>
              <a:ext uri="{FF2B5EF4-FFF2-40B4-BE49-F238E27FC236}">
                <a16:creationId xmlns:a16="http://schemas.microsoft.com/office/drawing/2014/main" xmlns=""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b="1" dirty="0">
              <a:solidFill>
                <a:prstClr val="black"/>
              </a:solidFill>
              <a:latin typeface="Arial" panose="020B0604020202020204"/>
            </a:endParaRPr>
          </a:p>
        </p:txBody>
      </p:sp>
      <p:sp>
        <p:nvSpPr>
          <p:cNvPr id="6" name="Slide Number Placeholder 2">
            <a:extLst>
              <a:ext uri="{FF2B5EF4-FFF2-40B4-BE49-F238E27FC236}">
                <a16:creationId xmlns:a16="http://schemas.microsoft.com/office/drawing/2014/main" xmlns="" id="{3E7967F9-76B9-9F0E-16E5-3A4A071B27FF}"/>
              </a:ext>
            </a:extLst>
          </p:cNvPr>
          <p:cNvSpPr txBox="1">
            <a:spLocks/>
          </p:cNvSpPr>
          <p:nvPr/>
        </p:nvSpPr>
        <p:spPr>
          <a:xfrm>
            <a:off x="4981712" y="6140221"/>
            <a:ext cx="2107928" cy="4894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15</a:t>
            </a:r>
          </a:p>
        </p:txBody>
      </p:sp>
    </p:spTree>
    <p:extLst>
      <p:ext uri="{BB962C8B-B14F-4D97-AF65-F5344CB8AC3E}">
        <p14:creationId xmlns:p14="http://schemas.microsoft.com/office/powerpoint/2010/main" xmlns="" val="1606662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09109F-4CE5-4336-9C0D-567CCE34C935}"/>
              </a:ext>
            </a:extLst>
          </p:cNvPr>
          <p:cNvSpPr>
            <a:spLocks noGrp="1"/>
          </p:cNvSpPr>
          <p:nvPr>
            <p:ph type="title"/>
          </p:nvPr>
        </p:nvSpPr>
        <p:spPr>
          <a:xfrm>
            <a:off x="658092" y="1"/>
            <a:ext cx="10515600" cy="508000"/>
          </a:xfrm>
        </p:spPr>
        <p:txBody>
          <a:bodyPr>
            <a:normAutofit fontScale="90000"/>
          </a:bodyPr>
          <a:lstStyle/>
          <a:p>
            <a:pPr marL="584200" algn="ctr">
              <a:lnSpc>
                <a:spcPct val="196000"/>
              </a:lnSpc>
              <a:spcBef>
                <a:spcPts val="770"/>
              </a:spcBef>
              <a:spcAft>
                <a:spcPts val="135"/>
              </a:spcAft>
            </a:pPr>
            <a:r>
              <a:rPr lang="en-US" sz="2800" b="1" dirty="0">
                <a:latin typeface="Arial Black" panose="020B0A04020102020204" pitchFamily="34" charset="0"/>
                <a:ea typeface="Helvetica Neue"/>
                <a:cs typeface="Helvetica Neue"/>
              </a:rPr>
              <a:t>ENTITY OVERSIGHT</a:t>
            </a:r>
            <a:endParaRPr lang="en-ZA" sz="4000" dirty="0">
              <a:effectLst/>
              <a:latin typeface="Arial Black" panose="020B0A04020102020204" pitchFamily="34" charset="0"/>
              <a:ea typeface="Helvetica Neue"/>
              <a:cs typeface="Helvetica Neue"/>
            </a:endParaRPr>
          </a:p>
        </p:txBody>
      </p:sp>
      <p:graphicFrame>
        <p:nvGraphicFramePr>
          <p:cNvPr id="4" name="Content Placeholder 3">
            <a:extLst>
              <a:ext uri="{FF2B5EF4-FFF2-40B4-BE49-F238E27FC236}">
                <a16:creationId xmlns:a16="http://schemas.microsoft.com/office/drawing/2014/main" xmlns="" id="{0116F3EE-E654-470B-8700-D0264B6FFB74}"/>
              </a:ext>
            </a:extLst>
          </p:cNvPr>
          <p:cNvGraphicFramePr>
            <a:graphicFrameLocks noGrp="1"/>
          </p:cNvGraphicFramePr>
          <p:nvPr>
            <p:ph idx="1"/>
            <p:extLst>
              <p:ext uri="{D42A27DB-BD31-4B8C-83A1-F6EECF244321}">
                <p14:modId xmlns:p14="http://schemas.microsoft.com/office/powerpoint/2010/main" xmlns="" val="4292304179"/>
              </p:ext>
            </p:extLst>
          </p:nvPr>
        </p:nvGraphicFramePr>
        <p:xfrm>
          <a:off x="96470" y="645194"/>
          <a:ext cx="11607849" cy="1473200"/>
        </p:xfrm>
        <a:graphic>
          <a:graphicData uri="http://schemas.openxmlformats.org/drawingml/2006/table">
            <a:tbl>
              <a:tblPr firstRow="1" bandRow="1">
                <a:tableStyleId>{5940675A-B579-460E-94D1-54222C63F5DA}</a:tableStyleId>
              </a:tblPr>
              <a:tblGrid>
                <a:gridCol w="3123770">
                  <a:extLst>
                    <a:ext uri="{9D8B030D-6E8A-4147-A177-3AD203B41FA5}">
                      <a16:colId xmlns:a16="http://schemas.microsoft.com/office/drawing/2014/main" xmlns="" val="2747640071"/>
                    </a:ext>
                  </a:extLst>
                </a:gridCol>
                <a:gridCol w="4430240">
                  <a:extLst>
                    <a:ext uri="{9D8B030D-6E8A-4147-A177-3AD203B41FA5}">
                      <a16:colId xmlns:a16="http://schemas.microsoft.com/office/drawing/2014/main" xmlns="" val="3841071302"/>
                    </a:ext>
                  </a:extLst>
                </a:gridCol>
                <a:gridCol w="4053839">
                  <a:extLst>
                    <a:ext uri="{9D8B030D-6E8A-4147-A177-3AD203B41FA5}">
                      <a16:colId xmlns:a16="http://schemas.microsoft.com/office/drawing/2014/main" xmlns="" val="3227582166"/>
                    </a:ext>
                  </a:extLst>
                </a:gridCol>
              </a:tblGrid>
              <a:tr h="741680">
                <a:tc>
                  <a:txBody>
                    <a:bodyPr/>
                    <a:lstStyle/>
                    <a:p>
                      <a:r>
                        <a:rPr lang="en-US" sz="1600" b="1" dirty="0">
                          <a:latin typeface="Arial" panose="020B0604020202020204" pitchFamily="34" charset="0"/>
                          <a:cs typeface="Arial" panose="020B0604020202020204" pitchFamily="34" charset="0"/>
                        </a:rPr>
                        <a:t>OUTPUTS</a:t>
                      </a:r>
                      <a:endParaRPr lang="en-ZA" sz="1600" b="1" dirty="0">
                        <a:latin typeface="Arial" panose="020B0604020202020204" pitchFamily="34" charset="0"/>
                        <a:cs typeface="Arial" panose="020B0604020202020204" pitchFamily="34" charset="0"/>
                      </a:endParaRPr>
                    </a:p>
                  </a:txBody>
                  <a:tcPr>
                    <a:solidFill>
                      <a:srgbClr val="AC8300"/>
                    </a:solidFill>
                  </a:tcPr>
                </a:tc>
                <a:tc>
                  <a:txBody>
                    <a:bodyPr/>
                    <a:lstStyle/>
                    <a:p>
                      <a:r>
                        <a:rPr lang="en-US" sz="1600" b="1" dirty="0">
                          <a:latin typeface="Arial" panose="020B0604020202020204" pitchFamily="34" charset="0"/>
                          <a:cs typeface="Arial" panose="020B0604020202020204" pitchFamily="34" charset="0"/>
                        </a:rPr>
                        <a:t>OUTPUT INDICATOR </a:t>
                      </a:r>
                      <a:endParaRPr lang="en-ZA" sz="1600" b="1" dirty="0">
                        <a:latin typeface="Arial" panose="020B0604020202020204" pitchFamily="34" charset="0"/>
                        <a:cs typeface="Arial" panose="020B0604020202020204" pitchFamily="34" charset="0"/>
                      </a:endParaRPr>
                    </a:p>
                  </a:txBody>
                  <a:tcPr>
                    <a:solidFill>
                      <a:srgbClr val="AC83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Arial" panose="020B0604020202020204" pitchFamily="34" charset="0"/>
                          <a:ea typeface="+mn-ea"/>
                          <a:cs typeface="Arial" panose="020B0604020202020204" pitchFamily="34" charset="0"/>
                        </a:rPr>
                        <a:t>2023/24</a:t>
                      </a:r>
                      <a:endParaRPr lang="en-ZA" sz="1600" b="1" kern="1200" dirty="0">
                        <a:solidFill>
                          <a:schemeClr val="tx1"/>
                        </a:solidFill>
                        <a:latin typeface="Arial" panose="020B0604020202020204" pitchFamily="34" charset="0"/>
                        <a:ea typeface="+mn-ea"/>
                        <a:cs typeface="Arial" panose="020B0604020202020204" pitchFamily="34" charset="0"/>
                      </a:endParaRPr>
                    </a:p>
                    <a:p>
                      <a:endParaRPr lang="en-ZA" sz="1600" b="1" dirty="0">
                        <a:latin typeface="Arial" panose="020B0604020202020204" pitchFamily="34" charset="0"/>
                        <a:cs typeface="Arial" panose="020B0604020202020204" pitchFamily="34" charset="0"/>
                      </a:endParaRPr>
                    </a:p>
                  </a:txBody>
                  <a:tcPr>
                    <a:solidFill>
                      <a:srgbClr val="AC8300"/>
                    </a:solidFill>
                  </a:tcPr>
                </a:tc>
                <a:extLst>
                  <a:ext uri="{0D108BD9-81ED-4DB2-BD59-A6C34878D82A}">
                    <a16:rowId xmlns:a16="http://schemas.microsoft.com/office/drawing/2014/main" xmlns="" val="22517205"/>
                  </a:ext>
                </a:extLst>
              </a:tr>
              <a:tr h="327089">
                <a:tc>
                  <a:txBody>
                    <a:bodyPr/>
                    <a:lstStyle/>
                    <a:p>
                      <a:r>
                        <a:rPr lang="en-GB" sz="1600" dirty="0">
                          <a:solidFill>
                            <a:srgbClr val="4C4D4F"/>
                          </a:solidFill>
                          <a:effectLst/>
                          <a:latin typeface="Arial" panose="020B0604020202020204" pitchFamily="34" charset="0"/>
                          <a:ea typeface="Times New Roman" panose="02020603050405020304" pitchFamily="18" charset="0"/>
                          <a:cs typeface="Arial" panose="020B0604020202020204" pitchFamily="34" charset="0"/>
                        </a:rPr>
                        <a:t>An implemented Entity Governance and Oversight Framework</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600" dirty="0">
                          <a:solidFill>
                            <a:srgbClr val="4C4D4F"/>
                          </a:solidFill>
                          <a:effectLst/>
                          <a:latin typeface="Arial" panose="020B0604020202020204" pitchFamily="34" charset="0"/>
                          <a:ea typeface="Times New Roman" panose="02020603050405020304" pitchFamily="18" charset="0"/>
                          <a:cs typeface="Arial" panose="020B0604020202020204" pitchFamily="34" charset="0"/>
                        </a:rPr>
                        <a:t>Entity Governance and Oversight Framework implemented</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l" defTabSz="457200" rtl="0" eaLnBrk="1" latinLnBrk="0" hangingPunct="1">
                        <a:spcAft>
                          <a:spcPts val="0"/>
                        </a:spcAft>
                      </a:pPr>
                      <a:r>
                        <a:rPr lang="en-GB" sz="1600" kern="1200" dirty="0">
                          <a:solidFill>
                            <a:srgbClr val="4C4D4F"/>
                          </a:solidFill>
                          <a:effectLst/>
                          <a:latin typeface="Arial" panose="020B0604020202020204" pitchFamily="34" charset="0"/>
                          <a:ea typeface="Times New Roman" panose="02020603050405020304" pitchFamily="18" charset="0"/>
                          <a:cs typeface="Arial" panose="020B0604020202020204" pitchFamily="34" charset="0"/>
                        </a:rPr>
                        <a:t>Implement the Entity Governance and Oversight Framework</a:t>
                      </a:r>
                      <a:endParaRPr lang="en-ZA" sz="1600" kern="1200" dirty="0">
                        <a:solidFill>
                          <a:srgbClr val="4C4D4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129701459"/>
                  </a:ext>
                </a:extLst>
              </a:tr>
            </a:tbl>
          </a:graphicData>
        </a:graphic>
      </p:graphicFrame>
      <p:sp>
        <p:nvSpPr>
          <p:cNvPr id="5" name="Slide Number Placeholder 2">
            <a:extLst>
              <a:ext uri="{FF2B5EF4-FFF2-40B4-BE49-F238E27FC236}">
                <a16:creationId xmlns:a16="http://schemas.microsoft.com/office/drawing/2014/main" xmlns=""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prstClr val="black"/>
                </a:solidFill>
                <a:latin typeface="Arial" panose="020B0604020202020204"/>
              </a:rPr>
              <a:t>16</a:t>
            </a:r>
          </a:p>
        </p:txBody>
      </p:sp>
      <p:graphicFrame>
        <p:nvGraphicFramePr>
          <p:cNvPr id="3" name="Table 2"/>
          <p:cNvGraphicFramePr>
            <a:graphicFrameLocks noGrp="1"/>
          </p:cNvGraphicFramePr>
          <p:nvPr>
            <p:extLst>
              <p:ext uri="{D42A27DB-BD31-4B8C-83A1-F6EECF244321}">
                <p14:modId xmlns:p14="http://schemas.microsoft.com/office/powerpoint/2010/main" xmlns="" val="171954295"/>
              </p:ext>
            </p:extLst>
          </p:nvPr>
        </p:nvGraphicFramePr>
        <p:xfrm>
          <a:off x="309417" y="3429000"/>
          <a:ext cx="11364423" cy="1629220"/>
        </p:xfrm>
        <a:graphic>
          <a:graphicData uri="http://schemas.openxmlformats.org/drawingml/2006/table">
            <a:tbl>
              <a:tblPr firstRow="1" bandRow="1">
                <a:tableStyleId>{5940675A-B579-460E-94D1-54222C63F5DA}</a:tableStyleId>
              </a:tblPr>
              <a:tblGrid>
                <a:gridCol w="3155143">
                  <a:extLst>
                    <a:ext uri="{9D8B030D-6E8A-4147-A177-3AD203B41FA5}">
                      <a16:colId xmlns:a16="http://schemas.microsoft.com/office/drawing/2014/main" xmlns="" val="621210696"/>
                    </a:ext>
                  </a:extLst>
                </a:gridCol>
                <a:gridCol w="4318000">
                  <a:extLst>
                    <a:ext uri="{9D8B030D-6E8A-4147-A177-3AD203B41FA5}">
                      <a16:colId xmlns:a16="http://schemas.microsoft.com/office/drawing/2014/main" xmlns="" val="2581961524"/>
                    </a:ext>
                  </a:extLst>
                </a:gridCol>
                <a:gridCol w="3891280">
                  <a:extLst>
                    <a:ext uri="{9D8B030D-6E8A-4147-A177-3AD203B41FA5}">
                      <a16:colId xmlns:a16="http://schemas.microsoft.com/office/drawing/2014/main" xmlns="" val="75067832"/>
                    </a:ext>
                  </a:extLst>
                </a:gridCol>
              </a:tblGrid>
              <a:tr h="872236">
                <a:tc>
                  <a:txBody>
                    <a:bodyPr/>
                    <a:lstStyle/>
                    <a:p>
                      <a:r>
                        <a:rPr lang="en-US" sz="1600" b="1" dirty="0">
                          <a:latin typeface="Arial" panose="020B0604020202020204" pitchFamily="34" charset="0"/>
                          <a:cs typeface="Arial" panose="020B0604020202020204" pitchFamily="34" charset="0"/>
                        </a:rPr>
                        <a:t>OUTPUTS</a:t>
                      </a:r>
                      <a:endParaRPr lang="en-ZA" sz="1600" b="1" dirty="0">
                        <a:latin typeface="Arial" panose="020B0604020202020204" pitchFamily="34" charset="0"/>
                        <a:cs typeface="Arial" panose="020B0604020202020204" pitchFamily="34" charset="0"/>
                      </a:endParaRPr>
                    </a:p>
                  </a:txBody>
                  <a:tcPr>
                    <a:solidFill>
                      <a:srgbClr val="AC8300"/>
                    </a:solidFill>
                  </a:tcPr>
                </a:tc>
                <a:tc>
                  <a:txBody>
                    <a:bodyPr/>
                    <a:lstStyle/>
                    <a:p>
                      <a:r>
                        <a:rPr lang="en-US" sz="1600" b="1" dirty="0">
                          <a:latin typeface="Arial" panose="020B0604020202020204" pitchFamily="34" charset="0"/>
                          <a:cs typeface="Arial" panose="020B0604020202020204" pitchFamily="34" charset="0"/>
                        </a:rPr>
                        <a:t>OUTPUT INDICATOR </a:t>
                      </a:r>
                      <a:endParaRPr lang="en-ZA" sz="1600" b="1" dirty="0">
                        <a:latin typeface="Arial" panose="020B0604020202020204" pitchFamily="34" charset="0"/>
                        <a:cs typeface="Arial" panose="020B0604020202020204" pitchFamily="34" charset="0"/>
                      </a:endParaRPr>
                    </a:p>
                  </a:txBody>
                  <a:tcPr>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2023/24</a:t>
                      </a:r>
                      <a:endParaRPr lang="en-ZA" sz="1600" b="1" dirty="0">
                        <a:latin typeface="Arial" panose="020B0604020202020204" pitchFamily="34" charset="0"/>
                        <a:cs typeface="Arial" panose="020B0604020202020204" pitchFamily="34" charset="0"/>
                      </a:endParaRPr>
                    </a:p>
                  </a:txBody>
                  <a:tcPr marL="68580" marR="68580" marT="0" marB="0">
                    <a:solidFill>
                      <a:srgbClr val="AC8300"/>
                    </a:solidFill>
                  </a:tcPr>
                </a:tc>
                <a:extLst>
                  <a:ext uri="{0D108BD9-81ED-4DB2-BD59-A6C34878D82A}">
                    <a16:rowId xmlns:a16="http://schemas.microsoft.com/office/drawing/2014/main" xmlns="" val="568938355"/>
                  </a:ext>
                </a:extLst>
              </a:tr>
              <a:tr h="290745">
                <a:tc>
                  <a:txBody>
                    <a:bodyPr/>
                    <a:lstStyle/>
                    <a:p>
                      <a:pPr marL="0" marR="46355" algn="l" defTabSz="457200" rtl="0" eaLnBrk="1" latinLnBrk="0" hangingPunct="1">
                        <a:lnSpc>
                          <a:spcPct val="106000"/>
                        </a:lnSpc>
                        <a:spcBef>
                          <a:spcPts val="360"/>
                        </a:spcBef>
                        <a:spcAft>
                          <a:spcPts val="0"/>
                        </a:spcAft>
                      </a:pPr>
                      <a:r>
                        <a:rPr lang="en-GB" sz="1600" kern="1200" dirty="0">
                          <a:solidFill>
                            <a:srgbClr val="4C4D4F"/>
                          </a:solidFill>
                          <a:effectLst/>
                          <a:latin typeface="Arial" panose="020B0604020202020204" pitchFamily="34" charset="0"/>
                          <a:ea typeface="+mn-ea"/>
                          <a:cs typeface="Arial" panose="020B0604020202020204" pitchFamily="34" charset="0"/>
                        </a:rPr>
                        <a:t>Stakeholder and Donor Management Strategy implemented</a:t>
                      </a:r>
                      <a:endParaRPr lang="en-ZA" sz="1600" kern="1200" dirty="0">
                        <a:solidFill>
                          <a:srgbClr val="4C4D4F"/>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46355" algn="l" defTabSz="457200" rtl="0" eaLnBrk="1" latinLnBrk="0" hangingPunct="1">
                        <a:lnSpc>
                          <a:spcPct val="106000"/>
                        </a:lnSpc>
                        <a:spcBef>
                          <a:spcPts val="360"/>
                        </a:spcBef>
                        <a:spcAft>
                          <a:spcPts val="0"/>
                        </a:spcAft>
                      </a:pPr>
                      <a:r>
                        <a:rPr lang="en-GB" sz="1600" kern="1200" dirty="0">
                          <a:solidFill>
                            <a:srgbClr val="4C4D4F"/>
                          </a:solidFill>
                          <a:effectLst/>
                          <a:latin typeface="Arial" panose="020B0604020202020204" pitchFamily="34" charset="0"/>
                          <a:ea typeface="+mn-ea"/>
                          <a:cs typeface="Arial" panose="020B0604020202020204" pitchFamily="34" charset="0"/>
                        </a:rPr>
                        <a:t>Implement the Stakeholder and Donor Management Strategy</a:t>
                      </a:r>
                      <a:endParaRPr lang="en-ZA" sz="1600" kern="1200" dirty="0">
                        <a:solidFill>
                          <a:srgbClr val="4C4D4F"/>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46355" algn="l" defTabSz="457200" rtl="0" eaLnBrk="1" latinLnBrk="0" hangingPunct="1">
                        <a:lnSpc>
                          <a:spcPct val="106000"/>
                        </a:lnSpc>
                        <a:spcBef>
                          <a:spcPts val="360"/>
                        </a:spcBef>
                        <a:spcAft>
                          <a:spcPts val="0"/>
                        </a:spcAft>
                      </a:pPr>
                      <a:r>
                        <a:rPr lang="en-GB" sz="1600" kern="1200" dirty="0">
                          <a:solidFill>
                            <a:srgbClr val="4C4D4F"/>
                          </a:solidFill>
                          <a:effectLst/>
                          <a:latin typeface="Arial" panose="020B0604020202020204" pitchFamily="34" charset="0"/>
                          <a:ea typeface="+mn-ea"/>
                          <a:cs typeface="Arial" panose="020B0604020202020204" pitchFamily="34" charset="0"/>
                        </a:rPr>
                        <a:t>Implement the Stakeholder and Donor Management Strategy</a:t>
                      </a:r>
                      <a:endParaRPr lang="en-ZA" sz="1600" kern="1200" dirty="0">
                        <a:solidFill>
                          <a:srgbClr val="4C4D4F"/>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xmlns="" val="1089128914"/>
                  </a:ext>
                </a:extLst>
              </a:tr>
            </a:tbl>
          </a:graphicData>
        </a:graphic>
      </p:graphicFrame>
      <p:sp>
        <p:nvSpPr>
          <p:cNvPr id="6" name="Rectangle 5"/>
          <p:cNvSpPr/>
          <p:nvPr/>
        </p:nvSpPr>
        <p:spPr>
          <a:xfrm>
            <a:off x="1" y="2549488"/>
            <a:ext cx="11831782" cy="742319"/>
          </a:xfrm>
          <a:prstGeom prst="rect">
            <a:avLst/>
          </a:prstGeom>
        </p:spPr>
        <p:txBody>
          <a:bodyPr wrap="square">
            <a:spAutoFit/>
          </a:bodyPr>
          <a:lstStyle/>
          <a:p>
            <a:pPr marL="584200" algn="ctr" defTabSz="685800">
              <a:lnSpc>
                <a:spcPct val="196000"/>
              </a:lnSpc>
              <a:spcBef>
                <a:spcPts val="770"/>
              </a:spcBef>
              <a:spcAft>
                <a:spcPts val="135"/>
              </a:spcAft>
            </a:pPr>
            <a:r>
              <a:rPr lang="en-US" sz="2500" b="1">
                <a:latin typeface="Arial Black" panose="020B0A04020102020204" pitchFamily="34" charset="0"/>
                <a:ea typeface="Helvetica Neue"/>
                <a:cs typeface="Helvetica Neue"/>
              </a:rPr>
              <a:t>STAKEHOLDER MANAGEMENT AND DONOR COORDINATION</a:t>
            </a:r>
            <a:endParaRPr lang="en-ZA" sz="2500" b="1">
              <a:latin typeface="Arial Black" panose="020B0A04020102020204" pitchFamily="34" charset="0"/>
              <a:ea typeface="Helvetica Neue"/>
              <a:cs typeface="Helvetica Neue"/>
            </a:endParaRPr>
          </a:p>
        </p:txBody>
      </p:sp>
    </p:spTree>
    <p:extLst>
      <p:ext uri="{BB962C8B-B14F-4D97-AF65-F5344CB8AC3E}">
        <p14:creationId xmlns:p14="http://schemas.microsoft.com/office/powerpoint/2010/main" xmlns="" val="1068420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prstClr val="black"/>
                </a:solidFill>
                <a:latin typeface="Arial" panose="020B0604020202020204"/>
              </a:rPr>
              <a:t>17</a:t>
            </a:r>
          </a:p>
        </p:txBody>
      </p:sp>
      <p:graphicFrame>
        <p:nvGraphicFramePr>
          <p:cNvPr id="5" name="Content Placeholder 3">
            <a:extLst>
              <a:ext uri="{FF2B5EF4-FFF2-40B4-BE49-F238E27FC236}">
                <a16:creationId xmlns:a16="http://schemas.microsoft.com/office/drawing/2014/main" xmlns="" id="{BDADCEED-9CB7-4E02-A26A-FD790225E92F}"/>
              </a:ext>
            </a:extLst>
          </p:cNvPr>
          <p:cNvGraphicFramePr>
            <a:graphicFrameLocks/>
          </p:cNvGraphicFramePr>
          <p:nvPr>
            <p:extLst>
              <p:ext uri="{D42A27DB-BD31-4B8C-83A1-F6EECF244321}">
                <p14:modId xmlns:p14="http://schemas.microsoft.com/office/powerpoint/2010/main" xmlns="" val="2972449639"/>
              </p:ext>
            </p:extLst>
          </p:nvPr>
        </p:nvGraphicFramePr>
        <p:xfrm>
          <a:off x="330552" y="721409"/>
          <a:ext cx="11353448" cy="2775017"/>
        </p:xfrm>
        <a:graphic>
          <a:graphicData uri="http://schemas.openxmlformats.org/drawingml/2006/table">
            <a:tbl>
              <a:tblPr firstRow="1" bandRow="1">
                <a:tableStyleId>{5940675A-B579-460E-94D1-54222C63F5DA}</a:tableStyleId>
              </a:tblPr>
              <a:tblGrid>
                <a:gridCol w="3433848">
                  <a:extLst>
                    <a:ext uri="{9D8B030D-6E8A-4147-A177-3AD203B41FA5}">
                      <a16:colId xmlns:a16="http://schemas.microsoft.com/office/drawing/2014/main" xmlns="" val="2932950731"/>
                    </a:ext>
                  </a:extLst>
                </a:gridCol>
                <a:gridCol w="3660741">
                  <a:extLst>
                    <a:ext uri="{9D8B030D-6E8A-4147-A177-3AD203B41FA5}">
                      <a16:colId xmlns:a16="http://schemas.microsoft.com/office/drawing/2014/main" xmlns="" val="3539788086"/>
                    </a:ext>
                  </a:extLst>
                </a:gridCol>
                <a:gridCol w="4258859">
                  <a:extLst>
                    <a:ext uri="{9D8B030D-6E8A-4147-A177-3AD203B41FA5}">
                      <a16:colId xmlns:a16="http://schemas.microsoft.com/office/drawing/2014/main" xmlns="" val="2417480082"/>
                    </a:ext>
                  </a:extLst>
                </a:gridCol>
              </a:tblGrid>
              <a:tr h="758039">
                <a:tc>
                  <a:txBody>
                    <a:bodyPr/>
                    <a:lstStyle/>
                    <a:p>
                      <a:r>
                        <a:rPr lang="en-US" sz="1600" b="1" dirty="0">
                          <a:latin typeface="Arial" panose="020B0604020202020204" pitchFamily="34" charset="0"/>
                          <a:cs typeface="Arial" panose="020B0604020202020204" pitchFamily="34" charset="0"/>
                        </a:rPr>
                        <a:t>OUTPUTS</a:t>
                      </a:r>
                      <a:endParaRPr lang="en-ZA" sz="1600" b="1" dirty="0">
                        <a:latin typeface="Arial" panose="020B0604020202020204" pitchFamily="34" charset="0"/>
                        <a:cs typeface="Arial" panose="020B0604020202020204" pitchFamily="34" charset="0"/>
                      </a:endParaRPr>
                    </a:p>
                  </a:txBody>
                  <a:tcPr>
                    <a:solidFill>
                      <a:srgbClr val="AC8300"/>
                    </a:solidFill>
                  </a:tcPr>
                </a:tc>
                <a:tc>
                  <a:txBody>
                    <a:bodyPr/>
                    <a:lstStyle/>
                    <a:p>
                      <a:r>
                        <a:rPr lang="en-US" sz="1600" b="1" dirty="0">
                          <a:latin typeface="Arial" panose="020B0604020202020204" pitchFamily="34" charset="0"/>
                          <a:cs typeface="Arial" panose="020B0604020202020204" pitchFamily="34" charset="0"/>
                        </a:rPr>
                        <a:t>OUTPUT INDICATOR </a:t>
                      </a:r>
                      <a:endParaRPr lang="en-ZA" sz="1600" b="1" dirty="0">
                        <a:latin typeface="Arial" panose="020B0604020202020204" pitchFamily="34" charset="0"/>
                        <a:cs typeface="Arial" panose="020B0604020202020204" pitchFamily="34" charset="0"/>
                      </a:endParaRPr>
                    </a:p>
                  </a:txBody>
                  <a:tcPr>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2023/24</a:t>
                      </a:r>
                      <a:endParaRPr lang="en-ZA" sz="1600" b="1" dirty="0">
                        <a:latin typeface="Arial" panose="020B0604020202020204" pitchFamily="34" charset="0"/>
                        <a:cs typeface="Arial" panose="020B0604020202020204" pitchFamily="34" charset="0"/>
                      </a:endParaRPr>
                    </a:p>
                  </a:txBody>
                  <a:tcPr>
                    <a:solidFill>
                      <a:srgbClr val="AC8300"/>
                    </a:solidFill>
                  </a:tcPr>
                </a:tc>
                <a:extLst>
                  <a:ext uri="{0D108BD9-81ED-4DB2-BD59-A6C34878D82A}">
                    <a16:rowId xmlns:a16="http://schemas.microsoft.com/office/drawing/2014/main" xmlns="" val="4254649168"/>
                  </a:ext>
                </a:extLst>
              </a:tr>
              <a:tr h="1166791">
                <a:tc>
                  <a:txBody>
                    <a:bodyPr/>
                    <a:lstStyle/>
                    <a:p>
                      <a:pPr marL="0" marR="46355" algn="l" defTabSz="685800" rtl="0" eaLnBrk="1" latinLnBrk="0" hangingPunct="1">
                        <a:lnSpc>
                          <a:spcPct val="106000"/>
                        </a:lnSpc>
                        <a:spcBef>
                          <a:spcPts val="360"/>
                        </a:spcBef>
                        <a:spcAft>
                          <a:spcPts val="0"/>
                        </a:spcAft>
                      </a:pPr>
                      <a:r>
                        <a:rPr lang="en-GB" sz="1600" kern="1200" dirty="0">
                          <a:solidFill>
                            <a:srgbClr val="4C4D4F"/>
                          </a:solidFill>
                          <a:effectLst/>
                          <a:latin typeface="Arial" panose="020B0604020202020204" pitchFamily="34" charset="0"/>
                          <a:ea typeface="+mn-ea"/>
                          <a:cs typeface="Arial" panose="020B0604020202020204" pitchFamily="34" charset="0"/>
                        </a:rPr>
                        <a:t>An implemented Electronic M&amp;E System for the Social Development Sector</a:t>
                      </a:r>
                      <a:endParaRPr lang="en-ZA" sz="1600" kern="1200" dirty="0">
                        <a:solidFill>
                          <a:srgbClr val="4C4D4F"/>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46355" algn="l" defTabSz="685800" rtl="0" eaLnBrk="1" latinLnBrk="0" hangingPunct="1">
                        <a:lnSpc>
                          <a:spcPct val="106000"/>
                        </a:lnSpc>
                        <a:spcBef>
                          <a:spcPts val="360"/>
                        </a:spcBef>
                        <a:spcAft>
                          <a:spcPts val="0"/>
                        </a:spcAft>
                      </a:pPr>
                      <a:r>
                        <a:rPr lang="en-GB" sz="1600" kern="1200" dirty="0">
                          <a:solidFill>
                            <a:srgbClr val="4C4D4F"/>
                          </a:solidFill>
                          <a:effectLst/>
                          <a:latin typeface="Arial" panose="020B0604020202020204" pitchFamily="34" charset="0"/>
                          <a:ea typeface="+mn-ea"/>
                          <a:cs typeface="Arial" panose="020B0604020202020204" pitchFamily="34" charset="0"/>
                        </a:rPr>
                        <a:t>Electronic M&amp;E System for the Social Development Sector implemented</a:t>
                      </a:r>
                      <a:endParaRPr lang="en-ZA" sz="1600" kern="1200" dirty="0">
                        <a:solidFill>
                          <a:srgbClr val="4C4D4F"/>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46355" algn="l" defTabSz="685800" rtl="0" eaLnBrk="1" latinLnBrk="0" hangingPunct="1">
                        <a:lnSpc>
                          <a:spcPct val="106000"/>
                        </a:lnSpc>
                        <a:spcBef>
                          <a:spcPts val="360"/>
                        </a:spcBef>
                        <a:spcAft>
                          <a:spcPts val="0"/>
                        </a:spcAft>
                      </a:pPr>
                      <a:r>
                        <a:rPr lang="en-GB" sz="1600" kern="1200" dirty="0">
                          <a:solidFill>
                            <a:srgbClr val="4C4D4F"/>
                          </a:solidFill>
                          <a:effectLst/>
                          <a:latin typeface="Arial" panose="020B0604020202020204" pitchFamily="34" charset="0"/>
                          <a:ea typeface="+mn-ea"/>
                          <a:cs typeface="Arial" panose="020B0604020202020204" pitchFamily="34" charset="0"/>
                        </a:rPr>
                        <a:t>Roll out the Electronic System for Social Development to 1 Province</a:t>
                      </a:r>
                      <a:endParaRPr lang="en-ZA" sz="1600" kern="1200" dirty="0">
                        <a:solidFill>
                          <a:srgbClr val="4C4D4F"/>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xmlns="" val="2407594619"/>
                  </a:ext>
                </a:extLst>
              </a:tr>
              <a:tr h="850187">
                <a:tc>
                  <a:txBody>
                    <a:bodyPr/>
                    <a:lstStyle/>
                    <a:p>
                      <a:pPr marL="0" marR="46355" algn="l" defTabSz="685800" rtl="0" eaLnBrk="1" latinLnBrk="0" hangingPunct="1">
                        <a:lnSpc>
                          <a:spcPct val="106000"/>
                        </a:lnSpc>
                        <a:spcBef>
                          <a:spcPts val="360"/>
                        </a:spcBef>
                        <a:spcAft>
                          <a:spcPts val="0"/>
                        </a:spcAft>
                      </a:pPr>
                      <a:r>
                        <a:rPr lang="en-GB" sz="1600" kern="1200" dirty="0">
                          <a:solidFill>
                            <a:srgbClr val="4C4D4F"/>
                          </a:solidFill>
                          <a:effectLst/>
                          <a:latin typeface="Arial" panose="020B0604020202020204" pitchFamily="34" charset="0"/>
                          <a:ea typeface="+mn-ea"/>
                          <a:cs typeface="Arial" panose="020B0604020202020204" pitchFamily="34" charset="0"/>
                        </a:rPr>
                        <a:t>A developed Social Welfare Index Report (SWI)</a:t>
                      </a:r>
                      <a:endParaRPr lang="en-ZA" sz="1600" kern="1200" dirty="0">
                        <a:solidFill>
                          <a:srgbClr val="4C4D4F"/>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46355" algn="l" defTabSz="685800" rtl="0" eaLnBrk="1" latinLnBrk="0" hangingPunct="1">
                        <a:lnSpc>
                          <a:spcPct val="106000"/>
                        </a:lnSpc>
                        <a:spcBef>
                          <a:spcPts val="360"/>
                        </a:spcBef>
                        <a:spcAft>
                          <a:spcPts val="0"/>
                        </a:spcAft>
                      </a:pPr>
                      <a:r>
                        <a:rPr lang="en-GB" sz="1600" kern="1200">
                          <a:solidFill>
                            <a:srgbClr val="4C4D4F"/>
                          </a:solidFill>
                          <a:effectLst/>
                          <a:latin typeface="Arial" panose="020B0604020202020204" pitchFamily="34" charset="0"/>
                          <a:ea typeface="+mn-ea"/>
                          <a:cs typeface="Arial" panose="020B0604020202020204" pitchFamily="34" charset="0"/>
                        </a:rPr>
                        <a:t>Social Welfare Index Report developed  </a:t>
                      </a:r>
                      <a:endParaRPr lang="en-ZA" sz="1600" kern="1200">
                        <a:solidFill>
                          <a:srgbClr val="4C4D4F"/>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46355" algn="l" defTabSz="685800" rtl="0" eaLnBrk="1" latinLnBrk="0" hangingPunct="1">
                        <a:lnSpc>
                          <a:spcPct val="106000"/>
                        </a:lnSpc>
                        <a:spcBef>
                          <a:spcPts val="360"/>
                        </a:spcBef>
                        <a:spcAft>
                          <a:spcPts val="0"/>
                        </a:spcAft>
                      </a:pPr>
                      <a:r>
                        <a:rPr lang="en-US" sz="1600" kern="1200" dirty="0">
                          <a:solidFill>
                            <a:srgbClr val="4C4D4F"/>
                          </a:solidFill>
                          <a:effectLst/>
                          <a:latin typeface="Arial" panose="020B0604020202020204" pitchFamily="34" charset="0"/>
                          <a:ea typeface="+mn-ea"/>
                          <a:cs typeface="Arial" panose="020B0604020202020204" pitchFamily="34" charset="0"/>
                        </a:rPr>
                        <a:t>Develop the Social Welfare Index</a:t>
                      </a:r>
                      <a:endParaRPr lang="en-ZA" sz="1600" kern="1200" dirty="0">
                        <a:solidFill>
                          <a:srgbClr val="4C4D4F"/>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xmlns="" val="995223973"/>
                  </a:ext>
                </a:extLst>
              </a:tr>
            </a:tbl>
          </a:graphicData>
        </a:graphic>
      </p:graphicFrame>
      <p:sp>
        <p:nvSpPr>
          <p:cNvPr id="6" name="Title 1"/>
          <p:cNvSpPr txBox="1">
            <a:spLocks/>
          </p:cNvSpPr>
          <p:nvPr/>
        </p:nvSpPr>
        <p:spPr>
          <a:xfrm>
            <a:off x="431244" y="-66135"/>
            <a:ext cx="11961090" cy="65087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marL="583565" algn="ctr">
              <a:spcBef>
                <a:spcPts val="860"/>
              </a:spcBef>
              <a:spcAft>
                <a:spcPts val="0"/>
              </a:spcAft>
            </a:pPr>
            <a:r>
              <a:rPr lang="en-US" sz="2800" b="1" dirty="0">
                <a:latin typeface="Arial Black" panose="020B0A04020102020204" pitchFamily="34" charset="0"/>
                <a:ea typeface="Helvetica Neue"/>
                <a:cs typeface="Helvetica Neue"/>
              </a:rPr>
              <a:t>MONITORING AND EVALUATION</a:t>
            </a:r>
            <a:endParaRPr lang="en-ZA" sz="4000" dirty="0">
              <a:effectLst/>
              <a:latin typeface="Arial Black" panose="020B0A04020102020204" pitchFamily="34" charset="0"/>
              <a:ea typeface="Helvetica Neue"/>
              <a:cs typeface="Helvetica Neue"/>
            </a:endParaRPr>
          </a:p>
        </p:txBody>
      </p:sp>
      <p:graphicFrame>
        <p:nvGraphicFramePr>
          <p:cNvPr id="8" name="Content Placeholder 3">
            <a:extLst>
              <a:ext uri="{FF2B5EF4-FFF2-40B4-BE49-F238E27FC236}">
                <a16:creationId xmlns:a16="http://schemas.microsoft.com/office/drawing/2014/main" xmlns="" id="{0116F3EE-E654-470B-8700-D0264B6FFB74}"/>
              </a:ext>
            </a:extLst>
          </p:cNvPr>
          <p:cNvGraphicFramePr>
            <a:graphicFrameLocks noGrp="1"/>
          </p:cNvGraphicFramePr>
          <p:nvPr>
            <p:ph idx="1"/>
            <p:extLst>
              <p:ext uri="{D42A27DB-BD31-4B8C-83A1-F6EECF244321}">
                <p14:modId xmlns:p14="http://schemas.microsoft.com/office/powerpoint/2010/main" xmlns="" val="2822188190"/>
              </p:ext>
            </p:extLst>
          </p:nvPr>
        </p:nvGraphicFramePr>
        <p:xfrm>
          <a:off x="86236" y="3784445"/>
          <a:ext cx="11679044" cy="1539395"/>
        </p:xfrm>
        <a:graphic>
          <a:graphicData uri="http://schemas.openxmlformats.org/drawingml/2006/table">
            <a:tbl>
              <a:tblPr firstRow="1" bandRow="1">
                <a:tableStyleId>{5940675A-B579-460E-94D1-54222C63F5DA}</a:tableStyleId>
              </a:tblPr>
              <a:tblGrid>
                <a:gridCol w="3787388">
                  <a:extLst>
                    <a:ext uri="{9D8B030D-6E8A-4147-A177-3AD203B41FA5}">
                      <a16:colId xmlns:a16="http://schemas.microsoft.com/office/drawing/2014/main" xmlns="" val="2747640071"/>
                    </a:ext>
                  </a:extLst>
                </a:gridCol>
                <a:gridCol w="3800273">
                  <a:extLst>
                    <a:ext uri="{9D8B030D-6E8A-4147-A177-3AD203B41FA5}">
                      <a16:colId xmlns:a16="http://schemas.microsoft.com/office/drawing/2014/main" xmlns="" val="3841071302"/>
                    </a:ext>
                  </a:extLst>
                </a:gridCol>
                <a:gridCol w="4091383">
                  <a:extLst>
                    <a:ext uri="{9D8B030D-6E8A-4147-A177-3AD203B41FA5}">
                      <a16:colId xmlns:a16="http://schemas.microsoft.com/office/drawing/2014/main" xmlns="" val="3227582166"/>
                    </a:ext>
                  </a:extLst>
                </a:gridCol>
              </a:tblGrid>
              <a:tr h="815653">
                <a:tc>
                  <a:txBody>
                    <a:bodyPr/>
                    <a:lstStyle/>
                    <a:p>
                      <a:r>
                        <a:rPr lang="en-US" sz="1700" b="1" kern="1200" dirty="0">
                          <a:solidFill>
                            <a:srgbClr val="4C4D4F"/>
                          </a:solidFill>
                          <a:effectLst/>
                          <a:latin typeface="Arial" panose="020B0604020202020204" pitchFamily="34" charset="0"/>
                          <a:ea typeface="+mn-ea"/>
                          <a:cs typeface="Arial" panose="020B0604020202020204" pitchFamily="34" charset="0"/>
                        </a:rPr>
                        <a:t>OUTPUTS</a:t>
                      </a:r>
                      <a:endParaRPr lang="en-ZA" sz="1700" b="1" kern="1200" dirty="0">
                        <a:solidFill>
                          <a:srgbClr val="4C4D4F"/>
                        </a:solidFill>
                        <a:effectLst/>
                        <a:latin typeface="Arial" panose="020B0604020202020204" pitchFamily="34" charset="0"/>
                        <a:ea typeface="+mn-ea"/>
                        <a:cs typeface="Arial" panose="020B0604020202020204" pitchFamily="34" charset="0"/>
                      </a:endParaRPr>
                    </a:p>
                  </a:txBody>
                  <a:tcPr marL="79301" marR="79301">
                    <a:solidFill>
                      <a:srgbClr val="AC8300"/>
                    </a:solidFill>
                  </a:tcPr>
                </a:tc>
                <a:tc>
                  <a:txBody>
                    <a:bodyPr/>
                    <a:lstStyle/>
                    <a:p>
                      <a:r>
                        <a:rPr lang="en-US" sz="1700" b="1" kern="1200" dirty="0">
                          <a:solidFill>
                            <a:srgbClr val="4C4D4F"/>
                          </a:solidFill>
                          <a:effectLst/>
                          <a:latin typeface="Arial" panose="020B0604020202020204" pitchFamily="34" charset="0"/>
                          <a:ea typeface="+mn-ea"/>
                          <a:cs typeface="Arial" panose="020B0604020202020204" pitchFamily="34" charset="0"/>
                        </a:rPr>
                        <a:t>OUTPUT INDICATOR </a:t>
                      </a:r>
                      <a:endParaRPr lang="en-ZA" sz="1700" b="1" kern="1200" dirty="0">
                        <a:solidFill>
                          <a:srgbClr val="4C4D4F"/>
                        </a:solidFill>
                        <a:effectLst/>
                        <a:latin typeface="Arial" panose="020B0604020202020204" pitchFamily="34" charset="0"/>
                        <a:ea typeface="+mn-ea"/>
                        <a:cs typeface="Arial" panose="020B0604020202020204" pitchFamily="34" charset="0"/>
                      </a:endParaRPr>
                    </a:p>
                  </a:txBody>
                  <a:tcPr marL="79301" marR="79301">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700" b="1" kern="1200" dirty="0">
                          <a:solidFill>
                            <a:srgbClr val="4C4D4F"/>
                          </a:solidFill>
                          <a:effectLst/>
                          <a:latin typeface="Arial" panose="020B0604020202020204" pitchFamily="34" charset="0"/>
                          <a:ea typeface="+mn-ea"/>
                          <a:cs typeface="Arial" panose="020B0604020202020204" pitchFamily="34" charset="0"/>
                        </a:rPr>
                        <a:t>2023/24</a:t>
                      </a:r>
                      <a:endParaRPr lang="en-ZA" sz="1700" b="1" kern="1200" dirty="0">
                        <a:solidFill>
                          <a:srgbClr val="4C4D4F"/>
                        </a:solidFill>
                        <a:effectLst/>
                        <a:latin typeface="Arial" panose="020B0604020202020204" pitchFamily="34" charset="0"/>
                        <a:ea typeface="+mn-ea"/>
                        <a:cs typeface="Arial" panose="020B0604020202020204" pitchFamily="34" charset="0"/>
                      </a:endParaRPr>
                    </a:p>
                  </a:txBody>
                  <a:tcPr marL="79301" marR="79301">
                    <a:solidFill>
                      <a:srgbClr val="AC8300"/>
                    </a:solidFill>
                  </a:tcPr>
                </a:tc>
                <a:extLst>
                  <a:ext uri="{0D108BD9-81ED-4DB2-BD59-A6C34878D82A}">
                    <a16:rowId xmlns:a16="http://schemas.microsoft.com/office/drawing/2014/main" xmlns="" val="22517205"/>
                  </a:ext>
                </a:extLst>
              </a:tr>
              <a:tr h="723742">
                <a:tc>
                  <a:txBody>
                    <a:bodyPr/>
                    <a:lstStyle/>
                    <a:p>
                      <a:pPr marL="0" marR="46355" algn="l" defTabSz="685800" rtl="0" eaLnBrk="1" latinLnBrk="0" hangingPunct="1">
                        <a:lnSpc>
                          <a:spcPct val="106000"/>
                        </a:lnSpc>
                        <a:spcBef>
                          <a:spcPts val="360"/>
                        </a:spcBef>
                        <a:spcAft>
                          <a:spcPts val="0"/>
                        </a:spcAft>
                      </a:pPr>
                      <a:r>
                        <a:rPr lang="en-GB" sz="1700" kern="1200" dirty="0">
                          <a:solidFill>
                            <a:srgbClr val="4C4D4F"/>
                          </a:solidFill>
                          <a:effectLst/>
                          <a:latin typeface="Arial" panose="020B0604020202020204" pitchFamily="34" charset="0"/>
                          <a:ea typeface="+mn-ea"/>
                          <a:cs typeface="Arial" panose="020B0604020202020204" pitchFamily="34" charset="0"/>
                        </a:rPr>
                        <a:t>Unqualified Audit opinion</a:t>
                      </a:r>
                      <a:endParaRPr lang="en-ZA" sz="1700" kern="1200" dirty="0">
                        <a:solidFill>
                          <a:srgbClr val="4C4D4F"/>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46355" algn="l" defTabSz="685800" rtl="0" eaLnBrk="1" latinLnBrk="0" hangingPunct="1">
                        <a:lnSpc>
                          <a:spcPct val="106000"/>
                        </a:lnSpc>
                        <a:spcBef>
                          <a:spcPts val="360"/>
                        </a:spcBef>
                        <a:spcAft>
                          <a:spcPts val="0"/>
                        </a:spcAft>
                      </a:pPr>
                      <a:r>
                        <a:rPr lang="en-GB" sz="1700" kern="1200" dirty="0">
                          <a:solidFill>
                            <a:srgbClr val="4C4D4F"/>
                          </a:solidFill>
                          <a:effectLst/>
                          <a:latin typeface="Arial" panose="020B0604020202020204" pitchFamily="34" charset="0"/>
                          <a:ea typeface="+mn-ea"/>
                          <a:cs typeface="Arial" panose="020B0604020202020204" pitchFamily="34" charset="0"/>
                        </a:rPr>
                        <a:t>Audit opinion on AFS</a:t>
                      </a:r>
                      <a:endParaRPr lang="en-ZA" sz="1700" kern="1200" dirty="0">
                        <a:solidFill>
                          <a:srgbClr val="4C4D4F"/>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46355" algn="l" defTabSz="685800" rtl="0" eaLnBrk="1" latinLnBrk="0" hangingPunct="1">
                        <a:lnSpc>
                          <a:spcPct val="106000"/>
                        </a:lnSpc>
                        <a:spcBef>
                          <a:spcPts val="360"/>
                        </a:spcBef>
                        <a:spcAft>
                          <a:spcPts val="0"/>
                        </a:spcAft>
                      </a:pPr>
                      <a:r>
                        <a:rPr lang="en-GB" sz="1700" kern="1200" dirty="0">
                          <a:solidFill>
                            <a:srgbClr val="4C4D4F"/>
                          </a:solidFill>
                          <a:effectLst/>
                          <a:latin typeface="Arial" panose="020B0604020202020204" pitchFamily="34" charset="0"/>
                          <a:ea typeface="+mn-ea"/>
                          <a:cs typeface="Arial" panose="020B0604020202020204" pitchFamily="34" charset="0"/>
                        </a:rPr>
                        <a:t>Obtain Unqualified Audit opinion</a:t>
                      </a:r>
                      <a:endParaRPr lang="en-ZA" sz="1700" kern="1200" dirty="0">
                        <a:solidFill>
                          <a:srgbClr val="4C4D4F"/>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xmlns="" val="1129701459"/>
                  </a:ext>
                </a:extLst>
              </a:tr>
            </a:tbl>
          </a:graphicData>
        </a:graphic>
      </p:graphicFrame>
      <p:sp>
        <p:nvSpPr>
          <p:cNvPr id="9" name="Title 1"/>
          <p:cNvSpPr txBox="1">
            <a:spLocks/>
          </p:cNvSpPr>
          <p:nvPr/>
        </p:nvSpPr>
        <p:spPr>
          <a:xfrm>
            <a:off x="-10510" y="3072688"/>
            <a:ext cx="12076964" cy="55850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r>
              <a:rPr lang="en-US" b="1">
                <a:latin typeface="Arial Black" panose="020B0A04020102020204" pitchFamily="34" charset="0"/>
              </a:rPr>
              <a:t>FINANCE</a:t>
            </a:r>
            <a:endParaRPr lang="en-ZA" b="1">
              <a:latin typeface="Arial Black" panose="020B0A04020102020204" pitchFamily="34" charset="0"/>
            </a:endParaRPr>
          </a:p>
        </p:txBody>
      </p:sp>
    </p:spTree>
    <p:extLst>
      <p:ext uri="{BB962C8B-B14F-4D97-AF65-F5344CB8AC3E}">
        <p14:creationId xmlns:p14="http://schemas.microsoft.com/office/powerpoint/2010/main" xmlns="" val="1546056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08" y="102822"/>
            <a:ext cx="11970328" cy="558509"/>
          </a:xfrm>
        </p:spPr>
        <p:txBody>
          <a:bodyPr>
            <a:normAutofit/>
          </a:bodyPr>
          <a:lstStyle/>
          <a:p>
            <a:pPr defTabSz="685800">
              <a:lnSpc>
                <a:spcPct val="90000"/>
              </a:lnSpc>
            </a:pPr>
            <a:r>
              <a:rPr lang="en-US" sz="2700" b="1">
                <a:latin typeface="Arial Black" panose="020B0A04020102020204" pitchFamily="34" charset="0"/>
              </a:rPr>
              <a:t>INFORMATION MANAGEMENT SYSTEMS AND TECHNOLOGY</a:t>
            </a:r>
            <a:endParaRPr lang="en-ZA" sz="2700" b="1">
              <a:latin typeface="Arial Black" panose="020B0A04020102020204" pitchFamily="34" charset="0"/>
            </a:endParaRPr>
          </a:p>
        </p:txBody>
      </p:sp>
      <p:sp>
        <p:nvSpPr>
          <p:cNvPr id="3" name="Slide Number Placeholder 2">
            <a:extLst>
              <a:ext uri="{FF2B5EF4-FFF2-40B4-BE49-F238E27FC236}">
                <a16:creationId xmlns:a16="http://schemas.microsoft.com/office/drawing/2014/main" xmlns=""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prstClr val="black"/>
                </a:solidFill>
                <a:latin typeface="Arial" panose="020B0604020202020204"/>
              </a:rPr>
              <a:t>18</a:t>
            </a:r>
          </a:p>
        </p:txBody>
      </p:sp>
      <p:graphicFrame>
        <p:nvGraphicFramePr>
          <p:cNvPr id="5" name="Table 4"/>
          <p:cNvGraphicFramePr>
            <a:graphicFrameLocks noGrp="1"/>
          </p:cNvGraphicFramePr>
          <p:nvPr>
            <p:extLst>
              <p:ext uri="{D42A27DB-BD31-4B8C-83A1-F6EECF244321}">
                <p14:modId xmlns:p14="http://schemas.microsoft.com/office/powerpoint/2010/main" xmlns="" val="136867037"/>
              </p:ext>
            </p:extLst>
          </p:nvPr>
        </p:nvGraphicFramePr>
        <p:xfrm>
          <a:off x="73890" y="661331"/>
          <a:ext cx="11630428" cy="2335869"/>
        </p:xfrm>
        <a:graphic>
          <a:graphicData uri="http://schemas.openxmlformats.org/drawingml/2006/table">
            <a:tbl>
              <a:tblPr firstRow="1" bandRow="1">
                <a:tableStyleId>{5940675A-B579-460E-94D1-54222C63F5DA}</a:tableStyleId>
              </a:tblPr>
              <a:tblGrid>
                <a:gridCol w="3396504">
                  <a:extLst>
                    <a:ext uri="{9D8B030D-6E8A-4147-A177-3AD203B41FA5}">
                      <a16:colId xmlns:a16="http://schemas.microsoft.com/office/drawing/2014/main" xmlns="" val="2551858274"/>
                    </a:ext>
                  </a:extLst>
                </a:gridCol>
                <a:gridCol w="4159570">
                  <a:extLst>
                    <a:ext uri="{9D8B030D-6E8A-4147-A177-3AD203B41FA5}">
                      <a16:colId xmlns:a16="http://schemas.microsoft.com/office/drawing/2014/main" xmlns="" val="3340019854"/>
                    </a:ext>
                  </a:extLst>
                </a:gridCol>
                <a:gridCol w="4074354">
                  <a:extLst>
                    <a:ext uri="{9D8B030D-6E8A-4147-A177-3AD203B41FA5}">
                      <a16:colId xmlns:a16="http://schemas.microsoft.com/office/drawing/2014/main" xmlns="" val="3782896356"/>
                    </a:ext>
                  </a:extLst>
                </a:gridCol>
              </a:tblGrid>
              <a:tr h="817834">
                <a:tc>
                  <a:txBody>
                    <a:bodyPr/>
                    <a:lstStyle/>
                    <a:p>
                      <a:r>
                        <a:rPr lang="en-US" sz="1600" b="1" dirty="0">
                          <a:latin typeface="Arial" panose="020B0604020202020204" pitchFamily="34" charset="0"/>
                          <a:cs typeface="Arial" panose="020B0604020202020204" pitchFamily="34" charset="0"/>
                        </a:rPr>
                        <a:t>OUTPUTS</a:t>
                      </a:r>
                      <a:endParaRPr lang="en-ZA" sz="1600" b="1" dirty="0">
                        <a:latin typeface="Arial" panose="020B0604020202020204" pitchFamily="34" charset="0"/>
                        <a:cs typeface="Arial" panose="020B0604020202020204" pitchFamily="34" charset="0"/>
                      </a:endParaRPr>
                    </a:p>
                  </a:txBody>
                  <a:tcPr>
                    <a:solidFill>
                      <a:srgbClr val="AC8300"/>
                    </a:solidFill>
                  </a:tcPr>
                </a:tc>
                <a:tc>
                  <a:txBody>
                    <a:bodyPr/>
                    <a:lstStyle/>
                    <a:p>
                      <a:r>
                        <a:rPr lang="en-US" sz="1600" b="1" dirty="0">
                          <a:latin typeface="Arial" panose="020B0604020202020204" pitchFamily="34" charset="0"/>
                          <a:cs typeface="Arial" panose="020B0604020202020204" pitchFamily="34" charset="0"/>
                        </a:rPr>
                        <a:t>OUTPUT INDICATOR </a:t>
                      </a:r>
                      <a:endParaRPr lang="en-ZA" sz="1600" b="1" dirty="0">
                        <a:latin typeface="Arial" panose="020B0604020202020204" pitchFamily="34" charset="0"/>
                        <a:cs typeface="Arial" panose="020B0604020202020204" pitchFamily="34" charset="0"/>
                      </a:endParaRPr>
                    </a:p>
                  </a:txBody>
                  <a:tcPr>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2023/24</a:t>
                      </a:r>
                      <a:endParaRPr lang="en-ZA" sz="1600" b="1" dirty="0">
                        <a:latin typeface="Arial" panose="020B0604020202020204" pitchFamily="34" charset="0"/>
                        <a:cs typeface="Arial" panose="020B0604020202020204" pitchFamily="34" charset="0"/>
                      </a:endParaRPr>
                    </a:p>
                  </a:txBody>
                  <a:tcPr>
                    <a:solidFill>
                      <a:srgbClr val="AC8300"/>
                    </a:solidFill>
                  </a:tcPr>
                </a:tc>
                <a:extLst>
                  <a:ext uri="{0D108BD9-81ED-4DB2-BD59-A6C34878D82A}">
                    <a16:rowId xmlns:a16="http://schemas.microsoft.com/office/drawing/2014/main" xmlns="" val="59707275"/>
                  </a:ext>
                </a:extLst>
              </a:tr>
              <a:tr h="1518035">
                <a:tc>
                  <a:txBody>
                    <a:bodyPr/>
                    <a:lstStyle/>
                    <a:p>
                      <a:pPr marL="0" marR="46355" algn="l" defTabSz="685800" rtl="0" eaLnBrk="1" latinLnBrk="0" hangingPunct="1">
                        <a:lnSpc>
                          <a:spcPct val="106000"/>
                        </a:lnSpc>
                        <a:spcBef>
                          <a:spcPts val="36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An implemented National</a:t>
                      </a:r>
                      <a:endParaRPr lang="en-ZA" sz="1600" kern="1200" dirty="0">
                        <a:solidFill>
                          <a:schemeClr val="tx1"/>
                        </a:solidFill>
                        <a:latin typeface="Arial" panose="020B0604020202020204" pitchFamily="34" charset="0"/>
                        <a:ea typeface="+mn-ea"/>
                        <a:cs typeface="Arial" panose="020B0604020202020204" pitchFamily="34" charset="0"/>
                      </a:endParaRPr>
                    </a:p>
                    <a:p>
                      <a:pPr marL="0" marR="46355" algn="l" defTabSz="685800" rtl="0" eaLnBrk="1" latinLnBrk="0" hangingPunct="1">
                        <a:lnSpc>
                          <a:spcPct val="106000"/>
                        </a:lnSpc>
                        <a:spcBef>
                          <a:spcPts val="360"/>
                        </a:spcBef>
                        <a:spcAft>
                          <a:spcPts val="0"/>
                        </a:spcAft>
                      </a:pPr>
                      <a:r>
                        <a:rPr lang="en-GB" sz="1600" kern="1200" dirty="0">
                          <a:solidFill>
                            <a:schemeClr val="tx1"/>
                          </a:solidFill>
                          <a:latin typeface="Arial" panose="020B0604020202020204" pitchFamily="34" charset="0"/>
                          <a:ea typeface="+mn-ea"/>
                          <a:cs typeface="Arial" panose="020B0604020202020204" pitchFamily="34" charset="0"/>
                        </a:rPr>
                        <a:t>Integrated Social Protection Information System (NISPIS)</a:t>
                      </a:r>
                      <a:endParaRPr lang="en-ZA" sz="160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46355" algn="l" defTabSz="685800" rtl="0" eaLnBrk="1" latinLnBrk="0" hangingPunct="1">
                        <a:lnSpc>
                          <a:spcPct val="106000"/>
                        </a:lnSpc>
                        <a:spcBef>
                          <a:spcPts val="36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National</a:t>
                      </a:r>
                      <a:endParaRPr lang="en-ZA" sz="1600" kern="1200" dirty="0">
                        <a:solidFill>
                          <a:schemeClr val="tx1"/>
                        </a:solidFill>
                        <a:latin typeface="Arial" panose="020B0604020202020204" pitchFamily="34" charset="0"/>
                        <a:ea typeface="+mn-ea"/>
                        <a:cs typeface="Arial" panose="020B0604020202020204" pitchFamily="34" charset="0"/>
                      </a:endParaRPr>
                    </a:p>
                    <a:p>
                      <a:pPr marL="0" marR="46355" algn="l" defTabSz="685800" rtl="0" eaLnBrk="1" latinLnBrk="0" hangingPunct="1">
                        <a:lnSpc>
                          <a:spcPct val="106000"/>
                        </a:lnSpc>
                        <a:spcBef>
                          <a:spcPts val="360"/>
                        </a:spcBef>
                        <a:spcAft>
                          <a:spcPts val="0"/>
                        </a:spcAft>
                      </a:pPr>
                      <a:r>
                        <a:rPr lang="en-GB" sz="1600" kern="1200" dirty="0">
                          <a:solidFill>
                            <a:schemeClr val="tx1"/>
                          </a:solidFill>
                          <a:latin typeface="Arial" panose="020B0604020202020204" pitchFamily="34" charset="0"/>
                          <a:ea typeface="+mn-ea"/>
                          <a:cs typeface="Arial" panose="020B0604020202020204" pitchFamily="34" charset="0"/>
                        </a:rPr>
                        <a:t>Integrated Social Protection Information System (NISPIS) implemented</a:t>
                      </a:r>
                      <a:endParaRPr lang="en-ZA" sz="160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46355" algn="l" defTabSz="685800" rtl="0" eaLnBrk="1" latinLnBrk="0" hangingPunct="1">
                        <a:lnSpc>
                          <a:spcPct val="106000"/>
                        </a:lnSpc>
                        <a:spcBef>
                          <a:spcPts val="360"/>
                        </a:spcBef>
                        <a:spcAft>
                          <a:spcPts val="0"/>
                        </a:spcAft>
                      </a:pPr>
                      <a:r>
                        <a:rPr lang="en-GB" sz="1600" kern="1200" dirty="0">
                          <a:solidFill>
                            <a:schemeClr val="tx1"/>
                          </a:solidFill>
                          <a:latin typeface="Arial" panose="020B0604020202020204" pitchFamily="34" charset="0"/>
                          <a:ea typeface="+mn-ea"/>
                          <a:cs typeface="Arial" panose="020B0604020202020204" pitchFamily="34" charset="0"/>
                        </a:rPr>
                        <a:t>Implement</a:t>
                      </a:r>
                      <a:endParaRPr lang="en-ZA" sz="1600" kern="1200" dirty="0">
                        <a:solidFill>
                          <a:schemeClr val="tx1"/>
                        </a:solidFill>
                        <a:latin typeface="Arial" panose="020B0604020202020204" pitchFamily="34" charset="0"/>
                        <a:ea typeface="+mn-ea"/>
                        <a:cs typeface="Arial" panose="020B0604020202020204" pitchFamily="34" charset="0"/>
                      </a:endParaRPr>
                    </a:p>
                    <a:p>
                      <a:pPr marL="0" marR="46355" algn="l" defTabSz="685800" rtl="0" eaLnBrk="1" latinLnBrk="0" hangingPunct="1">
                        <a:lnSpc>
                          <a:spcPct val="106000"/>
                        </a:lnSpc>
                        <a:spcBef>
                          <a:spcPts val="360"/>
                        </a:spcBef>
                        <a:spcAft>
                          <a:spcPts val="0"/>
                        </a:spcAft>
                      </a:pPr>
                      <a:r>
                        <a:rPr lang="en-GB" sz="1600" kern="1200" dirty="0">
                          <a:solidFill>
                            <a:schemeClr val="tx1"/>
                          </a:solidFill>
                          <a:latin typeface="Arial" panose="020B0604020202020204" pitchFamily="34" charset="0"/>
                          <a:ea typeface="+mn-ea"/>
                          <a:cs typeface="Arial" panose="020B0604020202020204" pitchFamily="34" charset="0"/>
                        </a:rPr>
                        <a:t>NISPIS</a:t>
                      </a:r>
                      <a:endParaRPr lang="en-ZA" sz="1600" kern="1200" dirty="0">
                        <a:solidFill>
                          <a:schemeClr val="tx1"/>
                        </a:solidFill>
                        <a:latin typeface="Arial" panose="020B0604020202020204" pitchFamily="34" charset="0"/>
                        <a:ea typeface="+mn-ea"/>
                        <a:cs typeface="Arial" panose="020B0604020202020204" pitchFamily="34" charset="0"/>
                      </a:endParaRPr>
                    </a:p>
                    <a:p>
                      <a:pPr marL="0" marR="46355" algn="l" defTabSz="685800" rtl="0" eaLnBrk="1" latinLnBrk="0" hangingPunct="1">
                        <a:lnSpc>
                          <a:spcPct val="106000"/>
                        </a:lnSpc>
                        <a:spcBef>
                          <a:spcPts val="360"/>
                        </a:spcBef>
                        <a:spcAft>
                          <a:spcPts val="0"/>
                        </a:spcAft>
                      </a:pPr>
                      <a:r>
                        <a:rPr lang="en-GB" sz="1600" kern="1200" dirty="0">
                          <a:solidFill>
                            <a:schemeClr val="tx1"/>
                          </a:solidFill>
                          <a:latin typeface="Arial" panose="020B0604020202020204" pitchFamily="34" charset="0"/>
                          <a:ea typeface="+mn-ea"/>
                          <a:cs typeface="Arial" panose="020B0604020202020204" pitchFamily="34" charset="0"/>
                        </a:rPr>
                        <a:t> </a:t>
                      </a:r>
                      <a:endParaRPr lang="en-ZA" sz="160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xmlns="" val="1646130100"/>
                  </a:ext>
                </a:extLst>
              </a:tr>
            </a:tbl>
          </a:graphicData>
        </a:graphic>
      </p:graphicFrame>
      <p:sp>
        <p:nvSpPr>
          <p:cNvPr id="8" name="Title 1"/>
          <p:cNvSpPr txBox="1">
            <a:spLocks/>
          </p:cNvSpPr>
          <p:nvPr/>
        </p:nvSpPr>
        <p:spPr>
          <a:xfrm>
            <a:off x="0" y="2401456"/>
            <a:ext cx="12192000" cy="178261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r>
              <a:rPr lang="en-US" b="1">
                <a:latin typeface="Arial Black" panose="020B0A04020102020204" pitchFamily="34" charset="0"/>
              </a:rPr>
              <a:t>HUMAN CAPITAL MANAGEMENT</a:t>
            </a:r>
            <a:endParaRPr lang="en-ZA" b="1">
              <a:latin typeface="Arial Black" panose="020B0A04020102020204" pitchFamily="34" charset="0"/>
            </a:endParaRPr>
          </a:p>
        </p:txBody>
      </p:sp>
      <p:graphicFrame>
        <p:nvGraphicFramePr>
          <p:cNvPr id="9" name="Content Placeholder 3">
            <a:extLst>
              <a:ext uri="{FF2B5EF4-FFF2-40B4-BE49-F238E27FC236}">
                <a16:creationId xmlns:a16="http://schemas.microsoft.com/office/drawing/2014/main" xmlns="" id="{BDADCEED-9CB7-4E02-A26A-FD790225E92F}"/>
              </a:ext>
            </a:extLst>
          </p:cNvPr>
          <p:cNvGraphicFramePr>
            <a:graphicFrameLocks noGrp="1"/>
          </p:cNvGraphicFramePr>
          <p:nvPr>
            <p:ph idx="1"/>
            <p:extLst>
              <p:ext uri="{D42A27DB-BD31-4B8C-83A1-F6EECF244321}">
                <p14:modId xmlns:p14="http://schemas.microsoft.com/office/powerpoint/2010/main" xmlns="" val="372145676"/>
              </p:ext>
            </p:extLst>
          </p:nvPr>
        </p:nvGraphicFramePr>
        <p:xfrm>
          <a:off x="129308" y="3592514"/>
          <a:ext cx="11575010" cy="1924366"/>
        </p:xfrm>
        <a:graphic>
          <a:graphicData uri="http://schemas.openxmlformats.org/drawingml/2006/table">
            <a:tbl>
              <a:tblPr firstRow="1" bandRow="1">
                <a:tableStyleId>{5940675A-B579-460E-94D1-54222C63F5DA}</a:tableStyleId>
              </a:tblPr>
              <a:tblGrid>
                <a:gridCol w="3548066">
                  <a:extLst>
                    <a:ext uri="{9D8B030D-6E8A-4147-A177-3AD203B41FA5}">
                      <a16:colId xmlns:a16="http://schemas.microsoft.com/office/drawing/2014/main" xmlns="" val="2932950731"/>
                    </a:ext>
                  </a:extLst>
                </a:gridCol>
                <a:gridCol w="4341751">
                  <a:extLst>
                    <a:ext uri="{9D8B030D-6E8A-4147-A177-3AD203B41FA5}">
                      <a16:colId xmlns:a16="http://schemas.microsoft.com/office/drawing/2014/main" xmlns="" val="3539788086"/>
                    </a:ext>
                  </a:extLst>
                </a:gridCol>
                <a:gridCol w="3685193">
                  <a:extLst>
                    <a:ext uri="{9D8B030D-6E8A-4147-A177-3AD203B41FA5}">
                      <a16:colId xmlns:a16="http://schemas.microsoft.com/office/drawing/2014/main" xmlns="" val="2417480082"/>
                    </a:ext>
                  </a:extLst>
                </a:gridCol>
              </a:tblGrid>
              <a:tr h="699621">
                <a:tc>
                  <a:txBody>
                    <a:bodyPr/>
                    <a:lstStyle/>
                    <a:p>
                      <a:pPr marL="0" algn="l" defTabSz="457200" rtl="0" eaLnBrk="1" latinLnBrk="0" hangingPunct="1"/>
                      <a:r>
                        <a:rPr lang="en-US" sz="1600" b="1" kern="1200" dirty="0">
                          <a:solidFill>
                            <a:schemeClr val="tx1"/>
                          </a:solidFill>
                          <a:latin typeface="Arial" panose="020B0604020202020204" pitchFamily="34" charset="0"/>
                          <a:ea typeface="+mn-ea"/>
                          <a:cs typeface="Arial" panose="020B0604020202020204" pitchFamily="34" charset="0"/>
                        </a:rPr>
                        <a:t>OUTPUTS</a:t>
                      </a:r>
                      <a:endParaRPr lang="en-ZA" sz="1600" b="1" kern="1200" dirty="0">
                        <a:solidFill>
                          <a:schemeClr val="tx1"/>
                        </a:solidFill>
                        <a:latin typeface="Arial" panose="020B0604020202020204" pitchFamily="34" charset="0"/>
                        <a:ea typeface="+mn-ea"/>
                        <a:cs typeface="Arial" panose="020B0604020202020204" pitchFamily="34" charset="0"/>
                      </a:endParaRPr>
                    </a:p>
                  </a:txBody>
                  <a:tcPr>
                    <a:solidFill>
                      <a:srgbClr val="AC8300"/>
                    </a:solidFill>
                  </a:tcPr>
                </a:tc>
                <a:tc>
                  <a:txBody>
                    <a:bodyPr/>
                    <a:lstStyle/>
                    <a:p>
                      <a:pPr marL="0" algn="l" defTabSz="457200" rtl="0" eaLnBrk="1" latinLnBrk="0" hangingPunct="1"/>
                      <a:r>
                        <a:rPr lang="en-US" sz="1600" b="1" kern="1200">
                          <a:solidFill>
                            <a:schemeClr val="tx1"/>
                          </a:solidFill>
                          <a:latin typeface="Arial" panose="020B0604020202020204" pitchFamily="34" charset="0"/>
                          <a:ea typeface="+mn-ea"/>
                          <a:cs typeface="Arial" panose="020B0604020202020204" pitchFamily="34" charset="0"/>
                        </a:rPr>
                        <a:t>OUTPUT INDICATOR </a:t>
                      </a:r>
                      <a:endParaRPr lang="en-ZA" sz="1600" b="1" kern="1200">
                        <a:solidFill>
                          <a:schemeClr val="tx1"/>
                        </a:solidFill>
                        <a:latin typeface="Arial" panose="020B0604020202020204" pitchFamily="34" charset="0"/>
                        <a:ea typeface="+mn-ea"/>
                        <a:cs typeface="Arial" panose="020B0604020202020204" pitchFamily="34" charset="0"/>
                      </a:endParaRPr>
                    </a:p>
                  </a:txBody>
                  <a:tcPr>
                    <a:solidFill>
                      <a:srgbClr val="AC83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Arial" panose="020B0604020202020204" pitchFamily="34" charset="0"/>
                          <a:ea typeface="+mn-ea"/>
                          <a:cs typeface="Arial" panose="020B0604020202020204" pitchFamily="34" charset="0"/>
                        </a:rPr>
                        <a:t>2023/24</a:t>
                      </a:r>
                      <a:endParaRPr lang="en-ZA" sz="1600" b="1" kern="1200" dirty="0">
                        <a:solidFill>
                          <a:schemeClr val="tx1"/>
                        </a:solidFill>
                        <a:latin typeface="Arial" panose="020B0604020202020204" pitchFamily="34" charset="0"/>
                        <a:ea typeface="+mn-ea"/>
                        <a:cs typeface="Arial" panose="020B0604020202020204" pitchFamily="34" charset="0"/>
                      </a:endParaRPr>
                    </a:p>
                  </a:txBody>
                  <a:tcPr>
                    <a:solidFill>
                      <a:srgbClr val="AC8300"/>
                    </a:solidFill>
                  </a:tcPr>
                </a:tc>
                <a:extLst>
                  <a:ext uri="{0D108BD9-81ED-4DB2-BD59-A6C34878D82A}">
                    <a16:rowId xmlns:a16="http://schemas.microsoft.com/office/drawing/2014/main" xmlns="" val="4254649168"/>
                  </a:ext>
                </a:extLst>
              </a:tr>
              <a:tr h="1224745">
                <a:tc>
                  <a:txBody>
                    <a:bodyPr/>
                    <a:lstStyle/>
                    <a:p>
                      <a:pPr marL="0" marR="46355" algn="l" defTabSz="685800" rtl="0" eaLnBrk="1" latinLnBrk="0" hangingPunct="1">
                        <a:lnSpc>
                          <a:spcPct val="106000"/>
                        </a:lnSpc>
                        <a:spcBef>
                          <a:spcPts val="360"/>
                        </a:spcBef>
                        <a:spcAft>
                          <a:spcPts val="0"/>
                        </a:spcAft>
                      </a:pPr>
                      <a:r>
                        <a:rPr lang="en-GB" sz="1600" kern="1200" dirty="0">
                          <a:solidFill>
                            <a:schemeClr val="tx1"/>
                          </a:solidFill>
                          <a:latin typeface="Arial" panose="020B0604020202020204" pitchFamily="34" charset="0"/>
                          <a:ea typeface="+mn-ea"/>
                          <a:cs typeface="Arial" panose="020B0604020202020204" pitchFamily="34" charset="0"/>
                        </a:rPr>
                        <a:t>An approved  Government Wide Strategy for the employment of Social Service Professionals</a:t>
                      </a:r>
                      <a:endParaRPr lang="en-ZA" sz="160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46355" algn="l" defTabSz="685800" rtl="0" eaLnBrk="1" latinLnBrk="0" hangingPunct="1">
                        <a:lnSpc>
                          <a:spcPct val="106000"/>
                        </a:lnSpc>
                        <a:spcBef>
                          <a:spcPts val="360"/>
                        </a:spcBef>
                        <a:spcAft>
                          <a:spcPts val="0"/>
                        </a:spcAft>
                      </a:pPr>
                      <a:r>
                        <a:rPr lang="en-GB" sz="1600" kern="1200" dirty="0">
                          <a:solidFill>
                            <a:schemeClr val="tx1"/>
                          </a:solidFill>
                          <a:latin typeface="Arial" panose="020B0604020202020204" pitchFamily="34" charset="0"/>
                          <a:ea typeface="+mn-ea"/>
                          <a:cs typeface="Arial" panose="020B0604020202020204" pitchFamily="34" charset="0"/>
                        </a:rPr>
                        <a:t>Government-Wide strategy for the employment of Social Service Professionals approved </a:t>
                      </a:r>
                      <a:endParaRPr lang="en-ZA" sz="1600" kern="1200" dirty="0">
                        <a:solidFill>
                          <a:schemeClr val="tx1"/>
                        </a:solidFill>
                        <a:latin typeface="Arial" panose="020B0604020202020204" pitchFamily="34" charset="0"/>
                        <a:ea typeface="+mn-ea"/>
                        <a:cs typeface="Arial" panose="020B0604020202020204" pitchFamily="34" charset="0"/>
                      </a:endParaRPr>
                    </a:p>
                    <a:p>
                      <a:pPr marL="0" marR="46355" algn="l" defTabSz="685800" rtl="0" eaLnBrk="1" latinLnBrk="0" hangingPunct="1">
                        <a:lnSpc>
                          <a:spcPct val="106000"/>
                        </a:lnSpc>
                        <a:spcBef>
                          <a:spcPts val="360"/>
                        </a:spcBef>
                        <a:spcAft>
                          <a:spcPts val="0"/>
                        </a:spcAft>
                      </a:pPr>
                      <a:r>
                        <a:rPr lang="en-GB" sz="1600" kern="1200" dirty="0">
                          <a:solidFill>
                            <a:schemeClr val="tx1"/>
                          </a:solidFill>
                          <a:latin typeface="Arial" panose="020B0604020202020204" pitchFamily="34" charset="0"/>
                          <a:ea typeface="+mn-ea"/>
                          <a:cs typeface="Arial" panose="020B0604020202020204" pitchFamily="34" charset="0"/>
                        </a:rPr>
                        <a:t> </a:t>
                      </a:r>
                      <a:endParaRPr lang="en-ZA" sz="160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46355" algn="l" defTabSz="685800" rtl="0" eaLnBrk="1" latinLnBrk="0" hangingPunct="1">
                        <a:lnSpc>
                          <a:spcPct val="106000"/>
                        </a:lnSpc>
                        <a:spcBef>
                          <a:spcPts val="36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Submit the Government Wide strategy for employment of social service professionals to Cabinet for approval </a:t>
                      </a:r>
                      <a:endParaRPr lang="en-ZA" sz="160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xmlns="" val="2691643798"/>
                  </a:ext>
                </a:extLst>
              </a:tr>
            </a:tbl>
          </a:graphicData>
        </a:graphic>
      </p:graphicFrame>
    </p:spTree>
    <p:extLst>
      <p:ext uri="{BB962C8B-B14F-4D97-AF65-F5344CB8AC3E}">
        <p14:creationId xmlns:p14="http://schemas.microsoft.com/office/powerpoint/2010/main" xmlns="" val="1785657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8284"/>
            <a:ext cx="12564318" cy="504056"/>
          </a:xfrm>
        </p:spPr>
        <p:txBody>
          <a:bodyPr>
            <a:noAutofit/>
          </a:bodyPr>
          <a:lstStyle/>
          <a:p>
            <a:pPr algn="ctr"/>
            <a:r>
              <a:rPr lang="en-US" sz="2700" b="1" dirty="0">
                <a:latin typeface="Arial Black" panose="020B0A04020102020204" pitchFamily="34" charset="0"/>
                <a:cs typeface="Arial" panose="020B0604020202020204" pitchFamily="34" charset="0"/>
              </a:rPr>
              <a:t>CURRENT WORKFORCE EMPLOYED BY GOVERNMENT DEPARTMENTS</a:t>
            </a:r>
          </a:p>
        </p:txBody>
      </p:sp>
      <p:sp>
        <p:nvSpPr>
          <p:cNvPr id="4" name="Content Placeholder 3"/>
          <p:cNvSpPr>
            <a:spLocks noGrp="1"/>
          </p:cNvSpPr>
          <p:nvPr>
            <p:ph idx="1"/>
          </p:nvPr>
        </p:nvSpPr>
        <p:spPr>
          <a:xfrm>
            <a:off x="520860" y="1290684"/>
            <a:ext cx="11366339" cy="4536504"/>
          </a:xfrm>
        </p:spPr>
        <p:txBody>
          <a:bodyPr>
            <a:normAutofit/>
          </a:bodyPr>
          <a:lstStyle/>
          <a:p>
            <a:pPr algn="just">
              <a:buClrTx/>
              <a:buFont typeface="Arial" panose="020B0604020202020204" pitchFamily="34" charset="0"/>
              <a:buChar char="•"/>
            </a:pPr>
            <a:r>
              <a:rPr lang="en-ZA" sz="2000" dirty="0">
                <a:latin typeface="Arial" panose="020B0604020202020204" pitchFamily="34" charset="0"/>
                <a:cs typeface="Arial" panose="020B0604020202020204" pitchFamily="34" charset="0"/>
              </a:rPr>
              <a:t>There are 22 168 Social Service Professionals (SSP’s) employed by Sector Departments (DSD, DBE, SAPS, DCS, DOD).</a:t>
            </a:r>
          </a:p>
          <a:p>
            <a:pPr algn="just">
              <a:buClrTx/>
              <a:buFont typeface="Arial" panose="020B0604020202020204" pitchFamily="34" charset="0"/>
              <a:buChar char="•"/>
            </a:pPr>
            <a:r>
              <a:rPr lang="en-ZA" sz="2000" dirty="0">
                <a:latin typeface="Arial" panose="020B0604020202020204" pitchFamily="34" charset="0"/>
                <a:cs typeface="Arial" panose="020B0604020202020204" pitchFamily="34" charset="0"/>
              </a:rPr>
              <a:t>Out of 22 168: </a:t>
            </a:r>
          </a:p>
          <a:p>
            <a:pPr lvl="2" algn="just">
              <a:buClrTx/>
              <a:buFontTx/>
              <a:buChar char="-"/>
            </a:pPr>
            <a:r>
              <a:rPr lang="en-ZA" sz="2000" dirty="0">
                <a:latin typeface="Arial" panose="020B0604020202020204" pitchFamily="34" charset="0"/>
                <a:cs typeface="Arial" panose="020B0604020202020204" pitchFamily="34" charset="0"/>
              </a:rPr>
              <a:t>DSD is having 18 948 SSPs</a:t>
            </a:r>
          </a:p>
          <a:p>
            <a:pPr lvl="2" algn="just">
              <a:buClrTx/>
              <a:buFontTx/>
              <a:buChar char="-"/>
            </a:pPr>
            <a:r>
              <a:rPr lang="en-ZA" sz="2000" dirty="0">
                <a:latin typeface="Arial" panose="020B0604020202020204" pitchFamily="34" charset="0"/>
                <a:cs typeface="Arial" panose="020B0604020202020204" pitchFamily="34" charset="0"/>
              </a:rPr>
              <a:t>DBE is having 934 SSPs</a:t>
            </a:r>
          </a:p>
          <a:p>
            <a:pPr lvl="2" algn="just">
              <a:buClrTx/>
              <a:buFontTx/>
              <a:buChar char="-"/>
            </a:pPr>
            <a:r>
              <a:rPr lang="en-ZA" sz="2000" dirty="0">
                <a:latin typeface="Arial" panose="020B0604020202020204" pitchFamily="34" charset="0"/>
                <a:cs typeface="Arial" panose="020B0604020202020204" pitchFamily="34" charset="0"/>
              </a:rPr>
              <a:t>DCS is having 1865 SSPs</a:t>
            </a:r>
          </a:p>
          <a:p>
            <a:pPr lvl="2" algn="just">
              <a:buClrTx/>
              <a:buFontTx/>
              <a:buChar char="-"/>
            </a:pPr>
            <a:r>
              <a:rPr lang="en-ZA" sz="2000" dirty="0">
                <a:latin typeface="Arial" panose="020B0604020202020204" pitchFamily="34" charset="0"/>
                <a:cs typeface="Arial" panose="020B0604020202020204" pitchFamily="34" charset="0"/>
              </a:rPr>
              <a:t>SAPS is having 283 SSPs</a:t>
            </a:r>
          </a:p>
          <a:p>
            <a:pPr lvl="2" algn="just">
              <a:buClrTx/>
              <a:buFontTx/>
              <a:buChar char="-"/>
            </a:pPr>
            <a:r>
              <a:rPr lang="en-ZA" sz="2000" dirty="0">
                <a:latin typeface="Arial" panose="020B0604020202020204" pitchFamily="34" charset="0"/>
                <a:cs typeface="Arial" panose="020B0604020202020204" pitchFamily="34" charset="0"/>
              </a:rPr>
              <a:t>DOD is having 138 SSPs</a:t>
            </a:r>
          </a:p>
          <a:p>
            <a:pPr algn="just">
              <a:buClrTx/>
              <a:buFont typeface="Arial" panose="020B0604020202020204" pitchFamily="34" charset="0"/>
              <a:buChar char="•"/>
            </a:pPr>
            <a:r>
              <a:rPr lang="en-ZA" sz="2000" dirty="0">
                <a:latin typeface="Arial" panose="020B0604020202020204" pitchFamily="34" charset="0"/>
                <a:cs typeface="Arial" panose="020B0604020202020204" pitchFamily="34" charset="0"/>
              </a:rPr>
              <a:t>3 388 were contracted for a short term period ending 31 March 2022 through Presidential stimulus package. </a:t>
            </a:r>
          </a:p>
          <a:p>
            <a:pPr algn="just" defTabSz="633062" eaLnBrk="0" fontAlgn="base" hangingPunct="0">
              <a:lnSpc>
                <a:spcPct val="90000"/>
              </a:lnSpc>
              <a:spcBef>
                <a:spcPts val="692"/>
              </a:spcBef>
              <a:spcAft>
                <a:spcPct val="0"/>
              </a:spcAft>
              <a:buFont typeface="Arial" panose="020B0604020202020204" pitchFamily="34" charset="0"/>
              <a:buChar char="•"/>
              <a:defRPr/>
            </a:pPr>
            <a:r>
              <a:rPr lang="en-ZA" sz="2000" dirty="0">
                <a:solidFill>
                  <a:prstClr val="black"/>
                </a:solidFill>
                <a:latin typeface="Arial" panose="020B0604020202020204" pitchFamily="34" charset="0"/>
                <a:cs typeface="Arial" panose="020B0604020202020204" pitchFamily="34" charset="0"/>
              </a:rPr>
              <a:t>There is additional pool of Social Service Professionals in the NPO’s, CSO’s and the Private Sector Organisations that is helping to address/respond to the social ills to the society.</a:t>
            </a:r>
          </a:p>
          <a:p>
            <a:pPr marL="268288" indent="-268288" algn="just"/>
            <a:endParaRPr lang="en-ZA" sz="2400" dirty="0">
              <a:latin typeface="Arial" panose="020B0604020202020204" pitchFamily="34" charset="0"/>
              <a:cs typeface="Arial" panose="020B0604020202020204" pitchFamily="34" charset="0"/>
            </a:endParaRPr>
          </a:p>
        </p:txBody>
      </p:sp>
      <p:sp>
        <p:nvSpPr>
          <p:cNvPr id="5" name="Slide Number Placeholder 2">
            <a:extLst>
              <a:ext uri="{FF2B5EF4-FFF2-40B4-BE49-F238E27FC236}">
                <a16:creationId xmlns:a16="http://schemas.microsoft.com/office/drawing/2014/main" xmlns=""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prstClr val="black"/>
                </a:solidFill>
                <a:latin typeface="Arial" panose="020B0604020202020204"/>
              </a:rPr>
              <a:t>19</a:t>
            </a:r>
          </a:p>
        </p:txBody>
      </p:sp>
    </p:spTree>
    <p:extLst>
      <p:ext uri="{BB962C8B-B14F-4D97-AF65-F5344CB8AC3E}">
        <p14:creationId xmlns:p14="http://schemas.microsoft.com/office/powerpoint/2010/main" xmlns="" val="1254123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23ED2A-9FCF-4987-9BE0-EDC9BBB96798}"/>
              </a:ext>
            </a:extLst>
          </p:cNvPr>
          <p:cNvSpPr>
            <a:spLocks noGrp="1"/>
          </p:cNvSpPr>
          <p:nvPr>
            <p:ph type="title"/>
          </p:nvPr>
        </p:nvSpPr>
        <p:spPr>
          <a:xfrm>
            <a:off x="609600" y="0"/>
            <a:ext cx="10972800" cy="587829"/>
          </a:xfrm>
        </p:spPr>
        <p:txBody>
          <a:bodyPr>
            <a:normAutofit fontScale="90000"/>
          </a:bodyPr>
          <a:lstStyle/>
          <a:p>
            <a:r>
              <a:rPr lang="en-US" sz="4400" b="1" dirty="0">
                <a:latin typeface="Arial Black" panose="020B0A04020102020204" pitchFamily="34" charset="0"/>
              </a:rPr>
              <a:t>Contextual Analysis</a:t>
            </a:r>
            <a:endParaRPr lang="en-US" dirty="0"/>
          </a:p>
        </p:txBody>
      </p:sp>
      <p:sp>
        <p:nvSpPr>
          <p:cNvPr id="3" name="Content Placeholder 2">
            <a:extLst>
              <a:ext uri="{FF2B5EF4-FFF2-40B4-BE49-F238E27FC236}">
                <a16:creationId xmlns:a16="http://schemas.microsoft.com/office/drawing/2014/main" xmlns="" id="{6FDEEC63-744A-4025-8BB5-619967AC71B2}"/>
              </a:ext>
            </a:extLst>
          </p:cNvPr>
          <p:cNvSpPr>
            <a:spLocks noGrp="1"/>
          </p:cNvSpPr>
          <p:nvPr>
            <p:ph idx="1"/>
          </p:nvPr>
        </p:nvSpPr>
        <p:spPr>
          <a:xfrm>
            <a:off x="143332" y="587829"/>
            <a:ext cx="11905336" cy="5321652"/>
          </a:xfrm>
        </p:spPr>
        <p:txBody>
          <a:bodyPr vert="horz" lIns="91440" tIns="45720" rIns="91440" bIns="45720" rtlCol="0" anchor="t">
            <a:noAutofit/>
          </a:bodyPr>
          <a:lstStyle/>
          <a:p>
            <a:pPr algn="just"/>
            <a:r>
              <a:rPr lang="en-US" sz="1800" dirty="0">
                <a:latin typeface="Arial" panose="020B0604020202020204" pitchFamily="34" charset="0"/>
                <a:cs typeface="Arial" panose="020B0604020202020204" pitchFamily="34" charset="0"/>
              </a:rPr>
              <a:t>The 2023/24 APP marks the end of the term of the 6th administration. Therefore, all the priorities and commitments as espoused in the MTSF are to be realized and fulfilled through the 2023/24 APP. </a:t>
            </a:r>
          </a:p>
          <a:p>
            <a:pPr algn="just"/>
            <a:r>
              <a:rPr lang="en-US" sz="1800" dirty="0">
                <a:latin typeface="Arial" panose="020B0604020202020204" pitchFamily="34" charset="0"/>
                <a:cs typeface="Arial" panose="020B0604020202020204" pitchFamily="34" charset="0"/>
              </a:rPr>
              <a:t>DSD Portfolio dedicates the FY 2023/24 as a year of consolidating the work of the 6th administration as well as intensifying efforts of closing all service delivery gaps. </a:t>
            </a:r>
          </a:p>
          <a:p>
            <a:pPr algn="just"/>
            <a:r>
              <a:rPr lang="en-US" sz="1800" dirty="0">
                <a:latin typeface="Arial" panose="020B0604020202020204" pitchFamily="34" charset="0"/>
                <a:cs typeface="Arial" panose="020B0604020202020204" pitchFamily="34" charset="0"/>
              </a:rPr>
              <a:t>That is, the 2023/24 APP gives priority to all the commitments that have lagged and the targets that have not been fully achieved as they appear in both the MTSF as well as in the Minister’s EPA. </a:t>
            </a:r>
          </a:p>
          <a:p>
            <a:pPr algn="just"/>
            <a:r>
              <a:rPr lang="en-US" sz="1800" dirty="0">
                <a:latin typeface="Arial" panose="020B0604020202020204" pitchFamily="34" charset="0"/>
                <a:cs typeface="Arial" panose="020B0604020202020204" pitchFamily="34" charset="0"/>
              </a:rPr>
              <a:t>During the 2019/24 MTSF the DSD Portfolio continued to recommit itself to improving the quality of life of our people, especially our beneficiaries. </a:t>
            </a:r>
          </a:p>
          <a:p>
            <a:pPr algn="just"/>
            <a:r>
              <a:rPr lang="en-US" sz="1800" dirty="0">
                <a:latin typeface="Arial" panose="020B0604020202020204" pitchFamily="34" charset="0"/>
                <a:cs typeface="Arial" panose="020B0604020202020204" pitchFamily="34" charset="0"/>
              </a:rPr>
              <a:t>Despite the unprecedented disruptions to our service delivery environment occasioned by COVID-19, violent and social unrests and the July floods, DSD remained steadfast in developing and implementing responsive policies and programmes. </a:t>
            </a:r>
          </a:p>
          <a:p>
            <a:pPr algn="just"/>
            <a:r>
              <a:rPr lang="en-US" sz="1800" dirty="0">
                <a:latin typeface="Arial" panose="020B0604020202020204" pitchFamily="34" charset="0"/>
                <a:cs typeface="Arial" panose="020B0604020202020204" pitchFamily="34" charset="0"/>
              </a:rPr>
              <a:t>We had to dig deeper and relied in our agility as we adopted innovative ways of providing the much-needed social services to a multitude of poor and vulnerable people, while </a:t>
            </a:r>
            <a:r>
              <a:rPr lang="en-GB" sz="1800" dirty="0">
                <a:latin typeface="Arial" panose="020B0604020202020204" pitchFamily="34" charset="0"/>
                <a:cs typeface="Arial" panose="020B0604020202020204" pitchFamily="34" charset="0"/>
              </a:rPr>
              <a:t>DSD continues to be a severely underfunded.</a:t>
            </a:r>
            <a:endParaRPr lang="en-US" sz="1800" dirty="0">
              <a:latin typeface="Arial" panose="020B0604020202020204" pitchFamily="34" charset="0"/>
              <a:cs typeface="Arial" panose="020B0604020202020204" pitchFamily="34" charset="0"/>
            </a:endParaRPr>
          </a:p>
          <a:p>
            <a:pPr algn="just"/>
            <a:r>
              <a:rPr lang="en-US" sz="1800" dirty="0">
                <a:latin typeface="Arial" panose="020B0604020202020204" pitchFamily="34" charset="0"/>
                <a:cs typeface="Arial" panose="020B0604020202020204" pitchFamily="34" charset="0"/>
              </a:rPr>
              <a:t>It is also through this 2023/24 APP that we are called to reflect and demonstrate (qualitatively and quantitatively) the impact we have made towards improving the quality of life of our people.</a:t>
            </a:r>
          </a:p>
          <a:p>
            <a:pPr algn="just"/>
            <a:r>
              <a:rPr lang="en-US" sz="1800" dirty="0">
                <a:latin typeface="Arial" panose="020B0604020202020204" pitchFamily="34" charset="0"/>
                <a:cs typeface="Arial" panose="020B0604020202020204" pitchFamily="34" charset="0"/>
              </a:rPr>
              <a:t>DSD assessed all the provincial APPs for alignment to the DSD Sector Priorities, while we recognize that provinces have their specific provincial priorities.</a:t>
            </a:r>
          </a:p>
        </p:txBody>
      </p:sp>
      <p:sp>
        <p:nvSpPr>
          <p:cNvPr id="4" name="Slide Number Placeholder 6">
            <a:extLst>
              <a:ext uri="{FF2B5EF4-FFF2-40B4-BE49-F238E27FC236}">
                <a16:creationId xmlns:a16="http://schemas.microsoft.com/office/drawing/2014/main" xmlns="" id="{66F9DD91-0EF5-4EC3-B57A-CC871E7D6C3A}"/>
              </a:ext>
            </a:extLst>
          </p:cNvPr>
          <p:cNvSpPr txBox="1">
            <a:spLocks/>
          </p:cNvSpPr>
          <p:nvPr/>
        </p:nvSpPr>
        <p:spPr>
          <a:xfrm>
            <a:off x="4385220" y="6143133"/>
            <a:ext cx="2311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2</a:t>
            </a:r>
          </a:p>
        </p:txBody>
      </p:sp>
    </p:spTree>
    <p:extLst>
      <p:ext uri="{BB962C8B-B14F-4D97-AF65-F5344CB8AC3E}">
        <p14:creationId xmlns:p14="http://schemas.microsoft.com/office/powerpoint/2010/main" xmlns="" val="1172554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2" y="396910"/>
            <a:ext cx="7992888" cy="387856"/>
          </a:xfrm>
        </p:spPr>
        <p:txBody>
          <a:bodyPr>
            <a:normAutofit fontScale="90000"/>
          </a:bodyPr>
          <a:lstStyle/>
          <a:p>
            <a:pPr algn="ctr"/>
            <a:r>
              <a:rPr lang="en-US" sz="3100" b="1" dirty="0">
                <a:latin typeface="Arial Black" panose="020B0A04020102020204" pitchFamily="34" charset="0"/>
                <a:cs typeface="Arial" panose="020B0604020202020204" pitchFamily="34" charset="0"/>
              </a:rPr>
              <a:t>COSTING</a:t>
            </a:r>
            <a:endParaRPr lang="en-US" sz="2800" b="1" dirty="0">
              <a:latin typeface="Arial Black" panose="020B0A04020102020204" pitchFamily="34" charset="0"/>
              <a:cs typeface="Arial" panose="020B0604020202020204" pitchFamily="34" charset="0"/>
            </a:endParaRPr>
          </a:p>
        </p:txBody>
      </p:sp>
      <p:sp>
        <p:nvSpPr>
          <p:cNvPr id="4" name="Content Placeholder 3"/>
          <p:cNvSpPr>
            <a:spLocks noGrp="1"/>
          </p:cNvSpPr>
          <p:nvPr>
            <p:ph idx="1"/>
          </p:nvPr>
        </p:nvSpPr>
        <p:spPr>
          <a:xfrm>
            <a:off x="368478" y="784766"/>
            <a:ext cx="11239017" cy="4896544"/>
          </a:xfrm>
        </p:spPr>
        <p:txBody>
          <a:bodyPr>
            <a:noAutofit/>
          </a:bodyPr>
          <a:lstStyle/>
          <a:p>
            <a:pPr algn="just">
              <a:spcBef>
                <a:spcPts val="600"/>
              </a:spcBef>
              <a:spcAft>
                <a:spcPts val="1200"/>
              </a:spcAft>
              <a:buFont typeface="Arial" panose="020B0604020202020204" pitchFamily="34" charset="0"/>
              <a:buChar char="•"/>
            </a:pPr>
            <a:r>
              <a:rPr lang="en-ZA" sz="2000" dirty="0">
                <a:latin typeface="Arial" panose="020B0604020202020204" pitchFamily="34" charset="0"/>
                <a:ea typeface="Calibri" panose="020F0502020204030204" pitchFamily="34" charset="0"/>
              </a:rPr>
              <a:t>The costing is based on the additional required 31 744 Social Service Professionals by NDP vision 2030 to reach 55 000 by 2030.</a:t>
            </a:r>
          </a:p>
          <a:p>
            <a:pPr algn="just">
              <a:spcBef>
                <a:spcPts val="600"/>
              </a:spcBef>
              <a:spcAft>
                <a:spcPts val="1200"/>
              </a:spcAft>
              <a:buFont typeface="Arial" panose="020B0604020202020204" pitchFamily="34" charset="0"/>
              <a:buChar char="•"/>
            </a:pPr>
            <a:r>
              <a:rPr lang="en-ZA" sz="2000" dirty="0">
                <a:latin typeface="Arial" panose="020B0604020202020204" pitchFamily="34" charset="0"/>
                <a:ea typeface="Calibri" panose="020F0502020204030204" pitchFamily="34" charset="0"/>
              </a:rPr>
              <a:t>The estimated cost based on the workforce needs is  approximately </a:t>
            </a:r>
            <a:r>
              <a:rPr lang="en-ZA" sz="2000" b="1" dirty="0">
                <a:solidFill>
                  <a:srgbClr val="000000"/>
                </a:solidFill>
                <a:latin typeface="Arial" panose="020B0604020202020204" pitchFamily="34" charset="0"/>
                <a:ea typeface="Calibri" panose="020F0502020204030204" pitchFamily="34" charset="0"/>
              </a:rPr>
              <a:t>R9 578 552 700 </a:t>
            </a:r>
            <a:r>
              <a:rPr lang="en-ZA" sz="2000" dirty="0">
                <a:solidFill>
                  <a:srgbClr val="000000"/>
                </a:solidFill>
                <a:latin typeface="Arial" panose="020B0604020202020204" pitchFamily="34" charset="0"/>
                <a:ea typeface="Calibri" panose="020F0502020204030204" pitchFamily="34" charset="0"/>
              </a:rPr>
              <a:t>billion.</a:t>
            </a:r>
          </a:p>
          <a:p>
            <a:pPr algn="just">
              <a:spcBef>
                <a:spcPts val="600"/>
              </a:spcBef>
              <a:spcAft>
                <a:spcPts val="1200"/>
              </a:spcAft>
              <a:buFont typeface="Arial" panose="020B0604020202020204" pitchFamily="34" charset="0"/>
              <a:buChar char="•"/>
            </a:pPr>
            <a:r>
              <a:rPr lang="en-ZA" sz="2000" b="1" dirty="0">
                <a:solidFill>
                  <a:srgbClr val="000000"/>
                </a:solidFill>
                <a:latin typeface="Arial" panose="020B0604020202020204" pitchFamily="34" charset="0"/>
                <a:ea typeface="Calibri" panose="020F0502020204030204" pitchFamily="34" charset="0"/>
              </a:rPr>
              <a:t> </a:t>
            </a:r>
            <a:r>
              <a:rPr lang="en-ZA" sz="2000" dirty="0">
                <a:solidFill>
                  <a:srgbClr val="000000"/>
                </a:solidFill>
                <a:latin typeface="Arial" panose="020B0604020202020204" pitchFamily="34" charset="0"/>
                <a:ea typeface="Calibri" panose="020F0502020204030204" pitchFamily="34" charset="0"/>
              </a:rPr>
              <a:t>The costing is anticipated to be implemented on phase approach for a period of six (6) years. </a:t>
            </a:r>
          </a:p>
          <a:p>
            <a:pPr algn="just">
              <a:spcBef>
                <a:spcPts val="600"/>
              </a:spcBef>
              <a:spcAft>
                <a:spcPts val="1200"/>
              </a:spcAft>
              <a:buFont typeface="Wingdings" panose="05000000000000000000" pitchFamily="2" charset="2"/>
              <a:buChar char="§"/>
            </a:pPr>
            <a:endParaRPr lang="en-ZA" sz="20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indent="0" algn="just">
              <a:spcBef>
                <a:spcPts val="600"/>
              </a:spcBef>
              <a:spcAft>
                <a:spcPts val="120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ZA" sz="2000"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xmlns="" id="{8C8BE670-663E-4F17-FD1B-3703426EA5C6}"/>
              </a:ext>
            </a:extLst>
          </p:cNvPr>
          <p:cNvGraphicFramePr>
            <a:graphicFrameLocks noGrp="1"/>
          </p:cNvGraphicFramePr>
          <p:nvPr>
            <p:extLst>
              <p:ext uri="{D42A27DB-BD31-4B8C-83A1-F6EECF244321}">
                <p14:modId xmlns:p14="http://schemas.microsoft.com/office/powerpoint/2010/main" xmlns="" val="2456856857"/>
              </p:ext>
            </p:extLst>
          </p:nvPr>
        </p:nvGraphicFramePr>
        <p:xfrm>
          <a:off x="520861" y="2723029"/>
          <a:ext cx="11424212" cy="2699585"/>
        </p:xfrm>
        <a:graphic>
          <a:graphicData uri="http://schemas.openxmlformats.org/drawingml/2006/table">
            <a:tbl>
              <a:tblPr firstRow="1" firstCol="1" bandRow="1">
                <a:tableStyleId>{5C22544A-7EE6-4342-B048-85BDC9FD1C3A}</a:tableStyleId>
              </a:tblPr>
              <a:tblGrid>
                <a:gridCol w="3808070">
                  <a:extLst>
                    <a:ext uri="{9D8B030D-6E8A-4147-A177-3AD203B41FA5}">
                      <a16:colId xmlns:a16="http://schemas.microsoft.com/office/drawing/2014/main" xmlns="" val="2177036440"/>
                    </a:ext>
                  </a:extLst>
                </a:gridCol>
                <a:gridCol w="4154669">
                  <a:extLst>
                    <a:ext uri="{9D8B030D-6E8A-4147-A177-3AD203B41FA5}">
                      <a16:colId xmlns:a16="http://schemas.microsoft.com/office/drawing/2014/main" xmlns="" val="2842435422"/>
                    </a:ext>
                  </a:extLst>
                </a:gridCol>
                <a:gridCol w="3461473">
                  <a:extLst>
                    <a:ext uri="{9D8B030D-6E8A-4147-A177-3AD203B41FA5}">
                      <a16:colId xmlns:a16="http://schemas.microsoft.com/office/drawing/2014/main" xmlns="" val="175818994"/>
                    </a:ext>
                  </a:extLst>
                </a:gridCol>
              </a:tblGrid>
              <a:tr h="335238">
                <a:tc>
                  <a:txBody>
                    <a:bodyPr/>
                    <a:lstStyle/>
                    <a:p>
                      <a:pPr algn="ctr">
                        <a:lnSpc>
                          <a:spcPct val="107000"/>
                        </a:lnSpc>
                        <a:spcAft>
                          <a:spcPts val="800"/>
                        </a:spcAft>
                      </a:pPr>
                      <a:r>
                        <a:rPr lang="en-US" sz="1800">
                          <a:effectLst/>
                        </a:rPr>
                        <a:t>No of Years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800">
                          <a:effectLst/>
                        </a:rPr>
                        <a:t>SSP</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800">
                          <a:effectLst/>
                        </a:rPr>
                        <a:t>COST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50724517"/>
                  </a:ext>
                </a:extLst>
              </a:tr>
              <a:tr h="335238">
                <a:tc>
                  <a:txBody>
                    <a:bodyPr/>
                    <a:lstStyle/>
                    <a:p>
                      <a:pPr algn="l">
                        <a:lnSpc>
                          <a:spcPct val="107000"/>
                        </a:lnSpc>
                        <a:spcAft>
                          <a:spcPts val="800"/>
                        </a:spcAft>
                      </a:pPr>
                      <a:r>
                        <a:rPr lang="en-US" sz="1800" dirty="0">
                          <a:effectLst/>
                        </a:rPr>
                        <a:t>Year 1 (2024/5)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800">
                          <a:effectLst/>
                        </a:rPr>
                        <a:t>5290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800">
                          <a:effectLst/>
                        </a:rPr>
                        <a:t>R 1 596 425 450.00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23829933"/>
                  </a:ext>
                </a:extLst>
              </a:tr>
              <a:tr h="352919">
                <a:tc>
                  <a:txBody>
                    <a:bodyPr/>
                    <a:lstStyle/>
                    <a:p>
                      <a:pPr algn="l">
                        <a:lnSpc>
                          <a:spcPct val="107000"/>
                        </a:lnSpc>
                        <a:spcAft>
                          <a:spcPts val="800"/>
                        </a:spcAft>
                      </a:pPr>
                      <a:r>
                        <a:rPr lang="en-US" sz="1800" dirty="0">
                          <a:effectLst/>
                        </a:rPr>
                        <a:t>Year 2 (2025/6)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800">
                          <a:effectLst/>
                        </a:rPr>
                        <a:t>5290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800">
                          <a:effectLst/>
                        </a:rPr>
                        <a:t>R 1 596 425 450.00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82419073"/>
                  </a:ext>
                </a:extLst>
              </a:tr>
              <a:tr h="335238">
                <a:tc>
                  <a:txBody>
                    <a:bodyPr/>
                    <a:lstStyle/>
                    <a:p>
                      <a:pPr algn="l">
                        <a:lnSpc>
                          <a:spcPct val="107000"/>
                        </a:lnSpc>
                        <a:spcAft>
                          <a:spcPts val="800"/>
                        </a:spcAft>
                      </a:pPr>
                      <a:r>
                        <a:rPr lang="en-US" sz="1800" dirty="0">
                          <a:effectLst/>
                        </a:rPr>
                        <a:t>Year 3(2026/7)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800">
                          <a:effectLst/>
                        </a:rPr>
                        <a:t>5290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800">
                          <a:effectLst/>
                        </a:rPr>
                        <a:t>R 1 596 425 450.00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86012904"/>
                  </a:ext>
                </a:extLst>
              </a:tr>
              <a:tr h="335238">
                <a:tc>
                  <a:txBody>
                    <a:bodyPr/>
                    <a:lstStyle/>
                    <a:p>
                      <a:pPr algn="l">
                        <a:lnSpc>
                          <a:spcPct val="107000"/>
                        </a:lnSpc>
                        <a:spcAft>
                          <a:spcPts val="800"/>
                        </a:spcAft>
                      </a:pPr>
                      <a:r>
                        <a:rPr lang="en-US" sz="1800">
                          <a:effectLst/>
                        </a:rPr>
                        <a:t>Year 4 (2027/8)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800" dirty="0">
                          <a:effectLst/>
                        </a:rPr>
                        <a:t>5290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800">
                          <a:effectLst/>
                        </a:rPr>
                        <a:t>R 1 596 425 450.00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49925147"/>
                  </a:ext>
                </a:extLst>
              </a:tr>
              <a:tr h="335238">
                <a:tc>
                  <a:txBody>
                    <a:bodyPr/>
                    <a:lstStyle/>
                    <a:p>
                      <a:pPr algn="l">
                        <a:lnSpc>
                          <a:spcPct val="107000"/>
                        </a:lnSpc>
                        <a:spcAft>
                          <a:spcPts val="800"/>
                        </a:spcAft>
                      </a:pPr>
                      <a:r>
                        <a:rPr lang="en-US" sz="1800">
                          <a:effectLst/>
                        </a:rPr>
                        <a:t>Year 5 (2028/9)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800">
                          <a:effectLst/>
                        </a:rPr>
                        <a:t>5290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800">
                          <a:effectLst/>
                        </a:rPr>
                        <a:t>R 1 596 425 450.00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93806999"/>
                  </a:ext>
                </a:extLst>
              </a:tr>
              <a:tr h="335238">
                <a:tc>
                  <a:txBody>
                    <a:bodyPr/>
                    <a:lstStyle/>
                    <a:p>
                      <a:pPr algn="l">
                        <a:lnSpc>
                          <a:spcPct val="107000"/>
                        </a:lnSpc>
                        <a:spcAft>
                          <a:spcPts val="800"/>
                        </a:spcAft>
                      </a:pPr>
                      <a:r>
                        <a:rPr lang="en-US" sz="1800">
                          <a:effectLst/>
                        </a:rPr>
                        <a:t>Year 6 (2029/30)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800">
                          <a:effectLst/>
                        </a:rPr>
                        <a:t>5290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800">
                          <a:effectLst/>
                        </a:rPr>
                        <a:t>R 1 596 425 450.00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04157189"/>
                  </a:ext>
                </a:extLst>
              </a:tr>
              <a:tr h="335238">
                <a:tc>
                  <a:txBody>
                    <a:bodyPr/>
                    <a:lstStyle/>
                    <a:p>
                      <a:pPr algn="l">
                        <a:lnSpc>
                          <a:spcPct val="107000"/>
                        </a:lnSpc>
                        <a:spcAft>
                          <a:spcPts val="800"/>
                        </a:spcAft>
                      </a:pPr>
                      <a:r>
                        <a:rPr lang="en-US" sz="1800">
                          <a:effectLst/>
                        </a:rPr>
                        <a:t>Totals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800">
                          <a:effectLst/>
                        </a:rPr>
                        <a:t>31744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1800" dirty="0">
                          <a:effectLst/>
                        </a:rPr>
                        <a:t>R 9 578 552 700.00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74990689"/>
                  </a:ext>
                </a:extLst>
              </a:tr>
            </a:tbl>
          </a:graphicData>
        </a:graphic>
      </p:graphicFrame>
      <p:sp>
        <p:nvSpPr>
          <p:cNvPr id="6" name="Slide Number Placeholder 2">
            <a:extLst>
              <a:ext uri="{FF2B5EF4-FFF2-40B4-BE49-F238E27FC236}">
                <a16:creationId xmlns:a16="http://schemas.microsoft.com/office/drawing/2014/main" xmlns=""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prstClr val="black"/>
                </a:solidFill>
                <a:latin typeface="Arial" panose="020B0604020202020204"/>
              </a:rPr>
              <a:t>20</a:t>
            </a:r>
          </a:p>
        </p:txBody>
      </p:sp>
    </p:spTree>
    <p:extLst>
      <p:ext uri="{BB962C8B-B14F-4D97-AF65-F5344CB8AC3E}">
        <p14:creationId xmlns:p14="http://schemas.microsoft.com/office/powerpoint/2010/main" xmlns="" val="888641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0C8536-05EA-5AD9-1878-1A4986A531B6}"/>
              </a:ext>
            </a:extLst>
          </p:cNvPr>
          <p:cNvSpPr>
            <a:spLocks noGrp="1"/>
          </p:cNvSpPr>
          <p:nvPr>
            <p:ph type="title"/>
          </p:nvPr>
        </p:nvSpPr>
        <p:spPr>
          <a:xfrm>
            <a:off x="1377386" y="365127"/>
            <a:ext cx="8993529" cy="543594"/>
          </a:xfrm>
        </p:spPr>
        <p:txBody>
          <a:bodyPr/>
          <a:lstStyle/>
          <a:p>
            <a:pPr algn="ctr"/>
            <a:r>
              <a:rPr lang="en-US" sz="2800" b="1" dirty="0">
                <a:latin typeface="Arial Black" panose="020B0A04020102020204" pitchFamily="34" charset="0"/>
                <a:cs typeface="Arial" panose="020B0604020202020204" pitchFamily="34" charset="0"/>
              </a:rPr>
              <a:t>COSTING – PROVINCIAL BREAKDOWN</a:t>
            </a:r>
            <a:endParaRPr lang="en-ZA" dirty="0">
              <a:latin typeface="Arial Black" panose="020B0A04020102020204" pitchFamily="34" charset="0"/>
            </a:endParaRPr>
          </a:p>
        </p:txBody>
      </p:sp>
      <p:graphicFrame>
        <p:nvGraphicFramePr>
          <p:cNvPr id="4" name="Content Placeholder 3">
            <a:extLst>
              <a:ext uri="{FF2B5EF4-FFF2-40B4-BE49-F238E27FC236}">
                <a16:creationId xmlns:a16="http://schemas.microsoft.com/office/drawing/2014/main" xmlns="" id="{1E4D4C97-E5AF-6EBA-01E3-171A532BF875}"/>
              </a:ext>
            </a:extLst>
          </p:cNvPr>
          <p:cNvGraphicFramePr>
            <a:graphicFrameLocks noGrp="1"/>
          </p:cNvGraphicFramePr>
          <p:nvPr>
            <p:ph idx="1"/>
            <p:extLst>
              <p:ext uri="{D42A27DB-BD31-4B8C-83A1-F6EECF244321}">
                <p14:modId xmlns:p14="http://schemas.microsoft.com/office/powerpoint/2010/main" xmlns="" val="2021614783"/>
              </p:ext>
            </p:extLst>
          </p:nvPr>
        </p:nvGraphicFramePr>
        <p:xfrm>
          <a:off x="1006997" y="1124744"/>
          <a:ext cx="10382492" cy="4070580"/>
        </p:xfrm>
        <a:graphic>
          <a:graphicData uri="http://schemas.openxmlformats.org/drawingml/2006/table">
            <a:tbl>
              <a:tblPr firstRow="1" firstCol="1" bandRow="1">
                <a:tableStyleId>{5C22544A-7EE6-4342-B048-85BDC9FD1C3A}</a:tableStyleId>
              </a:tblPr>
              <a:tblGrid>
                <a:gridCol w="2986197">
                  <a:extLst>
                    <a:ext uri="{9D8B030D-6E8A-4147-A177-3AD203B41FA5}">
                      <a16:colId xmlns:a16="http://schemas.microsoft.com/office/drawing/2014/main" xmlns="" val="354345343"/>
                    </a:ext>
                  </a:extLst>
                </a:gridCol>
                <a:gridCol w="1730415">
                  <a:extLst>
                    <a:ext uri="{9D8B030D-6E8A-4147-A177-3AD203B41FA5}">
                      <a16:colId xmlns:a16="http://schemas.microsoft.com/office/drawing/2014/main" xmlns="" val="203143863"/>
                    </a:ext>
                  </a:extLst>
                </a:gridCol>
                <a:gridCol w="1573571">
                  <a:extLst>
                    <a:ext uri="{9D8B030D-6E8A-4147-A177-3AD203B41FA5}">
                      <a16:colId xmlns:a16="http://schemas.microsoft.com/office/drawing/2014/main" xmlns="" val="1342895237"/>
                    </a:ext>
                  </a:extLst>
                </a:gridCol>
                <a:gridCol w="4092309">
                  <a:extLst>
                    <a:ext uri="{9D8B030D-6E8A-4147-A177-3AD203B41FA5}">
                      <a16:colId xmlns:a16="http://schemas.microsoft.com/office/drawing/2014/main" xmlns="" val="2703053180"/>
                    </a:ext>
                  </a:extLst>
                </a:gridCol>
              </a:tblGrid>
              <a:tr h="693370">
                <a:tc>
                  <a:txBody>
                    <a:bodyPr/>
                    <a:lstStyle/>
                    <a:p>
                      <a:pPr algn="l">
                        <a:lnSpc>
                          <a:spcPct val="107000"/>
                        </a:lnSpc>
                        <a:spcAft>
                          <a:spcPts val="800"/>
                        </a:spcAft>
                      </a:pPr>
                      <a:r>
                        <a:rPr lang="en-US" sz="2000" dirty="0">
                          <a:effectLst/>
                        </a:rPr>
                        <a:t>PROVINCE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2000" dirty="0">
                          <a:effectLst/>
                        </a:rPr>
                        <a:t>PERCENTAGE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2000">
                          <a:effectLst/>
                        </a:rPr>
                        <a:t>NUMBER</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rPr>
                        <a:t>COST PER ANNUM</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23207179"/>
                  </a:ext>
                </a:extLst>
              </a:tr>
              <a:tr h="337721">
                <a:tc>
                  <a:txBody>
                    <a:bodyPr/>
                    <a:lstStyle/>
                    <a:p>
                      <a:pPr algn="l">
                        <a:lnSpc>
                          <a:spcPct val="107000"/>
                        </a:lnSpc>
                        <a:spcAft>
                          <a:spcPts val="800"/>
                        </a:spcAft>
                      </a:pPr>
                      <a:r>
                        <a:rPr lang="en-US" sz="2000">
                          <a:effectLst/>
                        </a:rPr>
                        <a:t>Eastern Cape</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2000" dirty="0">
                          <a:effectLst/>
                        </a:rPr>
                        <a:t>23%</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2000">
                          <a:effectLst/>
                        </a:rPr>
                        <a:t>1 180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2000">
                          <a:effectLst/>
                        </a:rPr>
                        <a:t>R 367 177 853</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15692161"/>
                  </a:ext>
                </a:extLst>
              </a:tr>
              <a:tr h="337721">
                <a:tc>
                  <a:txBody>
                    <a:bodyPr/>
                    <a:lstStyle/>
                    <a:p>
                      <a:pPr algn="l">
                        <a:lnSpc>
                          <a:spcPct val="107000"/>
                        </a:lnSpc>
                        <a:spcAft>
                          <a:spcPts val="800"/>
                        </a:spcAft>
                      </a:pPr>
                      <a:r>
                        <a:rPr lang="en-US" sz="2000">
                          <a:effectLst/>
                        </a:rPr>
                        <a:t>Free State</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2000">
                          <a:effectLst/>
                        </a:rPr>
                        <a:t>6%</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2000" dirty="0">
                          <a:effectLst/>
                        </a:rPr>
                        <a:t>288</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2000" dirty="0">
                          <a:effectLst/>
                        </a:rPr>
                        <a:t>R   95 785 527</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04841994"/>
                  </a:ext>
                </a:extLst>
              </a:tr>
              <a:tr h="337721">
                <a:tc>
                  <a:txBody>
                    <a:bodyPr/>
                    <a:lstStyle/>
                    <a:p>
                      <a:pPr algn="l">
                        <a:lnSpc>
                          <a:spcPct val="107000"/>
                        </a:lnSpc>
                        <a:spcAft>
                          <a:spcPts val="800"/>
                        </a:spcAft>
                      </a:pPr>
                      <a:r>
                        <a:rPr lang="en-US" sz="2000">
                          <a:effectLst/>
                        </a:rPr>
                        <a:t>Gauteng</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2000">
                          <a:effectLst/>
                        </a:rPr>
                        <a:t>17%</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2000">
                          <a:effectLst/>
                        </a:rPr>
                        <a:t>865</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2000" dirty="0">
                          <a:effectLst/>
                        </a:rPr>
                        <a:t>R 271 392 227</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09774132"/>
                  </a:ext>
                </a:extLst>
              </a:tr>
              <a:tr h="337721">
                <a:tc>
                  <a:txBody>
                    <a:bodyPr/>
                    <a:lstStyle/>
                    <a:p>
                      <a:pPr algn="l">
                        <a:lnSpc>
                          <a:spcPct val="107000"/>
                        </a:lnSpc>
                        <a:spcAft>
                          <a:spcPts val="800"/>
                        </a:spcAft>
                      </a:pPr>
                      <a:r>
                        <a:rPr lang="en-US" sz="2000">
                          <a:effectLst/>
                        </a:rPr>
                        <a:t>North West</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2000">
                          <a:effectLst/>
                        </a:rPr>
                        <a:t>2%</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2000">
                          <a:effectLst/>
                        </a:rPr>
                        <a:t>235</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2000" dirty="0">
                          <a:effectLst/>
                        </a:rPr>
                        <a:t>R   31 928 509</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38606381"/>
                  </a:ext>
                </a:extLst>
              </a:tr>
              <a:tr h="337721">
                <a:tc>
                  <a:txBody>
                    <a:bodyPr/>
                    <a:lstStyle/>
                    <a:p>
                      <a:pPr algn="l">
                        <a:lnSpc>
                          <a:spcPct val="107000"/>
                        </a:lnSpc>
                        <a:spcAft>
                          <a:spcPts val="800"/>
                        </a:spcAft>
                      </a:pPr>
                      <a:r>
                        <a:rPr lang="en-US" sz="2000">
                          <a:effectLst/>
                        </a:rPr>
                        <a:t>Mpumalanga</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2000">
                          <a:effectLst/>
                        </a:rPr>
                        <a:t>8%</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2000">
                          <a:effectLst/>
                        </a:rPr>
                        <a:t>541</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2000" dirty="0">
                          <a:effectLst/>
                        </a:rPr>
                        <a:t>R 127 714 036</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30887644"/>
                  </a:ext>
                </a:extLst>
              </a:tr>
              <a:tr h="337721">
                <a:tc>
                  <a:txBody>
                    <a:bodyPr/>
                    <a:lstStyle/>
                    <a:p>
                      <a:pPr algn="l">
                        <a:lnSpc>
                          <a:spcPct val="107000"/>
                        </a:lnSpc>
                        <a:spcAft>
                          <a:spcPts val="800"/>
                        </a:spcAft>
                      </a:pPr>
                      <a:r>
                        <a:rPr lang="en-US" sz="2000">
                          <a:effectLst/>
                        </a:rPr>
                        <a:t>Kwazulu-Natal</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2000">
                          <a:effectLst/>
                        </a:rPr>
                        <a:t>16%</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2000">
                          <a:effectLst/>
                        </a:rPr>
                        <a:t>802</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2000" dirty="0">
                          <a:effectLst/>
                        </a:rPr>
                        <a:t>R 255 428 072</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99571116"/>
                  </a:ext>
                </a:extLst>
              </a:tr>
              <a:tr h="337721">
                <a:tc>
                  <a:txBody>
                    <a:bodyPr/>
                    <a:lstStyle/>
                    <a:p>
                      <a:pPr algn="l">
                        <a:lnSpc>
                          <a:spcPct val="107000"/>
                        </a:lnSpc>
                        <a:spcAft>
                          <a:spcPts val="800"/>
                        </a:spcAft>
                      </a:pPr>
                      <a:r>
                        <a:rPr lang="en-US" sz="2000">
                          <a:effectLst/>
                        </a:rPr>
                        <a:t>Limpopo</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2000">
                          <a:effectLst/>
                        </a:rPr>
                        <a:t>12%</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2000">
                          <a:effectLst/>
                        </a:rPr>
                        <a:t>601</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2000" dirty="0">
                          <a:effectLst/>
                        </a:rPr>
                        <a:t>R 191 571 054</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21086458"/>
                  </a:ext>
                </a:extLst>
              </a:tr>
              <a:tr h="337721">
                <a:tc>
                  <a:txBody>
                    <a:bodyPr/>
                    <a:lstStyle/>
                    <a:p>
                      <a:pPr algn="l">
                        <a:lnSpc>
                          <a:spcPct val="107000"/>
                        </a:lnSpc>
                        <a:spcAft>
                          <a:spcPts val="800"/>
                        </a:spcAft>
                      </a:pPr>
                      <a:r>
                        <a:rPr lang="en-US" sz="2000">
                          <a:effectLst/>
                        </a:rPr>
                        <a:t>Northern Cape</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2000">
                          <a:effectLst/>
                        </a:rPr>
                        <a:t>8%</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2000">
                          <a:effectLst/>
                        </a:rPr>
                        <a:t>389</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2000" dirty="0">
                          <a:effectLst/>
                        </a:rPr>
                        <a:t>R 127 714 036</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18399565"/>
                  </a:ext>
                </a:extLst>
              </a:tr>
              <a:tr h="337721">
                <a:tc>
                  <a:txBody>
                    <a:bodyPr/>
                    <a:lstStyle/>
                    <a:p>
                      <a:pPr algn="l">
                        <a:lnSpc>
                          <a:spcPct val="107000"/>
                        </a:lnSpc>
                        <a:spcAft>
                          <a:spcPts val="800"/>
                        </a:spcAft>
                      </a:pPr>
                      <a:r>
                        <a:rPr lang="en-US" sz="2000">
                          <a:effectLst/>
                        </a:rPr>
                        <a:t>Western Cape</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2000">
                          <a:effectLst/>
                        </a:rPr>
                        <a:t>8%</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2000">
                          <a:effectLst/>
                        </a:rPr>
                        <a:t>389</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2000" dirty="0">
                          <a:effectLst/>
                        </a:rPr>
                        <a:t>R 127 714 036</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03333974"/>
                  </a:ext>
                </a:extLst>
              </a:tr>
              <a:tr h="337721">
                <a:tc>
                  <a:txBody>
                    <a:bodyPr/>
                    <a:lstStyle/>
                    <a:p>
                      <a:pPr algn="l">
                        <a:lnSpc>
                          <a:spcPct val="107000"/>
                        </a:lnSpc>
                        <a:spcAft>
                          <a:spcPts val="800"/>
                        </a:spcAft>
                      </a:pPr>
                      <a:r>
                        <a:rPr lang="en-US" sz="2000">
                          <a:effectLst/>
                        </a:rPr>
                        <a:t>Totals</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2000">
                          <a:effectLst/>
                        </a:rPr>
                        <a:t>100%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2000">
                          <a:effectLst/>
                        </a:rPr>
                        <a:t>5290</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US" sz="2000" dirty="0">
                          <a:effectLst/>
                        </a:rPr>
                        <a:t>R 1 596 425 450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72844486"/>
                  </a:ext>
                </a:extLst>
              </a:tr>
            </a:tbl>
          </a:graphicData>
        </a:graphic>
      </p:graphicFrame>
      <p:sp>
        <p:nvSpPr>
          <p:cNvPr id="5" name="Slide Number Placeholder 2">
            <a:extLst>
              <a:ext uri="{FF2B5EF4-FFF2-40B4-BE49-F238E27FC236}">
                <a16:creationId xmlns:a16="http://schemas.microsoft.com/office/drawing/2014/main" xmlns=""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prstClr val="black"/>
                </a:solidFill>
                <a:latin typeface="Arial" panose="020B0604020202020204"/>
              </a:rPr>
              <a:t>21</a:t>
            </a:r>
          </a:p>
        </p:txBody>
      </p:sp>
    </p:spTree>
    <p:extLst>
      <p:ext uri="{BB962C8B-B14F-4D97-AF65-F5344CB8AC3E}">
        <p14:creationId xmlns:p14="http://schemas.microsoft.com/office/powerpoint/2010/main" xmlns="" val="504706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90" y="-89134"/>
            <a:ext cx="11970328" cy="558509"/>
          </a:xfrm>
        </p:spPr>
        <p:txBody>
          <a:bodyPr>
            <a:normAutofit fontScale="90000"/>
          </a:bodyPr>
          <a:lstStyle/>
          <a:p>
            <a:pPr algn="ctr"/>
            <a:r>
              <a:rPr lang="en-US" b="1" dirty="0">
                <a:latin typeface="Arial Black" panose="020B0A04020102020204" pitchFamily="34" charset="0"/>
              </a:rPr>
              <a:t>LEGAL SERVICES</a:t>
            </a:r>
            <a:endParaRPr lang="en-ZA" b="1" dirty="0">
              <a:latin typeface="Arial Black" panose="020B0A04020102020204" pitchFamily="34" charset="0"/>
            </a:endParaRPr>
          </a:p>
        </p:txBody>
      </p:sp>
      <p:sp>
        <p:nvSpPr>
          <p:cNvPr id="3" name="Slide Number Placeholder 2">
            <a:extLst>
              <a:ext uri="{FF2B5EF4-FFF2-40B4-BE49-F238E27FC236}">
                <a16:creationId xmlns:a16="http://schemas.microsoft.com/office/drawing/2014/main" xmlns=""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prstClr val="black"/>
                </a:solidFill>
                <a:latin typeface="Arial" panose="020B0604020202020204"/>
              </a:rPr>
              <a:t>22</a:t>
            </a:r>
          </a:p>
        </p:txBody>
      </p:sp>
      <p:graphicFrame>
        <p:nvGraphicFramePr>
          <p:cNvPr id="5" name="Table 4"/>
          <p:cNvGraphicFramePr>
            <a:graphicFrameLocks noGrp="1"/>
          </p:cNvGraphicFramePr>
          <p:nvPr>
            <p:extLst>
              <p:ext uri="{D42A27DB-BD31-4B8C-83A1-F6EECF244321}">
                <p14:modId xmlns:p14="http://schemas.microsoft.com/office/powerpoint/2010/main" xmlns="" val="3931136844"/>
              </p:ext>
            </p:extLst>
          </p:nvPr>
        </p:nvGraphicFramePr>
        <p:xfrm>
          <a:off x="147782" y="469375"/>
          <a:ext cx="11556537" cy="4651359"/>
        </p:xfrm>
        <a:graphic>
          <a:graphicData uri="http://schemas.openxmlformats.org/drawingml/2006/table">
            <a:tbl>
              <a:tblPr firstRow="1" bandRow="1">
                <a:tableStyleId>{5940675A-B579-460E-94D1-54222C63F5DA}</a:tableStyleId>
              </a:tblPr>
              <a:tblGrid>
                <a:gridCol w="3193589">
                  <a:extLst>
                    <a:ext uri="{9D8B030D-6E8A-4147-A177-3AD203B41FA5}">
                      <a16:colId xmlns:a16="http://schemas.microsoft.com/office/drawing/2014/main" xmlns="" val="2551858274"/>
                    </a:ext>
                  </a:extLst>
                </a:gridCol>
                <a:gridCol w="4224750">
                  <a:extLst>
                    <a:ext uri="{9D8B030D-6E8A-4147-A177-3AD203B41FA5}">
                      <a16:colId xmlns:a16="http://schemas.microsoft.com/office/drawing/2014/main" xmlns="" val="3340019854"/>
                    </a:ext>
                  </a:extLst>
                </a:gridCol>
                <a:gridCol w="4138198">
                  <a:extLst>
                    <a:ext uri="{9D8B030D-6E8A-4147-A177-3AD203B41FA5}">
                      <a16:colId xmlns:a16="http://schemas.microsoft.com/office/drawing/2014/main" xmlns="" val="3782896356"/>
                    </a:ext>
                  </a:extLst>
                </a:gridCol>
              </a:tblGrid>
              <a:tr h="736836">
                <a:tc>
                  <a:txBody>
                    <a:bodyPr/>
                    <a:lstStyle/>
                    <a:p>
                      <a:r>
                        <a:rPr lang="en-US" sz="1800" b="1" dirty="0"/>
                        <a:t>OUTPUTS</a:t>
                      </a:r>
                      <a:endParaRPr lang="en-ZA" sz="1800" b="1" dirty="0"/>
                    </a:p>
                  </a:txBody>
                  <a:tcPr marL="79301" marR="79301">
                    <a:solidFill>
                      <a:srgbClr val="AC8300"/>
                    </a:solidFill>
                  </a:tcPr>
                </a:tc>
                <a:tc>
                  <a:txBody>
                    <a:bodyPr/>
                    <a:lstStyle/>
                    <a:p>
                      <a:r>
                        <a:rPr lang="en-US" sz="1800" b="1" dirty="0"/>
                        <a:t>OUTPUT INDICATOR </a:t>
                      </a:r>
                      <a:endParaRPr lang="en-ZA" sz="1800" b="1" dirty="0"/>
                    </a:p>
                  </a:txBody>
                  <a:tcPr marL="79301" marR="79301">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dirty="0"/>
                        <a:t>2023/24</a:t>
                      </a:r>
                      <a:endParaRPr lang="en-ZA" sz="1800" b="1" dirty="0"/>
                    </a:p>
                  </a:txBody>
                  <a:tcPr marL="79301" marR="79301">
                    <a:solidFill>
                      <a:srgbClr val="AC8300"/>
                    </a:solidFill>
                  </a:tcPr>
                </a:tc>
                <a:extLst>
                  <a:ext uri="{0D108BD9-81ED-4DB2-BD59-A6C34878D82A}">
                    <a16:rowId xmlns:a16="http://schemas.microsoft.com/office/drawing/2014/main" xmlns="" val="59707275"/>
                  </a:ext>
                </a:extLst>
              </a:tr>
              <a:tr h="1374429">
                <a:tc>
                  <a:txBody>
                    <a:bodyPr/>
                    <a:lstStyle/>
                    <a:p>
                      <a:pPr marL="0" marR="78740" algn="l" defTabSz="685800" rtl="0" eaLnBrk="1" latinLnBrk="0" hangingPunct="1">
                        <a:lnSpc>
                          <a:spcPct val="106000"/>
                        </a:lnSpc>
                        <a:spcBef>
                          <a:spcPts val="360"/>
                        </a:spcBef>
                        <a:spcAft>
                          <a:spcPts val="0"/>
                        </a:spcAft>
                      </a:pPr>
                      <a:r>
                        <a:rPr lang="en-ZA" sz="18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An approved SASSA Amendment</a:t>
                      </a:r>
                    </a:p>
                    <a:p>
                      <a:pPr marL="0" marR="78740" algn="l" defTabSz="685800" rtl="0" eaLnBrk="1" latinLnBrk="0" hangingPunct="1">
                        <a:lnSpc>
                          <a:spcPct val="106000"/>
                        </a:lnSpc>
                        <a:spcBef>
                          <a:spcPts val="360"/>
                        </a:spcBef>
                        <a:spcAft>
                          <a:spcPts val="0"/>
                        </a:spcAft>
                      </a:pPr>
                      <a:r>
                        <a:rPr lang="en-ZA" sz="18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Act</a:t>
                      </a:r>
                    </a:p>
                    <a:p>
                      <a:pPr marL="0" marR="78740" algn="l" defTabSz="685800" rtl="0" eaLnBrk="1" latinLnBrk="0" hangingPunct="1">
                        <a:lnSpc>
                          <a:spcPct val="106000"/>
                        </a:lnSpc>
                        <a:spcBef>
                          <a:spcPts val="360"/>
                        </a:spcBef>
                        <a:spcAft>
                          <a:spcPts val="0"/>
                        </a:spcAft>
                      </a:pPr>
                      <a:r>
                        <a:rPr lang="en-ZA" sz="18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78740" algn="l" defTabSz="685800" rtl="0" eaLnBrk="1" latinLnBrk="0" hangingPunct="1">
                        <a:lnSpc>
                          <a:spcPct val="106000"/>
                        </a:lnSpc>
                        <a:spcBef>
                          <a:spcPts val="360"/>
                        </a:spcBef>
                        <a:spcAft>
                          <a:spcPts val="0"/>
                        </a:spcAft>
                      </a:pPr>
                      <a:r>
                        <a:rPr lang="en-ZA" sz="18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SASSA Amendment Act</a:t>
                      </a:r>
                    </a:p>
                    <a:p>
                      <a:pPr marL="0" marR="78740" algn="l" defTabSz="685800" rtl="0" eaLnBrk="1" latinLnBrk="0" hangingPunct="1">
                        <a:lnSpc>
                          <a:spcPct val="106000"/>
                        </a:lnSpc>
                        <a:spcBef>
                          <a:spcPts val="360"/>
                        </a:spcBef>
                        <a:spcAft>
                          <a:spcPts val="0"/>
                        </a:spcAft>
                      </a:pPr>
                      <a:r>
                        <a:rPr lang="en-ZA" sz="18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approved</a:t>
                      </a:r>
                    </a:p>
                  </a:txBody>
                  <a:tcPr marL="68580" marR="68580" marT="0" marB="0"/>
                </a:tc>
                <a:tc>
                  <a:txBody>
                    <a:bodyPr/>
                    <a:lstStyle/>
                    <a:p>
                      <a:pPr marL="0" marR="78740" algn="l" defTabSz="685800" rtl="0" eaLnBrk="1" latinLnBrk="0" hangingPunct="1">
                        <a:lnSpc>
                          <a:spcPct val="106000"/>
                        </a:lnSpc>
                        <a:spcBef>
                          <a:spcPts val="360"/>
                        </a:spcBef>
                        <a:spcAft>
                          <a:spcPts val="0"/>
                        </a:spcAft>
                      </a:pPr>
                      <a:r>
                        <a:rPr lang="en-ZA" sz="18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Submit the Draft SASSA</a:t>
                      </a:r>
                    </a:p>
                    <a:p>
                      <a:pPr marL="0" marR="78740" algn="l" defTabSz="685800" rtl="0" eaLnBrk="1" latinLnBrk="0" hangingPunct="1">
                        <a:lnSpc>
                          <a:spcPct val="106000"/>
                        </a:lnSpc>
                        <a:spcBef>
                          <a:spcPts val="360"/>
                        </a:spcBef>
                        <a:spcAft>
                          <a:spcPts val="0"/>
                        </a:spcAft>
                      </a:pPr>
                      <a:r>
                        <a:rPr lang="en-ZA" sz="18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Amendment Bill to Cabinet for approval to introduce the Bill to Parliament </a:t>
                      </a:r>
                    </a:p>
                  </a:txBody>
                  <a:tcPr marL="68580" marR="68580" marT="0" marB="0"/>
                </a:tc>
                <a:extLst>
                  <a:ext uri="{0D108BD9-81ED-4DB2-BD59-A6C34878D82A}">
                    <a16:rowId xmlns:a16="http://schemas.microsoft.com/office/drawing/2014/main" xmlns="" val="1646130100"/>
                  </a:ext>
                </a:extLst>
              </a:tr>
              <a:tr h="1126676">
                <a:tc>
                  <a:txBody>
                    <a:bodyPr/>
                    <a:lstStyle/>
                    <a:p>
                      <a:pPr marL="0" marR="78740" algn="l" defTabSz="685800" rtl="0" eaLnBrk="1" latinLnBrk="0" hangingPunct="1">
                        <a:lnSpc>
                          <a:spcPct val="106000"/>
                        </a:lnSpc>
                        <a:spcBef>
                          <a:spcPts val="360"/>
                        </a:spcBef>
                        <a:spcAft>
                          <a:spcPts val="0"/>
                        </a:spcAft>
                      </a:pPr>
                      <a:r>
                        <a:rPr lang="en-ZA" sz="18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Approved Victim Support Services Bill</a:t>
                      </a:r>
                    </a:p>
                  </a:txBody>
                  <a:tcPr marL="68580" marR="68580" marT="0" marB="0"/>
                </a:tc>
                <a:tc>
                  <a:txBody>
                    <a:bodyPr/>
                    <a:lstStyle/>
                    <a:p>
                      <a:pPr marL="0" marR="78740" algn="l" defTabSz="685800" rtl="0" eaLnBrk="1" latinLnBrk="0" hangingPunct="1">
                        <a:lnSpc>
                          <a:spcPct val="106000"/>
                        </a:lnSpc>
                        <a:spcBef>
                          <a:spcPts val="360"/>
                        </a:spcBef>
                        <a:spcAft>
                          <a:spcPts val="0"/>
                        </a:spcAft>
                      </a:pPr>
                      <a:r>
                        <a:rPr lang="en-ZA" sz="1800" i="0" u="none" kern="1200">
                          <a:solidFill>
                            <a:schemeClr val="tx1"/>
                          </a:solidFill>
                          <a:effectLst/>
                          <a:latin typeface="Arial" panose="020B0604020202020204" pitchFamily="34" charset="0"/>
                          <a:ea typeface="Calibri" panose="020F0502020204030204" pitchFamily="34" charset="0"/>
                          <a:cs typeface="Arial" panose="020B0604020202020204" pitchFamily="34" charset="0"/>
                        </a:rPr>
                        <a:t>Victim Support Services Bill approved</a:t>
                      </a:r>
                    </a:p>
                  </a:txBody>
                  <a:tcPr marL="68580" marR="68580" marT="0" marB="0"/>
                </a:tc>
                <a:tc>
                  <a:txBody>
                    <a:bodyPr/>
                    <a:lstStyle/>
                    <a:p>
                      <a:pPr marL="0" marR="78740" algn="l" defTabSz="685800" rtl="0" eaLnBrk="1" latinLnBrk="0" hangingPunct="1">
                        <a:lnSpc>
                          <a:spcPct val="106000"/>
                        </a:lnSpc>
                        <a:spcBef>
                          <a:spcPts val="360"/>
                        </a:spcBef>
                        <a:spcAft>
                          <a:spcPts val="0"/>
                        </a:spcAft>
                      </a:pPr>
                      <a:r>
                        <a:rPr lang="en-ZA" sz="18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Submit the VSS Bill to Cabinet for approval to introduce to Parliament</a:t>
                      </a:r>
                    </a:p>
                  </a:txBody>
                  <a:tcPr marL="68580" marR="68580" marT="0" marB="0"/>
                </a:tc>
                <a:extLst>
                  <a:ext uri="{0D108BD9-81ED-4DB2-BD59-A6C34878D82A}">
                    <a16:rowId xmlns:a16="http://schemas.microsoft.com/office/drawing/2014/main" xmlns="" val="1943558177"/>
                  </a:ext>
                </a:extLst>
              </a:tr>
              <a:tr h="1413418">
                <a:tc>
                  <a:txBody>
                    <a:bodyPr/>
                    <a:lstStyle/>
                    <a:p>
                      <a:pPr marL="0" marR="78740" algn="l" defTabSz="685800" rtl="0" eaLnBrk="1" latinLnBrk="0" hangingPunct="1">
                        <a:lnSpc>
                          <a:spcPct val="106000"/>
                        </a:lnSpc>
                        <a:spcBef>
                          <a:spcPts val="360"/>
                        </a:spcBef>
                        <a:spcAft>
                          <a:spcPts val="0"/>
                        </a:spcAft>
                      </a:pPr>
                      <a:r>
                        <a:rPr lang="en-US" sz="1800" i="0" u="none"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Approved NDA Amendment  Bill  Act</a:t>
                      </a:r>
                      <a:endParaRPr lang="en-ZA" sz="18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78740" algn="l" defTabSz="685800" rtl="0" eaLnBrk="1" latinLnBrk="0" hangingPunct="1">
                        <a:lnSpc>
                          <a:spcPct val="106000"/>
                        </a:lnSpc>
                        <a:spcBef>
                          <a:spcPts val="360"/>
                        </a:spcBef>
                        <a:spcAft>
                          <a:spcPts val="0"/>
                        </a:spcAft>
                      </a:pPr>
                      <a:r>
                        <a:rPr lang="en-ZA" sz="18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NDA Amendment Bill approved </a:t>
                      </a:r>
                    </a:p>
                  </a:txBody>
                  <a:tcPr marL="68580" marR="68580" marT="0" marB="0"/>
                </a:tc>
                <a:tc>
                  <a:txBody>
                    <a:bodyPr/>
                    <a:lstStyle/>
                    <a:p>
                      <a:pPr marL="0" marR="78740" algn="l" defTabSz="685800" rtl="0" eaLnBrk="1" latinLnBrk="0" hangingPunct="1">
                        <a:lnSpc>
                          <a:spcPct val="106000"/>
                        </a:lnSpc>
                        <a:spcBef>
                          <a:spcPts val="360"/>
                        </a:spcBef>
                        <a:spcAft>
                          <a:spcPts val="0"/>
                        </a:spcAft>
                      </a:pPr>
                      <a:r>
                        <a:rPr lang="en-ZA" sz="1800" i="0" u="none"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Submit NDA Amendment Bill to Cabinet for approval to solicit public comments</a:t>
                      </a:r>
                      <a:endParaRPr lang="en-ZA" sz="18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317759733"/>
                  </a:ext>
                </a:extLst>
              </a:tr>
            </a:tbl>
          </a:graphicData>
        </a:graphic>
      </p:graphicFrame>
    </p:spTree>
    <p:extLst>
      <p:ext uri="{BB962C8B-B14F-4D97-AF65-F5344CB8AC3E}">
        <p14:creationId xmlns:p14="http://schemas.microsoft.com/office/powerpoint/2010/main" xmlns="" val="3623715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93D4E4-559D-47E2-9C1D-95B536BE647F}"/>
              </a:ext>
            </a:extLst>
          </p:cNvPr>
          <p:cNvSpPr>
            <a:spLocks noGrp="1"/>
          </p:cNvSpPr>
          <p:nvPr>
            <p:ph type="title"/>
          </p:nvPr>
        </p:nvSpPr>
        <p:spPr>
          <a:xfrm>
            <a:off x="838200" y="72520"/>
            <a:ext cx="10515600" cy="504290"/>
          </a:xfrm>
        </p:spPr>
        <p:txBody>
          <a:bodyPr>
            <a:normAutofit fontScale="90000"/>
          </a:bodyPr>
          <a:lstStyle/>
          <a:p>
            <a:pPr algn="ctr"/>
            <a:r>
              <a:rPr lang="en-US">
                <a:latin typeface="Arial Black" panose="020B0A04020102020204" pitchFamily="34" charset="0"/>
              </a:rPr>
              <a:t> </a:t>
            </a:r>
            <a:endParaRPr lang="en-ZA">
              <a:latin typeface="Arial Black" panose="020B0A04020102020204" pitchFamily="34" charset="0"/>
            </a:endParaRPr>
          </a:p>
        </p:txBody>
      </p:sp>
      <p:sp>
        <p:nvSpPr>
          <p:cNvPr id="4" name="Slide Number Placeholder 2">
            <a:extLst>
              <a:ext uri="{FF2B5EF4-FFF2-40B4-BE49-F238E27FC236}">
                <a16:creationId xmlns:a16="http://schemas.microsoft.com/office/drawing/2014/main" xmlns=""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b="1">
              <a:solidFill>
                <a:prstClr val="black"/>
              </a:solidFill>
              <a:latin typeface="Arial" panose="020B0604020202020204"/>
            </a:endParaRPr>
          </a:p>
        </p:txBody>
      </p:sp>
      <p:sp>
        <p:nvSpPr>
          <p:cNvPr id="3" name="Content Placeholder 2"/>
          <p:cNvSpPr>
            <a:spLocks noGrp="1"/>
          </p:cNvSpPr>
          <p:nvPr>
            <p:ph idx="1"/>
          </p:nvPr>
        </p:nvSpPr>
        <p:spPr>
          <a:xfrm>
            <a:off x="838200" y="1825625"/>
            <a:ext cx="10515600" cy="908339"/>
          </a:xfrm>
        </p:spPr>
        <p:txBody>
          <a:bodyPr>
            <a:normAutofit/>
          </a:bodyPr>
          <a:lstStyle/>
          <a:p>
            <a:pPr marL="0" indent="0" algn="ctr">
              <a:buNone/>
            </a:pPr>
            <a:r>
              <a:rPr lang="en-ZA" sz="3200" b="1">
                <a:latin typeface="Arial Black" panose="020B0A04020102020204" pitchFamily="34" charset="0"/>
              </a:rPr>
              <a:t>PROGRAMME 2: SOCIAL ASSISTANCE</a:t>
            </a:r>
          </a:p>
        </p:txBody>
      </p:sp>
      <p:sp>
        <p:nvSpPr>
          <p:cNvPr id="5" name="Slide Number Placeholder 2">
            <a:extLst>
              <a:ext uri="{FF2B5EF4-FFF2-40B4-BE49-F238E27FC236}">
                <a16:creationId xmlns:a16="http://schemas.microsoft.com/office/drawing/2014/main" xmlns="" id="{7801932A-EF73-4EFC-BC82-28D460C9D155}"/>
              </a:ext>
            </a:extLst>
          </p:cNvPr>
          <p:cNvSpPr txBox="1">
            <a:spLocks/>
          </p:cNvSpPr>
          <p:nvPr/>
        </p:nvSpPr>
        <p:spPr>
          <a:xfrm>
            <a:off x="4637824" y="6156340"/>
            <a:ext cx="2133600"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b="1" dirty="0">
              <a:solidFill>
                <a:prstClr val="black"/>
              </a:solidFill>
              <a:latin typeface="Arial" panose="020B0604020202020204"/>
            </a:endParaRPr>
          </a:p>
        </p:txBody>
      </p:sp>
      <p:sp>
        <p:nvSpPr>
          <p:cNvPr id="6" name="Slide Number Placeholder 2">
            <a:extLst>
              <a:ext uri="{FF2B5EF4-FFF2-40B4-BE49-F238E27FC236}">
                <a16:creationId xmlns:a16="http://schemas.microsoft.com/office/drawing/2014/main" xmlns="" id="{B91B8C4F-42AF-E27A-87B5-98E6844CF264}"/>
              </a:ext>
            </a:extLst>
          </p:cNvPr>
          <p:cNvSpPr txBox="1">
            <a:spLocks/>
          </p:cNvSpPr>
          <p:nvPr/>
        </p:nvSpPr>
        <p:spPr>
          <a:xfrm>
            <a:off x="4981712" y="62926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rial" panose="020B0604020202020204"/>
              </a:rPr>
              <a:t>23</a:t>
            </a: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xmlns="" val="3022642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93D4E4-559D-47E2-9C1D-95B536BE647F}"/>
              </a:ext>
            </a:extLst>
          </p:cNvPr>
          <p:cNvSpPr>
            <a:spLocks noGrp="1"/>
          </p:cNvSpPr>
          <p:nvPr>
            <p:ph type="title"/>
          </p:nvPr>
        </p:nvSpPr>
        <p:spPr>
          <a:xfrm>
            <a:off x="699655" y="415638"/>
            <a:ext cx="10515600" cy="512064"/>
          </a:xfrm>
        </p:spPr>
        <p:txBody>
          <a:bodyPr>
            <a:noAutofit/>
          </a:bodyPr>
          <a:lstStyle/>
          <a:p>
            <a:pPr algn="ctr"/>
            <a:r>
              <a:rPr lang="en-US" sz="4000">
                <a:latin typeface="Arial Black" panose="020B0A04020102020204" pitchFamily="34" charset="0"/>
              </a:rPr>
              <a:t>SOCIAL ASSISTANCE</a:t>
            </a:r>
            <a:endParaRPr lang="en-ZA" sz="4000">
              <a:latin typeface="Arial Black" panose="020B0A04020102020204" pitchFamily="34" charset="0"/>
            </a:endParaRPr>
          </a:p>
        </p:txBody>
      </p:sp>
      <p:graphicFrame>
        <p:nvGraphicFramePr>
          <p:cNvPr id="7" name="Content Placeholder 6">
            <a:extLst>
              <a:ext uri="{FF2B5EF4-FFF2-40B4-BE49-F238E27FC236}">
                <a16:creationId xmlns:a16="http://schemas.microsoft.com/office/drawing/2014/main" xmlns="" id="{157F6650-EB0E-4D0C-8246-D554E9D49FE8}"/>
              </a:ext>
            </a:extLst>
          </p:cNvPr>
          <p:cNvGraphicFramePr>
            <a:graphicFrameLocks noGrp="1"/>
          </p:cNvGraphicFramePr>
          <p:nvPr>
            <p:ph idx="1"/>
            <p:extLst>
              <p:ext uri="{D42A27DB-BD31-4B8C-83A1-F6EECF244321}">
                <p14:modId xmlns:p14="http://schemas.microsoft.com/office/powerpoint/2010/main" xmlns="" val="3442638213"/>
              </p:ext>
            </p:extLst>
          </p:nvPr>
        </p:nvGraphicFramePr>
        <p:xfrm>
          <a:off x="137160" y="1065080"/>
          <a:ext cx="11485880" cy="3710119"/>
        </p:xfrm>
        <a:graphic>
          <a:graphicData uri="http://schemas.openxmlformats.org/drawingml/2006/table">
            <a:tbl>
              <a:tblPr firstRow="1" bandRow="1">
                <a:tableStyleId>{5940675A-B579-460E-94D1-54222C63F5DA}</a:tableStyleId>
              </a:tblPr>
              <a:tblGrid>
                <a:gridCol w="4271749">
                  <a:extLst>
                    <a:ext uri="{9D8B030D-6E8A-4147-A177-3AD203B41FA5}">
                      <a16:colId xmlns:a16="http://schemas.microsoft.com/office/drawing/2014/main" xmlns="" val="2604264528"/>
                    </a:ext>
                  </a:extLst>
                </a:gridCol>
                <a:gridCol w="3967813">
                  <a:extLst>
                    <a:ext uri="{9D8B030D-6E8A-4147-A177-3AD203B41FA5}">
                      <a16:colId xmlns:a16="http://schemas.microsoft.com/office/drawing/2014/main" xmlns="" val="3706289916"/>
                    </a:ext>
                  </a:extLst>
                </a:gridCol>
                <a:gridCol w="3246318">
                  <a:extLst>
                    <a:ext uri="{9D8B030D-6E8A-4147-A177-3AD203B41FA5}">
                      <a16:colId xmlns:a16="http://schemas.microsoft.com/office/drawing/2014/main" xmlns="" val="271842850"/>
                    </a:ext>
                  </a:extLst>
                </a:gridCol>
              </a:tblGrid>
              <a:tr h="1032714">
                <a:tc>
                  <a:txBody>
                    <a:bodyPr/>
                    <a:lstStyle/>
                    <a:p>
                      <a:r>
                        <a:rPr lang="en-US" sz="2400" b="1" dirty="0">
                          <a:latin typeface="Arial" panose="020B0604020202020204" pitchFamily="34" charset="0"/>
                          <a:cs typeface="Arial" panose="020B0604020202020204" pitchFamily="34" charset="0"/>
                        </a:rPr>
                        <a:t>OUTPUTS</a:t>
                      </a:r>
                      <a:endParaRPr lang="en-ZA" sz="2400" b="1" dirty="0">
                        <a:latin typeface="Arial" panose="020B0604020202020204" pitchFamily="34" charset="0"/>
                        <a:cs typeface="Arial" panose="020B0604020202020204" pitchFamily="34" charset="0"/>
                      </a:endParaRPr>
                    </a:p>
                  </a:txBody>
                  <a:tcPr marL="79301" marR="79301">
                    <a:solidFill>
                      <a:srgbClr val="AC8300"/>
                    </a:solidFill>
                  </a:tcPr>
                </a:tc>
                <a:tc>
                  <a:txBody>
                    <a:bodyPr/>
                    <a:lstStyle/>
                    <a:p>
                      <a:r>
                        <a:rPr lang="en-US" sz="2400" b="1">
                          <a:latin typeface="Arial" panose="020B0604020202020204" pitchFamily="34" charset="0"/>
                          <a:cs typeface="Arial" panose="020B0604020202020204" pitchFamily="34" charset="0"/>
                        </a:rPr>
                        <a:t>OUTPUT INDICATOR </a:t>
                      </a:r>
                      <a:endParaRPr lang="en-ZA" sz="2400" b="1">
                        <a:latin typeface="Arial" panose="020B0604020202020204" pitchFamily="34" charset="0"/>
                        <a:cs typeface="Arial" panose="020B0604020202020204" pitchFamily="34" charset="0"/>
                      </a:endParaRPr>
                    </a:p>
                  </a:txBody>
                  <a:tcPr marL="79301" marR="79301">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2023/24</a:t>
                      </a:r>
                      <a:endParaRPr lang="en-ZA" sz="2400" b="1" dirty="0">
                        <a:latin typeface="Arial" panose="020B0604020202020204" pitchFamily="34" charset="0"/>
                        <a:cs typeface="Arial" panose="020B0604020202020204" pitchFamily="34" charset="0"/>
                      </a:endParaRPr>
                    </a:p>
                  </a:txBody>
                  <a:tcPr marL="79301" marR="79301">
                    <a:solidFill>
                      <a:srgbClr val="AC8300"/>
                    </a:solidFill>
                  </a:tcPr>
                </a:tc>
                <a:extLst>
                  <a:ext uri="{0D108BD9-81ED-4DB2-BD59-A6C34878D82A}">
                    <a16:rowId xmlns:a16="http://schemas.microsoft.com/office/drawing/2014/main" xmlns="" val="3485867384"/>
                  </a:ext>
                </a:extLst>
              </a:tr>
              <a:tr h="2677405">
                <a:tc>
                  <a:txBody>
                    <a:bodyPr/>
                    <a:lstStyle/>
                    <a:p>
                      <a:pPr marL="0" marR="78740" algn="l" defTabSz="685800" rtl="0" eaLnBrk="1" latinLnBrk="0" hangingPunct="1">
                        <a:lnSpc>
                          <a:spcPct val="106000"/>
                        </a:lnSpc>
                        <a:spcBef>
                          <a:spcPts val="360"/>
                        </a:spcBef>
                        <a:spcAft>
                          <a:spcPts val="0"/>
                        </a:spcAft>
                        <a:tabLst>
                          <a:tab pos="160020" algn="l"/>
                        </a:tabLst>
                      </a:pPr>
                      <a:r>
                        <a:rPr lang="en-GB" sz="20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Transferred funds to SASSA for administration and payment of social grants to beneficiaries on behalf of DSD </a:t>
                      </a:r>
                      <a:endParaRPr lang="en-ZA" sz="20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78740" algn="l" defTabSz="685800" rtl="0" eaLnBrk="1" latinLnBrk="0" hangingPunct="1">
                        <a:lnSpc>
                          <a:spcPct val="106000"/>
                        </a:lnSpc>
                        <a:spcBef>
                          <a:spcPts val="360"/>
                        </a:spcBef>
                        <a:spcAft>
                          <a:spcPts val="0"/>
                        </a:spcAft>
                        <a:tabLst>
                          <a:tab pos="160020" algn="l"/>
                        </a:tabLst>
                      </a:pPr>
                      <a:r>
                        <a:rPr lang="en-GB" sz="20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Monthly payment of social grant beneficiaries as administered and paid by SASSA on behalf of DSD</a:t>
                      </a:r>
                      <a:endParaRPr lang="en-ZA" sz="20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2000" dirty="0">
                          <a:solidFill>
                            <a:srgbClr val="4C4D4F"/>
                          </a:solidFill>
                          <a:effectLst/>
                          <a:latin typeface="Arial" panose="020B0604020202020204" pitchFamily="34" charset="0"/>
                          <a:ea typeface="Calibri" panose="020F0502020204030204" pitchFamily="34" charset="0"/>
                          <a:cs typeface="Arial" panose="020B0604020202020204" pitchFamily="34" charset="0"/>
                        </a:rPr>
                        <a:t>Transfer R253 billion to SASSA</a:t>
                      </a:r>
                      <a:r>
                        <a:rPr lang="en-GB" sz="2000" dirty="0">
                          <a:effectLst/>
                          <a:latin typeface="Arial" panose="020B0604020202020204" pitchFamily="34" charset="0"/>
                          <a:ea typeface="Calibri" panose="020F0502020204030204" pitchFamily="34" charset="0"/>
                          <a:cs typeface="Arial" panose="020B0604020202020204" pitchFamily="34" charset="0"/>
                        </a:rPr>
                        <a:t> </a:t>
                      </a:r>
                      <a:r>
                        <a:rPr lang="en-GB" sz="2000" dirty="0">
                          <a:solidFill>
                            <a:srgbClr val="4C4D4F"/>
                          </a:solidFill>
                          <a:effectLst/>
                          <a:latin typeface="Arial" panose="020B0604020202020204" pitchFamily="34" charset="0"/>
                          <a:ea typeface="Calibri" panose="020F0502020204030204" pitchFamily="34" charset="0"/>
                          <a:cs typeface="Arial" panose="020B0604020202020204" pitchFamily="34" charset="0"/>
                        </a:rPr>
                        <a:t>for administration and payment of social grants to beneficiaries on behalf of DSD  </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4175919136"/>
                  </a:ext>
                </a:extLst>
              </a:tr>
            </a:tbl>
          </a:graphicData>
        </a:graphic>
      </p:graphicFrame>
      <p:sp>
        <p:nvSpPr>
          <p:cNvPr id="4" name="Slide Number Placeholder 2">
            <a:extLst>
              <a:ext uri="{FF2B5EF4-FFF2-40B4-BE49-F238E27FC236}">
                <a16:creationId xmlns:a16="http://schemas.microsoft.com/office/drawing/2014/main" xmlns=""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prstClr val="black"/>
                </a:solidFill>
                <a:latin typeface="Arial" panose="020B0604020202020204"/>
              </a:rPr>
              <a:t>24</a:t>
            </a:r>
          </a:p>
        </p:txBody>
      </p:sp>
    </p:spTree>
    <p:extLst>
      <p:ext uri="{BB962C8B-B14F-4D97-AF65-F5344CB8AC3E}">
        <p14:creationId xmlns:p14="http://schemas.microsoft.com/office/powerpoint/2010/main" xmlns="" val="3203858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93D4E4-559D-47E2-9C1D-95B536BE647F}"/>
              </a:ext>
            </a:extLst>
          </p:cNvPr>
          <p:cNvSpPr>
            <a:spLocks noGrp="1"/>
          </p:cNvSpPr>
          <p:nvPr>
            <p:ph type="title"/>
          </p:nvPr>
        </p:nvSpPr>
        <p:spPr>
          <a:xfrm>
            <a:off x="838200" y="72520"/>
            <a:ext cx="10515600" cy="504290"/>
          </a:xfrm>
        </p:spPr>
        <p:txBody>
          <a:bodyPr>
            <a:normAutofit fontScale="90000"/>
          </a:bodyPr>
          <a:lstStyle/>
          <a:p>
            <a:pPr algn="ctr"/>
            <a:r>
              <a:rPr lang="en-US">
                <a:latin typeface="Arial Black" panose="020B0A04020102020204" pitchFamily="34" charset="0"/>
              </a:rPr>
              <a:t> </a:t>
            </a:r>
            <a:endParaRPr lang="en-ZA">
              <a:latin typeface="Arial Black" panose="020B0A04020102020204" pitchFamily="34" charset="0"/>
            </a:endParaRPr>
          </a:p>
        </p:txBody>
      </p:sp>
      <p:sp>
        <p:nvSpPr>
          <p:cNvPr id="4" name="Slide Number Placeholder 2">
            <a:extLst>
              <a:ext uri="{FF2B5EF4-FFF2-40B4-BE49-F238E27FC236}">
                <a16:creationId xmlns:a16="http://schemas.microsoft.com/office/drawing/2014/main" xmlns=""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Content Placeholder 2"/>
          <p:cNvSpPr>
            <a:spLocks noGrp="1"/>
          </p:cNvSpPr>
          <p:nvPr>
            <p:ph idx="1"/>
          </p:nvPr>
        </p:nvSpPr>
        <p:spPr>
          <a:xfrm>
            <a:off x="166255" y="1825625"/>
            <a:ext cx="11526981" cy="908339"/>
          </a:xfrm>
        </p:spPr>
        <p:txBody>
          <a:bodyPr>
            <a:normAutofit fontScale="92500"/>
          </a:bodyPr>
          <a:lstStyle/>
          <a:p>
            <a:pPr marL="0" indent="0" algn="ctr">
              <a:buNone/>
            </a:pPr>
            <a:r>
              <a:rPr lang="en-ZA" sz="3200" b="1" dirty="0">
                <a:latin typeface="Arial Black" panose="020B0A04020102020204" pitchFamily="34" charset="0"/>
              </a:rPr>
              <a:t>PROGRAMME 3: COMPREHENSIVE SOCIAL SECURITY</a:t>
            </a:r>
          </a:p>
        </p:txBody>
      </p:sp>
      <p:sp>
        <p:nvSpPr>
          <p:cNvPr id="5" name="Slide Number Placeholder 2">
            <a:extLst>
              <a:ext uri="{FF2B5EF4-FFF2-40B4-BE49-F238E27FC236}">
                <a16:creationId xmlns:a16="http://schemas.microsoft.com/office/drawing/2014/main" xmlns="" id="{4106857E-035C-4449-CB54-DDD5A74C21A6}"/>
              </a:ext>
            </a:extLst>
          </p:cNvPr>
          <p:cNvSpPr txBox="1">
            <a:spLocks/>
          </p:cNvSpPr>
          <p:nvPr/>
        </p:nvSpPr>
        <p:spPr>
          <a:xfrm>
            <a:off x="5042036" y="5971702"/>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25</a:t>
            </a:r>
          </a:p>
        </p:txBody>
      </p:sp>
    </p:spTree>
    <p:extLst>
      <p:ext uri="{BB962C8B-B14F-4D97-AF65-F5344CB8AC3E}">
        <p14:creationId xmlns:p14="http://schemas.microsoft.com/office/powerpoint/2010/main" xmlns="" val="1995447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0116F3EE-E654-470B-8700-D0264B6FFB74}"/>
              </a:ext>
            </a:extLst>
          </p:cNvPr>
          <p:cNvGraphicFramePr>
            <a:graphicFrameLocks noGrp="1"/>
          </p:cNvGraphicFramePr>
          <p:nvPr>
            <p:ph idx="1"/>
            <p:extLst>
              <p:ext uri="{D42A27DB-BD31-4B8C-83A1-F6EECF244321}">
                <p14:modId xmlns:p14="http://schemas.microsoft.com/office/powerpoint/2010/main" xmlns="" val="3186732121"/>
              </p:ext>
            </p:extLst>
          </p:nvPr>
        </p:nvGraphicFramePr>
        <p:xfrm>
          <a:off x="150124" y="521548"/>
          <a:ext cx="11453058" cy="5015652"/>
        </p:xfrm>
        <a:graphic>
          <a:graphicData uri="http://schemas.openxmlformats.org/drawingml/2006/table">
            <a:tbl>
              <a:tblPr firstRow="1" bandRow="1">
                <a:tableStyleId>{5940675A-B579-460E-94D1-54222C63F5DA}</a:tableStyleId>
              </a:tblPr>
              <a:tblGrid>
                <a:gridCol w="3729592">
                  <a:extLst>
                    <a:ext uri="{9D8B030D-6E8A-4147-A177-3AD203B41FA5}">
                      <a16:colId xmlns:a16="http://schemas.microsoft.com/office/drawing/2014/main" xmlns="" val="2747640071"/>
                    </a:ext>
                  </a:extLst>
                </a:gridCol>
                <a:gridCol w="3610177">
                  <a:extLst>
                    <a:ext uri="{9D8B030D-6E8A-4147-A177-3AD203B41FA5}">
                      <a16:colId xmlns:a16="http://schemas.microsoft.com/office/drawing/2014/main" xmlns="" val="3841071302"/>
                    </a:ext>
                  </a:extLst>
                </a:gridCol>
                <a:gridCol w="4113289">
                  <a:extLst>
                    <a:ext uri="{9D8B030D-6E8A-4147-A177-3AD203B41FA5}">
                      <a16:colId xmlns:a16="http://schemas.microsoft.com/office/drawing/2014/main" xmlns="" val="593530438"/>
                    </a:ext>
                  </a:extLst>
                </a:gridCol>
              </a:tblGrid>
              <a:tr h="963259">
                <a:tc>
                  <a:txBody>
                    <a:bodyPr/>
                    <a:lstStyle/>
                    <a:p>
                      <a:r>
                        <a:rPr lang="en-US" sz="1600" b="1">
                          <a:latin typeface="Arial" panose="020B0604020202020204" pitchFamily="34" charset="0"/>
                          <a:cs typeface="Arial" panose="020B0604020202020204" pitchFamily="34" charset="0"/>
                        </a:rPr>
                        <a:t>OUTPUTS</a:t>
                      </a:r>
                      <a:endParaRPr lang="en-ZA" sz="1600" b="1">
                        <a:latin typeface="Arial" panose="020B0604020202020204" pitchFamily="34" charset="0"/>
                        <a:cs typeface="Arial" panose="020B0604020202020204" pitchFamily="34" charset="0"/>
                      </a:endParaRPr>
                    </a:p>
                  </a:txBody>
                  <a:tcPr>
                    <a:solidFill>
                      <a:srgbClr val="AC8300"/>
                    </a:solidFill>
                  </a:tcPr>
                </a:tc>
                <a:tc>
                  <a:txBody>
                    <a:bodyPr/>
                    <a:lstStyle/>
                    <a:p>
                      <a:r>
                        <a:rPr lang="en-US" sz="1600" b="1">
                          <a:latin typeface="Arial" panose="020B0604020202020204" pitchFamily="34" charset="0"/>
                          <a:cs typeface="Arial" panose="020B0604020202020204" pitchFamily="34" charset="0"/>
                        </a:rPr>
                        <a:t>OUTPUT INDICATOR </a:t>
                      </a:r>
                      <a:endParaRPr lang="en-ZA" sz="1600" b="1">
                        <a:latin typeface="Arial" panose="020B0604020202020204" pitchFamily="34" charset="0"/>
                        <a:cs typeface="Arial" panose="020B0604020202020204" pitchFamily="34" charset="0"/>
                      </a:endParaRPr>
                    </a:p>
                  </a:txBody>
                  <a:tcPr>
                    <a:solidFill>
                      <a:srgbClr val="AC8300"/>
                    </a:solidFill>
                  </a:tcPr>
                </a:tc>
                <a:tc>
                  <a:txBody>
                    <a:bodyPr/>
                    <a:lstStyle/>
                    <a:p>
                      <a:r>
                        <a:rPr lang="en-US" sz="1600" b="1" dirty="0">
                          <a:latin typeface="Arial" panose="020B0604020202020204" pitchFamily="34" charset="0"/>
                          <a:cs typeface="Arial" panose="020B0604020202020204" pitchFamily="34" charset="0"/>
                        </a:rPr>
                        <a:t>2023/24</a:t>
                      </a:r>
                      <a:endParaRPr lang="en-ZA" sz="1600" b="1" dirty="0">
                        <a:latin typeface="Arial" panose="020B0604020202020204" pitchFamily="34" charset="0"/>
                        <a:cs typeface="Arial" panose="020B0604020202020204" pitchFamily="34" charset="0"/>
                      </a:endParaRPr>
                    </a:p>
                  </a:txBody>
                  <a:tcPr>
                    <a:solidFill>
                      <a:srgbClr val="AC8300"/>
                    </a:solidFill>
                  </a:tcPr>
                </a:tc>
                <a:extLst>
                  <a:ext uri="{0D108BD9-81ED-4DB2-BD59-A6C34878D82A}">
                    <a16:rowId xmlns:a16="http://schemas.microsoft.com/office/drawing/2014/main" xmlns="" val="22517205"/>
                  </a:ext>
                </a:extLst>
              </a:tr>
              <a:tr h="1519647">
                <a:tc>
                  <a:txBody>
                    <a:bodyPr/>
                    <a:lstStyle/>
                    <a:p>
                      <a:pPr marL="0" algn="l" defTabSz="685800" rtl="0" eaLnBrk="1" latinLnBrk="0" hangingPunct="1">
                        <a:spcAft>
                          <a:spcPts val="0"/>
                        </a:spcAft>
                      </a:pPr>
                      <a:r>
                        <a:rPr lang="en-GB" sz="1600" i="0" u="none"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An approved Policy on</a:t>
                      </a:r>
                      <a:endParaRPr lang="en-ZA" sz="1600" i="0" u="none" kern="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l" defTabSz="685800" rtl="0" eaLnBrk="1" latinLnBrk="0" hangingPunct="1">
                        <a:spcAft>
                          <a:spcPts val="0"/>
                        </a:spcAft>
                      </a:pPr>
                      <a:r>
                        <a:rPr lang="en-GB" sz="1600" i="0" u="none"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Integrating Children’s Grant</a:t>
                      </a:r>
                      <a:endParaRPr lang="en-ZA" sz="1600" i="0" u="none" kern="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l" defTabSz="685800" rtl="0" eaLnBrk="1" latinLnBrk="0" hangingPunct="1">
                        <a:spcAft>
                          <a:spcPts val="0"/>
                        </a:spcAft>
                      </a:pPr>
                      <a:r>
                        <a:rPr lang="en-GB" sz="1600" i="0" u="none"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Beneficiaries with</a:t>
                      </a:r>
                      <a:endParaRPr lang="en-ZA" sz="1600" i="0" u="none" kern="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l" defTabSz="685800" rtl="0" eaLnBrk="1" latinLnBrk="0" hangingPunct="1">
                        <a:spcAft>
                          <a:spcPts val="0"/>
                        </a:spcAft>
                      </a:pPr>
                      <a:r>
                        <a:rPr lang="en-GB" sz="1600" i="0" u="none"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Government Services</a:t>
                      </a:r>
                      <a:endParaRPr lang="en-ZA" sz="1600" i="0" u="none" kern="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l" defTabSz="685800" rtl="0" eaLnBrk="1" latinLnBrk="0" hangingPunct="1">
                        <a:spcAft>
                          <a:spcPts val="0"/>
                        </a:spcAft>
                      </a:pPr>
                      <a:r>
                        <a:rPr lang="en-GB" sz="1600" i="0" u="none"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Policy on Integrating</a:t>
                      </a:r>
                      <a:endParaRPr lang="en-ZA" sz="1600" i="0" u="none" kern="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l" defTabSz="685800" rtl="0" eaLnBrk="1" latinLnBrk="0" hangingPunct="1">
                        <a:spcAft>
                          <a:spcPts val="0"/>
                        </a:spcAft>
                      </a:pPr>
                      <a:r>
                        <a:rPr lang="en-GB" sz="1600" i="0" u="none"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Children’s Grant Beneficiaries</a:t>
                      </a:r>
                      <a:endParaRPr lang="en-ZA" sz="1600" i="0" u="none" kern="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l" defTabSz="685800" rtl="0" eaLnBrk="1" latinLnBrk="0" hangingPunct="1">
                        <a:spcAft>
                          <a:spcPts val="0"/>
                        </a:spcAft>
                      </a:pPr>
                      <a:r>
                        <a:rPr lang="en-GB" sz="1600" i="0" u="none"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With Government Services approved</a:t>
                      </a:r>
                      <a:endParaRPr lang="en-ZA" sz="1600" i="0" u="none" kern="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l" defTabSz="685800" rtl="0" eaLnBrk="1" latinLnBrk="0" hangingPunct="1">
                        <a:spcAft>
                          <a:spcPts val="0"/>
                        </a:spcAft>
                      </a:pPr>
                      <a:r>
                        <a:rPr lang="en-GB" sz="1600" i="0" u="none"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A draft policy on integrating children’s grant beneficiaries</a:t>
                      </a:r>
                      <a:endParaRPr lang="en-ZA" sz="1600" i="0" u="none" kern="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l" defTabSz="685800" rtl="0" eaLnBrk="1" latinLnBrk="0" hangingPunct="1">
                        <a:spcAft>
                          <a:spcPts val="0"/>
                        </a:spcAft>
                      </a:pPr>
                      <a:r>
                        <a:rPr lang="en-GB" sz="1600" i="0" u="none"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with government services submitted to Technical Working Committees for consideration</a:t>
                      </a:r>
                      <a:endParaRPr lang="en-ZA" sz="1600" i="0" u="none" kern="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376135323"/>
                  </a:ext>
                </a:extLst>
              </a:tr>
              <a:tr h="1266373">
                <a:tc>
                  <a:txBody>
                    <a:bodyPr/>
                    <a:lstStyle/>
                    <a:p>
                      <a:pPr marL="0" algn="l" defTabSz="685800" rtl="0" eaLnBrk="1" latinLnBrk="0" hangingPunct="1">
                        <a:spcAft>
                          <a:spcPts val="0"/>
                        </a:spcAft>
                      </a:pPr>
                      <a:r>
                        <a:rPr lang="en-GB" sz="1600" i="0" u="none"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 approved Policy on Maternal Support for Vulnerable Pregnant</a:t>
                      </a:r>
                      <a:endParaRPr lang="en-ZA" sz="16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l" defTabSz="685800" rtl="0" eaLnBrk="1" latinLnBrk="0" hangingPunct="1">
                        <a:spcAft>
                          <a:spcPts val="0"/>
                        </a:spcAft>
                      </a:pPr>
                      <a:r>
                        <a:rPr lang="en-GB" sz="1600" i="0" u="none"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Women and Children</a:t>
                      </a:r>
                      <a:endParaRPr lang="en-ZA" sz="16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l" defTabSz="685800" rtl="0" eaLnBrk="1" latinLnBrk="0" hangingPunct="1">
                        <a:spcAft>
                          <a:spcPts val="0"/>
                        </a:spcAft>
                      </a:pPr>
                      <a:r>
                        <a:rPr lang="en-GB" sz="1600" i="0" u="none"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Policy on Maternal Support for Vulnerable Pregnant Women and</a:t>
                      </a:r>
                      <a:endParaRPr lang="en-ZA" sz="16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l" defTabSz="685800" rtl="0" eaLnBrk="1" latinLnBrk="0" hangingPunct="1">
                        <a:spcAft>
                          <a:spcPts val="0"/>
                        </a:spcAft>
                      </a:pPr>
                      <a:r>
                        <a:rPr lang="en-GB" sz="1600" i="0" u="none"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Children approved</a:t>
                      </a:r>
                      <a:endParaRPr lang="en-ZA" sz="16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l" defTabSz="685800" rtl="0" eaLnBrk="1" latinLnBrk="0" hangingPunct="1">
                        <a:spcAft>
                          <a:spcPts val="0"/>
                        </a:spcAft>
                      </a:pPr>
                      <a:r>
                        <a:rPr lang="en-GB" sz="1600" i="0" u="none"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draft policy on maternal support submitted to Technical Working Committees for consideration</a:t>
                      </a:r>
                      <a:endParaRPr lang="en-ZA" sz="16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3"/>
                  </a:ext>
                </a:extLst>
              </a:tr>
              <a:tr h="1266373">
                <a:tc>
                  <a:txBody>
                    <a:bodyPr/>
                    <a:lstStyle/>
                    <a:p>
                      <a:pPr marL="0" algn="l" defTabSz="685800" rtl="0" eaLnBrk="1" latinLnBrk="0" hangingPunct="1">
                        <a:spcAft>
                          <a:spcPts val="0"/>
                        </a:spcAft>
                      </a:pPr>
                      <a:r>
                        <a:rPr lang="en-GB" sz="1600" i="0" u="none"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 approved Policy on Income</a:t>
                      </a:r>
                      <a:endParaRPr lang="en-ZA" sz="16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l" defTabSz="685800" rtl="0" eaLnBrk="1" latinLnBrk="0" hangingPunct="1">
                        <a:spcAft>
                          <a:spcPts val="0"/>
                        </a:spcAft>
                      </a:pPr>
                      <a:r>
                        <a:rPr lang="en-GB" sz="1600" i="0" u="none"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Support for 18- to 59-year-olds</a:t>
                      </a:r>
                      <a:endParaRPr lang="en-ZA" sz="16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l" defTabSz="685800" rtl="0" eaLnBrk="1" latinLnBrk="0" hangingPunct="1">
                        <a:spcAft>
                          <a:spcPts val="0"/>
                        </a:spcAft>
                      </a:pPr>
                      <a:r>
                        <a:rPr lang="en-GB" sz="1600" i="0" u="none"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Policy on Income Support</a:t>
                      </a:r>
                      <a:endParaRPr lang="en-ZA" sz="16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l" defTabSz="685800" rtl="0" eaLnBrk="1" latinLnBrk="0" hangingPunct="1">
                        <a:spcAft>
                          <a:spcPts val="0"/>
                        </a:spcAft>
                      </a:pPr>
                      <a:r>
                        <a:rPr lang="en-GB" sz="1600" i="0" u="none"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for 18–59-year-olds approved</a:t>
                      </a:r>
                      <a:endParaRPr lang="en-ZA" sz="16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l" defTabSz="685800" rtl="0" eaLnBrk="1" latinLnBrk="0" hangingPunct="1">
                        <a:spcAft>
                          <a:spcPts val="0"/>
                        </a:spcAft>
                      </a:pPr>
                      <a:r>
                        <a:rPr lang="en-GB" sz="1600" i="0" u="none"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draft policy on income support for 18- to 59-year-olds submitted to Technical Working Committees for consideration</a:t>
                      </a:r>
                      <a:endParaRPr lang="en-ZA" sz="1600" i="0" u="none"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6"/>
                  </a:ext>
                </a:extLst>
              </a:tr>
            </a:tbl>
          </a:graphicData>
        </a:graphic>
      </p:graphicFrame>
      <p:sp>
        <p:nvSpPr>
          <p:cNvPr id="3" name="Slide Number Placeholder 2">
            <a:extLst>
              <a:ext uri="{FF2B5EF4-FFF2-40B4-BE49-F238E27FC236}">
                <a16:creationId xmlns:a16="http://schemas.microsoft.com/office/drawing/2014/main" xmlns=""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prstClr val="black"/>
                </a:solidFill>
                <a:latin typeface="Arial" panose="020B0604020202020204"/>
              </a:rPr>
              <a:t>26</a:t>
            </a:r>
          </a:p>
        </p:txBody>
      </p:sp>
      <p:sp>
        <p:nvSpPr>
          <p:cNvPr id="5" name="Title 1">
            <a:extLst>
              <a:ext uri="{FF2B5EF4-FFF2-40B4-BE49-F238E27FC236}">
                <a16:creationId xmlns:a16="http://schemas.microsoft.com/office/drawing/2014/main" xmlns="" id="{E293D4E4-559D-47E2-9C1D-95B536BE647F}"/>
              </a:ext>
            </a:extLst>
          </p:cNvPr>
          <p:cNvSpPr>
            <a:spLocks noGrp="1"/>
          </p:cNvSpPr>
          <p:nvPr>
            <p:ph type="title"/>
          </p:nvPr>
        </p:nvSpPr>
        <p:spPr>
          <a:xfrm>
            <a:off x="1087583" y="-34871"/>
            <a:ext cx="10515600" cy="512064"/>
          </a:xfrm>
        </p:spPr>
        <p:txBody>
          <a:bodyPr>
            <a:normAutofit fontScale="90000"/>
          </a:bodyPr>
          <a:lstStyle/>
          <a:p>
            <a:pPr algn="ctr"/>
            <a:r>
              <a:rPr lang="en-US" dirty="0">
                <a:latin typeface="Arial Black" panose="020B0A04020102020204" pitchFamily="34" charset="0"/>
              </a:rPr>
              <a:t>SOCIAL SECURITY</a:t>
            </a:r>
            <a:endParaRPr lang="en-ZA" dirty="0">
              <a:latin typeface="Arial Black" panose="020B0A04020102020204" pitchFamily="34" charset="0"/>
            </a:endParaRPr>
          </a:p>
        </p:txBody>
      </p:sp>
    </p:spTree>
    <p:extLst>
      <p:ext uri="{BB962C8B-B14F-4D97-AF65-F5344CB8AC3E}">
        <p14:creationId xmlns:p14="http://schemas.microsoft.com/office/powerpoint/2010/main" xmlns="" val="3061100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0116F3EE-E654-470B-8700-D0264B6FFB74}"/>
              </a:ext>
            </a:extLst>
          </p:cNvPr>
          <p:cNvGraphicFramePr>
            <a:graphicFrameLocks noGrp="1"/>
          </p:cNvGraphicFramePr>
          <p:nvPr>
            <p:ph idx="1"/>
            <p:extLst>
              <p:ext uri="{D42A27DB-BD31-4B8C-83A1-F6EECF244321}">
                <p14:modId xmlns:p14="http://schemas.microsoft.com/office/powerpoint/2010/main" xmlns="" val="3803126649"/>
              </p:ext>
            </p:extLst>
          </p:nvPr>
        </p:nvGraphicFramePr>
        <p:xfrm>
          <a:off x="0" y="584915"/>
          <a:ext cx="11353799" cy="4780377"/>
        </p:xfrm>
        <a:graphic>
          <a:graphicData uri="http://schemas.openxmlformats.org/drawingml/2006/table">
            <a:tbl>
              <a:tblPr firstRow="1" bandRow="1">
                <a:tableStyleId>{5940675A-B579-460E-94D1-54222C63F5DA}</a:tableStyleId>
              </a:tblPr>
              <a:tblGrid>
                <a:gridCol w="3958035">
                  <a:extLst>
                    <a:ext uri="{9D8B030D-6E8A-4147-A177-3AD203B41FA5}">
                      <a16:colId xmlns:a16="http://schemas.microsoft.com/office/drawing/2014/main" xmlns="" val="2747640071"/>
                    </a:ext>
                  </a:extLst>
                </a:gridCol>
                <a:gridCol w="3617652">
                  <a:extLst>
                    <a:ext uri="{9D8B030D-6E8A-4147-A177-3AD203B41FA5}">
                      <a16:colId xmlns:a16="http://schemas.microsoft.com/office/drawing/2014/main" xmlns="" val="3841071302"/>
                    </a:ext>
                  </a:extLst>
                </a:gridCol>
                <a:gridCol w="3778112">
                  <a:extLst>
                    <a:ext uri="{9D8B030D-6E8A-4147-A177-3AD203B41FA5}">
                      <a16:colId xmlns:a16="http://schemas.microsoft.com/office/drawing/2014/main" xmlns="" val="3227582166"/>
                    </a:ext>
                  </a:extLst>
                </a:gridCol>
              </a:tblGrid>
              <a:tr h="920095">
                <a:tc>
                  <a:txBody>
                    <a:bodyPr/>
                    <a:lstStyle/>
                    <a:p>
                      <a:r>
                        <a:rPr lang="en-US" sz="1600" b="1" dirty="0">
                          <a:latin typeface="Arial" panose="020B0604020202020204" pitchFamily="34" charset="0"/>
                          <a:cs typeface="Arial" panose="020B0604020202020204" pitchFamily="34" charset="0"/>
                        </a:rPr>
                        <a:t>OUTPUTS</a:t>
                      </a:r>
                      <a:endParaRPr lang="en-ZA" sz="1600" b="1" dirty="0">
                        <a:latin typeface="Arial" panose="020B0604020202020204" pitchFamily="34" charset="0"/>
                        <a:cs typeface="Arial" panose="020B0604020202020204" pitchFamily="34" charset="0"/>
                      </a:endParaRPr>
                    </a:p>
                  </a:txBody>
                  <a:tcPr>
                    <a:solidFill>
                      <a:srgbClr val="AC8300"/>
                    </a:solidFill>
                  </a:tcPr>
                </a:tc>
                <a:tc>
                  <a:txBody>
                    <a:bodyPr/>
                    <a:lstStyle/>
                    <a:p>
                      <a:r>
                        <a:rPr lang="en-US" sz="1600" b="1" dirty="0">
                          <a:latin typeface="Arial" panose="020B0604020202020204" pitchFamily="34" charset="0"/>
                          <a:cs typeface="Arial" panose="020B0604020202020204" pitchFamily="34" charset="0"/>
                        </a:rPr>
                        <a:t>OUTPUT INDICATOR </a:t>
                      </a:r>
                      <a:endParaRPr lang="en-ZA" sz="1600" b="1" dirty="0">
                        <a:latin typeface="Arial" panose="020B0604020202020204" pitchFamily="34" charset="0"/>
                        <a:cs typeface="Arial" panose="020B0604020202020204" pitchFamily="34" charset="0"/>
                      </a:endParaRPr>
                    </a:p>
                  </a:txBody>
                  <a:tcPr>
                    <a:solidFill>
                      <a:srgbClr val="AC8300"/>
                    </a:solidFill>
                  </a:tcPr>
                </a:tc>
                <a:tc>
                  <a:txBody>
                    <a:bodyPr/>
                    <a:lstStyle/>
                    <a:p>
                      <a:pPr algn="ctr">
                        <a:spcAft>
                          <a:spcPts val="0"/>
                        </a:spcAft>
                      </a:pPr>
                      <a:r>
                        <a:rPr lang="en-GB" sz="1600" b="1" kern="1200" dirty="0">
                          <a:solidFill>
                            <a:schemeClr val="tx1"/>
                          </a:solidFill>
                          <a:latin typeface="Arial" panose="020B0604020202020204" pitchFamily="34" charset="0"/>
                          <a:ea typeface="+mn-ea"/>
                          <a:cs typeface="Arial" panose="020B0604020202020204" pitchFamily="34" charset="0"/>
                        </a:rPr>
                        <a:t>2023/24</a:t>
                      </a:r>
                      <a:endParaRPr lang="en-ZA" sz="1600" b="1" kern="1200" dirty="0">
                        <a:solidFill>
                          <a:schemeClr val="tx1"/>
                        </a:solidFill>
                        <a:latin typeface="Arial" panose="020B0604020202020204" pitchFamily="34" charset="0"/>
                        <a:ea typeface="+mn-ea"/>
                        <a:cs typeface="Arial" panose="020B0604020202020204" pitchFamily="34" charset="0"/>
                      </a:endParaRPr>
                    </a:p>
                  </a:txBody>
                  <a:tcPr>
                    <a:solidFill>
                      <a:srgbClr val="AC8300"/>
                    </a:solidFill>
                  </a:tcPr>
                </a:tc>
                <a:extLst>
                  <a:ext uri="{0D108BD9-81ED-4DB2-BD59-A6C34878D82A}">
                    <a16:rowId xmlns:a16="http://schemas.microsoft.com/office/drawing/2014/main" xmlns="" val="22517205"/>
                  </a:ext>
                </a:extLst>
              </a:tr>
              <a:tr h="791150">
                <a:tc>
                  <a:txBody>
                    <a:bodyPr/>
                    <a:lstStyle/>
                    <a:p>
                      <a:pPr>
                        <a:lnSpc>
                          <a:spcPct val="92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Produced Audit report of the Social Assistance Frameworks and Systems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92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Audit report on the Social Assistance</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Frameworks and Systems produced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92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Produce an Audit Report on Disability Grant Medical Review Processes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4"/>
                  </a:ext>
                </a:extLst>
              </a:tr>
              <a:tr h="1364076">
                <a:tc>
                  <a:txBody>
                    <a:bodyPr/>
                    <a:lstStyle/>
                    <a:p>
                      <a:pPr>
                        <a:lnSpc>
                          <a:spcPct val="92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 approved Policy on Voluntary Cover for Retirement and Risk Benefits for Atypical and Informal Sector Workers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92000"/>
                        </a:lnSpc>
                        <a:spcAft>
                          <a:spcPts val="0"/>
                        </a:spcAft>
                      </a:pPr>
                      <a:r>
                        <a:rPr lang="en-GB" sz="1600" dirty="0">
                          <a:effectLst/>
                          <a:latin typeface="Arial" panose="020B0604020202020204" pitchFamily="34" charset="0"/>
                          <a:ea typeface="Calibri" panose="020F0502020204030204" pitchFamily="34" charset="0"/>
                          <a:cs typeface="Arial" panose="020B0604020202020204" pitchFamily="34" charset="0"/>
                        </a:rPr>
                        <a:t>Policy on Voluntary Cover for Retirement and Risk Benefits for Atypical and Informal Sector Workers approved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92000"/>
                        </a:lnSpc>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Submit the Policy on Voluntary Cover for Retirement and Risk Benefits for Atypical and Informal Sector Workers to Cabinet for approval</a:t>
                      </a:r>
                    </a:p>
                    <a:p>
                      <a:pPr>
                        <a:lnSpc>
                          <a:spcPct val="92000"/>
                        </a:lnSpc>
                        <a:spcAft>
                          <a:spcPts val="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5"/>
                  </a:ext>
                </a:extLst>
              </a:tr>
              <a:tr h="744474">
                <a:tc>
                  <a:txBody>
                    <a:bodyPr/>
                    <a:lstStyle/>
                    <a:p>
                      <a:pPr>
                        <a:lnSpc>
                          <a:spcPct val="92000"/>
                        </a:lnSpc>
                        <a:spcAft>
                          <a:spcPts val="0"/>
                        </a:spcAft>
                      </a:pPr>
                      <a:r>
                        <a:rPr lang="en-GB" sz="1600">
                          <a:solidFill>
                            <a:srgbClr val="000000"/>
                          </a:solidFill>
                          <a:effectLst/>
                          <a:latin typeface="Arial" panose="020B0604020202020204" pitchFamily="34" charset="0"/>
                          <a:ea typeface="Calibri" panose="020F0502020204030204" pitchFamily="34" charset="0"/>
                          <a:cs typeface="Arial" panose="020B0604020202020204" pitchFamily="34" charset="0"/>
                        </a:rPr>
                        <a:t>Social Security Review</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92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Social Security Review published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Social Security</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Review Volume 2 published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6"/>
                  </a:ext>
                </a:extLst>
              </a:tr>
              <a:tr h="960582">
                <a:tc>
                  <a:txBody>
                    <a:bodyPr/>
                    <a:lstStyle/>
                    <a:p>
                      <a:pPr>
                        <a:lnSpc>
                          <a:spcPct val="92000"/>
                        </a:lnSpc>
                        <a:spcAft>
                          <a:spcPts val="0"/>
                        </a:spcAft>
                      </a:pPr>
                      <a:r>
                        <a:rPr lang="en-GB" sz="1600">
                          <a:solidFill>
                            <a:srgbClr val="000000"/>
                          </a:solidFill>
                          <a:effectLst/>
                          <a:latin typeface="Arial" panose="020B0604020202020204" pitchFamily="34" charset="0"/>
                          <a:ea typeface="Calibri" panose="020F0502020204030204" pitchFamily="34" charset="0"/>
                          <a:cs typeface="Arial" panose="020B0604020202020204" pitchFamily="34" charset="0"/>
                        </a:rPr>
                        <a:t>An approved Comprehensive Social Security Bill </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92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Social security Bill approved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Develop draft white paper on Comprehensive Social Security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513296026"/>
                  </a:ext>
                </a:extLst>
              </a:tr>
            </a:tbl>
          </a:graphicData>
        </a:graphic>
      </p:graphicFrame>
      <p:sp>
        <p:nvSpPr>
          <p:cNvPr id="3" name="Slide Number Placeholder 2">
            <a:extLst>
              <a:ext uri="{FF2B5EF4-FFF2-40B4-BE49-F238E27FC236}">
                <a16:creationId xmlns:a16="http://schemas.microsoft.com/office/drawing/2014/main" xmlns=""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27</a:t>
            </a:r>
          </a:p>
        </p:txBody>
      </p:sp>
      <p:sp>
        <p:nvSpPr>
          <p:cNvPr id="5" name="Title 1">
            <a:extLst>
              <a:ext uri="{FF2B5EF4-FFF2-40B4-BE49-F238E27FC236}">
                <a16:creationId xmlns:a16="http://schemas.microsoft.com/office/drawing/2014/main" xmlns="" id="{E293D4E4-559D-47E2-9C1D-95B536BE647F}"/>
              </a:ext>
            </a:extLst>
          </p:cNvPr>
          <p:cNvSpPr>
            <a:spLocks noGrp="1"/>
          </p:cNvSpPr>
          <p:nvPr>
            <p:ph type="title"/>
          </p:nvPr>
        </p:nvSpPr>
        <p:spPr>
          <a:xfrm>
            <a:off x="838200" y="72851"/>
            <a:ext cx="10515600" cy="512064"/>
          </a:xfrm>
        </p:spPr>
        <p:txBody>
          <a:bodyPr>
            <a:normAutofit fontScale="90000"/>
          </a:bodyPr>
          <a:lstStyle/>
          <a:p>
            <a:pPr algn="ctr"/>
            <a:r>
              <a:rPr lang="en-US" dirty="0">
                <a:latin typeface="Arial Black" panose="020B0A04020102020204" pitchFamily="34" charset="0"/>
              </a:rPr>
              <a:t>SOCIAL SECURITY </a:t>
            </a:r>
            <a:endParaRPr lang="en-ZA" dirty="0">
              <a:latin typeface="Arial Black" panose="020B0A04020102020204" pitchFamily="34" charset="0"/>
            </a:endParaRPr>
          </a:p>
        </p:txBody>
      </p:sp>
    </p:spTree>
    <p:extLst>
      <p:ext uri="{BB962C8B-B14F-4D97-AF65-F5344CB8AC3E}">
        <p14:creationId xmlns:p14="http://schemas.microsoft.com/office/powerpoint/2010/main" xmlns="" val="646384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93D4E4-559D-47E2-9C1D-95B536BE647F}"/>
              </a:ext>
            </a:extLst>
          </p:cNvPr>
          <p:cNvSpPr>
            <a:spLocks noGrp="1"/>
          </p:cNvSpPr>
          <p:nvPr>
            <p:ph type="title"/>
          </p:nvPr>
        </p:nvSpPr>
        <p:spPr>
          <a:xfrm>
            <a:off x="838200" y="72520"/>
            <a:ext cx="10515600" cy="504290"/>
          </a:xfrm>
        </p:spPr>
        <p:txBody>
          <a:bodyPr>
            <a:normAutofit fontScale="90000"/>
          </a:bodyPr>
          <a:lstStyle/>
          <a:p>
            <a:pPr algn="ctr"/>
            <a:r>
              <a:rPr lang="en-US">
                <a:latin typeface="Arial Black" panose="020B0A04020102020204" pitchFamily="34" charset="0"/>
              </a:rPr>
              <a:t> </a:t>
            </a:r>
            <a:endParaRPr lang="en-ZA">
              <a:latin typeface="Arial Black" panose="020B0A04020102020204" pitchFamily="34" charset="0"/>
            </a:endParaRPr>
          </a:p>
        </p:txBody>
      </p:sp>
      <p:sp>
        <p:nvSpPr>
          <p:cNvPr id="4" name="Slide Number Placeholder 2">
            <a:extLst>
              <a:ext uri="{FF2B5EF4-FFF2-40B4-BE49-F238E27FC236}">
                <a16:creationId xmlns:a16="http://schemas.microsoft.com/office/drawing/2014/main" xmlns="" id="{20E8E62D-04E9-4B7A-9FB0-C614BA513253}"/>
              </a:ext>
            </a:extLst>
          </p:cNvPr>
          <p:cNvSpPr txBox="1">
            <a:spLocks/>
          </p:cNvSpPr>
          <p:nvPr/>
        </p:nvSpPr>
        <p:spPr>
          <a:xfrm>
            <a:off x="4905512" y="6124102"/>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Content Placeholder 2"/>
          <p:cNvSpPr>
            <a:spLocks noGrp="1"/>
          </p:cNvSpPr>
          <p:nvPr>
            <p:ph idx="1"/>
          </p:nvPr>
        </p:nvSpPr>
        <p:spPr>
          <a:xfrm>
            <a:off x="166255" y="1825625"/>
            <a:ext cx="11526981" cy="908339"/>
          </a:xfrm>
        </p:spPr>
        <p:txBody>
          <a:bodyPr>
            <a:normAutofit fontScale="92500" lnSpcReduction="20000"/>
          </a:bodyPr>
          <a:lstStyle/>
          <a:p>
            <a:pPr marL="0" indent="0" algn="ctr">
              <a:buNone/>
            </a:pPr>
            <a:r>
              <a:rPr lang="en-US" sz="3200" b="1">
                <a:latin typeface="Arial Black" panose="020B0A04020102020204" pitchFamily="34" charset="0"/>
              </a:rPr>
              <a:t>PROGRAMME 4: WELFARE SERVICES POLICY DEVELOPMENT AND IMPLEMENTATION SUPPORT</a:t>
            </a:r>
            <a:endParaRPr lang="en-ZA" sz="3200" b="1">
              <a:latin typeface="Arial Black" panose="020B0A04020102020204" pitchFamily="34" charset="0"/>
            </a:endParaRPr>
          </a:p>
          <a:p>
            <a:pPr marL="0" indent="0" algn="ctr">
              <a:buNone/>
            </a:pPr>
            <a:endParaRPr lang="en-US" sz="3200" b="1"/>
          </a:p>
          <a:p>
            <a:pPr marL="0" indent="0" algn="ctr">
              <a:buNone/>
            </a:pPr>
            <a:endParaRPr lang="en-ZA" sz="3200" b="1"/>
          </a:p>
        </p:txBody>
      </p:sp>
      <p:sp>
        <p:nvSpPr>
          <p:cNvPr id="5" name="Slide Number Placeholder 2">
            <a:extLst>
              <a:ext uri="{FF2B5EF4-FFF2-40B4-BE49-F238E27FC236}">
                <a16:creationId xmlns:a16="http://schemas.microsoft.com/office/drawing/2014/main" xmlns="" id="{61A5A971-85EC-19BE-4472-C001713078B5}"/>
              </a:ext>
            </a:extLst>
          </p:cNvPr>
          <p:cNvSpPr txBox="1">
            <a:spLocks/>
          </p:cNvSpPr>
          <p:nvPr/>
        </p:nvSpPr>
        <p:spPr>
          <a:xfrm>
            <a:off x="4981712" y="62926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28</a:t>
            </a:r>
          </a:p>
        </p:txBody>
      </p:sp>
    </p:spTree>
    <p:extLst>
      <p:ext uri="{BB962C8B-B14F-4D97-AF65-F5344CB8AC3E}">
        <p14:creationId xmlns:p14="http://schemas.microsoft.com/office/powerpoint/2010/main" xmlns="" val="704499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20E8E62D-04E9-4B7A-9FB0-C614BA513253}"/>
              </a:ext>
            </a:extLst>
          </p:cNvPr>
          <p:cNvSpPr txBox="1">
            <a:spLocks/>
          </p:cNvSpPr>
          <p:nvPr/>
        </p:nvSpPr>
        <p:spPr>
          <a:xfrm>
            <a:off x="4852560" y="6147970"/>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prstClr val="black"/>
                </a:solidFill>
                <a:latin typeface="Arial" panose="020B0604020202020204"/>
              </a:rPr>
              <a:t>29</a:t>
            </a:r>
          </a:p>
        </p:txBody>
      </p:sp>
      <p:graphicFrame>
        <p:nvGraphicFramePr>
          <p:cNvPr id="5" name="Table 4">
            <a:extLst>
              <a:ext uri="{FF2B5EF4-FFF2-40B4-BE49-F238E27FC236}">
                <a16:creationId xmlns:a16="http://schemas.microsoft.com/office/drawing/2014/main" xmlns="" id="{F979CFEB-4C35-4A99-87F5-922002D00CE0}"/>
              </a:ext>
            </a:extLst>
          </p:cNvPr>
          <p:cNvGraphicFramePr>
            <a:graphicFrameLocks noGrp="1"/>
          </p:cNvGraphicFramePr>
          <p:nvPr>
            <p:extLst>
              <p:ext uri="{D42A27DB-BD31-4B8C-83A1-F6EECF244321}">
                <p14:modId xmlns:p14="http://schemas.microsoft.com/office/powerpoint/2010/main" xmlns="" val="2683847880"/>
              </p:ext>
            </p:extLst>
          </p:nvPr>
        </p:nvGraphicFramePr>
        <p:xfrm>
          <a:off x="7604" y="826502"/>
          <a:ext cx="11523995" cy="4619258"/>
        </p:xfrm>
        <a:graphic>
          <a:graphicData uri="http://schemas.openxmlformats.org/drawingml/2006/table">
            <a:tbl>
              <a:tblPr firstRow="1" bandRow="1">
                <a:tableStyleId>{5940675A-B579-460E-94D1-54222C63F5DA}</a:tableStyleId>
              </a:tblPr>
              <a:tblGrid>
                <a:gridCol w="4045398">
                  <a:extLst>
                    <a:ext uri="{9D8B030D-6E8A-4147-A177-3AD203B41FA5}">
                      <a16:colId xmlns:a16="http://schemas.microsoft.com/office/drawing/2014/main" xmlns="" val="3569275440"/>
                    </a:ext>
                  </a:extLst>
                </a:gridCol>
                <a:gridCol w="3441528">
                  <a:extLst>
                    <a:ext uri="{9D8B030D-6E8A-4147-A177-3AD203B41FA5}">
                      <a16:colId xmlns:a16="http://schemas.microsoft.com/office/drawing/2014/main" xmlns="" val="1836095736"/>
                    </a:ext>
                  </a:extLst>
                </a:gridCol>
                <a:gridCol w="4037069">
                  <a:extLst>
                    <a:ext uri="{9D8B030D-6E8A-4147-A177-3AD203B41FA5}">
                      <a16:colId xmlns:a16="http://schemas.microsoft.com/office/drawing/2014/main" xmlns="" val="3921500509"/>
                    </a:ext>
                  </a:extLst>
                </a:gridCol>
              </a:tblGrid>
              <a:tr h="1218955">
                <a:tc>
                  <a:txBody>
                    <a:bodyPr/>
                    <a:lstStyle/>
                    <a:p>
                      <a:r>
                        <a:rPr lang="en-US" sz="1800" b="1" dirty="0">
                          <a:latin typeface="Arial" panose="020B0604020202020204" pitchFamily="34" charset="0"/>
                          <a:cs typeface="Arial" panose="020B0604020202020204" pitchFamily="34" charset="0"/>
                        </a:rPr>
                        <a:t>OUTPUTS</a:t>
                      </a:r>
                      <a:endParaRPr lang="en-ZA" sz="1800" b="1" dirty="0">
                        <a:latin typeface="Arial" panose="020B0604020202020204" pitchFamily="34" charset="0"/>
                        <a:cs typeface="Arial" panose="020B0604020202020204" pitchFamily="34" charset="0"/>
                      </a:endParaRPr>
                    </a:p>
                  </a:txBody>
                  <a:tcPr>
                    <a:solidFill>
                      <a:srgbClr val="AC8300"/>
                    </a:solidFill>
                  </a:tcPr>
                </a:tc>
                <a:tc>
                  <a:txBody>
                    <a:bodyPr/>
                    <a:lstStyle/>
                    <a:p>
                      <a:r>
                        <a:rPr lang="en-US" sz="1800" b="1" dirty="0">
                          <a:latin typeface="Arial" panose="020B0604020202020204" pitchFamily="34" charset="0"/>
                          <a:cs typeface="Arial" panose="020B0604020202020204" pitchFamily="34" charset="0"/>
                        </a:rPr>
                        <a:t>OUTPUT INDICATOR </a:t>
                      </a:r>
                      <a:endParaRPr lang="en-ZA" sz="1800" b="1" dirty="0">
                        <a:latin typeface="Arial" panose="020B0604020202020204" pitchFamily="34" charset="0"/>
                        <a:cs typeface="Arial" panose="020B0604020202020204" pitchFamily="34" charset="0"/>
                      </a:endParaRPr>
                    </a:p>
                  </a:txBody>
                  <a:tcPr>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2023/24</a:t>
                      </a:r>
                      <a:endParaRPr lang="en-ZA" sz="1800" b="1" dirty="0">
                        <a:latin typeface="Arial" panose="020B0604020202020204" pitchFamily="34" charset="0"/>
                        <a:cs typeface="Arial" panose="020B0604020202020204" pitchFamily="34" charset="0"/>
                      </a:endParaRPr>
                    </a:p>
                  </a:txBody>
                  <a:tcPr>
                    <a:solidFill>
                      <a:srgbClr val="AC8300"/>
                    </a:solidFill>
                  </a:tcPr>
                </a:tc>
                <a:extLst>
                  <a:ext uri="{0D108BD9-81ED-4DB2-BD59-A6C34878D82A}">
                    <a16:rowId xmlns:a16="http://schemas.microsoft.com/office/drawing/2014/main" xmlns="" val="2275867829"/>
                  </a:ext>
                </a:extLst>
              </a:tr>
              <a:tr h="1114663">
                <a:tc>
                  <a:txBody>
                    <a:bodyPr/>
                    <a:lstStyle/>
                    <a:p>
                      <a:pPr>
                        <a:spcAft>
                          <a:spcPts val="0"/>
                        </a:spcAft>
                      </a:pP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Sector workforce capacitated on the Children’s Act</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of the sector workforce capacitated on the Children’s Act</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Capacitate 30% of the sector workforce on the Children’s Act</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972588625"/>
                  </a:ext>
                </a:extLst>
              </a:tr>
              <a:tr h="1114663">
                <a:tc>
                  <a:txBody>
                    <a:bodyPr/>
                    <a:lstStyle/>
                    <a:p>
                      <a:pPr>
                        <a:spcAft>
                          <a:spcPts val="0"/>
                        </a:spcAft>
                      </a:pP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Districts capacitated on the Teenage parent programme</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a:t>
                      </a:r>
                      <a:r>
                        <a:rPr lang="en-ZA" sz="1800" dirty="0">
                          <a:effectLst/>
                          <a:latin typeface="Arial" panose="020B0604020202020204" pitchFamily="34" charset="0"/>
                          <a:ea typeface="Calibri" panose="020F0502020204030204" pitchFamily="34" charset="0"/>
                          <a:cs typeface="Arial" panose="020B0604020202020204" pitchFamily="34" charset="0"/>
                        </a:rPr>
                        <a:t>districts </a:t>
                      </a: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capacitated on the Teenage parent programme</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Capacitate 14 districts</a:t>
                      </a:r>
                      <a:r>
                        <a:rPr lang="en-ZA" sz="1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on Teenage parent programme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074998827"/>
                  </a:ext>
                </a:extLst>
              </a:tr>
              <a:tr h="1170977">
                <a:tc>
                  <a:txBody>
                    <a:bodyPr/>
                    <a:lstStyle/>
                    <a:p>
                      <a:pPr>
                        <a:spcAft>
                          <a:spcPts val="0"/>
                        </a:spcAft>
                      </a:pPr>
                      <a:r>
                        <a:rPr lang="en-ZA" sz="1800">
                          <a:solidFill>
                            <a:srgbClr val="000000"/>
                          </a:solidFill>
                          <a:effectLst/>
                          <a:latin typeface="Arial" panose="020B0604020202020204" pitchFamily="34" charset="0"/>
                          <a:ea typeface="Calibri" panose="020F0502020204030204" pitchFamily="34" charset="0"/>
                          <a:cs typeface="Arial" panose="020B0604020202020204" pitchFamily="34" charset="0"/>
                        </a:rPr>
                        <a:t>An approved  Revised White Paper on Families  </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800">
                          <a:solidFill>
                            <a:srgbClr val="000000"/>
                          </a:solidFill>
                          <a:effectLst/>
                          <a:latin typeface="Arial" panose="020B0604020202020204" pitchFamily="34" charset="0"/>
                          <a:ea typeface="Calibri" panose="020F0502020204030204" pitchFamily="34" charset="0"/>
                          <a:cs typeface="Arial" panose="020B0604020202020204" pitchFamily="34" charset="0"/>
                        </a:rPr>
                        <a:t>Revised White Paper on Families  approved </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Submit the Revised White Paper on Families to Cabinet for approval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102079797"/>
                  </a:ext>
                </a:extLst>
              </a:tr>
            </a:tbl>
          </a:graphicData>
        </a:graphic>
      </p:graphicFrame>
      <p:sp>
        <p:nvSpPr>
          <p:cNvPr id="7" name="Title 1">
            <a:extLst>
              <a:ext uri="{FF2B5EF4-FFF2-40B4-BE49-F238E27FC236}">
                <a16:creationId xmlns:a16="http://schemas.microsoft.com/office/drawing/2014/main" xmlns="" id="{E293D4E4-559D-47E2-9C1D-95B536BE647F}"/>
              </a:ext>
            </a:extLst>
          </p:cNvPr>
          <p:cNvSpPr>
            <a:spLocks noGrp="1"/>
          </p:cNvSpPr>
          <p:nvPr>
            <p:ph type="title"/>
          </p:nvPr>
        </p:nvSpPr>
        <p:spPr>
          <a:xfrm>
            <a:off x="838200" y="314439"/>
            <a:ext cx="10515600" cy="512064"/>
          </a:xfrm>
        </p:spPr>
        <p:txBody>
          <a:bodyPr>
            <a:noAutofit/>
          </a:bodyPr>
          <a:lstStyle/>
          <a:p>
            <a:pPr algn="ctr"/>
            <a:r>
              <a:rPr lang="en-US" sz="3200">
                <a:latin typeface="Arial Black" panose="020B0A04020102020204" pitchFamily="34" charset="0"/>
              </a:rPr>
              <a:t>CHILDREN’S LEGISLATION AND FAMILIES</a:t>
            </a:r>
            <a:endParaRPr lang="en-ZA" sz="3200">
              <a:latin typeface="Arial Black" panose="020B0A04020102020204" pitchFamily="34" charset="0"/>
            </a:endParaRPr>
          </a:p>
        </p:txBody>
      </p:sp>
    </p:spTree>
    <p:extLst>
      <p:ext uri="{BB962C8B-B14F-4D97-AF65-F5344CB8AC3E}">
        <p14:creationId xmlns:p14="http://schemas.microsoft.com/office/powerpoint/2010/main" xmlns="" val="3139376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adroTexto 350">
            <a:extLst>
              <a:ext uri="{FF2B5EF4-FFF2-40B4-BE49-F238E27FC236}">
                <a16:creationId xmlns:a16="http://schemas.microsoft.com/office/drawing/2014/main" xmlns="" id="{EB85846B-B4DD-D346-BE0C-37F878C3F360}"/>
              </a:ext>
            </a:extLst>
          </p:cNvPr>
          <p:cNvSpPr txBox="1"/>
          <p:nvPr/>
        </p:nvSpPr>
        <p:spPr>
          <a:xfrm>
            <a:off x="2903374" y="269096"/>
            <a:ext cx="5913798" cy="523220"/>
          </a:xfrm>
          <a:prstGeom prst="rect">
            <a:avLst/>
          </a:prstGeom>
          <a:noFill/>
        </p:spPr>
        <p:txBody>
          <a:bodyPr wrap="none" rtlCol="0">
            <a:spAutoFit/>
          </a:bodyPr>
          <a:lstStyle/>
          <a:p>
            <a:pPr algn="ctr"/>
            <a:r>
              <a:rPr lang="en-US" sz="2800" b="1" dirty="0">
                <a:latin typeface="Poppins" pitchFamily="2" charset="77"/>
                <a:ea typeface="Lato Heavy" charset="0"/>
                <a:cs typeface="Poppins" pitchFamily="2" charset="77"/>
              </a:rPr>
              <a:t>The Journey of the 2023/24 APP</a:t>
            </a:r>
          </a:p>
        </p:txBody>
      </p:sp>
      <p:sp>
        <p:nvSpPr>
          <p:cNvPr id="90" name="Donut 40">
            <a:extLst>
              <a:ext uri="{FF2B5EF4-FFF2-40B4-BE49-F238E27FC236}">
                <a16:creationId xmlns:a16="http://schemas.microsoft.com/office/drawing/2014/main" xmlns="" id="{6506DAA2-E02A-2E45-98BD-3E71EC651496}"/>
              </a:ext>
            </a:extLst>
          </p:cNvPr>
          <p:cNvSpPr/>
          <p:nvPr/>
        </p:nvSpPr>
        <p:spPr>
          <a:xfrm>
            <a:off x="2022279" y="1053533"/>
            <a:ext cx="2210284" cy="1551294"/>
          </a:xfrm>
          <a:custGeom>
            <a:avLst/>
            <a:gdLst/>
            <a:ahLst/>
            <a:cxnLst/>
            <a:rect l="l" t="t" r="r" b="b"/>
            <a:pathLst>
              <a:path w="1824052" h="1260000">
                <a:moveTo>
                  <a:pt x="7070" y="559865"/>
                </a:moveTo>
                <a:lnTo>
                  <a:pt x="63532" y="630000"/>
                </a:lnTo>
                <a:lnTo>
                  <a:pt x="7070" y="700135"/>
                </a:lnTo>
                <a:cubicBezTo>
                  <a:pt x="1323" y="677348"/>
                  <a:pt x="0" y="653828"/>
                  <a:pt x="0" y="630000"/>
                </a:cubicBezTo>
                <a:close/>
                <a:moveTo>
                  <a:pt x="630000" y="0"/>
                </a:moveTo>
                <a:cubicBezTo>
                  <a:pt x="948367" y="0"/>
                  <a:pt x="1211578" y="236152"/>
                  <a:pt x="1251253" y="543226"/>
                </a:cubicBezTo>
                <a:lnTo>
                  <a:pt x="1571198" y="543226"/>
                </a:lnTo>
                <a:lnTo>
                  <a:pt x="1445980" y="387684"/>
                </a:lnTo>
                <a:lnTo>
                  <a:pt x="1628978" y="387684"/>
                </a:lnTo>
                <a:lnTo>
                  <a:pt x="1824052" y="630000"/>
                </a:lnTo>
                <a:lnTo>
                  <a:pt x="1628978" y="872316"/>
                </a:lnTo>
                <a:lnTo>
                  <a:pt x="1445980" y="872316"/>
                </a:lnTo>
                <a:lnTo>
                  <a:pt x="1566003" y="723226"/>
                </a:lnTo>
                <a:lnTo>
                  <a:pt x="1250602" y="723226"/>
                </a:lnTo>
                <a:cubicBezTo>
                  <a:pt x="1207884" y="1027148"/>
                  <a:pt x="946135" y="1260000"/>
                  <a:pt x="630000" y="1260000"/>
                </a:cubicBezTo>
                <a:cubicBezTo>
                  <a:pt x="398160" y="1260000"/>
                  <a:pt x="195569" y="1134769"/>
                  <a:pt x="88435" y="946940"/>
                </a:cubicBezTo>
                <a:lnTo>
                  <a:pt x="224630" y="777762"/>
                </a:lnTo>
                <a:cubicBezTo>
                  <a:pt x="283670" y="944378"/>
                  <a:pt x="442988" y="1062949"/>
                  <a:pt x="630000" y="1062949"/>
                </a:cubicBezTo>
                <a:cubicBezTo>
                  <a:pt x="869111" y="1062949"/>
                  <a:pt x="1062949" y="869111"/>
                  <a:pt x="1062949" y="630000"/>
                </a:cubicBezTo>
                <a:cubicBezTo>
                  <a:pt x="1062949" y="390889"/>
                  <a:pt x="869111" y="197051"/>
                  <a:pt x="630000" y="197051"/>
                </a:cubicBezTo>
                <a:cubicBezTo>
                  <a:pt x="442988" y="197051"/>
                  <a:pt x="283670" y="315622"/>
                  <a:pt x="224630" y="482238"/>
                </a:cubicBezTo>
                <a:lnTo>
                  <a:pt x="88435" y="313060"/>
                </a:lnTo>
                <a:cubicBezTo>
                  <a:pt x="195570" y="125231"/>
                  <a:pt x="398160" y="0"/>
                  <a:pt x="63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lumMod val="75000"/>
                  <a:lumOff val="25000"/>
                </a:schemeClr>
              </a:solidFill>
            </a:endParaRPr>
          </a:p>
        </p:txBody>
      </p:sp>
      <p:sp>
        <p:nvSpPr>
          <p:cNvPr id="91" name="Donut 27">
            <a:extLst>
              <a:ext uri="{FF2B5EF4-FFF2-40B4-BE49-F238E27FC236}">
                <a16:creationId xmlns:a16="http://schemas.microsoft.com/office/drawing/2014/main" xmlns="" id="{B8F89FCF-DC0C-514A-A919-5BD264F3FFCD}"/>
              </a:ext>
            </a:extLst>
          </p:cNvPr>
          <p:cNvSpPr/>
          <p:nvPr/>
        </p:nvSpPr>
        <p:spPr>
          <a:xfrm>
            <a:off x="71235" y="1053533"/>
            <a:ext cx="2210284" cy="1551294"/>
          </a:xfrm>
          <a:custGeom>
            <a:avLst/>
            <a:gdLst/>
            <a:ahLst/>
            <a:cxnLst/>
            <a:rect l="l" t="t" r="r" b="b"/>
            <a:pathLst>
              <a:path w="1824052" h="1260000">
                <a:moveTo>
                  <a:pt x="630000" y="197051"/>
                </a:moveTo>
                <a:cubicBezTo>
                  <a:pt x="390889" y="197051"/>
                  <a:pt x="197051" y="390889"/>
                  <a:pt x="197051" y="630000"/>
                </a:cubicBezTo>
                <a:cubicBezTo>
                  <a:pt x="197051" y="869111"/>
                  <a:pt x="390889" y="1062949"/>
                  <a:pt x="630000" y="1062949"/>
                </a:cubicBezTo>
                <a:cubicBezTo>
                  <a:pt x="869111" y="1062949"/>
                  <a:pt x="1062949" y="869111"/>
                  <a:pt x="1062949" y="630000"/>
                </a:cubicBezTo>
                <a:cubicBezTo>
                  <a:pt x="1062949" y="390889"/>
                  <a:pt x="869111" y="197051"/>
                  <a:pt x="630000" y="197051"/>
                </a:cubicBezTo>
                <a:close/>
                <a:moveTo>
                  <a:pt x="630000" y="0"/>
                </a:moveTo>
                <a:cubicBezTo>
                  <a:pt x="948367" y="0"/>
                  <a:pt x="1211578" y="236152"/>
                  <a:pt x="1251252" y="543226"/>
                </a:cubicBezTo>
                <a:lnTo>
                  <a:pt x="1571198" y="543226"/>
                </a:lnTo>
                <a:lnTo>
                  <a:pt x="1445980" y="387684"/>
                </a:lnTo>
                <a:lnTo>
                  <a:pt x="1628978" y="387684"/>
                </a:lnTo>
                <a:lnTo>
                  <a:pt x="1824052" y="630000"/>
                </a:lnTo>
                <a:lnTo>
                  <a:pt x="1628978" y="872316"/>
                </a:lnTo>
                <a:lnTo>
                  <a:pt x="1445980" y="872316"/>
                </a:lnTo>
                <a:lnTo>
                  <a:pt x="1566003" y="723226"/>
                </a:lnTo>
                <a:lnTo>
                  <a:pt x="1250602" y="723226"/>
                </a:lnTo>
                <a:cubicBezTo>
                  <a:pt x="1207884" y="1027148"/>
                  <a:pt x="946134" y="1260000"/>
                  <a:pt x="630000" y="1260000"/>
                </a:cubicBezTo>
                <a:cubicBezTo>
                  <a:pt x="282061" y="1260000"/>
                  <a:pt x="0" y="977939"/>
                  <a:pt x="0" y="630000"/>
                </a:cubicBezTo>
                <a:cubicBezTo>
                  <a:pt x="0" y="282061"/>
                  <a:pt x="282061" y="0"/>
                  <a:pt x="630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lumMod val="75000"/>
                  <a:lumOff val="25000"/>
                </a:schemeClr>
              </a:solidFill>
            </a:endParaRPr>
          </a:p>
        </p:txBody>
      </p:sp>
      <p:sp>
        <p:nvSpPr>
          <p:cNvPr id="116" name="Forma libre 149">
            <a:extLst>
              <a:ext uri="{FF2B5EF4-FFF2-40B4-BE49-F238E27FC236}">
                <a16:creationId xmlns:a16="http://schemas.microsoft.com/office/drawing/2014/main" xmlns="" id="{B2A4A1C0-1048-6740-AD18-777F25E761D5}"/>
              </a:ext>
            </a:extLst>
          </p:cNvPr>
          <p:cNvSpPr/>
          <p:nvPr/>
        </p:nvSpPr>
        <p:spPr>
          <a:xfrm>
            <a:off x="826261" y="2699187"/>
            <a:ext cx="5629" cy="453645"/>
          </a:xfrm>
          <a:custGeom>
            <a:avLst/>
            <a:gdLst>
              <a:gd name="connsiteX0" fmla="*/ 232 w 0"/>
              <a:gd name="connsiteY0" fmla="*/ 232 h 89792"/>
              <a:gd name="connsiteX1" fmla="*/ 232 w 0"/>
              <a:gd name="connsiteY1" fmla="*/ 89794 h 89792"/>
            </a:gdLst>
            <a:ahLst/>
            <a:cxnLst>
              <a:cxn ang="0">
                <a:pos x="connsiteX0" y="connsiteY0"/>
              </a:cxn>
              <a:cxn ang="0">
                <a:pos x="connsiteX1" y="connsiteY1"/>
              </a:cxn>
            </a:cxnLst>
            <a:rect l="l" t="t" r="r" b="b"/>
            <a:pathLst>
              <a:path h="89792">
                <a:moveTo>
                  <a:pt x="232" y="232"/>
                </a:moveTo>
                <a:lnTo>
                  <a:pt x="232" y="89794"/>
                </a:lnTo>
              </a:path>
            </a:pathLst>
          </a:custGeom>
          <a:ln w="38100" cap="rnd">
            <a:solidFill>
              <a:schemeClr val="bg1">
                <a:lumMod val="75000"/>
              </a:schemeClr>
            </a:solidFill>
            <a:prstDash val="sysDot"/>
            <a:round/>
            <a:tailEnd type="oval"/>
          </a:ln>
        </p:spPr>
        <p:txBody>
          <a:bodyPr rtlCol="0" anchor="ctr"/>
          <a:lstStyle/>
          <a:p>
            <a:endParaRPr lang="es-MX" sz="900"/>
          </a:p>
        </p:txBody>
      </p:sp>
      <p:sp>
        <p:nvSpPr>
          <p:cNvPr id="123" name="Rectangle 56">
            <a:extLst>
              <a:ext uri="{FF2B5EF4-FFF2-40B4-BE49-F238E27FC236}">
                <a16:creationId xmlns:a16="http://schemas.microsoft.com/office/drawing/2014/main" xmlns="" id="{49E05162-D52D-864D-8B9D-8B73AA3F6867}"/>
              </a:ext>
            </a:extLst>
          </p:cNvPr>
          <p:cNvSpPr/>
          <p:nvPr/>
        </p:nvSpPr>
        <p:spPr>
          <a:xfrm>
            <a:off x="80425" y="3257143"/>
            <a:ext cx="1941853" cy="2244297"/>
          </a:xfrm>
          <a:prstGeom prst="rect">
            <a:avLst/>
          </a:prstGeom>
          <a:solidFill>
            <a:schemeClr val="accent1">
              <a:lumMod val="60000"/>
              <a:lumOff val="40000"/>
            </a:schemeClr>
          </a:solidFill>
        </p:spPr>
        <p:txBody>
          <a:bodyPr wrap="square">
            <a:spAutoFit/>
          </a:bodyPr>
          <a:lstStyle/>
          <a:p>
            <a:pPr algn="ctr"/>
            <a:r>
              <a:rPr lang="en-GB" sz="1400">
                <a:solidFill>
                  <a:prstClr val="black"/>
                </a:solidFill>
                <a:latin typeface="Arial" panose="020B0604020202020204"/>
              </a:rPr>
              <a:t>DSD kicked-off its planning process with engagements with programme managers and through critical analysis on what works and what does not during the performance review sessions held</a:t>
            </a:r>
            <a:endParaRPr lang="en-US" sz="1400">
              <a:latin typeface="Lato Light" panose="020F0502020204030203" pitchFamily="34" charset="0"/>
              <a:ea typeface="Lato Light" panose="020F0502020204030203" pitchFamily="34" charset="0"/>
              <a:cs typeface="Lato Light" panose="020F0502020204030203" pitchFamily="34" charset="0"/>
            </a:endParaRPr>
          </a:p>
        </p:txBody>
      </p:sp>
      <p:grpSp>
        <p:nvGrpSpPr>
          <p:cNvPr id="6" name="Group 5">
            <a:extLst>
              <a:ext uri="{FF2B5EF4-FFF2-40B4-BE49-F238E27FC236}">
                <a16:creationId xmlns:a16="http://schemas.microsoft.com/office/drawing/2014/main" xmlns="" id="{95ECBACB-1C29-4819-ACA8-ED8236907287}"/>
              </a:ext>
            </a:extLst>
          </p:cNvPr>
          <p:cNvGrpSpPr/>
          <p:nvPr/>
        </p:nvGrpSpPr>
        <p:grpSpPr>
          <a:xfrm>
            <a:off x="3476202" y="1053533"/>
            <a:ext cx="2733230" cy="5221040"/>
            <a:chOff x="3649613" y="1053533"/>
            <a:chExt cx="2533991" cy="5221040"/>
          </a:xfrm>
        </p:grpSpPr>
        <p:sp>
          <p:nvSpPr>
            <p:cNvPr id="89" name="Donut 44">
              <a:extLst>
                <a:ext uri="{FF2B5EF4-FFF2-40B4-BE49-F238E27FC236}">
                  <a16:creationId xmlns:a16="http://schemas.microsoft.com/office/drawing/2014/main" xmlns="" id="{0BD4F62D-BD98-4E45-A5A7-4B3999B9F7E0}"/>
                </a:ext>
              </a:extLst>
            </p:cNvPr>
            <p:cNvSpPr/>
            <p:nvPr/>
          </p:nvSpPr>
          <p:spPr>
            <a:xfrm>
              <a:off x="3973320" y="1053533"/>
              <a:ext cx="2210284" cy="1551294"/>
            </a:xfrm>
            <a:custGeom>
              <a:avLst/>
              <a:gdLst/>
              <a:ahLst/>
              <a:cxnLst/>
              <a:rect l="l" t="t" r="r" b="b"/>
              <a:pathLst>
                <a:path w="1824052" h="1260000">
                  <a:moveTo>
                    <a:pt x="7070" y="559864"/>
                  </a:moveTo>
                  <a:lnTo>
                    <a:pt x="63532" y="629999"/>
                  </a:lnTo>
                  <a:lnTo>
                    <a:pt x="7070" y="700135"/>
                  </a:lnTo>
                  <a:cubicBezTo>
                    <a:pt x="1323" y="677347"/>
                    <a:pt x="0" y="653828"/>
                    <a:pt x="0" y="630000"/>
                  </a:cubicBezTo>
                  <a:close/>
                  <a:moveTo>
                    <a:pt x="630000" y="0"/>
                  </a:moveTo>
                  <a:cubicBezTo>
                    <a:pt x="948367" y="0"/>
                    <a:pt x="1211578" y="236152"/>
                    <a:pt x="1251253" y="543226"/>
                  </a:cubicBezTo>
                  <a:lnTo>
                    <a:pt x="1571198" y="543226"/>
                  </a:lnTo>
                  <a:lnTo>
                    <a:pt x="1445980" y="387684"/>
                  </a:lnTo>
                  <a:lnTo>
                    <a:pt x="1628978" y="387684"/>
                  </a:lnTo>
                  <a:lnTo>
                    <a:pt x="1824052" y="630000"/>
                  </a:lnTo>
                  <a:lnTo>
                    <a:pt x="1628978" y="872316"/>
                  </a:lnTo>
                  <a:lnTo>
                    <a:pt x="1445980" y="872316"/>
                  </a:lnTo>
                  <a:lnTo>
                    <a:pt x="1566004" y="723226"/>
                  </a:lnTo>
                  <a:lnTo>
                    <a:pt x="1250602" y="723226"/>
                  </a:lnTo>
                  <a:cubicBezTo>
                    <a:pt x="1207884" y="1027148"/>
                    <a:pt x="946135" y="1260000"/>
                    <a:pt x="630000" y="1260000"/>
                  </a:cubicBezTo>
                  <a:cubicBezTo>
                    <a:pt x="398160" y="1260000"/>
                    <a:pt x="195569" y="1134769"/>
                    <a:pt x="88434" y="946940"/>
                  </a:cubicBezTo>
                  <a:lnTo>
                    <a:pt x="224630" y="777762"/>
                  </a:lnTo>
                  <a:cubicBezTo>
                    <a:pt x="283669" y="944378"/>
                    <a:pt x="442988" y="1062949"/>
                    <a:pt x="630000" y="1062949"/>
                  </a:cubicBezTo>
                  <a:cubicBezTo>
                    <a:pt x="869111" y="1062949"/>
                    <a:pt x="1062949" y="869111"/>
                    <a:pt x="1062949" y="630000"/>
                  </a:cubicBezTo>
                  <a:cubicBezTo>
                    <a:pt x="1062949" y="390889"/>
                    <a:pt x="869111" y="197051"/>
                    <a:pt x="630000" y="197051"/>
                  </a:cubicBezTo>
                  <a:cubicBezTo>
                    <a:pt x="442989" y="197051"/>
                    <a:pt x="283670" y="315622"/>
                    <a:pt x="224630" y="482237"/>
                  </a:cubicBezTo>
                  <a:lnTo>
                    <a:pt x="88435" y="313059"/>
                  </a:lnTo>
                  <a:cubicBezTo>
                    <a:pt x="195570" y="125231"/>
                    <a:pt x="398161" y="0"/>
                    <a:pt x="63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lumMod val="75000"/>
                    <a:lumOff val="25000"/>
                  </a:schemeClr>
                </a:solidFill>
              </a:endParaRPr>
            </a:p>
          </p:txBody>
        </p:sp>
        <p:sp>
          <p:nvSpPr>
            <p:cNvPr id="113" name="TextBox 75">
              <a:extLst>
                <a:ext uri="{FF2B5EF4-FFF2-40B4-BE49-F238E27FC236}">
                  <a16:creationId xmlns:a16="http://schemas.microsoft.com/office/drawing/2014/main" xmlns="" id="{D785E029-E123-AC42-9706-B40964F4D18F}"/>
                </a:ext>
              </a:extLst>
            </p:cNvPr>
            <p:cNvSpPr txBox="1"/>
            <p:nvPr/>
          </p:nvSpPr>
          <p:spPr>
            <a:xfrm>
              <a:off x="4323203" y="1544487"/>
              <a:ext cx="996540" cy="430887"/>
            </a:xfrm>
            <a:prstGeom prst="rect">
              <a:avLst/>
            </a:prstGeom>
            <a:noFill/>
          </p:spPr>
          <p:txBody>
            <a:bodyPr wrap="square" rtlCol="0">
              <a:spAutoFit/>
            </a:bodyPr>
            <a:lstStyle/>
            <a:p>
              <a:pPr algn="ctr"/>
              <a:r>
                <a:rPr lang="en-ZA" sz="1100" b="1">
                  <a:solidFill>
                    <a:srgbClr val="FF0000"/>
                  </a:solidFill>
                  <a:latin typeface="Arial" panose="020B0604020202020204"/>
                </a:rPr>
                <a:t>25-26 August 2022</a:t>
              </a:r>
              <a:endParaRPr lang="en-US" sz="1100" b="1">
                <a:solidFill>
                  <a:srgbClr val="FF0000"/>
                </a:solidFill>
                <a:latin typeface="Arial" panose="020B0604020202020204"/>
              </a:endParaRPr>
            </a:p>
          </p:txBody>
        </p:sp>
        <p:sp>
          <p:nvSpPr>
            <p:cNvPr id="119" name="Forma libre 149">
              <a:extLst>
                <a:ext uri="{FF2B5EF4-FFF2-40B4-BE49-F238E27FC236}">
                  <a16:creationId xmlns:a16="http://schemas.microsoft.com/office/drawing/2014/main" xmlns="" id="{A8E7A849-FC4A-944A-944C-0453A8401EB9}"/>
                </a:ext>
              </a:extLst>
            </p:cNvPr>
            <p:cNvSpPr/>
            <p:nvPr/>
          </p:nvSpPr>
          <p:spPr>
            <a:xfrm>
              <a:off x="4760705" y="2699187"/>
              <a:ext cx="5629" cy="453645"/>
            </a:xfrm>
            <a:custGeom>
              <a:avLst/>
              <a:gdLst>
                <a:gd name="connsiteX0" fmla="*/ 232 w 0"/>
                <a:gd name="connsiteY0" fmla="*/ 232 h 89792"/>
                <a:gd name="connsiteX1" fmla="*/ 232 w 0"/>
                <a:gd name="connsiteY1" fmla="*/ 89794 h 89792"/>
              </a:gdLst>
              <a:ahLst/>
              <a:cxnLst>
                <a:cxn ang="0">
                  <a:pos x="connsiteX0" y="connsiteY0"/>
                </a:cxn>
                <a:cxn ang="0">
                  <a:pos x="connsiteX1" y="connsiteY1"/>
                </a:cxn>
              </a:cxnLst>
              <a:rect l="l" t="t" r="r" b="b"/>
              <a:pathLst>
                <a:path h="89792">
                  <a:moveTo>
                    <a:pt x="232" y="232"/>
                  </a:moveTo>
                  <a:lnTo>
                    <a:pt x="232" y="89794"/>
                  </a:lnTo>
                </a:path>
              </a:pathLst>
            </a:custGeom>
            <a:ln w="38100" cap="rnd">
              <a:solidFill>
                <a:schemeClr val="bg1">
                  <a:lumMod val="75000"/>
                </a:schemeClr>
              </a:solidFill>
              <a:prstDash val="sysDot"/>
              <a:round/>
              <a:tailEnd type="oval"/>
            </a:ln>
          </p:spPr>
          <p:txBody>
            <a:bodyPr rtlCol="0" anchor="ctr"/>
            <a:lstStyle/>
            <a:p>
              <a:endParaRPr lang="es-MX" sz="900"/>
            </a:p>
          </p:txBody>
        </p:sp>
        <p:sp>
          <p:nvSpPr>
            <p:cNvPr id="132" name="Rectangle 56">
              <a:extLst>
                <a:ext uri="{FF2B5EF4-FFF2-40B4-BE49-F238E27FC236}">
                  <a16:creationId xmlns:a16="http://schemas.microsoft.com/office/drawing/2014/main" xmlns="" id="{E2FBA32B-F586-1F40-95E2-C2AB23BB0F5D}"/>
                </a:ext>
              </a:extLst>
            </p:cNvPr>
            <p:cNvSpPr/>
            <p:nvPr/>
          </p:nvSpPr>
          <p:spPr>
            <a:xfrm>
              <a:off x="3649613" y="3166030"/>
              <a:ext cx="2210284" cy="3108543"/>
            </a:xfrm>
            <a:prstGeom prst="rect">
              <a:avLst/>
            </a:prstGeom>
            <a:solidFill>
              <a:schemeClr val="accent3"/>
            </a:solidFill>
          </p:spPr>
          <p:txBody>
            <a:bodyPr wrap="square">
              <a:spAutoFit/>
            </a:bodyPr>
            <a:lstStyle/>
            <a:p>
              <a:pPr algn="ctr"/>
              <a:r>
                <a:rPr lang="en-US" sz="1400">
                  <a:latin typeface="Arial" panose="020B0604020202020204"/>
                </a:rPr>
                <a:t>Performance Review and Strategic Planning Session was conducted to provide an opportunity for all Senior Managers to reflect on the performance of the previous financial year, first quarter of the current financial year, Risk Register and Expenditure and to engage in planning focusing on situational analysis and review on the strategic plan</a:t>
              </a:r>
            </a:p>
          </p:txBody>
        </p:sp>
      </p:grpSp>
      <p:grpSp>
        <p:nvGrpSpPr>
          <p:cNvPr id="5" name="Group 4">
            <a:extLst>
              <a:ext uri="{FF2B5EF4-FFF2-40B4-BE49-F238E27FC236}">
                <a16:creationId xmlns:a16="http://schemas.microsoft.com/office/drawing/2014/main" xmlns="" id="{7BAD5B65-074C-401C-BEC4-C6D74D8D9D31}"/>
              </a:ext>
            </a:extLst>
          </p:cNvPr>
          <p:cNvGrpSpPr/>
          <p:nvPr/>
        </p:nvGrpSpPr>
        <p:grpSpPr>
          <a:xfrm>
            <a:off x="5924364" y="1053533"/>
            <a:ext cx="2210284" cy="4173600"/>
            <a:chOff x="5924364" y="1053533"/>
            <a:chExt cx="2210284" cy="4230929"/>
          </a:xfrm>
        </p:grpSpPr>
        <p:sp>
          <p:nvSpPr>
            <p:cNvPr id="88" name="Donut 48">
              <a:extLst>
                <a:ext uri="{FF2B5EF4-FFF2-40B4-BE49-F238E27FC236}">
                  <a16:creationId xmlns:a16="http://schemas.microsoft.com/office/drawing/2014/main" xmlns="" id="{27DE14BC-C8CF-BE4F-BE5C-201BF945BEF1}"/>
                </a:ext>
              </a:extLst>
            </p:cNvPr>
            <p:cNvSpPr/>
            <p:nvPr/>
          </p:nvSpPr>
          <p:spPr>
            <a:xfrm>
              <a:off x="5924364" y="1053533"/>
              <a:ext cx="2210284" cy="1551294"/>
            </a:xfrm>
            <a:custGeom>
              <a:avLst/>
              <a:gdLst/>
              <a:ahLst/>
              <a:cxnLst/>
              <a:rect l="l" t="t" r="r" b="b"/>
              <a:pathLst>
                <a:path w="1824052" h="1260000">
                  <a:moveTo>
                    <a:pt x="7071" y="559863"/>
                  </a:moveTo>
                  <a:lnTo>
                    <a:pt x="63532" y="629998"/>
                  </a:lnTo>
                  <a:lnTo>
                    <a:pt x="7070" y="700134"/>
                  </a:lnTo>
                  <a:cubicBezTo>
                    <a:pt x="1323" y="677346"/>
                    <a:pt x="0" y="653828"/>
                    <a:pt x="0" y="630000"/>
                  </a:cubicBezTo>
                  <a:close/>
                  <a:moveTo>
                    <a:pt x="630000" y="0"/>
                  </a:moveTo>
                  <a:cubicBezTo>
                    <a:pt x="948367" y="0"/>
                    <a:pt x="1211578" y="236152"/>
                    <a:pt x="1251253" y="543226"/>
                  </a:cubicBezTo>
                  <a:lnTo>
                    <a:pt x="1571198" y="543226"/>
                  </a:lnTo>
                  <a:lnTo>
                    <a:pt x="1445980" y="387684"/>
                  </a:lnTo>
                  <a:lnTo>
                    <a:pt x="1628978" y="387684"/>
                  </a:lnTo>
                  <a:lnTo>
                    <a:pt x="1824052" y="630000"/>
                  </a:lnTo>
                  <a:lnTo>
                    <a:pt x="1628978" y="872316"/>
                  </a:lnTo>
                  <a:lnTo>
                    <a:pt x="1445980" y="872316"/>
                  </a:lnTo>
                  <a:lnTo>
                    <a:pt x="1566004" y="723226"/>
                  </a:lnTo>
                  <a:lnTo>
                    <a:pt x="1250602" y="723226"/>
                  </a:lnTo>
                  <a:cubicBezTo>
                    <a:pt x="1207884" y="1027148"/>
                    <a:pt x="946135" y="1260000"/>
                    <a:pt x="630000" y="1260000"/>
                  </a:cubicBezTo>
                  <a:cubicBezTo>
                    <a:pt x="398160" y="1260000"/>
                    <a:pt x="195568" y="1134768"/>
                    <a:pt x="88434" y="946939"/>
                  </a:cubicBezTo>
                  <a:lnTo>
                    <a:pt x="224629" y="777761"/>
                  </a:lnTo>
                  <a:cubicBezTo>
                    <a:pt x="283669" y="944377"/>
                    <a:pt x="442988" y="1062949"/>
                    <a:pt x="630000" y="1062949"/>
                  </a:cubicBezTo>
                  <a:cubicBezTo>
                    <a:pt x="869111" y="1062949"/>
                    <a:pt x="1062949" y="869111"/>
                    <a:pt x="1062949" y="630000"/>
                  </a:cubicBezTo>
                  <a:cubicBezTo>
                    <a:pt x="1062949" y="390889"/>
                    <a:pt x="869111" y="197051"/>
                    <a:pt x="630000" y="197051"/>
                  </a:cubicBezTo>
                  <a:cubicBezTo>
                    <a:pt x="442989" y="197051"/>
                    <a:pt x="283671" y="315621"/>
                    <a:pt x="224630" y="482236"/>
                  </a:cubicBezTo>
                  <a:lnTo>
                    <a:pt x="88436" y="313058"/>
                  </a:lnTo>
                  <a:cubicBezTo>
                    <a:pt x="195571" y="125231"/>
                    <a:pt x="398161" y="0"/>
                    <a:pt x="63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lumMod val="75000"/>
                    <a:lumOff val="25000"/>
                  </a:schemeClr>
                </a:solidFill>
              </a:endParaRPr>
            </a:p>
          </p:txBody>
        </p:sp>
        <p:sp>
          <p:nvSpPr>
            <p:cNvPr id="114" name="TextBox 75">
              <a:extLst>
                <a:ext uri="{FF2B5EF4-FFF2-40B4-BE49-F238E27FC236}">
                  <a16:creationId xmlns:a16="http://schemas.microsoft.com/office/drawing/2014/main" xmlns="" id="{2A5860CC-3CA8-6649-81FC-F0C95CA55B8E}"/>
                </a:ext>
              </a:extLst>
            </p:cNvPr>
            <p:cNvSpPr txBox="1"/>
            <p:nvPr/>
          </p:nvSpPr>
          <p:spPr>
            <a:xfrm>
              <a:off x="6096001" y="1621431"/>
              <a:ext cx="1216724" cy="468006"/>
            </a:xfrm>
            <a:prstGeom prst="rect">
              <a:avLst/>
            </a:prstGeom>
            <a:noFill/>
          </p:spPr>
          <p:txBody>
            <a:bodyPr wrap="square" rtlCol="0">
              <a:spAutoFit/>
            </a:bodyPr>
            <a:lstStyle/>
            <a:p>
              <a:pPr algn="ctr"/>
              <a:r>
                <a:rPr lang="en-US" sz="1200" b="1">
                  <a:solidFill>
                    <a:schemeClr val="accent4"/>
                  </a:solidFill>
                  <a:latin typeface="Poppins SemiBold" pitchFamily="2" charset="77"/>
                  <a:ea typeface="Lato" panose="020F0502020204030203" pitchFamily="34" charset="0"/>
                  <a:cs typeface="Poppins SemiBold" pitchFamily="2" charset="77"/>
                </a:rPr>
                <a:t>September 2022</a:t>
              </a:r>
            </a:p>
          </p:txBody>
        </p:sp>
        <p:sp>
          <p:nvSpPr>
            <p:cNvPr id="120" name="Forma libre 149">
              <a:extLst>
                <a:ext uri="{FF2B5EF4-FFF2-40B4-BE49-F238E27FC236}">
                  <a16:creationId xmlns:a16="http://schemas.microsoft.com/office/drawing/2014/main" xmlns="" id="{8EAC0956-B350-134F-9210-7B3FC43017E8}"/>
                </a:ext>
              </a:extLst>
            </p:cNvPr>
            <p:cNvSpPr/>
            <p:nvPr/>
          </p:nvSpPr>
          <p:spPr>
            <a:xfrm>
              <a:off x="6710619" y="2699187"/>
              <a:ext cx="5629" cy="453645"/>
            </a:xfrm>
            <a:custGeom>
              <a:avLst/>
              <a:gdLst>
                <a:gd name="connsiteX0" fmla="*/ 232 w 0"/>
                <a:gd name="connsiteY0" fmla="*/ 232 h 89792"/>
                <a:gd name="connsiteX1" fmla="*/ 232 w 0"/>
                <a:gd name="connsiteY1" fmla="*/ 89794 h 89792"/>
              </a:gdLst>
              <a:ahLst/>
              <a:cxnLst>
                <a:cxn ang="0">
                  <a:pos x="connsiteX0" y="connsiteY0"/>
                </a:cxn>
                <a:cxn ang="0">
                  <a:pos x="connsiteX1" y="connsiteY1"/>
                </a:cxn>
              </a:cxnLst>
              <a:rect l="l" t="t" r="r" b="b"/>
              <a:pathLst>
                <a:path h="89792">
                  <a:moveTo>
                    <a:pt x="232" y="232"/>
                  </a:moveTo>
                  <a:lnTo>
                    <a:pt x="232" y="89794"/>
                  </a:lnTo>
                </a:path>
              </a:pathLst>
            </a:custGeom>
            <a:ln w="38100" cap="rnd">
              <a:solidFill>
                <a:schemeClr val="bg1">
                  <a:lumMod val="75000"/>
                </a:schemeClr>
              </a:solidFill>
              <a:prstDash val="sysDot"/>
              <a:round/>
              <a:tailEnd type="oval"/>
            </a:ln>
          </p:spPr>
          <p:txBody>
            <a:bodyPr rtlCol="0" anchor="ctr"/>
            <a:lstStyle/>
            <a:p>
              <a:endParaRPr lang="es-MX" sz="900"/>
            </a:p>
          </p:txBody>
        </p:sp>
        <p:sp>
          <p:nvSpPr>
            <p:cNvPr id="135" name="Rectangle 56">
              <a:extLst>
                <a:ext uri="{FF2B5EF4-FFF2-40B4-BE49-F238E27FC236}">
                  <a16:creationId xmlns:a16="http://schemas.microsoft.com/office/drawing/2014/main" xmlns="" id="{53040862-B941-D949-9801-14A09BB6FA2F}"/>
                </a:ext>
              </a:extLst>
            </p:cNvPr>
            <p:cNvSpPr/>
            <p:nvPr/>
          </p:nvSpPr>
          <p:spPr>
            <a:xfrm>
              <a:off x="5948787" y="3194034"/>
              <a:ext cx="1721210" cy="2090428"/>
            </a:xfrm>
            <a:prstGeom prst="rect">
              <a:avLst/>
            </a:prstGeom>
            <a:solidFill>
              <a:schemeClr val="accent4"/>
            </a:solidFill>
          </p:spPr>
          <p:txBody>
            <a:bodyPr wrap="square">
              <a:spAutoFit/>
            </a:bodyPr>
            <a:lstStyle/>
            <a:p>
              <a:pPr algn="ctr"/>
              <a:r>
                <a:rPr lang="en-US" sz="1600">
                  <a:latin typeface="Arial" panose="020B0604020202020204"/>
                </a:rPr>
                <a:t>Consultations sessions were conducted with Branches as part of APP and OPs Plan(2023/2024) development process</a:t>
              </a:r>
              <a:endParaRPr lang="en-US" sz="140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4" name="Group 3">
            <a:extLst>
              <a:ext uri="{FF2B5EF4-FFF2-40B4-BE49-F238E27FC236}">
                <a16:creationId xmlns:a16="http://schemas.microsoft.com/office/drawing/2014/main" xmlns="" id="{8021A25A-86A3-4E64-B62D-D6D447AD890E}"/>
              </a:ext>
            </a:extLst>
          </p:cNvPr>
          <p:cNvGrpSpPr/>
          <p:nvPr/>
        </p:nvGrpSpPr>
        <p:grpSpPr>
          <a:xfrm>
            <a:off x="7875405" y="1053533"/>
            <a:ext cx="2210284" cy="4176784"/>
            <a:chOff x="7875405" y="1053533"/>
            <a:chExt cx="2210284" cy="4176784"/>
          </a:xfrm>
        </p:grpSpPr>
        <p:sp>
          <p:nvSpPr>
            <p:cNvPr id="87" name="Donut 48">
              <a:extLst>
                <a:ext uri="{FF2B5EF4-FFF2-40B4-BE49-F238E27FC236}">
                  <a16:creationId xmlns:a16="http://schemas.microsoft.com/office/drawing/2014/main" xmlns="" id="{0344439C-0FC6-8E47-A448-60B98229306A}"/>
                </a:ext>
              </a:extLst>
            </p:cNvPr>
            <p:cNvSpPr/>
            <p:nvPr/>
          </p:nvSpPr>
          <p:spPr>
            <a:xfrm>
              <a:off x="7875405" y="1053533"/>
              <a:ext cx="2210284" cy="1551295"/>
            </a:xfrm>
            <a:custGeom>
              <a:avLst/>
              <a:gdLst/>
              <a:ahLst/>
              <a:cxnLst/>
              <a:rect l="l" t="t" r="r" b="b"/>
              <a:pathLst>
                <a:path w="1824052" h="1260000">
                  <a:moveTo>
                    <a:pt x="7071" y="559863"/>
                  </a:moveTo>
                  <a:lnTo>
                    <a:pt x="63532" y="629998"/>
                  </a:lnTo>
                  <a:lnTo>
                    <a:pt x="7070" y="700134"/>
                  </a:lnTo>
                  <a:cubicBezTo>
                    <a:pt x="1323" y="677346"/>
                    <a:pt x="0" y="653828"/>
                    <a:pt x="0" y="630000"/>
                  </a:cubicBezTo>
                  <a:close/>
                  <a:moveTo>
                    <a:pt x="630000" y="0"/>
                  </a:moveTo>
                  <a:cubicBezTo>
                    <a:pt x="948367" y="0"/>
                    <a:pt x="1211578" y="236152"/>
                    <a:pt x="1251253" y="543226"/>
                  </a:cubicBezTo>
                  <a:lnTo>
                    <a:pt x="1571198" y="543226"/>
                  </a:lnTo>
                  <a:lnTo>
                    <a:pt x="1445980" y="387684"/>
                  </a:lnTo>
                  <a:lnTo>
                    <a:pt x="1628978" y="387684"/>
                  </a:lnTo>
                  <a:lnTo>
                    <a:pt x="1824052" y="630000"/>
                  </a:lnTo>
                  <a:lnTo>
                    <a:pt x="1628978" y="872316"/>
                  </a:lnTo>
                  <a:lnTo>
                    <a:pt x="1445980" y="872316"/>
                  </a:lnTo>
                  <a:lnTo>
                    <a:pt x="1566004" y="723226"/>
                  </a:lnTo>
                  <a:lnTo>
                    <a:pt x="1250602" y="723226"/>
                  </a:lnTo>
                  <a:cubicBezTo>
                    <a:pt x="1207884" y="1027148"/>
                    <a:pt x="946135" y="1260000"/>
                    <a:pt x="630000" y="1260000"/>
                  </a:cubicBezTo>
                  <a:cubicBezTo>
                    <a:pt x="398160" y="1260000"/>
                    <a:pt x="195568" y="1134768"/>
                    <a:pt x="88434" y="946939"/>
                  </a:cubicBezTo>
                  <a:lnTo>
                    <a:pt x="224629" y="777761"/>
                  </a:lnTo>
                  <a:cubicBezTo>
                    <a:pt x="283669" y="944377"/>
                    <a:pt x="442988" y="1062949"/>
                    <a:pt x="630000" y="1062949"/>
                  </a:cubicBezTo>
                  <a:cubicBezTo>
                    <a:pt x="869111" y="1062949"/>
                    <a:pt x="1062949" y="869111"/>
                    <a:pt x="1062949" y="630000"/>
                  </a:cubicBezTo>
                  <a:cubicBezTo>
                    <a:pt x="1062949" y="390889"/>
                    <a:pt x="869111" y="197051"/>
                    <a:pt x="630000" y="197051"/>
                  </a:cubicBezTo>
                  <a:cubicBezTo>
                    <a:pt x="442989" y="197051"/>
                    <a:pt x="283671" y="315621"/>
                    <a:pt x="224630" y="482236"/>
                  </a:cubicBezTo>
                  <a:lnTo>
                    <a:pt x="88436" y="313058"/>
                  </a:lnTo>
                  <a:cubicBezTo>
                    <a:pt x="195571" y="125231"/>
                    <a:pt x="398161" y="0"/>
                    <a:pt x="63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lumMod val="75000"/>
                    <a:lumOff val="25000"/>
                  </a:schemeClr>
                </a:solidFill>
              </a:endParaRPr>
            </a:p>
          </p:txBody>
        </p:sp>
        <p:sp>
          <p:nvSpPr>
            <p:cNvPr id="115" name="TextBox 75">
              <a:extLst>
                <a:ext uri="{FF2B5EF4-FFF2-40B4-BE49-F238E27FC236}">
                  <a16:creationId xmlns:a16="http://schemas.microsoft.com/office/drawing/2014/main" xmlns="" id="{4403DB23-6C6D-EE40-9B5F-D26DF2BF67A1}"/>
                </a:ext>
              </a:extLst>
            </p:cNvPr>
            <p:cNvSpPr txBox="1"/>
            <p:nvPr/>
          </p:nvSpPr>
          <p:spPr>
            <a:xfrm>
              <a:off x="8174328" y="1557150"/>
              <a:ext cx="1070238" cy="646331"/>
            </a:xfrm>
            <a:prstGeom prst="rect">
              <a:avLst/>
            </a:prstGeom>
            <a:noFill/>
          </p:spPr>
          <p:txBody>
            <a:bodyPr wrap="square" rtlCol="0">
              <a:spAutoFit/>
            </a:bodyPr>
            <a:lstStyle/>
            <a:p>
              <a:pPr algn="ctr"/>
              <a:r>
                <a:rPr lang="en-US" sz="1200" b="1">
                  <a:solidFill>
                    <a:schemeClr val="accent4"/>
                  </a:solidFill>
                  <a:latin typeface="Poppins SemiBold" pitchFamily="2" charset="77"/>
                  <a:ea typeface="Lato" panose="020F0502020204030203" pitchFamily="34" charset="0"/>
                  <a:cs typeface="Poppins SemiBold" pitchFamily="2" charset="77"/>
                </a:rPr>
                <a:t>15/10/2022</a:t>
              </a:r>
            </a:p>
            <a:p>
              <a:pPr algn="ctr"/>
              <a:endParaRPr lang="en-US" sz="1200" b="1">
                <a:solidFill>
                  <a:schemeClr val="accent3"/>
                </a:solidFill>
                <a:latin typeface="Poppins SemiBold" pitchFamily="2" charset="77"/>
                <a:ea typeface="Lato" panose="020F0502020204030203" pitchFamily="34" charset="0"/>
                <a:cs typeface="Poppins SemiBold" pitchFamily="2" charset="77"/>
              </a:endParaRPr>
            </a:p>
            <a:p>
              <a:pPr algn="ctr"/>
              <a:r>
                <a:rPr lang="en-US" sz="1200" b="1">
                  <a:solidFill>
                    <a:schemeClr val="accent3"/>
                  </a:solidFill>
                  <a:latin typeface="Poppins SemiBold" pitchFamily="2" charset="77"/>
                  <a:ea typeface="Lato" panose="020F0502020204030203" pitchFamily="34" charset="0"/>
                  <a:cs typeface="Poppins SemiBold" pitchFamily="2" charset="77"/>
                </a:rPr>
                <a:t>31/10/2022</a:t>
              </a:r>
            </a:p>
          </p:txBody>
        </p:sp>
        <p:sp>
          <p:nvSpPr>
            <p:cNvPr id="121" name="Forma libre 149">
              <a:extLst>
                <a:ext uri="{FF2B5EF4-FFF2-40B4-BE49-F238E27FC236}">
                  <a16:creationId xmlns:a16="http://schemas.microsoft.com/office/drawing/2014/main" xmlns="" id="{7BECD3D4-86DD-0F4F-ACC9-10B0D89EAA16}"/>
                </a:ext>
              </a:extLst>
            </p:cNvPr>
            <p:cNvSpPr/>
            <p:nvPr/>
          </p:nvSpPr>
          <p:spPr>
            <a:xfrm>
              <a:off x="8683611" y="2699187"/>
              <a:ext cx="5629" cy="453645"/>
            </a:xfrm>
            <a:custGeom>
              <a:avLst/>
              <a:gdLst>
                <a:gd name="connsiteX0" fmla="*/ 232 w 0"/>
                <a:gd name="connsiteY0" fmla="*/ 232 h 89792"/>
                <a:gd name="connsiteX1" fmla="*/ 232 w 0"/>
                <a:gd name="connsiteY1" fmla="*/ 89794 h 89792"/>
              </a:gdLst>
              <a:ahLst/>
              <a:cxnLst>
                <a:cxn ang="0">
                  <a:pos x="connsiteX0" y="connsiteY0"/>
                </a:cxn>
                <a:cxn ang="0">
                  <a:pos x="connsiteX1" y="connsiteY1"/>
                </a:cxn>
              </a:cxnLst>
              <a:rect l="l" t="t" r="r" b="b"/>
              <a:pathLst>
                <a:path h="89792">
                  <a:moveTo>
                    <a:pt x="232" y="232"/>
                  </a:moveTo>
                  <a:lnTo>
                    <a:pt x="232" y="89794"/>
                  </a:lnTo>
                </a:path>
              </a:pathLst>
            </a:custGeom>
            <a:ln w="38100" cap="rnd">
              <a:solidFill>
                <a:schemeClr val="bg1">
                  <a:lumMod val="75000"/>
                </a:schemeClr>
              </a:solidFill>
              <a:prstDash val="sysDot"/>
              <a:round/>
              <a:tailEnd type="oval"/>
            </a:ln>
          </p:spPr>
          <p:txBody>
            <a:bodyPr rtlCol="0" anchor="ctr"/>
            <a:lstStyle/>
            <a:p>
              <a:endParaRPr lang="es-MX" sz="900"/>
            </a:p>
          </p:txBody>
        </p:sp>
        <p:sp>
          <p:nvSpPr>
            <p:cNvPr id="138" name="Rectangle 56">
              <a:extLst>
                <a:ext uri="{FF2B5EF4-FFF2-40B4-BE49-F238E27FC236}">
                  <a16:creationId xmlns:a16="http://schemas.microsoft.com/office/drawing/2014/main" xmlns="" id="{41A66B65-6A21-CF41-A43B-066C61A97333}"/>
                </a:ext>
              </a:extLst>
            </p:cNvPr>
            <p:cNvSpPr/>
            <p:nvPr/>
          </p:nvSpPr>
          <p:spPr>
            <a:xfrm>
              <a:off x="7875406" y="3198992"/>
              <a:ext cx="1929414" cy="2031325"/>
            </a:xfrm>
            <a:prstGeom prst="rect">
              <a:avLst/>
            </a:prstGeom>
            <a:solidFill>
              <a:schemeClr val="accent5"/>
            </a:solidFill>
          </p:spPr>
          <p:txBody>
            <a:bodyPr wrap="square">
              <a:spAutoFit/>
            </a:bodyPr>
            <a:lstStyle/>
            <a:p>
              <a:pPr algn="ctr"/>
              <a:r>
                <a:rPr lang="en-GB" sz="1400">
                  <a:solidFill>
                    <a:prstClr val="black"/>
                  </a:solidFill>
                </a:rPr>
                <a:t>National DSD, Entities and Provincial </a:t>
              </a:r>
              <a:r>
                <a:rPr lang="en-GB" sz="1400">
                  <a:solidFill>
                    <a:prstClr val="black"/>
                  </a:solidFill>
                  <a:latin typeface="Arial" panose="020B0604020202020204"/>
                </a:rPr>
                <a:t>DSDs submitted their 2023/24 APPs</a:t>
              </a:r>
              <a:r>
                <a:rPr lang="en-GB" sz="700">
                  <a:solidFill>
                    <a:prstClr val="black"/>
                  </a:solidFill>
                  <a:latin typeface="Arial" panose="020B0604020202020204"/>
                </a:rPr>
                <a:t> </a:t>
              </a:r>
              <a:r>
                <a:rPr lang="en-GB" sz="1400">
                  <a:solidFill>
                    <a:prstClr val="black"/>
                  </a:solidFill>
                  <a:latin typeface="Arial" panose="020B0604020202020204"/>
                </a:rPr>
                <a:t>in line with the Revised Framework for Strategic Plans and Annual Performance Plans (2019) </a:t>
              </a:r>
              <a:endParaRPr lang="en-US" sz="140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8" name="Group 7">
            <a:extLst>
              <a:ext uri="{FF2B5EF4-FFF2-40B4-BE49-F238E27FC236}">
                <a16:creationId xmlns:a16="http://schemas.microsoft.com/office/drawing/2014/main" xmlns="" id="{7AAB82C4-6EE6-4718-B4E5-CB24D91502B2}"/>
              </a:ext>
            </a:extLst>
          </p:cNvPr>
          <p:cNvGrpSpPr/>
          <p:nvPr/>
        </p:nvGrpSpPr>
        <p:grpSpPr>
          <a:xfrm>
            <a:off x="71615" y="1053533"/>
            <a:ext cx="2210284" cy="4390322"/>
            <a:chOff x="71615" y="1053533"/>
            <a:chExt cx="2210284" cy="4390322"/>
          </a:xfrm>
        </p:grpSpPr>
        <p:sp>
          <p:nvSpPr>
            <p:cNvPr id="29" name="Donut 27">
              <a:extLst>
                <a:ext uri="{FF2B5EF4-FFF2-40B4-BE49-F238E27FC236}">
                  <a16:creationId xmlns:a16="http://schemas.microsoft.com/office/drawing/2014/main" xmlns="" id="{83EDE5E5-591F-4A1A-8E6C-F13D1DB4B887}"/>
                </a:ext>
              </a:extLst>
            </p:cNvPr>
            <p:cNvSpPr/>
            <p:nvPr/>
          </p:nvSpPr>
          <p:spPr>
            <a:xfrm>
              <a:off x="71615" y="1053533"/>
              <a:ext cx="2210284" cy="1551294"/>
            </a:xfrm>
            <a:custGeom>
              <a:avLst/>
              <a:gdLst/>
              <a:ahLst/>
              <a:cxnLst/>
              <a:rect l="l" t="t" r="r" b="b"/>
              <a:pathLst>
                <a:path w="1824052" h="1260000">
                  <a:moveTo>
                    <a:pt x="630000" y="197051"/>
                  </a:moveTo>
                  <a:cubicBezTo>
                    <a:pt x="390889" y="197051"/>
                    <a:pt x="197051" y="390889"/>
                    <a:pt x="197051" y="630000"/>
                  </a:cubicBezTo>
                  <a:cubicBezTo>
                    <a:pt x="197051" y="869111"/>
                    <a:pt x="390889" y="1062949"/>
                    <a:pt x="630000" y="1062949"/>
                  </a:cubicBezTo>
                  <a:cubicBezTo>
                    <a:pt x="869111" y="1062949"/>
                    <a:pt x="1062949" y="869111"/>
                    <a:pt x="1062949" y="630000"/>
                  </a:cubicBezTo>
                  <a:cubicBezTo>
                    <a:pt x="1062949" y="390889"/>
                    <a:pt x="869111" y="197051"/>
                    <a:pt x="630000" y="197051"/>
                  </a:cubicBezTo>
                  <a:close/>
                  <a:moveTo>
                    <a:pt x="630000" y="0"/>
                  </a:moveTo>
                  <a:cubicBezTo>
                    <a:pt x="948367" y="0"/>
                    <a:pt x="1211578" y="236152"/>
                    <a:pt x="1251252" y="543226"/>
                  </a:cubicBezTo>
                  <a:lnTo>
                    <a:pt x="1571198" y="543226"/>
                  </a:lnTo>
                  <a:lnTo>
                    <a:pt x="1445980" y="387684"/>
                  </a:lnTo>
                  <a:lnTo>
                    <a:pt x="1628978" y="387684"/>
                  </a:lnTo>
                  <a:lnTo>
                    <a:pt x="1824052" y="630000"/>
                  </a:lnTo>
                  <a:lnTo>
                    <a:pt x="1628978" y="872316"/>
                  </a:lnTo>
                  <a:lnTo>
                    <a:pt x="1445980" y="872316"/>
                  </a:lnTo>
                  <a:lnTo>
                    <a:pt x="1566003" y="723226"/>
                  </a:lnTo>
                  <a:lnTo>
                    <a:pt x="1250602" y="723226"/>
                  </a:lnTo>
                  <a:cubicBezTo>
                    <a:pt x="1207884" y="1027148"/>
                    <a:pt x="946134" y="1260000"/>
                    <a:pt x="630000" y="1260000"/>
                  </a:cubicBezTo>
                  <a:cubicBezTo>
                    <a:pt x="282061" y="1260000"/>
                    <a:pt x="0" y="977939"/>
                    <a:pt x="0" y="630000"/>
                  </a:cubicBezTo>
                  <a:cubicBezTo>
                    <a:pt x="0" y="282061"/>
                    <a:pt x="282061" y="0"/>
                    <a:pt x="630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lumMod val="75000"/>
                    <a:lumOff val="25000"/>
                  </a:schemeClr>
                </a:solidFill>
              </a:endParaRPr>
            </a:p>
          </p:txBody>
        </p:sp>
        <p:sp>
          <p:nvSpPr>
            <p:cNvPr id="30" name="TextBox 75">
              <a:extLst>
                <a:ext uri="{FF2B5EF4-FFF2-40B4-BE49-F238E27FC236}">
                  <a16:creationId xmlns:a16="http://schemas.microsoft.com/office/drawing/2014/main" xmlns="" id="{F2B0F659-0AFD-47EE-8485-584D49B14A17}"/>
                </a:ext>
              </a:extLst>
            </p:cNvPr>
            <p:cNvSpPr txBox="1"/>
            <p:nvPr/>
          </p:nvSpPr>
          <p:spPr>
            <a:xfrm>
              <a:off x="329326" y="1700761"/>
              <a:ext cx="904977" cy="261610"/>
            </a:xfrm>
            <a:prstGeom prst="rect">
              <a:avLst/>
            </a:prstGeom>
            <a:noFill/>
          </p:spPr>
          <p:txBody>
            <a:bodyPr wrap="square" rtlCol="0">
              <a:spAutoFit/>
            </a:bodyPr>
            <a:lstStyle/>
            <a:p>
              <a:pPr algn="ctr"/>
              <a:r>
                <a:rPr lang="en-US" sz="1100" b="1">
                  <a:solidFill>
                    <a:schemeClr val="accent1"/>
                  </a:solidFill>
                  <a:latin typeface="Poppins SemiBold" pitchFamily="2" charset="77"/>
                  <a:ea typeface="Lato" panose="020F0502020204030203" pitchFamily="34" charset="0"/>
                  <a:cs typeface="Poppins SemiBold" pitchFamily="2" charset="77"/>
                </a:rPr>
                <a:t>May 2022</a:t>
              </a:r>
            </a:p>
          </p:txBody>
        </p:sp>
        <p:sp>
          <p:nvSpPr>
            <p:cNvPr id="31" name="Forma libre 149">
              <a:extLst>
                <a:ext uri="{FF2B5EF4-FFF2-40B4-BE49-F238E27FC236}">
                  <a16:creationId xmlns:a16="http://schemas.microsoft.com/office/drawing/2014/main" xmlns="" id="{B9E94B2E-F29D-4ACE-85E3-15E6AD03B924}"/>
                </a:ext>
              </a:extLst>
            </p:cNvPr>
            <p:cNvSpPr/>
            <p:nvPr/>
          </p:nvSpPr>
          <p:spPr>
            <a:xfrm>
              <a:off x="826641" y="2699187"/>
              <a:ext cx="5629" cy="453645"/>
            </a:xfrm>
            <a:custGeom>
              <a:avLst/>
              <a:gdLst>
                <a:gd name="connsiteX0" fmla="*/ 232 w 0"/>
                <a:gd name="connsiteY0" fmla="*/ 232 h 89792"/>
                <a:gd name="connsiteX1" fmla="*/ 232 w 0"/>
                <a:gd name="connsiteY1" fmla="*/ 89794 h 89792"/>
              </a:gdLst>
              <a:ahLst/>
              <a:cxnLst>
                <a:cxn ang="0">
                  <a:pos x="connsiteX0" y="connsiteY0"/>
                </a:cxn>
                <a:cxn ang="0">
                  <a:pos x="connsiteX1" y="connsiteY1"/>
                </a:cxn>
              </a:cxnLst>
              <a:rect l="l" t="t" r="r" b="b"/>
              <a:pathLst>
                <a:path h="89792">
                  <a:moveTo>
                    <a:pt x="232" y="232"/>
                  </a:moveTo>
                  <a:lnTo>
                    <a:pt x="232" y="89794"/>
                  </a:lnTo>
                </a:path>
              </a:pathLst>
            </a:custGeom>
            <a:ln w="38100" cap="rnd">
              <a:solidFill>
                <a:schemeClr val="bg1">
                  <a:lumMod val="75000"/>
                </a:schemeClr>
              </a:solidFill>
              <a:prstDash val="sysDot"/>
              <a:round/>
              <a:tailEnd type="oval"/>
            </a:ln>
          </p:spPr>
          <p:txBody>
            <a:bodyPr rtlCol="0" anchor="ctr"/>
            <a:lstStyle/>
            <a:p>
              <a:endParaRPr lang="es-MX" sz="900"/>
            </a:p>
          </p:txBody>
        </p:sp>
        <p:sp>
          <p:nvSpPr>
            <p:cNvPr id="32" name="Rectangle 56">
              <a:extLst>
                <a:ext uri="{FF2B5EF4-FFF2-40B4-BE49-F238E27FC236}">
                  <a16:creationId xmlns:a16="http://schemas.microsoft.com/office/drawing/2014/main" xmlns="" id="{93228F9A-DA9C-4058-8F68-7558DF76D84D}"/>
                </a:ext>
              </a:extLst>
            </p:cNvPr>
            <p:cNvSpPr/>
            <p:nvPr/>
          </p:nvSpPr>
          <p:spPr>
            <a:xfrm>
              <a:off x="80425" y="3199558"/>
              <a:ext cx="1941853" cy="2244297"/>
            </a:xfrm>
            <a:prstGeom prst="rect">
              <a:avLst/>
            </a:prstGeom>
            <a:solidFill>
              <a:schemeClr val="accent1">
                <a:lumMod val="60000"/>
                <a:lumOff val="40000"/>
              </a:schemeClr>
            </a:solidFill>
          </p:spPr>
          <p:txBody>
            <a:bodyPr wrap="square">
              <a:spAutoFit/>
            </a:bodyPr>
            <a:lstStyle/>
            <a:p>
              <a:pPr algn="ctr"/>
              <a:r>
                <a:rPr lang="en-GB" sz="1400" dirty="0">
                  <a:solidFill>
                    <a:prstClr val="black"/>
                  </a:solidFill>
                  <a:latin typeface="Arial" panose="020B0604020202020204"/>
                </a:rPr>
                <a:t>DSD kicked-off its planning process with engagements with programme managers and through critical analysis on what works and what does not during the performance review sessions held</a:t>
              </a:r>
              <a:endParaRPr lang="en-US" sz="1400" dirty="0">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3" name="Group 2">
            <a:extLst>
              <a:ext uri="{FF2B5EF4-FFF2-40B4-BE49-F238E27FC236}">
                <a16:creationId xmlns:a16="http://schemas.microsoft.com/office/drawing/2014/main" xmlns="" id="{51683CF3-3178-4C1E-8FE1-562E6EA19467}"/>
              </a:ext>
            </a:extLst>
          </p:cNvPr>
          <p:cNvGrpSpPr/>
          <p:nvPr/>
        </p:nvGrpSpPr>
        <p:grpSpPr>
          <a:xfrm>
            <a:off x="9910481" y="1067039"/>
            <a:ext cx="2189203" cy="5548841"/>
            <a:chOff x="9981716" y="1053533"/>
            <a:chExt cx="2072651" cy="5519124"/>
          </a:xfrm>
        </p:grpSpPr>
        <p:sp>
          <p:nvSpPr>
            <p:cNvPr id="35" name="Donut 48">
              <a:extLst>
                <a:ext uri="{FF2B5EF4-FFF2-40B4-BE49-F238E27FC236}">
                  <a16:creationId xmlns:a16="http://schemas.microsoft.com/office/drawing/2014/main" xmlns="" id="{4D82A5AB-F2A1-4731-93F2-3AB7E5426568}"/>
                </a:ext>
              </a:extLst>
            </p:cNvPr>
            <p:cNvSpPr/>
            <p:nvPr/>
          </p:nvSpPr>
          <p:spPr>
            <a:xfrm>
              <a:off x="9981716" y="1053533"/>
              <a:ext cx="2012689" cy="1551295"/>
            </a:xfrm>
            <a:custGeom>
              <a:avLst/>
              <a:gdLst/>
              <a:ahLst/>
              <a:cxnLst/>
              <a:rect l="l" t="t" r="r" b="b"/>
              <a:pathLst>
                <a:path w="1824052" h="1260000">
                  <a:moveTo>
                    <a:pt x="7071" y="559863"/>
                  </a:moveTo>
                  <a:lnTo>
                    <a:pt x="63532" y="629998"/>
                  </a:lnTo>
                  <a:lnTo>
                    <a:pt x="7070" y="700134"/>
                  </a:lnTo>
                  <a:cubicBezTo>
                    <a:pt x="1323" y="677346"/>
                    <a:pt x="0" y="653828"/>
                    <a:pt x="0" y="630000"/>
                  </a:cubicBezTo>
                  <a:close/>
                  <a:moveTo>
                    <a:pt x="630000" y="0"/>
                  </a:moveTo>
                  <a:cubicBezTo>
                    <a:pt x="948367" y="0"/>
                    <a:pt x="1211578" y="236152"/>
                    <a:pt x="1251253" y="543226"/>
                  </a:cubicBezTo>
                  <a:lnTo>
                    <a:pt x="1571198" y="543226"/>
                  </a:lnTo>
                  <a:lnTo>
                    <a:pt x="1445980" y="387684"/>
                  </a:lnTo>
                  <a:lnTo>
                    <a:pt x="1628978" y="387684"/>
                  </a:lnTo>
                  <a:lnTo>
                    <a:pt x="1824052" y="630000"/>
                  </a:lnTo>
                  <a:lnTo>
                    <a:pt x="1628978" y="872316"/>
                  </a:lnTo>
                  <a:lnTo>
                    <a:pt x="1445980" y="872316"/>
                  </a:lnTo>
                  <a:lnTo>
                    <a:pt x="1566004" y="723226"/>
                  </a:lnTo>
                  <a:lnTo>
                    <a:pt x="1250602" y="723226"/>
                  </a:lnTo>
                  <a:cubicBezTo>
                    <a:pt x="1207884" y="1027148"/>
                    <a:pt x="946135" y="1260000"/>
                    <a:pt x="630000" y="1260000"/>
                  </a:cubicBezTo>
                  <a:cubicBezTo>
                    <a:pt x="398160" y="1260000"/>
                    <a:pt x="195568" y="1134768"/>
                    <a:pt x="88434" y="946939"/>
                  </a:cubicBezTo>
                  <a:lnTo>
                    <a:pt x="224629" y="777761"/>
                  </a:lnTo>
                  <a:cubicBezTo>
                    <a:pt x="283669" y="944377"/>
                    <a:pt x="442988" y="1062949"/>
                    <a:pt x="630000" y="1062949"/>
                  </a:cubicBezTo>
                  <a:cubicBezTo>
                    <a:pt x="869111" y="1062949"/>
                    <a:pt x="1062949" y="869111"/>
                    <a:pt x="1062949" y="630000"/>
                  </a:cubicBezTo>
                  <a:cubicBezTo>
                    <a:pt x="1062949" y="390889"/>
                    <a:pt x="869111" y="197051"/>
                    <a:pt x="630000" y="197051"/>
                  </a:cubicBezTo>
                  <a:cubicBezTo>
                    <a:pt x="442989" y="197051"/>
                    <a:pt x="283671" y="315621"/>
                    <a:pt x="224630" y="482236"/>
                  </a:cubicBezTo>
                  <a:lnTo>
                    <a:pt x="88436" y="313058"/>
                  </a:lnTo>
                  <a:cubicBezTo>
                    <a:pt x="195571" y="125231"/>
                    <a:pt x="398161" y="0"/>
                    <a:pt x="63000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lumMod val="75000"/>
                    <a:lumOff val="25000"/>
                  </a:schemeClr>
                </a:solidFill>
              </a:endParaRPr>
            </a:p>
          </p:txBody>
        </p:sp>
        <p:sp>
          <p:nvSpPr>
            <p:cNvPr id="36" name="TextBox 75">
              <a:extLst>
                <a:ext uri="{FF2B5EF4-FFF2-40B4-BE49-F238E27FC236}">
                  <a16:creationId xmlns:a16="http://schemas.microsoft.com/office/drawing/2014/main" xmlns="" id="{3AA55F7A-C10A-4A4F-AD47-B0348A2D9C35}"/>
                </a:ext>
              </a:extLst>
            </p:cNvPr>
            <p:cNvSpPr txBox="1"/>
            <p:nvPr/>
          </p:nvSpPr>
          <p:spPr>
            <a:xfrm>
              <a:off x="10185163" y="1614890"/>
              <a:ext cx="904977" cy="596950"/>
            </a:xfrm>
            <a:prstGeom prst="rect">
              <a:avLst/>
            </a:prstGeom>
            <a:solidFill>
              <a:schemeClr val="bg1"/>
            </a:solidFill>
          </p:spPr>
          <p:txBody>
            <a:bodyPr wrap="square" rtlCol="0">
              <a:spAutoFit/>
            </a:bodyPr>
            <a:lstStyle/>
            <a:p>
              <a:pPr algn="ctr"/>
              <a:r>
                <a:rPr lang="en-US" sz="1100" b="1" dirty="0">
                  <a:solidFill>
                    <a:schemeClr val="accent4"/>
                  </a:solidFill>
                  <a:latin typeface="Poppins SemiBold" pitchFamily="2" charset="77"/>
                  <a:ea typeface="Lato" panose="020F0502020204030203" pitchFamily="34" charset="0"/>
                  <a:cs typeface="Poppins SemiBold" pitchFamily="2" charset="77"/>
                </a:rPr>
                <a:t>Dec 2022 to Feb 2023</a:t>
              </a:r>
            </a:p>
          </p:txBody>
        </p:sp>
        <p:sp>
          <p:nvSpPr>
            <p:cNvPr id="37" name="Forma libre 149">
              <a:extLst>
                <a:ext uri="{FF2B5EF4-FFF2-40B4-BE49-F238E27FC236}">
                  <a16:creationId xmlns:a16="http://schemas.microsoft.com/office/drawing/2014/main" xmlns="" id="{D2397AAF-0430-47EC-975F-E8C6B912E490}"/>
                </a:ext>
              </a:extLst>
            </p:cNvPr>
            <p:cNvSpPr/>
            <p:nvPr/>
          </p:nvSpPr>
          <p:spPr>
            <a:xfrm>
              <a:off x="10734683" y="2699187"/>
              <a:ext cx="5629" cy="453645"/>
            </a:xfrm>
            <a:custGeom>
              <a:avLst/>
              <a:gdLst>
                <a:gd name="connsiteX0" fmla="*/ 232 w 0"/>
                <a:gd name="connsiteY0" fmla="*/ 232 h 89792"/>
                <a:gd name="connsiteX1" fmla="*/ 232 w 0"/>
                <a:gd name="connsiteY1" fmla="*/ 89794 h 89792"/>
              </a:gdLst>
              <a:ahLst/>
              <a:cxnLst>
                <a:cxn ang="0">
                  <a:pos x="connsiteX0" y="connsiteY0"/>
                </a:cxn>
                <a:cxn ang="0">
                  <a:pos x="connsiteX1" y="connsiteY1"/>
                </a:cxn>
              </a:cxnLst>
              <a:rect l="l" t="t" r="r" b="b"/>
              <a:pathLst>
                <a:path h="89792">
                  <a:moveTo>
                    <a:pt x="232" y="232"/>
                  </a:moveTo>
                  <a:lnTo>
                    <a:pt x="232" y="89794"/>
                  </a:lnTo>
                </a:path>
              </a:pathLst>
            </a:custGeom>
            <a:ln w="38100" cap="rnd">
              <a:solidFill>
                <a:schemeClr val="bg1">
                  <a:lumMod val="75000"/>
                </a:schemeClr>
              </a:solidFill>
              <a:prstDash val="sysDot"/>
              <a:round/>
              <a:tailEnd type="oval"/>
            </a:ln>
          </p:spPr>
          <p:txBody>
            <a:bodyPr rtlCol="0" anchor="ctr"/>
            <a:lstStyle/>
            <a:p>
              <a:endParaRPr lang="es-MX" sz="900"/>
            </a:p>
          </p:txBody>
        </p:sp>
        <p:sp>
          <p:nvSpPr>
            <p:cNvPr id="38" name="Rectangle 56">
              <a:extLst>
                <a:ext uri="{FF2B5EF4-FFF2-40B4-BE49-F238E27FC236}">
                  <a16:creationId xmlns:a16="http://schemas.microsoft.com/office/drawing/2014/main" xmlns="" id="{95CCDF37-FEFE-4830-A4F5-7037FFE3E314}"/>
                </a:ext>
              </a:extLst>
            </p:cNvPr>
            <p:cNvSpPr/>
            <p:nvPr/>
          </p:nvSpPr>
          <p:spPr>
            <a:xfrm>
              <a:off x="9987093" y="3174633"/>
              <a:ext cx="2067274" cy="3398024"/>
            </a:xfrm>
            <a:prstGeom prst="rect">
              <a:avLst/>
            </a:prstGeom>
            <a:solidFill>
              <a:schemeClr val="accent6"/>
            </a:solidFill>
          </p:spPr>
          <p:txBody>
            <a:bodyPr wrap="square">
              <a:spAutoFit/>
            </a:bodyPr>
            <a:lstStyle/>
            <a:p>
              <a:pPr algn="ctr"/>
              <a:r>
                <a:rPr lang="en-GB" sz="1200" dirty="0">
                  <a:solidFill>
                    <a:prstClr val="black"/>
                  </a:solidFill>
                  <a:latin typeface="Arial" panose="020B0604020202020204" pitchFamily="34" charset="0"/>
                  <a:cs typeface="Arial" panose="020B0604020202020204" pitchFamily="34" charset="0"/>
                </a:rPr>
                <a:t>Facilitated alignment process on Sector and Portfolio APPs, following feedback from DPME, DWYPD, National Treasury, AGSA and Moon raises and engagement with SPMEG and MANCO. DSD addressed all the findings raised.</a:t>
              </a:r>
            </a:p>
            <a:p>
              <a:pPr algn="ctr"/>
              <a:r>
                <a:rPr lang="en-GB" sz="1200" dirty="0">
                  <a:solidFill>
                    <a:prstClr val="black"/>
                  </a:solidFill>
                  <a:latin typeface="Arial" panose="020B0604020202020204" pitchFamily="34" charset="0"/>
                  <a:cs typeface="Arial" panose="020B0604020202020204" pitchFamily="34" charset="0"/>
                </a:rPr>
                <a:t>The months of January and February 2023 were dedicated to conduct deeper reviews on the APP with branches. This led to the submission of 2</a:t>
              </a:r>
              <a:r>
                <a:rPr lang="en-GB" sz="1200" baseline="30000" dirty="0">
                  <a:solidFill>
                    <a:prstClr val="black"/>
                  </a:solidFill>
                  <a:latin typeface="Arial" panose="020B0604020202020204" pitchFamily="34" charset="0"/>
                  <a:cs typeface="Arial" panose="020B0604020202020204" pitchFamily="34" charset="0"/>
                </a:rPr>
                <a:t>nd</a:t>
              </a:r>
              <a:r>
                <a:rPr lang="en-GB" sz="1200" dirty="0">
                  <a:solidFill>
                    <a:prstClr val="black"/>
                  </a:solidFill>
                  <a:latin typeface="Arial" panose="020B0604020202020204" pitchFamily="34" charset="0"/>
                  <a:cs typeface="Arial" panose="020B0604020202020204" pitchFamily="34" charset="0"/>
                </a:rPr>
                <a:t> draft APP to DPME for final assessment. </a:t>
              </a:r>
              <a:endParaRPr lang="en-US" sz="1200" dirty="0">
                <a:latin typeface="Arial" panose="020B0604020202020204" pitchFamily="34" charset="0"/>
                <a:ea typeface="Lato Light" panose="020F0502020204030203"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xmlns="" id="{5DB14428-069C-4BF8-A2EA-F5CECC2873C8}"/>
              </a:ext>
            </a:extLst>
          </p:cNvPr>
          <p:cNvGrpSpPr/>
          <p:nvPr/>
        </p:nvGrpSpPr>
        <p:grpSpPr>
          <a:xfrm>
            <a:off x="2022276" y="1053533"/>
            <a:ext cx="2210284" cy="3746463"/>
            <a:chOff x="2022276" y="1053533"/>
            <a:chExt cx="2210284" cy="3746463"/>
          </a:xfrm>
        </p:grpSpPr>
        <p:sp>
          <p:nvSpPr>
            <p:cNvPr id="118" name="Forma libre 149">
              <a:extLst>
                <a:ext uri="{FF2B5EF4-FFF2-40B4-BE49-F238E27FC236}">
                  <a16:creationId xmlns:a16="http://schemas.microsoft.com/office/drawing/2014/main" xmlns="" id="{45521455-6B29-C34F-B548-AD11C1088FBC}"/>
                </a:ext>
              </a:extLst>
            </p:cNvPr>
            <p:cNvSpPr/>
            <p:nvPr/>
          </p:nvSpPr>
          <p:spPr>
            <a:xfrm>
              <a:off x="2799252" y="2699187"/>
              <a:ext cx="5629" cy="453645"/>
            </a:xfrm>
            <a:custGeom>
              <a:avLst/>
              <a:gdLst>
                <a:gd name="connsiteX0" fmla="*/ 232 w 0"/>
                <a:gd name="connsiteY0" fmla="*/ 232 h 89792"/>
                <a:gd name="connsiteX1" fmla="*/ 232 w 0"/>
                <a:gd name="connsiteY1" fmla="*/ 89794 h 89792"/>
              </a:gdLst>
              <a:ahLst/>
              <a:cxnLst>
                <a:cxn ang="0">
                  <a:pos x="connsiteX0" y="connsiteY0"/>
                </a:cxn>
                <a:cxn ang="0">
                  <a:pos x="connsiteX1" y="connsiteY1"/>
                </a:cxn>
              </a:cxnLst>
              <a:rect l="l" t="t" r="r" b="b"/>
              <a:pathLst>
                <a:path h="89792">
                  <a:moveTo>
                    <a:pt x="232" y="232"/>
                  </a:moveTo>
                  <a:lnTo>
                    <a:pt x="232" y="89794"/>
                  </a:lnTo>
                </a:path>
              </a:pathLst>
            </a:custGeom>
            <a:ln w="38100" cap="rnd">
              <a:solidFill>
                <a:schemeClr val="bg1">
                  <a:lumMod val="75000"/>
                </a:schemeClr>
              </a:solidFill>
              <a:prstDash val="sysDot"/>
              <a:round/>
              <a:tailEnd type="oval"/>
            </a:ln>
          </p:spPr>
          <p:txBody>
            <a:bodyPr rtlCol="0" anchor="ctr"/>
            <a:lstStyle/>
            <a:p>
              <a:endParaRPr lang="es-MX" sz="900"/>
            </a:p>
          </p:txBody>
        </p:sp>
        <p:sp>
          <p:nvSpPr>
            <p:cNvPr id="129" name="Rectangle 56">
              <a:extLst>
                <a:ext uri="{FF2B5EF4-FFF2-40B4-BE49-F238E27FC236}">
                  <a16:creationId xmlns:a16="http://schemas.microsoft.com/office/drawing/2014/main" xmlns="" id="{EA345E3C-99E6-6A4E-8FBC-DE5D807496AD}"/>
                </a:ext>
              </a:extLst>
            </p:cNvPr>
            <p:cNvSpPr/>
            <p:nvPr/>
          </p:nvSpPr>
          <p:spPr>
            <a:xfrm>
              <a:off x="2281519" y="3199558"/>
              <a:ext cx="1065392" cy="1600438"/>
            </a:xfrm>
            <a:prstGeom prst="rect">
              <a:avLst/>
            </a:prstGeom>
            <a:solidFill>
              <a:schemeClr val="accent2"/>
            </a:solidFill>
          </p:spPr>
          <p:txBody>
            <a:bodyPr wrap="square">
              <a:spAutoFit/>
            </a:bodyPr>
            <a:lstStyle/>
            <a:p>
              <a:pPr algn="ctr"/>
              <a:r>
                <a:rPr lang="en-US" sz="1400">
                  <a:latin typeface="Arial" panose="020B0604020202020204"/>
                </a:rPr>
                <a:t>A Process Plan was developed and presented at MANCO and EXCO</a:t>
              </a:r>
              <a:endParaRPr lang="en-US" sz="1200">
                <a:latin typeface="Lato Light" panose="020F0502020204030203" pitchFamily="34" charset="0"/>
                <a:ea typeface="Lato Light" panose="020F0502020204030203" pitchFamily="34" charset="0"/>
                <a:cs typeface="Lato Light" panose="020F0502020204030203" pitchFamily="34" charset="0"/>
              </a:endParaRPr>
            </a:p>
          </p:txBody>
        </p:sp>
        <p:sp>
          <p:nvSpPr>
            <p:cNvPr id="39" name="Donut 40">
              <a:extLst>
                <a:ext uri="{FF2B5EF4-FFF2-40B4-BE49-F238E27FC236}">
                  <a16:creationId xmlns:a16="http://schemas.microsoft.com/office/drawing/2014/main" xmlns="" id="{57F6C8CD-1C6D-41AD-BDD9-08604143455C}"/>
                </a:ext>
              </a:extLst>
            </p:cNvPr>
            <p:cNvSpPr/>
            <p:nvPr/>
          </p:nvSpPr>
          <p:spPr>
            <a:xfrm>
              <a:off x="2022276" y="1053533"/>
              <a:ext cx="2210284" cy="1551294"/>
            </a:xfrm>
            <a:custGeom>
              <a:avLst/>
              <a:gdLst/>
              <a:ahLst/>
              <a:cxnLst/>
              <a:rect l="l" t="t" r="r" b="b"/>
              <a:pathLst>
                <a:path w="1824052" h="1260000">
                  <a:moveTo>
                    <a:pt x="7070" y="559865"/>
                  </a:moveTo>
                  <a:lnTo>
                    <a:pt x="63532" y="630000"/>
                  </a:lnTo>
                  <a:lnTo>
                    <a:pt x="7070" y="700135"/>
                  </a:lnTo>
                  <a:cubicBezTo>
                    <a:pt x="1323" y="677348"/>
                    <a:pt x="0" y="653828"/>
                    <a:pt x="0" y="630000"/>
                  </a:cubicBezTo>
                  <a:close/>
                  <a:moveTo>
                    <a:pt x="630000" y="0"/>
                  </a:moveTo>
                  <a:cubicBezTo>
                    <a:pt x="948367" y="0"/>
                    <a:pt x="1211578" y="236152"/>
                    <a:pt x="1251253" y="543226"/>
                  </a:cubicBezTo>
                  <a:lnTo>
                    <a:pt x="1571198" y="543226"/>
                  </a:lnTo>
                  <a:lnTo>
                    <a:pt x="1445980" y="387684"/>
                  </a:lnTo>
                  <a:lnTo>
                    <a:pt x="1628978" y="387684"/>
                  </a:lnTo>
                  <a:lnTo>
                    <a:pt x="1824052" y="630000"/>
                  </a:lnTo>
                  <a:lnTo>
                    <a:pt x="1628978" y="872316"/>
                  </a:lnTo>
                  <a:lnTo>
                    <a:pt x="1445980" y="872316"/>
                  </a:lnTo>
                  <a:lnTo>
                    <a:pt x="1566003" y="723226"/>
                  </a:lnTo>
                  <a:lnTo>
                    <a:pt x="1250602" y="723226"/>
                  </a:lnTo>
                  <a:cubicBezTo>
                    <a:pt x="1207884" y="1027148"/>
                    <a:pt x="946135" y="1260000"/>
                    <a:pt x="630000" y="1260000"/>
                  </a:cubicBezTo>
                  <a:cubicBezTo>
                    <a:pt x="398160" y="1260000"/>
                    <a:pt x="195569" y="1134769"/>
                    <a:pt x="88435" y="946940"/>
                  </a:cubicBezTo>
                  <a:lnTo>
                    <a:pt x="224630" y="777762"/>
                  </a:lnTo>
                  <a:cubicBezTo>
                    <a:pt x="283670" y="944378"/>
                    <a:pt x="442988" y="1062949"/>
                    <a:pt x="630000" y="1062949"/>
                  </a:cubicBezTo>
                  <a:cubicBezTo>
                    <a:pt x="869111" y="1062949"/>
                    <a:pt x="1062949" y="869111"/>
                    <a:pt x="1062949" y="630000"/>
                  </a:cubicBezTo>
                  <a:cubicBezTo>
                    <a:pt x="1062949" y="390889"/>
                    <a:pt x="869111" y="197051"/>
                    <a:pt x="630000" y="197051"/>
                  </a:cubicBezTo>
                  <a:cubicBezTo>
                    <a:pt x="442988" y="197051"/>
                    <a:pt x="283670" y="315622"/>
                    <a:pt x="224630" y="482238"/>
                  </a:cubicBezTo>
                  <a:lnTo>
                    <a:pt x="88435" y="313060"/>
                  </a:lnTo>
                  <a:cubicBezTo>
                    <a:pt x="195570" y="125231"/>
                    <a:pt x="398160" y="0"/>
                    <a:pt x="63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lumMod val="75000"/>
                    <a:lumOff val="25000"/>
                  </a:schemeClr>
                </a:solidFill>
              </a:endParaRPr>
            </a:p>
          </p:txBody>
        </p:sp>
        <p:sp>
          <p:nvSpPr>
            <p:cNvPr id="40" name="TextBox 75">
              <a:extLst>
                <a:ext uri="{FF2B5EF4-FFF2-40B4-BE49-F238E27FC236}">
                  <a16:creationId xmlns:a16="http://schemas.microsoft.com/office/drawing/2014/main" xmlns="" id="{7B3C1C06-E8A6-45ED-B52A-AA8A6F8D402F}"/>
                </a:ext>
              </a:extLst>
            </p:cNvPr>
            <p:cNvSpPr txBox="1"/>
            <p:nvPr/>
          </p:nvSpPr>
          <p:spPr>
            <a:xfrm>
              <a:off x="2337596" y="1621431"/>
              <a:ext cx="904977" cy="261610"/>
            </a:xfrm>
            <a:prstGeom prst="rect">
              <a:avLst/>
            </a:prstGeom>
            <a:noFill/>
          </p:spPr>
          <p:txBody>
            <a:bodyPr wrap="square" rtlCol="0">
              <a:spAutoFit/>
            </a:bodyPr>
            <a:lstStyle/>
            <a:p>
              <a:pPr algn="ctr"/>
              <a:r>
                <a:rPr lang="en-US" sz="1100" b="1">
                  <a:solidFill>
                    <a:srgbClr val="FF0000"/>
                  </a:solidFill>
                  <a:latin typeface="Arial" panose="020B0604020202020204"/>
                </a:rPr>
                <a:t>June 2022</a:t>
              </a:r>
              <a:endParaRPr lang="en-US" sz="1050" b="1">
                <a:solidFill>
                  <a:schemeClr val="accent2"/>
                </a:solidFill>
                <a:latin typeface="Poppins SemiBold" pitchFamily="2" charset="77"/>
                <a:ea typeface="Lato" panose="020F0502020204030203" pitchFamily="34" charset="0"/>
                <a:cs typeface="Poppins SemiBold" pitchFamily="2" charset="77"/>
              </a:endParaRPr>
            </a:p>
          </p:txBody>
        </p:sp>
      </p:grpSp>
      <p:sp>
        <p:nvSpPr>
          <p:cNvPr id="41" name="Slide Number Placeholder 6">
            <a:extLst>
              <a:ext uri="{FF2B5EF4-FFF2-40B4-BE49-F238E27FC236}">
                <a16:creationId xmlns:a16="http://schemas.microsoft.com/office/drawing/2014/main" xmlns="" id="{5436598D-5B75-4DCB-A83D-EC48FF519D93}"/>
              </a:ext>
            </a:extLst>
          </p:cNvPr>
          <p:cNvSpPr txBox="1">
            <a:spLocks/>
          </p:cNvSpPr>
          <p:nvPr/>
        </p:nvSpPr>
        <p:spPr>
          <a:xfrm>
            <a:off x="4385220" y="6278335"/>
            <a:ext cx="2311400" cy="48169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3</a:t>
            </a:r>
          </a:p>
        </p:txBody>
      </p:sp>
    </p:spTree>
    <p:extLst>
      <p:ext uri="{BB962C8B-B14F-4D97-AF65-F5344CB8AC3E}">
        <p14:creationId xmlns:p14="http://schemas.microsoft.com/office/powerpoint/2010/main" xmlns="" val="1354073107"/>
      </p:ext>
    </p:extLst>
  </p:cSld>
  <p:clrMapOvr>
    <a:masterClrMapping/>
  </p:clrMapOvr>
  <mc:AlternateContent xmlns:mc="http://schemas.openxmlformats.org/markup-compatibility/2006">
    <mc:Choice xmlns:p14="http://schemas.microsoft.com/office/powerpoint/2010/main" xmlns=""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 fill="hold"/>
                                        <p:tgtEl>
                                          <p:spTgt spid="8"/>
                                        </p:tgtEl>
                                        <p:attrNameLst>
                                          <p:attrName>ppt_x</p:attrName>
                                        </p:attrNameLst>
                                      </p:cBhvr>
                                      <p:tavLst>
                                        <p:tav tm="0">
                                          <p:val>
                                            <p:strVal val="0-#ppt_w/2"/>
                                          </p:val>
                                        </p:tav>
                                        <p:tav tm="100000">
                                          <p:val>
                                            <p:strVal val="#ppt_x"/>
                                          </p:val>
                                        </p:tav>
                                      </p:tavLst>
                                    </p:anim>
                                    <p:anim calcmode="lin" valueType="num">
                                      <p:cBhvr additive="base">
                                        <p:cTn id="8" dur="1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6000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 fill="hold"/>
                                        <p:tgtEl>
                                          <p:spTgt spid="7"/>
                                        </p:tgtEl>
                                        <p:attrNameLst>
                                          <p:attrName>ppt_x</p:attrName>
                                        </p:attrNameLst>
                                      </p:cBhvr>
                                      <p:tavLst>
                                        <p:tav tm="0">
                                          <p:val>
                                            <p:strVal val="0-#ppt_w/2"/>
                                          </p:val>
                                        </p:tav>
                                        <p:tav tm="100000">
                                          <p:val>
                                            <p:strVal val="#ppt_x"/>
                                          </p:val>
                                        </p:tav>
                                      </p:tavLst>
                                    </p:anim>
                                    <p:anim calcmode="lin" valueType="num">
                                      <p:cBhvr additive="base">
                                        <p:cTn id="14" dur="2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600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0-#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6000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700" fill="hold"/>
                                        <p:tgtEl>
                                          <p:spTgt spid="5"/>
                                        </p:tgtEl>
                                        <p:attrNameLst>
                                          <p:attrName>ppt_x</p:attrName>
                                        </p:attrNameLst>
                                      </p:cBhvr>
                                      <p:tavLst>
                                        <p:tav tm="0">
                                          <p:val>
                                            <p:strVal val="0-#ppt_w/2"/>
                                          </p:val>
                                        </p:tav>
                                        <p:tav tm="100000">
                                          <p:val>
                                            <p:strVal val="#ppt_x"/>
                                          </p:val>
                                        </p:tav>
                                      </p:tavLst>
                                    </p:anim>
                                    <p:anim calcmode="lin" valueType="num">
                                      <p:cBhvr additive="base">
                                        <p:cTn id="26" dur="7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6000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6000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0-#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20E8E62D-04E9-4B7A-9FB0-C614BA513253}"/>
              </a:ext>
            </a:extLst>
          </p:cNvPr>
          <p:cNvSpPr txBox="1">
            <a:spLocks/>
          </p:cNvSpPr>
          <p:nvPr/>
        </p:nvSpPr>
        <p:spPr>
          <a:xfrm>
            <a:off x="4829312" y="6206489"/>
            <a:ext cx="2107928" cy="27076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prstClr val="black"/>
                </a:solidFill>
                <a:latin typeface="Arial" panose="020B0604020202020204"/>
              </a:rPr>
              <a:t>30</a:t>
            </a:r>
          </a:p>
        </p:txBody>
      </p:sp>
      <p:graphicFrame>
        <p:nvGraphicFramePr>
          <p:cNvPr id="5" name="Table 4">
            <a:extLst>
              <a:ext uri="{FF2B5EF4-FFF2-40B4-BE49-F238E27FC236}">
                <a16:creationId xmlns:a16="http://schemas.microsoft.com/office/drawing/2014/main" xmlns="" id="{F979CFEB-4C35-4A99-87F5-922002D00CE0}"/>
              </a:ext>
            </a:extLst>
          </p:cNvPr>
          <p:cNvGraphicFramePr>
            <a:graphicFrameLocks noGrp="1"/>
          </p:cNvGraphicFramePr>
          <p:nvPr>
            <p:extLst>
              <p:ext uri="{D42A27DB-BD31-4B8C-83A1-F6EECF244321}">
                <p14:modId xmlns:p14="http://schemas.microsoft.com/office/powerpoint/2010/main" xmlns="" val="76732787"/>
              </p:ext>
            </p:extLst>
          </p:nvPr>
        </p:nvGraphicFramePr>
        <p:xfrm>
          <a:off x="32002" y="528732"/>
          <a:ext cx="11743438" cy="5372517"/>
        </p:xfrm>
        <a:graphic>
          <a:graphicData uri="http://schemas.openxmlformats.org/drawingml/2006/table">
            <a:tbl>
              <a:tblPr firstRow="1" bandRow="1">
                <a:tableStyleId>{5940675A-B579-460E-94D1-54222C63F5DA}</a:tableStyleId>
              </a:tblPr>
              <a:tblGrid>
                <a:gridCol w="4122432">
                  <a:extLst>
                    <a:ext uri="{9D8B030D-6E8A-4147-A177-3AD203B41FA5}">
                      <a16:colId xmlns:a16="http://schemas.microsoft.com/office/drawing/2014/main" xmlns="" val="3569275440"/>
                    </a:ext>
                  </a:extLst>
                </a:gridCol>
                <a:gridCol w="3507062">
                  <a:extLst>
                    <a:ext uri="{9D8B030D-6E8A-4147-A177-3AD203B41FA5}">
                      <a16:colId xmlns:a16="http://schemas.microsoft.com/office/drawing/2014/main" xmlns="" val="1836095736"/>
                    </a:ext>
                  </a:extLst>
                </a:gridCol>
                <a:gridCol w="4113944">
                  <a:extLst>
                    <a:ext uri="{9D8B030D-6E8A-4147-A177-3AD203B41FA5}">
                      <a16:colId xmlns:a16="http://schemas.microsoft.com/office/drawing/2014/main" xmlns="" val="3921500509"/>
                    </a:ext>
                  </a:extLst>
                </a:gridCol>
              </a:tblGrid>
              <a:tr h="740030">
                <a:tc>
                  <a:txBody>
                    <a:bodyPr/>
                    <a:lstStyle/>
                    <a:p>
                      <a:r>
                        <a:rPr lang="en-US" sz="1800" b="1" dirty="0">
                          <a:latin typeface="Arial" panose="020B0604020202020204" pitchFamily="34" charset="0"/>
                          <a:cs typeface="Arial" panose="020B0604020202020204" pitchFamily="34" charset="0"/>
                        </a:rPr>
                        <a:t>OUTPUTS</a:t>
                      </a:r>
                      <a:endParaRPr lang="en-ZA" sz="1800" b="1" dirty="0">
                        <a:latin typeface="Arial" panose="020B0604020202020204" pitchFamily="34" charset="0"/>
                        <a:cs typeface="Arial" panose="020B0604020202020204" pitchFamily="34" charset="0"/>
                      </a:endParaRPr>
                    </a:p>
                  </a:txBody>
                  <a:tcPr>
                    <a:solidFill>
                      <a:srgbClr val="AC8300"/>
                    </a:solidFill>
                  </a:tcPr>
                </a:tc>
                <a:tc>
                  <a:txBody>
                    <a:bodyPr/>
                    <a:lstStyle/>
                    <a:p>
                      <a:r>
                        <a:rPr lang="en-US" sz="1800" b="1" dirty="0">
                          <a:latin typeface="Arial" panose="020B0604020202020204" pitchFamily="34" charset="0"/>
                          <a:cs typeface="Arial" panose="020B0604020202020204" pitchFamily="34" charset="0"/>
                        </a:rPr>
                        <a:t>OUTPUT INDICATOR </a:t>
                      </a:r>
                      <a:endParaRPr lang="en-ZA" sz="1800" b="1" dirty="0">
                        <a:latin typeface="Arial" panose="020B0604020202020204" pitchFamily="34" charset="0"/>
                        <a:cs typeface="Arial" panose="020B0604020202020204" pitchFamily="34" charset="0"/>
                      </a:endParaRPr>
                    </a:p>
                  </a:txBody>
                  <a:tcPr>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2023/24</a:t>
                      </a:r>
                      <a:endParaRPr lang="en-ZA" sz="1800" b="1" dirty="0">
                        <a:latin typeface="Arial" panose="020B0604020202020204" pitchFamily="34" charset="0"/>
                        <a:cs typeface="Arial" panose="020B0604020202020204" pitchFamily="34" charset="0"/>
                      </a:endParaRPr>
                    </a:p>
                  </a:txBody>
                  <a:tcPr>
                    <a:solidFill>
                      <a:srgbClr val="AC8300"/>
                    </a:solidFill>
                  </a:tcPr>
                </a:tc>
                <a:extLst>
                  <a:ext uri="{0D108BD9-81ED-4DB2-BD59-A6C34878D82A}">
                    <a16:rowId xmlns:a16="http://schemas.microsoft.com/office/drawing/2014/main" xmlns="" val="2275867829"/>
                  </a:ext>
                </a:extLst>
              </a:tr>
              <a:tr h="1120450">
                <a:tc>
                  <a:txBody>
                    <a:bodyPr/>
                    <a:lstStyle/>
                    <a:p>
                      <a:pPr>
                        <a:spcAft>
                          <a:spcPts val="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Districts capacitated on Guidelines for Social Service Practitioners: Enabling Access to HIV Services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districts capacitated on Guidelines for Social Service Practitioners: Enabling Access to HIV Services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Capacitate 10 districts on Guidelines for Social Service Practitioners: Enabling Access to HIV Services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609151250"/>
                  </a:ext>
                </a:extLst>
              </a:tr>
              <a:tr h="896359">
                <a:tc>
                  <a:txBody>
                    <a:bodyPr/>
                    <a:lstStyle/>
                    <a:p>
                      <a:pPr>
                        <a:spcAft>
                          <a:spcPts val="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Provinces capacitated on Social and Behaviour Change (SBC) programmes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provinces capacitated on Social and Behaviour Change (SBC) programmes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Capacitate 8 provinces on Social and Behaviour Change (SBC) programmes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074998827"/>
                  </a:ext>
                </a:extLst>
              </a:tr>
              <a:tr h="672270">
                <a:tc>
                  <a:txBody>
                    <a:bodyPr/>
                    <a:lstStyle/>
                    <a:p>
                      <a:pPr>
                        <a:spcAft>
                          <a:spcPts val="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OVCY in G2G districts provided with core package of services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OVCY in G2G Districts provided with core package of services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 70 000 OVCY in G2G districts with core package of services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102079797"/>
                  </a:ext>
                </a:extLst>
              </a:tr>
              <a:tr h="896359">
                <a:tc>
                  <a:txBody>
                    <a:bodyPr/>
                    <a:lstStyle/>
                    <a:p>
                      <a:pPr>
                        <a:spcAft>
                          <a:spcPts val="0"/>
                        </a:spcAft>
                      </a:pPr>
                      <a:r>
                        <a:rPr lang="en-GB" sz="1800">
                          <a:effectLst/>
                          <a:latin typeface="Arial" panose="020B0604020202020204" pitchFamily="34" charset="0"/>
                          <a:ea typeface="Calibri" panose="020F0502020204030204" pitchFamily="34" charset="0"/>
                          <a:cs typeface="Arial" panose="020B0604020202020204" pitchFamily="34" charset="0"/>
                        </a:rPr>
                        <a:t>OVCY (who know their HIV status) in G2G districts provided with core package of services </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of OVCY (who know their HIV status) in G2G districts  provided with core package of services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 core package of services to 70% OVCY (who know their HIV status) in G2G districts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4"/>
                  </a:ext>
                </a:extLst>
              </a:tr>
              <a:tr h="896359">
                <a:tc>
                  <a:txBody>
                    <a:bodyPr/>
                    <a:lstStyle/>
                    <a:p>
                      <a:pPr>
                        <a:spcAft>
                          <a:spcPts val="0"/>
                        </a:spcAft>
                      </a:pPr>
                      <a:r>
                        <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rPr>
                        <a:t>OVCY (in G2G districts) with  HIV positive results supported to adhere to treatment </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800">
                          <a:solidFill>
                            <a:srgbClr val="000000"/>
                          </a:solidFill>
                          <a:effectLst/>
                          <a:latin typeface="Arial" panose="020B0604020202020204" pitchFamily="34" charset="0"/>
                          <a:ea typeface="Calibri" panose="020F0502020204030204" pitchFamily="34" charset="0"/>
                          <a:cs typeface="Arial" panose="020B0604020202020204" pitchFamily="34" charset="0"/>
                        </a:rPr>
                        <a:t>% of OVCY (in G2G districts) with  HIV positive results supported to adhere to treatment </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 95% of OVCY (in G2G district) with HIV positive results to adhere to (ART) treatment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831350349"/>
                  </a:ext>
                </a:extLst>
              </a:tr>
            </a:tbl>
          </a:graphicData>
        </a:graphic>
      </p:graphicFrame>
      <p:sp>
        <p:nvSpPr>
          <p:cNvPr id="7" name="Title 1">
            <a:extLst>
              <a:ext uri="{FF2B5EF4-FFF2-40B4-BE49-F238E27FC236}">
                <a16:creationId xmlns:a16="http://schemas.microsoft.com/office/drawing/2014/main" xmlns="" id="{E293D4E4-559D-47E2-9C1D-95B536BE647F}"/>
              </a:ext>
            </a:extLst>
          </p:cNvPr>
          <p:cNvSpPr>
            <a:spLocks noGrp="1"/>
          </p:cNvSpPr>
          <p:nvPr>
            <p:ph type="title"/>
          </p:nvPr>
        </p:nvSpPr>
        <p:spPr>
          <a:xfrm>
            <a:off x="870203" y="138948"/>
            <a:ext cx="10515600" cy="252938"/>
          </a:xfrm>
        </p:spPr>
        <p:txBody>
          <a:bodyPr>
            <a:normAutofit fontScale="90000"/>
          </a:bodyPr>
          <a:lstStyle/>
          <a:p>
            <a:pPr algn="ctr"/>
            <a:r>
              <a:rPr lang="en-US" dirty="0">
                <a:latin typeface="Arial Black" panose="020B0A04020102020204" pitchFamily="34" charset="0"/>
              </a:rPr>
              <a:t>HIV/AIDS</a:t>
            </a:r>
            <a:endParaRPr lang="en-ZA" dirty="0">
              <a:latin typeface="Arial Black" panose="020B0A04020102020204" pitchFamily="34" charset="0"/>
            </a:endParaRPr>
          </a:p>
        </p:txBody>
      </p:sp>
    </p:spTree>
    <p:extLst>
      <p:ext uri="{BB962C8B-B14F-4D97-AF65-F5344CB8AC3E}">
        <p14:creationId xmlns:p14="http://schemas.microsoft.com/office/powerpoint/2010/main" xmlns="" val="240838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F979CFEB-4C35-4A99-87F5-922002D00CE0}"/>
              </a:ext>
            </a:extLst>
          </p:cNvPr>
          <p:cNvGraphicFramePr>
            <a:graphicFrameLocks noGrp="1"/>
          </p:cNvGraphicFramePr>
          <p:nvPr>
            <p:extLst>
              <p:ext uri="{D42A27DB-BD31-4B8C-83A1-F6EECF244321}">
                <p14:modId xmlns:p14="http://schemas.microsoft.com/office/powerpoint/2010/main" xmlns="" val="524325396"/>
              </p:ext>
            </p:extLst>
          </p:nvPr>
        </p:nvGraphicFramePr>
        <p:xfrm>
          <a:off x="0" y="443344"/>
          <a:ext cx="11816080" cy="5407820"/>
        </p:xfrm>
        <a:graphic>
          <a:graphicData uri="http://schemas.openxmlformats.org/drawingml/2006/table">
            <a:tbl>
              <a:tblPr firstRow="1" bandRow="1">
                <a:tableStyleId>{5940675A-B579-460E-94D1-54222C63F5DA}</a:tableStyleId>
              </a:tblPr>
              <a:tblGrid>
                <a:gridCol w="3946362">
                  <a:extLst>
                    <a:ext uri="{9D8B030D-6E8A-4147-A177-3AD203B41FA5}">
                      <a16:colId xmlns:a16="http://schemas.microsoft.com/office/drawing/2014/main" xmlns="" val="3569275440"/>
                    </a:ext>
                  </a:extLst>
                </a:gridCol>
                <a:gridCol w="3909792">
                  <a:extLst>
                    <a:ext uri="{9D8B030D-6E8A-4147-A177-3AD203B41FA5}">
                      <a16:colId xmlns:a16="http://schemas.microsoft.com/office/drawing/2014/main" xmlns="" val="1836095736"/>
                    </a:ext>
                  </a:extLst>
                </a:gridCol>
                <a:gridCol w="3959926">
                  <a:extLst>
                    <a:ext uri="{9D8B030D-6E8A-4147-A177-3AD203B41FA5}">
                      <a16:colId xmlns:a16="http://schemas.microsoft.com/office/drawing/2014/main" xmlns="" val="3921500509"/>
                    </a:ext>
                  </a:extLst>
                </a:gridCol>
              </a:tblGrid>
              <a:tr h="685711">
                <a:tc>
                  <a:txBody>
                    <a:bodyPr/>
                    <a:lstStyle/>
                    <a:p>
                      <a:r>
                        <a:rPr lang="en-US" sz="1800" b="1" dirty="0">
                          <a:latin typeface="Arial" panose="020B0604020202020204" pitchFamily="34" charset="0"/>
                          <a:cs typeface="Arial" panose="020B0604020202020204" pitchFamily="34" charset="0"/>
                        </a:rPr>
                        <a:t>OUTPUTS</a:t>
                      </a:r>
                      <a:endParaRPr lang="en-ZA" sz="1800" b="1" dirty="0">
                        <a:latin typeface="Arial" panose="020B0604020202020204" pitchFamily="34" charset="0"/>
                        <a:cs typeface="Arial" panose="020B0604020202020204" pitchFamily="34" charset="0"/>
                      </a:endParaRPr>
                    </a:p>
                  </a:txBody>
                  <a:tcPr>
                    <a:solidFill>
                      <a:srgbClr val="AC8300"/>
                    </a:solidFill>
                  </a:tcPr>
                </a:tc>
                <a:tc>
                  <a:txBody>
                    <a:bodyPr/>
                    <a:lstStyle/>
                    <a:p>
                      <a:r>
                        <a:rPr lang="en-US" sz="1800" b="1">
                          <a:latin typeface="Arial" panose="020B0604020202020204" pitchFamily="34" charset="0"/>
                          <a:cs typeface="Arial" panose="020B0604020202020204" pitchFamily="34" charset="0"/>
                        </a:rPr>
                        <a:t>OUTPUT INDICATOR </a:t>
                      </a:r>
                      <a:endParaRPr lang="en-ZA" sz="1800" b="1">
                        <a:latin typeface="Arial" panose="020B0604020202020204" pitchFamily="34" charset="0"/>
                        <a:cs typeface="Arial" panose="020B0604020202020204" pitchFamily="34" charset="0"/>
                      </a:endParaRPr>
                    </a:p>
                  </a:txBody>
                  <a:tcPr>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2023/24</a:t>
                      </a:r>
                      <a:endParaRPr lang="en-ZA" sz="1800" b="1" dirty="0">
                        <a:latin typeface="Arial" panose="020B0604020202020204" pitchFamily="34" charset="0"/>
                        <a:cs typeface="Arial" panose="020B0604020202020204" pitchFamily="34" charset="0"/>
                      </a:endParaRPr>
                    </a:p>
                  </a:txBody>
                  <a:tcPr>
                    <a:solidFill>
                      <a:srgbClr val="AC8300"/>
                    </a:solidFill>
                  </a:tcPr>
                </a:tc>
                <a:extLst>
                  <a:ext uri="{0D108BD9-81ED-4DB2-BD59-A6C34878D82A}">
                    <a16:rowId xmlns:a16="http://schemas.microsoft.com/office/drawing/2014/main" xmlns="" val="2275867829"/>
                  </a:ext>
                </a:extLst>
              </a:tr>
              <a:tr h="881629">
                <a:tc>
                  <a:txBody>
                    <a:bodyPr/>
                    <a:lstStyle/>
                    <a:p>
                      <a:pPr>
                        <a:spcAft>
                          <a:spcPts val="0"/>
                        </a:spcAft>
                      </a:pP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Capacitated Provinces on the Practice Guidelines for National and Intercountry Adoption</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Provinces capacitated on the Practice Guidelines for National and Intercountry Adoption</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Capacitate Six (6) Provinces on the Practice Guidelines for National and Intercountry Adoption</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609151250"/>
                  </a:ext>
                </a:extLst>
              </a:tr>
              <a:tr h="1322443">
                <a:tc>
                  <a:txBody>
                    <a:bodyPr/>
                    <a:lstStyle/>
                    <a:p>
                      <a:pPr>
                        <a:spcAft>
                          <a:spcPts val="0"/>
                        </a:spcAft>
                      </a:pP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Implemented  guidelines for Community Based Prevention and Early Intervention Services to vulnerable children</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Implementation of the Guidelines for Community Based Prevention and Early Intervention Services to vulnerable children monitored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Monitor the Implementation Guidelines for Community Based Prevention and Early Intervention Services to vulnerable children in nine provinces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074998827"/>
                  </a:ext>
                </a:extLst>
              </a:tr>
              <a:tr h="1542850">
                <a:tc>
                  <a:txBody>
                    <a:bodyPr/>
                    <a:lstStyle/>
                    <a:p>
                      <a:pPr>
                        <a:spcAft>
                          <a:spcPts val="0"/>
                        </a:spcAft>
                      </a:pP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Implemented Intersectoral Protocol on the Prevention and Management of Violence against Children, Child Abuse, Neglect and Exploitation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Implementation of the Intersectoral</a:t>
                      </a:r>
                      <a:endParaRPr lang="en-ZA" sz="18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Protocol on the Prevention and Management of Violence against Children, Child Abuse, Neglect and Exploitation </a:t>
                      </a:r>
                      <a:r>
                        <a:rPr lang="en-ZA" sz="1800" dirty="0">
                          <a:effectLst/>
                          <a:latin typeface="Arial" panose="020B0604020202020204" pitchFamily="34" charset="0"/>
                          <a:ea typeface="Calibri" panose="020F0502020204030204" pitchFamily="34" charset="0"/>
                          <a:cs typeface="Arial" panose="020B0604020202020204" pitchFamily="34" charset="0"/>
                        </a:rPr>
                        <a:t>monitored </a:t>
                      </a:r>
                    </a:p>
                  </a:txBody>
                  <a:tcPr marL="68580" marR="68580" marT="0" marB="0"/>
                </a:tc>
                <a:tc>
                  <a:txBody>
                    <a:bodyPr/>
                    <a:lstStyle/>
                    <a:p>
                      <a:pPr>
                        <a:spcAft>
                          <a:spcPts val="0"/>
                        </a:spcAft>
                      </a:pPr>
                      <a:r>
                        <a:rPr lang="en-ZA" sz="1800" dirty="0">
                          <a:effectLst/>
                          <a:latin typeface="Arial" panose="020B0604020202020204" pitchFamily="34" charset="0"/>
                          <a:ea typeface="Calibri" panose="020F0502020204030204" pitchFamily="34" charset="0"/>
                          <a:cs typeface="Arial" panose="020B0604020202020204" pitchFamily="34" charset="0"/>
                        </a:rPr>
                        <a:t>Monitor </a:t>
                      </a: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implementation of the Intersectoral Protocol on the Prevention and Management of Violence Against Children, Child Abuse, Neglect and Exploitation in nine provinces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102079797"/>
                  </a:ext>
                </a:extLst>
              </a:tr>
              <a:tr h="661222">
                <a:tc>
                  <a:txBody>
                    <a:bodyPr/>
                    <a:lstStyle/>
                    <a:p>
                      <a:pPr>
                        <a:spcAft>
                          <a:spcPts val="0"/>
                        </a:spcAft>
                      </a:pP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Implemented Programme of Action (</a:t>
                      </a:r>
                      <a:r>
                        <a:rPr lang="en-ZA"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PoA</a:t>
                      </a: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on foster care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Implementation of the Programme of action for foster care monitored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Monitor the implementation of the programme of action on foster care in all provinces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831350349"/>
                  </a:ext>
                </a:extLst>
              </a:tr>
            </a:tbl>
          </a:graphicData>
        </a:graphic>
      </p:graphicFrame>
      <p:sp>
        <p:nvSpPr>
          <p:cNvPr id="7" name="Title 1">
            <a:extLst>
              <a:ext uri="{FF2B5EF4-FFF2-40B4-BE49-F238E27FC236}">
                <a16:creationId xmlns:a16="http://schemas.microsoft.com/office/drawing/2014/main" xmlns="" id="{E293D4E4-559D-47E2-9C1D-95B536BE647F}"/>
              </a:ext>
            </a:extLst>
          </p:cNvPr>
          <p:cNvSpPr>
            <a:spLocks noGrp="1"/>
          </p:cNvSpPr>
          <p:nvPr>
            <p:ph type="title"/>
          </p:nvPr>
        </p:nvSpPr>
        <p:spPr>
          <a:xfrm>
            <a:off x="870203" y="0"/>
            <a:ext cx="10515600" cy="443345"/>
          </a:xfrm>
        </p:spPr>
        <p:txBody>
          <a:bodyPr>
            <a:noAutofit/>
          </a:bodyPr>
          <a:lstStyle/>
          <a:p>
            <a:pPr algn="ctr"/>
            <a:r>
              <a:rPr lang="en-US" sz="3600">
                <a:latin typeface="Arial Black" panose="020B0A04020102020204" pitchFamily="34" charset="0"/>
              </a:rPr>
              <a:t>CHILDREN’S SERVICES</a:t>
            </a:r>
            <a:endParaRPr lang="en-ZA" sz="3600">
              <a:latin typeface="Arial Black" panose="020B0A04020102020204" pitchFamily="34" charset="0"/>
            </a:endParaRPr>
          </a:p>
        </p:txBody>
      </p:sp>
      <p:sp>
        <p:nvSpPr>
          <p:cNvPr id="6" name="Slide Number Placeholder 2">
            <a:extLst>
              <a:ext uri="{FF2B5EF4-FFF2-40B4-BE49-F238E27FC236}">
                <a16:creationId xmlns:a16="http://schemas.microsoft.com/office/drawing/2014/main" xmlns=""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prstClr val="black"/>
                </a:solidFill>
                <a:latin typeface="Arial" panose="020B0604020202020204"/>
              </a:rPr>
              <a:t>31</a:t>
            </a:r>
          </a:p>
        </p:txBody>
      </p:sp>
    </p:spTree>
    <p:extLst>
      <p:ext uri="{BB962C8B-B14F-4D97-AF65-F5344CB8AC3E}">
        <p14:creationId xmlns:p14="http://schemas.microsoft.com/office/powerpoint/2010/main" xmlns="" val="2957274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prstClr val="black"/>
                </a:solidFill>
                <a:latin typeface="Arial" panose="020B0604020202020204"/>
              </a:rPr>
              <a:t>32</a:t>
            </a:r>
          </a:p>
        </p:txBody>
      </p:sp>
      <p:graphicFrame>
        <p:nvGraphicFramePr>
          <p:cNvPr id="5" name="Table 4">
            <a:extLst>
              <a:ext uri="{FF2B5EF4-FFF2-40B4-BE49-F238E27FC236}">
                <a16:creationId xmlns:a16="http://schemas.microsoft.com/office/drawing/2014/main" xmlns="" id="{F979CFEB-4C35-4A99-87F5-922002D00CE0}"/>
              </a:ext>
            </a:extLst>
          </p:cNvPr>
          <p:cNvGraphicFramePr>
            <a:graphicFrameLocks noGrp="1"/>
          </p:cNvGraphicFramePr>
          <p:nvPr>
            <p:extLst>
              <p:ext uri="{D42A27DB-BD31-4B8C-83A1-F6EECF244321}">
                <p14:modId xmlns:p14="http://schemas.microsoft.com/office/powerpoint/2010/main" xmlns="" val="143061947"/>
              </p:ext>
            </p:extLst>
          </p:nvPr>
        </p:nvGraphicFramePr>
        <p:xfrm>
          <a:off x="169426" y="1062900"/>
          <a:ext cx="11179294" cy="3737320"/>
        </p:xfrm>
        <a:graphic>
          <a:graphicData uri="http://schemas.openxmlformats.org/drawingml/2006/table">
            <a:tbl>
              <a:tblPr firstRow="1" bandRow="1">
                <a:tableStyleId>{5940675A-B579-460E-94D1-54222C63F5DA}</a:tableStyleId>
              </a:tblPr>
              <a:tblGrid>
                <a:gridCol w="3754282">
                  <a:extLst>
                    <a:ext uri="{9D8B030D-6E8A-4147-A177-3AD203B41FA5}">
                      <a16:colId xmlns:a16="http://schemas.microsoft.com/office/drawing/2014/main" xmlns="" val="3569275440"/>
                    </a:ext>
                  </a:extLst>
                </a:gridCol>
                <a:gridCol w="3469118">
                  <a:extLst>
                    <a:ext uri="{9D8B030D-6E8A-4147-A177-3AD203B41FA5}">
                      <a16:colId xmlns:a16="http://schemas.microsoft.com/office/drawing/2014/main" xmlns="" val="1836095736"/>
                    </a:ext>
                  </a:extLst>
                </a:gridCol>
                <a:gridCol w="3955894">
                  <a:extLst>
                    <a:ext uri="{9D8B030D-6E8A-4147-A177-3AD203B41FA5}">
                      <a16:colId xmlns:a16="http://schemas.microsoft.com/office/drawing/2014/main" xmlns="" val="3921500509"/>
                    </a:ext>
                  </a:extLst>
                </a:gridCol>
              </a:tblGrid>
              <a:tr h="995864">
                <a:tc>
                  <a:txBody>
                    <a:bodyPr/>
                    <a:lstStyle/>
                    <a:p>
                      <a:r>
                        <a:rPr lang="en-US" sz="2000" b="1" dirty="0">
                          <a:latin typeface="Arial" panose="020B0604020202020204" pitchFamily="34" charset="0"/>
                          <a:cs typeface="Arial" panose="020B0604020202020204" pitchFamily="34" charset="0"/>
                        </a:rPr>
                        <a:t>OUTPUTS</a:t>
                      </a:r>
                      <a:endParaRPr lang="en-ZA" sz="2000" b="1" dirty="0">
                        <a:latin typeface="Arial" panose="020B0604020202020204" pitchFamily="34" charset="0"/>
                        <a:cs typeface="Arial" panose="020B0604020202020204" pitchFamily="34" charset="0"/>
                      </a:endParaRPr>
                    </a:p>
                  </a:txBody>
                  <a:tcPr>
                    <a:solidFill>
                      <a:srgbClr val="AC8300"/>
                    </a:solidFill>
                  </a:tcPr>
                </a:tc>
                <a:tc>
                  <a:txBody>
                    <a:bodyPr/>
                    <a:lstStyle/>
                    <a:p>
                      <a:r>
                        <a:rPr lang="en-US" sz="2000" b="1">
                          <a:latin typeface="Arial" panose="020B0604020202020204" pitchFamily="34" charset="0"/>
                          <a:cs typeface="Arial" panose="020B0604020202020204" pitchFamily="34" charset="0"/>
                        </a:rPr>
                        <a:t>OUTPUT INDICATOR </a:t>
                      </a:r>
                      <a:endParaRPr lang="en-ZA" sz="2000" b="1">
                        <a:latin typeface="Arial" panose="020B0604020202020204" pitchFamily="34" charset="0"/>
                        <a:cs typeface="Arial" panose="020B0604020202020204" pitchFamily="34" charset="0"/>
                      </a:endParaRPr>
                    </a:p>
                  </a:txBody>
                  <a:tcPr>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2023/24</a:t>
                      </a:r>
                      <a:endParaRPr lang="en-ZA" sz="2000" b="1" dirty="0">
                        <a:latin typeface="Arial" panose="020B0604020202020204" pitchFamily="34" charset="0"/>
                        <a:cs typeface="Arial" panose="020B0604020202020204" pitchFamily="34" charset="0"/>
                      </a:endParaRPr>
                    </a:p>
                  </a:txBody>
                  <a:tcPr>
                    <a:solidFill>
                      <a:srgbClr val="AC8300"/>
                    </a:solidFill>
                  </a:tcPr>
                </a:tc>
                <a:extLst>
                  <a:ext uri="{0D108BD9-81ED-4DB2-BD59-A6C34878D82A}">
                    <a16:rowId xmlns:a16="http://schemas.microsoft.com/office/drawing/2014/main" xmlns="" val="2275867829"/>
                  </a:ext>
                </a:extLst>
              </a:tr>
              <a:tr h="1466756">
                <a:tc>
                  <a:txBody>
                    <a:bodyPr/>
                    <a:lstStyle/>
                    <a:p>
                      <a:pPr>
                        <a:spcAft>
                          <a:spcPts val="0"/>
                        </a:spcAft>
                      </a:pPr>
                      <a:r>
                        <a:rPr lang="en-ZA" sz="2000">
                          <a:effectLst/>
                          <a:latin typeface="Arial" panose="020B0604020202020204" pitchFamily="34" charset="0"/>
                          <a:ea typeface="Calibri" panose="020F0502020204030204" pitchFamily="34" charset="0"/>
                          <a:cs typeface="Arial" panose="020B0604020202020204" pitchFamily="34" charset="0"/>
                        </a:rPr>
                        <a:t>Monitoring and Evaluation Framework for the Social Service Professions Act, 1978 submitted for approval</a:t>
                      </a:r>
                    </a:p>
                  </a:txBody>
                  <a:tcPr marL="68580" marR="68580" marT="0" marB="0"/>
                </a:tc>
                <a:tc>
                  <a:txBody>
                    <a:bodyPr/>
                    <a:lstStyle/>
                    <a:p>
                      <a:pPr>
                        <a:spcAft>
                          <a:spcPts val="0"/>
                        </a:spcAft>
                      </a:pPr>
                      <a:r>
                        <a:rPr lang="en-ZA" sz="2000">
                          <a:effectLst/>
                          <a:latin typeface="Arial" panose="020B0604020202020204" pitchFamily="34" charset="0"/>
                          <a:ea typeface="Calibri" panose="020F0502020204030204" pitchFamily="34" charset="0"/>
                          <a:cs typeface="Arial" panose="020B0604020202020204" pitchFamily="34" charset="0"/>
                        </a:rPr>
                        <a:t>Monitoring and Evaluation Framework for the Social Service Professions Act, 1978  approved </a:t>
                      </a:r>
                    </a:p>
                  </a:txBody>
                  <a:tcPr marL="68580" marR="68580" marT="0" marB="0"/>
                </a:tc>
                <a:tc>
                  <a:txBody>
                    <a:bodyPr/>
                    <a:lstStyle/>
                    <a:p>
                      <a:pPr>
                        <a:spcAft>
                          <a:spcPts val="0"/>
                        </a:spcAft>
                      </a:pPr>
                      <a:r>
                        <a:rPr lang="en-ZA" sz="2000" dirty="0">
                          <a:effectLst/>
                          <a:latin typeface="Arial" panose="020B0604020202020204" pitchFamily="34" charset="0"/>
                          <a:ea typeface="Calibri" panose="020F0502020204030204" pitchFamily="34" charset="0"/>
                          <a:cs typeface="Arial" panose="020B0604020202020204" pitchFamily="34" charset="0"/>
                        </a:rPr>
                        <a:t>Submit the monitoring and Evaluation Framework for Social Service Professions Act, 1978 to EXCO for approval  </a:t>
                      </a:r>
                    </a:p>
                  </a:txBody>
                  <a:tcPr marL="68580" marR="68580" marT="0" marB="0"/>
                </a:tc>
                <a:extLst>
                  <a:ext uri="{0D108BD9-81ED-4DB2-BD59-A6C34878D82A}">
                    <a16:rowId xmlns:a16="http://schemas.microsoft.com/office/drawing/2014/main" xmlns="" val="2609151250"/>
                  </a:ext>
                </a:extLst>
              </a:tr>
              <a:tr h="1274700">
                <a:tc>
                  <a:txBody>
                    <a:bodyPr/>
                    <a:lstStyle/>
                    <a:p>
                      <a:pPr>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Approved </a:t>
                      </a:r>
                      <a:r>
                        <a:rPr lang="en-ZA" sz="2000" dirty="0">
                          <a:effectLst/>
                          <a:latin typeface="Arial" panose="020B0604020202020204" pitchFamily="34" charset="0"/>
                          <a:ea typeface="Calibri" panose="020F0502020204030204" pitchFamily="34" charset="0"/>
                          <a:cs typeface="Arial" panose="020B0604020202020204" pitchFamily="34" charset="0"/>
                        </a:rPr>
                        <a:t>National Strategy on Ageing</a:t>
                      </a:r>
                    </a:p>
                  </a:txBody>
                  <a:tcPr marL="68580" marR="68580" marT="0" marB="0"/>
                </a:tc>
                <a:tc>
                  <a:txBody>
                    <a:bodyPr/>
                    <a:lstStyle/>
                    <a:p>
                      <a:pPr>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National Strategy on Ageing approved </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2000" dirty="0">
                          <a:effectLst/>
                          <a:latin typeface="Arial" panose="020B0604020202020204" pitchFamily="34" charset="0"/>
                          <a:ea typeface="Calibri" panose="020F0502020204030204" pitchFamily="34" charset="0"/>
                          <a:cs typeface="Arial" panose="020B0604020202020204" pitchFamily="34" charset="0"/>
                        </a:rPr>
                        <a:t>Develop a National Strategy on Ageing </a:t>
                      </a:r>
                    </a:p>
                  </a:txBody>
                  <a:tcPr marL="68580" marR="68580" marT="0" marB="0"/>
                </a:tc>
                <a:extLst>
                  <a:ext uri="{0D108BD9-81ED-4DB2-BD59-A6C34878D82A}">
                    <a16:rowId xmlns:a16="http://schemas.microsoft.com/office/drawing/2014/main" xmlns="" val="602787893"/>
                  </a:ext>
                </a:extLst>
              </a:tr>
            </a:tbl>
          </a:graphicData>
        </a:graphic>
      </p:graphicFrame>
      <p:sp>
        <p:nvSpPr>
          <p:cNvPr id="8" name="Title 1">
            <a:extLst>
              <a:ext uri="{FF2B5EF4-FFF2-40B4-BE49-F238E27FC236}">
                <a16:creationId xmlns:a16="http://schemas.microsoft.com/office/drawing/2014/main" xmlns="" id="{E293D4E4-559D-47E2-9C1D-95B536BE647F}"/>
              </a:ext>
            </a:extLst>
          </p:cNvPr>
          <p:cNvSpPr txBox="1">
            <a:spLocks/>
          </p:cNvSpPr>
          <p:nvPr/>
        </p:nvSpPr>
        <p:spPr>
          <a:xfrm>
            <a:off x="625476" y="310872"/>
            <a:ext cx="10515600" cy="51206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r>
              <a:rPr lang="en-US" sz="3200" dirty="0">
                <a:latin typeface="Arial Black" panose="020B0A04020102020204" pitchFamily="34" charset="0"/>
              </a:rPr>
              <a:t>PROFESSIONAL SOCIAL SERVICES AND OLDER PERSONS</a:t>
            </a:r>
            <a:endParaRPr lang="en-ZA" sz="3200" dirty="0">
              <a:latin typeface="Arial Black" panose="020B0A04020102020204" pitchFamily="34" charset="0"/>
            </a:endParaRPr>
          </a:p>
        </p:txBody>
      </p:sp>
      <p:sp>
        <p:nvSpPr>
          <p:cNvPr id="6" name="Title 1">
            <a:extLst>
              <a:ext uri="{FF2B5EF4-FFF2-40B4-BE49-F238E27FC236}">
                <a16:creationId xmlns:a16="http://schemas.microsoft.com/office/drawing/2014/main" xmlns="" id="{E293D4E4-559D-47E2-9C1D-95B536BE647F}"/>
              </a:ext>
            </a:extLst>
          </p:cNvPr>
          <p:cNvSpPr txBox="1">
            <a:spLocks/>
          </p:cNvSpPr>
          <p:nvPr/>
        </p:nvSpPr>
        <p:spPr>
          <a:xfrm>
            <a:off x="73891" y="2218123"/>
            <a:ext cx="12118109" cy="512064"/>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endParaRPr lang="en-ZA">
              <a:latin typeface="Arial Black" panose="020B0A04020102020204" pitchFamily="34" charset="0"/>
            </a:endParaRPr>
          </a:p>
        </p:txBody>
      </p:sp>
    </p:spTree>
    <p:extLst>
      <p:ext uri="{BB962C8B-B14F-4D97-AF65-F5344CB8AC3E}">
        <p14:creationId xmlns:p14="http://schemas.microsoft.com/office/powerpoint/2010/main" xmlns="" val="97000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prstClr val="black"/>
                </a:solidFill>
                <a:latin typeface="Arial" panose="020B0604020202020204"/>
              </a:rPr>
              <a:t>33</a:t>
            </a:r>
          </a:p>
        </p:txBody>
      </p:sp>
      <p:sp>
        <p:nvSpPr>
          <p:cNvPr id="6" name="Title 1">
            <a:extLst>
              <a:ext uri="{FF2B5EF4-FFF2-40B4-BE49-F238E27FC236}">
                <a16:creationId xmlns:a16="http://schemas.microsoft.com/office/drawing/2014/main" xmlns="" id="{E293D4E4-559D-47E2-9C1D-95B536BE647F}"/>
              </a:ext>
            </a:extLst>
          </p:cNvPr>
          <p:cNvSpPr txBox="1">
            <a:spLocks/>
          </p:cNvSpPr>
          <p:nvPr/>
        </p:nvSpPr>
        <p:spPr>
          <a:xfrm>
            <a:off x="73891" y="2218123"/>
            <a:ext cx="12118109" cy="512064"/>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endParaRPr lang="en-ZA">
              <a:latin typeface="Arial Black" panose="020B0A04020102020204" pitchFamily="34" charset="0"/>
            </a:endParaRPr>
          </a:p>
        </p:txBody>
      </p:sp>
      <p:sp>
        <p:nvSpPr>
          <p:cNvPr id="2" name="Rectangle 1"/>
          <p:cNvSpPr/>
          <p:nvPr/>
        </p:nvSpPr>
        <p:spPr>
          <a:xfrm>
            <a:off x="1145099" y="95520"/>
            <a:ext cx="10296408" cy="461665"/>
          </a:xfrm>
          <a:prstGeom prst="rect">
            <a:avLst/>
          </a:prstGeom>
        </p:spPr>
        <p:txBody>
          <a:bodyPr wrap="none">
            <a:spAutoFit/>
          </a:bodyPr>
          <a:lstStyle/>
          <a:p>
            <a:pPr>
              <a:spcAft>
                <a:spcPts val="0"/>
              </a:spcAft>
            </a:pPr>
            <a:r>
              <a:rPr lang="en-US" sz="2400" b="1">
                <a:solidFill>
                  <a:srgbClr val="000000"/>
                </a:solidFill>
                <a:latin typeface="Arial Black" panose="020B0A04020102020204" pitchFamily="34" charset="0"/>
                <a:ea typeface="Arial" panose="020B0604020202020204" pitchFamily="34" charset="0"/>
                <a:cs typeface="Helvetica Neue"/>
              </a:rPr>
              <a:t>SOCIAL CRIME PREVENTION AND ANTI-SUBSTANCE ABUSE</a:t>
            </a:r>
            <a:endParaRPr lang="en-ZA" sz="2400">
              <a:effectLst/>
              <a:latin typeface="Arial Black" panose="020B0A04020102020204" pitchFamily="34" charset="0"/>
              <a:ea typeface="Helvetica Neue"/>
              <a:cs typeface="Helvetica Neue"/>
            </a:endParaRPr>
          </a:p>
        </p:txBody>
      </p:sp>
      <p:graphicFrame>
        <p:nvGraphicFramePr>
          <p:cNvPr id="7" name="Table 6">
            <a:extLst>
              <a:ext uri="{FF2B5EF4-FFF2-40B4-BE49-F238E27FC236}">
                <a16:creationId xmlns:a16="http://schemas.microsoft.com/office/drawing/2014/main" xmlns="" id="{F979CFEB-4C35-4A99-87F5-922002D00CE0}"/>
              </a:ext>
            </a:extLst>
          </p:cNvPr>
          <p:cNvGraphicFramePr>
            <a:graphicFrameLocks noGrp="1"/>
          </p:cNvGraphicFramePr>
          <p:nvPr>
            <p:extLst>
              <p:ext uri="{D42A27DB-BD31-4B8C-83A1-F6EECF244321}">
                <p14:modId xmlns:p14="http://schemas.microsoft.com/office/powerpoint/2010/main" xmlns="" val="426932713"/>
              </p:ext>
            </p:extLst>
          </p:nvPr>
        </p:nvGraphicFramePr>
        <p:xfrm>
          <a:off x="36944" y="557184"/>
          <a:ext cx="11779135" cy="4604096"/>
        </p:xfrm>
        <a:graphic>
          <a:graphicData uri="http://schemas.openxmlformats.org/drawingml/2006/table">
            <a:tbl>
              <a:tblPr firstRow="1" bandRow="1">
                <a:tableStyleId>{5940675A-B579-460E-94D1-54222C63F5DA}</a:tableStyleId>
              </a:tblPr>
              <a:tblGrid>
                <a:gridCol w="4042211">
                  <a:extLst>
                    <a:ext uri="{9D8B030D-6E8A-4147-A177-3AD203B41FA5}">
                      <a16:colId xmlns:a16="http://schemas.microsoft.com/office/drawing/2014/main" xmlns="" val="3569275440"/>
                    </a:ext>
                  </a:extLst>
                </a:gridCol>
                <a:gridCol w="3735177">
                  <a:extLst>
                    <a:ext uri="{9D8B030D-6E8A-4147-A177-3AD203B41FA5}">
                      <a16:colId xmlns:a16="http://schemas.microsoft.com/office/drawing/2014/main" xmlns="" val="1836095736"/>
                    </a:ext>
                  </a:extLst>
                </a:gridCol>
                <a:gridCol w="4001747">
                  <a:extLst>
                    <a:ext uri="{9D8B030D-6E8A-4147-A177-3AD203B41FA5}">
                      <a16:colId xmlns:a16="http://schemas.microsoft.com/office/drawing/2014/main" xmlns="" val="3921500509"/>
                    </a:ext>
                  </a:extLst>
                </a:gridCol>
              </a:tblGrid>
              <a:tr h="775254">
                <a:tc>
                  <a:txBody>
                    <a:bodyPr/>
                    <a:lstStyle/>
                    <a:p>
                      <a:r>
                        <a:rPr lang="en-US" b="1" dirty="0">
                          <a:latin typeface="Arial" panose="020B0604020202020204" pitchFamily="34" charset="0"/>
                          <a:cs typeface="Arial" panose="020B0604020202020204" pitchFamily="34" charset="0"/>
                        </a:rPr>
                        <a:t>OUTPUTS</a:t>
                      </a:r>
                      <a:endParaRPr lang="en-ZA" b="1" dirty="0">
                        <a:latin typeface="Arial" panose="020B0604020202020204" pitchFamily="34" charset="0"/>
                        <a:cs typeface="Arial" panose="020B0604020202020204" pitchFamily="34" charset="0"/>
                      </a:endParaRPr>
                    </a:p>
                  </a:txBody>
                  <a:tcPr>
                    <a:solidFill>
                      <a:srgbClr val="AC8300"/>
                    </a:solidFill>
                  </a:tcPr>
                </a:tc>
                <a:tc>
                  <a:txBody>
                    <a:bodyPr/>
                    <a:lstStyle/>
                    <a:p>
                      <a:r>
                        <a:rPr lang="en-US" b="1" dirty="0">
                          <a:latin typeface="Arial" panose="020B0604020202020204" pitchFamily="34" charset="0"/>
                          <a:cs typeface="Arial" panose="020B0604020202020204" pitchFamily="34" charset="0"/>
                        </a:rPr>
                        <a:t>OUTPUT INDICATOR </a:t>
                      </a:r>
                      <a:endParaRPr lang="en-ZA" b="1" dirty="0">
                        <a:latin typeface="Arial" panose="020B0604020202020204" pitchFamily="34" charset="0"/>
                        <a:cs typeface="Arial" panose="020B0604020202020204" pitchFamily="34" charset="0"/>
                      </a:endParaRPr>
                    </a:p>
                  </a:txBody>
                  <a:tcPr>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2023/24</a:t>
                      </a:r>
                      <a:endParaRPr lang="en-ZA" b="1" dirty="0">
                        <a:latin typeface="Arial" panose="020B0604020202020204" pitchFamily="34" charset="0"/>
                        <a:cs typeface="Arial" panose="020B0604020202020204" pitchFamily="34" charset="0"/>
                      </a:endParaRPr>
                    </a:p>
                  </a:txBody>
                  <a:tcPr>
                    <a:solidFill>
                      <a:srgbClr val="AC8300"/>
                    </a:solidFill>
                  </a:tcPr>
                </a:tc>
                <a:extLst>
                  <a:ext uri="{0D108BD9-81ED-4DB2-BD59-A6C34878D82A}">
                    <a16:rowId xmlns:a16="http://schemas.microsoft.com/office/drawing/2014/main" xmlns="" val="2275867829"/>
                  </a:ext>
                </a:extLst>
              </a:tr>
              <a:tr h="526842">
                <a:tc>
                  <a:txBody>
                    <a:bodyPr/>
                    <a:lstStyle/>
                    <a:p>
                      <a:pPr marL="0" algn="l" defTabSz="457200" rtl="0" eaLnBrk="1" latinLnBrk="0" hangingPunct="1">
                        <a:spcAft>
                          <a:spcPts val="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An implemented DSD Anti- Gang strategy</a:t>
                      </a:r>
                    </a:p>
                  </a:txBody>
                  <a:tcPr marL="68580" marR="68580" marT="0" marB="0"/>
                </a:tc>
                <a:tc>
                  <a:txBody>
                    <a:bodyPr/>
                    <a:lstStyle/>
                    <a:p>
                      <a:pPr marL="0" algn="l" defTabSz="457200" rtl="0" eaLnBrk="1" latinLnBrk="0" hangingPunct="1">
                        <a:spcAft>
                          <a:spcPts val="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Number of High-risk districts where the DSD Anti-Gang Strategy is implemented</a:t>
                      </a:r>
                    </a:p>
                  </a:txBody>
                  <a:tcPr marL="68580" marR="68580" marT="0" marB="0"/>
                </a:tc>
                <a:tc>
                  <a:txBody>
                    <a:bodyPr/>
                    <a:lstStyle/>
                    <a:p>
                      <a:pPr marL="0" algn="l" defTabSz="457200" rtl="0" eaLnBrk="1" latinLnBrk="0" hangingPunct="1">
                        <a:spcAft>
                          <a:spcPts val="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Implement the DSD Anti-Gang</a:t>
                      </a:r>
                    </a:p>
                    <a:p>
                      <a:pPr marL="0" algn="l" defTabSz="457200" rtl="0" eaLnBrk="1" latinLnBrk="0" hangingPunct="1">
                        <a:spcAft>
                          <a:spcPts val="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Strategy in nine high risk districts</a:t>
                      </a:r>
                    </a:p>
                  </a:txBody>
                  <a:tcPr marL="68580" marR="68580" marT="0" marB="0"/>
                </a:tc>
                <a:extLst>
                  <a:ext uri="{0D108BD9-81ED-4DB2-BD59-A6C34878D82A}">
                    <a16:rowId xmlns:a16="http://schemas.microsoft.com/office/drawing/2014/main" xmlns="" val="1764710645"/>
                  </a:ext>
                </a:extLst>
              </a:tr>
              <a:tr h="955040">
                <a:tc>
                  <a:txBody>
                    <a:bodyPr/>
                    <a:lstStyle/>
                    <a:p>
                      <a:pPr marL="0" algn="l" defTabSz="457200" rtl="0" eaLnBrk="1" latinLnBrk="0" hangingPunct="1">
                        <a:spcAft>
                          <a:spcPts val="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Prevention and early intervention measures implemented in campuses to curb social ills amongst children and youth</a:t>
                      </a:r>
                    </a:p>
                  </a:txBody>
                  <a:tcPr marL="68580" marR="68580" marT="0" marB="0"/>
                </a:tc>
                <a:tc>
                  <a:txBody>
                    <a:bodyPr/>
                    <a:lstStyle/>
                    <a:p>
                      <a:pPr marL="0" algn="l" defTabSz="457200" rtl="0" eaLnBrk="1" latinLnBrk="0" hangingPunct="1">
                        <a:spcAft>
                          <a:spcPts val="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Number of integrated awareness campaigns conducted on prevention and early intervention measures to curb social ills amongst children and youth</a:t>
                      </a:r>
                    </a:p>
                  </a:txBody>
                  <a:tcPr marL="68580" marR="68580" marT="0" marB="0"/>
                </a:tc>
                <a:tc>
                  <a:txBody>
                    <a:bodyPr/>
                    <a:lstStyle/>
                    <a:p>
                      <a:pPr marL="0" algn="l" defTabSz="457200" rtl="0" eaLnBrk="1" latinLnBrk="0" hangingPunct="1">
                        <a:spcAft>
                          <a:spcPts val="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Conduct 30 integrated awareness campaigns on prevention and early intervention measures to curb social ills (VEP GBV, SCP &amp; Substance Abuse) in campuses</a:t>
                      </a:r>
                    </a:p>
                  </a:txBody>
                  <a:tcPr marL="68580" marR="68580" marT="0" marB="0"/>
                </a:tc>
                <a:extLst>
                  <a:ext uri="{0D108BD9-81ED-4DB2-BD59-A6C34878D82A}">
                    <a16:rowId xmlns:a16="http://schemas.microsoft.com/office/drawing/2014/main" xmlns="" val="2244989766"/>
                  </a:ext>
                </a:extLst>
              </a:tr>
              <a:tr h="528320">
                <a:tc>
                  <a:txBody>
                    <a:bodyPr/>
                    <a:lstStyle/>
                    <a:p>
                      <a:pPr marL="0" algn="l" defTabSz="457200" rtl="0" eaLnBrk="1" latinLnBrk="0" hangingPunct="1">
                        <a:spcAft>
                          <a:spcPts val="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Public Treatment Centres capacitated to implement Universal Treatment Curriculum (UTC)</a:t>
                      </a:r>
                    </a:p>
                  </a:txBody>
                  <a:tcPr marL="68580" marR="68580" marT="0" marB="0"/>
                </a:tc>
                <a:tc>
                  <a:txBody>
                    <a:bodyPr/>
                    <a:lstStyle/>
                    <a:p>
                      <a:pPr marL="0" algn="l" defTabSz="457200" rtl="0" eaLnBrk="1" latinLnBrk="0" hangingPunct="1">
                        <a:spcAft>
                          <a:spcPts val="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Number of public treatment Centres implementing UTC</a:t>
                      </a:r>
                    </a:p>
                  </a:txBody>
                  <a:tcPr marL="68580" marR="68580" marT="0" marB="0"/>
                </a:tc>
                <a:tc>
                  <a:txBody>
                    <a:bodyPr/>
                    <a:lstStyle/>
                    <a:p>
                      <a:pPr marL="0" algn="l" defTabSz="457200" rtl="0" eaLnBrk="1" latinLnBrk="0" hangingPunct="1">
                        <a:spcAft>
                          <a:spcPts val="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Monitor the implementation of the UTC in twelve Public Treatment Centres</a:t>
                      </a:r>
                    </a:p>
                    <a:p>
                      <a:pPr marL="0" algn="l" defTabSz="457200" rtl="0" eaLnBrk="1" latinLnBrk="0" hangingPunct="1">
                        <a:spcAft>
                          <a:spcPts val="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extLst>
                  <a:ext uri="{0D108BD9-81ED-4DB2-BD59-A6C34878D82A}">
                    <a16:rowId xmlns:a16="http://schemas.microsoft.com/office/drawing/2014/main" xmlns="" val="570980525"/>
                  </a:ext>
                </a:extLst>
              </a:tr>
              <a:tr h="528320">
                <a:tc>
                  <a:txBody>
                    <a:bodyPr/>
                    <a:lstStyle/>
                    <a:p>
                      <a:pPr marL="0" marR="104140" algn="l" defTabSz="457200" rtl="0" eaLnBrk="1" latinLnBrk="0" hangingPunct="1">
                        <a:spcBef>
                          <a:spcPts val="350"/>
                        </a:spcBef>
                        <a:spcAft>
                          <a:spcPts val="0"/>
                        </a:spcAft>
                      </a:pPr>
                      <a:r>
                        <a:rPr lang="en-US" sz="1400" kern="1200" dirty="0">
                          <a:solidFill>
                            <a:schemeClr val="tx1"/>
                          </a:solidFill>
                          <a:effectLst/>
                          <a:latin typeface="Arial" panose="020B0604020202020204" pitchFamily="34" charset="0"/>
                          <a:ea typeface="Helvetica Neue"/>
                          <a:cs typeface="Arial" panose="020B0604020202020204" pitchFamily="34" charset="0"/>
                        </a:rPr>
                        <a:t>An approved Prevention of and Treatment for Substance Use Disorders Policy  </a:t>
                      </a:r>
                      <a:endPar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l" defTabSz="457200" rtl="0" eaLnBrk="1" latinLnBrk="0" hangingPunct="1">
                        <a:spcAft>
                          <a:spcPts val="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Prevention of and Treatment for Substance Use Disorders Policy   approved </a:t>
                      </a:r>
                    </a:p>
                  </a:txBody>
                  <a:tcPr marL="68580" marR="68580" marT="0" marB="0"/>
                </a:tc>
                <a:tc>
                  <a:txBody>
                    <a:bodyPr/>
                    <a:lstStyle/>
                    <a:p>
                      <a:pPr marL="0" algn="l" defTabSz="457200" rtl="0" eaLnBrk="1" latinLnBrk="0" hangingPunct="1">
                        <a:spcAft>
                          <a:spcPts val="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Submit the Prevention of and Treatment for Substance Use Disorders Policy to Cabinet for approval</a:t>
                      </a:r>
                    </a:p>
                  </a:txBody>
                  <a:tcPr marL="68580" marR="68580" marT="0" marB="0"/>
                </a:tc>
                <a:extLst>
                  <a:ext uri="{0D108BD9-81ED-4DB2-BD59-A6C34878D82A}">
                    <a16:rowId xmlns:a16="http://schemas.microsoft.com/office/drawing/2014/main" xmlns="" val="961305681"/>
                  </a:ext>
                </a:extLst>
              </a:tr>
              <a:tr h="528320">
                <a:tc>
                  <a:txBody>
                    <a:bodyPr/>
                    <a:lstStyle/>
                    <a:p>
                      <a:pPr marL="0" marR="104140" algn="l" defTabSz="457200" rtl="0" eaLnBrk="1" latinLnBrk="0" hangingPunct="1">
                        <a:spcBef>
                          <a:spcPts val="350"/>
                        </a:spcBef>
                        <a:spcAft>
                          <a:spcPts val="0"/>
                        </a:spcAft>
                      </a:pPr>
                      <a:r>
                        <a:rPr lang="en-US" sz="1400" kern="1200" dirty="0">
                          <a:solidFill>
                            <a:schemeClr val="tx1"/>
                          </a:solidFill>
                          <a:effectLst/>
                          <a:latin typeface="Arial" panose="020B0604020202020204" pitchFamily="34" charset="0"/>
                          <a:ea typeface="Helvetica Neue"/>
                          <a:cs typeface="Arial" panose="020B0604020202020204" pitchFamily="34" charset="0"/>
                        </a:rPr>
                        <a:t>An Implemented National Strategic</a:t>
                      </a:r>
                      <a:endPar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l" defTabSz="457200" rtl="0" eaLnBrk="1" latinLnBrk="0" hangingPunct="1">
                        <a:spcAft>
                          <a:spcPts val="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Plan (NSP) on Gender Based Violence and Femicide Pillar 4 of Response, Care, Support and Healing</a:t>
                      </a:r>
                    </a:p>
                  </a:txBody>
                  <a:tcPr marL="68580" marR="68580" marT="0" marB="0"/>
                </a:tc>
                <a:tc>
                  <a:txBody>
                    <a:bodyPr/>
                    <a:lstStyle/>
                    <a:p>
                      <a:pPr marL="0" algn="l" defTabSz="457200" rtl="0" eaLnBrk="1" latinLnBrk="0" hangingPunct="1">
                        <a:spcAft>
                          <a:spcPts val="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Number of capacity building sessions conducted on the implementation of the psychosocial services policy in GBVF hotspots districts </a:t>
                      </a:r>
                    </a:p>
                  </a:txBody>
                  <a:tcPr marL="68580" marR="68580" marT="0" marB="0"/>
                </a:tc>
                <a:tc>
                  <a:txBody>
                    <a:bodyPr/>
                    <a:lstStyle/>
                    <a:p>
                      <a:pPr marL="0" algn="l" defTabSz="457200" rtl="0" eaLnBrk="1" latinLnBrk="0" hangingPunct="1">
                        <a:spcAft>
                          <a:spcPts val="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Conduct 15 capacity building sessions on the implementation of the psychosocial services policy in GBVF hotspots districts </a:t>
                      </a:r>
                    </a:p>
                    <a:p>
                      <a:pPr marL="0" algn="l" defTabSz="457200" rtl="0" eaLnBrk="1" latinLnBrk="0" hangingPunct="1">
                        <a:spcAft>
                          <a:spcPts val="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0" algn="l" defTabSz="457200" rtl="0" eaLnBrk="1" latinLnBrk="0" hangingPunct="1">
                        <a:spcAft>
                          <a:spcPts val="0"/>
                        </a:spcAft>
                      </a:pPr>
                      <a:r>
                        <a:rPr lang="en-ZA" sz="14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extLst>
                  <a:ext uri="{0D108BD9-81ED-4DB2-BD59-A6C34878D82A}">
                    <a16:rowId xmlns:a16="http://schemas.microsoft.com/office/drawing/2014/main" xmlns="" val="702782001"/>
                  </a:ext>
                </a:extLst>
              </a:tr>
            </a:tbl>
          </a:graphicData>
        </a:graphic>
      </p:graphicFrame>
    </p:spTree>
    <p:extLst>
      <p:ext uri="{BB962C8B-B14F-4D97-AF65-F5344CB8AC3E}">
        <p14:creationId xmlns:p14="http://schemas.microsoft.com/office/powerpoint/2010/main" xmlns="" val="2905158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rial" panose="020B0604020202020204"/>
              </a:rPr>
              <a:t>34</a:t>
            </a: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Title 1">
            <a:extLst>
              <a:ext uri="{FF2B5EF4-FFF2-40B4-BE49-F238E27FC236}">
                <a16:creationId xmlns:a16="http://schemas.microsoft.com/office/drawing/2014/main" xmlns="" id="{E293D4E4-559D-47E2-9C1D-95B536BE647F}"/>
              </a:ext>
            </a:extLst>
          </p:cNvPr>
          <p:cNvSpPr>
            <a:spLocks noGrp="1"/>
          </p:cNvSpPr>
          <p:nvPr>
            <p:ph type="title"/>
          </p:nvPr>
        </p:nvSpPr>
        <p:spPr>
          <a:xfrm>
            <a:off x="838200" y="574503"/>
            <a:ext cx="10515600" cy="443345"/>
          </a:xfrm>
        </p:spPr>
        <p:txBody>
          <a:bodyPr>
            <a:normAutofit fontScale="90000"/>
          </a:bodyPr>
          <a:lstStyle/>
          <a:p>
            <a:r>
              <a:rPr lang="en-US" sz="2000" dirty="0">
                <a:latin typeface="Arial Black" panose="020B0A04020102020204" pitchFamily="34" charset="0"/>
              </a:rPr>
              <a:t>OFFICE ON THE RIGHTS OF THE CHILD </a:t>
            </a:r>
            <a:br>
              <a:rPr lang="en-US" sz="2000" dirty="0">
                <a:latin typeface="Arial Black" panose="020B0A04020102020204" pitchFamily="34" charset="0"/>
              </a:rPr>
            </a:br>
            <a:endParaRPr lang="en-US" sz="2000" dirty="0">
              <a:latin typeface="Arial Black" panose="020B0A04020102020204" pitchFamily="34" charset="0"/>
            </a:endParaRPr>
          </a:p>
        </p:txBody>
      </p:sp>
      <p:sp>
        <p:nvSpPr>
          <p:cNvPr id="6" name="Title 1">
            <a:extLst>
              <a:ext uri="{FF2B5EF4-FFF2-40B4-BE49-F238E27FC236}">
                <a16:creationId xmlns:a16="http://schemas.microsoft.com/office/drawing/2014/main" xmlns="" id="{E293D4E4-559D-47E2-9C1D-95B536BE647F}"/>
              </a:ext>
            </a:extLst>
          </p:cNvPr>
          <p:cNvSpPr txBox="1">
            <a:spLocks/>
          </p:cNvSpPr>
          <p:nvPr/>
        </p:nvSpPr>
        <p:spPr>
          <a:xfrm>
            <a:off x="625476" y="1333369"/>
            <a:ext cx="10515600" cy="44334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endParaRPr lang="en-US" sz="1800" dirty="0">
              <a:latin typeface="Arial Black" panose="020B0A04020102020204" pitchFamily="34" charset="0"/>
            </a:endParaRPr>
          </a:p>
        </p:txBody>
      </p:sp>
      <p:graphicFrame>
        <p:nvGraphicFramePr>
          <p:cNvPr id="8" name="Table 7">
            <a:extLst>
              <a:ext uri="{FF2B5EF4-FFF2-40B4-BE49-F238E27FC236}">
                <a16:creationId xmlns:a16="http://schemas.microsoft.com/office/drawing/2014/main" xmlns="" id="{F979CFEB-4C35-4A99-87F5-922002D00CE0}"/>
              </a:ext>
            </a:extLst>
          </p:cNvPr>
          <p:cNvGraphicFramePr>
            <a:graphicFrameLocks noGrp="1"/>
          </p:cNvGraphicFramePr>
          <p:nvPr>
            <p:extLst>
              <p:ext uri="{D42A27DB-BD31-4B8C-83A1-F6EECF244321}">
                <p14:modId xmlns:p14="http://schemas.microsoft.com/office/powerpoint/2010/main" xmlns="" val="1902692780"/>
              </p:ext>
            </p:extLst>
          </p:nvPr>
        </p:nvGraphicFramePr>
        <p:xfrm>
          <a:off x="199158" y="1145670"/>
          <a:ext cx="11068282" cy="1932809"/>
        </p:xfrm>
        <a:graphic>
          <a:graphicData uri="http://schemas.openxmlformats.org/drawingml/2006/table">
            <a:tbl>
              <a:tblPr firstRow="1" bandRow="1">
                <a:tableStyleId>{5940675A-B579-460E-94D1-54222C63F5DA}</a:tableStyleId>
              </a:tblPr>
              <a:tblGrid>
                <a:gridCol w="3474934">
                  <a:extLst>
                    <a:ext uri="{9D8B030D-6E8A-4147-A177-3AD203B41FA5}">
                      <a16:colId xmlns:a16="http://schemas.microsoft.com/office/drawing/2014/main" xmlns="" val="3569275440"/>
                    </a:ext>
                  </a:extLst>
                </a:gridCol>
                <a:gridCol w="3851371">
                  <a:extLst>
                    <a:ext uri="{9D8B030D-6E8A-4147-A177-3AD203B41FA5}">
                      <a16:colId xmlns:a16="http://schemas.microsoft.com/office/drawing/2014/main" xmlns="" val="1836095736"/>
                    </a:ext>
                  </a:extLst>
                </a:gridCol>
                <a:gridCol w="3741977">
                  <a:extLst>
                    <a:ext uri="{9D8B030D-6E8A-4147-A177-3AD203B41FA5}">
                      <a16:colId xmlns:a16="http://schemas.microsoft.com/office/drawing/2014/main" xmlns="" val="3921500509"/>
                    </a:ext>
                  </a:extLst>
                </a:gridCol>
              </a:tblGrid>
              <a:tr h="594710">
                <a:tc>
                  <a:txBody>
                    <a:bodyPr/>
                    <a:lstStyle/>
                    <a:p>
                      <a:r>
                        <a:rPr lang="en-US" sz="1800" b="1" dirty="0">
                          <a:latin typeface="Arial" panose="020B0604020202020204" pitchFamily="34" charset="0"/>
                          <a:cs typeface="Arial" panose="020B0604020202020204" pitchFamily="34" charset="0"/>
                        </a:rPr>
                        <a:t>OUTPUTS</a:t>
                      </a:r>
                      <a:endParaRPr lang="en-ZA" sz="1800" b="1" dirty="0">
                        <a:latin typeface="Arial" panose="020B0604020202020204" pitchFamily="34" charset="0"/>
                        <a:cs typeface="Arial" panose="020B0604020202020204" pitchFamily="34" charset="0"/>
                      </a:endParaRPr>
                    </a:p>
                  </a:txBody>
                  <a:tcPr>
                    <a:solidFill>
                      <a:srgbClr val="AC8300"/>
                    </a:solidFill>
                  </a:tcPr>
                </a:tc>
                <a:tc>
                  <a:txBody>
                    <a:bodyPr/>
                    <a:lstStyle/>
                    <a:p>
                      <a:r>
                        <a:rPr lang="en-US" sz="1800" b="1" dirty="0">
                          <a:latin typeface="Arial" panose="020B0604020202020204" pitchFamily="34" charset="0"/>
                          <a:cs typeface="Arial" panose="020B0604020202020204" pitchFamily="34" charset="0"/>
                        </a:rPr>
                        <a:t>OUTPUT INDICATOR </a:t>
                      </a:r>
                      <a:endParaRPr lang="en-ZA" sz="1800" b="1" dirty="0">
                        <a:latin typeface="Arial" panose="020B0604020202020204" pitchFamily="34" charset="0"/>
                        <a:cs typeface="Arial" panose="020B0604020202020204" pitchFamily="34" charset="0"/>
                      </a:endParaRPr>
                    </a:p>
                  </a:txBody>
                  <a:tcPr>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2023/24</a:t>
                      </a:r>
                      <a:endParaRPr lang="en-ZA" sz="1800" b="1" dirty="0">
                        <a:latin typeface="Arial" panose="020B0604020202020204" pitchFamily="34" charset="0"/>
                        <a:cs typeface="Arial" panose="020B0604020202020204" pitchFamily="34" charset="0"/>
                      </a:endParaRPr>
                    </a:p>
                  </a:txBody>
                  <a:tcPr>
                    <a:solidFill>
                      <a:srgbClr val="AC8300"/>
                    </a:solidFill>
                  </a:tcPr>
                </a:tc>
                <a:extLst>
                  <a:ext uri="{0D108BD9-81ED-4DB2-BD59-A6C34878D82A}">
                    <a16:rowId xmlns:a16="http://schemas.microsoft.com/office/drawing/2014/main" xmlns="" val="2275867829"/>
                  </a:ext>
                </a:extLst>
              </a:tr>
              <a:tr h="1338099">
                <a:tc>
                  <a:txBody>
                    <a:bodyPr/>
                    <a:lstStyle/>
                    <a:p>
                      <a:pPr>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A developed National Plan of Action for Children (NPAC)  </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NPAC developed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Develop the 5th Draft NPAC document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102079797"/>
                  </a:ext>
                </a:extLst>
              </a:tr>
            </a:tbl>
          </a:graphicData>
        </a:graphic>
      </p:graphicFrame>
    </p:spTree>
    <p:extLst>
      <p:ext uri="{BB962C8B-B14F-4D97-AF65-F5344CB8AC3E}">
        <p14:creationId xmlns:p14="http://schemas.microsoft.com/office/powerpoint/2010/main" xmlns="" val="2978271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35</a:t>
            </a:r>
          </a:p>
        </p:txBody>
      </p:sp>
      <p:graphicFrame>
        <p:nvGraphicFramePr>
          <p:cNvPr id="6" name="Table 5">
            <a:extLst>
              <a:ext uri="{FF2B5EF4-FFF2-40B4-BE49-F238E27FC236}">
                <a16:creationId xmlns:a16="http://schemas.microsoft.com/office/drawing/2014/main" xmlns="" id="{F979CFEB-4C35-4A99-87F5-922002D00CE0}"/>
              </a:ext>
            </a:extLst>
          </p:cNvPr>
          <p:cNvGraphicFramePr>
            <a:graphicFrameLocks noGrp="1"/>
          </p:cNvGraphicFramePr>
          <p:nvPr>
            <p:extLst>
              <p:ext uri="{D42A27DB-BD31-4B8C-83A1-F6EECF244321}">
                <p14:modId xmlns:p14="http://schemas.microsoft.com/office/powerpoint/2010/main" xmlns="" val="943758168"/>
              </p:ext>
            </p:extLst>
          </p:nvPr>
        </p:nvGraphicFramePr>
        <p:xfrm>
          <a:off x="88490" y="759574"/>
          <a:ext cx="11575190" cy="4381385"/>
        </p:xfrm>
        <a:graphic>
          <a:graphicData uri="http://schemas.openxmlformats.org/drawingml/2006/table">
            <a:tbl>
              <a:tblPr firstRow="1" bandRow="1">
                <a:tableStyleId>{5940675A-B579-460E-94D1-54222C63F5DA}</a:tableStyleId>
              </a:tblPr>
              <a:tblGrid>
                <a:gridCol w="3848751">
                  <a:extLst>
                    <a:ext uri="{9D8B030D-6E8A-4147-A177-3AD203B41FA5}">
                      <a16:colId xmlns:a16="http://schemas.microsoft.com/office/drawing/2014/main" xmlns="" val="3569275440"/>
                    </a:ext>
                  </a:extLst>
                </a:gridCol>
                <a:gridCol w="3813086">
                  <a:extLst>
                    <a:ext uri="{9D8B030D-6E8A-4147-A177-3AD203B41FA5}">
                      <a16:colId xmlns:a16="http://schemas.microsoft.com/office/drawing/2014/main" xmlns="" val="1836095736"/>
                    </a:ext>
                  </a:extLst>
                </a:gridCol>
                <a:gridCol w="3913353">
                  <a:extLst>
                    <a:ext uri="{9D8B030D-6E8A-4147-A177-3AD203B41FA5}">
                      <a16:colId xmlns:a16="http://schemas.microsoft.com/office/drawing/2014/main" xmlns="" val="3921500509"/>
                    </a:ext>
                  </a:extLst>
                </a:gridCol>
              </a:tblGrid>
              <a:tr h="352525">
                <a:tc>
                  <a:txBody>
                    <a:bodyPr/>
                    <a:lstStyle/>
                    <a:p>
                      <a:r>
                        <a:rPr lang="en-US" sz="1500" b="1" dirty="0">
                          <a:latin typeface="Arial" panose="020B0604020202020204" pitchFamily="34" charset="0"/>
                          <a:cs typeface="Arial" panose="020B0604020202020204" pitchFamily="34" charset="0"/>
                        </a:rPr>
                        <a:t>OUTPUTS</a:t>
                      </a:r>
                      <a:endParaRPr lang="en-ZA" sz="1500" b="1" dirty="0">
                        <a:latin typeface="Arial" panose="020B0604020202020204" pitchFamily="34" charset="0"/>
                        <a:cs typeface="Arial" panose="020B0604020202020204" pitchFamily="34" charset="0"/>
                      </a:endParaRPr>
                    </a:p>
                  </a:txBody>
                  <a:tcPr>
                    <a:solidFill>
                      <a:srgbClr val="AC8300"/>
                    </a:solidFill>
                  </a:tcPr>
                </a:tc>
                <a:tc>
                  <a:txBody>
                    <a:bodyPr/>
                    <a:lstStyle/>
                    <a:p>
                      <a:r>
                        <a:rPr lang="en-US" sz="1500" b="1">
                          <a:latin typeface="Arial" panose="020B0604020202020204" pitchFamily="34" charset="0"/>
                          <a:cs typeface="Arial" panose="020B0604020202020204" pitchFamily="34" charset="0"/>
                        </a:rPr>
                        <a:t>OUTPUT INDICATOR </a:t>
                      </a:r>
                      <a:endParaRPr lang="en-ZA" sz="1500" b="1">
                        <a:latin typeface="Arial" panose="020B0604020202020204" pitchFamily="34" charset="0"/>
                        <a:cs typeface="Arial" panose="020B0604020202020204" pitchFamily="34" charset="0"/>
                      </a:endParaRPr>
                    </a:p>
                  </a:txBody>
                  <a:tcPr>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1" dirty="0">
                          <a:latin typeface="Arial" panose="020B0604020202020204" pitchFamily="34" charset="0"/>
                          <a:cs typeface="Arial" panose="020B0604020202020204" pitchFamily="34" charset="0"/>
                        </a:rPr>
                        <a:t>2023/24</a:t>
                      </a:r>
                      <a:endParaRPr lang="en-ZA" sz="1500" b="1" dirty="0">
                        <a:latin typeface="Arial" panose="020B0604020202020204" pitchFamily="34" charset="0"/>
                        <a:cs typeface="Arial" panose="020B0604020202020204" pitchFamily="34" charset="0"/>
                      </a:endParaRPr>
                    </a:p>
                  </a:txBody>
                  <a:tcPr>
                    <a:solidFill>
                      <a:srgbClr val="AC8300"/>
                    </a:solidFill>
                  </a:tcPr>
                </a:tc>
                <a:extLst>
                  <a:ext uri="{0D108BD9-81ED-4DB2-BD59-A6C34878D82A}">
                    <a16:rowId xmlns:a16="http://schemas.microsoft.com/office/drawing/2014/main" xmlns="" val="2275867829"/>
                  </a:ext>
                </a:extLst>
              </a:tr>
              <a:tr h="1259019">
                <a:tc>
                  <a:txBody>
                    <a:bodyPr/>
                    <a:lstStyle/>
                    <a:p>
                      <a:pPr algn="l">
                        <a:spcAft>
                          <a:spcPts val="0"/>
                        </a:spcAft>
                      </a:pPr>
                      <a:r>
                        <a:rPr lang="en-GB" sz="1500">
                          <a:effectLst/>
                          <a:latin typeface="Arial" panose="020B0604020202020204" pitchFamily="34" charset="0"/>
                          <a:ea typeface="Calibri" panose="020F0502020204030204" pitchFamily="34" charset="0"/>
                          <a:cs typeface="Arial" panose="020B0604020202020204" pitchFamily="34" charset="0"/>
                        </a:rPr>
                        <a:t>Provinces capacitated on the Guidelines on Respite care services to Families and Persons with Disabilities</a:t>
                      </a:r>
                      <a:endParaRPr lang="en-ZA"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GB" sz="1500" dirty="0">
                          <a:effectLst/>
                          <a:latin typeface="Arial" panose="020B0604020202020204" pitchFamily="34" charset="0"/>
                          <a:ea typeface="Calibri" panose="020F0502020204030204" pitchFamily="34" charset="0"/>
                          <a:cs typeface="Arial" panose="020B0604020202020204" pitchFamily="34" charset="0"/>
                        </a:rPr>
                        <a:t>Number of provinces capacitated on the Guidelines on Respite care services to Families and Persons with Disabilities </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GB" sz="1500">
                          <a:effectLst/>
                          <a:latin typeface="Arial" panose="020B0604020202020204" pitchFamily="34" charset="0"/>
                          <a:ea typeface="Calibri" panose="020F0502020204030204" pitchFamily="34" charset="0"/>
                          <a:cs typeface="Arial" panose="020B0604020202020204" pitchFamily="34" charset="0"/>
                        </a:rPr>
                        <a:t>Capacitate two provinces on the Guidelines on Respite Care Services for Families of Children and Persons with Disabilities</a:t>
                      </a:r>
                      <a:endParaRPr lang="en-ZA"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102079797"/>
                  </a:ext>
                </a:extLst>
              </a:tr>
              <a:tr h="1510822">
                <a:tc>
                  <a:txBody>
                    <a:bodyPr/>
                    <a:lstStyle/>
                    <a:p>
                      <a:pPr algn="l">
                        <a:spcAft>
                          <a:spcPts val="0"/>
                        </a:spcAft>
                      </a:pPr>
                      <a:r>
                        <a:rPr lang="en-GB" sz="1500" dirty="0">
                          <a:effectLst/>
                          <a:latin typeface="Arial" panose="020B0604020202020204" pitchFamily="34" charset="0"/>
                          <a:ea typeface="Calibri" panose="020F0502020204030204" pitchFamily="34" charset="0"/>
                          <a:cs typeface="Arial" panose="020B0604020202020204" pitchFamily="34" charset="0"/>
                        </a:rPr>
                        <a:t>An implemented community-based system for personal assistance to support independent living within the community for persons with disabilities</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GB" sz="1500" dirty="0">
                          <a:effectLst/>
                          <a:latin typeface="Arial" panose="020B0604020202020204" pitchFamily="34" charset="0"/>
                          <a:ea typeface="Calibri" panose="020F0502020204030204" pitchFamily="34" charset="0"/>
                          <a:cs typeface="Arial" panose="020B0604020202020204" pitchFamily="34" charset="0"/>
                        </a:rPr>
                        <a:t>Community-based system for personal assistance to support independent living within the community for persons with disabilities implemented</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GB" sz="1500" dirty="0">
                          <a:effectLst/>
                          <a:latin typeface="Arial" panose="020B0604020202020204" pitchFamily="34" charset="0"/>
                          <a:ea typeface="Calibri" panose="020F0502020204030204" pitchFamily="34" charset="0"/>
                          <a:cs typeface="Arial" panose="020B0604020202020204" pitchFamily="34" charset="0"/>
                        </a:rPr>
                        <a:t>Conduct research to map Social</a:t>
                      </a:r>
                      <a:r>
                        <a:rPr lang="en-GB" sz="1500" strike="sngStrike" dirty="0">
                          <a:effectLst/>
                          <a:latin typeface="Arial" panose="020B0604020202020204" pitchFamily="34" charset="0"/>
                          <a:ea typeface="Calibri" panose="020F0502020204030204" pitchFamily="34" charset="0"/>
                          <a:cs typeface="Arial" panose="020B0604020202020204" pitchFamily="34" charset="0"/>
                        </a:rPr>
                        <a:t> </a:t>
                      </a:r>
                      <a:r>
                        <a:rPr lang="en-GB" sz="1500" dirty="0">
                          <a:effectLst/>
                          <a:latin typeface="Arial" panose="020B0604020202020204" pitchFamily="34" charset="0"/>
                          <a:ea typeface="Calibri" panose="020F0502020204030204" pitchFamily="34" charset="0"/>
                          <a:cs typeface="Arial" panose="020B0604020202020204" pitchFamily="34" charset="0"/>
                        </a:rPr>
                        <a:t>Development Services</a:t>
                      </a:r>
                      <a:r>
                        <a:rPr lang="en-GB" sz="1500" dirty="0">
                          <a:solidFill>
                            <a:srgbClr val="4C4D4F"/>
                          </a:solidFill>
                          <a:effectLst/>
                          <a:latin typeface="Arial" panose="020B0604020202020204" pitchFamily="34" charset="0"/>
                          <a:ea typeface="Calibri" panose="020F0502020204030204" pitchFamily="34" charset="0"/>
                          <a:cs typeface="Arial" panose="020B0604020202020204" pitchFamily="34" charset="0"/>
                        </a:rPr>
                        <a:t> </a:t>
                      </a:r>
                      <a:r>
                        <a:rPr lang="en-GB" sz="15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GB" sz="1500" dirty="0">
                          <a:effectLst/>
                          <a:latin typeface="Arial" panose="020B0604020202020204" pitchFamily="34" charset="0"/>
                          <a:ea typeface="Calibri" panose="020F0502020204030204" pitchFamily="34" charset="0"/>
                          <a:cs typeface="Arial" panose="020B0604020202020204" pitchFamily="34" charset="0"/>
                        </a:rPr>
                        <a:t>supporting independent living within the community for persons with disabilities</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969631455"/>
                  </a:ext>
                </a:extLst>
              </a:tr>
              <a:tr h="1259019">
                <a:tc>
                  <a:txBody>
                    <a:bodyPr/>
                    <a:lstStyle/>
                    <a:p>
                      <a:pPr algn="l">
                        <a:spcAft>
                          <a:spcPts val="0"/>
                        </a:spcAft>
                      </a:pPr>
                      <a:r>
                        <a:rPr lang="en-GB" sz="1500">
                          <a:effectLst/>
                          <a:latin typeface="Arial" panose="020B0604020202020204" pitchFamily="34" charset="0"/>
                          <a:ea typeface="Calibri" panose="020F0502020204030204" pitchFamily="34" charset="0"/>
                          <a:cs typeface="Arial" panose="020B0604020202020204" pitchFamily="34" charset="0"/>
                        </a:rPr>
                        <a:t>Approved Policy on Social Development services to Persons with Disabilities </a:t>
                      </a:r>
                      <a:endParaRPr lang="en-ZA"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ZA" sz="1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Policy on Social Development Services to Persons with Disabilities approved </a:t>
                      </a:r>
                    </a:p>
                    <a:p>
                      <a:pPr algn="l">
                        <a:spcAft>
                          <a:spcPts val="0"/>
                        </a:spcAft>
                      </a:pPr>
                      <a:r>
                        <a:rPr lang="en-GB" sz="1500">
                          <a:effectLst/>
                          <a:latin typeface="Arial" panose="020B0604020202020204" pitchFamily="34" charset="0"/>
                          <a:ea typeface="Calibri" panose="020F0502020204030204" pitchFamily="34" charset="0"/>
                          <a:cs typeface="Arial" panose="020B0604020202020204" pitchFamily="34" charset="0"/>
                        </a:rPr>
                        <a:t> </a:t>
                      </a:r>
                      <a:endParaRPr lang="en-ZA" sz="1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en-GB"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Update  and incorporate public comments in the Policy on Social Development Services to Persons with Disabilities  </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719367433"/>
                  </a:ext>
                </a:extLst>
              </a:tr>
            </a:tbl>
          </a:graphicData>
        </a:graphic>
      </p:graphicFrame>
      <p:sp>
        <p:nvSpPr>
          <p:cNvPr id="8" name="Title 1">
            <a:extLst>
              <a:ext uri="{FF2B5EF4-FFF2-40B4-BE49-F238E27FC236}">
                <a16:creationId xmlns:a16="http://schemas.microsoft.com/office/drawing/2014/main" xmlns="" id="{E293D4E4-559D-47E2-9C1D-95B536BE647F}"/>
              </a:ext>
            </a:extLst>
          </p:cNvPr>
          <p:cNvSpPr txBox="1">
            <a:spLocks/>
          </p:cNvSpPr>
          <p:nvPr/>
        </p:nvSpPr>
        <p:spPr>
          <a:xfrm>
            <a:off x="625476" y="171920"/>
            <a:ext cx="10515600" cy="44334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r>
              <a:rPr lang="en-US" sz="2400" dirty="0">
                <a:latin typeface="Arial Black" panose="020B0A04020102020204" pitchFamily="34" charset="0"/>
              </a:rPr>
              <a:t>SERVICES FOR PEOPLE WITH DISABILITIES  </a:t>
            </a:r>
          </a:p>
        </p:txBody>
      </p:sp>
    </p:spTree>
    <p:extLst>
      <p:ext uri="{BB962C8B-B14F-4D97-AF65-F5344CB8AC3E}">
        <p14:creationId xmlns:p14="http://schemas.microsoft.com/office/powerpoint/2010/main" xmlns="" val="798967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93D4E4-559D-47E2-9C1D-95B536BE647F}"/>
              </a:ext>
            </a:extLst>
          </p:cNvPr>
          <p:cNvSpPr>
            <a:spLocks noGrp="1"/>
          </p:cNvSpPr>
          <p:nvPr>
            <p:ph type="title"/>
          </p:nvPr>
        </p:nvSpPr>
        <p:spPr>
          <a:xfrm>
            <a:off x="838200" y="72520"/>
            <a:ext cx="10515600" cy="504290"/>
          </a:xfrm>
        </p:spPr>
        <p:txBody>
          <a:bodyPr>
            <a:normAutofit fontScale="90000"/>
          </a:bodyPr>
          <a:lstStyle/>
          <a:p>
            <a:pPr algn="ctr"/>
            <a:r>
              <a:rPr lang="en-US">
                <a:latin typeface="Arial Black" panose="020B0A04020102020204" pitchFamily="34" charset="0"/>
              </a:rPr>
              <a:t> </a:t>
            </a:r>
            <a:endParaRPr lang="en-ZA">
              <a:latin typeface="Arial Black" panose="020B0A04020102020204" pitchFamily="34" charset="0"/>
            </a:endParaRPr>
          </a:p>
        </p:txBody>
      </p:sp>
      <p:sp>
        <p:nvSpPr>
          <p:cNvPr id="4" name="Slide Number Placeholder 2">
            <a:extLst>
              <a:ext uri="{FF2B5EF4-FFF2-40B4-BE49-F238E27FC236}">
                <a16:creationId xmlns:a16="http://schemas.microsoft.com/office/drawing/2014/main" xmlns=""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Content Placeholder 2"/>
          <p:cNvSpPr>
            <a:spLocks noGrp="1"/>
          </p:cNvSpPr>
          <p:nvPr>
            <p:ph idx="1"/>
          </p:nvPr>
        </p:nvSpPr>
        <p:spPr>
          <a:xfrm>
            <a:off x="166255" y="1825625"/>
            <a:ext cx="11526981" cy="908339"/>
          </a:xfrm>
        </p:spPr>
        <p:txBody>
          <a:bodyPr>
            <a:normAutofit fontScale="92500" lnSpcReduction="20000"/>
          </a:bodyPr>
          <a:lstStyle/>
          <a:p>
            <a:pPr marL="0" indent="0" algn="ctr">
              <a:buNone/>
            </a:pPr>
            <a:r>
              <a:rPr lang="en-US" sz="3200" b="1">
                <a:latin typeface="Arial Black" panose="020B0A04020102020204" pitchFamily="34" charset="0"/>
              </a:rPr>
              <a:t>PROGRAMME 5: SOCIAL POLICY AND INTEGRATED SERVICE DELIVERY</a:t>
            </a:r>
          </a:p>
          <a:p>
            <a:pPr marL="0" indent="0" algn="ctr">
              <a:buNone/>
            </a:pPr>
            <a:endParaRPr lang="en-ZA" sz="3200" b="1">
              <a:latin typeface="Arial Black" panose="020B0A04020102020204" pitchFamily="34" charset="0"/>
            </a:endParaRPr>
          </a:p>
        </p:txBody>
      </p:sp>
      <p:sp>
        <p:nvSpPr>
          <p:cNvPr id="5" name="Slide Number Placeholder 2">
            <a:extLst>
              <a:ext uri="{FF2B5EF4-FFF2-40B4-BE49-F238E27FC236}">
                <a16:creationId xmlns:a16="http://schemas.microsoft.com/office/drawing/2014/main" xmlns="" id="{073E9069-5573-EC21-B756-5A198400C6A7}"/>
              </a:ext>
            </a:extLst>
          </p:cNvPr>
          <p:cNvSpPr txBox="1">
            <a:spLocks/>
          </p:cNvSpPr>
          <p:nvPr/>
        </p:nvSpPr>
        <p:spPr>
          <a:xfrm>
            <a:off x="4981712" y="62926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rial" panose="020B0604020202020204"/>
              </a:rPr>
              <a:t>36</a:t>
            </a: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xmlns="" val="3617646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rial" panose="020B0604020202020204"/>
              </a:rPr>
              <a:t>37</a:t>
            </a: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5" name="Table 4">
            <a:extLst>
              <a:ext uri="{FF2B5EF4-FFF2-40B4-BE49-F238E27FC236}">
                <a16:creationId xmlns:a16="http://schemas.microsoft.com/office/drawing/2014/main" xmlns="" id="{F979CFEB-4C35-4A99-87F5-922002D00CE0}"/>
              </a:ext>
            </a:extLst>
          </p:cNvPr>
          <p:cNvGraphicFramePr>
            <a:graphicFrameLocks noGrp="1"/>
          </p:cNvGraphicFramePr>
          <p:nvPr>
            <p:extLst>
              <p:ext uri="{D42A27DB-BD31-4B8C-83A1-F6EECF244321}">
                <p14:modId xmlns:p14="http://schemas.microsoft.com/office/powerpoint/2010/main" xmlns="" val="3636232261"/>
              </p:ext>
            </p:extLst>
          </p:nvPr>
        </p:nvGraphicFramePr>
        <p:xfrm>
          <a:off x="252768" y="636435"/>
          <a:ext cx="11557153" cy="1466685"/>
        </p:xfrm>
        <a:graphic>
          <a:graphicData uri="http://schemas.openxmlformats.org/drawingml/2006/table">
            <a:tbl>
              <a:tblPr firstRow="1" bandRow="1">
                <a:tableStyleId>{5940675A-B579-460E-94D1-54222C63F5DA}</a:tableStyleId>
              </a:tblPr>
              <a:tblGrid>
                <a:gridCol w="3842754">
                  <a:extLst>
                    <a:ext uri="{9D8B030D-6E8A-4147-A177-3AD203B41FA5}">
                      <a16:colId xmlns:a16="http://schemas.microsoft.com/office/drawing/2014/main" xmlns="" val="3569275440"/>
                    </a:ext>
                  </a:extLst>
                </a:gridCol>
                <a:gridCol w="3807144">
                  <a:extLst>
                    <a:ext uri="{9D8B030D-6E8A-4147-A177-3AD203B41FA5}">
                      <a16:colId xmlns:a16="http://schemas.microsoft.com/office/drawing/2014/main" xmlns="" val="1836095736"/>
                    </a:ext>
                  </a:extLst>
                </a:gridCol>
                <a:gridCol w="3907255">
                  <a:extLst>
                    <a:ext uri="{9D8B030D-6E8A-4147-A177-3AD203B41FA5}">
                      <a16:colId xmlns:a16="http://schemas.microsoft.com/office/drawing/2014/main" xmlns="" val="3921500509"/>
                    </a:ext>
                  </a:extLst>
                </a:gridCol>
              </a:tblGrid>
              <a:tr h="834413">
                <a:tc>
                  <a:txBody>
                    <a:bodyPr/>
                    <a:lstStyle/>
                    <a:p>
                      <a:r>
                        <a:rPr lang="en-US" sz="1600" b="1" dirty="0">
                          <a:latin typeface="Arial" panose="020B0604020202020204" pitchFamily="34" charset="0"/>
                          <a:cs typeface="Arial" panose="020B0604020202020204" pitchFamily="34" charset="0"/>
                        </a:rPr>
                        <a:t>OUTPUTS</a:t>
                      </a:r>
                      <a:endParaRPr lang="en-ZA" sz="1600" b="1" dirty="0">
                        <a:latin typeface="Arial" panose="020B0604020202020204" pitchFamily="34" charset="0"/>
                        <a:cs typeface="Arial" panose="020B0604020202020204" pitchFamily="34" charset="0"/>
                      </a:endParaRPr>
                    </a:p>
                  </a:txBody>
                  <a:tcPr>
                    <a:solidFill>
                      <a:srgbClr val="AC8300"/>
                    </a:solidFill>
                  </a:tcPr>
                </a:tc>
                <a:tc>
                  <a:txBody>
                    <a:bodyPr/>
                    <a:lstStyle/>
                    <a:p>
                      <a:r>
                        <a:rPr lang="en-US" sz="1600" b="1" dirty="0">
                          <a:latin typeface="Arial" panose="020B0604020202020204" pitchFamily="34" charset="0"/>
                          <a:cs typeface="Arial" panose="020B0604020202020204" pitchFamily="34" charset="0"/>
                        </a:rPr>
                        <a:t>OUTPUT INDICATOR </a:t>
                      </a:r>
                      <a:endParaRPr lang="en-ZA" sz="1600" b="1" dirty="0">
                        <a:latin typeface="Arial" panose="020B0604020202020204" pitchFamily="34" charset="0"/>
                        <a:cs typeface="Arial" panose="020B0604020202020204" pitchFamily="34" charset="0"/>
                      </a:endParaRPr>
                    </a:p>
                  </a:txBody>
                  <a:tcPr>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2023/24</a:t>
                      </a:r>
                      <a:endParaRPr lang="en-ZA" sz="1600" b="1" dirty="0">
                        <a:latin typeface="Arial" panose="020B0604020202020204" pitchFamily="34" charset="0"/>
                        <a:cs typeface="Arial" panose="020B0604020202020204" pitchFamily="34" charset="0"/>
                      </a:endParaRPr>
                    </a:p>
                  </a:txBody>
                  <a:tcPr>
                    <a:solidFill>
                      <a:srgbClr val="AC8300"/>
                    </a:solidFill>
                  </a:tcPr>
                </a:tc>
                <a:extLst>
                  <a:ext uri="{0D108BD9-81ED-4DB2-BD59-A6C34878D82A}">
                    <a16:rowId xmlns:a16="http://schemas.microsoft.com/office/drawing/2014/main" xmlns="" val="2275867829"/>
                  </a:ext>
                </a:extLst>
              </a:tr>
              <a:tr h="632272">
                <a:tc>
                  <a:txBody>
                    <a:bodyPr/>
                    <a:lstStyle/>
                    <a:p>
                      <a:pPr>
                        <a:spcAft>
                          <a:spcPts val="0"/>
                        </a:spcAft>
                      </a:pPr>
                      <a:r>
                        <a:rPr lang="en-GB" sz="1600" dirty="0">
                          <a:solidFill>
                            <a:srgbClr val="4C4D4F"/>
                          </a:solidFill>
                          <a:effectLst/>
                          <a:latin typeface="Arial" panose="020B0604020202020204" pitchFamily="34" charset="0"/>
                          <a:ea typeface="Times New Roman" panose="02020603050405020304" pitchFamily="18" charset="0"/>
                          <a:cs typeface="Arial" panose="020B0604020202020204" pitchFamily="34" charset="0"/>
                        </a:rPr>
                        <a:t>A</a:t>
                      </a:r>
                      <a:r>
                        <a:rPr lang="en-GB"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GB" sz="1600" dirty="0">
                          <a:solidFill>
                            <a:srgbClr val="4C4D4F"/>
                          </a:solidFill>
                          <a:effectLst/>
                          <a:latin typeface="Arial" panose="020B0604020202020204" pitchFamily="34" charset="0"/>
                          <a:ea typeface="Times New Roman" panose="02020603050405020304" pitchFamily="18" charset="0"/>
                          <a:cs typeface="Arial" panose="020B0604020202020204" pitchFamily="34" charset="0"/>
                        </a:rPr>
                        <a:t>report on the State of the People of South Africa</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600" dirty="0">
                          <a:solidFill>
                            <a:srgbClr val="4C4D4F"/>
                          </a:solidFill>
                          <a:effectLst/>
                          <a:latin typeface="Arial" panose="020B0604020202020204" pitchFamily="34" charset="0"/>
                          <a:ea typeface="Times New Roman" panose="02020603050405020304" pitchFamily="18" charset="0"/>
                          <a:cs typeface="Arial" panose="020B0604020202020204" pitchFamily="34" charset="0"/>
                        </a:rPr>
                        <a:t>Annual report on the State of the People of South Africa produced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50800" marR="289560">
                        <a:lnSpc>
                          <a:spcPct val="111000"/>
                        </a:lnSpc>
                        <a:spcBef>
                          <a:spcPts val="530"/>
                        </a:spcBef>
                        <a:spcAft>
                          <a:spcPts val="0"/>
                        </a:spcAft>
                      </a:pPr>
                      <a:r>
                        <a:rPr lang="en-US" sz="1600" dirty="0">
                          <a:solidFill>
                            <a:srgbClr val="4C4D4F"/>
                          </a:solidFill>
                          <a:effectLst/>
                          <a:latin typeface="Arial" panose="020B0604020202020204" pitchFamily="34" charset="0"/>
                          <a:ea typeface="Times New Roman" panose="02020603050405020304" pitchFamily="18" charset="0"/>
                          <a:cs typeface="Arial" panose="020B0604020202020204" pitchFamily="34" charset="0"/>
                        </a:rPr>
                        <a:t>Produce an annual State of the People of South Africa Report</a:t>
                      </a:r>
                      <a:endParaRPr lang="en-ZA" sz="1600" dirty="0">
                        <a:effectLst/>
                        <a:latin typeface="Arial" panose="020B0604020202020204" pitchFamily="34" charset="0"/>
                        <a:ea typeface="Helvetica Neue"/>
                        <a:cs typeface="Arial" panose="020B0604020202020204" pitchFamily="34" charset="0"/>
                      </a:endParaRPr>
                    </a:p>
                  </a:txBody>
                  <a:tcPr marL="68580" marR="68580" marT="0" marB="0"/>
                </a:tc>
                <a:extLst>
                  <a:ext uri="{0D108BD9-81ED-4DB2-BD59-A6C34878D82A}">
                    <a16:rowId xmlns:a16="http://schemas.microsoft.com/office/drawing/2014/main" xmlns="" val="2609151250"/>
                  </a:ext>
                </a:extLst>
              </a:tr>
            </a:tbl>
          </a:graphicData>
        </a:graphic>
      </p:graphicFrame>
      <p:sp>
        <p:nvSpPr>
          <p:cNvPr id="7" name="Title 1">
            <a:extLst>
              <a:ext uri="{FF2B5EF4-FFF2-40B4-BE49-F238E27FC236}">
                <a16:creationId xmlns:a16="http://schemas.microsoft.com/office/drawing/2014/main" xmlns="" id="{E293D4E4-559D-47E2-9C1D-95B536BE647F}"/>
              </a:ext>
            </a:extLst>
          </p:cNvPr>
          <p:cNvSpPr>
            <a:spLocks noGrp="1"/>
          </p:cNvSpPr>
          <p:nvPr>
            <p:ph type="title"/>
          </p:nvPr>
        </p:nvSpPr>
        <p:spPr>
          <a:xfrm>
            <a:off x="1041553" y="88436"/>
            <a:ext cx="10515600" cy="443345"/>
          </a:xfrm>
        </p:spPr>
        <p:txBody>
          <a:bodyPr>
            <a:noAutofit/>
          </a:bodyPr>
          <a:lstStyle/>
          <a:p>
            <a:pPr algn="ctr"/>
            <a:r>
              <a:rPr lang="en-US" sz="2800">
                <a:latin typeface="Arial Black" panose="020B0A04020102020204" pitchFamily="34" charset="0"/>
              </a:rPr>
              <a:t/>
            </a:r>
            <a:br>
              <a:rPr lang="en-US" sz="2800">
                <a:latin typeface="Arial Black" panose="020B0A04020102020204" pitchFamily="34" charset="0"/>
              </a:rPr>
            </a:br>
            <a:r>
              <a:rPr lang="en-US" sz="2800">
                <a:latin typeface="Arial Black" panose="020B0A04020102020204" pitchFamily="34" charset="0"/>
              </a:rPr>
              <a:t>SOCIAL POLICY</a:t>
            </a:r>
            <a:endParaRPr lang="en-ZA" sz="2800">
              <a:latin typeface="Arial Black" panose="020B0A04020102020204" pitchFamily="34" charset="0"/>
            </a:endParaRPr>
          </a:p>
        </p:txBody>
      </p:sp>
      <p:graphicFrame>
        <p:nvGraphicFramePr>
          <p:cNvPr id="6" name="Table 5">
            <a:extLst>
              <a:ext uri="{FF2B5EF4-FFF2-40B4-BE49-F238E27FC236}">
                <a16:creationId xmlns:a16="http://schemas.microsoft.com/office/drawing/2014/main" xmlns="" id="{F979CFEB-4C35-4A99-87F5-922002D00CE0}"/>
              </a:ext>
            </a:extLst>
          </p:cNvPr>
          <p:cNvGraphicFramePr>
            <a:graphicFrameLocks noGrp="1"/>
          </p:cNvGraphicFramePr>
          <p:nvPr>
            <p:extLst>
              <p:ext uri="{D42A27DB-BD31-4B8C-83A1-F6EECF244321}">
                <p14:modId xmlns:p14="http://schemas.microsoft.com/office/powerpoint/2010/main" xmlns="" val="4148699546"/>
              </p:ext>
            </p:extLst>
          </p:nvPr>
        </p:nvGraphicFramePr>
        <p:xfrm>
          <a:off x="0" y="3111015"/>
          <a:ext cx="11653520" cy="2263625"/>
        </p:xfrm>
        <a:graphic>
          <a:graphicData uri="http://schemas.openxmlformats.org/drawingml/2006/table">
            <a:tbl>
              <a:tblPr firstRow="1" bandRow="1">
                <a:tableStyleId>{5940675A-B579-460E-94D1-54222C63F5DA}</a:tableStyleId>
              </a:tblPr>
              <a:tblGrid>
                <a:gridCol w="3874796">
                  <a:extLst>
                    <a:ext uri="{9D8B030D-6E8A-4147-A177-3AD203B41FA5}">
                      <a16:colId xmlns:a16="http://schemas.microsoft.com/office/drawing/2014/main" xmlns="" val="3569275440"/>
                    </a:ext>
                  </a:extLst>
                </a:gridCol>
                <a:gridCol w="3838889">
                  <a:extLst>
                    <a:ext uri="{9D8B030D-6E8A-4147-A177-3AD203B41FA5}">
                      <a16:colId xmlns:a16="http://schemas.microsoft.com/office/drawing/2014/main" xmlns="" val="1836095736"/>
                    </a:ext>
                  </a:extLst>
                </a:gridCol>
                <a:gridCol w="3939835">
                  <a:extLst>
                    <a:ext uri="{9D8B030D-6E8A-4147-A177-3AD203B41FA5}">
                      <a16:colId xmlns:a16="http://schemas.microsoft.com/office/drawing/2014/main" xmlns="" val="3921500509"/>
                    </a:ext>
                  </a:extLst>
                </a:gridCol>
              </a:tblGrid>
              <a:tr h="937999">
                <a:tc>
                  <a:txBody>
                    <a:bodyPr/>
                    <a:lstStyle/>
                    <a:p>
                      <a:r>
                        <a:rPr lang="en-US" sz="1600" b="1" dirty="0">
                          <a:latin typeface="Arial" panose="020B0604020202020204" pitchFamily="34" charset="0"/>
                          <a:cs typeface="Arial" panose="020B0604020202020204" pitchFamily="34" charset="0"/>
                        </a:rPr>
                        <a:t>OUTPUTS</a:t>
                      </a:r>
                      <a:endParaRPr lang="en-ZA" sz="1600" b="1" dirty="0">
                        <a:latin typeface="Arial" panose="020B0604020202020204" pitchFamily="34" charset="0"/>
                        <a:cs typeface="Arial" panose="020B0604020202020204" pitchFamily="34" charset="0"/>
                      </a:endParaRPr>
                    </a:p>
                  </a:txBody>
                  <a:tcPr>
                    <a:solidFill>
                      <a:srgbClr val="AC8300"/>
                    </a:solidFill>
                  </a:tcPr>
                </a:tc>
                <a:tc>
                  <a:txBody>
                    <a:bodyPr/>
                    <a:lstStyle/>
                    <a:p>
                      <a:r>
                        <a:rPr lang="en-US" sz="1600" b="1" dirty="0">
                          <a:latin typeface="Arial" panose="020B0604020202020204" pitchFamily="34" charset="0"/>
                          <a:cs typeface="Arial" panose="020B0604020202020204" pitchFamily="34" charset="0"/>
                        </a:rPr>
                        <a:t>OUTPUT INDICATOR </a:t>
                      </a:r>
                      <a:endParaRPr lang="en-ZA" sz="1600" b="1" dirty="0">
                        <a:latin typeface="Arial" panose="020B0604020202020204" pitchFamily="34" charset="0"/>
                        <a:cs typeface="Arial" panose="020B0604020202020204" pitchFamily="34" charset="0"/>
                      </a:endParaRPr>
                    </a:p>
                  </a:txBody>
                  <a:tcPr>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2023/24</a:t>
                      </a:r>
                      <a:endParaRPr lang="en-ZA" sz="1600" b="1" dirty="0">
                        <a:latin typeface="Arial" panose="020B0604020202020204" pitchFamily="34" charset="0"/>
                        <a:cs typeface="Arial" panose="020B0604020202020204" pitchFamily="34" charset="0"/>
                      </a:endParaRPr>
                    </a:p>
                  </a:txBody>
                  <a:tcPr>
                    <a:solidFill>
                      <a:srgbClr val="AC8300"/>
                    </a:solidFill>
                  </a:tcPr>
                </a:tc>
                <a:extLst>
                  <a:ext uri="{0D108BD9-81ED-4DB2-BD59-A6C34878D82A}">
                    <a16:rowId xmlns:a16="http://schemas.microsoft.com/office/drawing/2014/main" xmlns="" val="2275867829"/>
                  </a:ext>
                </a:extLst>
              </a:tr>
              <a:tr h="1325626">
                <a:tc>
                  <a:txBody>
                    <a:bodyPr/>
                    <a:lstStyle/>
                    <a:p>
                      <a:pPr>
                        <a:spcAft>
                          <a:spcPts val="0"/>
                        </a:spcAft>
                      </a:pPr>
                      <a:r>
                        <a:rPr lang="en-GB" sz="1600">
                          <a:solidFill>
                            <a:srgbClr val="4C4D4F"/>
                          </a:solidFill>
                          <a:effectLst/>
                          <a:latin typeface="Arial" panose="020B0604020202020204" pitchFamily="34" charset="0"/>
                          <a:ea typeface="Calibri" panose="020F0502020204030204" pitchFamily="34" charset="0"/>
                          <a:cs typeface="Arial" panose="020B0604020202020204" pitchFamily="34" charset="0"/>
                        </a:rPr>
                        <a:t>EPWP work</a:t>
                      </a:r>
                      <a:r>
                        <a:rPr lang="en-GB" sz="1600" spc="5">
                          <a:solidFill>
                            <a:srgbClr val="4C4D4F"/>
                          </a:solidFill>
                          <a:effectLst/>
                          <a:latin typeface="Arial" panose="020B0604020202020204" pitchFamily="34" charset="0"/>
                          <a:ea typeface="Calibri" panose="020F0502020204030204" pitchFamily="34" charset="0"/>
                          <a:cs typeface="Arial" panose="020B0604020202020204" pitchFamily="34" charset="0"/>
                        </a:rPr>
                        <a:t> </a:t>
                      </a:r>
                      <a:r>
                        <a:rPr lang="en-GB" sz="1600">
                          <a:solidFill>
                            <a:srgbClr val="4C4D4F"/>
                          </a:solidFill>
                          <a:effectLst/>
                          <a:latin typeface="Arial" panose="020B0604020202020204" pitchFamily="34" charset="0"/>
                          <a:ea typeface="Calibri" panose="020F0502020204030204" pitchFamily="34" charset="0"/>
                          <a:cs typeface="Arial" panose="020B0604020202020204" pitchFamily="34" charset="0"/>
                        </a:rPr>
                        <a:t>opportunities</a:t>
                      </a:r>
                      <a:r>
                        <a:rPr lang="en-GB" sz="1600" spc="5">
                          <a:solidFill>
                            <a:srgbClr val="4C4D4F"/>
                          </a:solidFill>
                          <a:effectLst/>
                          <a:latin typeface="Arial" panose="020B0604020202020204" pitchFamily="34" charset="0"/>
                          <a:ea typeface="Calibri" panose="020F0502020204030204" pitchFamily="34" charset="0"/>
                          <a:cs typeface="Arial" panose="020B0604020202020204" pitchFamily="34" charset="0"/>
                        </a:rPr>
                        <a:t> </a:t>
                      </a:r>
                      <a:r>
                        <a:rPr lang="en-GB" sz="1600">
                          <a:solidFill>
                            <a:srgbClr val="4C4D4F"/>
                          </a:solidFill>
                          <a:effectLst/>
                          <a:latin typeface="Arial" panose="020B0604020202020204" pitchFamily="34" charset="0"/>
                          <a:ea typeface="Calibri" panose="020F0502020204030204" pitchFamily="34" charset="0"/>
                          <a:cs typeface="Arial" panose="020B0604020202020204" pitchFamily="34" charset="0"/>
                        </a:rPr>
                        <a:t>created</a:t>
                      </a:r>
                      <a:r>
                        <a:rPr lang="en-GB" sz="1600" spc="5">
                          <a:solidFill>
                            <a:srgbClr val="4C4D4F"/>
                          </a:solidFill>
                          <a:effectLst/>
                          <a:latin typeface="Arial" panose="020B0604020202020204" pitchFamily="34" charset="0"/>
                          <a:ea typeface="Calibri" panose="020F0502020204030204" pitchFamily="34" charset="0"/>
                          <a:cs typeface="Arial" panose="020B0604020202020204" pitchFamily="34" charset="0"/>
                        </a:rPr>
                        <a:t> </a:t>
                      </a:r>
                      <a:r>
                        <a:rPr lang="en-GB" sz="1600" spc="-5">
                          <a:solidFill>
                            <a:srgbClr val="4C4D4F"/>
                          </a:solidFill>
                          <a:effectLst/>
                          <a:latin typeface="Arial" panose="020B0604020202020204" pitchFamily="34" charset="0"/>
                          <a:ea typeface="Calibri" panose="020F0502020204030204" pitchFamily="34" charset="0"/>
                          <a:cs typeface="Arial" panose="020B0604020202020204" pitchFamily="34" charset="0"/>
                        </a:rPr>
                        <a:t>through </a:t>
                      </a:r>
                      <a:r>
                        <a:rPr lang="en-GB" sz="1600">
                          <a:solidFill>
                            <a:srgbClr val="4C4D4F"/>
                          </a:solidFill>
                          <a:effectLst/>
                          <a:latin typeface="Arial" panose="020B0604020202020204" pitchFamily="34" charset="0"/>
                          <a:ea typeface="Calibri" panose="020F0502020204030204" pitchFamily="34" charset="0"/>
                          <a:cs typeface="Arial" panose="020B0604020202020204" pitchFamily="34" charset="0"/>
                        </a:rPr>
                        <a:t>Social</a:t>
                      </a:r>
                      <a:r>
                        <a:rPr lang="en-GB" sz="1600" spc="-240">
                          <a:solidFill>
                            <a:srgbClr val="4C4D4F"/>
                          </a:solidFill>
                          <a:effectLst/>
                          <a:latin typeface="Arial" panose="020B0604020202020204" pitchFamily="34" charset="0"/>
                          <a:ea typeface="Calibri" panose="020F0502020204030204" pitchFamily="34" charset="0"/>
                          <a:cs typeface="Arial" panose="020B0604020202020204" pitchFamily="34" charset="0"/>
                        </a:rPr>
                        <a:t> </a:t>
                      </a:r>
                      <a:r>
                        <a:rPr lang="en-GB" sz="1600">
                          <a:solidFill>
                            <a:srgbClr val="4C4D4F"/>
                          </a:solidFill>
                          <a:effectLst/>
                          <a:latin typeface="Arial" panose="020B0604020202020204" pitchFamily="34" charset="0"/>
                          <a:ea typeface="Calibri" panose="020F0502020204030204" pitchFamily="34" charset="0"/>
                          <a:cs typeface="Arial" panose="020B0604020202020204" pitchFamily="34" charset="0"/>
                        </a:rPr>
                        <a:t>Sector EPWP</a:t>
                      </a:r>
                      <a:r>
                        <a:rPr lang="en-GB" sz="1600" spc="5">
                          <a:solidFill>
                            <a:srgbClr val="4C4D4F"/>
                          </a:solidFill>
                          <a:effectLst/>
                          <a:latin typeface="Arial" panose="020B0604020202020204" pitchFamily="34" charset="0"/>
                          <a:ea typeface="Calibri" panose="020F0502020204030204" pitchFamily="34" charset="0"/>
                          <a:cs typeface="Arial" panose="020B0604020202020204" pitchFamily="34" charset="0"/>
                        </a:rPr>
                        <a:t> </a:t>
                      </a:r>
                      <a:r>
                        <a:rPr lang="en-GB" sz="1600">
                          <a:solidFill>
                            <a:srgbClr val="4C4D4F"/>
                          </a:solidFill>
                          <a:effectLst/>
                          <a:latin typeface="Arial" panose="020B0604020202020204" pitchFamily="34" charset="0"/>
                          <a:ea typeface="Calibri" panose="020F0502020204030204" pitchFamily="34" charset="0"/>
                          <a:cs typeface="Arial" panose="020B0604020202020204" pitchFamily="34" charset="0"/>
                        </a:rPr>
                        <a:t>Programmes</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600" dirty="0">
                          <a:solidFill>
                            <a:srgbClr val="4C4D4F"/>
                          </a:solidFill>
                          <a:effectLst/>
                          <a:latin typeface="Arial" panose="020B0604020202020204" pitchFamily="34" charset="0"/>
                          <a:ea typeface="Calibri" panose="020F0502020204030204" pitchFamily="34" charset="0"/>
                          <a:cs typeface="Arial" panose="020B0604020202020204" pitchFamily="34" charset="0"/>
                        </a:rPr>
                        <a:t>Number of</a:t>
                      </a:r>
                      <a:r>
                        <a:rPr lang="en-GB" sz="1600" spc="5" dirty="0">
                          <a:solidFill>
                            <a:srgbClr val="4C4D4F"/>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rgbClr val="4C4D4F"/>
                          </a:solidFill>
                          <a:effectLst/>
                          <a:latin typeface="Arial" panose="020B0604020202020204" pitchFamily="34" charset="0"/>
                          <a:ea typeface="Calibri" panose="020F0502020204030204" pitchFamily="34" charset="0"/>
                          <a:cs typeface="Arial" panose="020B0604020202020204" pitchFamily="34" charset="0"/>
                        </a:rPr>
                        <a:t>EPWP work</a:t>
                      </a:r>
                      <a:r>
                        <a:rPr lang="en-GB" sz="1600" spc="5" dirty="0">
                          <a:solidFill>
                            <a:srgbClr val="4C4D4F"/>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rgbClr val="4C4D4F"/>
                          </a:solidFill>
                          <a:effectLst/>
                          <a:latin typeface="Arial" panose="020B0604020202020204" pitchFamily="34" charset="0"/>
                          <a:ea typeface="Calibri" panose="020F0502020204030204" pitchFamily="34" charset="0"/>
                          <a:cs typeface="Arial" panose="020B0604020202020204" pitchFamily="34" charset="0"/>
                        </a:rPr>
                        <a:t>opportunities</a:t>
                      </a:r>
                      <a:r>
                        <a:rPr lang="en-GB" sz="1600" spc="5" dirty="0">
                          <a:solidFill>
                            <a:srgbClr val="4C4D4F"/>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rgbClr val="4C4D4F"/>
                          </a:solidFill>
                          <a:effectLst/>
                          <a:latin typeface="Arial" panose="020B0604020202020204" pitchFamily="34" charset="0"/>
                          <a:ea typeface="Calibri" panose="020F0502020204030204" pitchFamily="34" charset="0"/>
                          <a:cs typeface="Arial" panose="020B0604020202020204" pitchFamily="34" charset="0"/>
                        </a:rPr>
                        <a:t>created</a:t>
                      </a:r>
                      <a:r>
                        <a:rPr lang="en-GB" sz="1600" spc="5" dirty="0">
                          <a:solidFill>
                            <a:srgbClr val="4C4D4F"/>
                          </a:solidFill>
                          <a:effectLst/>
                          <a:latin typeface="Arial" panose="020B0604020202020204" pitchFamily="34" charset="0"/>
                          <a:ea typeface="Calibri" panose="020F0502020204030204" pitchFamily="34" charset="0"/>
                          <a:cs typeface="Arial" panose="020B0604020202020204" pitchFamily="34" charset="0"/>
                        </a:rPr>
                        <a:t> </a:t>
                      </a:r>
                      <a:r>
                        <a:rPr lang="en-GB" sz="1600" spc="-5" dirty="0">
                          <a:solidFill>
                            <a:srgbClr val="4C4D4F"/>
                          </a:solidFill>
                          <a:effectLst/>
                          <a:latin typeface="Arial" panose="020B0604020202020204" pitchFamily="34" charset="0"/>
                          <a:ea typeface="Calibri" panose="020F0502020204030204" pitchFamily="34" charset="0"/>
                          <a:cs typeface="Arial" panose="020B0604020202020204" pitchFamily="34" charset="0"/>
                        </a:rPr>
                        <a:t>through </a:t>
                      </a:r>
                      <a:r>
                        <a:rPr lang="en-GB" sz="1600" dirty="0">
                          <a:solidFill>
                            <a:srgbClr val="4C4D4F"/>
                          </a:solidFill>
                          <a:effectLst/>
                          <a:latin typeface="Arial" panose="020B0604020202020204" pitchFamily="34" charset="0"/>
                          <a:ea typeface="Calibri" panose="020F0502020204030204" pitchFamily="34" charset="0"/>
                          <a:cs typeface="Arial" panose="020B0604020202020204" pitchFamily="34" charset="0"/>
                        </a:rPr>
                        <a:t>Social</a:t>
                      </a:r>
                      <a:r>
                        <a:rPr lang="en-GB" sz="1600" spc="-240" dirty="0">
                          <a:solidFill>
                            <a:srgbClr val="4C4D4F"/>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rgbClr val="4C4D4F"/>
                          </a:solidFill>
                          <a:effectLst/>
                          <a:latin typeface="Arial" panose="020B0604020202020204" pitchFamily="34" charset="0"/>
                          <a:ea typeface="Calibri" panose="020F0502020204030204" pitchFamily="34" charset="0"/>
                          <a:cs typeface="Arial" panose="020B0604020202020204" pitchFamily="34" charset="0"/>
                        </a:rPr>
                        <a:t>Sector EPWP</a:t>
                      </a:r>
                      <a:r>
                        <a:rPr lang="en-GB" sz="1600" spc="5" dirty="0">
                          <a:solidFill>
                            <a:srgbClr val="4C4D4F"/>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rgbClr val="4C4D4F"/>
                          </a:solidFill>
                          <a:effectLst/>
                          <a:latin typeface="Arial" panose="020B0604020202020204" pitchFamily="34" charset="0"/>
                          <a:ea typeface="Calibri" panose="020F0502020204030204" pitchFamily="34" charset="0"/>
                          <a:cs typeface="Arial" panose="020B0604020202020204" pitchFamily="34" charset="0"/>
                        </a:rPr>
                        <a:t>Programmes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600" dirty="0">
                          <a:solidFill>
                            <a:srgbClr val="4C4D4F"/>
                          </a:solidFill>
                          <a:effectLst/>
                          <a:latin typeface="Arial" panose="020B0604020202020204" pitchFamily="34" charset="0"/>
                          <a:ea typeface="Calibri" panose="020F0502020204030204" pitchFamily="34" charset="0"/>
                          <a:cs typeface="Arial" panose="020B0604020202020204" pitchFamily="34" charset="0"/>
                        </a:rPr>
                        <a:t>Create</a:t>
                      </a:r>
                      <a:r>
                        <a:rPr lang="en-GB" sz="1600" spc="-45" dirty="0">
                          <a:solidFill>
                            <a:srgbClr val="4C4D4F"/>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rgbClr val="4C4D4F"/>
                          </a:solidFill>
                          <a:effectLst/>
                          <a:latin typeface="Arial" panose="020B0604020202020204" pitchFamily="34" charset="0"/>
                          <a:ea typeface="Calibri" panose="020F0502020204030204" pitchFamily="34" charset="0"/>
                          <a:cs typeface="Arial" panose="020B0604020202020204" pitchFamily="34" charset="0"/>
                        </a:rPr>
                        <a:t>178</a:t>
                      </a:r>
                      <a:r>
                        <a:rPr lang="en-GB" sz="1600" spc="-40" dirty="0">
                          <a:solidFill>
                            <a:srgbClr val="4C4D4F"/>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rgbClr val="4C4D4F"/>
                          </a:solidFill>
                          <a:effectLst/>
                          <a:latin typeface="Arial" panose="020B0604020202020204" pitchFamily="34" charset="0"/>
                          <a:ea typeface="Calibri" panose="020F0502020204030204" pitchFamily="34" charset="0"/>
                          <a:cs typeface="Arial" panose="020B0604020202020204" pitchFamily="34" charset="0"/>
                        </a:rPr>
                        <a:t>120</a:t>
                      </a:r>
                      <a:r>
                        <a:rPr lang="en-GB" sz="1600" spc="-235" dirty="0">
                          <a:solidFill>
                            <a:srgbClr val="4C4D4F"/>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rgbClr val="4C4D4F"/>
                          </a:solidFill>
                          <a:effectLst/>
                          <a:latin typeface="Arial" panose="020B0604020202020204" pitchFamily="34" charset="0"/>
                          <a:ea typeface="Calibri" panose="020F0502020204030204" pitchFamily="34" charset="0"/>
                          <a:cs typeface="Arial" panose="020B0604020202020204" pitchFamily="34" charset="0"/>
                        </a:rPr>
                        <a:t>EPWP work</a:t>
                      </a:r>
                      <a:r>
                        <a:rPr lang="en-GB" sz="1600" spc="5" dirty="0">
                          <a:solidFill>
                            <a:srgbClr val="4C4D4F"/>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rgbClr val="4C4D4F"/>
                          </a:solidFill>
                          <a:effectLst/>
                          <a:latin typeface="Arial" panose="020B0604020202020204" pitchFamily="34" charset="0"/>
                          <a:ea typeface="Calibri" panose="020F0502020204030204" pitchFamily="34" charset="0"/>
                          <a:cs typeface="Arial" panose="020B0604020202020204" pitchFamily="34" charset="0"/>
                        </a:rPr>
                        <a:t>opportunities</a:t>
                      </a:r>
                      <a:r>
                        <a:rPr lang="en-GB" sz="1600" spc="5" dirty="0">
                          <a:solidFill>
                            <a:srgbClr val="4C4D4F"/>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rgbClr val="4C4D4F"/>
                          </a:solidFill>
                          <a:effectLst/>
                          <a:latin typeface="Arial" panose="020B0604020202020204" pitchFamily="34" charset="0"/>
                          <a:ea typeface="Calibri" panose="020F0502020204030204" pitchFamily="34" charset="0"/>
                          <a:cs typeface="Arial" panose="020B0604020202020204" pitchFamily="34" charset="0"/>
                        </a:rPr>
                        <a:t>through Social</a:t>
                      </a:r>
                      <a:r>
                        <a:rPr lang="en-GB" sz="1600" spc="5" dirty="0">
                          <a:solidFill>
                            <a:srgbClr val="4C4D4F"/>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rgbClr val="4C4D4F"/>
                          </a:solidFill>
                          <a:effectLst/>
                          <a:latin typeface="Arial" panose="020B0604020202020204" pitchFamily="34" charset="0"/>
                          <a:ea typeface="Calibri" panose="020F0502020204030204" pitchFamily="34" charset="0"/>
                          <a:cs typeface="Arial" panose="020B0604020202020204" pitchFamily="34" charset="0"/>
                        </a:rPr>
                        <a:t>Sector EPWP</a:t>
                      </a:r>
                      <a:r>
                        <a:rPr lang="en-GB" sz="1600" spc="5" dirty="0">
                          <a:solidFill>
                            <a:srgbClr val="4C4D4F"/>
                          </a:solidFill>
                          <a:effectLst/>
                          <a:latin typeface="Arial" panose="020B0604020202020204" pitchFamily="34" charset="0"/>
                          <a:ea typeface="Calibri" panose="020F0502020204030204" pitchFamily="34" charset="0"/>
                          <a:cs typeface="Arial" panose="020B0604020202020204" pitchFamily="34" charset="0"/>
                        </a:rPr>
                        <a:t> </a:t>
                      </a:r>
                      <a:r>
                        <a:rPr lang="en-GB" sz="1600" dirty="0">
                          <a:solidFill>
                            <a:srgbClr val="4C4D4F"/>
                          </a:solidFill>
                          <a:effectLst/>
                          <a:latin typeface="Arial" panose="020B0604020202020204" pitchFamily="34" charset="0"/>
                          <a:ea typeface="Calibri" panose="020F0502020204030204" pitchFamily="34" charset="0"/>
                          <a:cs typeface="Arial" panose="020B0604020202020204" pitchFamily="34" charset="0"/>
                        </a:rPr>
                        <a:t>Programmes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609151250"/>
                  </a:ext>
                </a:extLst>
              </a:tr>
            </a:tbl>
          </a:graphicData>
        </a:graphic>
      </p:graphicFrame>
      <p:sp>
        <p:nvSpPr>
          <p:cNvPr id="8" name="Title 1">
            <a:extLst>
              <a:ext uri="{FF2B5EF4-FFF2-40B4-BE49-F238E27FC236}">
                <a16:creationId xmlns:a16="http://schemas.microsoft.com/office/drawing/2014/main" xmlns="" id="{E293D4E4-559D-47E2-9C1D-95B536BE647F}"/>
              </a:ext>
            </a:extLst>
          </p:cNvPr>
          <p:cNvSpPr txBox="1">
            <a:spLocks/>
          </p:cNvSpPr>
          <p:nvPr/>
        </p:nvSpPr>
        <p:spPr>
          <a:xfrm>
            <a:off x="0" y="2266032"/>
            <a:ext cx="12062691" cy="44334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r>
              <a:rPr lang="en-US" sz="2800" dirty="0">
                <a:latin typeface="Arial Black" panose="020B0A04020102020204" pitchFamily="34" charset="0"/>
              </a:rPr>
              <a:t/>
            </a:r>
            <a:br>
              <a:rPr lang="en-US" sz="2800" dirty="0">
                <a:latin typeface="Arial Black" panose="020B0A04020102020204" pitchFamily="34" charset="0"/>
              </a:rPr>
            </a:br>
            <a:r>
              <a:rPr lang="en-US" sz="2800" dirty="0">
                <a:latin typeface="Arial Black" panose="020B0A04020102020204" pitchFamily="34" charset="0"/>
              </a:rPr>
              <a:t>SPECIAL PROJECTS AND INNOVATION</a:t>
            </a:r>
            <a:endParaRPr lang="en-ZA" sz="2800" dirty="0">
              <a:latin typeface="Arial Black" panose="020B0A04020102020204" pitchFamily="34" charset="0"/>
            </a:endParaRPr>
          </a:p>
        </p:txBody>
      </p:sp>
    </p:spTree>
    <p:extLst>
      <p:ext uri="{BB962C8B-B14F-4D97-AF65-F5344CB8AC3E}">
        <p14:creationId xmlns:p14="http://schemas.microsoft.com/office/powerpoint/2010/main" xmlns="" val="817024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38</a:t>
            </a:r>
          </a:p>
        </p:txBody>
      </p:sp>
      <p:graphicFrame>
        <p:nvGraphicFramePr>
          <p:cNvPr id="5" name="Table 4">
            <a:extLst>
              <a:ext uri="{FF2B5EF4-FFF2-40B4-BE49-F238E27FC236}">
                <a16:creationId xmlns:a16="http://schemas.microsoft.com/office/drawing/2014/main" xmlns="" id="{F979CFEB-4C35-4A99-87F5-922002D00CE0}"/>
              </a:ext>
            </a:extLst>
          </p:cNvPr>
          <p:cNvGraphicFramePr>
            <a:graphicFrameLocks noGrp="1"/>
          </p:cNvGraphicFramePr>
          <p:nvPr>
            <p:extLst>
              <p:ext uri="{D42A27DB-BD31-4B8C-83A1-F6EECF244321}">
                <p14:modId xmlns:p14="http://schemas.microsoft.com/office/powerpoint/2010/main" xmlns="" val="2601234502"/>
              </p:ext>
            </p:extLst>
          </p:nvPr>
        </p:nvGraphicFramePr>
        <p:xfrm>
          <a:off x="0" y="606927"/>
          <a:ext cx="11531600" cy="5025980"/>
        </p:xfrm>
        <a:graphic>
          <a:graphicData uri="http://schemas.openxmlformats.org/drawingml/2006/table">
            <a:tbl>
              <a:tblPr firstRow="1" bandRow="1">
                <a:tableStyleId>{5940675A-B579-460E-94D1-54222C63F5DA}</a:tableStyleId>
              </a:tblPr>
              <a:tblGrid>
                <a:gridCol w="3834257">
                  <a:extLst>
                    <a:ext uri="{9D8B030D-6E8A-4147-A177-3AD203B41FA5}">
                      <a16:colId xmlns:a16="http://schemas.microsoft.com/office/drawing/2014/main" xmlns="" val="3569275440"/>
                    </a:ext>
                  </a:extLst>
                </a:gridCol>
                <a:gridCol w="3798727">
                  <a:extLst>
                    <a:ext uri="{9D8B030D-6E8A-4147-A177-3AD203B41FA5}">
                      <a16:colId xmlns:a16="http://schemas.microsoft.com/office/drawing/2014/main" xmlns="" val="1836095736"/>
                    </a:ext>
                  </a:extLst>
                </a:gridCol>
                <a:gridCol w="3898616">
                  <a:extLst>
                    <a:ext uri="{9D8B030D-6E8A-4147-A177-3AD203B41FA5}">
                      <a16:colId xmlns:a16="http://schemas.microsoft.com/office/drawing/2014/main" xmlns="" val="3921500509"/>
                    </a:ext>
                  </a:extLst>
                </a:gridCol>
              </a:tblGrid>
              <a:tr h="711027">
                <a:tc>
                  <a:txBody>
                    <a:bodyPr/>
                    <a:lstStyle/>
                    <a:p>
                      <a:r>
                        <a:rPr lang="en-US" sz="1800" b="1" dirty="0">
                          <a:latin typeface="Arial" panose="020B0604020202020204" pitchFamily="34" charset="0"/>
                          <a:cs typeface="Arial" panose="020B0604020202020204" pitchFamily="34" charset="0"/>
                        </a:rPr>
                        <a:t>OUTPUTS</a:t>
                      </a:r>
                      <a:endParaRPr lang="en-ZA" sz="1800" b="1" dirty="0">
                        <a:latin typeface="Arial" panose="020B0604020202020204" pitchFamily="34" charset="0"/>
                        <a:cs typeface="Arial" panose="020B0604020202020204" pitchFamily="34" charset="0"/>
                      </a:endParaRPr>
                    </a:p>
                  </a:txBody>
                  <a:tcPr>
                    <a:solidFill>
                      <a:srgbClr val="AC8300"/>
                    </a:solidFill>
                  </a:tcPr>
                </a:tc>
                <a:tc>
                  <a:txBody>
                    <a:bodyPr/>
                    <a:lstStyle/>
                    <a:p>
                      <a:r>
                        <a:rPr lang="en-US" sz="1800" b="1">
                          <a:latin typeface="Arial" panose="020B0604020202020204" pitchFamily="34" charset="0"/>
                          <a:cs typeface="Arial" panose="020B0604020202020204" pitchFamily="34" charset="0"/>
                        </a:rPr>
                        <a:t>OUTPUT INDICATOR </a:t>
                      </a:r>
                      <a:endParaRPr lang="en-ZA" sz="1800" b="1">
                        <a:latin typeface="Arial" panose="020B0604020202020204" pitchFamily="34" charset="0"/>
                        <a:cs typeface="Arial" panose="020B0604020202020204" pitchFamily="34" charset="0"/>
                      </a:endParaRPr>
                    </a:p>
                  </a:txBody>
                  <a:tcPr>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2023/24</a:t>
                      </a:r>
                      <a:endParaRPr lang="en-ZA" sz="1800" b="1" dirty="0">
                        <a:latin typeface="Arial" panose="020B0604020202020204" pitchFamily="34" charset="0"/>
                        <a:cs typeface="Arial" panose="020B0604020202020204" pitchFamily="34" charset="0"/>
                      </a:endParaRPr>
                    </a:p>
                  </a:txBody>
                  <a:tcPr>
                    <a:solidFill>
                      <a:srgbClr val="AC8300"/>
                    </a:solidFill>
                  </a:tcPr>
                </a:tc>
                <a:extLst>
                  <a:ext uri="{0D108BD9-81ED-4DB2-BD59-A6C34878D82A}">
                    <a16:rowId xmlns:a16="http://schemas.microsoft.com/office/drawing/2014/main" xmlns="" val="2275867829"/>
                  </a:ext>
                </a:extLst>
              </a:tr>
              <a:tr h="683566">
                <a:tc>
                  <a:txBody>
                    <a:bodyPr/>
                    <a:lstStyle/>
                    <a:p>
                      <a:pPr>
                        <a:spcAft>
                          <a:spcPts val="0"/>
                        </a:spcAft>
                      </a:pPr>
                      <a:r>
                        <a:rPr lang="en-GB" sz="1800" dirty="0">
                          <a:solidFill>
                            <a:srgbClr val="4C4D4F"/>
                          </a:solidFill>
                          <a:effectLst/>
                          <a:latin typeface="Arial" panose="020B0604020202020204" pitchFamily="34" charset="0"/>
                          <a:ea typeface="Calibri" panose="020F0502020204030204" pitchFamily="34" charset="0"/>
                          <a:cs typeface="Arial" panose="020B0604020202020204" pitchFamily="34" charset="0"/>
                        </a:rPr>
                        <a:t>Districts capacitated on the implementation of  Community Mobilisation and Empowerment Framework</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800">
                          <a:solidFill>
                            <a:srgbClr val="4C4D4F"/>
                          </a:solidFill>
                          <a:effectLst/>
                          <a:latin typeface="Arial" panose="020B0604020202020204" pitchFamily="34" charset="0"/>
                          <a:ea typeface="Calibri" panose="020F0502020204030204" pitchFamily="34" charset="0"/>
                          <a:cs typeface="Arial" panose="020B0604020202020204" pitchFamily="34" charset="0"/>
                        </a:rPr>
                        <a:t>Number of Districts capacitated on the Community Mobilisation and Empowerment Framework</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50800" marR="128270">
                        <a:lnSpc>
                          <a:spcPct val="111000"/>
                        </a:lnSpc>
                        <a:spcBef>
                          <a:spcPts val="360"/>
                        </a:spcBef>
                        <a:spcAft>
                          <a:spcPts val="0"/>
                        </a:spcAft>
                      </a:pPr>
                      <a:r>
                        <a:rPr lang="en-ZA" sz="1800">
                          <a:solidFill>
                            <a:srgbClr val="4C4D4F"/>
                          </a:solidFill>
                          <a:effectLst/>
                          <a:latin typeface="Arial" panose="020B0604020202020204" pitchFamily="34" charset="0"/>
                          <a:ea typeface="Calibri" panose="020F0502020204030204" pitchFamily="34" charset="0"/>
                          <a:cs typeface="Arial" panose="020B0604020202020204" pitchFamily="34" charset="0"/>
                        </a:rPr>
                        <a:t>Capacitate 11 Districts on the Community Mobilisation and Empowerment </a:t>
                      </a:r>
                      <a:r>
                        <a:rPr lang="en-GB" sz="1800">
                          <a:solidFill>
                            <a:srgbClr val="4C4D4F"/>
                          </a:solidFill>
                          <a:effectLst/>
                          <a:latin typeface="Arial" panose="020B0604020202020204" pitchFamily="34" charset="0"/>
                          <a:ea typeface="Calibri" panose="020F0502020204030204" pitchFamily="34" charset="0"/>
                          <a:cs typeface="Arial" panose="020B0604020202020204" pitchFamily="34" charset="0"/>
                        </a:rPr>
                        <a:t>Framework </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609151250"/>
                  </a:ext>
                </a:extLst>
              </a:tr>
              <a:tr h="1116276">
                <a:tc>
                  <a:txBody>
                    <a:bodyPr/>
                    <a:lstStyle/>
                    <a:p>
                      <a:pPr>
                        <a:spcAft>
                          <a:spcPts val="0"/>
                        </a:spcAft>
                      </a:pPr>
                      <a:r>
                        <a:rPr lang="en-GB" sz="1800" dirty="0">
                          <a:solidFill>
                            <a:srgbClr val="4C4D4F"/>
                          </a:solidFill>
                          <a:effectLst/>
                          <a:latin typeface="Arial" panose="020B0604020202020204" pitchFamily="34" charset="0"/>
                          <a:ea typeface="Calibri" panose="020F0502020204030204" pitchFamily="34" charset="0"/>
                          <a:cs typeface="Arial" panose="020B0604020202020204" pitchFamily="34" charset="0"/>
                        </a:rPr>
                        <a:t>A conducted implementation evaluation  of the training of CDPs on Community Development Practice and Methodologies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800" dirty="0">
                          <a:solidFill>
                            <a:srgbClr val="4C4D4F"/>
                          </a:solidFill>
                          <a:effectLst/>
                          <a:latin typeface="Arial" panose="020B0604020202020204" pitchFamily="34" charset="0"/>
                          <a:ea typeface="Calibri" panose="020F0502020204030204" pitchFamily="34" charset="0"/>
                          <a:cs typeface="Arial" panose="020B0604020202020204" pitchFamily="34" charset="0"/>
                        </a:rPr>
                        <a:t>Implementation evaluation on the training for CDPs on Community Development Practice and Methodologies conducted</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50800" marR="128270">
                        <a:lnSpc>
                          <a:spcPct val="111000"/>
                        </a:lnSpc>
                        <a:spcBef>
                          <a:spcPts val="360"/>
                        </a:spcBef>
                        <a:spcAft>
                          <a:spcPts val="0"/>
                        </a:spcAft>
                      </a:pPr>
                      <a:r>
                        <a:rPr lang="en-ZA" sz="1800" dirty="0">
                          <a:solidFill>
                            <a:srgbClr val="4C4D4F"/>
                          </a:solidFill>
                          <a:effectLst/>
                          <a:latin typeface="Arial" panose="020B0604020202020204" pitchFamily="34" charset="0"/>
                          <a:ea typeface="Calibri" panose="020F0502020204030204" pitchFamily="34" charset="0"/>
                          <a:cs typeface="Arial" panose="020B0604020202020204" pitchFamily="34" charset="0"/>
                        </a:rPr>
                        <a:t>Conduct an implementation evaluation of the training of CDPs on Community Development Practice and Methodologies in three provinces </a:t>
                      </a:r>
                      <a:endParaRPr lang="en-ZA" sz="1800" dirty="0">
                        <a:effectLst/>
                        <a:latin typeface="Arial" panose="020B0604020202020204" pitchFamily="34" charset="0"/>
                        <a:ea typeface="Helvetica Neue"/>
                        <a:cs typeface="Arial" panose="020B0604020202020204" pitchFamily="34" charset="0"/>
                      </a:endParaRPr>
                    </a:p>
                  </a:txBody>
                  <a:tcPr marL="68580" marR="68580" marT="0" marB="0"/>
                </a:tc>
                <a:extLst>
                  <a:ext uri="{0D108BD9-81ED-4DB2-BD59-A6C34878D82A}">
                    <a16:rowId xmlns:a16="http://schemas.microsoft.com/office/drawing/2014/main" xmlns="" val="2074998827"/>
                  </a:ext>
                </a:extLst>
              </a:tr>
              <a:tr h="800734">
                <a:tc>
                  <a:txBody>
                    <a:bodyPr/>
                    <a:lstStyle/>
                    <a:p>
                      <a:pPr>
                        <a:spcAft>
                          <a:spcPts val="0"/>
                        </a:spcAft>
                      </a:pPr>
                      <a:r>
                        <a:rPr lang="en-GB" sz="1800">
                          <a:solidFill>
                            <a:srgbClr val="4C4D4F"/>
                          </a:solidFill>
                          <a:effectLst/>
                          <a:latin typeface="Arial" panose="020B0604020202020204" pitchFamily="34" charset="0"/>
                          <a:ea typeface="Calibri" panose="020F0502020204030204" pitchFamily="34" charset="0"/>
                          <a:cs typeface="Arial" panose="020B0604020202020204" pitchFamily="34" charset="0"/>
                        </a:rPr>
                        <a:t>Monitored participation of Provinces in District Development Model (DDM) </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800" dirty="0">
                          <a:solidFill>
                            <a:srgbClr val="4C4D4F"/>
                          </a:solidFill>
                          <a:effectLst/>
                          <a:latin typeface="Arial" panose="020B0604020202020204" pitchFamily="34" charset="0"/>
                          <a:ea typeface="Calibri" panose="020F0502020204030204" pitchFamily="34" charset="0"/>
                          <a:cs typeface="Arial" panose="020B0604020202020204" pitchFamily="34" charset="0"/>
                        </a:rPr>
                        <a:t>Participation of DSD Sector in the Districts Development Model (DDM) monitored</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0000"/>
                        </a:lnSpc>
                        <a:spcAft>
                          <a:spcPts val="0"/>
                        </a:spcAft>
                      </a:pPr>
                      <a:r>
                        <a:rPr lang="en-GB" sz="1800">
                          <a:solidFill>
                            <a:srgbClr val="4C4D4F"/>
                          </a:solidFill>
                          <a:effectLst/>
                          <a:latin typeface="Arial" panose="020B0604020202020204" pitchFamily="34" charset="0"/>
                          <a:ea typeface="Calibri" panose="020F0502020204030204" pitchFamily="34" charset="0"/>
                          <a:cs typeface="Arial" panose="020B0604020202020204" pitchFamily="34" charset="0"/>
                        </a:rPr>
                        <a:t>Monitor participation on the DDM in nine (9) Provinces </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102079797"/>
                  </a:ext>
                </a:extLst>
              </a:tr>
              <a:tr h="753642">
                <a:tc>
                  <a:txBody>
                    <a:bodyPr/>
                    <a:lstStyle/>
                    <a:p>
                      <a:pPr>
                        <a:spcAft>
                          <a:spcPts val="0"/>
                        </a:spcAft>
                      </a:pPr>
                      <a:r>
                        <a:rPr lang="en-GB" sz="1800">
                          <a:solidFill>
                            <a:srgbClr val="4C4D4F"/>
                          </a:solidFill>
                          <a:effectLst/>
                          <a:latin typeface="Arial" panose="020B0604020202020204" pitchFamily="34" charset="0"/>
                          <a:ea typeface="Calibri" panose="020F0502020204030204" pitchFamily="34" charset="0"/>
                          <a:cs typeface="Arial" panose="020B0604020202020204" pitchFamily="34" charset="0"/>
                        </a:rPr>
                        <a:t>An approved National Community Development Policy </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800" dirty="0">
                          <a:solidFill>
                            <a:srgbClr val="4C4D4F"/>
                          </a:solidFill>
                          <a:effectLst/>
                          <a:latin typeface="Arial" panose="020B0604020202020204" pitchFamily="34" charset="0"/>
                          <a:ea typeface="Calibri" panose="020F0502020204030204" pitchFamily="34" charset="0"/>
                          <a:cs typeface="Arial" panose="020B0604020202020204" pitchFamily="34" charset="0"/>
                        </a:rPr>
                        <a:t>National Community Development Policy approved</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48260" algn="l" defTabSz="685800" rtl="0" eaLnBrk="1" latinLnBrk="0" hangingPunct="1">
                        <a:lnSpc>
                          <a:spcPct val="106000"/>
                        </a:lnSpc>
                        <a:spcBef>
                          <a:spcPts val="360"/>
                        </a:spcBef>
                        <a:spcAft>
                          <a:spcPts val="0"/>
                        </a:spcAft>
                      </a:pPr>
                      <a:r>
                        <a:rPr lang="en-US" sz="1800" i="0" u="none" kern="1200" dirty="0">
                          <a:solidFill>
                            <a:schemeClr val="tx1"/>
                          </a:solidFill>
                          <a:effectLst/>
                          <a:latin typeface="Arial" panose="020B0604020202020204" pitchFamily="34" charset="0"/>
                          <a:ea typeface="+mn-ea"/>
                          <a:cs typeface="Arial" panose="020B0604020202020204" pitchFamily="34" charset="0"/>
                        </a:rPr>
                        <a:t>Submit draft National Community Development Policy to Cabinet approval</a:t>
                      </a:r>
                      <a:endParaRPr lang="en-ZA" sz="1800" i="0" u="none"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xmlns="" val="10004"/>
                  </a:ext>
                </a:extLst>
              </a:tr>
            </a:tbl>
          </a:graphicData>
        </a:graphic>
      </p:graphicFrame>
      <p:sp>
        <p:nvSpPr>
          <p:cNvPr id="7" name="Title 1">
            <a:extLst>
              <a:ext uri="{FF2B5EF4-FFF2-40B4-BE49-F238E27FC236}">
                <a16:creationId xmlns:a16="http://schemas.microsoft.com/office/drawing/2014/main" xmlns="" id="{E293D4E4-559D-47E2-9C1D-95B536BE647F}"/>
              </a:ext>
            </a:extLst>
          </p:cNvPr>
          <p:cNvSpPr>
            <a:spLocks noGrp="1"/>
          </p:cNvSpPr>
          <p:nvPr>
            <p:ph type="title"/>
          </p:nvPr>
        </p:nvSpPr>
        <p:spPr>
          <a:xfrm>
            <a:off x="838200" y="0"/>
            <a:ext cx="10515600" cy="443345"/>
          </a:xfrm>
        </p:spPr>
        <p:txBody>
          <a:bodyPr>
            <a:noAutofit/>
          </a:bodyPr>
          <a:lstStyle/>
          <a:p>
            <a:pPr algn="ctr"/>
            <a:r>
              <a:rPr lang="en-US" sz="2800">
                <a:latin typeface="Arial Black" panose="020B0A04020102020204" pitchFamily="34" charset="0"/>
              </a:rPr>
              <a:t/>
            </a:r>
            <a:br>
              <a:rPr lang="en-US" sz="2800">
                <a:latin typeface="Arial Black" panose="020B0A04020102020204" pitchFamily="34" charset="0"/>
              </a:rPr>
            </a:br>
            <a:r>
              <a:rPr lang="en-US" sz="2800">
                <a:latin typeface="Arial Black" panose="020B0A04020102020204" pitchFamily="34" charset="0"/>
              </a:rPr>
              <a:t>COMMUNITY </a:t>
            </a:r>
            <a:r>
              <a:rPr lang="en-US" sz="2800" err="1">
                <a:latin typeface="Arial Black" panose="020B0A04020102020204" pitchFamily="34" charset="0"/>
              </a:rPr>
              <a:t>MOBILISATION</a:t>
            </a:r>
            <a:r>
              <a:rPr lang="en-US" sz="2800">
                <a:latin typeface="Arial Black" panose="020B0A04020102020204" pitchFamily="34" charset="0"/>
              </a:rPr>
              <a:t> AND EMPOWERMENT </a:t>
            </a:r>
            <a:endParaRPr lang="en-ZA" sz="2800">
              <a:latin typeface="Arial Black" panose="020B0A04020102020204" pitchFamily="34" charset="0"/>
            </a:endParaRPr>
          </a:p>
        </p:txBody>
      </p:sp>
    </p:spTree>
    <p:extLst>
      <p:ext uri="{BB962C8B-B14F-4D97-AF65-F5344CB8AC3E}">
        <p14:creationId xmlns:p14="http://schemas.microsoft.com/office/powerpoint/2010/main" xmlns="" val="3721222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dirty="0">
                <a:ln>
                  <a:noFill/>
                </a:ln>
                <a:solidFill>
                  <a:prstClr val="black"/>
                </a:solidFill>
                <a:effectLst/>
                <a:uLnTx/>
                <a:uFillTx/>
                <a:latin typeface="Arial" panose="020B0604020202020204"/>
                <a:ea typeface="+mn-ea"/>
                <a:cs typeface="+mn-cs"/>
              </a:rPr>
              <a:t>39</a:t>
            </a: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5" name="Table 4">
            <a:extLst>
              <a:ext uri="{FF2B5EF4-FFF2-40B4-BE49-F238E27FC236}">
                <a16:creationId xmlns:a16="http://schemas.microsoft.com/office/drawing/2014/main" xmlns="" id="{F979CFEB-4C35-4A99-87F5-922002D00CE0}"/>
              </a:ext>
            </a:extLst>
          </p:cNvPr>
          <p:cNvGraphicFramePr>
            <a:graphicFrameLocks noGrp="1"/>
          </p:cNvGraphicFramePr>
          <p:nvPr>
            <p:extLst>
              <p:ext uri="{D42A27DB-BD31-4B8C-83A1-F6EECF244321}">
                <p14:modId xmlns:p14="http://schemas.microsoft.com/office/powerpoint/2010/main" xmlns="" val="3569094107"/>
              </p:ext>
            </p:extLst>
          </p:nvPr>
        </p:nvGraphicFramePr>
        <p:xfrm>
          <a:off x="108155" y="754321"/>
          <a:ext cx="11433510" cy="1960582"/>
        </p:xfrm>
        <a:graphic>
          <a:graphicData uri="http://schemas.openxmlformats.org/drawingml/2006/table">
            <a:tbl>
              <a:tblPr firstRow="1" bandRow="1">
                <a:tableStyleId>{5940675A-B579-460E-94D1-54222C63F5DA}</a:tableStyleId>
              </a:tblPr>
              <a:tblGrid>
                <a:gridCol w="3801641">
                  <a:extLst>
                    <a:ext uri="{9D8B030D-6E8A-4147-A177-3AD203B41FA5}">
                      <a16:colId xmlns:a16="http://schemas.microsoft.com/office/drawing/2014/main" xmlns="" val="3569275440"/>
                    </a:ext>
                  </a:extLst>
                </a:gridCol>
                <a:gridCol w="3766414">
                  <a:extLst>
                    <a:ext uri="{9D8B030D-6E8A-4147-A177-3AD203B41FA5}">
                      <a16:colId xmlns:a16="http://schemas.microsoft.com/office/drawing/2014/main" xmlns="" val="1836095736"/>
                    </a:ext>
                  </a:extLst>
                </a:gridCol>
                <a:gridCol w="3865455">
                  <a:extLst>
                    <a:ext uri="{9D8B030D-6E8A-4147-A177-3AD203B41FA5}">
                      <a16:colId xmlns:a16="http://schemas.microsoft.com/office/drawing/2014/main" xmlns="" val="3921500509"/>
                    </a:ext>
                  </a:extLst>
                </a:gridCol>
              </a:tblGrid>
              <a:tr h="846685">
                <a:tc>
                  <a:txBody>
                    <a:bodyPr/>
                    <a:lstStyle/>
                    <a:p>
                      <a:r>
                        <a:rPr lang="en-US" sz="1600" b="1" dirty="0">
                          <a:latin typeface="Arial" panose="020B0604020202020204" pitchFamily="34" charset="0"/>
                          <a:cs typeface="Arial" panose="020B0604020202020204" pitchFamily="34" charset="0"/>
                        </a:rPr>
                        <a:t>OUTPUTS</a:t>
                      </a:r>
                      <a:endParaRPr lang="en-ZA" sz="1600" b="1" dirty="0">
                        <a:latin typeface="Arial" panose="020B0604020202020204" pitchFamily="34" charset="0"/>
                        <a:cs typeface="Arial" panose="020B0604020202020204" pitchFamily="34" charset="0"/>
                      </a:endParaRPr>
                    </a:p>
                  </a:txBody>
                  <a:tcPr>
                    <a:solidFill>
                      <a:srgbClr val="AC8300"/>
                    </a:solidFill>
                  </a:tcPr>
                </a:tc>
                <a:tc>
                  <a:txBody>
                    <a:bodyPr/>
                    <a:lstStyle/>
                    <a:p>
                      <a:r>
                        <a:rPr lang="en-US" sz="1600" b="1" dirty="0">
                          <a:latin typeface="Arial" panose="020B0604020202020204" pitchFamily="34" charset="0"/>
                          <a:cs typeface="Arial" panose="020B0604020202020204" pitchFamily="34" charset="0"/>
                        </a:rPr>
                        <a:t>OUTPUT INDICATOR </a:t>
                      </a:r>
                      <a:endParaRPr lang="en-ZA" sz="1600" b="1" dirty="0">
                        <a:latin typeface="Arial" panose="020B0604020202020204" pitchFamily="34" charset="0"/>
                        <a:cs typeface="Arial" panose="020B0604020202020204" pitchFamily="34" charset="0"/>
                      </a:endParaRPr>
                    </a:p>
                  </a:txBody>
                  <a:tcPr>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2023/24</a:t>
                      </a:r>
                      <a:endParaRPr lang="en-ZA" sz="1600" b="1" dirty="0">
                        <a:latin typeface="Arial" panose="020B0604020202020204" pitchFamily="34" charset="0"/>
                        <a:cs typeface="Arial" panose="020B0604020202020204" pitchFamily="34" charset="0"/>
                      </a:endParaRPr>
                    </a:p>
                  </a:txBody>
                  <a:tcPr>
                    <a:solidFill>
                      <a:srgbClr val="AC8300"/>
                    </a:solidFill>
                  </a:tcPr>
                </a:tc>
                <a:extLst>
                  <a:ext uri="{0D108BD9-81ED-4DB2-BD59-A6C34878D82A}">
                    <a16:rowId xmlns:a16="http://schemas.microsoft.com/office/drawing/2014/main" xmlns="" val="2275867829"/>
                  </a:ext>
                </a:extLst>
              </a:tr>
              <a:tr h="1113897">
                <a:tc>
                  <a:txBody>
                    <a:bodyPr/>
                    <a:lstStyle/>
                    <a:p>
                      <a:pPr>
                        <a:spcAft>
                          <a:spcPts val="0"/>
                        </a:spcAft>
                      </a:pPr>
                      <a:r>
                        <a:rPr lang="en-GB" sz="1600">
                          <a:solidFill>
                            <a:srgbClr val="4C4D4F"/>
                          </a:solidFill>
                          <a:effectLst/>
                          <a:latin typeface="Arial" panose="020B0604020202020204" pitchFamily="34" charset="0"/>
                          <a:ea typeface="Calibri" panose="020F0502020204030204" pitchFamily="34" charset="0"/>
                          <a:cs typeface="Arial" panose="020B0604020202020204" pitchFamily="34" charset="0"/>
                        </a:rPr>
                        <a:t>An Implemented DSD Youth Development Policy</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600">
                          <a:solidFill>
                            <a:srgbClr val="4C4D4F"/>
                          </a:solidFill>
                          <a:effectLst/>
                          <a:latin typeface="Arial" panose="020B0604020202020204" pitchFamily="34" charset="0"/>
                          <a:ea typeface="Calibri" panose="020F0502020204030204" pitchFamily="34" charset="0"/>
                          <a:cs typeface="Arial" panose="020B0604020202020204" pitchFamily="34" charset="0"/>
                        </a:rPr>
                        <a:t>DSD Youth Development Policy implemented </a:t>
                      </a:r>
                      <a:endParaRPr lang="en-ZA" sz="160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600">
                          <a:solidFill>
                            <a:srgbClr val="4C4D4F"/>
                          </a:solidFill>
                          <a:effectLst/>
                          <a:latin typeface="Arial" panose="020B0604020202020204" pitchFamily="34" charset="0"/>
                          <a:ea typeface="Calibri" panose="020F0502020204030204" pitchFamily="34" charset="0"/>
                          <a:cs typeface="Arial" panose="020B0604020202020204" pitchFamily="34" charset="0"/>
                        </a:rPr>
                        <a:t> </a:t>
                      </a:r>
                      <a:endParaRPr lang="en-ZA" sz="160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600">
                          <a:solidFill>
                            <a:srgbClr val="4C4D4F"/>
                          </a:solidFill>
                          <a:effectLst/>
                          <a:latin typeface="Arial" panose="020B0604020202020204" pitchFamily="34" charset="0"/>
                          <a:ea typeface="Calibri" panose="020F0502020204030204" pitchFamily="34" charset="0"/>
                          <a:cs typeface="Arial" panose="020B0604020202020204" pitchFamily="34" charset="0"/>
                        </a:rPr>
                        <a:t> </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600" dirty="0">
                          <a:effectLst/>
                          <a:latin typeface="Arial" panose="020B0604020202020204" pitchFamily="34" charset="0"/>
                          <a:ea typeface="Calibri" panose="020F0502020204030204" pitchFamily="34" charset="0"/>
                          <a:cs typeface="Arial" panose="020B0604020202020204" pitchFamily="34" charset="0"/>
                        </a:rPr>
                        <a:t>Monitor Implementation of DSD Youth Development Policy in all Provinces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609151250"/>
                  </a:ext>
                </a:extLst>
              </a:tr>
            </a:tbl>
          </a:graphicData>
        </a:graphic>
      </p:graphicFrame>
      <p:sp>
        <p:nvSpPr>
          <p:cNvPr id="7" name="Title 1">
            <a:extLst>
              <a:ext uri="{FF2B5EF4-FFF2-40B4-BE49-F238E27FC236}">
                <a16:creationId xmlns:a16="http://schemas.microsoft.com/office/drawing/2014/main" xmlns="" id="{E293D4E4-559D-47E2-9C1D-95B536BE647F}"/>
              </a:ext>
            </a:extLst>
          </p:cNvPr>
          <p:cNvSpPr>
            <a:spLocks noGrp="1"/>
          </p:cNvSpPr>
          <p:nvPr>
            <p:ph type="title"/>
          </p:nvPr>
        </p:nvSpPr>
        <p:spPr>
          <a:xfrm>
            <a:off x="768602" y="120072"/>
            <a:ext cx="10515600" cy="443345"/>
          </a:xfrm>
        </p:spPr>
        <p:txBody>
          <a:bodyPr>
            <a:noAutofit/>
          </a:bodyPr>
          <a:lstStyle/>
          <a:p>
            <a:pPr algn="ctr"/>
            <a:r>
              <a:rPr lang="en-US" sz="2800">
                <a:latin typeface="Arial Black" panose="020B0A04020102020204" pitchFamily="34" charset="0"/>
              </a:rPr>
              <a:t/>
            </a:r>
            <a:br>
              <a:rPr lang="en-US" sz="2800">
                <a:latin typeface="Arial Black" panose="020B0A04020102020204" pitchFamily="34" charset="0"/>
              </a:rPr>
            </a:br>
            <a:r>
              <a:rPr lang="en-US" sz="2800">
                <a:latin typeface="Arial Black" panose="020B0A04020102020204" pitchFamily="34" charset="0"/>
              </a:rPr>
              <a:t>YOUTH DEVELOPMENT</a:t>
            </a:r>
            <a:endParaRPr lang="en-ZA" sz="2800">
              <a:latin typeface="Arial Black" panose="020B0A04020102020204" pitchFamily="34" charset="0"/>
            </a:endParaRPr>
          </a:p>
        </p:txBody>
      </p:sp>
      <p:sp>
        <p:nvSpPr>
          <p:cNvPr id="6" name="Title 1">
            <a:extLst>
              <a:ext uri="{FF2B5EF4-FFF2-40B4-BE49-F238E27FC236}">
                <a16:creationId xmlns:a16="http://schemas.microsoft.com/office/drawing/2014/main" xmlns="" id="{33B718DF-F805-48EC-B822-052775548997}"/>
              </a:ext>
            </a:extLst>
          </p:cNvPr>
          <p:cNvSpPr txBox="1">
            <a:spLocks/>
          </p:cNvSpPr>
          <p:nvPr/>
        </p:nvSpPr>
        <p:spPr>
          <a:xfrm>
            <a:off x="511138" y="2714903"/>
            <a:ext cx="11030527" cy="64163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4C4D4F"/>
                </a:solidFill>
                <a:latin typeface="Arial Black" panose="020B0A04020102020204" pitchFamily="34" charset="0"/>
                <a:ea typeface="Helvetica Neue"/>
                <a:cs typeface="Helvetica Neue"/>
              </a:rPr>
              <a:t>NON-PROFIT</a:t>
            </a:r>
            <a:r>
              <a:rPr lang="en-US" sz="2800" b="1" spc="-15" dirty="0">
                <a:solidFill>
                  <a:srgbClr val="4C4D4F"/>
                </a:solidFill>
                <a:latin typeface="Arial Black" panose="020B0A04020102020204" pitchFamily="34" charset="0"/>
                <a:ea typeface="Helvetica Neue"/>
                <a:cs typeface="Helvetica Neue"/>
              </a:rPr>
              <a:t> </a:t>
            </a:r>
            <a:r>
              <a:rPr lang="en-US" sz="2800" b="1" dirty="0">
                <a:solidFill>
                  <a:srgbClr val="4C4D4F"/>
                </a:solidFill>
                <a:latin typeface="Arial Black" panose="020B0A04020102020204" pitchFamily="34" charset="0"/>
                <a:ea typeface="Helvetica Neue"/>
                <a:cs typeface="Helvetica Neue"/>
              </a:rPr>
              <a:t>ORGANISATIONS</a:t>
            </a:r>
            <a:endParaRPr lang="en-ZA" dirty="0">
              <a:latin typeface="Arial Black" panose="020B0A04020102020204" pitchFamily="34" charset="0"/>
            </a:endParaRPr>
          </a:p>
        </p:txBody>
      </p:sp>
      <p:graphicFrame>
        <p:nvGraphicFramePr>
          <p:cNvPr id="8" name="Table 7">
            <a:extLst>
              <a:ext uri="{FF2B5EF4-FFF2-40B4-BE49-F238E27FC236}">
                <a16:creationId xmlns:a16="http://schemas.microsoft.com/office/drawing/2014/main" xmlns="" id="{8B4765F2-74C4-46DA-90A6-54FA78B98699}"/>
              </a:ext>
            </a:extLst>
          </p:cNvPr>
          <p:cNvGraphicFramePr>
            <a:graphicFrameLocks noGrp="1"/>
          </p:cNvGraphicFramePr>
          <p:nvPr>
            <p:extLst>
              <p:ext uri="{D42A27DB-BD31-4B8C-83A1-F6EECF244321}">
                <p14:modId xmlns:p14="http://schemas.microsoft.com/office/powerpoint/2010/main" xmlns="" val="9536159"/>
              </p:ext>
            </p:extLst>
          </p:nvPr>
        </p:nvGraphicFramePr>
        <p:xfrm>
          <a:off x="88489" y="3523874"/>
          <a:ext cx="11453175" cy="1974709"/>
        </p:xfrm>
        <a:graphic>
          <a:graphicData uri="http://schemas.openxmlformats.org/drawingml/2006/table">
            <a:tbl>
              <a:tblPr firstRow="1" bandRow="1">
                <a:tableStyleId>{5940675A-B579-460E-94D1-54222C63F5DA}</a:tableStyleId>
              </a:tblPr>
              <a:tblGrid>
                <a:gridCol w="3808180">
                  <a:extLst>
                    <a:ext uri="{9D8B030D-6E8A-4147-A177-3AD203B41FA5}">
                      <a16:colId xmlns:a16="http://schemas.microsoft.com/office/drawing/2014/main" xmlns="" val="3569275440"/>
                    </a:ext>
                  </a:extLst>
                </a:gridCol>
                <a:gridCol w="3772892">
                  <a:extLst>
                    <a:ext uri="{9D8B030D-6E8A-4147-A177-3AD203B41FA5}">
                      <a16:colId xmlns:a16="http://schemas.microsoft.com/office/drawing/2014/main" xmlns="" val="1836095736"/>
                    </a:ext>
                  </a:extLst>
                </a:gridCol>
                <a:gridCol w="3872103">
                  <a:extLst>
                    <a:ext uri="{9D8B030D-6E8A-4147-A177-3AD203B41FA5}">
                      <a16:colId xmlns:a16="http://schemas.microsoft.com/office/drawing/2014/main" xmlns="" val="3921500509"/>
                    </a:ext>
                  </a:extLst>
                </a:gridCol>
              </a:tblGrid>
              <a:tr h="852786">
                <a:tc>
                  <a:txBody>
                    <a:bodyPr/>
                    <a:lstStyle/>
                    <a:p>
                      <a:r>
                        <a:rPr lang="en-US" sz="1600" b="1" dirty="0">
                          <a:latin typeface="Arial" panose="020B0604020202020204" pitchFamily="34" charset="0"/>
                          <a:cs typeface="Arial" panose="020B0604020202020204" pitchFamily="34" charset="0"/>
                        </a:rPr>
                        <a:t>OUTPUTS</a:t>
                      </a:r>
                      <a:endParaRPr lang="en-ZA" sz="1600" b="1" dirty="0">
                        <a:latin typeface="Arial" panose="020B0604020202020204" pitchFamily="34" charset="0"/>
                        <a:cs typeface="Arial" panose="020B0604020202020204" pitchFamily="34" charset="0"/>
                      </a:endParaRPr>
                    </a:p>
                  </a:txBody>
                  <a:tcPr>
                    <a:solidFill>
                      <a:srgbClr val="AC8300"/>
                    </a:solidFill>
                  </a:tcPr>
                </a:tc>
                <a:tc>
                  <a:txBody>
                    <a:bodyPr/>
                    <a:lstStyle/>
                    <a:p>
                      <a:r>
                        <a:rPr lang="en-US" sz="1600" b="1">
                          <a:latin typeface="Arial" panose="020B0604020202020204" pitchFamily="34" charset="0"/>
                          <a:cs typeface="Arial" panose="020B0604020202020204" pitchFamily="34" charset="0"/>
                        </a:rPr>
                        <a:t>OUTPUT INDICATOR </a:t>
                      </a:r>
                      <a:endParaRPr lang="en-ZA" sz="1600" b="1">
                        <a:latin typeface="Arial" panose="020B0604020202020204" pitchFamily="34" charset="0"/>
                        <a:cs typeface="Arial" panose="020B0604020202020204" pitchFamily="34" charset="0"/>
                      </a:endParaRPr>
                    </a:p>
                  </a:txBody>
                  <a:tcPr>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2023/24</a:t>
                      </a:r>
                      <a:endParaRPr lang="en-ZA" sz="1600" b="1" dirty="0">
                        <a:latin typeface="Arial" panose="020B0604020202020204" pitchFamily="34" charset="0"/>
                        <a:cs typeface="Arial" panose="020B0604020202020204" pitchFamily="34" charset="0"/>
                      </a:endParaRPr>
                    </a:p>
                  </a:txBody>
                  <a:tcPr>
                    <a:solidFill>
                      <a:srgbClr val="AC8300"/>
                    </a:solidFill>
                  </a:tcPr>
                </a:tc>
                <a:extLst>
                  <a:ext uri="{0D108BD9-81ED-4DB2-BD59-A6C34878D82A}">
                    <a16:rowId xmlns:a16="http://schemas.microsoft.com/office/drawing/2014/main" xmlns="" val="2275867829"/>
                  </a:ext>
                </a:extLst>
              </a:tr>
              <a:tr h="1121923">
                <a:tc>
                  <a:txBody>
                    <a:bodyPr/>
                    <a:lstStyle/>
                    <a:p>
                      <a:pPr marL="0" algn="l" defTabSz="457200" rtl="0" eaLnBrk="1" latinLnBrk="0" hangingPunct="1">
                        <a:spcAft>
                          <a:spcPts val="0"/>
                        </a:spcAft>
                      </a:pPr>
                      <a:r>
                        <a:rPr lang="en-GB" sz="1600" kern="1200" dirty="0">
                          <a:solidFill>
                            <a:srgbClr val="4C4D4F"/>
                          </a:solidFill>
                          <a:effectLst/>
                          <a:latin typeface="Arial" panose="020B0604020202020204" pitchFamily="34" charset="0"/>
                          <a:ea typeface="Calibri" panose="020F0502020204030204" pitchFamily="34" charset="0"/>
                          <a:cs typeface="Arial" panose="020B0604020202020204" pitchFamily="34" charset="0"/>
                        </a:rPr>
                        <a:t>Qualified NPO applications registered in compliance with Section 13(2) of the NPO Act</a:t>
                      </a:r>
                      <a:endParaRPr lang="en-ZA" sz="1600" kern="1200" dirty="0">
                        <a:solidFill>
                          <a:srgbClr val="4C4D4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algn="l" defTabSz="457200" rtl="0" eaLnBrk="1" latinLnBrk="0" hangingPunct="1">
                        <a:spcAft>
                          <a:spcPts val="0"/>
                        </a:spcAft>
                      </a:pPr>
                      <a:r>
                        <a:rPr lang="en-GB" sz="1600" kern="1200" dirty="0">
                          <a:solidFill>
                            <a:srgbClr val="4C4D4F"/>
                          </a:solidFill>
                          <a:effectLst/>
                          <a:latin typeface="Arial" panose="020B0604020202020204" pitchFamily="34" charset="0"/>
                          <a:ea typeface="Calibri" panose="020F0502020204030204" pitchFamily="34" charset="0"/>
                          <a:cs typeface="Arial" panose="020B0604020202020204" pitchFamily="34" charset="0"/>
                        </a:rPr>
                        <a:t>% of qualifying applications received within two months registered </a:t>
                      </a:r>
                      <a:endParaRPr lang="en-ZA" sz="1600" kern="1200" dirty="0">
                        <a:solidFill>
                          <a:srgbClr val="4C4D4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Aft>
                          <a:spcPts val="0"/>
                        </a:spcAft>
                      </a:pPr>
                      <a:r>
                        <a:rPr lang="en-US" sz="1600" dirty="0">
                          <a:solidFill>
                            <a:srgbClr val="4C4D4F"/>
                          </a:solidFill>
                          <a:effectLst/>
                          <a:latin typeface="Arial" panose="020B0604020202020204" pitchFamily="34" charset="0"/>
                          <a:ea typeface="Calibri" panose="020F0502020204030204" pitchFamily="34" charset="0"/>
                          <a:cs typeface="Arial" panose="020B0604020202020204" pitchFamily="34" charset="0"/>
                        </a:rPr>
                        <a:t>Register 100% qualifying applications received within two months in compliance with Section 13(2) of the NPO Act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2609151250"/>
                  </a:ext>
                </a:extLst>
              </a:tr>
            </a:tbl>
          </a:graphicData>
        </a:graphic>
      </p:graphicFrame>
    </p:spTree>
    <p:extLst>
      <p:ext uri="{BB962C8B-B14F-4D97-AF65-F5344CB8AC3E}">
        <p14:creationId xmlns:p14="http://schemas.microsoft.com/office/powerpoint/2010/main" xmlns="" val="1057621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FCB903-22F5-D717-D070-86C95BE64EEF}"/>
              </a:ext>
            </a:extLst>
          </p:cNvPr>
          <p:cNvSpPr>
            <a:spLocks noGrp="1"/>
          </p:cNvSpPr>
          <p:nvPr>
            <p:ph type="title"/>
          </p:nvPr>
        </p:nvSpPr>
        <p:spPr>
          <a:xfrm>
            <a:off x="334242" y="24347"/>
            <a:ext cx="10972800" cy="524774"/>
          </a:xfrm>
        </p:spPr>
        <p:txBody>
          <a:bodyPr>
            <a:normAutofit/>
          </a:bodyPr>
          <a:lstStyle/>
          <a:p>
            <a:r>
              <a:rPr lang="en-US" sz="2800" b="1" dirty="0">
                <a:latin typeface="Arial Black" panose="020B0A04020102020204" pitchFamily="34" charset="0"/>
                <a:cs typeface="Calibri"/>
              </a:rPr>
              <a:t>DSD Portfolio Commitments for 2023 and Beyond</a:t>
            </a:r>
          </a:p>
        </p:txBody>
      </p:sp>
      <p:sp>
        <p:nvSpPr>
          <p:cNvPr id="6" name="Content Placeholder 5">
            <a:extLst>
              <a:ext uri="{FF2B5EF4-FFF2-40B4-BE49-F238E27FC236}">
                <a16:creationId xmlns:a16="http://schemas.microsoft.com/office/drawing/2014/main" xmlns="" id="{E095F91F-0BF0-6F1B-C1A9-F7BD259D0323}"/>
              </a:ext>
            </a:extLst>
          </p:cNvPr>
          <p:cNvSpPr>
            <a:spLocks noGrp="1"/>
          </p:cNvSpPr>
          <p:nvPr>
            <p:ph idx="1"/>
          </p:nvPr>
        </p:nvSpPr>
        <p:spPr>
          <a:xfrm>
            <a:off x="0" y="472429"/>
            <a:ext cx="12010899" cy="5223521"/>
          </a:xfrm>
        </p:spPr>
        <p:txBody>
          <a:bodyPr vert="horz" lIns="91440" tIns="45720" rIns="91440" bIns="45720" rtlCol="0" anchor="t">
            <a:noAutofit/>
          </a:bodyPr>
          <a:lstStyle/>
          <a:p>
            <a:pPr>
              <a:buFont typeface="+mj-lt"/>
              <a:buAutoNum type="arabicPeriod"/>
            </a:pPr>
            <a:r>
              <a:rPr lang="en-US" sz="1600" b="1" dirty="0">
                <a:latin typeface="Arial" panose="020B0604020202020204" pitchFamily="34" charset="0"/>
                <a:cs typeface="Arial" panose="020B0604020202020204" pitchFamily="34" charset="0"/>
              </a:rPr>
              <a:t>Creating a Capable, Ethical and Developmental Portfolio </a:t>
            </a:r>
          </a:p>
          <a:p>
            <a:pPr>
              <a:buFont typeface="+mj-lt"/>
              <a:buAutoNum type="arabicPeriod"/>
            </a:pPr>
            <a:r>
              <a:rPr lang="en-US" sz="1600" b="1" dirty="0">
                <a:latin typeface="Arial" panose="020B0604020202020204" pitchFamily="34" charset="0"/>
                <a:cs typeface="Arial" panose="020B0604020202020204" pitchFamily="34" charset="0"/>
              </a:rPr>
              <a:t>Basic Income Support to the 18 – 59 year olds </a:t>
            </a:r>
            <a:r>
              <a:rPr lang="en-US" sz="1600" dirty="0">
                <a:latin typeface="Arial" panose="020B0604020202020204" pitchFamily="34" charset="0"/>
                <a:cs typeface="Arial" panose="020B0604020202020204" pitchFamily="34" charset="0"/>
              </a:rPr>
              <a:t>as one of the key anti-poverty strategies. DSD has embarked on extensive research and consultations, which have informed the policy proposals to be submitted for Cabinet consideration. </a:t>
            </a:r>
          </a:p>
          <a:p>
            <a:pPr>
              <a:buFont typeface="+mj-lt"/>
              <a:buAutoNum type="arabicPeriod"/>
            </a:pPr>
            <a:r>
              <a:rPr lang="en-US" sz="1600" b="1" dirty="0">
                <a:latin typeface="Arial" panose="020B0604020202020204" pitchFamily="34" charset="0"/>
                <a:cs typeface="Arial" panose="020B0604020202020204" pitchFamily="34" charset="0"/>
              </a:rPr>
              <a:t>Gender Based Violence and Femicide through the provision of shelters and psychosocial support services to victims of crime and violence</a:t>
            </a:r>
            <a:r>
              <a:rPr lang="en-US" sz="1600" dirty="0">
                <a:latin typeface="Arial" panose="020B0604020202020204" pitchFamily="34" charset="0"/>
                <a:cs typeface="Arial" panose="020B0604020202020204" pitchFamily="34" charset="0"/>
              </a:rPr>
              <a:t>. DSD makes contribution in all the six pillars of the National Strategic Plan on GBVF, while also leading Pillar 4 of the NSP which focuses on Response, Care, Support and Healing. </a:t>
            </a:r>
          </a:p>
          <a:p>
            <a:pPr>
              <a:buFont typeface="+mj-lt"/>
              <a:buAutoNum type="arabicPeriod"/>
            </a:pPr>
            <a:r>
              <a:rPr lang="en-US" sz="1600" b="1" dirty="0">
                <a:latin typeface="Arial" panose="020B0604020202020204" pitchFamily="34" charset="0"/>
                <a:cs typeface="Arial" panose="020B0604020202020204" pitchFamily="34" charset="0"/>
              </a:rPr>
              <a:t>Employment of Social Service Professionals</a:t>
            </a:r>
            <a:r>
              <a:rPr lang="en-US" sz="1600" dirty="0">
                <a:latin typeface="Arial" panose="020B0604020202020204" pitchFamily="34" charset="0"/>
                <a:cs typeface="Arial" panose="020B0604020202020204" pitchFamily="34" charset="0"/>
              </a:rPr>
              <a:t> to address social </a:t>
            </a:r>
            <a:r>
              <a:rPr lang="en-US" sz="1600" dirty="0" err="1">
                <a:latin typeface="Arial" panose="020B0604020202020204" pitchFamily="34" charset="0"/>
                <a:cs typeface="Arial" panose="020B0604020202020204" pitchFamily="34" charset="0"/>
              </a:rPr>
              <a:t>behaviour</a:t>
            </a:r>
            <a:r>
              <a:rPr lang="en-US" sz="1600" dirty="0">
                <a:latin typeface="Arial" panose="020B0604020202020204" pitchFamily="34" charset="0"/>
                <a:cs typeface="Arial" panose="020B0604020202020204" pitchFamily="34" charset="0"/>
              </a:rPr>
              <a:t> change challenges and help curb rising social ills. </a:t>
            </a:r>
          </a:p>
          <a:p>
            <a:pPr>
              <a:buFont typeface="+mj-lt"/>
              <a:buAutoNum type="arabicPeriod"/>
            </a:pPr>
            <a:r>
              <a:rPr lang="en-US" sz="1600" b="1" dirty="0">
                <a:latin typeface="Arial" panose="020B0604020202020204" pitchFamily="34" charset="0"/>
                <a:cs typeface="Arial" panose="020B0604020202020204" pitchFamily="34" charset="0"/>
              </a:rPr>
              <a:t>Alcohol and Substance Abuse </a:t>
            </a:r>
            <a:r>
              <a:rPr lang="en-US" sz="1600" dirty="0">
                <a:latin typeface="Arial" panose="020B0604020202020204" pitchFamily="34" charset="0"/>
                <a:cs typeface="Arial" panose="020B0604020202020204" pitchFamily="34" charset="0"/>
              </a:rPr>
              <a:t>has reached unprecedented levels and has a significant impact in the gangsterism, violence, road accidents, and many other unwarranted episodes. </a:t>
            </a:r>
          </a:p>
          <a:p>
            <a:pPr>
              <a:buFont typeface="+mj-lt"/>
              <a:buAutoNum type="arabicPeriod"/>
            </a:pPr>
            <a:r>
              <a:rPr lang="en-US" sz="1600" b="1" dirty="0">
                <a:latin typeface="Arial" panose="020B0604020202020204" pitchFamily="34" charset="0"/>
                <a:cs typeface="Arial" panose="020B0604020202020204" pitchFamily="34" charset="0"/>
              </a:rPr>
              <a:t>Disaster Management </a:t>
            </a:r>
            <a:r>
              <a:rPr lang="en-US" sz="1600" dirty="0">
                <a:latin typeface="Arial" panose="020B0604020202020204" pitchFamily="34" charset="0"/>
                <a:cs typeface="Arial" panose="020B0604020202020204" pitchFamily="34" charset="0"/>
              </a:rPr>
              <a:t>– DSD is working on improving its disaster management responsiveness systems and enhancing coordination working with stakeholders across government, private sector and civil society spectrum.</a:t>
            </a:r>
          </a:p>
          <a:p>
            <a:pPr>
              <a:buFont typeface="+mj-lt"/>
              <a:buAutoNum type="arabicPeriod"/>
            </a:pPr>
            <a:r>
              <a:rPr lang="en-US" sz="1600" b="1" dirty="0">
                <a:latin typeface="Arial" panose="020B0604020202020204" pitchFamily="34" charset="0"/>
                <a:cs typeface="Arial" panose="020B0604020202020204" pitchFamily="34" charset="0"/>
              </a:rPr>
              <a:t>Youth and Gender Empowerment </a:t>
            </a:r>
            <a:r>
              <a:rPr lang="en-US" sz="1600" dirty="0">
                <a:latin typeface="Arial" panose="020B0604020202020204" pitchFamily="34" charset="0"/>
                <a:cs typeface="Arial" panose="020B0604020202020204" pitchFamily="34" charset="0"/>
              </a:rPr>
              <a:t>through skills development and job creation especially through social entrepreneurship and EPWP - looking at social and solidarity economy. </a:t>
            </a:r>
          </a:p>
          <a:p>
            <a:pPr>
              <a:buFont typeface="+mj-lt"/>
              <a:buAutoNum type="arabicPeriod"/>
            </a:pPr>
            <a:r>
              <a:rPr lang="en-US" sz="1600" b="1" dirty="0">
                <a:latin typeface="Arial" panose="020B0604020202020204" pitchFamily="34" charset="0"/>
                <a:cs typeface="Arial" panose="020B0604020202020204" pitchFamily="34" charset="0"/>
              </a:rPr>
              <a:t>Care and Protection of Children, the Elderly and Persons with Disability </a:t>
            </a:r>
            <a:r>
              <a:rPr lang="en-US" sz="1600" dirty="0">
                <a:latin typeface="Arial" panose="020B0604020202020204" pitchFamily="34" charset="0"/>
                <a:cs typeface="Arial" panose="020B0604020202020204" pitchFamily="34" charset="0"/>
              </a:rPr>
              <a:t>– DSD has a duty to reduce violence against children, child abuse, neglect and exploitation and to care and protect the rights of the elderly and people with disability. </a:t>
            </a:r>
          </a:p>
          <a:p>
            <a:pPr>
              <a:buFont typeface="+mj-lt"/>
              <a:buAutoNum type="arabicPeriod"/>
            </a:pPr>
            <a:r>
              <a:rPr lang="en-US" sz="1600" b="1" dirty="0">
                <a:latin typeface="Arial" panose="020B0604020202020204" pitchFamily="34" charset="0"/>
                <a:cs typeface="Arial" panose="020B0604020202020204" pitchFamily="34" charset="0"/>
              </a:rPr>
              <a:t>Social Compacting </a:t>
            </a:r>
            <a:r>
              <a:rPr lang="en-US" sz="1600" dirty="0">
                <a:latin typeface="Arial" panose="020B0604020202020204" pitchFamily="34" charset="0"/>
                <a:cs typeface="Arial" panose="020B0604020202020204" pitchFamily="34" charset="0"/>
              </a:rPr>
              <a:t>– strengthening partnerships with social partners, incl. the NGO sector: to augment the shrinking resources and maximize impact – South Africa is currently experiencing severe fiscus constrains. This is exacerbated by ailing international markets and poor economic outlook. DSD will strengthen these partnerships to augment its limited allocation from the fiscus and realize major impact in improving the quality of life of our people.</a:t>
            </a:r>
          </a:p>
        </p:txBody>
      </p:sp>
      <p:sp>
        <p:nvSpPr>
          <p:cNvPr id="4" name="Slide Number Placeholder 6">
            <a:extLst>
              <a:ext uri="{FF2B5EF4-FFF2-40B4-BE49-F238E27FC236}">
                <a16:creationId xmlns:a16="http://schemas.microsoft.com/office/drawing/2014/main" xmlns="" id="{34957A78-5B09-458A-A7A8-923AB2F51683}"/>
              </a:ext>
            </a:extLst>
          </p:cNvPr>
          <p:cNvSpPr txBox="1">
            <a:spLocks/>
          </p:cNvSpPr>
          <p:nvPr/>
        </p:nvSpPr>
        <p:spPr>
          <a:xfrm>
            <a:off x="4385220" y="6143133"/>
            <a:ext cx="2311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rial" panose="020B0604020202020204"/>
              </a:rPr>
              <a:t>4</a:t>
            </a: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xmlns="" val="1308665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012" y="0"/>
            <a:ext cx="11030527" cy="641637"/>
          </a:xfrm>
        </p:spPr>
        <p:txBody>
          <a:bodyPr/>
          <a:lstStyle/>
          <a:p>
            <a:pPr algn="ctr"/>
            <a:r>
              <a:rPr lang="en-US" sz="2800" b="1">
                <a:solidFill>
                  <a:srgbClr val="4C4D4F"/>
                </a:solidFill>
                <a:latin typeface="Arial Black" panose="020B0A04020102020204" pitchFamily="34" charset="0"/>
                <a:ea typeface="Helvetica Neue"/>
                <a:cs typeface="Helvetica Neue"/>
              </a:rPr>
              <a:t>NON-PROFIT</a:t>
            </a:r>
            <a:r>
              <a:rPr lang="en-US" sz="2800" b="1" spc="-15">
                <a:solidFill>
                  <a:srgbClr val="4C4D4F"/>
                </a:solidFill>
                <a:latin typeface="Arial Black" panose="020B0A04020102020204" pitchFamily="34" charset="0"/>
                <a:ea typeface="Helvetica Neue"/>
                <a:cs typeface="Helvetica Neue"/>
              </a:rPr>
              <a:t> </a:t>
            </a:r>
            <a:r>
              <a:rPr lang="en-US" sz="2800" b="1">
                <a:solidFill>
                  <a:srgbClr val="4C4D4F"/>
                </a:solidFill>
                <a:latin typeface="Arial Black" panose="020B0A04020102020204" pitchFamily="34" charset="0"/>
                <a:ea typeface="Helvetica Neue"/>
                <a:cs typeface="Helvetica Neue"/>
              </a:rPr>
              <a:t>ORGANISATIONS</a:t>
            </a:r>
            <a:endParaRPr lang="en-ZA">
              <a:latin typeface="Arial Black" panose="020B0A04020102020204" pitchFamily="34" charset="0"/>
            </a:endParaRPr>
          </a:p>
        </p:txBody>
      </p:sp>
      <p:graphicFrame>
        <p:nvGraphicFramePr>
          <p:cNvPr id="4" name="Content Placeholder 3">
            <a:extLst>
              <a:ext uri="{FF2B5EF4-FFF2-40B4-BE49-F238E27FC236}">
                <a16:creationId xmlns:a16="http://schemas.microsoft.com/office/drawing/2014/main" xmlns="" id="{0116F3EE-E654-470B-8700-D0264B6FFB74}"/>
              </a:ext>
            </a:extLst>
          </p:cNvPr>
          <p:cNvGraphicFramePr>
            <a:graphicFrameLocks noGrp="1"/>
          </p:cNvGraphicFramePr>
          <p:nvPr>
            <p:ph idx="1"/>
            <p:extLst>
              <p:ext uri="{D42A27DB-BD31-4B8C-83A1-F6EECF244321}">
                <p14:modId xmlns:p14="http://schemas.microsoft.com/office/powerpoint/2010/main" xmlns="" val="3810717603"/>
              </p:ext>
            </p:extLst>
          </p:nvPr>
        </p:nvGraphicFramePr>
        <p:xfrm>
          <a:off x="157018" y="478134"/>
          <a:ext cx="11526983" cy="5099706"/>
        </p:xfrm>
        <a:graphic>
          <a:graphicData uri="http://schemas.openxmlformats.org/drawingml/2006/table">
            <a:tbl>
              <a:tblPr firstRow="1" bandRow="1">
                <a:tableStyleId>{5940675A-B579-460E-94D1-54222C63F5DA}</a:tableStyleId>
              </a:tblPr>
              <a:tblGrid>
                <a:gridCol w="2785847">
                  <a:extLst>
                    <a:ext uri="{9D8B030D-6E8A-4147-A177-3AD203B41FA5}">
                      <a16:colId xmlns:a16="http://schemas.microsoft.com/office/drawing/2014/main" xmlns="" val="2747640071"/>
                    </a:ext>
                  </a:extLst>
                </a:gridCol>
                <a:gridCol w="4138577">
                  <a:extLst>
                    <a:ext uri="{9D8B030D-6E8A-4147-A177-3AD203B41FA5}">
                      <a16:colId xmlns:a16="http://schemas.microsoft.com/office/drawing/2014/main" xmlns="" val="3841071302"/>
                    </a:ext>
                  </a:extLst>
                </a:gridCol>
                <a:gridCol w="4602559">
                  <a:extLst>
                    <a:ext uri="{9D8B030D-6E8A-4147-A177-3AD203B41FA5}">
                      <a16:colId xmlns:a16="http://schemas.microsoft.com/office/drawing/2014/main" xmlns="" val="3227582166"/>
                    </a:ext>
                  </a:extLst>
                </a:gridCol>
              </a:tblGrid>
              <a:tr h="677414">
                <a:tc>
                  <a:txBody>
                    <a:bodyPr/>
                    <a:lstStyle/>
                    <a:p>
                      <a:r>
                        <a:rPr lang="en-US" sz="1600" b="1" dirty="0">
                          <a:latin typeface="Arial" panose="020B0604020202020204" pitchFamily="34" charset="0"/>
                          <a:cs typeface="Arial" panose="020B0604020202020204" pitchFamily="34" charset="0"/>
                        </a:rPr>
                        <a:t>OUTPUTS</a:t>
                      </a:r>
                      <a:endParaRPr lang="en-ZA" sz="1600" b="1" dirty="0">
                        <a:latin typeface="Arial" panose="020B0604020202020204" pitchFamily="34" charset="0"/>
                        <a:cs typeface="Arial" panose="020B0604020202020204" pitchFamily="34" charset="0"/>
                      </a:endParaRPr>
                    </a:p>
                  </a:txBody>
                  <a:tcPr>
                    <a:solidFill>
                      <a:srgbClr val="AC8300"/>
                    </a:solidFill>
                  </a:tcPr>
                </a:tc>
                <a:tc>
                  <a:txBody>
                    <a:bodyPr/>
                    <a:lstStyle/>
                    <a:p>
                      <a:r>
                        <a:rPr lang="en-US" sz="1600" b="1">
                          <a:latin typeface="Arial" panose="020B0604020202020204" pitchFamily="34" charset="0"/>
                          <a:cs typeface="Arial" panose="020B0604020202020204" pitchFamily="34" charset="0"/>
                        </a:rPr>
                        <a:t>OUTPUT INDICATOR </a:t>
                      </a:r>
                      <a:endParaRPr lang="en-ZA" sz="1600" b="1">
                        <a:latin typeface="Arial" panose="020B0604020202020204" pitchFamily="34" charset="0"/>
                        <a:cs typeface="Arial" panose="020B0604020202020204" pitchFamily="34" charset="0"/>
                      </a:endParaRPr>
                    </a:p>
                  </a:txBody>
                  <a:tcPr>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2023/24</a:t>
                      </a:r>
                      <a:endParaRPr lang="en-ZA" sz="1600" b="1" dirty="0">
                        <a:latin typeface="Arial" panose="020B0604020202020204" pitchFamily="34" charset="0"/>
                        <a:cs typeface="Arial" panose="020B0604020202020204" pitchFamily="34" charset="0"/>
                      </a:endParaRPr>
                    </a:p>
                  </a:txBody>
                  <a:tcPr>
                    <a:solidFill>
                      <a:srgbClr val="AC8300"/>
                    </a:solidFill>
                  </a:tcPr>
                </a:tc>
                <a:extLst>
                  <a:ext uri="{0D108BD9-81ED-4DB2-BD59-A6C34878D82A}">
                    <a16:rowId xmlns:a16="http://schemas.microsoft.com/office/drawing/2014/main" xmlns="" val="22517205"/>
                  </a:ext>
                </a:extLst>
              </a:tr>
              <a:tr h="973641">
                <a:tc>
                  <a:txBody>
                    <a:bodyPr/>
                    <a:lstStyle/>
                    <a:p>
                      <a:pPr>
                        <a:spcAft>
                          <a:spcPts val="0"/>
                        </a:spcAft>
                      </a:pPr>
                      <a:r>
                        <a:rPr lang="en-GB" sz="1600">
                          <a:solidFill>
                            <a:srgbClr val="4C4D4F"/>
                          </a:solidFill>
                          <a:effectLst/>
                          <a:latin typeface="Arial" panose="020B0604020202020204" pitchFamily="34" charset="0"/>
                          <a:ea typeface="Calibri" panose="020F0502020204030204" pitchFamily="34" charset="0"/>
                          <a:cs typeface="Arial" panose="020B0604020202020204" pitchFamily="34" charset="0"/>
                        </a:rPr>
                        <a:t>Processed NPO reports for Compliance</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Aft>
                          <a:spcPts val="0"/>
                        </a:spcAft>
                      </a:pPr>
                      <a:r>
                        <a:rPr lang="en-GB" sz="1600">
                          <a:solidFill>
                            <a:srgbClr val="4C4D4F"/>
                          </a:solidFill>
                          <a:effectLst/>
                          <a:latin typeface="Arial" panose="020B0604020202020204" pitchFamily="34" charset="0"/>
                          <a:ea typeface="Calibri" panose="020F0502020204030204" pitchFamily="34" charset="0"/>
                          <a:cs typeface="Arial" panose="020B0604020202020204" pitchFamily="34" charset="0"/>
                        </a:rPr>
                        <a:t>% of NPO reports processed within two months of receipt</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Aft>
                          <a:spcPts val="0"/>
                        </a:spcAft>
                      </a:pPr>
                      <a:r>
                        <a:rPr lang="en-GB" sz="1600">
                          <a:solidFill>
                            <a:srgbClr val="4C4D4F"/>
                          </a:solidFill>
                          <a:effectLst/>
                          <a:latin typeface="Arial" panose="020B0604020202020204" pitchFamily="34" charset="0"/>
                          <a:ea typeface="Calibri" panose="020F0502020204030204" pitchFamily="34" charset="0"/>
                          <a:cs typeface="Arial" panose="020B0604020202020204" pitchFamily="34" charset="0"/>
                        </a:rPr>
                        <a:t>Process 80% of reports within two months of receipt</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2668617955"/>
                  </a:ext>
                </a:extLst>
              </a:tr>
              <a:tr h="985329">
                <a:tc>
                  <a:txBody>
                    <a:bodyPr/>
                    <a:lstStyle/>
                    <a:p>
                      <a:pPr>
                        <a:spcAft>
                          <a:spcPts val="0"/>
                        </a:spcAft>
                      </a:pPr>
                      <a:r>
                        <a:rPr lang="en-GB" sz="1600">
                          <a:effectLst/>
                          <a:latin typeface="Arial" panose="020B0604020202020204" pitchFamily="34" charset="0"/>
                          <a:ea typeface="Calibri" panose="020F0502020204030204" pitchFamily="34" charset="0"/>
                          <a:cs typeface="Arial" panose="020B0604020202020204" pitchFamily="34" charset="0"/>
                        </a:rPr>
                        <a:t>NPO Money Laundering and Terror Financing Risk Assessment  </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Aft>
                          <a:spcPts val="0"/>
                        </a:spcAft>
                      </a:pPr>
                      <a:r>
                        <a:rPr lang="en-GB" sz="1600">
                          <a:effectLst/>
                          <a:latin typeface="Arial" panose="020B0604020202020204" pitchFamily="34" charset="0"/>
                          <a:ea typeface="Calibri" panose="020F0502020204030204" pitchFamily="34" charset="0"/>
                          <a:cs typeface="Arial" panose="020B0604020202020204" pitchFamily="34" charset="0"/>
                        </a:rPr>
                        <a:t>NPO Money Laundering and Terror Financing (ML/TF) Sector Risk Assessment Conducted </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Aft>
                          <a:spcPts val="0"/>
                        </a:spcAft>
                      </a:pPr>
                      <a:r>
                        <a:rPr lang="en-GB" sz="1600">
                          <a:solidFill>
                            <a:srgbClr val="4C4D4F"/>
                          </a:solidFill>
                          <a:effectLst/>
                          <a:latin typeface="Arial" panose="020B0604020202020204" pitchFamily="34" charset="0"/>
                          <a:ea typeface="Calibri" panose="020F0502020204030204" pitchFamily="34" charset="0"/>
                          <a:cs typeface="Arial" panose="020B0604020202020204" pitchFamily="34" charset="0"/>
                        </a:rPr>
                        <a:t>Final Money Laundering and Terror Financing (ML/TF) NPO Sector Risk Assessment</a:t>
                      </a:r>
                      <a:r>
                        <a:rPr lang="en-GB" sz="1600">
                          <a:effectLst/>
                          <a:highlight>
                            <a:srgbClr val="FFFF00"/>
                          </a:highlight>
                          <a:latin typeface="Arial" panose="020B0604020202020204" pitchFamily="34" charset="0"/>
                          <a:ea typeface="Calibri" panose="020F0502020204030204" pitchFamily="34" charset="0"/>
                          <a:cs typeface="Arial" panose="020B0604020202020204" pitchFamily="34" charset="0"/>
                        </a:rPr>
                        <a:t> </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645066742"/>
                  </a:ext>
                </a:extLst>
              </a:tr>
              <a:tr h="1231661">
                <a:tc>
                  <a:txBody>
                    <a:bodyPr/>
                    <a:lstStyle/>
                    <a:p>
                      <a:pPr>
                        <a:spcAft>
                          <a:spcPts val="0"/>
                        </a:spcAft>
                      </a:pPr>
                      <a:r>
                        <a:rPr lang="en-GB" sz="1600">
                          <a:effectLst/>
                          <a:latin typeface="Arial" panose="020B0604020202020204" pitchFamily="34" charset="0"/>
                          <a:ea typeface="Calibri" panose="020F0502020204030204" pitchFamily="34" charset="0"/>
                          <a:cs typeface="Arial" panose="020B0604020202020204" pitchFamily="34" charset="0"/>
                        </a:rPr>
                        <a:t> </a:t>
                      </a:r>
                      <a:endParaRPr lang="en-ZA" sz="160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600">
                          <a:effectLst/>
                          <a:latin typeface="Arial" panose="020B0604020202020204" pitchFamily="34" charset="0"/>
                          <a:ea typeface="Calibri" panose="020F0502020204030204" pitchFamily="34" charset="0"/>
                          <a:cs typeface="Arial" panose="020B0604020202020204" pitchFamily="34" charset="0"/>
                        </a:rPr>
                        <a:t>A developed NPO electronic System  </a:t>
                      </a:r>
                      <a:endParaRPr lang="en-ZA" sz="160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600">
                          <a:effectLst/>
                          <a:latin typeface="Arial" panose="020B0604020202020204" pitchFamily="34" charset="0"/>
                          <a:ea typeface="Calibri" panose="020F0502020204030204" pitchFamily="34" charset="0"/>
                          <a:cs typeface="Arial" panose="020B0604020202020204" pitchFamily="34" charset="0"/>
                        </a:rPr>
                        <a:t> </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Aft>
                          <a:spcPts val="0"/>
                        </a:spcAft>
                      </a:pPr>
                      <a:r>
                        <a:rPr lang="en-GB" sz="1600">
                          <a:effectLst/>
                          <a:latin typeface="Arial" panose="020B0604020202020204" pitchFamily="34" charset="0"/>
                          <a:ea typeface="Calibri" panose="020F0502020204030204" pitchFamily="34" charset="0"/>
                          <a:cs typeface="Arial" panose="020B0604020202020204" pitchFamily="34" charset="0"/>
                        </a:rPr>
                        <a:t>NPO electronic System developed</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Aft>
                          <a:spcPts val="0"/>
                        </a:spcAft>
                      </a:pPr>
                      <a:r>
                        <a:rPr lang="en-GB" sz="1600" dirty="0">
                          <a:effectLst/>
                          <a:latin typeface="Arial" panose="020B0604020202020204" pitchFamily="34" charset="0"/>
                          <a:ea typeface="Calibri" panose="020F0502020204030204" pitchFamily="34" charset="0"/>
                          <a:cs typeface="Arial" panose="020B0604020202020204" pitchFamily="34" charset="0"/>
                        </a:rPr>
                        <a:t>Develop an NPO electronic System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2928717213"/>
                  </a:ext>
                </a:extLst>
              </a:tr>
              <a:tr h="1231661">
                <a:tc>
                  <a:txBody>
                    <a:bodyPr/>
                    <a:lstStyle/>
                    <a:p>
                      <a:pPr>
                        <a:spcAft>
                          <a:spcPts val="0"/>
                        </a:spcAft>
                      </a:pPr>
                      <a:r>
                        <a:rPr lang="en-GB" sz="1600">
                          <a:effectLst/>
                          <a:latin typeface="Arial" panose="020B0604020202020204" pitchFamily="34" charset="0"/>
                          <a:ea typeface="Calibri" panose="020F0502020204030204" pitchFamily="34" charset="0"/>
                          <a:cs typeface="Arial" panose="020B0604020202020204" pitchFamily="34" charset="0"/>
                        </a:rPr>
                        <a:t>An implemented DSD Sector Funding Policy</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600">
                          <a:solidFill>
                            <a:srgbClr val="4C4D4F"/>
                          </a:solidFill>
                          <a:effectLst/>
                          <a:latin typeface="Arial" panose="020B0604020202020204" pitchFamily="34" charset="0"/>
                          <a:ea typeface="Calibri" panose="020F0502020204030204" pitchFamily="34" charset="0"/>
                          <a:cs typeface="Arial" panose="020B0604020202020204" pitchFamily="34" charset="0"/>
                        </a:rPr>
                        <a:t>Number of capacity Building sessions on E-Learning platform for the DSD Sector Funding Policy</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600" dirty="0">
                          <a:solidFill>
                            <a:srgbClr val="4C4D4F"/>
                          </a:solidFill>
                          <a:effectLst/>
                          <a:latin typeface="Arial" panose="020B0604020202020204" pitchFamily="34" charset="0"/>
                          <a:ea typeface="Calibri" panose="020F0502020204030204" pitchFamily="34" charset="0"/>
                          <a:cs typeface="Arial" panose="020B0604020202020204" pitchFamily="34" charset="0"/>
                        </a:rPr>
                        <a:t>Conduct 9 Capacity Building sessions on E-Learning platform for the DSD Sector Funding Policy</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600" dirty="0">
                          <a:effectLst/>
                          <a:latin typeface="Arial" panose="020B0604020202020204" pitchFamily="34" charset="0"/>
                          <a:ea typeface="Calibri" panose="020F0502020204030204" pitchFamily="34" charset="0"/>
                          <a:cs typeface="Arial" panose="020B0604020202020204" pitchFamily="34" charset="0"/>
                        </a:rPr>
                        <a:t>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376135323"/>
                  </a:ext>
                </a:extLst>
              </a:tr>
            </a:tbl>
          </a:graphicData>
        </a:graphic>
      </p:graphicFrame>
      <p:sp>
        <p:nvSpPr>
          <p:cNvPr id="3" name="Slide Number Placeholder 2">
            <a:extLst>
              <a:ext uri="{FF2B5EF4-FFF2-40B4-BE49-F238E27FC236}">
                <a16:creationId xmlns:a16="http://schemas.microsoft.com/office/drawing/2014/main" xmlns=""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prstClr val="black"/>
                </a:solidFill>
                <a:latin typeface="Arial" panose="020B0604020202020204"/>
              </a:rPr>
              <a:t>40</a:t>
            </a:r>
          </a:p>
        </p:txBody>
      </p:sp>
    </p:spTree>
    <p:extLst>
      <p:ext uri="{BB962C8B-B14F-4D97-AF65-F5344CB8AC3E}">
        <p14:creationId xmlns:p14="http://schemas.microsoft.com/office/powerpoint/2010/main" xmlns="" val="738390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rial" panose="020B0604020202020204"/>
              </a:rPr>
              <a:t>41</a:t>
            </a: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Title 1">
            <a:extLst>
              <a:ext uri="{FF2B5EF4-FFF2-40B4-BE49-F238E27FC236}">
                <a16:creationId xmlns:a16="http://schemas.microsoft.com/office/drawing/2014/main" xmlns="" id="{E293D4E4-559D-47E2-9C1D-95B536BE647F}"/>
              </a:ext>
            </a:extLst>
          </p:cNvPr>
          <p:cNvSpPr txBox="1">
            <a:spLocks/>
          </p:cNvSpPr>
          <p:nvPr/>
        </p:nvSpPr>
        <p:spPr>
          <a:xfrm>
            <a:off x="92365" y="0"/>
            <a:ext cx="12183051" cy="44334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r>
              <a:rPr lang="en-US" sz="2800">
                <a:latin typeface="Arial Black" panose="020B0A04020102020204" pitchFamily="34" charset="0"/>
              </a:rPr>
              <a:t/>
            </a:r>
            <a:br>
              <a:rPr lang="en-US" sz="2800">
                <a:latin typeface="Arial Black" panose="020B0A04020102020204" pitchFamily="34" charset="0"/>
              </a:rPr>
            </a:br>
            <a:r>
              <a:rPr lang="en-US" sz="2800">
                <a:latin typeface="Arial Black" panose="020B0A04020102020204" pitchFamily="34" charset="0"/>
              </a:rPr>
              <a:t>Poverty Alleviation, Sustainable Livelihood and Food Security</a:t>
            </a:r>
            <a:endParaRPr lang="en-ZA" sz="2800">
              <a:latin typeface="Arial Black" panose="020B0A04020102020204" pitchFamily="34" charset="0"/>
            </a:endParaRPr>
          </a:p>
        </p:txBody>
      </p:sp>
      <p:graphicFrame>
        <p:nvGraphicFramePr>
          <p:cNvPr id="8" name="Table 7">
            <a:extLst>
              <a:ext uri="{FF2B5EF4-FFF2-40B4-BE49-F238E27FC236}">
                <a16:creationId xmlns:a16="http://schemas.microsoft.com/office/drawing/2014/main" xmlns="" id="{F979CFEB-4C35-4A99-87F5-922002D00CE0}"/>
              </a:ext>
            </a:extLst>
          </p:cNvPr>
          <p:cNvGraphicFramePr>
            <a:graphicFrameLocks noGrp="1"/>
          </p:cNvGraphicFramePr>
          <p:nvPr>
            <p:extLst>
              <p:ext uri="{D42A27DB-BD31-4B8C-83A1-F6EECF244321}">
                <p14:modId xmlns:p14="http://schemas.microsoft.com/office/powerpoint/2010/main" xmlns="" val="1218683522"/>
              </p:ext>
            </p:extLst>
          </p:nvPr>
        </p:nvGraphicFramePr>
        <p:xfrm>
          <a:off x="259542" y="724728"/>
          <a:ext cx="11672915" cy="4829583"/>
        </p:xfrm>
        <a:graphic>
          <a:graphicData uri="http://schemas.openxmlformats.org/drawingml/2006/table">
            <a:tbl>
              <a:tblPr firstRow="1" bandRow="1">
                <a:tableStyleId>{5940675A-B579-460E-94D1-54222C63F5DA}</a:tableStyleId>
              </a:tblPr>
              <a:tblGrid>
                <a:gridCol w="3472692">
                  <a:extLst>
                    <a:ext uri="{9D8B030D-6E8A-4147-A177-3AD203B41FA5}">
                      <a16:colId xmlns:a16="http://schemas.microsoft.com/office/drawing/2014/main" xmlns="" val="3569275440"/>
                    </a:ext>
                  </a:extLst>
                </a:gridCol>
                <a:gridCol w="4253831">
                  <a:extLst>
                    <a:ext uri="{9D8B030D-6E8A-4147-A177-3AD203B41FA5}">
                      <a16:colId xmlns:a16="http://schemas.microsoft.com/office/drawing/2014/main" xmlns="" val="1836095736"/>
                    </a:ext>
                  </a:extLst>
                </a:gridCol>
                <a:gridCol w="3946392">
                  <a:extLst>
                    <a:ext uri="{9D8B030D-6E8A-4147-A177-3AD203B41FA5}">
                      <a16:colId xmlns:a16="http://schemas.microsoft.com/office/drawing/2014/main" xmlns="" val="3921500509"/>
                    </a:ext>
                  </a:extLst>
                </a:gridCol>
              </a:tblGrid>
              <a:tr h="659203">
                <a:tc>
                  <a:txBody>
                    <a:bodyPr/>
                    <a:lstStyle/>
                    <a:p>
                      <a:r>
                        <a:rPr lang="en-US" sz="1400" b="1">
                          <a:latin typeface="Arial" panose="020B0604020202020204" pitchFamily="34" charset="0"/>
                          <a:cs typeface="Arial" panose="020B0604020202020204" pitchFamily="34" charset="0"/>
                        </a:rPr>
                        <a:t>OUTPUTS</a:t>
                      </a:r>
                      <a:endParaRPr lang="en-ZA" sz="1400" b="1">
                        <a:latin typeface="Arial" panose="020B0604020202020204" pitchFamily="34" charset="0"/>
                        <a:cs typeface="Arial" panose="020B0604020202020204" pitchFamily="34" charset="0"/>
                      </a:endParaRPr>
                    </a:p>
                  </a:txBody>
                  <a:tcPr>
                    <a:solidFill>
                      <a:srgbClr val="AC8300"/>
                    </a:solidFill>
                  </a:tcPr>
                </a:tc>
                <a:tc>
                  <a:txBody>
                    <a:bodyPr/>
                    <a:lstStyle/>
                    <a:p>
                      <a:r>
                        <a:rPr lang="en-US" sz="1400" b="1">
                          <a:latin typeface="Arial" panose="020B0604020202020204" pitchFamily="34" charset="0"/>
                          <a:cs typeface="Arial" panose="020B0604020202020204" pitchFamily="34" charset="0"/>
                        </a:rPr>
                        <a:t>OUTPUT INDICATOR </a:t>
                      </a:r>
                      <a:endParaRPr lang="en-ZA" sz="1400" b="1">
                        <a:latin typeface="Arial" panose="020B0604020202020204" pitchFamily="34" charset="0"/>
                        <a:cs typeface="Arial" panose="020B0604020202020204" pitchFamily="34" charset="0"/>
                      </a:endParaRPr>
                    </a:p>
                  </a:txBody>
                  <a:tcPr>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2023/24</a:t>
                      </a:r>
                      <a:endParaRPr lang="en-ZA" sz="1400" b="1" dirty="0">
                        <a:latin typeface="Arial" panose="020B0604020202020204" pitchFamily="34" charset="0"/>
                        <a:cs typeface="Arial" panose="020B0604020202020204" pitchFamily="34" charset="0"/>
                      </a:endParaRPr>
                    </a:p>
                  </a:txBody>
                  <a:tcPr>
                    <a:solidFill>
                      <a:srgbClr val="AC8300"/>
                    </a:solidFill>
                  </a:tcPr>
                </a:tc>
                <a:extLst>
                  <a:ext uri="{0D108BD9-81ED-4DB2-BD59-A6C34878D82A}">
                    <a16:rowId xmlns:a16="http://schemas.microsoft.com/office/drawing/2014/main" xmlns="" val="2275867829"/>
                  </a:ext>
                </a:extLst>
              </a:tr>
              <a:tr h="926751">
                <a:tc>
                  <a:txBody>
                    <a:bodyPr/>
                    <a:lstStyle/>
                    <a:p>
                      <a:pPr>
                        <a:spcAft>
                          <a:spcPts val="0"/>
                        </a:spcAft>
                      </a:pPr>
                      <a:r>
                        <a:rPr lang="en-GB" sz="1400">
                          <a:solidFill>
                            <a:srgbClr val="4C4D4F"/>
                          </a:solidFill>
                          <a:effectLst/>
                          <a:latin typeface="Arial" panose="020B0604020202020204" pitchFamily="34" charset="0"/>
                          <a:ea typeface="Calibri" panose="020F0502020204030204" pitchFamily="34" charset="0"/>
                          <a:cs typeface="Arial" panose="020B0604020202020204" pitchFamily="34" charset="0"/>
                        </a:rPr>
                        <a:t>An implemented National Food and Nutrition Security Plan</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400">
                          <a:solidFill>
                            <a:srgbClr val="4C4D4F"/>
                          </a:solidFill>
                          <a:effectLst/>
                          <a:latin typeface="Arial" panose="020B0604020202020204" pitchFamily="34" charset="0"/>
                          <a:ea typeface="Calibri" panose="020F0502020204030204" pitchFamily="34" charset="0"/>
                          <a:cs typeface="Arial" panose="020B0604020202020204" pitchFamily="34" charset="0"/>
                        </a:rPr>
                        <a:t>National Food and Nutrition Security Plan implemented</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400">
                          <a:solidFill>
                            <a:srgbClr val="4C4D4F"/>
                          </a:solidFill>
                          <a:effectLst/>
                          <a:latin typeface="Arial" panose="020B0604020202020204" pitchFamily="34" charset="0"/>
                          <a:ea typeface="Calibri" panose="020F0502020204030204" pitchFamily="34" charset="0"/>
                          <a:cs typeface="Arial" panose="020B0604020202020204" pitchFamily="34" charset="0"/>
                        </a:rPr>
                        <a:t>Develop an annual report on the implementation of the National Food And Nutrition Security Plan</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609151250"/>
                  </a:ext>
                </a:extLst>
              </a:tr>
              <a:tr h="1158439">
                <a:tc>
                  <a:txBody>
                    <a:bodyPr/>
                    <a:lstStyle/>
                    <a:p>
                      <a:pPr>
                        <a:spcAft>
                          <a:spcPts val="0"/>
                        </a:spcAft>
                      </a:pPr>
                      <a:r>
                        <a:rPr lang="en-GB" sz="1400">
                          <a:solidFill>
                            <a:srgbClr val="4C4D4F"/>
                          </a:solidFill>
                          <a:effectLst/>
                          <a:latin typeface="Arial" panose="020B0604020202020204" pitchFamily="34" charset="0"/>
                          <a:ea typeface="Calibri" panose="020F0502020204030204" pitchFamily="34" charset="0"/>
                          <a:cs typeface="Arial" panose="020B0604020202020204" pitchFamily="34" charset="0"/>
                        </a:rPr>
                        <a:t>Implemented programme to link social protection beneficiaries to sustainable livelihood opportunities</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400">
                          <a:solidFill>
                            <a:srgbClr val="4C4D4F"/>
                          </a:solidFill>
                          <a:effectLst/>
                          <a:latin typeface="Arial" panose="020B0604020202020204" pitchFamily="34" charset="0"/>
                          <a:ea typeface="Calibri" panose="020F0502020204030204" pitchFamily="34" charset="0"/>
                          <a:cs typeface="Arial" panose="020B0604020202020204" pitchFamily="34" charset="0"/>
                        </a:rPr>
                        <a:t>Number of social protection beneficiaries linked to sustainable livelihood opportunities</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400">
                          <a:solidFill>
                            <a:srgbClr val="4C4D4F"/>
                          </a:solidFill>
                          <a:effectLst/>
                          <a:latin typeface="Arial" panose="020B0604020202020204" pitchFamily="34" charset="0"/>
                          <a:ea typeface="Calibri" panose="020F0502020204030204" pitchFamily="34" charset="0"/>
                          <a:cs typeface="Arial" panose="020B0604020202020204" pitchFamily="34" charset="0"/>
                        </a:rPr>
                        <a:t>Link 30 000 social protection beneficiaries to sustainable livelihood opportunities</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4166077067"/>
                  </a:ext>
                </a:extLst>
              </a:tr>
              <a:tr h="926751">
                <a:tc>
                  <a:txBody>
                    <a:bodyPr/>
                    <a:lstStyle/>
                    <a:p>
                      <a:pPr>
                        <a:spcAft>
                          <a:spcPts val="0"/>
                        </a:spcAft>
                      </a:pPr>
                      <a:r>
                        <a:rPr lang="en-GB" sz="1400">
                          <a:solidFill>
                            <a:srgbClr val="4C4D4F"/>
                          </a:solidFill>
                          <a:effectLst/>
                          <a:latin typeface="Arial" panose="020B0604020202020204" pitchFamily="34" charset="0"/>
                          <a:ea typeface="Calibri" panose="020F0502020204030204" pitchFamily="34" charset="0"/>
                          <a:cs typeface="Arial" panose="020B0604020202020204" pitchFamily="34" charset="0"/>
                        </a:rPr>
                        <a:t>Reviewed Sustainable Livelihood Framework for CDPs</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400" dirty="0">
                          <a:solidFill>
                            <a:srgbClr val="4C4D4F"/>
                          </a:solidFill>
                          <a:effectLst/>
                          <a:latin typeface="Arial" panose="020B0604020202020204" pitchFamily="34" charset="0"/>
                          <a:ea typeface="Calibri" panose="020F0502020204030204" pitchFamily="34" charset="0"/>
                          <a:cs typeface="Arial" panose="020B0604020202020204" pitchFamily="34" charset="0"/>
                        </a:rPr>
                        <a:t>Reviewed Sustainable Livelihood Framework for CDPs approved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400">
                          <a:solidFill>
                            <a:srgbClr val="4C4D4F"/>
                          </a:solidFill>
                          <a:effectLst/>
                          <a:latin typeface="Arial" panose="020B0604020202020204" pitchFamily="34" charset="0"/>
                          <a:ea typeface="Calibri" panose="020F0502020204030204" pitchFamily="34" charset="0"/>
                          <a:cs typeface="Arial" panose="020B0604020202020204" pitchFamily="34" charset="0"/>
                        </a:rPr>
                        <a:t>Submit the reviewed Sustainable Livelihood Framework to Cabinet for approval</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074998827"/>
                  </a:ext>
                </a:extLst>
              </a:tr>
              <a:tr h="1158439">
                <a:tc>
                  <a:txBody>
                    <a:bodyPr/>
                    <a:lstStyle/>
                    <a:p>
                      <a:pPr>
                        <a:spcAft>
                          <a:spcPts val="0"/>
                        </a:spcAft>
                      </a:pPr>
                      <a:r>
                        <a:rPr lang="en-GB" sz="1400" dirty="0">
                          <a:solidFill>
                            <a:srgbClr val="4C4D4F"/>
                          </a:solidFill>
                          <a:effectLst/>
                          <a:latin typeface="Arial" panose="020B0604020202020204" pitchFamily="34" charset="0"/>
                          <a:ea typeface="Times New Roman" panose="02020603050405020304" pitchFamily="18" charset="0"/>
                          <a:cs typeface="Arial" panose="020B0604020202020204" pitchFamily="34" charset="0"/>
                        </a:rPr>
                        <a:t>Conducted Design Evaluation on Linking Social Protection Beneficiaries to Sustainable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400" dirty="0">
                          <a:solidFill>
                            <a:srgbClr val="4C4D4F"/>
                          </a:solidFill>
                          <a:effectLst/>
                          <a:latin typeface="Arial" panose="020B0604020202020204" pitchFamily="34" charset="0"/>
                          <a:ea typeface="Times New Roman" panose="02020603050405020304" pitchFamily="18" charset="0"/>
                          <a:cs typeface="Arial" panose="020B0604020202020204" pitchFamily="34" charset="0"/>
                        </a:rPr>
                        <a:t>Design Evaluation on Linking Social Protection Beneficiaries to Sustainable conducted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400" dirty="0">
                          <a:solidFill>
                            <a:srgbClr val="4C4D4F"/>
                          </a:solidFill>
                          <a:effectLst/>
                          <a:latin typeface="Arial" panose="020B0604020202020204" pitchFamily="34" charset="0"/>
                          <a:ea typeface="Times New Roman" panose="02020603050405020304" pitchFamily="18" charset="0"/>
                          <a:cs typeface="Arial" panose="020B0604020202020204" pitchFamily="34" charset="0"/>
                        </a:rPr>
                        <a:t>Conduct a Design Evaluation on Linking Social Protection Beneficiaries to Sustainable Livelihoods Opportunities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4021812196"/>
                  </a:ext>
                </a:extLst>
              </a:tr>
            </a:tbl>
          </a:graphicData>
        </a:graphic>
      </p:graphicFrame>
    </p:spTree>
    <p:extLst>
      <p:ext uri="{BB962C8B-B14F-4D97-AF65-F5344CB8AC3E}">
        <p14:creationId xmlns:p14="http://schemas.microsoft.com/office/powerpoint/2010/main" xmlns="" val="1027083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rial" panose="020B0604020202020204"/>
              </a:rPr>
              <a:t>42</a:t>
            </a: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Title 1">
            <a:extLst>
              <a:ext uri="{FF2B5EF4-FFF2-40B4-BE49-F238E27FC236}">
                <a16:creationId xmlns:a16="http://schemas.microsoft.com/office/drawing/2014/main" xmlns="" id="{E293D4E4-559D-47E2-9C1D-95B536BE647F}"/>
              </a:ext>
            </a:extLst>
          </p:cNvPr>
          <p:cNvSpPr>
            <a:spLocks noGrp="1"/>
          </p:cNvSpPr>
          <p:nvPr>
            <p:ph type="title"/>
          </p:nvPr>
        </p:nvSpPr>
        <p:spPr>
          <a:xfrm>
            <a:off x="814783" y="0"/>
            <a:ext cx="10515600" cy="443345"/>
          </a:xfrm>
        </p:spPr>
        <p:txBody>
          <a:bodyPr>
            <a:noAutofit/>
          </a:bodyPr>
          <a:lstStyle/>
          <a:p>
            <a:pPr algn="ctr"/>
            <a:r>
              <a:rPr lang="en-US" sz="2800">
                <a:latin typeface="Arial Black" panose="020B0A04020102020204" pitchFamily="34" charset="0"/>
              </a:rPr>
              <a:t/>
            </a:r>
            <a:br>
              <a:rPr lang="en-US" sz="2800">
                <a:latin typeface="Arial Black" panose="020B0A04020102020204" pitchFamily="34" charset="0"/>
              </a:rPr>
            </a:br>
            <a:endParaRPr lang="en-ZA" sz="2800">
              <a:latin typeface="Arial Black" panose="020B0A04020102020204" pitchFamily="34" charset="0"/>
            </a:endParaRPr>
          </a:p>
        </p:txBody>
      </p:sp>
      <p:sp>
        <p:nvSpPr>
          <p:cNvPr id="9" name="Title 1">
            <a:extLst>
              <a:ext uri="{FF2B5EF4-FFF2-40B4-BE49-F238E27FC236}">
                <a16:creationId xmlns:a16="http://schemas.microsoft.com/office/drawing/2014/main" xmlns="" id="{E293D4E4-559D-47E2-9C1D-95B536BE647F}"/>
              </a:ext>
            </a:extLst>
          </p:cNvPr>
          <p:cNvSpPr txBox="1">
            <a:spLocks/>
          </p:cNvSpPr>
          <p:nvPr/>
        </p:nvSpPr>
        <p:spPr>
          <a:xfrm>
            <a:off x="359748" y="221672"/>
            <a:ext cx="12183051" cy="44334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r>
              <a:rPr lang="en-US" sz="2800">
                <a:latin typeface="Arial Black" panose="020B0A04020102020204" pitchFamily="34" charset="0"/>
              </a:rPr>
              <a:t>Population Development </a:t>
            </a:r>
            <a:endParaRPr lang="en-ZA" sz="2800">
              <a:latin typeface="Arial Black" panose="020B0A04020102020204" pitchFamily="34" charset="0"/>
            </a:endParaRPr>
          </a:p>
        </p:txBody>
      </p:sp>
      <p:graphicFrame>
        <p:nvGraphicFramePr>
          <p:cNvPr id="10" name="Table 9">
            <a:extLst>
              <a:ext uri="{FF2B5EF4-FFF2-40B4-BE49-F238E27FC236}">
                <a16:creationId xmlns:a16="http://schemas.microsoft.com/office/drawing/2014/main" xmlns="" id="{F979CFEB-4C35-4A99-87F5-922002D00CE0}"/>
              </a:ext>
            </a:extLst>
          </p:cNvPr>
          <p:cNvGraphicFramePr>
            <a:graphicFrameLocks noGrp="1"/>
          </p:cNvGraphicFramePr>
          <p:nvPr>
            <p:extLst>
              <p:ext uri="{D42A27DB-BD31-4B8C-83A1-F6EECF244321}">
                <p14:modId xmlns:p14="http://schemas.microsoft.com/office/powerpoint/2010/main" xmlns="" val="2064805646"/>
              </p:ext>
            </p:extLst>
          </p:nvPr>
        </p:nvGraphicFramePr>
        <p:xfrm>
          <a:off x="386264" y="802455"/>
          <a:ext cx="11419471" cy="4530382"/>
        </p:xfrm>
        <a:graphic>
          <a:graphicData uri="http://schemas.openxmlformats.org/drawingml/2006/table">
            <a:tbl>
              <a:tblPr firstRow="1" bandRow="1">
                <a:tableStyleId>{5940675A-B579-460E-94D1-54222C63F5DA}</a:tableStyleId>
              </a:tblPr>
              <a:tblGrid>
                <a:gridCol w="3397293">
                  <a:extLst>
                    <a:ext uri="{9D8B030D-6E8A-4147-A177-3AD203B41FA5}">
                      <a16:colId xmlns:a16="http://schemas.microsoft.com/office/drawing/2014/main" xmlns="" val="3569275440"/>
                    </a:ext>
                  </a:extLst>
                </a:gridCol>
                <a:gridCol w="4161470">
                  <a:extLst>
                    <a:ext uri="{9D8B030D-6E8A-4147-A177-3AD203B41FA5}">
                      <a16:colId xmlns:a16="http://schemas.microsoft.com/office/drawing/2014/main" xmlns="" val="1836095736"/>
                    </a:ext>
                  </a:extLst>
                </a:gridCol>
                <a:gridCol w="3860708">
                  <a:extLst>
                    <a:ext uri="{9D8B030D-6E8A-4147-A177-3AD203B41FA5}">
                      <a16:colId xmlns:a16="http://schemas.microsoft.com/office/drawing/2014/main" xmlns="" val="3921500509"/>
                    </a:ext>
                  </a:extLst>
                </a:gridCol>
              </a:tblGrid>
              <a:tr h="689543">
                <a:tc>
                  <a:txBody>
                    <a:bodyPr/>
                    <a:lstStyle/>
                    <a:p>
                      <a:r>
                        <a:rPr lang="en-US" sz="1400" b="1" dirty="0">
                          <a:latin typeface="Arial" panose="020B0604020202020204" pitchFamily="34" charset="0"/>
                          <a:cs typeface="Arial" panose="020B0604020202020204" pitchFamily="34" charset="0"/>
                        </a:rPr>
                        <a:t>OUTPUTS</a:t>
                      </a:r>
                      <a:endParaRPr lang="en-ZA" sz="1400" b="1" dirty="0">
                        <a:latin typeface="Arial" panose="020B0604020202020204" pitchFamily="34" charset="0"/>
                        <a:cs typeface="Arial" panose="020B0604020202020204" pitchFamily="34" charset="0"/>
                      </a:endParaRPr>
                    </a:p>
                  </a:txBody>
                  <a:tcPr>
                    <a:solidFill>
                      <a:srgbClr val="AC8300"/>
                    </a:solidFill>
                  </a:tcPr>
                </a:tc>
                <a:tc>
                  <a:txBody>
                    <a:bodyPr/>
                    <a:lstStyle/>
                    <a:p>
                      <a:r>
                        <a:rPr lang="en-US" sz="1400" b="1" dirty="0">
                          <a:latin typeface="Arial" panose="020B0604020202020204" pitchFamily="34" charset="0"/>
                          <a:cs typeface="Arial" panose="020B0604020202020204" pitchFamily="34" charset="0"/>
                        </a:rPr>
                        <a:t>OUTPUT INDICATOR </a:t>
                      </a:r>
                      <a:endParaRPr lang="en-ZA" sz="1400" b="1" dirty="0">
                        <a:latin typeface="Arial" panose="020B0604020202020204" pitchFamily="34" charset="0"/>
                        <a:cs typeface="Arial" panose="020B0604020202020204" pitchFamily="34" charset="0"/>
                      </a:endParaRPr>
                    </a:p>
                  </a:txBody>
                  <a:tcPr>
                    <a:solidFill>
                      <a:srgbClr val="AC83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2023/24</a:t>
                      </a:r>
                      <a:endParaRPr lang="en-ZA" sz="1400" b="1" dirty="0">
                        <a:latin typeface="Arial" panose="020B0604020202020204" pitchFamily="34" charset="0"/>
                        <a:cs typeface="Arial" panose="020B0604020202020204" pitchFamily="34" charset="0"/>
                      </a:endParaRPr>
                    </a:p>
                  </a:txBody>
                  <a:tcPr>
                    <a:solidFill>
                      <a:srgbClr val="AC8300"/>
                    </a:solidFill>
                  </a:tcPr>
                </a:tc>
                <a:extLst>
                  <a:ext uri="{0D108BD9-81ED-4DB2-BD59-A6C34878D82A}">
                    <a16:rowId xmlns:a16="http://schemas.microsoft.com/office/drawing/2014/main" xmlns="" val="2275867829"/>
                  </a:ext>
                </a:extLst>
              </a:tr>
              <a:tr h="720850">
                <a:tc>
                  <a:txBody>
                    <a:bodyPr/>
                    <a:lstStyle/>
                    <a:p>
                      <a:pPr>
                        <a:spcAft>
                          <a:spcPts val="0"/>
                        </a:spcAft>
                      </a:pPr>
                      <a:r>
                        <a:rPr lang="en-GB" sz="1400">
                          <a:solidFill>
                            <a:srgbClr val="4C4D4F"/>
                          </a:solidFill>
                          <a:effectLst/>
                          <a:latin typeface="Arial" panose="020B0604020202020204" pitchFamily="34" charset="0"/>
                          <a:ea typeface="Calibri" panose="020F0502020204030204" pitchFamily="34" charset="0"/>
                          <a:cs typeface="Arial" panose="020B0604020202020204" pitchFamily="34" charset="0"/>
                        </a:rPr>
                        <a:t>A reviewed Population Policy</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400">
                          <a:solidFill>
                            <a:srgbClr val="4C4D4F"/>
                          </a:solidFill>
                          <a:effectLst/>
                          <a:latin typeface="Arial" panose="020B0604020202020204" pitchFamily="34" charset="0"/>
                          <a:ea typeface="Calibri" panose="020F0502020204030204" pitchFamily="34" charset="0"/>
                          <a:cs typeface="Arial" panose="020B0604020202020204" pitchFamily="34" charset="0"/>
                        </a:rPr>
                        <a:t>Population</a:t>
                      </a:r>
                      <a:r>
                        <a:rPr lang="en-GB" sz="1400" spc="5">
                          <a:solidFill>
                            <a:srgbClr val="4C4D4F"/>
                          </a:solidFill>
                          <a:effectLst/>
                          <a:latin typeface="Arial" panose="020B0604020202020204" pitchFamily="34" charset="0"/>
                          <a:ea typeface="Calibri" panose="020F0502020204030204" pitchFamily="34" charset="0"/>
                          <a:cs typeface="Arial" panose="020B0604020202020204" pitchFamily="34" charset="0"/>
                        </a:rPr>
                        <a:t> </a:t>
                      </a:r>
                      <a:r>
                        <a:rPr lang="en-GB" sz="1400">
                          <a:solidFill>
                            <a:srgbClr val="4C4D4F"/>
                          </a:solidFill>
                          <a:effectLst/>
                          <a:latin typeface="Arial" panose="020B0604020202020204" pitchFamily="34" charset="0"/>
                          <a:ea typeface="Calibri" panose="020F0502020204030204" pitchFamily="34" charset="0"/>
                          <a:cs typeface="Arial" panose="020B0604020202020204" pitchFamily="34" charset="0"/>
                        </a:rPr>
                        <a:t>Policy</a:t>
                      </a:r>
                      <a:r>
                        <a:rPr lang="en-GB" sz="1400" spc="5">
                          <a:solidFill>
                            <a:srgbClr val="4C4D4F"/>
                          </a:solidFill>
                          <a:effectLst/>
                          <a:latin typeface="Arial" panose="020B0604020202020204" pitchFamily="34" charset="0"/>
                          <a:ea typeface="Calibri" panose="020F0502020204030204" pitchFamily="34" charset="0"/>
                          <a:cs typeface="Arial" panose="020B0604020202020204" pitchFamily="34" charset="0"/>
                        </a:rPr>
                        <a:t> </a:t>
                      </a:r>
                      <a:r>
                        <a:rPr lang="en-GB" sz="1400">
                          <a:solidFill>
                            <a:srgbClr val="4C4D4F"/>
                          </a:solidFill>
                          <a:effectLst/>
                          <a:latin typeface="Arial" panose="020B0604020202020204" pitchFamily="34" charset="0"/>
                          <a:ea typeface="Calibri" panose="020F0502020204030204" pitchFamily="34" charset="0"/>
                          <a:cs typeface="Arial" panose="020B0604020202020204" pitchFamily="34" charset="0"/>
                        </a:rPr>
                        <a:t>reviewed </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400">
                          <a:effectLst/>
                          <a:latin typeface="Arial" panose="020B0604020202020204" pitchFamily="34" charset="0"/>
                          <a:ea typeface="Calibri" panose="020F0502020204030204" pitchFamily="34" charset="0"/>
                          <a:cs typeface="Arial" panose="020B0604020202020204" pitchFamily="34" charset="0"/>
                        </a:rPr>
                        <a:t>Draft Progress review report on the implementation of the Population Policy </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609151250"/>
                  </a:ext>
                </a:extLst>
              </a:tr>
              <a:tr h="1030250">
                <a:tc>
                  <a:txBody>
                    <a:bodyPr/>
                    <a:lstStyle/>
                    <a:p>
                      <a:pPr>
                        <a:spcAft>
                          <a:spcPts val="0"/>
                        </a:spcAft>
                      </a:pPr>
                      <a:r>
                        <a:rPr lang="en-GB" sz="1400">
                          <a:solidFill>
                            <a:srgbClr val="4C4D4F"/>
                          </a:solidFill>
                          <a:effectLst/>
                          <a:latin typeface="Arial" panose="020B0604020202020204" pitchFamily="34" charset="0"/>
                          <a:ea typeface="Calibri" panose="020F0502020204030204" pitchFamily="34" charset="0"/>
                          <a:cs typeface="Arial" panose="020B0604020202020204" pitchFamily="34" charset="0"/>
                        </a:rPr>
                        <a:t>An approved Government Sexual and Reproductive Justice Strategy</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400">
                          <a:solidFill>
                            <a:srgbClr val="4C4D4F"/>
                          </a:solidFill>
                          <a:effectLst/>
                          <a:latin typeface="Arial" panose="020B0604020202020204" pitchFamily="34" charset="0"/>
                          <a:ea typeface="Calibri" panose="020F0502020204030204" pitchFamily="34" charset="0"/>
                          <a:cs typeface="Arial" panose="020B0604020202020204" pitchFamily="34" charset="0"/>
                        </a:rPr>
                        <a:t>Government Sexual and Reproductive Justice Strategy approved  </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400">
                          <a:effectLst/>
                          <a:latin typeface="Arial" panose="020B0604020202020204" pitchFamily="34" charset="0"/>
                          <a:ea typeface="Calibri" panose="020F0502020204030204" pitchFamily="34" charset="0"/>
                          <a:cs typeface="Arial" panose="020B0604020202020204" pitchFamily="34" charset="0"/>
                        </a:rPr>
                        <a:t>Submit the  Government Sexual and Reproductive Justice Strategy to the Minister to approve its submission to Cabinet</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4166077067"/>
                  </a:ext>
                </a:extLst>
              </a:tr>
              <a:tr h="668849">
                <a:tc>
                  <a:txBody>
                    <a:bodyPr/>
                    <a:lstStyle/>
                    <a:p>
                      <a:pPr>
                        <a:spcAft>
                          <a:spcPts val="0"/>
                        </a:spcAft>
                      </a:pPr>
                      <a:r>
                        <a:rPr lang="en-GB" sz="1400" dirty="0">
                          <a:solidFill>
                            <a:srgbClr val="4C4D4F"/>
                          </a:solidFill>
                          <a:effectLst/>
                          <a:latin typeface="Arial" panose="020B0604020202020204" pitchFamily="34" charset="0"/>
                          <a:ea typeface="Calibri" panose="020F0502020204030204" pitchFamily="34" charset="0"/>
                          <a:cs typeface="Arial" panose="020B0604020202020204" pitchFamily="34" charset="0"/>
                        </a:rPr>
                        <a:t>Implemented framework on integration of Population Policy in the District Development Model (One Plans)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GB" sz="1400" dirty="0">
                          <a:solidFill>
                            <a:srgbClr val="4C4D4F"/>
                          </a:solidFill>
                          <a:effectLst/>
                          <a:latin typeface="Arial" panose="020B0604020202020204" pitchFamily="34" charset="0"/>
                          <a:ea typeface="Calibri" panose="020F0502020204030204" pitchFamily="34" charset="0"/>
                          <a:cs typeface="Arial" panose="020B0604020202020204" pitchFamily="34" charset="0"/>
                        </a:rPr>
                        <a:t>Implementation of the Framework</a:t>
                      </a:r>
                      <a:r>
                        <a:rPr lang="en-GB" sz="1400" spc="5" dirty="0">
                          <a:solidFill>
                            <a:srgbClr val="4C4D4F"/>
                          </a:solidFill>
                          <a:effectLst/>
                          <a:latin typeface="Arial" panose="020B0604020202020204" pitchFamily="34" charset="0"/>
                          <a:ea typeface="Calibri" panose="020F0502020204030204" pitchFamily="34" charset="0"/>
                          <a:cs typeface="Arial" panose="020B0604020202020204" pitchFamily="34" charset="0"/>
                        </a:rPr>
                        <a:t> </a:t>
                      </a:r>
                      <a:r>
                        <a:rPr lang="en-GB" sz="1400" dirty="0">
                          <a:solidFill>
                            <a:srgbClr val="4C4D4F"/>
                          </a:solidFill>
                          <a:effectLst/>
                          <a:latin typeface="Arial" panose="020B0604020202020204" pitchFamily="34" charset="0"/>
                          <a:ea typeface="Calibri" panose="020F0502020204030204" pitchFamily="34" charset="0"/>
                          <a:cs typeface="Arial" panose="020B0604020202020204" pitchFamily="34" charset="0"/>
                        </a:rPr>
                        <a:t>on integration</a:t>
                      </a:r>
                      <a:r>
                        <a:rPr lang="en-GB" sz="1400" spc="-240" dirty="0">
                          <a:solidFill>
                            <a:srgbClr val="4C4D4F"/>
                          </a:solidFill>
                          <a:effectLst/>
                          <a:latin typeface="Arial" panose="020B0604020202020204" pitchFamily="34" charset="0"/>
                          <a:ea typeface="Calibri" panose="020F0502020204030204" pitchFamily="34" charset="0"/>
                          <a:cs typeface="Arial" panose="020B0604020202020204" pitchFamily="34" charset="0"/>
                        </a:rPr>
                        <a:t> </a:t>
                      </a:r>
                      <a:r>
                        <a:rPr lang="en-GB" sz="1400" dirty="0">
                          <a:solidFill>
                            <a:srgbClr val="4C4D4F"/>
                          </a:solidFill>
                          <a:effectLst/>
                          <a:latin typeface="Arial" panose="020B0604020202020204" pitchFamily="34" charset="0"/>
                          <a:ea typeface="Calibri" panose="020F0502020204030204" pitchFamily="34" charset="0"/>
                          <a:cs typeface="Arial" panose="020B0604020202020204" pitchFamily="34" charset="0"/>
                        </a:rPr>
                        <a:t>of Population</a:t>
                      </a:r>
                      <a:r>
                        <a:rPr lang="en-GB" sz="1400" spc="-240" dirty="0">
                          <a:solidFill>
                            <a:srgbClr val="4C4D4F"/>
                          </a:solidFill>
                          <a:effectLst/>
                          <a:latin typeface="Arial" panose="020B0604020202020204" pitchFamily="34" charset="0"/>
                          <a:ea typeface="Calibri" panose="020F0502020204030204" pitchFamily="34" charset="0"/>
                          <a:cs typeface="Arial" panose="020B0604020202020204" pitchFamily="34" charset="0"/>
                        </a:rPr>
                        <a:t> </a:t>
                      </a:r>
                      <a:r>
                        <a:rPr lang="en-GB" sz="1400" dirty="0">
                          <a:solidFill>
                            <a:srgbClr val="4C4D4F"/>
                          </a:solidFill>
                          <a:effectLst/>
                          <a:latin typeface="Arial" panose="020B0604020202020204" pitchFamily="34" charset="0"/>
                          <a:ea typeface="Calibri" panose="020F0502020204030204" pitchFamily="34" charset="0"/>
                          <a:cs typeface="Arial" panose="020B0604020202020204" pitchFamily="34" charset="0"/>
                        </a:rPr>
                        <a:t>Policy into</a:t>
                      </a:r>
                      <a:r>
                        <a:rPr lang="en-GB" sz="1400" spc="5" dirty="0">
                          <a:solidFill>
                            <a:srgbClr val="4C4D4F"/>
                          </a:solidFill>
                          <a:effectLst/>
                          <a:latin typeface="Arial" panose="020B0604020202020204" pitchFamily="34" charset="0"/>
                          <a:ea typeface="Calibri" panose="020F0502020204030204" pitchFamily="34" charset="0"/>
                          <a:cs typeface="Arial" panose="020B0604020202020204" pitchFamily="34" charset="0"/>
                        </a:rPr>
                        <a:t> </a:t>
                      </a:r>
                      <a:r>
                        <a:rPr lang="en-GB" sz="1400" dirty="0">
                          <a:solidFill>
                            <a:srgbClr val="4C4D4F"/>
                          </a:solidFill>
                          <a:effectLst/>
                          <a:latin typeface="Arial" panose="020B0604020202020204" pitchFamily="34" charset="0"/>
                          <a:ea typeface="Calibri" panose="020F0502020204030204" pitchFamily="34" charset="0"/>
                          <a:cs typeface="Arial" panose="020B0604020202020204" pitchFamily="34" charset="0"/>
                        </a:rPr>
                        <a:t>District</a:t>
                      </a:r>
                      <a:r>
                        <a:rPr lang="en-GB" sz="1400" spc="5" dirty="0">
                          <a:solidFill>
                            <a:srgbClr val="4C4D4F"/>
                          </a:solidFill>
                          <a:effectLst/>
                          <a:latin typeface="Arial" panose="020B0604020202020204" pitchFamily="34" charset="0"/>
                          <a:ea typeface="Calibri" panose="020F0502020204030204" pitchFamily="34" charset="0"/>
                          <a:cs typeface="Arial" panose="020B0604020202020204" pitchFamily="34" charset="0"/>
                        </a:rPr>
                        <a:t> </a:t>
                      </a:r>
                      <a:r>
                        <a:rPr lang="en-GB" sz="1400" dirty="0">
                          <a:solidFill>
                            <a:srgbClr val="4C4D4F"/>
                          </a:solidFill>
                          <a:effectLst/>
                          <a:latin typeface="Arial" panose="020B0604020202020204" pitchFamily="34" charset="0"/>
                          <a:ea typeface="Calibri" panose="020F0502020204030204" pitchFamily="34" charset="0"/>
                          <a:cs typeface="Arial" panose="020B0604020202020204" pitchFamily="34" charset="0"/>
                        </a:rPr>
                        <a:t>Development</a:t>
                      </a:r>
                      <a:r>
                        <a:rPr lang="en-GB" sz="1400" spc="-240" dirty="0">
                          <a:solidFill>
                            <a:srgbClr val="4C4D4F"/>
                          </a:solidFill>
                          <a:effectLst/>
                          <a:latin typeface="Arial" panose="020B0604020202020204" pitchFamily="34" charset="0"/>
                          <a:ea typeface="Calibri" panose="020F0502020204030204" pitchFamily="34" charset="0"/>
                          <a:cs typeface="Arial" panose="020B0604020202020204" pitchFamily="34" charset="0"/>
                        </a:rPr>
                        <a:t> </a:t>
                      </a:r>
                      <a:r>
                        <a:rPr lang="en-GB" sz="1400" dirty="0">
                          <a:solidFill>
                            <a:srgbClr val="4C4D4F"/>
                          </a:solidFill>
                          <a:effectLst/>
                          <a:latin typeface="Arial" panose="020B0604020202020204" pitchFamily="34" charset="0"/>
                          <a:ea typeface="Calibri" panose="020F0502020204030204" pitchFamily="34" charset="0"/>
                          <a:cs typeface="Arial" panose="020B0604020202020204" pitchFamily="34" charset="0"/>
                        </a:rPr>
                        <a:t>Model</a:t>
                      </a:r>
                      <a:r>
                        <a:rPr lang="en-GB" sz="1400" spc="5" dirty="0">
                          <a:solidFill>
                            <a:srgbClr val="4C4D4F"/>
                          </a:solidFill>
                          <a:effectLst/>
                          <a:latin typeface="Arial" panose="020B0604020202020204" pitchFamily="34" charset="0"/>
                          <a:ea typeface="Calibri" panose="020F0502020204030204" pitchFamily="34" charset="0"/>
                          <a:cs typeface="Arial" panose="020B0604020202020204" pitchFamily="34" charset="0"/>
                        </a:rPr>
                        <a:t> (One Plans) </a:t>
                      </a:r>
                      <a:r>
                        <a:rPr lang="en-GB" sz="1400" dirty="0">
                          <a:solidFill>
                            <a:srgbClr val="4C4D4F"/>
                          </a:solidFill>
                          <a:effectLst/>
                          <a:latin typeface="Arial" panose="020B0604020202020204" pitchFamily="34" charset="0"/>
                          <a:ea typeface="Calibri" panose="020F0502020204030204" pitchFamily="34" charset="0"/>
                          <a:cs typeface="Arial" panose="020B0604020202020204" pitchFamily="34" charset="0"/>
                        </a:rPr>
                        <a:t>monitored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Monitor implementation of the framework on integration of Population Policy in the District Development Model (One Plans)</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074998827"/>
                  </a:ext>
                </a:extLst>
              </a:tr>
              <a:tr h="1236299">
                <a:tc>
                  <a:txBody>
                    <a:bodyPr/>
                    <a:lstStyle/>
                    <a:p>
                      <a:pPr>
                        <a:spcBef>
                          <a:spcPts val="475"/>
                        </a:spcBef>
                        <a:spcAft>
                          <a:spcPts val="0"/>
                        </a:spcAft>
                      </a:pPr>
                      <a:r>
                        <a:rPr lang="en-GB" sz="1400">
                          <a:solidFill>
                            <a:srgbClr val="4C4D4F"/>
                          </a:solidFill>
                          <a:effectLst/>
                          <a:latin typeface="Arial" panose="020B0604020202020204" pitchFamily="34" charset="0"/>
                          <a:ea typeface="Calibri" panose="020F0502020204030204" pitchFamily="34" charset="0"/>
                          <a:cs typeface="Arial" panose="020B0604020202020204" pitchFamily="34" charset="0"/>
                        </a:rPr>
                        <a:t>Municipalities trained on Integrating</a:t>
                      </a:r>
                      <a:endParaRPr lang="en-ZA" sz="140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400">
                          <a:solidFill>
                            <a:srgbClr val="4C4D4F"/>
                          </a:solidFill>
                          <a:effectLst/>
                          <a:latin typeface="Arial" panose="020B0604020202020204" pitchFamily="34" charset="0"/>
                          <a:ea typeface="Calibri" panose="020F0502020204030204" pitchFamily="34" charset="0"/>
                          <a:cs typeface="Arial" panose="020B0604020202020204" pitchFamily="34" charset="0"/>
                        </a:rPr>
                        <a:t>Migration &amp; Urbanization into Integrated Development plans (IDPs)</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spcAft>
                          <a:spcPts val="0"/>
                        </a:spcAft>
                      </a:pPr>
                      <a:r>
                        <a:rPr lang="en-GB" sz="1400" dirty="0">
                          <a:solidFill>
                            <a:srgbClr val="4C4D4F"/>
                          </a:solidFill>
                          <a:effectLst/>
                          <a:latin typeface="Arial" panose="020B0604020202020204" pitchFamily="34" charset="0"/>
                          <a:ea typeface="Calibri" panose="020F0502020204030204" pitchFamily="34" charset="0"/>
                          <a:cs typeface="Arial" panose="020B0604020202020204" pitchFamily="34" charset="0"/>
                        </a:rPr>
                        <a:t>Number of municipalities trained on Integrating Migration &amp; Urbanization into IDPs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spcAft>
                          <a:spcPts val="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Train 60 municipalities on the Integrating Migration &amp; </a:t>
                      </a:r>
                      <a:r>
                        <a:rPr lang="en-US" sz="1400" dirty="0">
                          <a:effectLst/>
                          <a:latin typeface="Arial" panose="020B0604020202020204" pitchFamily="34" charset="0"/>
                          <a:ea typeface="Times New Roman" panose="02020603050405020304" pitchFamily="18" charset="0"/>
                          <a:cs typeface="Arial" panose="020B0604020202020204" pitchFamily="34" charset="0"/>
                        </a:rPr>
                        <a:t>Urbanization</a:t>
                      </a:r>
                      <a:r>
                        <a:rPr lang="en-US" sz="1400" strike="sngStrike" dirty="0">
                          <a:effectLst/>
                          <a:latin typeface="Arial" panose="020B0604020202020204" pitchFamily="34" charset="0"/>
                          <a:ea typeface="Times New Roman" panose="02020603050405020304" pitchFamily="18" charset="0"/>
                          <a:cs typeface="Arial" panose="020B0604020202020204" pitchFamily="34" charset="0"/>
                        </a:rPr>
                        <a:t> </a:t>
                      </a:r>
                      <a:r>
                        <a:rPr lang="en-US" sz="1400" dirty="0">
                          <a:effectLst/>
                          <a:latin typeface="Arial" panose="020B0604020202020204" pitchFamily="34" charset="0"/>
                          <a:ea typeface="Times New Roman" panose="02020603050405020304" pitchFamily="18" charset="0"/>
                          <a:cs typeface="Arial" panose="020B0604020202020204" pitchFamily="34" charset="0"/>
                        </a:rPr>
                        <a:t>into </a:t>
                      </a: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IDPs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898374637"/>
                  </a:ext>
                </a:extLst>
              </a:tr>
            </a:tbl>
          </a:graphicData>
        </a:graphic>
      </p:graphicFrame>
    </p:spTree>
    <p:extLst>
      <p:ext uri="{BB962C8B-B14F-4D97-AF65-F5344CB8AC3E}">
        <p14:creationId xmlns:p14="http://schemas.microsoft.com/office/powerpoint/2010/main" xmlns="" val="16505806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C9DBB4-2008-4105-02BF-10E6C1C7B582}"/>
              </a:ext>
            </a:extLst>
          </p:cNvPr>
          <p:cNvSpPr>
            <a:spLocks noGrp="1"/>
          </p:cNvSpPr>
          <p:nvPr>
            <p:ph type="title"/>
          </p:nvPr>
        </p:nvSpPr>
        <p:spPr>
          <a:xfrm>
            <a:off x="609600" y="4251"/>
            <a:ext cx="10972800" cy="897194"/>
          </a:xfrm>
        </p:spPr>
        <p:txBody>
          <a:bodyPr>
            <a:normAutofit/>
          </a:bodyPr>
          <a:lstStyle/>
          <a:p>
            <a:r>
              <a:rPr lang="en-US" b="1" dirty="0">
                <a:latin typeface="Arial Black" panose="020B0A04020102020204" pitchFamily="34" charset="0"/>
                <a:cs typeface="Calibri"/>
              </a:rPr>
              <a:t>Social Development Allocations</a:t>
            </a:r>
          </a:p>
        </p:txBody>
      </p:sp>
      <p:sp>
        <p:nvSpPr>
          <p:cNvPr id="5" name="Slide Number Placeholder 6">
            <a:extLst>
              <a:ext uri="{FF2B5EF4-FFF2-40B4-BE49-F238E27FC236}">
                <a16:creationId xmlns:a16="http://schemas.microsoft.com/office/drawing/2014/main" xmlns="" id="{B51EB78A-2883-46BF-901C-079D18C3695C}"/>
              </a:ext>
            </a:extLst>
          </p:cNvPr>
          <p:cNvSpPr txBox="1">
            <a:spLocks/>
          </p:cNvSpPr>
          <p:nvPr/>
        </p:nvSpPr>
        <p:spPr>
          <a:xfrm>
            <a:off x="4385220" y="6143133"/>
            <a:ext cx="2311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rial" panose="020B0604020202020204"/>
              </a:rPr>
              <a:t>43</a:t>
            </a: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7" name="Chart 5">
            <a:extLst>
              <a:ext uri="{FF2B5EF4-FFF2-40B4-BE49-F238E27FC236}">
                <a16:creationId xmlns:a16="http://schemas.microsoft.com/office/drawing/2014/main" xmlns="" id="{B5883AC2-53FB-4AE8-A88F-A2D05E0317AA}"/>
              </a:ext>
            </a:extLst>
          </p:cNvPr>
          <p:cNvGraphicFramePr>
            <a:graphicFrameLocks/>
          </p:cNvGraphicFramePr>
          <p:nvPr/>
        </p:nvGraphicFramePr>
        <p:xfrm>
          <a:off x="262270" y="843951"/>
          <a:ext cx="11652257" cy="51953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6011843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A2DB16-F32A-078E-8F79-20B1DD312F8C}"/>
              </a:ext>
            </a:extLst>
          </p:cNvPr>
          <p:cNvSpPr>
            <a:spLocks noGrp="1"/>
          </p:cNvSpPr>
          <p:nvPr>
            <p:ph type="title"/>
          </p:nvPr>
        </p:nvSpPr>
        <p:spPr>
          <a:xfrm>
            <a:off x="609600" y="274638"/>
            <a:ext cx="10972800" cy="553065"/>
          </a:xfrm>
        </p:spPr>
        <p:txBody>
          <a:bodyPr>
            <a:normAutofit fontScale="90000"/>
          </a:bodyPr>
          <a:lstStyle/>
          <a:p>
            <a:r>
              <a:rPr lang="en-US" b="1" dirty="0">
                <a:latin typeface="Arial Black" panose="020B0A04020102020204" pitchFamily="34" charset="0"/>
                <a:cs typeface="Calibri"/>
              </a:rPr>
              <a:t>SUMMARY 2023 MTEF</a:t>
            </a:r>
          </a:p>
        </p:txBody>
      </p:sp>
      <p:pic>
        <p:nvPicPr>
          <p:cNvPr id="4" name="Picture 4" descr="Table&#10;&#10;Description automatically generated">
            <a:extLst>
              <a:ext uri="{FF2B5EF4-FFF2-40B4-BE49-F238E27FC236}">
                <a16:creationId xmlns:a16="http://schemas.microsoft.com/office/drawing/2014/main" xmlns="" id="{78905F2F-A4F1-2183-A265-68E8147D19FD}"/>
              </a:ext>
            </a:extLst>
          </p:cNvPr>
          <p:cNvPicPr>
            <a:picLocks noGrp="1" noChangeAspect="1"/>
          </p:cNvPicPr>
          <p:nvPr>
            <p:ph idx="1"/>
          </p:nvPr>
        </p:nvPicPr>
        <p:blipFill>
          <a:blip r:embed="rId2" cstate="print"/>
          <a:stretch>
            <a:fillRect/>
          </a:stretch>
        </p:blipFill>
        <p:spPr>
          <a:xfrm>
            <a:off x="124692" y="914399"/>
            <a:ext cx="11635357" cy="5211765"/>
          </a:xfrm>
        </p:spPr>
      </p:pic>
      <p:sp>
        <p:nvSpPr>
          <p:cNvPr id="5" name="Slide Number Placeholder 6">
            <a:extLst>
              <a:ext uri="{FF2B5EF4-FFF2-40B4-BE49-F238E27FC236}">
                <a16:creationId xmlns:a16="http://schemas.microsoft.com/office/drawing/2014/main" xmlns="" id="{C1D8C448-1AF9-4052-9803-C93440CAC00E}"/>
              </a:ext>
            </a:extLst>
          </p:cNvPr>
          <p:cNvSpPr txBox="1">
            <a:spLocks/>
          </p:cNvSpPr>
          <p:nvPr/>
        </p:nvSpPr>
        <p:spPr>
          <a:xfrm>
            <a:off x="4385220" y="6143133"/>
            <a:ext cx="2311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44</a:t>
            </a:r>
          </a:p>
        </p:txBody>
      </p:sp>
    </p:spTree>
    <p:extLst>
      <p:ext uri="{BB962C8B-B14F-4D97-AF65-F5344CB8AC3E}">
        <p14:creationId xmlns:p14="http://schemas.microsoft.com/office/powerpoint/2010/main" xmlns="" val="40668300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D009EA-EAE8-4C29-8A86-06F8D8144BA5}"/>
              </a:ext>
            </a:extLst>
          </p:cNvPr>
          <p:cNvSpPr>
            <a:spLocks noGrp="1"/>
          </p:cNvSpPr>
          <p:nvPr>
            <p:ph type="title"/>
          </p:nvPr>
        </p:nvSpPr>
        <p:spPr>
          <a:xfrm>
            <a:off x="609600" y="274638"/>
            <a:ext cx="10972800" cy="987234"/>
          </a:xfrm>
          <a:solidFill>
            <a:schemeClr val="accent6">
              <a:lumMod val="60000"/>
              <a:lumOff val="40000"/>
            </a:schemeClr>
          </a:solidFill>
        </p:spPr>
        <p:txBody>
          <a:bodyPr>
            <a:normAutofit/>
          </a:bodyPr>
          <a:lstStyle/>
          <a:p>
            <a:r>
              <a:rPr lang="en-GB" b="1" dirty="0"/>
              <a:t>NOTES TO THE BASELINE ADJUSTMENTS</a:t>
            </a:r>
            <a:endParaRPr lang="en-ZA" b="1" dirty="0"/>
          </a:p>
        </p:txBody>
      </p:sp>
      <p:sp>
        <p:nvSpPr>
          <p:cNvPr id="3" name="Content Placeholder 2">
            <a:extLst>
              <a:ext uri="{FF2B5EF4-FFF2-40B4-BE49-F238E27FC236}">
                <a16:creationId xmlns:a16="http://schemas.microsoft.com/office/drawing/2014/main" xmlns="" id="{E6EF00E4-0365-4032-8B5F-6FD0AAE9393F}"/>
              </a:ext>
            </a:extLst>
          </p:cNvPr>
          <p:cNvSpPr>
            <a:spLocks noGrp="1"/>
          </p:cNvSpPr>
          <p:nvPr>
            <p:ph idx="1"/>
          </p:nvPr>
        </p:nvSpPr>
        <p:spPr>
          <a:xfrm>
            <a:off x="609600" y="1261872"/>
            <a:ext cx="10972800" cy="4525963"/>
          </a:xfrm>
        </p:spPr>
        <p:txBody>
          <a:bodyPr>
            <a:normAutofit fontScale="92500" lnSpcReduction="10000"/>
          </a:bodyPr>
          <a:lstStyle/>
          <a:p>
            <a:pPr algn="just"/>
            <a:r>
              <a:rPr lang="en-GB" sz="2800" dirty="0"/>
              <a:t>Compensation of Employees </a:t>
            </a:r>
          </a:p>
          <a:p>
            <a:pPr lvl="1" algn="just"/>
            <a:r>
              <a:rPr lang="en-GB" sz="2400" dirty="0"/>
              <a:t>R15.8 million in 2023/24, R16.0 million in 2024/25 and R16.2 million in 2025/26 for </a:t>
            </a:r>
            <a:r>
              <a:rPr lang="en-GB" sz="2400" dirty="0" err="1"/>
              <a:t>for</a:t>
            </a:r>
            <a:r>
              <a:rPr lang="en-GB" sz="2400" dirty="0"/>
              <a:t> cost-of-living salary adjustments.</a:t>
            </a:r>
          </a:p>
          <a:p>
            <a:pPr algn="just"/>
            <a:r>
              <a:rPr lang="en-GB" sz="2800" dirty="0"/>
              <a:t>SRD R 350 Grant</a:t>
            </a:r>
          </a:p>
          <a:p>
            <a:pPr lvl="1" algn="just"/>
            <a:r>
              <a:rPr lang="en-GB" sz="2400" dirty="0"/>
              <a:t>R35.7 billion in 2023/24 for continuation of the COVID-19 Social Relief of Distress Grant until March 2024. </a:t>
            </a:r>
          </a:p>
          <a:p>
            <a:pPr algn="just"/>
            <a:r>
              <a:rPr lang="en-GB" sz="2800" dirty="0"/>
              <a:t>Social Assistance Grants</a:t>
            </a:r>
          </a:p>
          <a:p>
            <a:pPr lvl="1" algn="just"/>
            <a:r>
              <a:rPr lang="en-GB" sz="2400" dirty="0"/>
              <a:t>Amounts of R5.8 billion in 2023/24, R9.1 billion in 2024/25 and R14.5 billion for inflationary increases to social grants; and </a:t>
            </a:r>
          </a:p>
          <a:p>
            <a:pPr algn="just"/>
            <a:r>
              <a:rPr lang="en-GB" sz="2800" dirty="0"/>
              <a:t>SASSA Administration</a:t>
            </a:r>
          </a:p>
          <a:p>
            <a:pPr lvl="1" algn="just"/>
            <a:r>
              <a:rPr lang="en-GB" sz="2400" dirty="0"/>
              <a:t>R400 million for transfer to SASSA for the administration of the COVID-19 Social Relief of Distress Grant. </a:t>
            </a:r>
          </a:p>
          <a:p>
            <a:pPr algn="just"/>
            <a:endParaRPr lang="en-ZA" sz="2800" dirty="0"/>
          </a:p>
        </p:txBody>
      </p:sp>
      <p:sp>
        <p:nvSpPr>
          <p:cNvPr id="4" name="Slide Number Placeholder 6">
            <a:extLst>
              <a:ext uri="{FF2B5EF4-FFF2-40B4-BE49-F238E27FC236}">
                <a16:creationId xmlns:a16="http://schemas.microsoft.com/office/drawing/2014/main" xmlns="" id="{C1D8C448-1AF9-4052-9803-C93440CAC00E}"/>
              </a:ext>
            </a:extLst>
          </p:cNvPr>
          <p:cNvSpPr txBox="1">
            <a:spLocks/>
          </p:cNvSpPr>
          <p:nvPr/>
        </p:nvSpPr>
        <p:spPr>
          <a:xfrm>
            <a:off x="4385220" y="6143133"/>
            <a:ext cx="2311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45</a:t>
            </a:r>
          </a:p>
        </p:txBody>
      </p:sp>
    </p:spTree>
    <p:extLst>
      <p:ext uri="{BB962C8B-B14F-4D97-AF65-F5344CB8AC3E}">
        <p14:creationId xmlns:p14="http://schemas.microsoft.com/office/powerpoint/2010/main" xmlns="" val="6716469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F72874-C15D-23C0-14BE-4FEEBC82EA9C}"/>
              </a:ext>
            </a:extLst>
          </p:cNvPr>
          <p:cNvSpPr>
            <a:spLocks noGrp="1"/>
          </p:cNvSpPr>
          <p:nvPr>
            <p:ph type="title"/>
          </p:nvPr>
        </p:nvSpPr>
        <p:spPr>
          <a:xfrm>
            <a:off x="609600" y="274638"/>
            <a:ext cx="10972800" cy="516194"/>
          </a:xfrm>
        </p:spPr>
        <p:txBody>
          <a:bodyPr>
            <a:normAutofit fontScale="90000"/>
          </a:bodyPr>
          <a:lstStyle/>
          <a:p>
            <a:r>
              <a:rPr lang="en-US" b="1" dirty="0">
                <a:latin typeface="Arial Black" panose="020B0A04020102020204" pitchFamily="34" charset="0"/>
                <a:ea typeface="+mj-lt"/>
                <a:cs typeface="+mj-lt"/>
              </a:rPr>
              <a:t>SUMMARY – PER PROGRAMME</a:t>
            </a:r>
          </a:p>
        </p:txBody>
      </p:sp>
      <p:sp>
        <p:nvSpPr>
          <p:cNvPr id="4" name="Slide Number Placeholder 6">
            <a:extLst>
              <a:ext uri="{FF2B5EF4-FFF2-40B4-BE49-F238E27FC236}">
                <a16:creationId xmlns:a16="http://schemas.microsoft.com/office/drawing/2014/main" xmlns="" id="{32865831-81CB-4401-9DD8-A81D88033C21}"/>
              </a:ext>
            </a:extLst>
          </p:cNvPr>
          <p:cNvSpPr txBox="1">
            <a:spLocks/>
          </p:cNvSpPr>
          <p:nvPr/>
        </p:nvSpPr>
        <p:spPr>
          <a:xfrm>
            <a:off x="4385220" y="6143133"/>
            <a:ext cx="2311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rial" panose="020B0604020202020204"/>
              </a:rPr>
              <a:t>46</a:t>
            </a: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7" name="Table 6">
            <a:extLst>
              <a:ext uri="{FF2B5EF4-FFF2-40B4-BE49-F238E27FC236}">
                <a16:creationId xmlns:a16="http://schemas.microsoft.com/office/drawing/2014/main" xmlns="" id="{E85DA376-B5F2-49F2-8F74-F248AAF53EB0}"/>
              </a:ext>
            </a:extLst>
          </p:cNvPr>
          <p:cNvGraphicFramePr>
            <a:graphicFrameLocks noGrp="1"/>
          </p:cNvGraphicFramePr>
          <p:nvPr/>
        </p:nvGraphicFramePr>
        <p:xfrm>
          <a:off x="260179" y="1142999"/>
          <a:ext cx="11408532" cy="4103705"/>
        </p:xfrm>
        <a:graphic>
          <a:graphicData uri="http://schemas.openxmlformats.org/drawingml/2006/table">
            <a:tbl>
              <a:tblPr/>
              <a:tblGrid>
                <a:gridCol w="3096354">
                  <a:extLst>
                    <a:ext uri="{9D8B030D-6E8A-4147-A177-3AD203B41FA5}">
                      <a16:colId xmlns:a16="http://schemas.microsoft.com/office/drawing/2014/main" xmlns="" val="3840352276"/>
                    </a:ext>
                  </a:extLst>
                </a:gridCol>
                <a:gridCol w="1187454">
                  <a:extLst>
                    <a:ext uri="{9D8B030D-6E8A-4147-A177-3AD203B41FA5}">
                      <a16:colId xmlns:a16="http://schemas.microsoft.com/office/drawing/2014/main" xmlns="" val="1658970215"/>
                    </a:ext>
                  </a:extLst>
                </a:gridCol>
                <a:gridCol w="1187454">
                  <a:extLst>
                    <a:ext uri="{9D8B030D-6E8A-4147-A177-3AD203B41FA5}">
                      <a16:colId xmlns:a16="http://schemas.microsoft.com/office/drawing/2014/main" xmlns="" val="3788498176"/>
                    </a:ext>
                  </a:extLst>
                </a:gridCol>
                <a:gridCol w="1187454">
                  <a:extLst>
                    <a:ext uri="{9D8B030D-6E8A-4147-A177-3AD203B41FA5}">
                      <a16:colId xmlns:a16="http://schemas.microsoft.com/office/drawing/2014/main" xmlns="" val="1250666594"/>
                    </a:ext>
                  </a:extLst>
                </a:gridCol>
                <a:gridCol w="1187454">
                  <a:extLst>
                    <a:ext uri="{9D8B030D-6E8A-4147-A177-3AD203B41FA5}">
                      <a16:colId xmlns:a16="http://schemas.microsoft.com/office/drawing/2014/main" xmlns="" val="2385945525"/>
                    </a:ext>
                  </a:extLst>
                </a:gridCol>
                <a:gridCol w="1187454">
                  <a:extLst>
                    <a:ext uri="{9D8B030D-6E8A-4147-A177-3AD203B41FA5}">
                      <a16:colId xmlns:a16="http://schemas.microsoft.com/office/drawing/2014/main" xmlns="" val="39716444"/>
                    </a:ext>
                  </a:extLst>
                </a:gridCol>
                <a:gridCol w="1187454">
                  <a:extLst>
                    <a:ext uri="{9D8B030D-6E8A-4147-A177-3AD203B41FA5}">
                      <a16:colId xmlns:a16="http://schemas.microsoft.com/office/drawing/2014/main" xmlns="" val="1523766209"/>
                    </a:ext>
                  </a:extLst>
                </a:gridCol>
                <a:gridCol w="1187454">
                  <a:extLst>
                    <a:ext uri="{9D8B030D-6E8A-4147-A177-3AD203B41FA5}">
                      <a16:colId xmlns:a16="http://schemas.microsoft.com/office/drawing/2014/main" xmlns="" val="304322413"/>
                    </a:ext>
                  </a:extLst>
                </a:gridCol>
              </a:tblGrid>
              <a:tr h="359074">
                <a:tc gridSpan="8">
                  <a:txBody>
                    <a:bodyPr/>
                    <a:lstStyle/>
                    <a:p>
                      <a:pPr algn="ctr" rtl="0" fontAlgn="ctr"/>
                      <a:r>
                        <a:rPr lang="en-ZA" sz="1400" b="1" i="0" u="none" strike="noStrike" dirty="0">
                          <a:solidFill>
                            <a:srgbClr val="4C4D4F"/>
                          </a:solidFill>
                          <a:effectLst/>
                          <a:latin typeface="Calibri" panose="020F0502020204030204" pitchFamily="34" charset="0"/>
                        </a:rPr>
                        <a:t>SUMMARY : SOCIAL DEVELOPMENT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C26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816381601"/>
                  </a:ext>
                </a:extLst>
              </a:tr>
              <a:tr h="376173">
                <a:tc rowSpan="2">
                  <a:txBody>
                    <a:bodyPr/>
                    <a:lstStyle/>
                    <a:p>
                      <a:pPr algn="l" rtl="0" fontAlgn="ctr"/>
                      <a:r>
                        <a:rPr lang="en-ZA" sz="1400" b="1" i="0" u="none" strike="noStrike">
                          <a:solidFill>
                            <a:srgbClr val="FFFFFF"/>
                          </a:solidFill>
                          <a:effectLst/>
                          <a:latin typeface="Calibri" panose="020F0502020204030204" pitchFamily="34" charset="0"/>
                        </a:rPr>
                        <a:t>SUB PROGRAMMES</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ctr" rtl="0" fontAlgn="ctr"/>
                      <a:r>
                        <a:rPr lang="en-ZA" sz="1400" b="1" i="0" u="none" strike="noStrike">
                          <a:solidFill>
                            <a:srgbClr val="FFFFFF"/>
                          </a:solidFill>
                          <a:effectLst/>
                          <a:latin typeface="Calibri" panose="020F0502020204030204" pitchFamily="34" charset="0"/>
                        </a:rPr>
                        <a:t>2022/23</a:t>
                      </a:r>
                    </a:p>
                  </a:txBody>
                  <a:tcPr marL="9525" marR="9525" marT="9525" marB="0" anchor="ctr">
                    <a:lnL w="12700" cap="flat" cmpd="sng" algn="ctr">
                      <a:solidFill>
                        <a:srgbClr val="4C4D4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A05A09"/>
                    </a:solidFill>
                  </a:tcPr>
                </a:tc>
                <a:tc gridSpan="2">
                  <a:txBody>
                    <a:bodyPr/>
                    <a:lstStyle/>
                    <a:p>
                      <a:pPr algn="ctr" rtl="0" fontAlgn="ctr"/>
                      <a:r>
                        <a:rPr lang="en-ZA" sz="1400" b="1" i="0" u="none" strike="noStrike">
                          <a:solidFill>
                            <a:srgbClr val="FFFFFF"/>
                          </a:solidFill>
                          <a:effectLst/>
                          <a:latin typeface="Calibri" panose="020F0502020204030204" pitchFamily="34" charset="0"/>
                        </a:rPr>
                        <a:t>2023/24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5A09"/>
                    </a:solidFill>
                  </a:tcPr>
                </a:tc>
                <a:tc hMerge="1">
                  <a:txBody>
                    <a:bodyPr/>
                    <a:lstStyle/>
                    <a:p>
                      <a:endParaRPr lang="en-ZA"/>
                    </a:p>
                  </a:txBody>
                  <a:tcPr/>
                </a:tc>
                <a:tc gridSpan="2">
                  <a:txBody>
                    <a:bodyPr/>
                    <a:lstStyle/>
                    <a:p>
                      <a:pPr algn="ctr" rtl="0" fontAlgn="ctr"/>
                      <a:r>
                        <a:rPr lang="en-ZA" sz="1400" b="1" i="0" u="none" strike="noStrike">
                          <a:solidFill>
                            <a:srgbClr val="FFFFFF"/>
                          </a:solidFill>
                          <a:effectLst/>
                          <a:latin typeface="Calibri" panose="020F0502020204030204" pitchFamily="34" charset="0"/>
                        </a:rPr>
                        <a:t>2024/25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4C4D4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A05A09"/>
                    </a:solidFill>
                  </a:tcPr>
                </a:tc>
                <a:tc hMerge="1">
                  <a:txBody>
                    <a:bodyPr/>
                    <a:lstStyle/>
                    <a:p>
                      <a:endParaRPr lang="en-ZA"/>
                    </a:p>
                  </a:txBody>
                  <a:tcPr/>
                </a:tc>
                <a:tc gridSpan="2">
                  <a:txBody>
                    <a:bodyPr/>
                    <a:lstStyle/>
                    <a:p>
                      <a:pPr algn="ctr" rtl="0" fontAlgn="ctr"/>
                      <a:r>
                        <a:rPr lang="en-ZA" sz="1400" b="1" i="0" u="none" strike="noStrike">
                          <a:solidFill>
                            <a:srgbClr val="FFFFFF"/>
                          </a:solidFill>
                          <a:effectLst/>
                          <a:latin typeface="Calibri" panose="020F0502020204030204" pitchFamily="34" charset="0"/>
                        </a:rPr>
                        <a:t>2025/26</a:t>
                      </a:r>
                    </a:p>
                  </a:txBody>
                  <a:tcPr marL="9525" marR="9525" marT="9525" marB="0" anchor="ctr">
                    <a:lnL w="12700" cap="flat" cmpd="sng" algn="ctr">
                      <a:solidFill>
                        <a:srgbClr val="4C4D4F"/>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A05A09"/>
                    </a:solidFill>
                  </a:tcPr>
                </a:tc>
                <a:tc hMerge="1">
                  <a:txBody>
                    <a:bodyPr/>
                    <a:lstStyle/>
                    <a:p>
                      <a:endParaRPr lang="en-ZA"/>
                    </a:p>
                  </a:txBody>
                  <a:tcPr/>
                </a:tc>
                <a:extLst>
                  <a:ext uri="{0D108BD9-81ED-4DB2-BD59-A6C34878D82A}">
                    <a16:rowId xmlns:a16="http://schemas.microsoft.com/office/drawing/2014/main" xmlns="" val="1475025538"/>
                  </a:ext>
                </a:extLst>
              </a:tr>
              <a:tr h="376173">
                <a:tc vMerge="1">
                  <a:txBody>
                    <a:bodyPr/>
                    <a:lstStyle/>
                    <a:p>
                      <a:endParaRPr lang="en-ZA"/>
                    </a:p>
                  </a:txBody>
                  <a:tcPr/>
                </a:tc>
                <a:tc>
                  <a:txBody>
                    <a:bodyPr/>
                    <a:lstStyle/>
                    <a:p>
                      <a:pPr algn="ctr" rtl="0" fontAlgn="ctr"/>
                      <a:r>
                        <a:rPr lang="en-ZA" sz="1400" b="1" i="0" u="none" strike="noStrike">
                          <a:solidFill>
                            <a:srgbClr val="FFFFFF"/>
                          </a:solidFill>
                          <a:effectLst/>
                          <a:latin typeface="Calibri" panose="020F0502020204030204" pitchFamily="34" charset="0"/>
                        </a:rPr>
                        <a:t>Budget</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A05A09"/>
                    </a:solidFill>
                  </a:tcPr>
                </a:tc>
                <a:tc gridSpan="6">
                  <a:txBody>
                    <a:bodyPr/>
                    <a:lstStyle/>
                    <a:p>
                      <a:pPr algn="ctr" rtl="0" fontAlgn="ctr"/>
                      <a:r>
                        <a:rPr lang="en-ZA" sz="1400" b="1" i="0" u="none" strike="noStrike">
                          <a:solidFill>
                            <a:srgbClr val="4C4D4F"/>
                          </a:solidFill>
                          <a:effectLst/>
                          <a:latin typeface="Calibri" panose="020F0502020204030204" pitchFamily="34" charset="0"/>
                        </a:rPr>
                        <a:t>MTEF</a:t>
                      </a:r>
                    </a:p>
                  </a:txBody>
                  <a:tcPr marL="9525" marR="9525" marT="9525" marB="0" anchor="ctr">
                    <a:lnL w="12700" cap="flat" cmpd="sng" algn="ctr">
                      <a:solidFill>
                        <a:srgbClr val="4C4D4F"/>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C26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930695967"/>
                  </a:ext>
                </a:extLst>
              </a:tr>
              <a:tr h="376173">
                <a:tc>
                  <a:txBody>
                    <a:bodyPr/>
                    <a:lstStyle/>
                    <a:p>
                      <a:pPr algn="l" rtl="0" fontAlgn="ctr"/>
                      <a:r>
                        <a:rPr lang="en-ZA" sz="14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ctr" rtl="0" fontAlgn="ctr"/>
                      <a:r>
                        <a:rPr lang="en-ZA" sz="1400" b="1" i="0" u="none" strike="noStrike">
                          <a:solidFill>
                            <a:srgbClr val="FFFFFF"/>
                          </a:solidFill>
                          <a:effectLst/>
                          <a:latin typeface="Calibri" panose="020F0502020204030204" pitchFamily="34" charset="0"/>
                        </a:rPr>
                        <a:t>R'000</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ctr" rtl="0" fontAlgn="ctr"/>
                      <a:r>
                        <a:rPr lang="en-ZA" sz="1400" b="1" i="0" u="none" strike="noStrike">
                          <a:solidFill>
                            <a:srgbClr val="000000"/>
                          </a:solidFill>
                          <a:effectLst/>
                          <a:latin typeface="Calibri" panose="020F0502020204030204" pitchFamily="34" charset="0"/>
                        </a:rPr>
                        <a:t>R'000</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ctr" rtl="0" fontAlgn="ctr"/>
                      <a:r>
                        <a:rPr lang="en-ZA" sz="1400" b="1" i="0" u="none" strike="noStrike">
                          <a:solidFill>
                            <a:srgbClr val="000000"/>
                          </a:solidFill>
                          <a:effectLst/>
                          <a:latin typeface="Calibri" panose="020F0502020204030204" pitchFamily="34" charset="0"/>
                        </a:rPr>
                        <a:t>% increase</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ctr" rtl="0" fontAlgn="ctr"/>
                      <a:r>
                        <a:rPr lang="en-ZA" sz="1400" b="1" i="0" u="none" strike="noStrike">
                          <a:solidFill>
                            <a:srgbClr val="000000"/>
                          </a:solidFill>
                          <a:effectLst/>
                          <a:latin typeface="Calibri" panose="020F0502020204030204" pitchFamily="34" charset="0"/>
                        </a:rPr>
                        <a:t>R'000</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ctr" rtl="0" fontAlgn="ctr"/>
                      <a:r>
                        <a:rPr lang="en-ZA" sz="1400" b="1" i="0" u="none" strike="noStrike">
                          <a:solidFill>
                            <a:srgbClr val="000000"/>
                          </a:solidFill>
                          <a:effectLst/>
                          <a:latin typeface="Calibri" panose="020F0502020204030204" pitchFamily="34" charset="0"/>
                        </a:rPr>
                        <a:t>% increase</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ctr" rtl="0" fontAlgn="ctr"/>
                      <a:r>
                        <a:rPr lang="en-ZA" sz="1400" b="1" i="0" u="none" strike="noStrike">
                          <a:solidFill>
                            <a:srgbClr val="000000"/>
                          </a:solidFill>
                          <a:effectLst/>
                          <a:latin typeface="Calibri" panose="020F0502020204030204" pitchFamily="34" charset="0"/>
                        </a:rPr>
                        <a:t>R'000</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ctr" rtl="0" fontAlgn="ctr"/>
                      <a:r>
                        <a:rPr lang="en-ZA" sz="1400" b="1" i="0" u="none" strike="noStrike">
                          <a:solidFill>
                            <a:srgbClr val="000000"/>
                          </a:solidFill>
                          <a:effectLst/>
                          <a:latin typeface="Calibri" panose="020F0502020204030204" pitchFamily="34" charset="0"/>
                        </a:rPr>
                        <a:t>% increase</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xmlns="" val="2681667322"/>
                  </a:ext>
                </a:extLst>
              </a:tr>
              <a:tr h="376173">
                <a:tc>
                  <a:txBody>
                    <a:bodyPr/>
                    <a:lstStyle/>
                    <a:p>
                      <a:pPr algn="l" rtl="0" fontAlgn="ctr"/>
                      <a:r>
                        <a:rPr lang="en-ZA" sz="1400" b="0" i="0" u="none" strike="noStrike">
                          <a:solidFill>
                            <a:srgbClr val="4C4D4F"/>
                          </a:solidFill>
                          <a:effectLst/>
                          <a:latin typeface="Calibri" panose="020F0502020204030204" pitchFamily="34" charset="0"/>
                        </a:rPr>
                        <a:t>P1 : ADMINISTRATION</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1" i="0" u="none" strike="noStrike">
                          <a:solidFill>
                            <a:srgbClr val="FFFFFF"/>
                          </a:solidFill>
                          <a:effectLst/>
                          <a:latin typeface="Calibri" panose="020F0502020204030204" pitchFamily="34" charset="0"/>
                        </a:rPr>
                        <a:t>429 961</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400" b="0" i="0" u="none" strike="noStrike">
                          <a:solidFill>
                            <a:srgbClr val="4C4D4F"/>
                          </a:solidFill>
                          <a:effectLst/>
                          <a:latin typeface="Calibri" panose="020F0502020204030204" pitchFamily="34" charset="0"/>
                        </a:rPr>
                        <a:t>426 595</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-0.78%</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445 563</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4.45%</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465 328</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4.44%</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xmlns="" val="807155510"/>
                  </a:ext>
                </a:extLst>
              </a:tr>
              <a:tr h="376173">
                <a:tc>
                  <a:txBody>
                    <a:bodyPr/>
                    <a:lstStyle/>
                    <a:p>
                      <a:pPr algn="l" rtl="0" fontAlgn="ctr"/>
                      <a:r>
                        <a:rPr lang="en-ZA" sz="1400" b="0" i="0" u="none" strike="noStrike">
                          <a:solidFill>
                            <a:srgbClr val="4C4D4F"/>
                          </a:solidFill>
                          <a:effectLst/>
                          <a:latin typeface="Calibri" panose="020F0502020204030204" pitchFamily="34" charset="0"/>
                        </a:rPr>
                        <a:t>P2 : SOCIAL ASSISTANCE</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1" i="0" u="none" strike="noStrike">
                          <a:solidFill>
                            <a:srgbClr val="FFFFFF"/>
                          </a:solidFill>
                          <a:effectLst/>
                          <a:latin typeface="Calibri" panose="020F0502020204030204" pitchFamily="34" charset="0"/>
                        </a:rPr>
                        <a:t>248 294 592</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400" b="0" i="0" u="none" strike="noStrike">
                          <a:solidFill>
                            <a:srgbClr val="4C4D4F"/>
                          </a:solidFill>
                          <a:effectLst/>
                          <a:latin typeface="Calibri" panose="020F0502020204030204" pitchFamily="34" charset="0"/>
                        </a:rPr>
                        <a:t>253 841 777</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2.23%</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232 922 928</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-8.24%</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248 407 897</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6.65%</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xmlns="" val="114561295"/>
                  </a:ext>
                </a:extLst>
              </a:tr>
              <a:tr h="376173">
                <a:tc>
                  <a:txBody>
                    <a:bodyPr/>
                    <a:lstStyle/>
                    <a:p>
                      <a:pPr algn="l" rtl="0" fontAlgn="ctr"/>
                      <a:r>
                        <a:rPr lang="en-ZA" sz="1400" b="0" i="0" u="none" strike="noStrike">
                          <a:solidFill>
                            <a:srgbClr val="4C4D4F"/>
                          </a:solidFill>
                          <a:effectLst/>
                          <a:latin typeface="Calibri" panose="020F0502020204030204" pitchFamily="34" charset="0"/>
                        </a:rPr>
                        <a:t>P3 : SOCIAL SECURITY POLICY</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1" i="0" u="none" strike="noStrike">
                          <a:solidFill>
                            <a:srgbClr val="FFFFFF"/>
                          </a:solidFill>
                          <a:effectLst/>
                          <a:latin typeface="Calibri" panose="020F0502020204030204" pitchFamily="34" charset="0"/>
                        </a:rPr>
                        <a:t>7 614 509</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400" b="0" i="0" u="none" strike="noStrike">
                          <a:solidFill>
                            <a:srgbClr val="4C4D4F"/>
                          </a:solidFill>
                          <a:effectLst/>
                          <a:latin typeface="Calibri" panose="020F0502020204030204" pitchFamily="34" charset="0"/>
                        </a:rPr>
                        <a:t>8 086 459</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6.20%</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8 031 586</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-0.68%</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8 391 338</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4.48%</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xmlns="" val="1107778163"/>
                  </a:ext>
                </a:extLst>
              </a:tr>
              <a:tr h="376173">
                <a:tc>
                  <a:txBody>
                    <a:bodyPr/>
                    <a:lstStyle/>
                    <a:p>
                      <a:pPr algn="l" rtl="0" fontAlgn="ctr"/>
                      <a:r>
                        <a:rPr lang="en-ZA" sz="1400" b="0" i="0" u="none" strike="noStrike">
                          <a:solidFill>
                            <a:srgbClr val="4C4D4F"/>
                          </a:solidFill>
                          <a:effectLst/>
                          <a:latin typeface="Calibri" panose="020F0502020204030204" pitchFamily="34" charset="0"/>
                        </a:rPr>
                        <a:t>P4 : WELFARE SERVICES</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1" i="0" u="none" strike="noStrike">
                          <a:solidFill>
                            <a:srgbClr val="FFFFFF"/>
                          </a:solidFill>
                          <a:effectLst/>
                          <a:latin typeface="Calibri" panose="020F0502020204030204" pitchFamily="34" charset="0"/>
                        </a:rPr>
                        <a:t>309 119</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400" b="0" i="0" u="none" strike="noStrike">
                          <a:solidFill>
                            <a:srgbClr val="4C4D4F"/>
                          </a:solidFill>
                          <a:effectLst/>
                          <a:latin typeface="Calibri" panose="020F0502020204030204" pitchFamily="34" charset="0"/>
                        </a:rPr>
                        <a:t>312 773</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1.18%</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326 685</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4.45%</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341 184</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4.44%</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xmlns="" val="2513437899"/>
                  </a:ext>
                </a:extLst>
              </a:tr>
              <a:tr h="735247">
                <a:tc>
                  <a:txBody>
                    <a:bodyPr/>
                    <a:lstStyle/>
                    <a:p>
                      <a:pPr algn="l" rtl="0" fontAlgn="ctr"/>
                      <a:r>
                        <a:rPr lang="en-GB" sz="1400" b="0" i="0" u="none" strike="noStrike">
                          <a:solidFill>
                            <a:srgbClr val="4C4D4F"/>
                          </a:solidFill>
                          <a:effectLst/>
                          <a:latin typeface="Calibri" panose="020F0502020204030204" pitchFamily="34" charset="0"/>
                        </a:rPr>
                        <a:t>P 5 : SOCIAL POLICY AND INTEGRATED SERVICE DELIVERY</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1" i="0" u="none" strike="noStrike">
                          <a:solidFill>
                            <a:srgbClr val="FFFFFF"/>
                          </a:solidFill>
                          <a:effectLst/>
                          <a:latin typeface="Calibri" panose="020F0502020204030204" pitchFamily="34" charset="0"/>
                        </a:rPr>
                        <a:t>359 632</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400" b="0" i="0" u="none" strike="noStrike">
                          <a:solidFill>
                            <a:srgbClr val="4C4D4F"/>
                          </a:solidFill>
                          <a:effectLst/>
                          <a:latin typeface="Calibri" panose="020F0502020204030204" pitchFamily="34" charset="0"/>
                        </a:rPr>
                        <a:t>361 595</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0.55%</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377 750</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4.47%</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394 589</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400" b="0" i="0" u="none" strike="noStrike">
                          <a:solidFill>
                            <a:srgbClr val="4C4D4F"/>
                          </a:solidFill>
                          <a:effectLst/>
                          <a:latin typeface="Calibri" panose="020F0502020204030204" pitchFamily="34" charset="0"/>
                        </a:rPr>
                        <a:t>4.46%</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xmlns="" val="847221445"/>
                  </a:ext>
                </a:extLst>
              </a:tr>
              <a:tr h="376173">
                <a:tc>
                  <a:txBody>
                    <a:bodyPr/>
                    <a:lstStyle/>
                    <a:p>
                      <a:pPr algn="l" rtl="0" fontAlgn="ctr"/>
                      <a:r>
                        <a:rPr lang="en-ZA" sz="1400" b="1" i="0" u="none" strike="noStrike">
                          <a:solidFill>
                            <a:srgbClr val="FFFFFF"/>
                          </a:solidFill>
                          <a:effectLst/>
                          <a:latin typeface="Calibri" panose="020F0502020204030204" pitchFamily="34" charset="0"/>
                        </a:rPr>
                        <a:t>TOTAL</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400" b="1" i="0" u="none" strike="noStrike">
                          <a:solidFill>
                            <a:srgbClr val="FFFFFF"/>
                          </a:solidFill>
                          <a:effectLst/>
                          <a:latin typeface="Calibri" panose="020F0502020204030204" pitchFamily="34" charset="0"/>
                        </a:rPr>
                        <a:t>257 007 813</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400" b="1" i="0" u="none" strike="noStrike">
                          <a:solidFill>
                            <a:srgbClr val="FFFFFF"/>
                          </a:solidFill>
                          <a:effectLst/>
                          <a:latin typeface="Calibri" panose="020F0502020204030204" pitchFamily="34" charset="0"/>
                        </a:rPr>
                        <a:t>263 029 199</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400" b="1" i="0" u="none" strike="noStrike">
                          <a:solidFill>
                            <a:srgbClr val="FFFFFF"/>
                          </a:solidFill>
                          <a:effectLst/>
                          <a:latin typeface="Calibri" panose="020F0502020204030204" pitchFamily="34" charset="0"/>
                        </a:rPr>
                        <a:t>2.34%</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400" b="1" i="0" u="none" strike="noStrike">
                          <a:solidFill>
                            <a:srgbClr val="FFFFFF"/>
                          </a:solidFill>
                          <a:effectLst/>
                          <a:latin typeface="Calibri" panose="020F0502020204030204" pitchFamily="34" charset="0"/>
                        </a:rPr>
                        <a:t>242 104 512</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400" b="1" i="0" u="none" strike="noStrike">
                          <a:solidFill>
                            <a:srgbClr val="FFFFFF"/>
                          </a:solidFill>
                          <a:effectLst/>
                          <a:latin typeface="Calibri" panose="020F0502020204030204" pitchFamily="34" charset="0"/>
                        </a:rPr>
                        <a:t>-7.96%</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400" b="1" i="0" u="none" strike="noStrike">
                          <a:solidFill>
                            <a:srgbClr val="FFFFFF"/>
                          </a:solidFill>
                          <a:effectLst/>
                          <a:latin typeface="Calibri" panose="020F0502020204030204" pitchFamily="34" charset="0"/>
                        </a:rPr>
                        <a:t>258 000 335</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400" b="1" i="0" u="none" strike="noStrike" dirty="0">
                          <a:solidFill>
                            <a:srgbClr val="FFFFFF"/>
                          </a:solidFill>
                          <a:effectLst/>
                          <a:latin typeface="Calibri" panose="020F0502020204030204" pitchFamily="34" charset="0"/>
                        </a:rPr>
                        <a:t>6.57%</a:t>
                      </a:r>
                    </a:p>
                  </a:txBody>
                  <a:tcPr marL="9525" marR="9525" marT="9525"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extLst>
                  <a:ext uri="{0D108BD9-81ED-4DB2-BD59-A6C34878D82A}">
                    <a16:rowId xmlns:a16="http://schemas.microsoft.com/office/drawing/2014/main" xmlns="" val="2837824968"/>
                  </a:ext>
                </a:extLst>
              </a:tr>
            </a:tbl>
          </a:graphicData>
        </a:graphic>
      </p:graphicFrame>
    </p:spTree>
    <p:extLst>
      <p:ext uri="{BB962C8B-B14F-4D97-AF65-F5344CB8AC3E}">
        <p14:creationId xmlns:p14="http://schemas.microsoft.com/office/powerpoint/2010/main" xmlns="" val="2298063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CEEC39-FDEB-AB42-C4DB-52349B29F8AC}"/>
              </a:ext>
            </a:extLst>
          </p:cNvPr>
          <p:cNvSpPr>
            <a:spLocks noGrp="1"/>
          </p:cNvSpPr>
          <p:nvPr>
            <p:ph type="title"/>
          </p:nvPr>
        </p:nvSpPr>
        <p:spPr>
          <a:xfrm>
            <a:off x="185195" y="274638"/>
            <a:ext cx="12006805" cy="725130"/>
          </a:xfrm>
        </p:spPr>
        <p:txBody>
          <a:bodyPr>
            <a:normAutofit fontScale="90000"/>
          </a:bodyPr>
          <a:lstStyle/>
          <a:p>
            <a:r>
              <a:rPr lang="en-US" sz="3600" b="1" dirty="0">
                <a:latin typeface="Arial Black" panose="020B0A04020102020204" pitchFamily="34" charset="0"/>
                <a:ea typeface="+mj-lt"/>
                <a:cs typeface="+mj-lt"/>
              </a:rPr>
              <a:t>ALLOCATION PER ECONOMIC CLASSIFICATION</a:t>
            </a:r>
            <a:r>
              <a:rPr lang="en-US" dirty="0">
                <a:latin typeface="Arial Black" panose="020B0A04020102020204" pitchFamily="34" charset="0"/>
              </a:rPr>
              <a:t/>
            </a:r>
            <a:br>
              <a:rPr lang="en-US" dirty="0">
                <a:latin typeface="Arial Black" panose="020B0A04020102020204" pitchFamily="34" charset="0"/>
              </a:rPr>
            </a:br>
            <a:endParaRPr lang="en-US" dirty="0">
              <a:latin typeface="Arial Black" panose="020B0A04020102020204" pitchFamily="34" charset="0"/>
              <a:cs typeface="Calibri"/>
            </a:endParaRPr>
          </a:p>
        </p:txBody>
      </p:sp>
      <p:sp>
        <p:nvSpPr>
          <p:cNvPr id="4" name="Slide Number Placeholder 6">
            <a:extLst>
              <a:ext uri="{FF2B5EF4-FFF2-40B4-BE49-F238E27FC236}">
                <a16:creationId xmlns:a16="http://schemas.microsoft.com/office/drawing/2014/main" xmlns="" id="{FEEA478F-D144-4845-9C22-AD4C45D6621E}"/>
              </a:ext>
            </a:extLst>
          </p:cNvPr>
          <p:cNvSpPr txBox="1">
            <a:spLocks/>
          </p:cNvSpPr>
          <p:nvPr/>
        </p:nvSpPr>
        <p:spPr>
          <a:xfrm>
            <a:off x="4408080" y="6256791"/>
            <a:ext cx="2311400" cy="3265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47</a:t>
            </a:r>
          </a:p>
        </p:txBody>
      </p:sp>
      <p:graphicFrame>
        <p:nvGraphicFramePr>
          <p:cNvPr id="7" name="Table 6">
            <a:extLst>
              <a:ext uri="{FF2B5EF4-FFF2-40B4-BE49-F238E27FC236}">
                <a16:creationId xmlns:a16="http://schemas.microsoft.com/office/drawing/2014/main" xmlns="" id="{A1E97D37-33AC-4CEF-9DEC-1E8B2EBB458D}"/>
              </a:ext>
            </a:extLst>
          </p:cNvPr>
          <p:cNvGraphicFramePr>
            <a:graphicFrameLocks noGrp="1"/>
          </p:cNvGraphicFramePr>
          <p:nvPr/>
        </p:nvGraphicFramePr>
        <p:xfrm>
          <a:off x="365953" y="831329"/>
          <a:ext cx="11068483" cy="4663944"/>
        </p:xfrm>
        <a:graphic>
          <a:graphicData uri="http://schemas.openxmlformats.org/drawingml/2006/table">
            <a:tbl>
              <a:tblPr/>
              <a:tblGrid>
                <a:gridCol w="3004063">
                  <a:extLst>
                    <a:ext uri="{9D8B030D-6E8A-4147-A177-3AD203B41FA5}">
                      <a16:colId xmlns:a16="http://schemas.microsoft.com/office/drawing/2014/main" xmlns="" val="2582305079"/>
                    </a:ext>
                  </a:extLst>
                </a:gridCol>
                <a:gridCol w="1152060">
                  <a:extLst>
                    <a:ext uri="{9D8B030D-6E8A-4147-A177-3AD203B41FA5}">
                      <a16:colId xmlns:a16="http://schemas.microsoft.com/office/drawing/2014/main" xmlns="" val="948561495"/>
                    </a:ext>
                  </a:extLst>
                </a:gridCol>
                <a:gridCol w="1152060">
                  <a:extLst>
                    <a:ext uri="{9D8B030D-6E8A-4147-A177-3AD203B41FA5}">
                      <a16:colId xmlns:a16="http://schemas.microsoft.com/office/drawing/2014/main" xmlns="" val="2996661433"/>
                    </a:ext>
                  </a:extLst>
                </a:gridCol>
                <a:gridCol w="1152060">
                  <a:extLst>
                    <a:ext uri="{9D8B030D-6E8A-4147-A177-3AD203B41FA5}">
                      <a16:colId xmlns:a16="http://schemas.microsoft.com/office/drawing/2014/main" xmlns="" val="3195565875"/>
                    </a:ext>
                  </a:extLst>
                </a:gridCol>
                <a:gridCol w="1152060">
                  <a:extLst>
                    <a:ext uri="{9D8B030D-6E8A-4147-A177-3AD203B41FA5}">
                      <a16:colId xmlns:a16="http://schemas.microsoft.com/office/drawing/2014/main" xmlns="" val="1646851488"/>
                    </a:ext>
                  </a:extLst>
                </a:gridCol>
                <a:gridCol w="1152060">
                  <a:extLst>
                    <a:ext uri="{9D8B030D-6E8A-4147-A177-3AD203B41FA5}">
                      <a16:colId xmlns:a16="http://schemas.microsoft.com/office/drawing/2014/main" xmlns="" val="1602366181"/>
                    </a:ext>
                  </a:extLst>
                </a:gridCol>
                <a:gridCol w="1152060">
                  <a:extLst>
                    <a:ext uri="{9D8B030D-6E8A-4147-A177-3AD203B41FA5}">
                      <a16:colId xmlns:a16="http://schemas.microsoft.com/office/drawing/2014/main" xmlns="" val="2746844954"/>
                    </a:ext>
                  </a:extLst>
                </a:gridCol>
                <a:gridCol w="1152060">
                  <a:extLst>
                    <a:ext uri="{9D8B030D-6E8A-4147-A177-3AD203B41FA5}">
                      <a16:colId xmlns:a16="http://schemas.microsoft.com/office/drawing/2014/main" xmlns="" val="836878377"/>
                    </a:ext>
                  </a:extLst>
                </a:gridCol>
              </a:tblGrid>
              <a:tr h="213850">
                <a:tc gridSpan="8">
                  <a:txBody>
                    <a:bodyPr/>
                    <a:lstStyle/>
                    <a:p>
                      <a:pPr algn="ctr" rtl="0" fontAlgn="ctr"/>
                      <a:r>
                        <a:rPr lang="en-ZA" sz="1200" b="1" i="0" u="none" strike="noStrike">
                          <a:solidFill>
                            <a:srgbClr val="4C4D4F"/>
                          </a:solidFill>
                          <a:effectLst/>
                          <a:latin typeface="Calibri" panose="020F0502020204030204" pitchFamily="34" charset="0"/>
                        </a:rPr>
                        <a:t>SUMMARY : SOCIAL DEVELOPMENT</a:t>
                      </a:r>
                    </a:p>
                  </a:txBody>
                  <a:tcPr marL="8052" marR="8052" marT="8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C26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100217719"/>
                  </a:ext>
                </a:extLst>
              </a:tr>
              <a:tr h="224032">
                <a:tc rowSpan="2">
                  <a:txBody>
                    <a:bodyPr/>
                    <a:lstStyle/>
                    <a:p>
                      <a:pPr algn="l" rtl="0" fontAlgn="ctr"/>
                      <a:r>
                        <a:rPr lang="en-ZA" sz="1200" b="1" i="0" u="none" strike="noStrike">
                          <a:solidFill>
                            <a:srgbClr val="FFFFFF"/>
                          </a:solidFill>
                          <a:effectLst/>
                          <a:latin typeface="Calibri" panose="020F0502020204030204" pitchFamily="34" charset="0"/>
                        </a:rPr>
                        <a:t>ECONOMIC CLASSIFICATION</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A05A09"/>
                    </a:solidFill>
                  </a:tcPr>
                </a:tc>
                <a:tc>
                  <a:txBody>
                    <a:bodyPr/>
                    <a:lstStyle/>
                    <a:p>
                      <a:pPr algn="ctr" rtl="0" fontAlgn="ctr"/>
                      <a:r>
                        <a:rPr lang="en-ZA" sz="1200" b="1" i="0" u="none" strike="noStrike">
                          <a:solidFill>
                            <a:srgbClr val="FFFFFF"/>
                          </a:solidFill>
                          <a:effectLst/>
                          <a:latin typeface="Calibri" panose="020F0502020204030204" pitchFamily="34" charset="0"/>
                        </a:rPr>
                        <a:t>2022/23</a:t>
                      </a:r>
                    </a:p>
                  </a:txBody>
                  <a:tcPr marL="8052" marR="8052" marT="8052" marB="0" anchor="ctr">
                    <a:lnL w="12700" cap="flat" cmpd="sng" algn="ctr">
                      <a:solidFill>
                        <a:srgbClr val="4C4D4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A05A09"/>
                    </a:solidFill>
                  </a:tcPr>
                </a:tc>
                <a:tc gridSpan="2">
                  <a:txBody>
                    <a:bodyPr/>
                    <a:lstStyle/>
                    <a:p>
                      <a:pPr algn="ctr" rtl="0" fontAlgn="ctr"/>
                      <a:r>
                        <a:rPr lang="en-ZA" sz="1200" b="1" i="0" u="none" strike="noStrike">
                          <a:solidFill>
                            <a:srgbClr val="FFFFFF"/>
                          </a:solidFill>
                          <a:effectLst/>
                          <a:latin typeface="Calibri" panose="020F0502020204030204" pitchFamily="34" charset="0"/>
                        </a:rPr>
                        <a:t>2023/24</a:t>
                      </a:r>
                    </a:p>
                  </a:txBody>
                  <a:tcPr marL="8052" marR="8052" marT="8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5A09"/>
                    </a:solidFill>
                  </a:tcPr>
                </a:tc>
                <a:tc hMerge="1">
                  <a:txBody>
                    <a:bodyPr/>
                    <a:lstStyle/>
                    <a:p>
                      <a:endParaRPr lang="en-ZA"/>
                    </a:p>
                  </a:txBody>
                  <a:tcPr/>
                </a:tc>
                <a:tc gridSpan="2">
                  <a:txBody>
                    <a:bodyPr/>
                    <a:lstStyle/>
                    <a:p>
                      <a:pPr algn="ctr" rtl="0" fontAlgn="ctr"/>
                      <a:r>
                        <a:rPr lang="en-ZA" sz="1200" b="1" i="0" u="none" strike="noStrike">
                          <a:solidFill>
                            <a:srgbClr val="FFFFFF"/>
                          </a:solidFill>
                          <a:effectLst/>
                          <a:latin typeface="Calibri" panose="020F0502020204030204" pitchFamily="34" charset="0"/>
                        </a:rPr>
                        <a:t>2024/25</a:t>
                      </a:r>
                    </a:p>
                  </a:txBody>
                  <a:tcPr marL="8052" marR="8052" marT="8052" marB="0" anchor="ctr">
                    <a:lnL w="6350" cap="flat" cmpd="sng" algn="ctr">
                      <a:solidFill>
                        <a:srgbClr val="000000"/>
                      </a:solidFill>
                      <a:prstDash val="solid"/>
                      <a:round/>
                      <a:headEnd type="none" w="med" len="med"/>
                      <a:tailEnd type="none" w="med" len="med"/>
                    </a:lnL>
                    <a:lnR w="12700" cap="flat" cmpd="sng" algn="ctr">
                      <a:solidFill>
                        <a:srgbClr val="4C4D4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A05A09"/>
                    </a:solidFill>
                  </a:tcPr>
                </a:tc>
                <a:tc hMerge="1">
                  <a:txBody>
                    <a:bodyPr/>
                    <a:lstStyle/>
                    <a:p>
                      <a:endParaRPr lang="en-ZA"/>
                    </a:p>
                  </a:txBody>
                  <a:tcPr/>
                </a:tc>
                <a:tc gridSpan="2">
                  <a:txBody>
                    <a:bodyPr/>
                    <a:lstStyle/>
                    <a:p>
                      <a:pPr algn="ctr" rtl="0" fontAlgn="ctr"/>
                      <a:r>
                        <a:rPr lang="en-ZA" sz="1200" b="1" i="0" u="none" strike="noStrike">
                          <a:solidFill>
                            <a:srgbClr val="FFFFFF"/>
                          </a:solidFill>
                          <a:effectLst/>
                          <a:latin typeface="Calibri" panose="020F0502020204030204" pitchFamily="34" charset="0"/>
                        </a:rPr>
                        <a:t>2025/26</a:t>
                      </a:r>
                    </a:p>
                  </a:txBody>
                  <a:tcPr marL="8052" marR="8052" marT="8052" marB="0" anchor="ctr">
                    <a:lnL w="12700" cap="flat" cmpd="sng" algn="ctr">
                      <a:solidFill>
                        <a:srgbClr val="4C4D4F"/>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A05A09"/>
                    </a:solidFill>
                  </a:tcPr>
                </a:tc>
                <a:tc hMerge="1">
                  <a:txBody>
                    <a:bodyPr/>
                    <a:lstStyle/>
                    <a:p>
                      <a:endParaRPr lang="en-ZA"/>
                    </a:p>
                  </a:txBody>
                  <a:tcPr/>
                </a:tc>
                <a:extLst>
                  <a:ext uri="{0D108BD9-81ED-4DB2-BD59-A6C34878D82A}">
                    <a16:rowId xmlns:a16="http://schemas.microsoft.com/office/drawing/2014/main" xmlns="" val="4014662516"/>
                  </a:ext>
                </a:extLst>
              </a:tr>
              <a:tr h="224032">
                <a:tc vMerge="1">
                  <a:txBody>
                    <a:bodyPr/>
                    <a:lstStyle/>
                    <a:p>
                      <a:endParaRPr lang="en-ZA"/>
                    </a:p>
                  </a:txBody>
                  <a:tcPr/>
                </a:tc>
                <a:tc>
                  <a:txBody>
                    <a:bodyPr/>
                    <a:lstStyle/>
                    <a:p>
                      <a:pPr algn="ctr" rtl="0" fontAlgn="ctr"/>
                      <a:r>
                        <a:rPr lang="en-ZA" sz="1200" b="1" i="0" u="none" strike="noStrike">
                          <a:solidFill>
                            <a:srgbClr val="FFFFFF"/>
                          </a:solidFill>
                          <a:effectLst/>
                          <a:latin typeface="Calibri" panose="020F0502020204030204" pitchFamily="34" charset="0"/>
                        </a:rPr>
                        <a:t>Budget</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A05A09"/>
                    </a:solidFill>
                  </a:tcPr>
                </a:tc>
                <a:tc gridSpan="6">
                  <a:txBody>
                    <a:bodyPr/>
                    <a:lstStyle/>
                    <a:p>
                      <a:pPr algn="ctr" rtl="0" fontAlgn="ctr"/>
                      <a:r>
                        <a:rPr lang="en-ZA" sz="1200" b="1" i="0" u="none" strike="noStrike">
                          <a:solidFill>
                            <a:srgbClr val="4C4D4F"/>
                          </a:solidFill>
                          <a:effectLst/>
                          <a:latin typeface="Calibri" panose="020F0502020204030204" pitchFamily="34" charset="0"/>
                        </a:rPr>
                        <a:t>MTEF</a:t>
                      </a:r>
                    </a:p>
                  </a:txBody>
                  <a:tcPr marL="8052" marR="8052" marT="8052" marB="0" anchor="ctr">
                    <a:lnL w="12700" cap="flat" cmpd="sng" algn="ctr">
                      <a:solidFill>
                        <a:srgbClr val="4C4D4F"/>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C26A"/>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371924541"/>
                  </a:ext>
                </a:extLst>
              </a:tr>
              <a:tr h="224032">
                <a:tc>
                  <a:txBody>
                    <a:bodyPr/>
                    <a:lstStyle/>
                    <a:p>
                      <a:pPr algn="l" rtl="0" fontAlgn="ctr"/>
                      <a:r>
                        <a:rPr lang="en-ZA" sz="1200" b="1" i="0" u="none" strike="noStrike">
                          <a:solidFill>
                            <a:srgbClr val="FFFFFF"/>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A05A09"/>
                    </a:solidFill>
                  </a:tcPr>
                </a:tc>
                <a:tc>
                  <a:txBody>
                    <a:bodyPr/>
                    <a:lstStyle/>
                    <a:p>
                      <a:pPr algn="ctr" rtl="0" fontAlgn="ctr"/>
                      <a:r>
                        <a:rPr lang="en-ZA" sz="1200" b="1" i="0" u="none" strike="noStrike">
                          <a:solidFill>
                            <a:srgbClr val="FFFFFF"/>
                          </a:solidFill>
                          <a:effectLst/>
                          <a:latin typeface="Calibri" panose="020F0502020204030204" pitchFamily="34" charset="0"/>
                        </a:rPr>
                        <a:t>R'000</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ctr" rtl="0" fontAlgn="ctr"/>
                      <a:r>
                        <a:rPr lang="en-ZA" sz="1200" b="1" i="0" u="none" strike="noStrike">
                          <a:solidFill>
                            <a:srgbClr val="000000"/>
                          </a:solidFill>
                          <a:effectLst/>
                          <a:latin typeface="Calibri" panose="020F0502020204030204" pitchFamily="34" charset="0"/>
                        </a:rPr>
                        <a:t>R'000</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ctr" rtl="0" fontAlgn="ctr"/>
                      <a:r>
                        <a:rPr lang="en-ZA" sz="1200" b="1" i="0" u="none" strike="noStrike">
                          <a:solidFill>
                            <a:srgbClr val="000000"/>
                          </a:solidFill>
                          <a:effectLst/>
                          <a:latin typeface="Calibri" panose="020F0502020204030204" pitchFamily="34" charset="0"/>
                        </a:rPr>
                        <a:t>% increase</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ctr" rtl="0" fontAlgn="ctr"/>
                      <a:r>
                        <a:rPr lang="en-ZA" sz="1200" b="1" i="0" u="none" strike="noStrike">
                          <a:solidFill>
                            <a:srgbClr val="000000"/>
                          </a:solidFill>
                          <a:effectLst/>
                          <a:latin typeface="Calibri" panose="020F0502020204030204" pitchFamily="34" charset="0"/>
                        </a:rPr>
                        <a:t>R'000</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ctr" rtl="0" fontAlgn="ctr"/>
                      <a:r>
                        <a:rPr lang="en-ZA" sz="1200" b="1" i="0" u="none" strike="noStrike">
                          <a:solidFill>
                            <a:srgbClr val="000000"/>
                          </a:solidFill>
                          <a:effectLst/>
                          <a:latin typeface="Calibri" panose="020F0502020204030204" pitchFamily="34" charset="0"/>
                        </a:rPr>
                        <a:t>% increase</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ctr" rtl="0" fontAlgn="ctr"/>
                      <a:r>
                        <a:rPr lang="en-ZA" sz="1200" b="1" i="0" u="none" strike="noStrike">
                          <a:solidFill>
                            <a:srgbClr val="000000"/>
                          </a:solidFill>
                          <a:effectLst/>
                          <a:latin typeface="Calibri" panose="020F0502020204030204" pitchFamily="34" charset="0"/>
                        </a:rPr>
                        <a:t>R'000</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ctr" rtl="0" fontAlgn="ctr"/>
                      <a:r>
                        <a:rPr lang="en-ZA" sz="1200" b="1" i="0" u="none" strike="noStrike">
                          <a:solidFill>
                            <a:srgbClr val="000000"/>
                          </a:solidFill>
                          <a:effectLst/>
                          <a:latin typeface="Calibri" panose="020F0502020204030204" pitchFamily="34" charset="0"/>
                        </a:rPr>
                        <a:t>% increase</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xmlns="" val="2939816795"/>
                  </a:ext>
                </a:extLst>
              </a:tr>
              <a:tr h="224032">
                <a:tc>
                  <a:txBody>
                    <a:bodyPr/>
                    <a:lstStyle/>
                    <a:p>
                      <a:pPr algn="l" rtl="0" fontAlgn="ctr"/>
                      <a:r>
                        <a:rPr lang="en-ZA" sz="1200" b="1" i="0" u="none" strike="noStrike">
                          <a:solidFill>
                            <a:srgbClr val="4C4D4F"/>
                          </a:solidFill>
                          <a:effectLst/>
                          <a:latin typeface="Calibri" panose="020F0502020204030204" pitchFamily="34" charset="0"/>
                        </a:rPr>
                        <a:t>Current payments</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FFFFFF"/>
                          </a:solidFill>
                          <a:effectLst/>
                          <a:latin typeface="Calibri" panose="020F0502020204030204" pitchFamily="34" charset="0"/>
                        </a:rPr>
                        <a:t>929 243</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200" b="1" i="0" u="none" strike="noStrike">
                          <a:solidFill>
                            <a:srgbClr val="4C4D4F"/>
                          </a:solidFill>
                          <a:effectLst/>
                          <a:latin typeface="Calibri" panose="020F0502020204030204" pitchFamily="34" charset="0"/>
                        </a:rPr>
                        <a:t>929 497</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0.03%</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             970 766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4.44%</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1 013 773</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4.43%</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xmlns="" val="2066041159"/>
                  </a:ext>
                </a:extLst>
              </a:tr>
              <a:tr h="224032">
                <a:tc>
                  <a:txBody>
                    <a:bodyPr/>
                    <a:lstStyle/>
                    <a:p>
                      <a:pPr algn="l" rtl="0" fontAlgn="ctr"/>
                      <a:r>
                        <a:rPr lang="en-ZA" sz="1200" b="0" i="0" u="none" strike="noStrike">
                          <a:solidFill>
                            <a:srgbClr val="4C4D4F"/>
                          </a:solidFill>
                          <a:effectLst/>
                          <a:latin typeface="Calibri" panose="020F0502020204030204" pitchFamily="34" charset="0"/>
                        </a:rPr>
                        <a:t>Compensation of employees</a:t>
                      </a:r>
                    </a:p>
                  </a:txBody>
                  <a:tcPr marL="72467"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FFFFFF"/>
                          </a:solidFill>
                          <a:effectLst/>
                          <a:latin typeface="Calibri" panose="020F0502020204030204" pitchFamily="34" charset="0"/>
                        </a:rPr>
                        <a:t>513 746</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200" b="0" i="0" u="none" strike="noStrike">
                          <a:solidFill>
                            <a:srgbClr val="4C4D4F"/>
                          </a:solidFill>
                          <a:effectLst/>
                          <a:latin typeface="Calibri" panose="020F0502020204030204" pitchFamily="34" charset="0"/>
                        </a:rPr>
                        <a:t>513 773</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0.01%</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             536 375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4.40%</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559 929</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4.39%</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xmlns="" val="245040903"/>
                  </a:ext>
                </a:extLst>
              </a:tr>
              <a:tr h="224032">
                <a:tc>
                  <a:txBody>
                    <a:bodyPr/>
                    <a:lstStyle/>
                    <a:p>
                      <a:pPr algn="l" rtl="0" fontAlgn="ctr"/>
                      <a:r>
                        <a:rPr lang="en-ZA" sz="1200" b="0" i="0" u="none" strike="noStrike">
                          <a:solidFill>
                            <a:srgbClr val="4C4D4F"/>
                          </a:solidFill>
                          <a:effectLst/>
                          <a:latin typeface="Calibri" panose="020F0502020204030204" pitchFamily="34" charset="0"/>
                        </a:rPr>
                        <a:t>Goods and services</a:t>
                      </a:r>
                    </a:p>
                  </a:txBody>
                  <a:tcPr marL="72467"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FFFFFF"/>
                          </a:solidFill>
                          <a:effectLst/>
                          <a:latin typeface="Calibri" panose="020F0502020204030204" pitchFamily="34" charset="0"/>
                        </a:rPr>
                        <a:t>415 497</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200" b="0" i="0" u="none" strike="noStrike">
                          <a:solidFill>
                            <a:srgbClr val="4C4D4F"/>
                          </a:solidFill>
                          <a:effectLst/>
                          <a:latin typeface="Calibri" panose="020F0502020204030204" pitchFamily="34" charset="0"/>
                        </a:rPr>
                        <a:t>415 724</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0.05%</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             434 391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4.49%</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453 844</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4.48%</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xmlns="" val="4188059566"/>
                  </a:ext>
                </a:extLst>
              </a:tr>
              <a:tr h="213850">
                <a:tc>
                  <a:txBody>
                    <a:bodyPr/>
                    <a:lstStyle/>
                    <a:p>
                      <a:pPr algn="l" rtl="0" fontAlgn="ctr"/>
                      <a:r>
                        <a:rPr lang="en-ZA" sz="1200" b="0" i="0" u="none" strike="noStrike">
                          <a:solidFill>
                            <a:srgbClr val="000000"/>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tc>
                  <a:txBody>
                    <a:bodyPr/>
                    <a:lstStyle/>
                    <a:p>
                      <a:pPr algn="l" rtl="0" fontAlgn="ctr"/>
                      <a:r>
                        <a:rPr lang="en-ZA" sz="1200" b="0" i="0" u="none" strike="noStrike">
                          <a:solidFill>
                            <a:srgbClr val="000000"/>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solidFill>
                      <a:srgbClr val="C65911"/>
                    </a:solidFill>
                  </a:tcPr>
                </a:tc>
                <a:tc>
                  <a:txBody>
                    <a:bodyPr/>
                    <a:lstStyle/>
                    <a:p>
                      <a:pPr algn="l" rtl="0" fontAlgn="ctr"/>
                      <a:r>
                        <a:rPr lang="en-ZA" sz="1200" b="0" i="0" u="none" strike="noStrike">
                          <a:solidFill>
                            <a:srgbClr val="000000"/>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tc>
                  <a:txBody>
                    <a:bodyPr/>
                    <a:lstStyle/>
                    <a:p>
                      <a:pPr algn="l" rtl="0" fontAlgn="ctr"/>
                      <a:r>
                        <a:rPr lang="en-ZA" sz="1200" b="0" i="0" u="none" strike="noStrike">
                          <a:solidFill>
                            <a:srgbClr val="000000"/>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tc>
                  <a:txBody>
                    <a:bodyPr/>
                    <a:lstStyle/>
                    <a:p>
                      <a:pPr algn="l" rtl="0" fontAlgn="ctr"/>
                      <a:r>
                        <a:rPr lang="en-ZA" sz="1200" b="0" i="0" u="none" strike="noStrike">
                          <a:solidFill>
                            <a:srgbClr val="000000"/>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tc>
                  <a:txBody>
                    <a:bodyPr/>
                    <a:lstStyle/>
                    <a:p>
                      <a:pPr algn="l" rtl="0" fontAlgn="ctr"/>
                      <a:r>
                        <a:rPr lang="en-ZA" sz="1200" b="0" i="0" u="none" strike="noStrike">
                          <a:solidFill>
                            <a:srgbClr val="000000"/>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tc>
                  <a:txBody>
                    <a:bodyPr/>
                    <a:lstStyle/>
                    <a:p>
                      <a:pPr algn="l" rtl="0" fontAlgn="ctr"/>
                      <a:r>
                        <a:rPr lang="en-ZA" sz="1200" b="0" i="0" u="none" strike="noStrike">
                          <a:solidFill>
                            <a:srgbClr val="000000"/>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tc>
                  <a:txBody>
                    <a:bodyPr/>
                    <a:lstStyle/>
                    <a:p>
                      <a:pPr algn="l" rtl="0" fontAlgn="ctr"/>
                      <a:r>
                        <a:rPr lang="en-ZA" sz="1200" b="0" i="0" u="none" strike="noStrike">
                          <a:solidFill>
                            <a:srgbClr val="000000"/>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extLst>
                  <a:ext uri="{0D108BD9-81ED-4DB2-BD59-A6C34878D82A}">
                    <a16:rowId xmlns:a16="http://schemas.microsoft.com/office/drawing/2014/main" xmlns="" val="1919905549"/>
                  </a:ext>
                </a:extLst>
              </a:tr>
              <a:tr h="224032">
                <a:tc>
                  <a:txBody>
                    <a:bodyPr/>
                    <a:lstStyle/>
                    <a:p>
                      <a:pPr algn="l" rtl="0" fontAlgn="ctr"/>
                      <a:r>
                        <a:rPr lang="en-ZA" sz="1200" b="1" i="0" u="none" strike="noStrike">
                          <a:solidFill>
                            <a:srgbClr val="4C4D4F"/>
                          </a:solidFill>
                          <a:effectLst/>
                          <a:latin typeface="Calibri" panose="020F0502020204030204" pitchFamily="34" charset="0"/>
                        </a:rPr>
                        <a:t>Transfers and subsidies</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FFFFFF"/>
                          </a:solidFill>
                          <a:effectLst/>
                          <a:latin typeface="Calibri" panose="020F0502020204030204" pitchFamily="34" charset="0"/>
                        </a:rPr>
                        <a:t>256 065 389</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200" b="1" i="0" u="none" strike="noStrike">
                          <a:solidFill>
                            <a:srgbClr val="4C4D4F"/>
                          </a:solidFill>
                          <a:effectLst/>
                          <a:latin typeface="Calibri" panose="020F0502020204030204" pitchFamily="34" charset="0"/>
                        </a:rPr>
                        <a:t>262 085 938</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2.35%</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      241 119 366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-8.00%</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256 971 540</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6.57%</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xmlns="" val="101742366"/>
                  </a:ext>
                </a:extLst>
              </a:tr>
              <a:tr h="224032">
                <a:tc>
                  <a:txBody>
                    <a:bodyPr/>
                    <a:lstStyle/>
                    <a:p>
                      <a:pPr algn="l" rtl="0" fontAlgn="ctr"/>
                      <a:r>
                        <a:rPr lang="en-ZA" sz="1200" b="0" i="0" u="none" strike="noStrike">
                          <a:solidFill>
                            <a:srgbClr val="4C4D4F"/>
                          </a:solidFill>
                          <a:effectLst/>
                          <a:latin typeface="Calibri" panose="020F0502020204030204" pitchFamily="34" charset="0"/>
                        </a:rPr>
                        <a:t>Depart agencies and accounts</a:t>
                      </a:r>
                    </a:p>
                  </a:txBody>
                  <a:tcPr marL="72467"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FFFFFF"/>
                          </a:solidFill>
                          <a:effectLst/>
                          <a:latin typeface="Calibri" panose="020F0502020204030204" pitchFamily="34" charset="0"/>
                        </a:rPr>
                        <a:t>7 720 383</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200" b="0" i="0" u="none" strike="noStrike">
                          <a:solidFill>
                            <a:srgbClr val="4C4D4F"/>
                          </a:solidFill>
                          <a:effectLst/>
                          <a:latin typeface="Calibri" panose="020F0502020204030204" pitchFamily="34" charset="0"/>
                        </a:rPr>
                        <a:t>8 192 205</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6.11%</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          8 142 148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-0.61%</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8 506 917</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4.48%</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xmlns="" val="3739045630"/>
                  </a:ext>
                </a:extLst>
              </a:tr>
              <a:tr h="224032">
                <a:tc>
                  <a:txBody>
                    <a:bodyPr/>
                    <a:lstStyle/>
                    <a:p>
                      <a:pPr algn="l" rtl="0" fontAlgn="ctr"/>
                      <a:r>
                        <a:rPr lang="en-GB" sz="1200" b="0" i="0" u="none" strike="noStrike">
                          <a:solidFill>
                            <a:srgbClr val="4C4D4F"/>
                          </a:solidFill>
                          <a:effectLst/>
                          <a:latin typeface="Calibri" panose="020F0502020204030204" pitchFamily="34" charset="0"/>
                        </a:rPr>
                        <a:t>Foreign governments and inter org</a:t>
                      </a:r>
                    </a:p>
                  </a:txBody>
                  <a:tcPr marL="72467"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FFFFFF"/>
                          </a:solidFill>
                          <a:effectLst/>
                          <a:latin typeface="Calibri" panose="020F0502020204030204" pitchFamily="34" charset="0"/>
                        </a:rPr>
                        <a:t>4 697</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200" b="0" i="0" u="none" strike="noStrike">
                          <a:solidFill>
                            <a:srgbClr val="4C4D4F"/>
                          </a:solidFill>
                          <a:effectLst/>
                          <a:latin typeface="Calibri" panose="020F0502020204030204" pitchFamily="34" charset="0"/>
                        </a:rPr>
                        <a:t>4 714</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0.36%</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                 4 925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4.48%</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5 146</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4.49%</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xmlns="" val="2979773024"/>
                  </a:ext>
                </a:extLst>
              </a:tr>
              <a:tr h="224032">
                <a:tc>
                  <a:txBody>
                    <a:bodyPr/>
                    <a:lstStyle/>
                    <a:p>
                      <a:pPr algn="l" rtl="0" fontAlgn="ctr"/>
                      <a:r>
                        <a:rPr lang="en-ZA" sz="1200" b="0" i="0" u="none" strike="noStrike">
                          <a:solidFill>
                            <a:srgbClr val="4C4D4F"/>
                          </a:solidFill>
                          <a:effectLst/>
                          <a:latin typeface="Calibri" panose="020F0502020204030204" pitchFamily="34" charset="0"/>
                        </a:rPr>
                        <a:t>Non-profit institutions</a:t>
                      </a:r>
                    </a:p>
                  </a:txBody>
                  <a:tcPr marL="72467"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FFFFFF"/>
                          </a:solidFill>
                          <a:effectLst/>
                          <a:latin typeface="Calibri" panose="020F0502020204030204" pitchFamily="34" charset="0"/>
                        </a:rPr>
                        <a:t>43 965</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200" b="0" i="0" u="none" strike="noStrike">
                          <a:solidFill>
                            <a:srgbClr val="4C4D4F"/>
                          </a:solidFill>
                          <a:effectLst/>
                          <a:latin typeface="Calibri" panose="020F0502020204030204" pitchFamily="34" charset="0"/>
                        </a:rPr>
                        <a:t>45 479</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3.44%</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               47 523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4.49%</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49 653</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4.48%</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xmlns="" val="912227837"/>
                  </a:ext>
                </a:extLst>
              </a:tr>
              <a:tr h="224032">
                <a:tc>
                  <a:txBody>
                    <a:bodyPr/>
                    <a:lstStyle/>
                    <a:p>
                      <a:pPr algn="l" rtl="0" fontAlgn="ctr"/>
                      <a:r>
                        <a:rPr lang="en-ZA" sz="1200" b="0" i="0" u="none" strike="noStrike">
                          <a:solidFill>
                            <a:srgbClr val="4C4D4F"/>
                          </a:solidFill>
                          <a:effectLst/>
                          <a:latin typeface="Calibri" panose="020F0502020204030204" pitchFamily="34" charset="0"/>
                        </a:rPr>
                        <a:t>Households</a:t>
                      </a:r>
                    </a:p>
                  </a:txBody>
                  <a:tcPr marL="72467"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FFFFFF"/>
                          </a:solidFill>
                          <a:effectLst/>
                          <a:latin typeface="Calibri" panose="020F0502020204030204" pitchFamily="34" charset="0"/>
                        </a:rPr>
                        <a:t>248 296 344</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200" b="0" i="0" u="none" strike="noStrike">
                          <a:solidFill>
                            <a:srgbClr val="4C4D4F"/>
                          </a:solidFill>
                          <a:effectLst/>
                          <a:latin typeface="Calibri" panose="020F0502020204030204" pitchFamily="34" charset="0"/>
                        </a:rPr>
                        <a:t>253 843 540</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2.23%</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      232 924 770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-8.24%</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248 409 824</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6.65%</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xmlns="" val="2474798587"/>
                  </a:ext>
                </a:extLst>
              </a:tr>
              <a:tr h="213850">
                <a:tc>
                  <a:txBody>
                    <a:bodyPr/>
                    <a:lstStyle/>
                    <a:p>
                      <a:pPr algn="l" rtl="0" fontAlgn="ctr"/>
                      <a:r>
                        <a:rPr lang="en-ZA" sz="1200" b="0" i="0" u="none" strike="noStrike">
                          <a:solidFill>
                            <a:srgbClr val="4C4D4F"/>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tc>
                  <a:txBody>
                    <a:bodyPr/>
                    <a:lstStyle/>
                    <a:p>
                      <a:pPr algn="r" rtl="0" fontAlgn="ctr"/>
                      <a:r>
                        <a:rPr lang="en-ZA" sz="1200" b="1" i="0" u="none" strike="noStrike">
                          <a:solidFill>
                            <a:srgbClr val="FFFFFF"/>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solidFill>
                      <a:srgbClr val="C65911"/>
                    </a:solidFill>
                  </a:tcPr>
                </a:tc>
                <a:tc>
                  <a:txBody>
                    <a:bodyPr/>
                    <a:lstStyle/>
                    <a:p>
                      <a:pPr algn="r" rtl="0" fontAlgn="ctr"/>
                      <a:r>
                        <a:rPr lang="en-ZA" sz="1200" b="0" i="0" u="none" strike="noStrike">
                          <a:solidFill>
                            <a:srgbClr val="4C4D4F"/>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tc>
                  <a:txBody>
                    <a:bodyPr/>
                    <a:lstStyle/>
                    <a:p>
                      <a:pPr algn="r" rtl="0" fontAlgn="ctr"/>
                      <a:r>
                        <a:rPr lang="en-ZA" sz="1200" b="0" i="0" u="none" strike="noStrike">
                          <a:solidFill>
                            <a:srgbClr val="4C4D4F"/>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tc>
                  <a:txBody>
                    <a:bodyPr/>
                    <a:lstStyle/>
                    <a:p>
                      <a:pPr algn="r" rtl="0" fontAlgn="ctr"/>
                      <a:r>
                        <a:rPr lang="en-ZA" sz="1200" b="0" i="0" u="none" strike="noStrike">
                          <a:solidFill>
                            <a:srgbClr val="4C4D4F"/>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tc>
                  <a:txBody>
                    <a:bodyPr/>
                    <a:lstStyle/>
                    <a:p>
                      <a:pPr algn="r" rtl="0" fontAlgn="ctr"/>
                      <a:r>
                        <a:rPr lang="en-ZA" sz="1200" b="0" i="0" u="none" strike="noStrike">
                          <a:solidFill>
                            <a:srgbClr val="4C4D4F"/>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tc>
                  <a:txBody>
                    <a:bodyPr/>
                    <a:lstStyle/>
                    <a:p>
                      <a:pPr algn="r" rtl="0" fontAlgn="ctr"/>
                      <a:r>
                        <a:rPr lang="en-ZA" sz="1200" b="0" i="0" u="none" strike="noStrike">
                          <a:solidFill>
                            <a:srgbClr val="4C4D4F"/>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tc>
                  <a:txBody>
                    <a:bodyPr/>
                    <a:lstStyle/>
                    <a:p>
                      <a:pPr algn="r" rtl="0" fontAlgn="ctr"/>
                      <a:r>
                        <a:rPr lang="en-ZA" sz="1200" b="0" i="0" u="none" strike="noStrike">
                          <a:solidFill>
                            <a:srgbClr val="4C4D4F"/>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extLst>
                  <a:ext uri="{0D108BD9-81ED-4DB2-BD59-A6C34878D82A}">
                    <a16:rowId xmlns:a16="http://schemas.microsoft.com/office/drawing/2014/main" xmlns="" val="1166058441"/>
                  </a:ext>
                </a:extLst>
              </a:tr>
              <a:tr h="224032">
                <a:tc>
                  <a:txBody>
                    <a:bodyPr/>
                    <a:lstStyle/>
                    <a:p>
                      <a:pPr algn="l" rtl="0" fontAlgn="ctr"/>
                      <a:r>
                        <a:rPr lang="en-ZA" sz="1200" b="1" i="0" u="none" strike="noStrike">
                          <a:solidFill>
                            <a:srgbClr val="4C4D4F"/>
                          </a:solidFill>
                          <a:effectLst/>
                          <a:latin typeface="Calibri" panose="020F0502020204030204" pitchFamily="34" charset="0"/>
                        </a:rPr>
                        <a:t>Payments for capital assets</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FFFFFF"/>
                          </a:solidFill>
                          <a:effectLst/>
                          <a:latin typeface="Calibri" panose="020F0502020204030204" pitchFamily="34" charset="0"/>
                        </a:rPr>
                        <a:t>13 181</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200" b="1" i="0" u="none" strike="noStrike">
                          <a:solidFill>
                            <a:srgbClr val="4C4D4F"/>
                          </a:solidFill>
                          <a:effectLst/>
                          <a:latin typeface="Calibri" panose="020F0502020204030204" pitchFamily="34" charset="0"/>
                        </a:rPr>
                        <a:t>13 764</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4.42%</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               14 380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4.48%</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15 022</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4.47%</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xmlns="" val="2399820753"/>
                  </a:ext>
                </a:extLst>
              </a:tr>
              <a:tr h="224032">
                <a:tc>
                  <a:txBody>
                    <a:bodyPr/>
                    <a:lstStyle/>
                    <a:p>
                      <a:pPr algn="l" rtl="0" fontAlgn="ctr"/>
                      <a:r>
                        <a:rPr lang="en-ZA" sz="1200" b="0" i="0" u="none" strike="noStrike">
                          <a:solidFill>
                            <a:srgbClr val="4C4D4F"/>
                          </a:solidFill>
                          <a:effectLst/>
                          <a:latin typeface="Calibri" panose="020F0502020204030204" pitchFamily="34" charset="0"/>
                        </a:rPr>
                        <a:t>Machinery and equipment</a:t>
                      </a:r>
                    </a:p>
                  </a:txBody>
                  <a:tcPr marL="72467"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FFFFFF"/>
                          </a:solidFill>
                          <a:effectLst/>
                          <a:latin typeface="Calibri" panose="020F0502020204030204" pitchFamily="34" charset="0"/>
                        </a:rPr>
                        <a:t>12 502</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200" b="0" i="0" u="none" strike="noStrike">
                          <a:solidFill>
                            <a:srgbClr val="4C4D4F"/>
                          </a:solidFill>
                          <a:effectLst/>
                          <a:latin typeface="Calibri" panose="020F0502020204030204" pitchFamily="34" charset="0"/>
                        </a:rPr>
                        <a:t>13 055</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4.42%</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               13 639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4.48%</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14 248</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4.47%</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xmlns="" val="3203683568"/>
                  </a:ext>
                </a:extLst>
              </a:tr>
              <a:tr h="224032">
                <a:tc>
                  <a:txBody>
                    <a:bodyPr/>
                    <a:lstStyle/>
                    <a:p>
                      <a:pPr algn="l" rtl="0" fontAlgn="ctr"/>
                      <a:r>
                        <a:rPr lang="en-ZA" sz="1200" b="0" i="0" u="none" strike="noStrike">
                          <a:solidFill>
                            <a:srgbClr val="4C4D4F"/>
                          </a:solidFill>
                          <a:effectLst/>
                          <a:latin typeface="Calibri" panose="020F0502020204030204" pitchFamily="34" charset="0"/>
                        </a:rPr>
                        <a:t>Software/ intangible assets</a:t>
                      </a:r>
                    </a:p>
                  </a:txBody>
                  <a:tcPr marL="72467"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FFFFFF"/>
                          </a:solidFill>
                          <a:effectLst/>
                          <a:latin typeface="Calibri" panose="020F0502020204030204" pitchFamily="34" charset="0"/>
                        </a:rPr>
                        <a:t>679</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200" b="0" i="0" u="none" strike="noStrike">
                          <a:solidFill>
                            <a:srgbClr val="4C4D4F"/>
                          </a:solidFill>
                          <a:effectLst/>
                          <a:latin typeface="Calibri" panose="020F0502020204030204" pitchFamily="34" charset="0"/>
                        </a:rPr>
                        <a:t>709</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4.42%</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                    741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4.51%</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774</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r" rtl="0" fontAlgn="ctr"/>
                      <a:r>
                        <a:rPr lang="en-ZA" sz="1200" b="0" i="0" u="none" strike="noStrike">
                          <a:solidFill>
                            <a:srgbClr val="4C4D4F"/>
                          </a:solidFill>
                          <a:effectLst/>
                          <a:latin typeface="Calibri" panose="020F0502020204030204" pitchFamily="34" charset="0"/>
                        </a:rPr>
                        <a:t>4.45%</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xmlns="" val="2202259082"/>
                  </a:ext>
                </a:extLst>
              </a:tr>
              <a:tr h="213850">
                <a:tc>
                  <a:txBody>
                    <a:bodyPr/>
                    <a:lstStyle/>
                    <a:p>
                      <a:pPr algn="l" rtl="0" fontAlgn="ctr"/>
                      <a:r>
                        <a:rPr lang="en-ZA" sz="1200" b="0" i="0" u="none" strike="noStrike">
                          <a:solidFill>
                            <a:srgbClr val="4C4D4F"/>
                          </a:solidFill>
                          <a:effectLst/>
                          <a:latin typeface="Calibri" panose="020F0502020204030204" pitchFamily="34" charset="0"/>
                        </a:rPr>
                        <a:t> </a:t>
                      </a:r>
                    </a:p>
                  </a:txBody>
                  <a:tcPr marL="72467"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tc>
                  <a:txBody>
                    <a:bodyPr/>
                    <a:lstStyle/>
                    <a:p>
                      <a:pPr algn="r" rtl="0" fontAlgn="ctr"/>
                      <a:r>
                        <a:rPr lang="en-ZA" sz="1200" b="1" i="0" u="none" strike="noStrike">
                          <a:solidFill>
                            <a:srgbClr val="FFFFFF"/>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solidFill>
                      <a:srgbClr val="C65911"/>
                    </a:solidFill>
                  </a:tcPr>
                </a:tc>
                <a:tc>
                  <a:txBody>
                    <a:bodyPr/>
                    <a:lstStyle/>
                    <a:p>
                      <a:pPr algn="r" rtl="0" fontAlgn="ctr"/>
                      <a:r>
                        <a:rPr lang="en-ZA" sz="1200" b="0" i="0" u="none" strike="noStrike">
                          <a:solidFill>
                            <a:srgbClr val="4C4D4F"/>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tc>
                  <a:txBody>
                    <a:bodyPr/>
                    <a:lstStyle/>
                    <a:p>
                      <a:pPr algn="r" rtl="0" fontAlgn="ctr"/>
                      <a:r>
                        <a:rPr lang="en-ZA" sz="1200" b="0" i="0" u="none" strike="noStrike">
                          <a:solidFill>
                            <a:srgbClr val="4C4D4F"/>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tc>
                  <a:txBody>
                    <a:bodyPr/>
                    <a:lstStyle/>
                    <a:p>
                      <a:pPr algn="r" rtl="0" fontAlgn="ctr"/>
                      <a:r>
                        <a:rPr lang="en-ZA" sz="1200" b="0" i="0" u="none" strike="noStrike">
                          <a:solidFill>
                            <a:srgbClr val="4C4D4F"/>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tc>
                  <a:txBody>
                    <a:bodyPr/>
                    <a:lstStyle/>
                    <a:p>
                      <a:pPr algn="r" rtl="0" fontAlgn="ctr"/>
                      <a:r>
                        <a:rPr lang="en-ZA" sz="1200" b="0" i="0" u="none" strike="noStrike">
                          <a:solidFill>
                            <a:srgbClr val="4C4D4F"/>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tc>
                  <a:txBody>
                    <a:bodyPr/>
                    <a:lstStyle/>
                    <a:p>
                      <a:pPr algn="r" rtl="0" fontAlgn="ctr"/>
                      <a:r>
                        <a:rPr lang="en-ZA" sz="1200" b="0" i="0" u="none" strike="noStrike">
                          <a:solidFill>
                            <a:srgbClr val="4C4D4F"/>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tc>
                  <a:txBody>
                    <a:bodyPr/>
                    <a:lstStyle/>
                    <a:p>
                      <a:pPr algn="r" rtl="0" fontAlgn="ctr"/>
                      <a:r>
                        <a:rPr lang="en-ZA" sz="1200" b="0" i="0" u="none" strike="noStrike">
                          <a:solidFill>
                            <a:srgbClr val="4C4D4F"/>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a:noFill/>
                    </a:lnB>
                  </a:tcPr>
                </a:tc>
                <a:extLst>
                  <a:ext uri="{0D108BD9-81ED-4DB2-BD59-A6C34878D82A}">
                    <a16:rowId xmlns:a16="http://schemas.microsoft.com/office/drawing/2014/main" xmlns="" val="1238001493"/>
                  </a:ext>
                </a:extLst>
              </a:tr>
              <a:tr h="224032">
                <a:tc>
                  <a:txBody>
                    <a:bodyPr/>
                    <a:lstStyle/>
                    <a:p>
                      <a:pPr algn="l" rtl="0" fontAlgn="ctr"/>
                      <a:r>
                        <a:rPr lang="en-ZA" sz="1200" b="1" i="0" u="none" strike="noStrike">
                          <a:solidFill>
                            <a:srgbClr val="4C4D4F"/>
                          </a:solidFill>
                          <a:effectLst/>
                          <a:latin typeface="Calibri" panose="020F0502020204030204" pitchFamily="34" charset="0"/>
                        </a:rPr>
                        <a:t>Payments for financial assets</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FFFFFF"/>
                          </a:solidFill>
                          <a:effectLst/>
                          <a:latin typeface="Calibri" panose="020F0502020204030204" pitchFamily="34" charset="0"/>
                        </a:rPr>
                        <a:t>0</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200" b="1" i="0" u="none" strike="noStrike">
                          <a:solidFill>
                            <a:srgbClr val="4C4D4F"/>
                          </a:solidFill>
                          <a:effectLst/>
                          <a:latin typeface="Calibri" panose="020F0502020204030204" pitchFamily="34" charset="0"/>
                        </a:rPr>
                        <a:t>0</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                       -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0</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tc>
                  <a:txBody>
                    <a:bodyPr/>
                    <a:lstStyle/>
                    <a:p>
                      <a:pPr algn="r" rtl="0" fontAlgn="ctr"/>
                      <a:r>
                        <a:rPr lang="en-ZA" sz="1200" b="1" i="0" u="none" strike="noStrike">
                          <a:solidFill>
                            <a:srgbClr val="4C4D4F"/>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a:noFill/>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xmlns="" val="1524085470"/>
                  </a:ext>
                </a:extLst>
              </a:tr>
              <a:tr h="224032">
                <a:tc>
                  <a:txBody>
                    <a:bodyPr/>
                    <a:lstStyle/>
                    <a:p>
                      <a:pPr algn="l" rtl="0" fontAlgn="ctr"/>
                      <a:r>
                        <a:rPr lang="en-ZA" sz="1200" b="0" i="0" u="none" strike="noStrike">
                          <a:solidFill>
                            <a:srgbClr val="000000"/>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l" rtl="0" fontAlgn="ctr"/>
                      <a:r>
                        <a:rPr lang="en-ZA" sz="1200" b="0" i="0" u="none" strike="noStrike">
                          <a:solidFill>
                            <a:srgbClr val="000000"/>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l" rtl="0" fontAlgn="ctr"/>
                      <a:r>
                        <a:rPr lang="en-ZA" sz="1200" b="0" i="0" u="none" strike="noStrike">
                          <a:solidFill>
                            <a:srgbClr val="000000"/>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l" rtl="0" fontAlgn="ctr"/>
                      <a:r>
                        <a:rPr lang="en-ZA" sz="1200" b="0" i="0" u="none" strike="noStrike">
                          <a:solidFill>
                            <a:srgbClr val="000000"/>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l" rtl="0" fontAlgn="ctr"/>
                      <a:r>
                        <a:rPr lang="en-ZA" sz="1200" b="0" i="0" u="none" strike="noStrike">
                          <a:solidFill>
                            <a:srgbClr val="000000"/>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l" rtl="0" fontAlgn="ctr"/>
                      <a:r>
                        <a:rPr lang="en-ZA" sz="1200" b="0" i="0" u="none" strike="noStrike">
                          <a:solidFill>
                            <a:srgbClr val="000000"/>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l" rtl="0" fontAlgn="ctr"/>
                      <a:r>
                        <a:rPr lang="en-ZA" sz="1200" b="0" i="0" u="none" strike="noStrike">
                          <a:solidFill>
                            <a:srgbClr val="000000"/>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tc>
                  <a:txBody>
                    <a:bodyPr/>
                    <a:lstStyle/>
                    <a:p>
                      <a:pPr algn="l" rtl="0" fontAlgn="ctr"/>
                      <a:r>
                        <a:rPr lang="en-ZA" sz="1200" b="0" i="0" u="none" strike="noStrike">
                          <a:solidFill>
                            <a:srgbClr val="000000"/>
                          </a:solidFill>
                          <a:effectLst/>
                          <a:latin typeface="Calibri" panose="020F0502020204030204" pitchFamily="34" charset="0"/>
                        </a:rPr>
                        <a:t>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tcPr>
                </a:tc>
                <a:extLst>
                  <a:ext uri="{0D108BD9-81ED-4DB2-BD59-A6C34878D82A}">
                    <a16:rowId xmlns:a16="http://schemas.microsoft.com/office/drawing/2014/main" xmlns="" val="3244651474"/>
                  </a:ext>
                </a:extLst>
              </a:tr>
              <a:tr h="224032">
                <a:tc>
                  <a:txBody>
                    <a:bodyPr/>
                    <a:lstStyle/>
                    <a:p>
                      <a:pPr algn="l" rtl="0" fontAlgn="ctr"/>
                      <a:r>
                        <a:rPr lang="en-ZA" sz="1200" b="1" i="0" u="none" strike="noStrike">
                          <a:solidFill>
                            <a:srgbClr val="FFFFFF"/>
                          </a:solidFill>
                          <a:effectLst/>
                          <a:latin typeface="Calibri" panose="020F0502020204030204" pitchFamily="34" charset="0"/>
                        </a:rPr>
                        <a:t>Grand Total</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200" b="1" i="0" u="none" strike="noStrike">
                          <a:solidFill>
                            <a:srgbClr val="FFFFFF"/>
                          </a:solidFill>
                          <a:effectLst/>
                          <a:latin typeface="Calibri" panose="020F0502020204030204" pitchFamily="34" charset="0"/>
                        </a:rPr>
                        <a:t>257 007 813</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200" b="1" i="0" u="none" strike="noStrike">
                          <a:solidFill>
                            <a:srgbClr val="FFFFFF"/>
                          </a:solidFill>
                          <a:effectLst/>
                          <a:latin typeface="Calibri" panose="020F0502020204030204" pitchFamily="34" charset="0"/>
                        </a:rPr>
                        <a:t>263 029 199</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200" b="1" i="0" u="none" strike="noStrike">
                          <a:solidFill>
                            <a:srgbClr val="FFFFFF"/>
                          </a:solidFill>
                          <a:effectLst/>
                          <a:latin typeface="Calibri" panose="020F0502020204030204" pitchFamily="34" charset="0"/>
                        </a:rPr>
                        <a:t>2.34%</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200" b="1" i="0" u="none" strike="noStrike">
                          <a:solidFill>
                            <a:srgbClr val="FFFFFF"/>
                          </a:solidFill>
                          <a:effectLst/>
                          <a:latin typeface="Calibri" panose="020F0502020204030204" pitchFamily="34" charset="0"/>
                        </a:rPr>
                        <a:t>      242 104 512 </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200" b="1" i="0" u="none" strike="noStrike">
                          <a:solidFill>
                            <a:srgbClr val="FFFFFF"/>
                          </a:solidFill>
                          <a:effectLst/>
                          <a:latin typeface="Calibri" panose="020F0502020204030204" pitchFamily="34" charset="0"/>
                        </a:rPr>
                        <a:t>-7.96%</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200" b="1" i="0" u="none" strike="noStrike">
                          <a:solidFill>
                            <a:srgbClr val="FFFFFF"/>
                          </a:solidFill>
                          <a:effectLst/>
                          <a:latin typeface="Calibri" panose="020F0502020204030204" pitchFamily="34" charset="0"/>
                        </a:rPr>
                        <a:t>258 000 335</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tc>
                  <a:txBody>
                    <a:bodyPr/>
                    <a:lstStyle/>
                    <a:p>
                      <a:pPr algn="r" rtl="0" fontAlgn="ctr"/>
                      <a:r>
                        <a:rPr lang="en-ZA" sz="1200" b="1" i="0" u="none" strike="noStrike" dirty="0">
                          <a:solidFill>
                            <a:srgbClr val="FFFFFF"/>
                          </a:solidFill>
                          <a:effectLst/>
                          <a:latin typeface="Calibri" panose="020F0502020204030204" pitchFamily="34" charset="0"/>
                        </a:rPr>
                        <a:t>6.57%</a:t>
                      </a:r>
                    </a:p>
                  </a:txBody>
                  <a:tcPr marL="8052" marR="8052" marT="8052" marB="0" anchor="ctr">
                    <a:lnL w="12700" cap="flat" cmpd="sng" algn="ctr">
                      <a:solidFill>
                        <a:srgbClr val="4C4D4F"/>
                      </a:solidFill>
                      <a:prstDash val="solid"/>
                      <a:round/>
                      <a:headEnd type="none" w="med" len="med"/>
                      <a:tailEnd type="none" w="med" len="med"/>
                    </a:lnL>
                    <a:lnR w="12700" cap="flat" cmpd="sng" algn="ctr">
                      <a:solidFill>
                        <a:srgbClr val="4C4D4F"/>
                      </a:solidFill>
                      <a:prstDash val="solid"/>
                      <a:round/>
                      <a:headEnd type="none" w="med" len="med"/>
                      <a:tailEnd type="none" w="med" len="med"/>
                    </a:lnR>
                    <a:lnT w="12700" cap="flat" cmpd="sng" algn="ctr">
                      <a:solidFill>
                        <a:srgbClr val="4C4D4F"/>
                      </a:solidFill>
                      <a:prstDash val="solid"/>
                      <a:round/>
                      <a:headEnd type="none" w="med" len="med"/>
                      <a:tailEnd type="none" w="med" len="med"/>
                    </a:lnT>
                    <a:lnB w="12700" cap="flat" cmpd="sng" algn="ctr">
                      <a:solidFill>
                        <a:srgbClr val="4C4D4F"/>
                      </a:solidFill>
                      <a:prstDash val="solid"/>
                      <a:round/>
                      <a:headEnd type="none" w="med" len="med"/>
                      <a:tailEnd type="none" w="med" len="med"/>
                    </a:lnB>
                    <a:solidFill>
                      <a:srgbClr val="C65911"/>
                    </a:solidFill>
                  </a:tcPr>
                </a:tc>
                <a:extLst>
                  <a:ext uri="{0D108BD9-81ED-4DB2-BD59-A6C34878D82A}">
                    <a16:rowId xmlns:a16="http://schemas.microsoft.com/office/drawing/2014/main" xmlns="" val="2327612672"/>
                  </a:ext>
                </a:extLst>
              </a:tr>
            </a:tbl>
          </a:graphicData>
        </a:graphic>
      </p:graphicFrame>
    </p:spTree>
    <p:extLst>
      <p:ext uri="{BB962C8B-B14F-4D97-AF65-F5344CB8AC3E}">
        <p14:creationId xmlns:p14="http://schemas.microsoft.com/office/powerpoint/2010/main" xmlns="" val="34434382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DFF9C4-B9EC-4456-8AEA-EC8EC97F77A7}"/>
              </a:ext>
            </a:extLst>
          </p:cNvPr>
          <p:cNvSpPr>
            <a:spLocks noGrp="1"/>
          </p:cNvSpPr>
          <p:nvPr>
            <p:ph type="title"/>
          </p:nvPr>
        </p:nvSpPr>
        <p:spPr/>
        <p:txBody>
          <a:bodyPr>
            <a:normAutofit/>
          </a:bodyPr>
          <a:lstStyle/>
          <a:p>
            <a:pPr algn="ctr"/>
            <a:r>
              <a:rPr lang="en-US" sz="4400" b="1" dirty="0">
                <a:latin typeface="Arial Black" panose="020B0A04020102020204" pitchFamily="34" charset="0"/>
              </a:rPr>
              <a:t>RECOMMENDATION</a:t>
            </a:r>
            <a:endParaRPr lang="en-ZA" sz="4400" b="1" dirty="0">
              <a:latin typeface="Arial Black" panose="020B0A04020102020204" pitchFamily="34" charset="0"/>
            </a:endParaRPr>
          </a:p>
        </p:txBody>
      </p:sp>
      <p:sp>
        <p:nvSpPr>
          <p:cNvPr id="3" name="Content Placeholder 2">
            <a:extLst>
              <a:ext uri="{FF2B5EF4-FFF2-40B4-BE49-F238E27FC236}">
                <a16:creationId xmlns:a16="http://schemas.microsoft.com/office/drawing/2014/main" xmlns="" id="{4AF08AA1-1579-4753-9196-6D15199703A8}"/>
              </a:ext>
            </a:extLst>
          </p:cNvPr>
          <p:cNvSpPr>
            <a:spLocks noGrp="1"/>
          </p:cNvSpPr>
          <p:nvPr>
            <p:ph idx="1"/>
          </p:nvPr>
        </p:nvSpPr>
        <p:spPr>
          <a:xfrm>
            <a:off x="530772" y="1457136"/>
            <a:ext cx="11130455" cy="3688484"/>
          </a:xfrm>
        </p:spPr>
        <p:txBody>
          <a:bodyPr vert="horz" lIns="91440" tIns="45720" rIns="91440" bIns="45720" rtlCol="0" anchor="t">
            <a:normAutofit/>
          </a:bodyPr>
          <a:lstStyle/>
          <a:p>
            <a:pPr marL="0" indent="0" algn="just">
              <a:lnSpc>
                <a:spcPct val="150000"/>
              </a:lnSpc>
              <a:buNone/>
            </a:pPr>
            <a:r>
              <a:rPr lang="en-ZA" sz="3200" dirty="0">
                <a:latin typeface="+mj-lt"/>
                <a:ea typeface="Calibri" panose="020F0502020204030204" pitchFamily="34" charset="0"/>
              </a:rPr>
              <a:t>It is recommended that the Select Committee on Health and Social Services considers the Annual Performance Plan 2023/2024 as tabled in Parliament. </a:t>
            </a:r>
            <a:endParaRPr lang="en-US" sz="3200" dirty="0">
              <a:latin typeface="+mj-lt"/>
            </a:endParaRPr>
          </a:p>
          <a:p>
            <a:pPr algn="just">
              <a:lnSpc>
                <a:spcPct val="150000"/>
              </a:lnSpc>
            </a:pPr>
            <a:endParaRPr lang="en-ZA" sz="3200" dirty="0">
              <a:cs typeface="Arial"/>
            </a:endParaRPr>
          </a:p>
        </p:txBody>
      </p:sp>
      <p:sp>
        <p:nvSpPr>
          <p:cNvPr id="4" name="Slide Number Placeholder 2">
            <a:extLst>
              <a:ext uri="{FF2B5EF4-FFF2-40B4-BE49-F238E27FC236}">
                <a16:creationId xmlns:a16="http://schemas.microsoft.com/office/drawing/2014/main" xmlns="" id="{42E3FAB0-9DE6-49DB-853A-90B81CFEA7FE}"/>
              </a:ext>
            </a:extLst>
          </p:cNvPr>
          <p:cNvSpPr txBox="1">
            <a:spLocks/>
          </p:cNvSpPr>
          <p:nvPr/>
        </p:nvSpPr>
        <p:spPr>
          <a:xfrm>
            <a:off x="4637824" y="6156340"/>
            <a:ext cx="2133600"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prstClr val="black"/>
                </a:solidFill>
                <a:latin typeface="Arial" panose="020B0604020202020204"/>
              </a:rPr>
              <a:t>48</a:t>
            </a:r>
          </a:p>
        </p:txBody>
      </p:sp>
    </p:spTree>
    <p:extLst>
      <p:ext uri="{BB962C8B-B14F-4D97-AF65-F5344CB8AC3E}">
        <p14:creationId xmlns:p14="http://schemas.microsoft.com/office/powerpoint/2010/main" xmlns="" val="3922644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AF08AA1-1579-4753-9196-6D15199703A8}"/>
              </a:ext>
            </a:extLst>
          </p:cNvPr>
          <p:cNvSpPr>
            <a:spLocks noGrp="1"/>
          </p:cNvSpPr>
          <p:nvPr>
            <p:ph idx="1"/>
          </p:nvPr>
        </p:nvSpPr>
        <p:spPr>
          <a:xfrm>
            <a:off x="530772" y="1457136"/>
            <a:ext cx="11130455" cy="3688484"/>
          </a:xfrm>
        </p:spPr>
        <p:txBody>
          <a:bodyPr vert="horz" lIns="91440" tIns="45720" rIns="91440" bIns="45720" rtlCol="0" anchor="t">
            <a:normAutofit/>
          </a:bodyPr>
          <a:lstStyle/>
          <a:p>
            <a:pPr marL="0" indent="0" algn="ctr">
              <a:lnSpc>
                <a:spcPct val="150000"/>
              </a:lnSpc>
              <a:buNone/>
            </a:pPr>
            <a:r>
              <a:rPr lang="en-ZA" sz="6000" dirty="0">
                <a:latin typeface="Arial Black" panose="020B0A04020102020204" pitchFamily="34" charset="0"/>
                <a:ea typeface="Calibri" panose="020F0502020204030204" pitchFamily="34" charset="0"/>
              </a:rPr>
              <a:t>THANK YOU</a:t>
            </a:r>
            <a:endParaRPr lang="en-ZA" sz="6000" dirty="0">
              <a:latin typeface="Arial Black" panose="020B0A04020102020204" pitchFamily="34" charset="0"/>
              <a:cs typeface="Arial"/>
            </a:endParaRPr>
          </a:p>
        </p:txBody>
      </p:sp>
      <p:sp>
        <p:nvSpPr>
          <p:cNvPr id="4" name="Slide Number Placeholder 2">
            <a:extLst>
              <a:ext uri="{FF2B5EF4-FFF2-40B4-BE49-F238E27FC236}">
                <a16:creationId xmlns:a16="http://schemas.microsoft.com/office/drawing/2014/main" xmlns="" id="{42E3FAB0-9DE6-49DB-853A-90B81CFEA7FE}"/>
              </a:ext>
            </a:extLst>
          </p:cNvPr>
          <p:cNvSpPr txBox="1">
            <a:spLocks/>
          </p:cNvSpPr>
          <p:nvPr/>
        </p:nvSpPr>
        <p:spPr>
          <a:xfrm>
            <a:off x="4637824" y="6156340"/>
            <a:ext cx="2133600"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prstClr val="black"/>
                </a:solidFill>
                <a:latin typeface="Arial" panose="020B0604020202020204"/>
              </a:rPr>
              <a:t>48</a:t>
            </a:r>
          </a:p>
        </p:txBody>
      </p:sp>
    </p:spTree>
    <p:extLst>
      <p:ext uri="{BB962C8B-B14F-4D97-AF65-F5344CB8AC3E}">
        <p14:creationId xmlns:p14="http://schemas.microsoft.com/office/powerpoint/2010/main" xmlns="" val="1700492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7095F3-8D0C-4685-B050-56D4085B7B2C}"/>
              </a:ext>
            </a:extLst>
          </p:cNvPr>
          <p:cNvSpPr>
            <a:spLocks noGrp="1"/>
          </p:cNvSpPr>
          <p:nvPr>
            <p:ph type="title"/>
          </p:nvPr>
        </p:nvSpPr>
        <p:spPr>
          <a:xfrm>
            <a:off x="0" y="-107459"/>
            <a:ext cx="12464143" cy="914401"/>
          </a:xfrm>
        </p:spPr>
        <p:txBody>
          <a:bodyPr>
            <a:normAutofit/>
          </a:bodyPr>
          <a:lstStyle/>
          <a:p>
            <a:pPr algn="ctr"/>
            <a:r>
              <a:rPr lang="en-US" sz="2200" b="1" dirty="0">
                <a:latin typeface="Arial Black" panose="020B0A04020102020204" pitchFamily="34" charset="0"/>
              </a:rPr>
              <a:t>Status of the MTSF Targets against the Executive Performance Agreement </a:t>
            </a:r>
            <a:endParaRPr lang="en-ZA" sz="2200" b="1" dirty="0">
              <a:latin typeface="Arial Black" panose="020B0A04020102020204" pitchFamily="34" charset="0"/>
            </a:endParaRPr>
          </a:p>
        </p:txBody>
      </p:sp>
      <p:sp>
        <p:nvSpPr>
          <p:cNvPr id="3" name="Content Placeholder 2">
            <a:extLst>
              <a:ext uri="{FF2B5EF4-FFF2-40B4-BE49-F238E27FC236}">
                <a16:creationId xmlns:a16="http://schemas.microsoft.com/office/drawing/2014/main" xmlns="" id="{60CC1CBF-0047-4053-968D-56087DBC3E1C}"/>
              </a:ext>
            </a:extLst>
          </p:cNvPr>
          <p:cNvSpPr>
            <a:spLocks noGrp="1"/>
          </p:cNvSpPr>
          <p:nvPr>
            <p:ph idx="1"/>
          </p:nvPr>
        </p:nvSpPr>
        <p:spPr>
          <a:xfrm>
            <a:off x="138752" y="530326"/>
            <a:ext cx="11914495" cy="5434747"/>
          </a:xfrm>
        </p:spPr>
        <p:txBody>
          <a:bodyPr>
            <a:noAutofit/>
          </a:bodyPr>
          <a:lstStyle/>
          <a:p>
            <a:pPr algn="just">
              <a:lnSpc>
                <a:spcPct val="115000"/>
              </a:lnSpc>
              <a:spcBef>
                <a:spcPts val="0"/>
              </a:spcBef>
            </a:pPr>
            <a:r>
              <a:rPr lang="en-GB" sz="1500" dirty="0">
                <a:solidFill>
                  <a:prstClr val="black"/>
                </a:solidFill>
                <a:latin typeface="Arial" panose="020B0604020202020204" pitchFamily="34" charset="0"/>
                <a:cs typeface="Arial" panose="020B0604020202020204" pitchFamily="34" charset="0"/>
              </a:rPr>
              <a:t>Minister’s EPA comprises of 41 targets, of which 35 are within the DSD APP, 1 in the NDA APP and 5 within the SASSA APP. </a:t>
            </a:r>
          </a:p>
          <a:p>
            <a:pPr algn="just">
              <a:lnSpc>
                <a:spcPct val="115000"/>
              </a:lnSpc>
              <a:spcBef>
                <a:spcPts val="0"/>
              </a:spcBef>
            </a:pPr>
            <a:r>
              <a:rPr lang="en-GB" sz="1500" dirty="0">
                <a:solidFill>
                  <a:prstClr val="black"/>
                </a:solidFill>
                <a:latin typeface="Arial" panose="020B0604020202020204" pitchFamily="34" charset="0"/>
                <a:cs typeface="Arial" panose="020B0604020202020204" pitchFamily="34" charset="0"/>
              </a:rPr>
              <a:t>There is a high level of alignment between targets of the DSD APP 2023/24, the National Annual Strategic Plan (NASP) and the MTSF. </a:t>
            </a:r>
          </a:p>
          <a:p>
            <a:pPr marL="0" indent="0" algn="just">
              <a:lnSpc>
                <a:spcPct val="150000"/>
              </a:lnSpc>
              <a:spcBef>
                <a:spcPts val="0"/>
              </a:spcBef>
              <a:buNone/>
            </a:pPr>
            <a:r>
              <a:rPr lang="en-GB" sz="1500" dirty="0">
                <a:solidFill>
                  <a:prstClr val="black"/>
                </a:solidFill>
                <a:latin typeface="Arial" panose="020B0604020202020204" pitchFamily="34" charset="0"/>
                <a:cs typeface="Arial" panose="020B0604020202020204" pitchFamily="34" charset="0"/>
              </a:rPr>
              <a:t>As lead for Priority 4, the Minister of Social Development must fast track and present to Cabinet by Quarter 4 of 2022/23</a:t>
            </a:r>
            <a:r>
              <a:rPr lang="en-GB" sz="15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ZA" sz="15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Bef>
                <a:spcPts val="0"/>
              </a:spcBef>
            </a:pPr>
            <a:r>
              <a:rPr lang="en-GB" sz="1500" dirty="0">
                <a:solidFill>
                  <a:prstClr val="black"/>
                </a:solidFill>
                <a:latin typeface="Arial" panose="020B0604020202020204" pitchFamily="34" charset="0"/>
                <a:cs typeface="Arial" panose="020B0604020202020204" pitchFamily="34" charset="0"/>
              </a:rPr>
              <a:t>White Paper on Social Welfare and requisite standards.</a:t>
            </a:r>
          </a:p>
          <a:p>
            <a:pPr algn="just">
              <a:lnSpc>
                <a:spcPct val="115000"/>
              </a:lnSpc>
              <a:spcBef>
                <a:spcPts val="0"/>
              </a:spcBef>
            </a:pPr>
            <a:r>
              <a:rPr lang="en-GB" sz="1500" dirty="0">
                <a:solidFill>
                  <a:prstClr val="black"/>
                </a:solidFill>
                <a:latin typeface="Arial" panose="020B0604020202020204" pitchFamily="34" charset="0"/>
                <a:cs typeface="Arial" panose="020B0604020202020204" pitchFamily="34" charset="0"/>
              </a:rPr>
              <a:t>Comprehensive Social Security Policy Framework.</a:t>
            </a:r>
          </a:p>
          <a:p>
            <a:pPr algn="just">
              <a:lnSpc>
                <a:spcPct val="115000"/>
              </a:lnSpc>
              <a:spcBef>
                <a:spcPts val="0"/>
              </a:spcBef>
            </a:pPr>
            <a:r>
              <a:rPr lang="en-US" sz="1500" dirty="0">
                <a:solidFill>
                  <a:prstClr val="black"/>
                </a:solidFill>
                <a:latin typeface="Arial" panose="020B0604020202020204" pitchFamily="34" charset="0"/>
                <a:cs typeface="Arial" panose="020B0604020202020204" pitchFamily="34" charset="0"/>
              </a:rPr>
              <a:t>Policy for Social Insurance for Atypical and Own Account Workers</a:t>
            </a:r>
            <a:r>
              <a:rPr lang="en-GB" sz="1500" dirty="0">
                <a:solidFill>
                  <a:prstClr val="black"/>
                </a:solidFill>
                <a:latin typeface="Arial" panose="020B0604020202020204" pitchFamily="34" charset="0"/>
                <a:cs typeface="Arial" panose="020B0604020202020204" pitchFamily="34" charset="0"/>
              </a:rPr>
              <a:t>. </a:t>
            </a:r>
          </a:p>
          <a:p>
            <a:pPr algn="just">
              <a:lnSpc>
                <a:spcPct val="115000"/>
              </a:lnSpc>
              <a:spcBef>
                <a:spcPts val="0"/>
              </a:spcBef>
            </a:pPr>
            <a:r>
              <a:rPr lang="en-GB" sz="1500" dirty="0">
                <a:solidFill>
                  <a:prstClr val="black"/>
                </a:solidFill>
                <a:latin typeface="Arial" panose="020B0604020202020204" pitchFamily="34" charset="0"/>
                <a:cs typeface="Arial" panose="020B0604020202020204" pitchFamily="34" charset="0"/>
              </a:rPr>
              <a:t>Policy on Coverage for 18 – 59.  </a:t>
            </a:r>
            <a:r>
              <a:rPr lang="en-GB" sz="1500" dirty="0">
                <a:latin typeface="Arial" panose="020B0604020202020204" pitchFamily="34" charset="0"/>
                <a:cs typeface="Arial" panose="020B0604020202020204" pitchFamily="34" charset="0"/>
              </a:rPr>
              <a:t>Government must view the SRD grant of R350 as not just a temporary measure, but a precursor to a permanent income support policy for the working age population.  Such a policy must be complemented by coherent and well designed active labour market interventions</a:t>
            </a:r>
            <a:endParaRPr lang="en-ZA" sz="1500" dirty="0">
              <a:latin typeface="Arial" panose="020B0604020202020204" pitchFamily="34" charset="0"/>
              <a:cs typeface="Arial" panose="020B0604020202020204" pitchFamily="34" charset="0"/>
            </a:endParaRPr>
          </a:p>
          <a:p>
            <a:pPr algn="just">
              <a:lnSpc>
                <a:spcPct val="115000"/>
              </a:lnSpc>
              <a:spcBef>
                <a:spcPts val="0"/>
              </a:spcBef>
            </a:pPr>
            <a:r>
              <a:rPr lang="en-GB" sz="1500" dirty="0">
                <a:latin typeface="Arial" panose="020B0604020202020204" pitchFamily="34" charset="0"/>
                <a:cs typeface="Arial" panose="020B0604020202020204" pitchFamily="34" charset="0"/>
              </a:rPr>
              <a:t>Resolution of payment challenges of the SASSA grants – conclude re-negotiation of SASSA/Postbank partnership and improve access to financial service platforms for grant beneficiaries</a:t>
            </a:r>
            <a:r>
              <a:rPr lang="en-GB" sz="1500" dirty="0">
                <a:solidFill>
                  <a:srgbClr val="FF0000"/>
                </a:solidFill>
                <a:latin typeface="Arial" panose="020B0604020202020204" pitchFamily="34" charset="0"/>
                <a:cs typeface="Arial" panose="020B0604020202020204" pitchFamily="34" charset="0"/>
              </a:rPr>
              <a:t>.</a:t>
            </a:r>
          </a:p>
          <a:p>
            <a:pPr algn="just">
              <a:lnSpc>
                <a:spcPct val="115000"/>
              </a:lnSpc>
              <a:spcBef>
                <a:spcPts val="0"/>
              </a:spcBef>
            </a:pPr>
            <a:r>
              <a:rPr lang="en-GB" sz="1500" dirty="0">
                <a:solidFill>
                  <a:prstClr val="black"/>
                </a:solidFill>
                <a:latin typeface="Arial" panose="020B0604020202020204" pitchFamily="34" charset="0"/>
                <a:cs typeface="Arial" panose="020B0604020202020204" pitchFamily="34" charset="0"/>
              </a:rPr>
              <a:t>D</a:t>
            </a:r>
            <a:r>
              <a:rPr lang="en-US" sz="1500" dirty="0">
                <a:solidFill>
                  <a:prstClr val="black"/>
                </a:solidFill>
                <a:latin typeface="Arial" panose="020B0604020202020204" pitchFamily="34" charset="0"/>
                <a:cs typeface="Arial" panose="020B0604020202020204" pitchFamily="34" charset="0"/>
              </a:rPr>
              <a:t>SD together with SITA and DPME must work towards the establishment of an inclusive social protection register for the vulnerable (NIPSIS) timely intervention during times of crises (e.g. COVID-19). This will be assisted by the establishment of the social protection floor (led by National Planning Commission /DPME).</a:t>
            </a:r>
          </a:p>
          <a:p>
            <a:pPr algn="just">
              <a:lnSpc>
                <a:spcPct val="115000"/>
              </a:lnSpc>
              <a:spcBef>
                <a:spcPts val="0"/>
              </a:spcBef>
            </a:pPr>
            <a:r>
              <a:rPr lang="en-US" sz="1500" dirty="0">
                <a:solidFill>
                  <a:prstClr val="black"/>
                </a:solidFill>
                <a:latin typeface="Arial" panose="020B0604020202020204" pitchFamily="34" charset="0"/>
                <a:cs typeface="Arial" panose="020B0604020202020204" pitchFamily="34" charset="0"/>
              </a:rPr>
              <a:t>DSD must lead the effective implementation of the Drugs Master Plan.</a:t>
            </a:r>
          </a:p>
          <a:p>
            <a:pPr algn="just">
              <a:lnSpc>
                <a:spcPct val="115000"/>
              </a:lnSpc>
              <a:spcBef>
                <a:spcPts val="0"/>
              </a:spcBef>
            </a:pPr>
            <a:r>
              <a:rPr lang="en-US" sz="1500" dirty="0">
                <a:solidFill>
                  <a:prstClr val="black"/>
                </a:solidFill>
                <a:latin typeface="Arial" panose="020B0604020202020204" pitchFamily="34" charset="0"/>
                <a:cs typeface="Arial" panose="020B0604020202020204" pitchFamily="34" charset="0"/>
              </a:rPr>
              <a:t>Ensure effective implementation of the National Strategic Plan (NSP) against GBVF by inclusion of NSP priorities/interventions in Strategic Plans and APPS.</a:t>
            </a:r>
          </a:p>
          <a:p>
            <a:pPr algn="just">
              <a:lnSpc>
                <a:spcPct val="115000"/>
              </a:lnSpc>
              <a:spcBef>
                <a:spcPts val="0"/>
              </a:spcBef>
            </a:pPr>
            <a:r>
              <a:rPr lang="en-GB" sz="1500" dirty="0">
                <a:solidFill>
                  <a:prstClr val="black"/>
                </a:solidFill>
                <a:latin typeface="Arial" panose="020B0604020202020204" pitchFamily="34" charset="0"/>
                <a:cs typeface="Arial" panose="020B0604020202020204" pitchFamily="34" charset="0"/>
              </a:rPr>
              <a:t>Resources must be reprioritised in order to increase funding for: Front line social welfare (hire more social workers) - increase jobs and quality of care for most vulnerable.</a:t>
            </a:r>
          </a:p>
          <a:p>
            <a:pPr marL="0" indent="0" algn="just">
              <a:lnSpc>
                <a:spcPct val="115000"/>
              </a:lnSpc>
              <a:spcBef>
                <a:spcPts val="0"/>
              </a:spcBef>
              <a:buNone/>
            </a:pPr>
            <a:endParaRPr lang="en-GB" sz="1600" dirty="0">
              <a:solidFill>
                <a:prstClr val="black"/>
              </a:solidFill>
              <a:latin typeface="Arial" panose="020B0604020202020204" pitchFamily="34" charset="0"/>
              <a:cs typeface="Arial" panose="020B0604020202020204" pitchFamily="34" charset="0"/>
            </a:endParaRPr>
          </a:p>
        </p:txBody>
      </p:sp>
      <p:sp>
        <p:nvSpPr>
          <p:cNvPr id="4" name="Slide Number Placeholder 6">
            <a:extLst>
              <a:ext uri="{FF2B5EF4-FFF2-40B4-BE49-F238E27FC236}">
                <a16:creationId xmlns:a16="http://schemas.microsoft.com/office/drawing/2014/main" xmlns="" id="{772B4A06-4692-411C-94AF-3EC90D828830}"/>
              </a:ext>
            </a:extLst>
          </p:cNvPr>
          <p:cNvSpPr txBox="1">
            <a:spLocks/>
          </p:cNvSpPr>
          <p:nvPr/>
        </p:nvSpPr>
        <p:spPr>
          <a:xfrm>
            <a:off x="4385220" y="6143133"/>
            <a:ext cx="2311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5</a:t>
            </a:r>
          </a:p>
        </p:txBody>
      </p:sp>
    </p:spTree>
    <p:extLst>
      <p:ext uri="{BB962C8B-B14F-4D97-AF65-F5344CB8AC3E}">
        <p14:creationId xmlns:p14="http://schemas.microsoft.com/office/powerpoint/2010/main" xmlns="" val="3302067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83A55-9851-445C-9CF4-858EA037EC93}"/>
              </a:ext>
            </a:extLst>
          </p:cNvPr>
          <p:cNvSpPr>
            <a:spLocks noGrp="1"/>
          </p:cNvSpPr>
          <p:nvPr>
            <p:ph type="title"/>
          </p:nvPr>
        </p:nvSpPr>
        <p:spPr>
          <a:xfrm>
            <a:off x="880240" y="61042"/>
            <a:ext cx="10515600" cy="569274"/>
          </a:xfrm>
        </p:spPr>
        <p:txBody>
          <a:bodyPr>
            <a:normAutofit fontScale="90000"/>
          </a:bodyPr>
          <a:lstStyle/>
          <a:p>
            <a:r>
              <a:rPr lang="en-US" sz="3600" b="1" dirty="0">
                <a:latin typeface="Arial Black"/>
              </a:rPr>
              <a:t>Numbers of targets in the DSD APP 2023/2024</a:t>
            </a:r>
            <a:endParaRPr lang="en-ZA" sz="3600" b="1" dirty="0">
              <a:latin typeface="Arial Black"/>
            </a:endParaRPr>
          </a:p>
        </p:txBody>
      </p:sp>
      <p:graphicFrame>
        <p:nvGraphicFramePr>
          <p:cNvPr id="4" name="Content Placeholder 3">
            <a:extLst>
              <a:ext uri="{FF2B5EF4-FFF2-40B4-BE49-F238E27FC236}">
                <a16:creationId xmlns:a16="http://schemas.microsoft.com/office/drawing/2014/main" xmlns="" id="{EB6A90E4-F367-4B04-8C77-D3D0CBBD1977}"/>
              </a:ext>
            </a:extLst>
          </p:cNvPr>
          <p:cNvGraphicFramePr>
            <a:graphicFrameLocks noGrp="1"/>
          </p:cNvGraphicFramePr>
          <p:nvPr>
            <p:ph idx="1"/>
            <p:extLst>
              <p:ext uri="{D42A27DB-BD31-4B8C-83A1-F6EECF244321}">
                <p14:modId xmlns:p14="http://schemas.microsoft.com/office/powerpoint/2010/main" xmlns="" val="3125724186"/>
              </p:ext>
            </p:extLst>
          </p:nvPr>
        </p:nvGraphicFramePr>
        <p:xfrm>
          <a:off x="335667" y="630316"/>
          <a:ext cx="11563108" cy="5301806"/>
        </p:xfrm>
        <a:graphic>
          <a:graphicData uri="http://schemas.openxmlformats.org/drawingml/2006/table">
            <a:tbl>
              <a:tblPr firstRow="1" firstCol="1" bandRow="1">
                <a:tableStyleId>{5DA37D80-6434-44D0-A028-1B22A696006F}</a:tableStyleId>
              </a:tblPr>
              <a:tblGrid>
                <a:gridCol w="3221431">
                  <a:extLst>
                    <a:ext uri="{9D8B030D-6E8A-4147-A177-3AD203B41FA5}">
                      <a16:colId xmlns:a16="http://schemas.microsoft.com/office/drawing/2014/main" xmlns="" val="1616919116"/>
                    </a:ext>
                  </a:extLst>
                </a:gridCol>
                <a:gridCol w="1346702">
                  <a:extLst>
                    <a:ext uri="{9D8B030D-6E8A-4147-A177-3AD203B41FA5}">
                      <a16:colId xmlns:a16="http://schemas.microsoft.com/office/drawing/2014/main" xmlns="" val="3791016470"/>
                    </a:ext>
                  </a:extLst>
                </a:gridCol>
                <a:gridCol w="1327328">
                  <a:extLst>
                    <a:ext uri="{9D8B030D-6E8A-4147-A177-3AD203B41FA5}">
                      <a16:colId xmlns:a16="http://schemas.microsoft.com/office/drawing/2014/main" xmlns="" val="1022106673"/>
                    </a:ext>
                  </a:extLst>
                </a:gridCol>
                <a:gridCol w="1605090">
                  <a:extLst>
                    <a:ext uri="{9D8B030D-6E8A-4147-A177-3AD203B41FA5}">
                      <a16:colId xmlns:a16="http://schemas.microsoft.com/office/drawing/2014/main" xmlns="" val="3310916272"/>
                    </a:ext>
                  </a:extLst>
                </a:gridCol>
                <a:gridCol w="709143">
                  <a:extLst>
                    <a:ext uri="{9D8B030D-6E8A-4147-A177-3AD203B41FA5}">
                      <a16:colId xmlns:a16="http://schemas.microsoft.com/office/drawing/2014/main" xmlns="" val="906624199"/>
                    </a:ext>
                  </a:extLst>
                </a:gridCol>
                <a:gridCol w="807333">
                  <a:extLst>
                    <a:ext uri="{9D8B030D-6E8A-4147-A177-3AD203B41FA5}">
                      <a16:colId xmlns:a16="http://schemas.microsoft.com/office/drawing/2014/main" xmlns="" val="3335095822"/>
                    </a:ext>
                  </a:extLst>
                </a:gridCol>
                <a:gridCol w="752784">
                  <a:extLst>
                    <a:ext uri="{9D8B030D-6E8A-4147-A177-3AD203B41FA5}">
                      <a16:colId xmlns:a16="http://schemas.microsoft.com/office/drawing/2014/main" xmlns="" val="1690392369"/>
                    </a:ext>
                  </a:extLst>
                </a:gridCol>
                <a:gridCol w="829153">
                  <a:extLst>
                    <a:ext uri="{9D8B030D-6E8A-4147-A177-3AD203B41FA5}">
                      <a16:colId xmlns:a16="http://schemas.microsoft.com/office/drawing/2014/main" xmlns="" val="384919744"/>
                    </a:ext>
                  </a:extLst>
                </a:gridCol>
                <a:gridCol w="964144">
                  <a:extLst>
                    <a:ext uri="{9D8B030D-6E8A-4147-A177-3AD203B41FA5}">
                      <a16:colId xmlns:a16="http://schemas.microsoft.com/office/drawing/2014/main" xmlns="" val="2250099102"/>
                    </a:ext>
                  </a:extLst>
                </a:gridCol>
              </a:tblGrid>
              <a:tr h="719763">
                <a:tc>
                  <a:txBody>
                    <a:bodyPr/>
                    <a:lstStyle/>
                    <a:p>
                      <a:pPr>
                        <a:lnSpc>
                          <a:spcPct val="107000"/>
                        </a:lnSpc>
                        <a:spcAft>
                          <a:spcPts val="800"/>
                        </a:spcAft>
                      </a:pPr>
                      <a:r>
                        <a:rPr lang="en-ZA" sz="1600" b="1" kern="1200" dirty="0">
                          <a:solidFill>
                            <a:schemeClr val="tx1"/>
                          </a:solidFill>
                          <a:effectLst/>
                        </a:rPr>
                        <a:t>Programme</a:t>
                      </a:r>
                      <a:endParaRPr lang="en-ZA" sz="1600" b="1" kern="1200" dirty="0">
                        <a:solidFill>
                          <a:schemeClr val="tx1"/>
                        </a:solidFill>
                        <a:effectLst/>
                        <a:latin typeface="Arial" panose="020B0604020202020204" pitchFamily="34" charset="0"/>
                        <a:cs typeface="Arial" panose="020B0604020202020204" pitchFamily="34" charset="0"/>
                      </a:endParaRPr>
                    </a:p>
                  </a:txBody>
                  <a:tcPr marL="68580" marR="68580" marT="0" marB="0">
                    <a:solidFill>
                      <a:schemeClr val="accent2"/>
                    </a:solidFill>
                  </a:tcPr>
                </a:tc>
                <a:tc>
                  <a:txBody>
                    <a:bodyPr/>
                    <a:lstStyle/>
                    <a:p>
                      <a:pPr>
                        <a:lnSpc>
                          <a:spcPct val="107000"/>
                        </a:lnSpc>
                        <a:spcAft>
                          <a:spcPts val="800"/>
                        </a:spcAft>
                      </a:pPr>
                      <a:r>
                        <a:rPr lang="en-ZA" sz="1600" b="1" kern="1200" dirty="0">
                          <a:solidFill>
                            <a:schemeClr val="tx1"/>
                          </a:solidFill>
                          <a:effectLst/>
                        </a:rPr>
                        <a:t>APP targets 2022/23</a:t>
                      </a:r>
                      <a:endParaRPr lang="en-ZA" sz="1600" b="1" kern="1200" dirty="0">
                        <a:solidFill>
                          <a:schemeClr val="tx1"/>
                        </a:solidFill>
                        <a:effectLst/>
                        <a:latin typeface="Arial" panose="020B0604020202020204" pitchFamily="34" charset="0"/>
                        <a:cs typeface="Arial" panose="020B0604020202020204" pitchFamily="34" charset="0"/>
                      </a:endParaRPr>
                    </a:p>
                  </a:txBody>
                  <a:tcPr marL="68580" marR="68580" marT="0" marB="0">
                    <a:solidFill>
                      <a:schemeClr val="accent2"/>
                    </a:solidFill>
                  </a:tcPr>
                </a:tc>
                <a:tc>
                  <a:txBody>
                    <a:bodyPr/>
                    <a:lstStyle/>
                    <a:p>
                      <a:r>
                        <a:rPr lang="en-US" sz="1600" b="1" dirty="0">
                          <a:solidFill>
                            <a:schemeClr val="tx1"/>
                          </a:solidFill>
                        </a:rPr>
                        <a:t>APP targets</a:t>
                      </a:r>
                    </a:p>
                    <a:p>
                      <a:r>
                        <a:rPr lang="en-US" sz="1600" b="1" dirty="0">
                          <a:solidFill>
                            <a:schemeClr val="tx1"/>
                          </a:solidFill>
                        </a:rPr>
                        <a:t>2023/24</a:t>
                      </a:r>
                      <a:endParaRPr lang="en-US" sz="1600" b="1" dirty="0">
                        <a:solidFill>
                          <a:schemeClr val="tx1"/>
                        </a:solidFill>
                        <a:latin typeface="Arial" panose="020B0604020202020204" pitchFamily="34" charset="0"/>
                        <a:cs typeface="Arial" panose="020B0604020202020204" pitchFamily="34" charset="0"/>
                      </a:endParaRPr>
                    </a:p>
                  </a:txBody>
                  <a:tcPr marL="68580" marR="68580" marT="0" marB="0">
                    <a:solidFill>
                      <a:schemeClr val="accent2"/>
                    </a:solidFill>
                  </a:tcPr>
                </a:tc>
                <a:tc>
                  <a:txBody>
                    <a:bodyPr/>
                    <a:lstStyle/>
                    <a:p>
                      <a:pPr>
                        <a:lnSpc>
                          <a:spcPct val="107000"/>
                        </a:lnSpc>
                        <a:spcAft>
                          <a:spcPts val="800"/>
                        </a:spcAft>
                      </a:pPr>
                      <a:r>
                        <a:rPr lang="en-ZA" sz="1600" b="1" kern="1200" dirty="0">
                          <a:solidFill>
                            <a:schemeClr val="tx1"/>
                          </a:solidFill>
                          <a:effectLst/>
                        </a:rPr>
                        <a:t>% Contribution</a:t>
                      </a:r>
                      <a:endParaRPr lang="en-ZA" sz="1600" b="1" kern="1200" dirty="0">
                        <a:solidFill>
                          <a:schemeClr val="tx1"/>
                        </a:solidFill>
                        <a:effectLst/>
                        <a:latin typeface="Arial" panose="020B0604020202020204" pitchFamily="34" charset="0"/>
                        <a:cs typeface="Arial" panose="020B0604020202020204" pitchFamily="34" charset="0"/>
                      </a:endParaRPr>
                    </a:p>
                  </a:txBody>
                  <a:tcPr marL="68580" marR="68580" marT="0" marB="0">
                    <a:solidFill>
                      <a:schemeClr val="accent2"/>
                    </a:solidFill>
                  </a:tcPr>
                </a:tc>
                <a:tc>
                  <a:txBody>
                    <a:bodyPr/>
                    <a:lstStyle/>
                    <a:p>
                      <a:pPr>
                        <a:lnSpc>
                          <a:spcPct val="107000"/>
                        </a:lnSpc>
                        <a:spcAft>
                          <a:spcPts val="800"/>
                        </a:spcAft>
                      </a:pPr>
                      <a:r>
                        <a:rPr lang="en-ZA" sz="1600" b="1" kern="1200" dirty="0">
                          <a:solidFill>
                            <a:schemeClr val="tx1"/>
                          </a:solidFill>
                          <a:effectLst/>
                        </a:rPr>
                        <a:t>EPA</a:t>
                      </a:r>
                      <a:endParaRPr lang="en-ZA" sz="1600" b="1" kern="1200" dirty="0">
                        <a:solidFill>
                          <a:schemeClr val="tx1"/>
                        </a:solidFill>
                        <a:effectLst/>
                        <a:latin typeface="Arial" panose="020B0604020202020204" pitchFamily="34" charset="0"/>
                        <a:cs typeface="Arial" panose="020B0604020202020204" pitchFamily="34" charset="0"/>
                      </a:endParaRPr>
                    </a:p>
                  </a:txBody>
                  <a:tcPr marL="68580" marR="68580" marT="0" marB="0">
                    <a:solidFill>
                      <a:schemeClr val="accent2"/>
                    </a:solidFill>
                  </a:tcPr>
                </a:tc>
                <a:tc>
                  <a:txBody>
                    <a:bodyPr/>
                    <a:lstStyle/>
                    <a:p>
                      <a:pPr>
                        <a:lnSpc>
                          <a:spcPct val="107000"/>
                        </a:lnSpc>
                        <a:spcAft>
                          <a:spcPts val="800"/>
                        </a:spcAft>
                      </a:pPr>
                      <a:r>
                        <a:rPr lang="en-ZA" sz="1600" b="1" kern="1200" dirty="0">
                          <a:solidFill>
                            <a:schemeClr val="tx1"/>
                          </a:solidFill>
                          <a:effectLst/>
                        </a:rPr>
                        <a:t>NASP</a:t>
                      </a:r>
                      <a:endParaRPr lang="en-ZA" sz="1600" b="1" kern="1200" dirty="0">
                        <a:solidFill>
                          <a:schemeClr val="tx1"/>
                        </a:solidFill>
                        <a:effectLst/>
                        <a:latin typeface="Arial" panose="020B0604020202020204" pitchFamily="34" charset="0"/>
                        <a:cs typeface="Arial" panose="020B0604020202020204" pitchFamily="34" charset="0"/>
                      </a:endParaRPr>
                    </a:p>
                  </a:txBody>
                  <a:tcPr marL="68580" marR="68580" marT="0" marB="0">
                    <a:solidFill>
                      <a:schemeClr val="accent2"/>
                    </a:solidFill>
                  </a:tcPr>
                </a:tc>
                <a:tc>
                  <a:txBody>
                    <a:bodyPr/>
                    <a:lstStyle/>
                    <a:p>
                      <a:pPr>
                        <a:lnSpc>
                          <a:spcPct val="107000"/>
                        </a:lnSpc>
                        <a:spcAft>
                          <a:spcPts val="800"/>
                        </a:spcAft>
                      </a:pPr>
                      <a:r>
                        <a:rPr lang="en-ZA" sz="1600" b="1" kern="1200" dirty="0">
                          <a:solidFill>
                            <a:schemeClr val="tx1"/>
                          </a:solidFill>
                          <a:effectLst/>
                        </a:rPr>
                        <a:t>MTSF</a:t>
                      </a:r>
                      <a:endParaRPr lang="en-ZA" sz="1600" b="1" kern="1200" dirty="0">
                        <a:solidFill>
                          <a:schemeClr val="tx1"/>
                        </a:solidFill>
                        <a:effectLst/>
                        <a:latin typeface="Arial" panose="020B0604020202020204" pitchFamily="34" charset="0"/>
                        <a:cs typeface="Arial" panose="020B0604020202020204" pitchFamily="34" charset="0"/>
                      </a:endParaRPr>
                    </a:p>
                  </a:txBody>
                  <a:tcPr marL="68580" marR="68580" marT="0" marB="0">
                    <a:solidFill>
                      <a:schemeClr val="accent2"/>
                    </a:solidFill>
                  </a:tcPr>
                </a:tc>
                <a:tc>
                  <a:txBody>
                    <a:bodyPr/>
                    <a:lstStyle/>
                    <a:p>
                      <a:pPr>
                        <a:lnSpc>
                          <a:spcPct val="107000"/>
                        </a:lnSpc>
                        <a:spcAft>
                          <a:spcPts val="800"/>
                        </a:spcAft>
                      </a:pPr>
                      <a:r>
                        <a:rPr lang="en-ZA" sz="1600" b="1" kern="1200" dirty="0">
                          <a:solidFill>
                            <a:schemeClr val="tx1"/>
                          </a:solidFill>
                          <a:effectLst/>
                        </a:rPr>
                        <a:t>ERRP</a:t>
                      </a:r>
                      <a:endParaRPr lang="en-ZA" sz="1600" b="1" kern="1200" dirty="0">
                        <a:solidFill>
                          <a:schemeClr val="tx1"/>
                        </a:solidFill>
                        <a:effectLst/>
                        <a:latin typeface="Arial" panose="020B0604020202020204" pitchFamily="34" charset="0"/>
                        <a:cs typeface="Arial" panose="020B0604020202020204" pitchFamily="34" charset="0"/>
                      </a:endParaRPr>
                    </a:p>
                  </a:txBody>
                  <a:tcPr marL="68580" marR="68580" marT="0" marB="0">
                    <a:solidFill>
                      <a:schemeClr val="accent2"/>
                    </a:solidFill>
                  </a:tcPr>
                </a:tc>
                <a:tc>
                  <a:txBody>
                    <a:bodyPr/>
                    <a:lstStyle/>
                    <a:p>
                      <a:pPr>
                        <a:lnSpc>
                          <a:spcPct val="107000"/>
                        </a:lnSpc>
                        <a:spcAft>
                          <a:spcPts val="800"/>
                        </a:spcAft>
                      </a:pPr>
                      <a:r>
                        <a:rPr lang="en-ZA" sz="1600" b="1" dirty="0">
                          <a:solidFill>
                            <a:schemeClr val="tx1"/>
                          </a:solidFill>
                          <a:effectLst/>
                        </a:rPr>
                        <a:t>BRRR</a:t>
                      </a:r>
                      <a:endParaRPr lang="en-ZA" sz="1600" b="1" dirty="0">
                        <a:solidFill>
                          <a:schemeClr val="tx1"/>
                        </a:solidFill>
                        <a:effectLst/>
                        <a:latin typeface="Arial" panose="020B0604020202020204" pitchFamily="34" charset="0"/>
                        <a:cs typeface="Arial" panose="020B0604020202020204" pitchFamily="34" charset="0"/>
                      </a:endParaRPr>
                    </a:p>
                  </a:txBody>
                  <a:tcPr marL="68580" marR="68580" marT="0" marB="0">
                    <a:solidFill>
                      <a:schemeClr val="accent2"/>
                    </a:solidFill>
                  </a:tcPr>
                </a:tc>
                <a:extLst>
                  <a:ext uri="{0D108BD9-81ED-4DB2-BD59-A6C34878D82A}">
                    <a16:rowId xmlns:a16="http://schemas.microsoft.com/office/drawing/2014/main" xmlns="" val="3197233046"/>
                  </a:ext>
                </a:extLst>
              </a:tr>
              <a:tr h="746632">
                <a:tc>
                  <a:txBody>
                    <a:bodyPr/>
                    <a:lstStyle/>
                    <a:p>
                      <a:pPr>
                        <a:lnSpc>
                          <a:spcPct val="107000"/>
                        </a:lnSpc>
                        <a:spcAft>
                          <a:spcPts val="800"/>
                        </a:spcAft>
                      </a:pPr>
                      <a:r>
                        <a:rPr lang="en-ZA" sz="1600" b="0" dirty="0">
                          <a:effectLst/>
                        </a:rPr>
                        <a:t>P1: Administration (including legislation  from core programmes)</a:t>
                      </a:r>
                      <a:endParaRPr lang="en-ZA" sz="1600" b="0" dirty="0">
                        <a:effectLst/>
                        <a:latin typeface="Arial" panose="020B0604020202020204" pitchFamily="34" charset="0"/>
                        <a:cs typeface="Arial" panose="020B0604020202020204" pitchFamily="34" charset="0"/>
                      </a:endParaRPr>
                    </a:p>
                  </a:txBody>
                  <a:tcPr marL="68580" marR="68580" marT="0" marB="0"/>
                </a:tc>
                <a:tc>
                  <a:txBody>
                    <a:bodyPr/>
                    <a:lstStyle/>
                    <a:p>
                      <a:pPr marL="0" indent="0" algn="l" defTabSz="685800" rtl="0" eaLnBrk="1" latinLnBrk="0" hangingPunct="1">
                        <a:lnSpc>
                          <a:spcPct val="107000"/>
                        </a:lnSpc>
                        <a:spcAft>
                          <a:spcPts val="800"/>
                        </a:spcAft>
                        <a:buNone/>
                      </a:pPr>
                      <a:r>
                        <a:rPr lang="en-US" sz="1600" kern="1200" dirty="0">
                          <a:effectLst/>
                        </a:rPr>
                        <a:t>14</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r>
                        <a:rPr lang="en-US" sz="1600" dirty="0"/>
                        <a:t>10</a:t>
                      </a:r>
                      <a:endParaRPr lang="en-US" sz="1600" dirty="0">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 16%</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6</a:t>
                      </a:r>
                    </a:p>
                    <a:p>
                      <a:pPr marL="0" algn="l" defTabSz="685800" rtl="0" eaLnBrk="1" latinLnBrk="0" hangingPunct="1">
                        <a:lnSpc>
                          <a:spcPct val="107000"/>
                        </a:lnSpc>
                        <a:spcAft>
                          <a:spcPts val="800"/>
                        </a:spcAft>
                      </a:pP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3</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4</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 Aligned</a:t>
                      </a:r>
                      <a:endParaRPr lang="en-ZA" sz="1600" kern="12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4010572404"/>
                  </a:ext>
                </a:extLst>
              </a:tr>
              <a:tr h="314107">
                <a:tc>
                  <a:txBody>
                    <a:bodyPr/>
                    <a:lstStyle/>
                    <a:p>
                      <a:pPr>
                        <a:lnSpc>
                          <a:spcPct val="107000"/>
                        </a:lnSpc>
                        <a:spcAft>
                          <a:spcPts val="800"/>
                        </a:spcAft>
                      </a:pPr>
                      <a:r>
                        <a:rPr lang="en-ZA" sz="1600" b="0" dirty="0">
                          <a:effectLst/>
                        </a:rPr>
                        <a:t>P2: Social Assistance</a:t>
                      </a:r>
                      <a:endParaRPr lang="en-ZA" sz="1600" b="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1</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r>
                        <a:rPr lang="en-US" sz="1600" dirty="0"/>
                        <a:t>1</a:t>
                      </a:r>
                      <a:endParaRPr lang="en-US" sz="1600" dirty="0">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 2%</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n-ZA" sz="1600" kern="1200" dirty="0">
                          <a:effectLst/>
                        </a:rPr>
                        <a:t>2</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 Aligned</a:t>
                      </a:r>
                      <a:endParaRPr lang="en-ZA" sz="1600" kern="12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771043622"/>
                  </a:ext>
                </a:extLst>
              </a:tr>
              <a:tr h="497754">
                <a:tc>
                  <a:txBody>
                    <a:bodyPr/>
                    <a:lstStyle/>
                    <a:p>
                      <a:pPr>
                        <a:lnSpc>
                          <a:spcPct val="107000"/>
                        </a:lnSpc>
                        <a:spcAft>
                          <a:spcPts val="800"/>
                        </a:spcAft>
                      </a:pPr>
                      <a:r>
                        <a:rPr lang="en-ZA" sz="1600" b="0" dirty="0">
                          <a:effectLst/>
                        </a:rPr>
                        <a:t>P3: Social </a:t>
                      </a:r>
                      <a:r>
                        <a:rPr lang="en-ZA" sz="1600" b="0" dirty="0">
                          <a:solidFill>
                            <a:schemeClr val="tx1"/>
                          </a:solidFill>
                          <a:effectLst/>
                        </a:rPr>
                        <a:t>Security Policy </a:t>
                      </a:r>
                      <a:r>
                        <a:rPr lang="en-ZA" sz="1600" b="0" dirty="0">
                          <a:effectLst/>
                        </a:rPr>
                        <a:t>and Administration</a:t>
                      </a:r>
                      <a:endParaRPr lang="en-ZA" sz="1600" b="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US" sz="1600" kern="1200" dirty="0">
                          <a:effectLst/>
                        </a:rPr>
                        <a:t>8</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r>
                        <a:rPr lang="en-US" sz="1600" dirty="0"/>
                        <a:t>7</a:t>
                      </a:r>
                      <a:endParaRPr lang="en-US" sz="1600" dirty="0">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 11%</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2</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1</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3</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n-ZA" sz="1600" kern="1200" dirty="0">
                          <a:effectLst/>
                        </a:rPr>
                        <a:t>2</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 Aligned</a:t>
                      </a:r>
                      <a:endParaRPr lang="en-ZA" sz="1600" kern="12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967665999"/>
                  </a:ext>
                </a:extLst>
              </a:tr>
              <a:tr h="497754">
                <a:tc>
                  <a:txBody>
                    <a:bodyPr/>
                    <a:lstStyle/>
                    <a:p>
                      <a:pPr>
                        <a:lnSpc>
                          <a:spcPct val="107000"/>
                        </a:lnSpc>
                        <a:spcAft>
                          <a:spcPts val="800"/>
                        </a:spcAft>
                      </a:pPr>
                      <a:r>
                        <a:rPr lang="en-ZA" sz="1600" b="0" dirty="0">
                          <a:effectLst/>
                        </a:rPr>
                        <a:t>P4: Welfare Services policy and Implementation Support</a:t>
                      </a:r>
                      <a:endParaRPr lang="en-ZA" sz="1600" b="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US" sz="1600" kern="1200" dirty="0">
                          <a:effectLst/>
                        </a:rPr>
                        <a:t>22</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r>
                        <a:rPr lang="en-US" sz="1600" dirty="0"/>
                        <a:t>23</a:t>
                      </a:r>
                      <a:endParaRPr lang="en-US" sz="1600" dirty="0">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 38%</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14</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2</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13</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1</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 Aligned</a:t>
                      </a:r>
                      <a:endParaRPr lang="en-ZA" sz="1600" kern="12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4115546538"/>
                  </a:ext>
                </a:extLst>
              </a:tr>
              <a:tr h="594664">
                <a:tc>
                  <a:txBody>
                    <a:bodyPr/>
                    <a:lstStyle/>
                    <a:p>
                      <a:pPr>
                        <a:lnSpc>
                          <a:spcPct val="107000"/>
                        </a:lnSpc>
                        <a:spcAft>
                          <a:spcPts val="800"/>
                        </a:spcAft>
                      </a:pPr>
                      <a:r>
                        <a:rPr lang="en-ZA" sz="1600" b="0" dirty="0">
                          <a:effectLst/>
                        </a:rPr>
                        <a:t>P5: Social Policy and Integrated Services Delivery</a:t>
                      </a:r>
                      <a:endParaRPr lang="en-ZA" sz="1600" b="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22</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r>
                        <a:rPr lang="en-US" sz="1600" dirty="0"/>
                        <a:t>20</a:t>
                      </a:r>
                      <a:endParaRPr lang="en-US" sz="1600" dirty="0">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 33%</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rtl="0" eaLnBrk="1" latinLnBrk="0" hangingPunct="1">
                        <a:lnSpc>
                          <a:spcPct val="107000"/>
                        </a:lnSpc>
                        <a:spcAft>
                          <a:spcPts val="800"/>
                        </a:spcAft>
                      </a:pPr>
                      <a:r>
                        <a:rPr lang="en-ZA" sz="1600" kern="1200" dirty="0">
                          <a:effectLst/>
                        </a:rPr>
                        <a:t>13 </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3</a:t>
                      </a:r>
                    </a:p>
                    <a:p>
                      <a:pPr marL="0" algn="l" defTabSz="685800" rtl="0" eaLnBrk="1" latinLnBrk="0" hangingPunct="1">
                        <a:lnSpc>
                          <a:spcPct val="107000"/>
                        </a:lnSpc>
                        <a:spcAft>
                          <a:spcPts val="800"/>
                        </a:spcAft>
                      </a:pP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9</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4</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endParaRPr lang="en-ZA" sz="1600" kern="1200" dirty="0">
                        <a:effectLst/>
                      </a:endParaRPr>
                    </a:p>
                    <a:p>
                      <a:pPr marL="0" algn="l" defTabSz="685800" rtl="0" eaLnBrk="1" latinLnBrk="0" hangingPunct="1">
                        <a:lnSpc>
                          <a:spcPct val="107000"/>
                        </a:lnSpc>
                        <a:spcAft>
                          <a:spcPts val="800"/>
                        </a:spcAft>
                      </a:pPr>
                      <a:r>
                        <a:rPr lang="en-ZA" sz="1600" kern="1200" dirty="0">
                          <a:effectLst/>
                        </a:rPr>
                        <a:t>Aligned</a:t>
                      </a:r>
                      <a:endParaRPr lang="en-ZA" sz="1600" kern="12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797305772"/>
                  </a:ext>
                </a:extLst>
              </a:tr>
              <a:tr h="314107">
                <a:tc>
                  <a:txBody>
                    <a:bodyPr/>
                    <a:lstStyle/>
                    <a:p>
                      <a:pPr>
                        <a:lnSpc>
                          <a:spcPct val="107000"/>
                        </a:lnSpc>
                        <a:spcAft>
                          <a:spcPts val="800"/>
                        </a:spcAft>
                      </a:pPr>
                      <a:r>
                        <a:rPr lang="en-ZA" sz="1600" b="1" dirty="0">
                          <a:effectLst/>
                        </a:rPr>
                        <a:t>Sub total for DSD Targets</a:t>
                      </a:r>
                      <a:endParaRPr lang="en-ZA" sz="1600" b="1" dirty="0">
                        <a:effectLst/>
                        <a:latin typeface="Arial" panose="020B0604020202020204" pitchFamily="34"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algn="l" defTabSz="685800" rtl="0" eaLnBrk="1" latinLnBrk="0" hangingPunct="1">
                        <a:lnSpc>
                          <a:spcPct val="107000"/>
                        </a:lnSpc>
                        <a:spcAft>
                          <a:spcPts val="800"/>
                        </a:spcAft>
                      </a:pPr>
                      <a:r>
                        <a:rPr lang="en-US" sz="1600" b="1" kern="1200" dirty="0">
                          <a:effectLst/>
                        </a:rPr>
                        <a:t>6</a:t>
                      </a:r>
                      <a:r>
                        <a:rPr lang="en-ZA" sz="1600" b="1" kern="1200" dirty="0">
                          <a:effectLst/>
                        </a:rPr>
                        <a:t>7</a:t>
                      </a:r>
                      <a:endParaRPr lang="en-ZA" sz="1600" b="1" kern="1200" dirty="0">
                        <a:effectLst/>
                        <a:latin typeface="Arial" panose="020B0604020202020204" pitchFamily="34" charset="0"/>
                        <a:cs typeface="Arial" panose="020B0604020202020204" pitchFamily="34" charset="0"/>
                      </a:endParaRPr>
                    </a:p>
                  </a:txBody>
                  <a:tcPr marL="68580" marR="68580" marT="0" marB="0">
                    <a:solidFill>
                      <a:schemeClr val="accent6">
                        <a:lumMod val="40000"/>
                        <a:lumOff val="60000"/>
                      </a:schemeClr>
                    </a:solidFill>
                  </a:tcPr>
                </a:tc>
                <a:tc>
                  <a:txBody>
                    <a:bodyPr/>
                    <a:lstStyle/>
                    <a:p>
                      <a:r>
                        <a:rPr lang="en-US" sz="1600" b="1" dirty="0"/>
                        <a:t>61</a:t>
                      </a:r>
                      <a:endParaRPr lang="en-US" sz="1600" b="1" dirty="0">
                        <a:latin typeface="Arial" panose="020B0604020202020204" pitchFamily="34"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algn="l" defTabSz="685800" rtl="0" eaLnBrk="1" latinLnBrk="0" hangingPunct="1">
                        <a:lnSpc>
                          <a:spcPct val="107000"/>
                        </a:lnSpc>
                        <a:spcAft>
                          <a:spcPts val="800"/>
                        </a:spcAft>
                      </a:pPr>
                      <a:r>
                        <a:rPr lang="en-ZA" sz="1600" b="1" kern="1200" dirty="0">
                          <a:effectLst/>
                        </a:rPr>
                        <a:t> 100%</a:t>
                      </a:r>
                      <a:endParaRPr lang="en-ZA" sz="1600" b="1" kern="1200" dirty="0">
                        <a:effectLst/>
                        <a:latin typeface="Arial" panose="020B0604020202020204" pitchFamily="34"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algn="l" defTabSz="685800" rtl="0" eaLnBrk="1" latinLnBrk="0" hangingPunct="1">
                        <a:lnSpc>
                          <a:spcPct val="107000"/>
                        </a:lnSpc>
                        <a:spcAft>
                          <a:spcPts val="800"/>
                        </a:spcAft>
                      </a:pPr>
                      <a:r>
                        <a:rPr lang="en-ZA" sz="1600" b="1" kern="1200" dirty="0">
                          <a:effectLst/>
                        </a:rPr>
                        <a:t>35</a:t>
                      </a:r>
                      <a:endParaRPr lang="en-ZA" sz="1600" b="1" kern="1200" dirty="0">
                        <a:effectLst/>
                        <a:latin typeface="Arial" panose="020B0604020202020204" pitchFamily="34"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algn="l" rtl="0" eaLnBrk="1" latinLnBrk="0" hangingPunct="1">
                        <a:lnSpc>
                          <a:spcPct val="107000"/>
                        </a:lnSpc>
                        <a:spcAft>
                          <a:spcPts val="800"/>
                        </a:spcAft>
                      </a:pPr>
                      <a:r>
                        <a:rPr lang="en-ZA" sz="1600" b="1" kern="1200" dirty="0">
                          <a:effectLst/>
                        </a:rPr>
                        <a:t>6 of 7 </a:t>
                      </a:r>
                      <a:endParaRPr lang="en-ZA" sz="1600" b="1" kern="1200" dirty="0">
                        <a:effectLst/>
                        <a:latin typeface="Arial" panose="020B0604020202020204" pitchFamily="34"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algn="l" defTabSz="685800" rtl="0" eaLnBrk="1" latinLnBrk="0" hangingPunct="1">
                        <a:lnSpc>
                          <a:spcPct val="107000"/>
                        </a:lnSpc>
                        <a:spcAft>
                          <a:spcPts val="800"/>
                        </a:spcAft>
                      </a:pPr>
                      <a:r>
                        <a:rPr lang="en-ZA" sz="1600" b="1" kern="1200" dirty="0">
                          <a:effectLst/>
                        </a:rPr>
                        <a:t>28</a:t>
                      </a:r>
                      <a:endParaRPr lang="en-ZA" sz="1600" b="1" kern="1200" dirty="0">
                        <a:effectLst/>
                        <a:latin typeface="Arial" panose="020B0604020202020204" pitchFamily="34"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algn="l" defTabSz="685800" rtl="0" eaLnBrk="1" latinLnBrk="0" hangingPunct="1">
                        <a:lnSpc>
                          <a:spcPct val="107000"/>
                        </a:lnSpc>
                        <a:spcAft>
                          <a:spcPts val="800"/>
                        </a:spcAft>
                      </a:pPr>
                      <a:endParaRPr lang="en-ZA" sz="1600" b="1" kern="1200" dirty="0">
                        <a:effectLst/>
                        <a:latin typeface="Arial" panose="020B0604020202020204" pitchFamily="34" charset="0"/>
                        <a:cs typeface="Arial" panose="020B0604020202020204" pitchFamily="34" charset="0"/>
                      </a:endParaRPr>
                    </a:p>
                  </a:txBody>
                  <a:tcPr marL="68580" marR="68580" marT="0" marB="0">
                    <a:solidFill>
                      <a:schemeClr val="accent6">
                        <a:lumMod val="40000"/>
                        <a:lumOff val="60000"/>
                      </a:schemeClr>
                    </a:solidFill>
                  </a:tcPr>
                </a:tc>
                <a:tc>
                  <a:txBody>
                    <a:bodyPr/>
                    <a:lstStyle/>
                    <a:p>
                      <a:pPr marL="0" algn="l" defTabSz="685800" rtl="0" eaLnBrk="1" latinLnBrk="0" hangingPunct="1">
                        <a:lnSpc>
                          <a:spcPct val="107000"/>
                        </a:lnSpc>
                        <a:spcAft>
                          <a:spcPts val="800"/>
                        </a:spcAft>
                      </a:pPr>
                      <a:endParaRPr lang="en-ZA" sz="1600" b="1" kern="1200" dirty="0">
                        <a:effectLst/>
                        <a:latin typeface="Arial" panose="020B0604020202020204" pitchFamily="34" charset="0"/>
                        <a:cs typeface="Arial" panose="020B060402020202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2050174641"/>
                  </a:ext>
                </a:extLst>
              </a:tr>
              <a:tr h="248878">
                <a:tc>
                  <a:txBody>
                    <a:bodyPr/>
                    <a:lstStyle/>
                    <a:p>
                      <a:pPr>
                        <a:lnSpc>
                          <a:spcPct val="107000"/>
                        </a:lnSpc>
                        <a:spcAft>
                          <a:spcPts val="800"/>
                        </a:spcAft>
                      </a:pPr>
                      <a:r>
                        <a:rPr lang="en-ZA" sz="1600" b="0" dirty="0">
                          <a:effectLst/>
                        </a:rPr>
                        <a:t>NDA</a:t>
                      </a:r>
                      <a:endParaRPr lang="en-ZA" sz="1600" b="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r>
                        <a:rPr lang="en-US" sz="1600" dirty="0"/>
                        <a:t>17</a:t>
                      </a:r>
                      <a:endParaRPr lang="en-US" sz="1600" dirty="0">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1</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1</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endParaRPr lang="en-ZA" sz="1600" kern="12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355265349"/>
                  </a:ext>
                </a:extLst>
              </a:tr>
              <a:tr h="248878">
                <a:tc>
                  <a:txBody>
                    <a:bodyPr/>
                    <a:lstStyle/>
                    <a:p>
                      <a:pPr marL="0" algn="l" defTabSz="685800" rtl="0" eaLnBrk="1" latinLnBrk="0" hangingPunct="1">
                        <a:lnSpc>
                          <a:spcPct val="107000"/>
                        </a:lnSpc>
                        <a:spcAft>
                          <a:spcPts val="800"/>
                        </a:spcAft>
                      </a:pPr>
                      <a:r>
                        <a:rPr lang="en-ZA" sz="1600" b="0" kern="1200" dirty="0">
                          <a:effectLst/>
                        </a:rPr>
                        <a:t>SASSA</a:t>
                      </a:r>
                      <a:endParaRPr lang="en-ZA" sz="1600" b="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r>
                        <a:rPr lang="en-US" sz="1600" dirty="0"/>
                        <a:t>36</a:t>
                      </a:r>
                      <a:endParaRPr lang="en-US" sz="1600" dirty="0">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5</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r>
                        <a:rPr lang="en-ZA" sz="1600" kern="1200" dirty="0">
                          <a:effectLst/>
                        </a:rPr>
                        <a:t>3</a:t>
                      </a: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endParaRPr lang="en-ZA" sz="1600" kern="1200" dirty="0">
                        <a:effectLst/>
                        <a:latin typeface="Arial" panose="020B0604020202020204" pitchFamily="34" charset="0"/>
                        <a:cs typeface="Arial" panose="020B0604020202020204" pitchFamily="34" charset="0"/>
                      </a:endParaRPr>
                    </a:p>
                  </a:txBody>
                  <a:tcPr marL="68580" marR="68580" marT="0" marB="0"/>
                </a:tc>
                <a:tc>
                  <a:txBody>
                    <a:bodyPr/>
                    <a:lstStyle/>
                    <a:p>
                      <a:pPr marL="0" algn="l" defTabSz="685800" rtl="0" eaLnBrk="1" latinLnBrk="0" hangingPunct="1">
                        <a:lnSpc>
                          <a:spcPct val="107000"/>
                        </a:lnSpc>
                        <a:spcAft>
                          <a:spcPts val="800"/>
                        </a:spcAft>
                      </a:pPr>
                      <a:endParaRPr lang="en-ZA" sz="1600" kern="12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33979760"/>
                  </a:ext>
                </a:extLst>
              </a:tr>
              <a:tr h="936757">
                <a:tc>
                  <a:txBody>
                    <a:bodyPr/>
                    <a:lstStyle/>
                    <a:p>
                      <a:pPr marL="0" algn="l" defTabSz="685800" rtl="0" eaLnBrk="1" latinLnBrk="0" hangingPunct="1">
                        <a:lnSpc>
                          <a:spcPct val="107000"/>
                        </a:lnSpc>
                        <a:spcAft>
                          <a:spcPts val="800"/>
                        </a:spcAft>
                      </a:pPr>
                      <a:r>
                        <a:rPr lang="en-ZA" sz="1800" b="1" kern="1200" dirty="0">
                          <a:effectLst/>
                        </a:rPr>
                        <a:t>Totals for DSD Portfolio (DSD, SASSA and NDA</a:t>
                      </a:r>
                    </a:p>
                    <a:p>
                      <a:pPr marL="0" algn="l" defTabSz="685800" rtl="0" eaLnBrk="1" latinLnBrk="0" hangingPunct="1">
                        <a:lnSpc>
                          <a:spcPct val="107000"/>
                        </a:lnSpc>
                        <a:spcAft>
                          <a:spcPts val="800"/>
                        </a:spcAft>
                      </a:pPr>
                      <a:endParaRPr lang="en-ZA" sz="1800" b="1" kern="1200" dirty="0">
                        <a:effectLst/>
                        <a:latin typeface="Arial" panose="020B0604020202020204" pitchFamily="34" charset="0"/>
                        <a:cs typeface="Arial" panose="020B0604020202020204" pitchFamily="34" charset="0"/>
                      </a:endParaRPr>
                    </a:p>
                  </a:txBody>
                  <a:tcPr marL="68580" marR="68580" marT="0" marB="0">
                    <a:solidFill>
                      <a:schemeClr val="accent1">
                        <a:alpha val="20000"/>
                      </a:schemeClr>
                    </a:solidFill>
                  </a:tcPr>
                </a:tc>
                <a:tc>
                  <a:txBody>
                    <a:bodyPr/>
                    <a:lstStyle/>
                    <a:p>
                      <a:pPr marL="0" algn="l" defTabSz="685800" rtl="0" eaLnBrk="1" latinLnBrk="0" hangingPunct="1">
                        <a:lnSpc>
                          <a:spcPct val="107000"/>
                        </a:lnSpc>
                        <a:spcAft>
                          <a:spcPts val="800"/>
                        </a:spcAft>
                      </a:pPr>
                      <a:endParaRPr lang="en-ZA" sz="1800" b="1" kern="1200" dirty="0">
                        <a:effectLst/>
                        <a:latin typeface="Arial" panose="020B0604020202020204" pitchFamily="34" charset="0"/>
                        <a:cs typeface="Arial" panose="020B0604020202020204" pitchFamily="34" charset="0"/>
                      </a:endParaRPr>
                    </a:p>
                  </a:txBody>
                  <a:tcPr marL="68580" marR="68580" marT="0" marB="0">
                    <a:solidFill>
                      <a:schemeClr val="accent1">
                        <a:alpha val="20000"/>
                      </a:schemeClr>
                    </a:solidFill>
                  </a:tcPr>
                </a:tc>
                <a:tc>
                  <a:txBody>
                    <a:bodyPr/>
                    <a:lstStyle/>
                    <a:p>
                      <a:pPr algn="l"/>
                      <a:r>
                        <a:rPr lang="en-US" sz="1800" b="1" dirty="0"/>
                        <a:t>115</a:t>
                      </a:r>
                      <a:endParaRPr lang="en-US" sz="1800" b="1" dirty="0">
                        <a:latin typeface="Arial" panose="020B0604020202020204" pitchFamily="34" charset="0"/>
                        <a:cs typeface="Arial" panose="020B0604020202020204" pitchFamily="34" charset="0"/>
                      </a:endParaRPr>
                    </a:p>
                  </a:txBody>
                  <a:tcPr marL="68580" marR="68580" marT="0" marB="0">
                    <a:solidFill>
                      <a:schemeClr val="accent1">
                        <a:alpha val="20000"/>
                      </a:schemeClr>
                    </a:solidFill>
                  </a:tcPr>
                </a:tc>
                <a:tc>
                  <a:txBody>
                    <a:bodyPr/>
                    <a:lstStyle/>
                    <a:p>
                      <a:pPr marL="0" algn="l" defTabSz="685800" rtl="0" eaLnBrk="1" latinLnBrk="0" hangingPunct="1">
                        <a:lnSpc>
                          <a:spcPct val="107000"/>
                        </a:lnSpc>
                        <a:spcAft>
                          <a:spcPts val="800"/>
                        </a:spcAft>
                      </a:pPr>
                      <a:r>
                        <a:rPr lang="en-ZA" sz="1800" b="1" kern="1200" dirty="0">
                          <a:effectLst/>
                        </a:rPr>
                        <a:t> 100%</a:t>
                      </a:r>
                      <a:endParaRPr lang="en-ZA" sz="1800" b="1" kern="1200" dirty="0">
                        <a:effectLst/>
                        <a:latin typeface="Arial" panose="020B0604020202020204" pitchFamily="34" charset="0"/>
                        <a:cs typeface="Arial" panose="020B0604020202020204" pitchFamily="34" charset="0"/>
                      </a:endParaRPr>
                    </a:p>
                  </a:txBody>
                  <a:tcPr marL="68580" marR="68580" marT="0" marB="0">
                    <a:solidFill>
                      <a:schemeClr val="accent1">
                        <a:alpha val="20000"/>
                      </a:schemeClr>
                    </a:solidFill>
                  </a:tcPr>
                </a:tc>
                <a:tc>
                  <a:txBody>
                    <a:bodyPr/>
                    <a:lstStyle/>
                    <a:p>
                      <a:pPr marL="0" algn="l" defTabSz="685800" rtl="0" eaLnBrk="1" latinLnBrk="0" hangingPunct="1">
                        <a:lnSpc>
                          <a:spcPct val="107000"/>
                        </a:lnSpc>
                        <a:spcAft>
                          <a:spcPts val="800"/>
                        </a:spcAft>
                      </a:pPr>
                      <a:r>
                        <a:rPr lang="en-ZA" sz="1800" b="1" kern="1200" dirty="0">
                          <a:effectLst/>
                        </a:rPr>
                        <a:t>41</a:t>
                      </a:r>
                      <a:endParaRPr lang="en-ZA" sz="1800" b="1" kern="1200" dirty="0">
                        <a:effectLst/>
                        <a:latin typeface="Arial" panose="020B0604020202020204" pitchFamily="34" charset="0"/>
                        <a:cs typeface="Arial" panose="020B0604020202020204" pitchFamily="34" charset="0"/>
                      </a:endParaRPr>
                    </a:p>
                  </a:txBody>
                  <a:tcPr marL="68580" marR="68580" marT="0" marB="0">
                    <a:solidFill>
                      <a:schemeClr val="accent1">
                        <a:alpha val="20000"/>
                      </a:schemeClr>
                    </a:solidFill>
                  </a:tcPr>
                </a:tc>
                <a:tc>
                  <a:txBody>
                    <a:bodyPr/>
                    <a:lstStyle/>
                    <a:p>
                      <a:pPr marL="0" algn="l" defTabSz="685800" rtl="0" eaLnBrk="1" latinLnBrk="0" hangingPunct="1">
                        <a:lnSpc>
                          <a:spcPct val="107000"/>
                        </a:lnSpc>
                        <a:spcAft>
                          <a:spcPts val="800"/>
                        </a:spcAft>
                      </a:pPr>
                      <a:r>
                        <a:rPr lang="en-ZA" sz="1800" b="1" kern="1200" dirty="0">
                          <a:effectLst/>
                        </a:rPr>
                        <a:t>6</a:t>
                      </a:r>
                      <a:endParaRPr lang="en-ZA" sz="1800" b="1" kern="1200" dirty="0">
                        <a:effectLst/>
                        <a:latin typeface="Arial" panose="020B0604020202020204" pitchFamily="34" charset="0"/>
                        <a:cs typeface="Arial" panose="020B0604020202020204" pitchFamily="34" charset="0"/>
                      </a:endParaRPr>
                    </a:p>
                  </a:txBody>
                  <a:tcPr marL="68580" marR="68580" marT="0" marB="0">
                    <a:solidFill>
                      <a:schemeClr val="accent1">
                        <a:alpha val="20000"/>
                      </a:schemeClr>
                    </a:solidFill>
                  </a:tcPr>
                </a:tc>
                <a:tc>
                  <a:txBody>
                    <a:bodyPr/>
                    <a:lstStyle/>
                    <a:p>
                      <a:pPr marL="0" algn="l" defTabSz="685800" rtl="0" eaLnBrk="1" latinLnBrk="0" hangingPunct="1">
                        <a:lnSpc>
                          <a:spcPct val="107000"/>
                        </a:lnSpc>
                        <a:spcAft>
                          <a:spcPts val="800"/>
                        </a:spcAft>
                      </a:pPr>
                      <a:r>
                        <a:rPr lang="en-ZA" sz="1800" b="1" kern="1200" dirty="0">
                          <a:effectLst/>
                        </a:rPr>
                        <a:t>32</a:t>
                      </a:r>
                      <a:endParaRPr lang="en-ZA" sz="1800" b="1" kern="1200" dirty="0">
                        <a:effectLst/>
                        <a:latin typeface="Arial" panose="020B0604020202020204" pitchFamily="34" charset="0"/>
                        <a:cs typeface="Arial" panose="020B0604020202020204" pitchFamily="34" charset="0"/>
                      </a:endParaRPr>
                    </a:p>
                  </a:txBody>
                  <a:tcPr marL="68580" marR="68580" marT="0" marB="0">
                    <a:solidFill>
                      <a:schemeClr val="accent1">
                        <a:alpha val="20000"/>
                      </a:schemeClr>
                    </a:solidFill>
                  </a:tcPr>
                </a:tc>
                <a:tc>
                  <a:txBody>
                    <a:bodyPr/>
                    <a:lstStyle/>
                    <a:p>
                      <a:pPr marL="0" algn="l" defTabSz="685800" rtl="0" eaLnBrk="1" latinLnBrk="0" hangingPunct="1">
                        <a:lnSpc>
                          <a:spcPct val="107000"/>
                        </a:lnSpc>
                        <a:spcAft>
                          <a:spcPts val="800"/>
                        </a:spcAft>
                      </a:pPr>
                      <a:endParaRPr lang="en-ZA" sz="1800" b="1" kern="1200" dirty="0">
                        <a:effectLst/>
                        <a:latin typeface="Arial" panose="020B0604020202020204" pitchFamily="34" charset="0"/>
                        <a:cs typeface="Arial" panose="020B0604020202020204" pitchFamily="34" charset="0"/>
                      </a:endParaRPr>
                    </a:p>
                  </a:txBody>
                  <a:tcPr marL="68580" marR="68580" marT="0" marB="0">
                    <a:solidFill>
                      <a:schemeClr val="accent1">
                        <a:alpha val="20000"/>
                      </a:schemeClr>
                    </a:solidFill>
                  </a:tcPr>
                </a:tc>
                <a:tc>
                  <a:txBody>
                    <a:bodyPr/>
                    <a:lstStyle/>
                    <a:p>
                      <a:pPr marL="0" algn="l" defTabSz="685800" rtl="0" eaLnBrk="1" latinLnBrk="0" hangingPunct="1">
                        <a:lnSpc>
                          <a:spcPct val="107000"/>
                        </a:lnSpc>
                        <a:spcAft>
                          <a:spcPts val="800"/>
                        </a:spcAft>
                      </a:pPr>
                      <a:endParaRPr lang="en-ZA" sz="1800" b="1" kern="1200" dirty="0">
                        <a:effectLst/>
                        <a:latin typeface="Arial" panose="020B0604020202020204" pitchFamily="34" charset="0"/>
                        <a:cs typeface="Arial" panose="020B0604020202020204" pitchFamily="34" charset="0"/>
                      </a:endParaRPr>
                    </a:p>
                  </a:txBody>
                  <a:tcPr marL="68580" marR="68580" marT="0" marB="0">
                    <a:solidFill>
                      <a:schemeClr val="accent1">
                        <a:alpha val="20000"/>
                      </a:schemeClr>
                    </a:solidFill>
                  </a:tcPr>
                </a:tc>
                <a:extLst>
                  <a:ext uri="{0D108BD9-81ED-4DB2-BD59-A6C34878D82A}">
                    <a16:rowId xmlns:a16="http://schemas.microsoft.com/office/drawing/2014/main" xmlns="" val="3296017869"/>
                  </a:ext>
                </a:extLst>
              </a:tr>
            </a:tbl>
          </a:graphicData>
        </a:graphic>
      </p:graphicFrame>
      <p:sp>
        <p:nvSpPr>
          <p:cNvPr id="6" name="Slide Number Placeholder 2">
            <a:extLst>
              <a:ext uri="{FF2B5EF4-FFF2-40B4-BE49-F238E27FC236}">
                <a16:creationId xmlns:a16="http://schemas.microsoft.com/office/drawing/2014/main" xmlns="" id="{20E8E62D-04E9-4B7A-9FB0-C614BA513253}"/>
              </a:ext>
            </a:extLst>
          </p:cNvPr>
          <p:cNvSpPr txBox="1">
            <a:spLocks/>
          </p:cNvSpPr>
          <p:nvPr/>
        </p:nvSpPr>
        <p:spPr>
          <a:xfrm>
            <a:off x="4829312" y="6140221"/>
            <a:ext cx="2107928" cy="3370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prstClr val="black"/>
                </a:solidFill>
                <a:latin typeface="Arial" panose="020B0604020202020204"/>
              </a:rPr>
              <a:t>6</a:t>
            </a:r>
          </a:p>
        </p:txBody>
      </p:sp>
    </p:spTree>
    <p:extLst>
      <p:ext uri="{BB962C8B-B14F-4D97-AF65-F5344CB8AC3E}">
        <p14:creationId xmlns:p14="http://schemas.microsoft.com/office/powerpoint/2010/main" xmlns="" val="3779197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7B77AA08-6333-45C3-A27C-094FC4D8C8EE}"/>
              </a:ext>
            </a:extLst>
          </p:cNvPr>
          <p:cNvGraphicFramePr>
            <a:graphicFrameLocks noGrp="1"/>
          </p:cNvGraphicFramePr>
          <p:nvPr>
            <p:ph idx="1"/>
          </p:nvPr>
        </p:nvGraphicFramePr>
        <p:xfrm>
          <a:off x="838200" y="1269342"/>
          <a:ext cx="10515600" cy="42338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xmlns="" id="{00000000-0008-0000-0000-000002000000}"/>
              </a:ext>
            </a:extLst>
          </p:cNvPr>
          <p:cNvGraphicFramePr>
            <a:graphicFrameLocks/>
          </p:cNvGraphicFramePr>
          <p:nvPr/>
        </p:nvGraphicFramePr>
        <p:xfrm>
          <a:off x="84083" y="832208"/>
          <a:ext cx="11992303" cy="4921320"/>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2">
            <a:extLst>
              <a:ext uri="{FF2B5EF4-FFF2-40B4-BE49-F238E27FC236}">
                <a16:creationId xmlns:a16="http://schemas.microsoft.com/office/drawing/2014/main" xmlns="" id="{20E8E62D-04E9-4B7A-9FB0-C614BA513253}"/>
              </a:ext>
            </a:extLst>
          </p:cNvPr>
          <p:cNvSpPr txBox="1">
            <a:spLocks/>
          </p:cNvSpPr>
          <p:nvPr/>
        </p:nvSpPr>
        <p:spPr>
          <a:xfrm>
            <a:off x="4829312" y="6140221"/>
            <a:ext cx="2107928" cy="337038"/>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latin typeface="Arial" panose="020B0604020202020204"/>
                <a:cs typeface="Arial"/>
              </a:rPr>
              <a:t>7</a:t>
            </a:r>
          </a:p>
        </p:txBody>
      </p:sp>
      <p:pic>
        <p:nvPicPr>
          <p:cNvPr id="3" name="Picture 3">
            <a:extLst>
              <a:ext uri="{FF2B5EF4-FFF2-40B4-BE49-F238E27FC236}">
                <a16:creationId xmlns:a16="http://schemas.microsoft.com/office/drawing/2014/main" xmlns="" id="{AC3DC0FB-67C2-373C-0F03-71C1D0F0B36B}"/>
              </a:ext>
            </a:extLst>
          </p:cNvPr>
          <p:cNvPicPr>
            <a:picLocks noChangeAspect="1"/>
          </p:cNvPicPr>
          <p:nvPr/>
        </p:nvPicPr>
        <p:blipFill>
          <a:blip r:embed="rId4" cstate="print"/>
          <a:stretch>
            <a:fillRect/>
          </a:stretch>
        </p:blipFill>
        <p:spPr>
          <a:xfrm>
            <a:off x="115613" y="468218"/>
            <a:ext cx="11992303" cy="5015999"/>
          </a:xfrm>
          <a:prstGeom prst="rect">
            <a:avLst/>
          </a:prstGeom>
        </p:spPr>
      </p:pic>
    </p:spTree>
    <p:extLst>
      <p:ext uri="{BB962C8B-B14F-4D97-AF65-F5344CB8AC3E}">
        <p14:creationId xmlns:p14="http://schemas.microsoft.com/office/powerpoint/2010/main" xmlns="" val="1870004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274" y="0"/>
            <a:ext cx="10696293" cy="632618"/>
          </a:xfrm>
        </p:spPr>
        <p:txBody>
          <a:bodyPr>
            <a:noAutofit/>
          </a:bodyPr>
          <a:lstStyle/>
          <a:p>
            <a:r>
              <a:rPr lang="en-US" sz="2400" b="1" dirty="0">
                <a:latin typeface="Arial Black" panose="020B0A04020102020204" pitchFamily="34" charset="0"/>
              </a:rPr>
              <a:t>DISCONTINUED TARGETS FROM 2022/23 APP (11)</a:t>
            </a:r>
          </a:p>
        </p:txBody>
      </p:sp>
      <p:sp>
        <p:nvSpPr>
          <p:cNvPr id="10" name="Slide Number Placeholder 2">
            <a:extLst>
              <a:ext uri="{FF2B5EF4-FFF2-40B4-BE49-F238E27FC236}">
                <a16:creationId xmlns:a16="http://schemas.microsoft.com/office/drawing/2014/main" xmlns="" id="{4C6B3549-7187-4840-9B2B-5E7CF2FFCD47}"/>
              </a:ext>
            </a:extLst>
          </p:cNvPr>
          <p:cNvSpPr txBox="1">
            <a:spLocks/>
          </p:cNvSpPr>
          <p:nvPr/>
        </p:nvSpPr>
        <p:spPr>
          <a:xfrm>
            <a:off x="4611996" y="5962650"/>
            <a:ext cx="2133600" cy="337038"/>
          </a:xfrm>
          <a:prstGeom prst="rect">
            <a:avLst/>
          </a:prstGeom>
        </p:spPr>
        <p:txBody>
          <a:bodyPr/>
          <a:lstStyle>
            <a:defPPr>
              <a:defRPr lang="en-US"/>
            </a:defPPr>
            <a:lvl1pPr algn="ctr">
              <a:defRPr b="1">
                <a:solidFill>
                  <a:prstClr val="black"/>
                </a:solidFill>
              </a:defRPr>
            </a:lvl1pPr>
          </a:lstStyle>
          <a:p>
            <a:r>
              <a:rPr lang="en-US" dirty="0"/>
              <a:t>8</a:t>
            </a:r>
          </a:p>
        </p:txBody>
      </p:sp>
      <p:graphicFrame>
        <p:nvGraphicFramePr>
          <p:cNvPr id="3" name="Table 3">
            <a:extLst>
              <a:ext uri="{FF2B5EF4-FFF2-40B4-BE49-F238E27FC236}">
                <a16:creationId xmlns:a16="http://schemas.microsoft.com/office/drawing/2014/main" xmlns="" id="{8D61AD7E-E951-4591-8890-DE436E413734}"/>
              </a:ext>
            </a:extLst>
          </p:cNvPr>
          <p:cNvGraphicFramePr>
            <a:graphicFrameLocks noGrp="1"/>
          </p:cNvGraphicFramePr>
          <p:nvPr>
            <p:extLst>
              <p:ext uri="{D42A27DB-BD31-4B8C-83A1-F6EECF244321}">
                <p14:modId xmlns:p14="http://schemas.microsoft.com/office/powerpoint/2010/main" xmlns="" val="369641887"/>
              </p:ext>
            </p:extLst>
          </p:nvPr>
        </p:nvGraphicFramePr>
        <p:xfrm>
          <a:off x="0" y="464979"/>
          <a:ext cx="12038120" cy="6090409"/>
        </p:xfrm>
        <a:graphic>
          <a:graphicData uri="http://schemas.openxmlformats.org/drawingml/2006/table">
            <a:tbl>
              <a:tblPr firstRow="1" bandRow="1">
                <a:tableStyleId>{93296810-A885-4BE3-A3E7-6D5BEEA58F35}</a:tableStyleId>
              </a:tblPr>
              <a:tblGrid>
                <a:gridCol w="4563551">
                  <a:extLst>
                    <a:ext uri="{9D8B030D-6E8A-4147-A177-3AD203B41FA5}">
                      <a16:colId xmlns:a16="http://schemas.microsoft.com/office/drawing/2014/main" xmlns="" val="2057252297"/>
                    </a:ext>
                  </a:extLst>
                </a:gridCol>
                <a:gridCol w="7474569">
                  <a:extLst>
                    <a:ext uri="{9D8B030D-6E8A-4147-A177-3AD203B41FA5}">
                      <a16:colId xmlns:a16="http://schemas.microsoft.com/office/drawing/2014/main" xmlns="" val="1500694390"/>
                    </a:ext>
                  </a:extLst>
                </a:gridCol>
              </a:tblGrid>
              <a:tr h="292507">
                <a:tc>
                  <a:txBody>
                    <a:bodyPr/>
                    <a:lstStyle/>
                    <a:p>
                      <a:r>
                        <a:rPr lang="en-US" sz="1400" dirty="0">
                          <a:solidFill>
                            <a:schemeClr val="tx1"/>
                          </a:solidFill>
                          <a:latin typeface="Arial" panose="020B0604020202020204" pitchFamily="34" charset="0"/>
                          <a:cs typeface="Arial" panose="020B0604020202020204" pitchFamily="34" charset="0"/>
                        </a:rPr>
                        <a:t>Target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latin typeface="Arial" panose="020B0604020202020204" pitchFamily="34" charset="0"/>
                          <a:cs typeface="Arial" panose="020B0604020202020204" pitchFamily="34" charset="0"/>
                        </a:rPr>
                        <a:t>Reasons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93002219"/>
                  </a:ext>
                </a:extLst>
              </a:tr>
              <a:tr h="329148">
                <a:tc gridSpan="2">
                  <a:txBody>
                    <a:bodyPr/>
                    <a:lstStyle/>
                    <a:p>
                      <a:r>
                        <a:rPr lang="en-US" sz="1400" b="1" dirty="0">
                          <a:latin typeface="Arial" panose="020B0604020202020204" pitchFamily="34" charset="0"/>
                          <a:cs typeface="Arial" panose="020B0604020202020204" pitchFamily="34" charset="0"/>
                        </a:rPr>
                        <a:t>Programme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97902191"/>
                  </a:ext>
                </a:extLst>
              </a:tr>
              <a:tr h="497262">
                <a:tc>
                  <a:txBody>
                    <a:bodyPr/>
                    <a:lstStyle/>
                    <a:p>
                      <a:pPr marL="0" marR="0" lvl="0" indent="0" algn="l" defTabSz="914400" rtl="0" eaLnBrk="1" fontAlgn="base"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Regulations on the children’s Amendment Bill published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30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indicator is awaiting the finalization of the Act, which will be achieved before the beginning of the new financial year 2023/24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97184543"/>
                  </a:ext>
                </a:extLst>
              </a:tr>
              <a:tr h="497262">
                <a:tc>
                  <a:txBody>
                    <a:bodyPr/>
                    <a:lstStyle/>
                    <a:p>
                      <a:pPr marL="0" marR="0" lvl="0" indent="0" algn="l" defTabSz="914400" rtl="0" eaLnBrk="1" fontAlgn="base" latinLnBrk="0" hangingPunct="1">
                        <a:lnSpc>
                          <a:spcPct val="100000"/>
                        </a:lnSpc>
                        <a:spcBef>
                          <a:spcPts val="300"/>
                        </a:spcBef>
                        <a:spcAft>
                          <a:spcPts val="0"/>
                        </a:spcAft>
                        <a:buClrTx/>
                        <a:buSzTx/>
                        <a:buFont typeface="+mj-lt"/>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2.Draft Social Development Bill approved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300"/>
                        </a:spcBef>
                        <a:spcAft>
                          <a:spcPts val="0"/>
                        </a:spcAft>
                        <a:buClrTx/>
                        <a:buSzTx/>
                        <a:buFont typeface="+mj-lt"/>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Bill is depended on the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finilisation</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approval of the White Paper on Social Development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70436405"/>
                  </a:ext>
                </a:extLst>
              </a:tr>
              <a:tr h="497262">
                <a:tc>
                  <a:txBody>
                    <a:bodyPr/>
                    <a:lstStyle/>
                    <a:p>
                      <a:pPr marL="0" marR="0" lvl="0" indent="0" algn="l" defTabSz="914400" rtl="0" eaLnBrk="1" fontAlgn="base" latinLnBrk="0" hangingPunct="1">
                        <a:lnSpc>
                          <a:spcPct val="100000"/>
                        </a:lnSpc>
                        <a:spcBef>
                          <a:spcPts val="300"/>
                        </a:spcBef>
                        <a:spcAft>
                          <a:spcPts val="0"/>
                        </a:spcAft>
                        <a:buClrTx/>
                        <a:buSzTx/>
                        <a:buFont typeface="+mj-lt"/>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3.Regulations for Older Persons Amendment Bill approved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300"/>
                        </a:spcBef>
                        <a:spcAft>
                          <a:spcPts val="0"/>
                        </a:spcAft>
                        <a:buClrTx/>
                        <a:buSzTx/>
                        <a:buFont typeface="+mj-lt"/>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Regulation depended on the finalization of the Older Persons Amendment Bill approved by Parliament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25423532"/>
                  </a:ext>
                </a:extLst>
              </a:tr>
              <a:tr h="329148">
                <a:tc gridSpan="2">
                  <a:txBody>
                    <a:bodyPr/>
                    <a:lstStyle/>
                    <a:p>
                      <a:r>
                        <a:rPr lang="en-US" sz="1400" b="1" dirty="0">
                          <a:solidFill>
                            <a:schemeClr val="tx1"/>
                          </a:solidFill>
                          <a:latin typeface="Arial" panose="020B0604020202020204" pitchFamily="34" charset="0"/>
                          <a:cs typeface="Arial" panose="020B0604020202020204" pitchFamily="34" charset="0"/>
                        </a:rPr>
                        <a:t>Programme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686585901"/>
                  </a:ext>
                </a:extLst>
              </a:tr>
              <a:tr h="111152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4. % of appeals within 90 days of receipt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Increased access to the right to appeal (administrative justice) has been achieved through the implementation of amendments to the social assistance regulatory framework in 2022/23 allowing direct access to lodge appeals with the Independent Tribunal. The indicator has accordingly been moved  to the Operational Plan. The Department will continue to provide periodic progress reports upon request.</a:t>
                      </a:r>
                      <a:endParaRPr lang="en-US" sz="14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43863302"/>
                  </a:ext>
                </a:extLst>
              </a:tr>
              <a:tr h="317605">
                <a:tc gridSpan="2">
                  <a:txBody>
                    <a:bodyPr/>
                    <a:lstStyle/>
                    <a:p>
                      <a:r>
                        <a:rPr lang="en-US" sz="1400" b="1" dirty="0">
                          <a:latin typeface="Arial" panose="020B0604020202020204" pitchFamily="34" charset="0"/>
                          <a:cs typeface="Arial" panose="020B0604020202020204" pitchFamily="34" charset="0"/>
                        </a:rPr>
                        <a:t>Programme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24253098"/>
                  </a:ext>
                </a:extLst>
              </a:tr>
              <a:tr h="702018">
                <a:tc>
                  <a:txBody>
                    <a:bodyPr/>
                    <a:lstStyle/>
                    <a:p>
                      <a:r>
                        <a:rPr lang="en-US" sz="1400" dirty="0">
                          <a:latin typeface="Arial" panose="020B0604020202020204" pitchFamily="34" charset="0"/>
                          <a:cs typeface="Arial" panose="020B0604020202020204" pitchFamily="34" charset="0"/>
                        </a:rPr>
                        <a:t>5. Annual monitoring report on the implementation of Integrated Schools Health Plan to curb teenage pregnancy consolidated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Arial" panose="020B0604020202020204" pitchFamily="34" charset="0"/>
                          <a:cs typeface="Arial" panose="020B0604020202020204" pitchFamily="34" charset="0"/>
                        </a:rPr>
                        <a:t>The Indicator has been achieved, The new indicator has been differently phrased to </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69271439"/>
                  </a:ext>
                </a:extLst>
              </a:tr>
              <a:tr h="4972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6. Implementation of family preservation </a:t>
                      </a:r>
                      <a:r>
                        <a:rPr lang="en-US" sz="1400" dirty="0" err="1">
                          <a:latin typeface="Arial" panose="020B0604020202020204" pitchFamily="34" charset="0"/>
                          <a:cs typeface="Arial" panose="020B0604020202020204" pitchFamily="34" charset="0"/>
                        </a:rPr>
                        <a:t>programmes</a:t>
                      </a:r>
                      <a:r>
                        <a:rPr lang="en-US" sz="1400" dirty="0">
                          <a:latin typeface="Arial" panose="020B0604020202020204" pitchFamily="34" charset="0"/>
                          <a:cs typeface="Arial" panose="020B0604020202020204" pitchFamily="34" charset="0"/>
                        </a:rPr>
                        <a:t> monitored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Arial" panose="020B0604020202020204" pitchFamily="34" charset="0"/>
                          <a:cs typeface="Arial" panose="020B0604020202020204" pitchFamily="34" charset="0"/>
                        </a:rPr>
                        <a:t>Indicator has been achieved  </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28942066"/>
                  </a:ext>
                </a:extLst>
              </a:tr>
              <a:tr h="32914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7. Drug Master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The indicator has been moved to the Operational Plan</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27518301"/>
                  </a:ext>
                </a:extLst>
              </a:tr>
              <a:tr h="4972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8. White Paper on Social Development implemented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DPME recommendation was to remove it from the APP. The indicator has to many </a:t>
                      </a:r>
                      <a:r>
                        <a:rPr lang="en-US" sz="1400" dirty="0" err="1">
                          <a:latin typeface="Arial" panose="020B0604020202020204" pitchFamily="34" charset="0"/>
                          <a:cs typeface="Arial" panose="020B0604020202020204" pitchFamily="34" charset="0"/>
                        </a:rPr>
                        <a:t>dependents,and</a:t>
                      </a:r>
                      <a:r>
                        <a:rPr lang="en-US" sz="1400" dirty="0">
                          <a:latin typeface="Arial" panose="020B0604020202020204" pitchFamily="34" charset="0"/>
                          <a:cs typeface="Arial" panose="020B0604020202020204" pitchFamily="34" charset="0"/>
                        </a:rPr>
                        <a:t>  has been moved to the Operational Plan. </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83949972"/>
                  </a:ext>
                </a:extLst>
              </a:tr>
            </a:tbl>
          </a:graphicData>
        </a:graphic>
      </p:graphicFrame>
      <p:sp>
        <p:nvSpPr>
          <p:cNvPr id="4" name="Slide Number Placeholder 2">
            <a:extLst>
              <a:ext uri="{FF2B5EF4-FFF2-40B4-BE49-F238E27FC236}">
                <a16:creationId xmlns:a16="http://schemas.microsoft.com/office/drawing/2014/main" xmlns="" id="{8F2B552F-0693-C5A8-3466-C5DE21143B46}"/>
              </a:ext>
            </a:extLst>
          </p:cNvPr>
          <p:cNvSpPr txBox="1">
            <a:spLocks/>
          </p:cNvSpPr>
          <p:nvPr/>
        </p:nvSpPr>
        <p:spPr>
          <a:xfrm>
            <a:off x="4758046" y="6362394"/>
            <a:ext cx="2133600" cy="337038"/>
          </a:xfrm>
          <a:prstGeom prst="rect">
            <a:avLst/>
          </a:prstGeom>
        </p:spPr>
        <p:txBody>
          <a:bodyPr/>
          <a:lstStyle>
            <a:defPPr>
              <a:defRPr lang="en-US"/>
            </a:defPPr>
            <a:lvl1pPr algn="ctr">
              <a:defRPr b="1">
                <a:solidFill>
                  <a:prstClr val="black"/>
                </a:solidFill>
              </a:defRPr>
            </a:lvl1pPr>
          </a:lstStyle>
          <a:p>
            <a:r>
              <a:rPr lang="en-US" dirty="0"/>
              <a:t>8</a:t>
            </a:r>
          </a:p>
        </p:txBody>
      </p:sp>
    </p:spTree>
    <p:extLst>
      <p:ext uri="{BB962C8B-B14F-4D97-AF65-F5344CB8AC3E}">
        <p14:creationId xmlns:p14="http://schemas.microsoft.com/office/powerpoint/2010/main" xmlns="" val="2735457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274" y="0"/>
            <a:ext cx="10696293" cy="632618"/>
          </a:xfrm>
        </p:spPr>
        <p:txBody>
          <a:bodyPr>
            <a:noAutofit/>
          </a:bodyPr>
          <a:lstStyle/>
          <a:p>
            <a:r>
              <a:rPr lang="en-US" sz="2400" b="1" dirty="0">
                <a:latin typeface="Arial Black" panose="020B0A04020102020204" pitchFamily="34" charset="0"/>
              </a:rPr>
              <a:t>DISCONTINUED TARGETS FROM 2022/23 APP (11)</a:t>
            </a:r>
          </a:p>
        </p:txBody>
      </p:sp>
      <p:sp>
        <p:nvSpPr>
          <p:cNvPr id="10" name="Slide Number Placeholder 2">
            <a:extLst>
              <a:ext uri="{FF2B5EF4-FFF2-40B4-BE49-F238E27FC236}">
                <a16:creationId xmlns:a16="http://schemas.microsoft.com/office/drawing/2014/main" xmlns="" id="{4C6B3549-7187-4840-9B2B-5E7CF2FFCD47}"/>
              </a:ext>
            </a:extLst>
          </p:cNvPr>
          <p:cNvSpPr txBox="1">
            <a:spLocks/>
          </p:cNvSpPr>
          <p:nvPr/>
        </p:nvSpPr>
        <p:spPr>
          <a:xfrm>
            <a:off x="4611996" y="5962650"/>
            <a:ext cx="2133600" cy="337038"/>
          </a:xfrm>
          <a:prstGeom prst="rect">
            <a:avLst/>
          </a:prstGeom>
        </p:spPr>
        <p:txBody>
          <a:bodyPr/>
          <a:lstStyle>
            <a:defPPr>
              <a:defRPr lang="en-US"/>
            </a:defPPr>
            <a:lvl1pPr algn="ctr">
              <a:defRPr b="1">
                <a:solidFill>
                  <a:prstClr val="black"/>
                </a:solidFill>
              </a:defRPr>
            </a:lvl1pPr>
          </a:lstStyle>
          <a:p>
            <a:r>
              <a:rPr lang="en-US" dirty="0"/>
              <a:t>9</a:t>
            </a:r>
          </a:p>
        </p:txBody>
      </p:sp>
      <p:graphicFrame>
        <p:nvGraphicFramePr>
          <p:cNvPr id="3" name="Table 3">
            <a:extLst>
              <a:ext uri="{FF2B5EF4-FFF2-40B4-BE49-F238E27FC236}">
                <a16:creationId xmlns:a16="http://schemas.microsoft.com/office/drawing/2014/main" xmlns="" id="{8D61AD7E-E951-4591-8890-DE436E413734}"/>
              </a:ext>
            </a:extLst>
          </p:cNvPr>
          <p:cNvGraphicFramePr>
            <a:graphicFrameLocks noGrp="1"/>
          </p:cNvGraphicFramePr>
          <p:nvPr/>
        </p:nvGraphicFramePr>
        <p:xfrm>
          <a:off x="0" y="464978"/>
          <a:ext cx="12038120" cy="2931160"/>
        </p:xfrm>
        <a:graphic>
          <a:graphicData uri="http://schemas.openxmlformats.org/drawingml/2006/table">
            <a:tbl>
              <a:tblPr firstRow="1" bandRow="1">
                <a:tableStyleId>{93296810-A885-4BE3-A3E7-6D5BEEA58F35}</a:tableStyleId>
              </a:tblPr>
              <a:tblGrid>
                <a:gridCol w="4563551">
                  <a:extLst>
                    <a:ext uri="{9D8B030D-6E8A-4147-A177-3AD203B41FA5}">
                      <a16:colId xmlns:a16="http://schemas.microsoft.com/office/drawing/2014/main" xmlns="" val="2057252297"/>
                    </a:ext>
                  </a:extLst>
                </a:gridCol>
                <a:gridCol w="7474569">
                  <a:extLst>
                    <a:ext uri="{9D8B030D-6E8A-4147-A177-3AD203B41FA5}">
                      <a16:colId xmlns:a16="http://schemas.microsoft.com/office/drawing/2014/main" xmlns="" val="1500694390"/>
                    </a:ext>
                  </a:extLst>
                </a:gridCol>
              </a:tblGrid>
              <a:tr h="183028">
                <a:tc>
                  <a:txBody>
                    <a:bodyPr/>
                    <a:lstStyle/>
                    <a:p>
                      <a:r>
                        <a:rPr lang="en-US" sz="1600" dirty="0">
                          <a:solidFill>
                            <a:schemeClr val="tx1"/>
                          </a:solidFill>
                          <a:latin typeface="Arial" panose="020B0604020202020204" pitchFamily="34" charset="0"/>
                          <a:cs typeface="Arial" panose="020B0604020202020204" pitchFamily="34" charset="0"/>
                        </a:rPr>
                        <a:t>Target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tx1"/>
                          </a:solidFill>
                          <a:latin typeface="Arial" panose="020B0604020202020204" pitchFamily="34" charset="0"/>
                          <a:cs typeface="Arial" panose="020B0604020202020204" pitchFamily="34" charset="0"/>
                        </a:rPr>
                        <a:t>Reasons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93002219"/>
                  </a:ext>
                </a:extLst>
              </a:tr>
              <a:tr h="370840">
                <a:tc gridSpan="2">
                  <a:txBody>
                    <a:bodyPr/>
                    <a:lstStyle/>
                    <a:p>
                      <a:r>
                        <a:rPr lang="en-US" sz="1600" b="1" dirty="0">
                          <a:latin typeface="Arial" panose="020B0604020202020204" pitchFamily="34" charset="0"/>
                          <a:cs typeface="Arial" panose="020B0604020202020204" pitchFamily="34" charset="0"/>
                        </a:rPr>
                        <a:t>Programme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3507880"/>
                  </a:ext>
                </a:extLst>
              </a:tr>
              <a:tr h="370840">
                <a:tc>
                  <a:txBody>
                    <a:bodyPr/>
                    <a:lstStyle/>
                    <a:p>
                      <a:r>
                        <a:rPr lang="en-US" sz="1600" dirty="0">
                          <a:latin typeface="Arial" panose="020B0604020202020204" pitchFamily="34" charset="0"/>
                          <a:cs typeface="Arial" panose="020B0604020202020204" pitchFamily="34" charset="0"/>
                        </a:rPr>
                        <a:t>Number of youth participating in skills development </a:t>
                      </a:r>
                      <a:r>
                        <a:rPr lang="en-US" sz="1600" dirty="0" err="1">
                          <a:latin typeface="Arial" panose="020B0604020202020204" pitchFamily="34" charset="0"/>
                          <a:cs typeface="Arial" panose="020B0604020202020204" pitchFamily="34" charset="0"/>
                        </a:rPr>
                        <a:t>programmes</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Arial" panose="020B0604020202020204" pitchFamily="34" charset="0"/>
                          <a:cs typeface="Arial" panose="020B0604020202020204" pitchFamily="34" charset="0"/>
                        </a:rPr>
                        <a:t>The indicator has been to Operational plan, However the Skills development  is one of the 6 Priorities of the DSD Youth Policy and therefore will form part on the reporting on the implementation of the overall DSD Youth policy implementation by Provinces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3841644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NPO Mentorship Model implemented </a:t>
                      </a:r>
                    </a:p>
                    <a:p>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Arial" panose="020B0604020202020204" pitchFamily="34" charset="0"/>
                          <a:cs typeface="Arial" panose="020B0604020202020204" pitchFamily="34" charset="0"/>
                        </a:rPr>
                        <a:t>The target has already been achieved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916234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NPO Sector payment system implemented </a:t>
                      </a:r>
                    </a:p>
                    <a:p>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Arial" panose="020B0604020202020204" pitchFamily="34" charset="0"/>
                          <a:cs typeface="Arial" panose="020B0604020202020204" pitchFamily="34" charset="0"/>
                        </a:rPr>
                        <a:t>The target has already been achieved the system has already been rolled 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12177905"/>
                  </a:ext>
                </a:extLst>
              </a:tr>
            </a:tbl>
          </a:graphicData>
        </a:graphic>
      </p:graphicFrame>
    </p:spTree>
    <p:extLst>
      <p:ext uri="{BB962C8B-B14F-4D97-AF65-F5344CB8AC3E}">
        <p14:creationId xmlns:p14="http://schemas.microsoft.com/office/powerpoint/2010/main" xmlns="" val="264168557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B56A545B958645A4F3C82EBE3D0EA8" ma:contentTypeVersion="11" ma:contentTypeDescription="Create a new document." ma:contentTypeScope="" ma:versionID="90c1da6bea6426bcd15582064ea4820a">
  <xsd:schema xmlns:xsd="http://www.w3.org/2001/XMLSchema" xmlns:xs="http://www.w3.org/2001/XMLSchema" xmlns:p="http://schemas.microsoft.com/office/2006/metadata/properties" xmlns:ns3="04310dbd-e34d-47f8-a199-03e7f71b1ef3" xmlns:ns4="f8b4d870-2ad4-45d7-a46a-bd8577864390" targetNamespace="http://schemas.microsoft.com/office/2006/metadata/properties" ma:root="true" ma:fieldsID="bcab52a4ff3c7615260e93725377d399" ns3:_="" ns4:_="">
    <xsd:import namespace="04310dbd-e34d-47f8-a199-03e7f71b1ef3"/>
    <xsd:import namespace="f8b4d870-2ad4-45d7-a46a-bd857786439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310dbd-e34d-47f8-a199-03e7f71b1e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_activity" ma:index="18"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8b4d870-2ad4-45d7-a46a-bd857786439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04310dbd-e34d-47f8-a199-03e7f71b1ef3" xsi:nil="true"/>
  </documentManagement>
</p:properties>
</file>

<file path=customXml/itemProps1.xml><?xml version="1.0" encoding="utf-8"?>
<ds:datastoreItem xmlns:ds="http://schemas.openxmlformats.org/officeDocument/2006/customXml" ds:itemID="{61488BDD-6ACD-487B-B7D7-FD1F2F16FE53}">
  <ds:schemaRefs>
    <ds:schemaRef ds:uri="http://schemas.microsoft.com/sharepoint/v3/contenttype/forms"/>
  </ds:schemaRefs>
</ds:datastoreItem>
</file>

<file path=customXml/itemProps2.xml><?xml version="1.0" encoding="utf-8"?>
<ds:datastoreItem xmlns:ds="http://schemas.openxmlformats.org/officeDocument/2006/customXml" ds:itemID="{12680860-DD43-4019-8057-F26A89D5EFA7}">
  <ds:schemaRefs>
    <ds:schemaRef ds:uri="04310dbd-e34d-47f8-a199-03e7f71b1ef3"/>
    <ds:schemaRef ds:uri="f8b4d870-2ad4-45d7-a46a-bd85778643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D29B29D-9AA8-449E-84E7-F3492F749FA1}">
  <ds:schemaRefs>
    <ds:schemaRef ds:uri="http://schemas.microsoft.com/office/2006/documentManagement/types"/>
    <ds:schemaRef ds:uri="f8b4d870-2ad4-45d7-a46a-bd8577864390"/>
    <ds:schemaRef ds:uri="http://purl.org/dc/terms/"/>
    <ds:schemaRef ds:uri="http://schemas.openxmlformats.org/package/2006/metadata/core-properties"/>
    <ds:schemaRef ds:uri="http://purl.org/dc/dcmitype/"/>
    <ds:schemaRef ds:uri="http://schemas.microsoft.com/office/infopath/2007/PartnerControls"/>
    <ds:schemaRef ds:uri="04310dbd-e34d-47f8-a199-03e7f71b1ef3"/>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615</TotalTime>
  <Words>5363</Words>
  <Application>Microsoft Office PowerPoint</Application>
  <PresentationFormat>Custom</PresentationFormat>
  <Paragraphs>976</Paragraphs>
  <Slides>49</Slides>
  <Notes>9</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1_Office Theme</vt:lpstr>
      <vt:lpstr>Custom Design</vt:lpstr>
      <vt:lpstr>   PRESENTATION ON THE ANNUAL PERFORMANCE PLAN (2023/2024) OF THE DEPARTMENT OF SOCIAL DEVELOPMENT   BRIEFING TO THE SELECT COMMITTEE ON HEALTH AND SOCIAL SERVICES  25 APRIL 2023   </vt:lpstr>
      <vt:lpstr>Contextual Analysis</vt:lpstr>
      <vt:lpstr>Slide 3</vt:lpstr>
      <vt:lpstr>DSD Portfolio Commitments for 2023 and Beyond</vt:lpstr>
      <vt:lpstr>Status of the MTSF Targets against the Executive Performance Agreement </vt:lpstr>
      <vt:lpstr>Numbers of targets in the DSD APP 2023/2024</vt:lpstr>
      <vt:lpstr>Slide 7</vt:lpstr>
      <vt:lpstr>DISCONTINUED TARGETS FROM 2022/23 APP (11)</vt:lpstr>
      <vt:lpstr>DISCONTINUED TARGETS FROM 2022/23 APP (11)</vt:lpstr>
      <vt:lpstr>NEW TARGETS FOR 2023/24 APP</vt:lpstr>
      <vt:lpstr>CONTINUING TARGETS</vt:lpstr>
      <vt:lpstr>Slide 12</vt:lpstr>
      <vt:lpstr>CONTINUING TARGETS</vt:lpstr>
      <vt:lpstr>CONTINUING TARGETS</vt:lpstr>
      <vt:lpstr> </vt:lpstr>
      <vt:lpstr>ENTITY OVERSIGHT</vt:lpstr>
      <vt:lpstr>Slide 17</vt:lpstr>
      <vt:lpstr>INFORMATION MANAGEMENT SYSTEMS AND TECHNOLOGY</vt:lpstr>
      <vt:lpstr>CURRENT WORKFORCE EMPLOYED BY GOVERNMENT DEPARTMENTS</vt:lpstr>
      <vt:lpstr>COSTING</vt:lpstr>
      <vt:lpstr>COSTING – PROVINCIAL BREAKDOWN</vt:lpstr>
      <vt:lpstr>LEGAL SERVICES</vt:lpstr>
      <vt:lpstr> </vt:lpstr>
      <vt:lpstr>SOCIAL ASSISTANCE</vt:lpstr>
      <vt:lpstr> </vt:lpstr>
      <vt:lpstr>SOCIAL SECURITY</vt:lpstr>
      <vt:lpstr>SOCIAL SECURITY </vt:lpstr>
      <vt:lpstr> </vt:lpstr>
      <vt:lpstr>CHILDREN’S LEGISLATION AND FAMILIES</vt:lpstr>
      <vt:lpstr>HIV/AIDS</vt:lpstr>
      <vt:lpstr>CHILDREN’S SERVICES</vt:lpstr>
      <vt:lpstr>Slide 32</vt:lpstr>
      <vt:lpstr>Slide 33</vt:lpstr>
      <vt:lpstr>OFFICE ON THE RIGHTS OF THE CHILD  </vt:lpstr>
      <vt:lpstr>Slide 35</vt:lpstr>
      <vt:lpstr> </vt:lpstr>
      <vt:lpstr> SOCIAL POLICY</vt:lpstr>
      <vt:lpstr> COMMUNITY MOBILISATION AND EMPOWERMENT </vt:lpstr>
      <vt:lpstr> YOUTH DEVELOPMENT</vt:lpstr>
      <vt:lpstr>NON-PROFIT ORGANISATIONS</vt:lpstr>
      <vt:lpstr>Slide 41</vt:lpstr>
      <vt:lpstr> </vt:lpstr>
      <vt:lpstr>Social Development Allocations</vt:lpstr>
      <vt:lpstr>SUMMARY 2023 MTEF</vt:lpstr>
      <vt:lpstr>NOTES TO THE BASELINE ADJUSTMENTS</vt:lpstr>
      <vt:lpstr>SUMMARY – PER PROGRAMME</vt:lpstr>
      <vt:lpstr>ALLOCATION PER ECONOMIC CLASSIFICATION </vt:lpstr>
      <vt:lpstr>RECOMMENDATION</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 BRIEFING ON DRAFT APP 2023-24</dc:title>
  <dc:creator>Tumi Mulaudzi</dc:creator>
  <cp:lastModifiedBy>USER</cp:lastModifiedBy>
  <cp:revision>149</cp:revision>
  <dcterms:created xsi:type="dcterms:W3CDTF">2022-12-14T18:48:12Z</dcterms:created>
  <dcterms:modified xsi:type="dcterms:W3CDTF">2023-04-25T08:47:05Z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0x010100F3B56A545B958645A4F3C82EBE3D0EA8</vt:lpwstr>
  </property>
</Properties>
</file>