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1442" r:id="rId2"/>
    <p:sldId id="1508" r:id="rId3"/>
    <p:sldId id="1494" r:id="rId4"/>
    <p:sldId id="1495" r:id="rId5"/>
    <p:sldId id="1503" r:id="rId6"/>
    <p:sldId id="1504" r:id="rId7"/>
    <p:sldId id="1496" r:id="rId8"/>
    <p:sldId id="1505" r:id="rId9"/>
    <p:sldId id="1507" r:id="rId10"/>
    <p:sldId id="1491" r:id="rId11"/>
    <p:sldId id="1492" r:id="rId12"/>
    <p:sldId id="1493" r:id="rId13"/>
    <p:sldId id="1497" r:id="rId14"/>
    <p:sldId id="658" r:id="rId15"/>
    <p:sldId id="430" r:id="rId16"/>
    <p:sldId id="1502" r:id="rId17"/>
    <p:sldId id="1509" r:id="rId18"/>
    <p:sldId id="1510" r:id="rId19"/>
    <p:sldId id="1511" r:id="rId20"/>
    <p:sldId id="1512" r:id="rId21"/>
    <p:sldId id="148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 id="3" name="Fransca Malan" initials="FM" lastIdx="1" clrIdx="2">
    <p:extLst>
      <p:ext uri="{19B8F6BF-5375-455C-9EA6-DF929625EA0E}">
        <p15:presenceInfo xmlns:p15="http://schemas.microsoft.com/office/powerpoint/2012/main" xmlns="" userId="S::Fransca.Malan@westerncape.gov.za::406d8e78-2fec-4eec-aaa1-b1eccbbd2172" providerId="AD"/>
      </p:ext>
    </p:extLst>
  </p:cmAuthor>
  <p:cmAuthor id="4" name="Sibongile Dorcas Khoza" initials="SDK [2]" lastIdx="2" clrIdx="3">
    <p:extLst>
      <p:ext uri="{19B8F6BF-5375-455C-9EA6-DF929625EA0E}">
        <p15:presenceInfo xmlns:p15="http://schemas.microsoft.com/office/powerpoint/2012/main" xmlns="" userId="S::SibongileK@socdev.gov.za::e9362eb9-aaa9-460c-8a20-87b0e412e9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8"/>
    <a:srgbClr val="001484"/>
    <a:srgbClr val="CBDFEF"/>
    <a:srgbClr val="EBF2F3"/>
    <a:srgbClr val="71A1A7"/>
    <a:srgbClr val="D5E3E5"/>
    <a:srgbClr val="DFF0CB"/>
    <a:srgbClr val="A6A6A6"/>
    <a:srgbClr val="FFFF00"/>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E8071-61D0-4210-B831-1131EB558259}" v="34" dt="2023-03-29T14:44:05.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5501" autoAdjust="0"/>
  </p:normalViewPr>
  <p:slideViewPr>
    <p:cSldViewPr snapToGrid="0">
      <p:cViewPr varScale="1">
        <p:scale>
          <a:sx n="73" d="100"/>
          <a:sy n="73" d="100"/>
        </p:scale>
        <p:origin x="-666"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4/25/2023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68F4F8-8BA3-7B41-BED0-139A6700DAEE}"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1477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7"/>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1"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2"/>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922790" y="3525624"/>
            <a:ext cx="10234568" cy="2103389"/>
          </a:xfrm>
        </p:spPr>
        <p:txBody>
          <a:bodyPr>
            <a:normAutofit fontScale="92500" lnSpcReduction="20000"/>
          </a:bodyPr>
          <a:lstStyle/>
          <a:p>
            <a:pPr algn="ctr"/>
            <a:r>
              <a:rPr lang="en-ZA" sz="2800" b="1" dirty="0"/>
              <a:t>Western Cape</a:t>
            </a:r>
          </a:p>
          <a:p>
            <a:pPr algn="ctr"/>
            <a:endParaRPr lang="en-ZA" sz="2800" b="0" dirty="0"/>
          </a:p>
          <a:p>
            <a:pPr algn="ctr"/>
            <a:r>
              <a:rPr lang="en-ZA" sz="2100" b="1" dirty="0">
                <a:latin typeface="Arial Black" panose="020B0A04020102020204" pitchFamily="34" charset="0"/>
              </a:rPr>
              <a:t>FOSTER CARE PRESENTATION </a:t>
            </a:r>
          </a:p>
          <a:p>
            <a:pPr algn="ctr"/>
            <a:endParaRPr lang="en-ZA" sz="2100" b="1" dirty="0">
              <a:latin typeface="Arial Black" panose="020B0A04020102020204" pitchFamily="34" charset="0"/>
            </a:endParaRPr>
          </a:p>
          <a:p>
            <a:pPr algn="ctr"/>
            <a:r>
              <a:rPr lang="en-ZA" sz="2100" b="1" dirty="0"/>
              <a:t>STANDING COMMITTEE</a:t>
            </a:r>
          </a:p>
          <a:p>
            <a:pPr algn="ctr"/>
            <a:endParaRPr lang="en-ZA" sz="2100" b="1" dirty="0"/>
          </a:p>
          <a:p>
            <a:pPr algn="ctr"/>
            <a:r>
              <a:rPr lang="en-ZA" sz="2100" b="1" dirty="0"/>
              <a:t>25 APRIL 2023           </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2994870" y="2767603"/>
            <a:ext cx="6090407" cy="400110"/>
          </a:xfrm>
          <a:prstGeom prst="rect">
            <a:avLst/>
          </a:prstGeom>
          <a:noFill/>
        </p:spPr>
        <p:txBody>
          <a:bodyPr wrap="square" rtlCol="0">
            <a:spAutoFit/>
          </a:bodyPr>
          <a:lstStyle/>
          <a:p>
            <a:pPr algn="ctr"/>
            <a:r>
              <a:rPr lang="en-ZA" sz="2000" dirty="0">
                <a:solidFill>
                  <a:schemeClr val="bg1"/>
                </a:solidFill>
              </a:rPr>
              <a:t>    </a:t>
            </a:r>
            <a:r>
              <a:rPr lang="en-ZA" sz="2000" b="1" dirty="0">
                <a:solidFill>
                  <a:schemeClr val="bg1"/>
                </a:solidFill>
              </a:rPr>
              <a:t>Department of Social Development</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10</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4. </a:t>
            </a:r>
            <a:r>
              <a:rPr lang="en-ZA" sz="1600" dirty="0">
                <a:solidFill>
                  <a:srgbClr val="003398"/>
                </a:solidFill>
                <a:latin typeface="+mn-lt"/>
              </a:rPr>
              <a:t>PROVINCIAL ACTION PLAN TO IMPLEMENT THE CHILDREN’S AMENDMENT ACT </a:t>
            </a:r>
            <a:br>
              <a:rPr lang="en-ZA" sz="1600" dirty="0">
                <a:solidFill>
                  <a:srgbClr val="003398"/>
                </a:solidFill>
                <a:latin typeface="+mn-lt"/>
              </a:rPr>
            </a:br>
            <a:r>
              <a:rPr lang="en-ZA" sz="1600" dirty="0">
                <a:solidFill>
                  <a:srgbClr val="003398"/>
                </a:solidFill>
                <a:latin typeface="+mn-lt"/>
              </a:rPr>
              <a:t>             </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1045238076"/>
              </p:ext>
            </p:extLst>
          </p:nvPr>
        </p:nvGraphicFramePr>
        <p:xfrm>
          <a:off x="218114" y="1023460"/>
          <a:ext cx="11803309" cy="4971302"/>
        </p:xfrm>
        <a:graphic>
          <a:graphicData uri="http://schemas.openxmlformats.org/drawingml/2006/table">
            <a:tbl>
              <a:tblPr firstRow="1" bandRow="1"/>
              <a:tblGrid>
                <a:gridCol w="2677948">
                  <a:extLst>
                    <a:ext uri="{9D8B030D-6E8A-4147-A177-3AD203B41FA5}">
                      <a16:colId xmlns:a16="http://schemas.microsoft.com/office/drawing/2014/main" xmlns="" val="20000"/>
                    </a:ext>
                  </a:extLst>
                </a:gridCol>
                <a:gridCol w="5282623">
                  <a:extLst>
                    <a:ext uri="{9D8B030D-6E8A-4147-A177-3AD203B41FA5}">
                      <a16:colId xmlns:a16="http://schemas.microsoft.com/office/drawing/2014/main" xmlns="" val="20001"/>
                    </a:ext>
                  </a:extLst>
                </a:gridCol>
                <a:gridCol w="3842738">
                  <a:extLst>
                    <a:ext uri="{9D8B030D-6E8A-4147-A177-3AD203B41FA5}">
                      <a16:colId xmlns:a16="http://schemas.microsoft.com/office/drawing/2014/main" xmlns="" val="20002"/>
                    </a:ext>
                  </a:extLst>
                </a:gridCol>
              </a:tblGrid>
              <a:tr h="512756">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PROGRESS MADE TO DATE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PLANNED INTERVENTIONS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948559">
                <a:tc>
                  <a:txBody>
                    <a:bodyPr/>
                    <a:lstStyle/>
                    <a:p>
                      <a:pPr marL="0" lvl="0" indent="0">
                        <a:lnSpc>
                          <a:spcPct val="107000"/>
                        </a:lnSpc>
                        <a:spcAft>
                          <a:spcPts val="0"/>
                        </a:spcAft>
                        <a:buFont typeface="+mj-lt"/>
                        <a:buNone/>
                      </a:pPr>
                      <a:r>
                        <a:rPr lang="en-ZA" sz="1200" b="1" dirty="0">
                          <a:effectLst/>
                          <a:latin typeface="+mn-lt"/>
                          <a:ea typeface="Calibri" panose="020F0502020204030204" pitchFamily="34" charset="0"/>
                          <a:cs typeface="Times New Roman" panose="02020603050405020304" pitchFamily="18" charset="0"/>
                        </a:rPr>
                        <a:t>Implementation of the CSG Top-Up Grant</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Provincial SASSA provides DSD with a list of all applications per month.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DSD coordinator sends the list to the regions for investigation and assessment to determine if any of the children on the list are “Children in need of care and protection”.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240476673"/>
                  </a:ext>
                </a:extLst>
              </a:tr>
              <a:tr h="762806">
                <a:tc>
                  <a:txBody>
                    <a:bodyPr/>
                    <a:lstStyle/>
                    <a:p>
                      <a:pPr marL="0" lvl="0" indent="0">
                        <a:lnSpc>
                          <a:spcPct val="107000"/>
                        </a:lnSpc>
                        <a:spcAft>
                          <a:spcPts val="0"/>
                        </a:spcAft>
                        <a:buFont typeface="+mj-lt"/>
                        <a:buNone/>
                      </a:pPr>
                      <a:r>
                        <a:rPr lang="en-US" sz="1200" b="1" kern="1200" dirty="0">
                          <a:solidFill>
                            <a:schemeClr val="tx1"/>
                          </a:solidFill>
                          <a:effectLst/>
                          <a:latin typeface="+mn-lt"/>
                          <a:ea typeface="+mn-ea"/>
                          <a:cs typeface="+mn-cs"/>
                        </a:rPr>
                        <a:t>Extension of the jurisdiction of the Children’s Courts regarding</a:t>
                      </a:r>
                    </a:p>
                    <a:p>
                      <a:pPr marL="0" lvl="0" indent="0">
                        <a:lnSpc>
                          <a:spcPct val="107000"/>
                        </a:lnSpc>
                        <a:spcAft>
                          <a:spcPts val="0"/>
                        </a:spcAft>
                        <a:buFont typeface="+mj-lt"/>
                        <a:buNone/>
                      </a:pPr>
                      <a:r>
                        <a:rPr lang="en-US" sz="1200" b="1" kern="1200" dirty="0">
                          <a:solidFill>
                            <a:schemeClr val="tx1"/>
                          </a:solidFill>
                          <a:effectLst/>
                          <a:latin typeface="+mn-lt"/>
                          <a:ea typeface="+mn-ea"/>
                          <a:cs typeface="+mn-cs"/>
                        </a:rPr>
                        <a:t>guardianship</a:t>
                      </a:r>
                      <a:r>
                        <a:rPr lang="en-US" sz="1800" kern="1200" dirty="0">
                          <a:solidFill>
                            <a:schemeClr val="tx1"/>
                          </a:solidFill>
                          <a:effectLst/>
                          <a:latin typeface="+mn-lt"/>
                          <a:ea typeface="+mn-ea"/>
                          <a:cs typeface="+mn-cs"/>
                        </a:rPr>
                        <a:t>.</a:t>
                      </a:r>
                      <a:endParaRPr lang="en-ZA" sz="1200" b="1"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Liaising with DOJ&amp;CD regarding these applications.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Social workers to be trained to conduct suitability assessments and present suitability reports of suitable guardians to court.</a:t>
                      </a:r>
                      <a:endParaRPr lang="en-US"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784059389"/>
                  </a:ext>
                </a:extLst>
              </a:tr>
              <a:tr h="762806">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Development and conducting of quality assurance process for the evaluation of child protection services and child protection </a:t>
                      </a:r>
                      <a:r>
                        <a:rPr lang="en-US" sz="1200" b="1" kern="1200" dirty="0" err="1">
                          <a:solidFill>
                            <a:schemeClr val="tx1"/>
                          </a:solidFill>
                          <a:effectLst/>
                          <a:latin typeface="+mn-lt"/>
                          <a:ea typeface="+mn-ea"/>
                          <a:cs typeface="+mn-cs"/>
                        </a:rPr>
                        <a:t>organisations</a:t>
                      </a:r>
                      <a:r>
                        <a:rPr lang="en-US" sz="1200" b="1" kern="1200" dirty="0">
                          <a:solidFill>
                            <a:schemeClr val="tx1"/>
                          </a:solidFill>
                          <a:effectLst/>
                          <a:latin typeface="+mn-lt"/>
                          <a:ea typeface="+mn-ea"/>
                          <a:cs typeface="+mn-cs"/>
                        </a:rPr>
                        <a:t>.</a:t>
                      </a: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Provincial M&amp;E Teams monitors designated child protection organisations in the province.</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Canalisation units are responsible for the quality assurance for child protection services.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To increase the number of canalisation officers to strengthen the child protection and foster care services.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202683905"/>
                  </a:ext>
                </a:extLst>
              </a:tr>
              <a:tr h="762806">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Prescribing the powers, duties, and responsibilities of the Registrar of the National Child Protection Register.</a:t>
                      </a:r>
                    </a:p>
                    <a:p>
                      <a:pPr marL="0" marR="0" lvl="0" indent="0" algn="l" defTabSz="914400" rtl="0" eaLnBrk="1" fontAlgn="auto" latinLnBrk="0" hangingPunct="1">
                        <a:lnSpc>
                          <a:spcPct val="107000"/>
                        </a:lnSpc>
                        <a:spcBef>
                          <a:spcPts val="0"/>
                        </a:spcBef>
                        <a:spcAft>
                          <a:spcPts val="0"/>
                        </a:spcAft>
                        <a:buClrTx/>
                        <a:buSzTx/>
                        <a:buFont typeface="+mj-lt"/>
                        <a:buNone/>
                        <a:tabLst/>
                        <a:defRPr/>
                      </a:pP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 s125 of the Children’s Act 38 of 2005 is fully implemented in the Western Cape to screen the suitability of applicants requesting to care for children in the alternative care system ensuring that the applicants' names do not appear on Part B of the National Child Protection to expedite Children’s Court processes.</a:t>
                      </a:r>
                    </a:p>
                    <a:p>
                      <a:pPr marL="171450" indent="-171450">
                        <a:buFont typeface="Arial" panose="020B0604020202020204" pitchFamily="34" charset="0"/>
                        <a:buChar char="•"/>
                      </a:pPr>
                      <a:endParaRPr lang="en-ZA" sz="11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757700510"/>
                  </a:ext>
                </a:extLst>
              </a:tr>
              <a:tr h="762806">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Establishment of well-resourced child protection units </a:t>
                      </a: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The province is resourced with child protection units per service delivery area in DSD and DCPOs rendering childcare and protection services.</a:t>
                      </a:r>
                    </a:p>
                    <a:p>
                      <a:pPr marL="171450" indent="-171450">
                        <a:buFont typeface="Arial" panose="020B0604020202020204" pitchFamily="34" charset="0"/>
                        <a:buChar char="•"/>
                      </a:pPr>
                      <a:endParaRPr lang="en-ZA" sz="11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683999724"/>
                  </a:ext>
                </a:extLst>
              </a:tr>
            </a:tbl>
          </a:graphicData>
        </a:graphic>
      </p:graphicFrame>
    </p:spTree>
    <p:extLst>
      <p:ext uri="{BB962C8B-B14F-4D97-AF65-F5344CB8AC3E}">
        <p14:creationId xmlns:p14="http://schemas.microsoft.com/office/powerpoint/2010/main" xmlns="" val="376578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11</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4. </a:t>
            </a:r>
            <a:r>
              <a:rPr lang="en-ZA" sz="1600" dirty="0">
                <a:solidFill>
                  <a:srgbClr val="003398"/>
                </a:solidFill>
                <a:latin typeface="+mn-lt"/>
              </a:rPr>
              <a:t>PROVINCIAL ACTION PLAN TO IMPLEMENT THE CHILDREN’S AMENDMENT ACT </a:t>
            </a:r>
            <a:br>
              <a:rPr lang="en-ZA" sz="1600" dirty="0">
                <a:solidFill>
                  <a:srgbClr val="003398"/>
                </a:solidFill>
                <a:latin typeface="+mn-lt"/>
              </a:rPr>
            </a:br>
            <a:r>
              <a:rPr lang="en-ZA" sz="1600" dirty="0">
                <a:solidFill>
                  <a:srgbClr val="003398"/>
                </a:solidFill>
                <a:latin typeface="+mn-lt"/>
              </a:rPr>
              <a:t>         </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208426613"/>
              </p:ext>
            </p:extLst>
          </p:nvPr>
        </p:nvGraphicFramePr>
        <p:xfrm>
          <a:off x="243281" y="1023462"/>
          <a:ext cx="11778142" cy="5150835"/>
        </p:xfrm>
        <a:graphic>
          <a:graphicData uri="http://schemas.openxmlformats.org/drawingml/2006/table">
            <a:tbl>
              <a:tblPr firstRow="1" bandRow="1"/>
              <a:tblGrid>
                <a:gridCol w="2652781">
                  <a:extLst>
                    <a:ext uri="{9D8B030D-6E8A-4147-A177-3AD203B41FA5}">
                      <a16:colId xmlns:a16="http://schemas.microsoft.com/office/drawing/2014/main" xmlns="" val="20000"/>
                    </a:ext>
                  </a:extLst>
                </a:gridCol>
                <a:gridCol w="5282623">
                  <a:extLst>
                    <a:ext uri="{9D8B030D-6E8A-4147-A177-3AD203B41FA5}">
                      <a16:colId xmlns:a16="http://schemas.microsoft.com/office/drawing/2014/main" xmlns="" val="20001"/>
                    </a:ext>
                  </a:extLst>
                </a:gridCol>
                <a:gridCol w="3842738">
                  <a:extLst>
                    <a:ext uri="{9D8B030D-6E8A-4147-A177-3AD203B41FA5}">
                      <a16:colId xmlns:a16="http://schemas.microsoft.com/office/drawing/2014/main" xmlns="" val="20002"/>
                    </a:ext>
                  </a:extLst>
                </a:gridCol>
              </a:tblGrid>
              <a:tr h="513760">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PROGRESS MADE TO DATE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PLANNED INTERVENTIONS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885610">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Providing that a children’s court may extend an alternative care order that has lapsed by issuing an interim order.</a:t>
                      </a: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Awareness and capacity building is to be provided to all the stakeholders involved in the value chain (e.g., Social Service Practitioners, etc.)</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8299461"/>
                  </a:ext>
                </a:extLst>
              </a:tr>
              <a:tr h="1789251">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Providing regulations regarding the procedure, form, and manner that a social service practitioner must follow when assessing, screening, investigating, referring to the relevant authority, and placing a child who is in need of care and protection.</a:t>
                      </a: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US" sz="1100" kern="1200" dirty="0">
                          <a:solidFill>
                            <a:schemeClr val="tx1"/>
                          </a:solidFill>
                          <a:effectLst/>
                          <a:latin typeface="+mn-lt"/>
                          <a:ea typeface="+mn-ea"/>
                          <a:cs typeface="+mn-cs"/>
                        </a:rPr>
                        <a:t>Development of the regulations and procedures for risk determination assessment and referral procedure for investigations and procedures to determine whether a child is in need of care and protection (Child Protection Manual)</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Capacitate all the stakeholders involved in the childcare and protection value chain.</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Assessment and investigation of children at risk by the social workers to determine if they need care and protection.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Work in progress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295750078"/>
                  </a:ext>
                </a:extLst>
              </a:tr>
              <a:tr h="1962214">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Registration of Cluster Foster care Schemes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All CFCS are registered in the WC.</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Registration Certificates are issued and signed off by the HOD with the specify the addresses of the homes.</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A Cluster Foster Care Management Plan is in place.</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CFCS are monitored annually in collaboration with the Provincial M&amp;E Team and the Provincial Foster Care Programme</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Assessment reports are compiled following the annual assessments </a:t>
                      </a:r>
                    </a:p>
                    <a:p>
                      <a:pPr marL="171450" indent="-171450">
                        <a:buFont typeface="Arial" panose="020B0604020202020204" pitchFamily="34" charset="0"/>
                        <a:buChar char="•"/>
                      </a:pPr>
                      <a:r>
                        <a:rPr lang="en-ZA" sz="1100" dirty="0">
                          <a:effectLst/>
                          <a:latin typeface="+mn-lt"/>
                          <a:ea typeface="Calibri" panose="020F0502020204030204" pitchFamily="34" charset="0"/>
                          <a:cs typeface="Times New Roman" panose="02020603050405020304" pitchFamily="18" charset="0"/>
                        </a:rPr>
                        <a:t>SDIPs are in place where applicable.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753704129"/>
                  </a:ext>
                </a:extLst>
              </a:tr>
            </a:tbl>
          </a:graphicData>
        </a:graphic>
      </p:graphicFrame>
    </p:spTree>
    <p:extLst>
      <p:ext uri="{BB962C8B-B14F-4D97-AF65-F5344CB8AC3E}">
        <p14:creationId xmlns:p14="http://schemas.microsoft.com/office/powerpoint/2010/main" xmlns="" val="385286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12</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4. </a:t>
            </a:r>
            <a:r>
              <a:rPr lang="en-ZA" sz="1600" dirty="0">
                <a:solidFill>
                  <a:srgbClr val="003398"/>
                </a:solidFill>
                <a:latin typeface="+mn-lt"/>
              </a:rPr>
              <a:t>PROVINCIAL ACTION PLAN TO IMPLEMENT THE CHILDREN’S AMENDMENT ACT </a:t>
            </a:r>
            <a:br>
              <a:rPr lang="en-ZA" sz="1600" dirty="0">
                <a:solidFill>
                  <a:srgbClr val="003398"/>
                </a:solidFill>
                <a:latin typeface="+mn-lt"/>
              </a:rPr>
            </a:br>
            <a:r>
              <a:rPr lang="en-ZA" sz="1600" dirty="0">
                <a:solidFill>
                  <a:srgbClr val="003398"/>
                </a:solidFill>
                <a:latin typeface="+mn-lt"/>
              </a:rPr>
              <a:t>             </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118441996"/>
              </p:ext>
            </p:extLst>
          </p:nvPr>
        </p:nvGraphicFramePr>
        <p:xfrm>
          <a:off x="243281" y="1023459"/>
          <a:ext cx="11778142" cy="3019117"/>
        </p:xfrm>
        <a:graphic>
          <a:graphicData uri="http://schemas.openxmlformats.org/drawingml/2006/table">
            <a:tbl>
              <a:tblPr firstRow="1" bandRow="1"/>
              <a:tblGrid>
                <a:gridCol w="2652781">
                  <a:extLst>
                    <a:ext uri="{9D8B030D-6E8A-4147-A177-3AD203B41FA5}">
                      <a16:colId xmlns:a16="http://schemas.microsoft.com/office/drawing/2014/main" xmlns="" val="20000"/>
                    </a:ext>
                  </a:extLst>
                </a:gridCol>
                <a:gridCol w="5282623">
                  <a:extLst>
                    <a:ext uri="{9D8B030D-6E8A-4147-A177-3AD203B41FA5}">
                      <a16:colId xmlns:a16="http://schemas.microsoft.com/office/drawing/2014/main" xmlns="" val="20001"/>
                    </a:ext>
                  </a:extLst>
                </a:gridCol>
                <a:gridCol w="3842738">
                  <a:extLst>
                    <a:ext uri="{9D8B030D-6E8A-4147-A177-3AD203B41FA5}">
                      <a16:colId xmlns:a16="http://schemas.microsoft.com/office/drawing/2014/main" xmlns="" val="20002"/>
                    </a:ext>
                  </a:extLst>
                </a:gridCol>
              </a:tblGrid>
              <a:tr h="526249">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PROGRESS MADE TO DATE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PLANNED INTERVENTIONS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1138540">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Providing that not more than six children may be placed in foster care with a single person or two persons sharing a common household in terms of a registered cluster foster care scheme. </a:t>
                      </a:r>
                    </a:p>
                    <a:p>
                      <a:pPr marL="0" marR="0" lvl="0" indent="0" algn="l" defTabSz="914400" rtl="0" eaLnBrk="1" fontAlgn="auto" latinLnBrk="0" hangingPunct="1">
                        <a:lnSpc>
                          <a:spcPct val="107000"/>
                        </a:lnSpc>
                        <a:spcBef>
                          <a:spcPts val="0"/>
                        </a:spcBef>
                        <a:spcAft>
                          <a:spcPts val="0"/>
                        </a:spcAft>
                        <a:buClrTx/>
                        <a:buSzTx/>
                        <a:buFont typeface="+mj-lt"/>
                        <a:buNone/>
                        <a:tabLst/>
                        <a:defRPr/>
                      </a:pP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norm and standard are implemented in cluster foster care schemes in the Western Cape.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Norms and standards for CFCS are implemented and adhered to in terms of the number of children per house in the scheme, vetting of all carers/social workers/staff of the scheme, etc.</a:t>
                      </a: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Ongoing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32361571"/>
                  </a:ext>
                </a:extLst>
              </a:tr>
              <a:tr h="1138540">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b="1" kern="1200" dirty="0">
                          <a:solidFill>
                            <a:schemeClr val="tx1"/>
                          </a:solidFill>
                          <a:effectLst/>
                          <a:latin typeface="+mn-lt"/>
                          <a:ea typeface="+mn-ea"/>
                          <a:cs typeface="+mn-cs"/>
                        </a:rPr>
                        <a:t>Strengthening the implementation of section 186 by providing that a children’s </a:t>
                      </a:r>
                      <a:endParaRPr lang="en-ZA" sz="1200" b="1"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ZA" sz="1200" dirty="0">
                          <a:effectLst/>
                          <a:latin typeface="+mn-lt"/>
                          <a:ea typeface="Calibri" panose="020F0502020204030204" pitchFamily="34" charset="0"/>
                          <a:cs typeface="Times New Roman" panose="02020603050405020304" pitchFamily="18" charset="0"/>
                        </a:rPr>
                        <a:t>WCDSD promotes the implementation of s186 orders in the province with the increased monitoring of once a year via regional and provincial engagements where DCPOs are also present.</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Highlighted at the case flow meetings with DOJ&amp;CD</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9448194"/>
                  </a:ext>
                </a:extLst>
              </a:tr>
            </a:tbl>
          </a:graphicData>
        </a:graphic>
      </p:graphicFrame>
    </p:spTree>
    <p:extLst>
      <p:ext uri="{BB962C8B-B14F-4D97-AF65-F5344CB8AC3E}">
        <p14:creationId xmlns:p14="http://schemas.microsoft.com/office/powerpoint/2010/main" xmlns="" val="3796361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13</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5. FOSTER CARE BASELINE OF CHILDREN IN FOSTER CARE IN THE WESTERN CAPE MARCH 2023 </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406230241"/>
              </p:ext>
            </p:extLst>
          </p:nvPr>
        </p:nvGraphicFramePr>
        <p:xfrm>
          <a:off x="268448" y="922791"/>
          <a:ext cx="11769754" cy="5243577"/>
        </p:xfrm>
        <a:graphic>
          <a:graphicData uri="http://schemas.openxmlformats.org/drawingml/2006/table">
            <a:tbl>
              <a:tblPr firstRow="1" bandRow="1"/>
              <a:tblGrid>
                <a:gridCol w="2658805">
                  <a:extLst>
                    <a:ext uri="{9D8B030D-6E8A-4147-A177-3AD203B41FA5}">
                      <a16:colId xmlns:a16="http://schemas.microsoft.com/office/drawing/2014/main" xmlns="" val="20000"/>
                    </a:ext>
                  </a:extLst>
                </a:gridCol>
                <a:gridCol w="2140880">
                  <a:extLst>
                    <a:ext uri="{9D8B030D-6E8A-4147-A177-3AD203B41FA5}">
                      <a16:colId xmlns:a16="http://schemas.microsoft.com/office/drawing/2014/main" xmlns="" val="20001"/>
                    </a:ext>
                  </a:extLst>
                </a:gridCol>
                <a:gridCol w="6970069">
                  <a:extLst>
                    <a:ext uri="{9D8B030D-6E8A-4147-A177-3AD203B41FA5}">
                      <a16:colId xmlns:a16="http://schemas.microsoft.com/office/drawing/2014/main" xmlns="" val="20002"/>
                    </a:ext>
                  </a:extLst>
                </a:gridCol>
              </a:tblGrid>
              <a:tr h="391932">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OUTPUT</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ANALYSIS OF THE FOSTER CARE BASELINE OF CHILDREN IN FOSTER CARE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2757781">
                <a:tc>
                  <a:txBody>
                    <a:bodyPr/>
                    <a:lstStyle/>
                    <a:p>
                      <a:pPr>
                        <a:lnSpc>
                          <a:spcPct val="107000"/>
                        </a:lnSpc>
                        <a:spcAft>
                          <a:spcPts val="0"/>
                        </a:spcAft>
                      </a:pPr>
                      <a:r>
                        <a:rPr lang="en-ZA" sz="1100" b="1" dirty="0">
                          <a:effectLst/>
                          <a:latin typeface="Century Gothic" panose="020B0502020202020204" pitchFamily="34" charset="0"/>
                        </a:rPr>
                        <a:t>WESTERN CAPE FOSTER CARE BASELINE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 </a:t>
                      </a:r>
                      <a:r>
                        <a:rPr lang="en-US" sz="1100" kern="1200" dirty="0">
                          <a:solidFill>
                            <a:schemeClr val="tx1"/>
                          </a:solidFill>
                          <a:effectLst/>
                          <a:latin typeface="+mn-lt"/>
                          <a:ea typeface="+mn-ea"/>
                          <a:cs typeface="+mn-cs"/>
                        </a:rPr>
                        <a:t>Table 4 reflects the total number of foster children and young persons in alternative care currently in the Western Cape is 39 363.</a:t>
                      </a:r>
                      <a:r>
                        <a:rPr lang="en-US" sz="1100" b="1" kern="1200" dirty="0">
                          <a:solidFill>
                            <a:schemeClr val="tx1"/>
                          </a:solidFill>
                          <a:effectLst/>
                          <a:latin typeface="+mn-lt"/>
                          <a:ea typeface="+mn-ea"/>
                          <a:cs typeface="+mn-cs"/>
                        </a:rPr>
                        <a:t> </a:t>
                      </a:r>
                      <a:endParaRPr lang="en-US" sz="1100" kern="1200" dirty="0">
                        <a:solidFill>
                          <a:schemeClr val="tx1"/>
                        </a:solidFill>
                        <a:effectLst/>
                        <a:latin typeface="+mn-lt"/>
                        <a:ea typeface="+mn-ea"/>
                        <a:cs typeface="+mn-cs"/>
                      </a:endParaRPr>
                    </a:p>
                    <a:p>
                      <a:endParaRPr lang="en-US"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lang="en-US" sz="1200" kern="1200" dirty="0">
                          <a:solidFill>
                            <a:schemeClr val="tx1"/>
                          </a:solidFill>
                          <a:effectLst/>
                          <a:latin typeface="+mn-lt"/>
                          <a:ea typeface="+mn-ea"/>
                          <a:cs typeface="+mn-cs"/>
                        </a:rPr>
                        <a:t>A breakdown of the 39 363 foster children is as follows:</a:t>
                      </a:r>
                    </a:p>
                    <a:p>
                      <a:pPr lvl="0"/>
                      <a:r>
                        <a:rPr lang="en-US" sz="1200" kern="1200" dirty="0">
                          <a:solidFill>
                            <a:schemeClr val="tx1"/>
                          </a:solidFill>
                          <a:effectLst/>
                          <a:latin typeface="+mn-lt"/>
                          <a:ea typeface="+mn-ea"/>
                          <a:cs typeface="+mn-cs"/>
                        </a:rPr>
                        <a:t>26 478 foster children are on short-term foster care orders in terms of s159 of the Children’s Act in the care of foster parents. </a:t>
                      </a:r>
                    </a:p>
                    <a:p>
                      <a:pPr lvl="0"/>
                      <a:r>
                        <a:rPr lang="en-US" sz="1200" kern="1200" dirty="0">
                          <a:solidFill>
                            <a:schemeClr val="tx1"/>
                          </a:solidFill>
                          <a:effectLst/>
                          <a:latin typeface="+mn-lt"/>
                          <a:ea typeface="+mn-ea"/>
                          <a:cs typeface="+mn-cs"/>
                        </a:rPr>
                        <a:t>10 515 foster children are on long term foster care orders in terms of s 186 of the Children’s Act in the care of foster parents.</a:t>
                      </a:r>
                    </a:p>
                    <a:p>
                      <a:pPr lvl="0"/>
                      <a:r>
                        <a:rPr lang="en-US" sz="1200" kern="1200" dirty="0">
                          <a:solidFill>
                            <a:schemeClr val="tx1"/>
                          </a:solidFill>
                          <a:effectLst/>
                          <a:latin typeface="+mn-lt"/>
                          <a:ea typeface="+mn-ea"/>
                          <a:cs typeface="+mn-cs"/>
                        </a:rPr>
                        <a:t>The total of 39 363 foster children includes the 302 children who are cared for in cluster foster care schemes. </a:t>
                      </a:r>
                    </a:p>
                    <a:p>
                      <a:pPr lvl="0"/>
                      <a:r>
                        <a:rPr lang="en-US" sz="1200" kern="1200" dirty="0">
                          <a:solidFill>
                            <a:schemeClr val="tx1"/>
                          </a:solidFill>
                          <a:effectLst/>
                          <a:latin typeface="+mn-lt"/>
                          <a:ea typeface="+mn-ea"/>
                          <a:cs typeface="+mn-cs"/>
                        </a:rPr>
                        <a:t>The total number of young persons in alternative care in terms of s176 of the Children’s Act accounts for the balance of 2 370.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Approximately 70% of the children in foster care currently are placed in terms of s159 court orders which has impacted the province’s management of foster care orders as social workers are required to take these children’s matters to the Children’s Court for the extension of their foster care orders every 2 years. It is surmised that, with the amendment of s186 of the Children’s Act, the number of s186 court orders may increase in the future, which will not only impact monitoring services to these children positively but will also alleviate the statutory burden created by the two-year extension applications. </a:t>
                      </a:r>
                    </a:p>
                    <a:p>
                      <a:endParaRPr lang="en-US" sz="1200" kern="1200" dirty="0">
                        <a:solidFill>
                          <a:schemeClr val="tx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1487819">
                <a:tc>
                  <a:txBody>
                    <a:bodyPr/>
                    <a:lstStyle/>
                    <a:p>
                      <a:pPr>
                        <a:lnSpc>
                          <a:spcPct val="107000"/>
                        </a:lnSpc>
                        <a:spcAft>
                          <a:spcPts val="0"/>
                        </a:spcAft>
                      </a:pPr>
                      <a:endParaRPr lang="en-ZA" sz="1100" b="1" dirty="0">
                        <a:effectLst/>
                        <a:latin typeface="Century Gothic" panose="020B0502020202020204" pitchFamily="34"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endParaRPr lang="en-US"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lang="en-US" sz="1100" kern="1200" dirty="0">
                          <a:solidFill>
                            <a:schemeClr val="tx1"/>
                          </a:solidFill>
                          <a:effectLst/>
                          <a:latin typeface="+mn-lt"/>
                          <a:ea typeface="+mn-ea"/>
                          <a:cs typeface="+mn-cs"/>
                        </a:rPr>
                        <a:t>The WCDSD follows a specialized model in foster care whereby 245 social workers are dedicated to foster care services which have allowed a reduction in the foster care backlog successfully over the years. However, it is important to note that there has been a decrease in social workers during this reporting period due to the high staff turnover in designated child protection </a:t>
                      </a:r>
                      <a:r>
                        <a:rPr lang="en-US" sz="1100" kern="1200" dirty="0" err="1">
                          <a:solidFill>
                            <a:schemeClr val="tx1"/>
                          </a:solidFill>
                          <a:effectLst/>
                          <a:latin typeface="+mn-lt"/>
                          <a:ea typeface="+mn-ea"/>
                          <a:cs typeface="+mn-cs"/>
                        </a:rPr>
                        <a:t>organisations</a:t>
                      </a:r>
                      <a:r>
                        <a:rPr lang="en-US" sz="1100" kern="1200" dirty="0">
                          <a:solidFill>
                            <a:schemeClr val="tx1"/>
                          </a:solidFill>
                          <a:effectLst/>
                          <a:latin typeface="+mn-lt"/>
                          <a:ea typeface="+mn-ea"/>
                          <a:cs typeface="+mn-cs"/>
                        </a:rPr>
                        <a:t>.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 In addition, the constant influx of new foster care cases places an enormous strain on the human resources of the WCDSD, making it difficult for the WCDSD to meet the ever-increasing demand for foster care services. </a:t>
                      </a:r>
                    </a:p>
                    <a:p>
                      <a:pPr marL="0" marR="0">
                        <a:lnSpc>
                          <a:spcPct val="107000"/>
                        </a:lnSpc>
                        <a:spcBef>
                          <a:spcPts val="0"/>
                        </a:spcBef>
                        <a:spcAft>
                          <a:spcPts val="0"/>
                        </a:spcAft>
                      </a:pPr>
                      <a:endParaRPr lang="en-ZA" sz="11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042756866"/>
                  </a:ext>
                </a:extLst>
              </a:tr>
            </a:tbl>
          </a:graphicData>
        </a:graphic>
      </p:graphicFrame>
    </p:spTree>
    <p:extLst>
      <p:ext uri="{BB962C8B-B14F-4D97-AF65-F5344CB8AC3E}">
        <p14:creationId xmlns:p14="http://schemas.microsoft.com/office/powerpoint/2010/main" xmlns="" val="363074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F3FE6-CF36-4300-A150-6BBA64012251}"/>
              </a:ext>
            </a:extLst>
          </p:cNvPr>
          <p:cNvSpPr>
            <a:spLocks noGrp="1"/>
          </p:cNvSpPr>
          <p:nvPr>
            <p:ph type="title"/>
          </p:nvPr>
        </p:nvSpPr>
        <p:spPr/>
        <p:txBody>
          <a:bodyPr/>
          <a:lstStyle/>
          <a:p>
            <a:r>
              <a:rPr lang="en-US" sz="1400" b="1" dirty="0">
                <a:solidFill>
                  <a:srgbClr val="001484"/>
                </a:solidFill>
                <a:latin typeface="+mn-lt"/>
              </a:rPr>
              <a:t>TABLE 5: TOTAL NUMBER OF CHILDREN IN FOSTER CARE ACCORDING TO TYPE AND DURATION OF FOSTER CARE ORDERS </a:t>
            </a:r>
            <a:br>
              <a:rPr lang="en-US" sz="1400" b="1" dirty="0">
                <a:solidFill>
                  <a:srgbClr val="001484"/>
                </a:solidFill>
                <a:latin typeface="+mn-lt"/>
              </a:rPr>
            </a:br>
            <a:r>
              <a:rPr lang="en-US" sz="1400" b="1" dirty="0">
                <a:solidFill>
                  <a:srgbClr val="001484"/>
                </a:solidFill>
                <a:latin typeface="+mn-lt"/>
              </a:rPr>
              <a:t>AT END OF MARCH</a:t>
            </a:r>
            <a:r>
              <a:rPr lang="en-US" sz="1400" dirty="0">
                <a:solidFill>
                  <a:srgbClr val="001484"/>
                </a:solidFill>
                <a:latin typeface="+mn-lt"/>
              </a:rPr>
              <a:t> </a:t>
            </a:r>
            <a:r>
              <a:rPr lang="en-US" sz="1400" b="1" dirty="0">
                <a:solidFill>
                  <a:srgbClr val="001484"/>
                </a:solidFill>
                <a:latin typeface="+mn-lt"/>
              </a:rPr>
              <a:t>2023</a:t>
            </a:r>
            <a:r>
              <a:rPr lang="en-US" sz="1600" b="1" dirty="0">
                <a:solidFill>
                  <a:srgbClr val="001484"/>
                </a:solidFill>
              </a:rPr>
              <a:t/>
            </a:r>
            <a:br>
              <a:rPr lang="en-US" sz="1600" b="1" dirty="0">
                <a:solidFill>
                  <a:srgbClr val="001484"/>
                </a:solidFill>
              </a:rPr>
            </a:br>
            <a:endParaRPr lang="en-US" sz="1600" dirty="0">
              <a:solidFill>
                <a:srgbClr val="001484"/>
              </a:solidFill>
            </a:endParaRPr>
          </a:p>
        </p:txBody>
      </p:sp>
      <p:sp>
        <p:nvSpPr>
          <p:cNvPr id="3" name="Slide Number Placeholder 2">
            <a:extLst>
              <a:ext uri="{FF2B5EF4-FFF2-40B4-BE49-F238E27FC236}">
                <a16:creationId xmlns:a16="http://schemas.microsoft.com/office/drawing/2014/main" xmlns="" id="{082C6822-C1A4-48EC-8F2E-97D9116D158E}"/>
              </a:ext>
            </a:extLst>
          </p:cNvPr>
          <p:cNvSpPr>
            <a:spLocks noGrp="1"/>
          </p:cNvSpPr>
          <p:nvPr>
            <p:ph type="sldNum" sz="quarter" idx="4"/>
          </p:nvPr>
        </p:nvSpPr>
        <p:spPr/>
        <p:txBody>
          <a:bodyPr/>
          <a:lstStyle/>
          <a:p>
            <a:fld id="{8406839F-D7A4-4E5D-B93D-768AD4D1DB36}" type="slidenum">
              <a:rPr lang="en-ZA" smtClean="0"/>
              <a:pPr/>
              <a:t>14</a:t>
            </a:fld>
            <a:endParaRPr lang="en-ZA" dirty="0"/>
          </a:p>
        </p:txBody>
      </p:sp>
      <p:graphicFrame>
        <p:nvGraphicFramePr>
          <p:cNvPr id="5" name="Table 4">
            <a:extLst>
              <a:ext uri="{FF2B5EF4-FFF2-40B4-BE49-F238E27FC236}">
                <a16:creationId xmlns:a16="http://schemas.microsoft.com/office/drawing/2014/main" xmlns="" id="{B40D0718-DFA0-4BDC-B467-BD53AB96E901}"/>
              </a:ext>
            </a:extLst>
          </p:cNvPr>
          <p:cNvGraphicFramePr>
            <a:graphicFrameLocks noGrp="1"/>
          </p:cNvGraphicFramePr>
          <p:nvPr>
            <p:extLst>
              <p:ext uri="{D42A27DB-BD31-4B8C-83A1-F6EECF244321}">
                <p14:modId xmlns:p14="http://schemas.microsoft.com/office/powerpoint/2010/main" xmlns="" val="38379349"/>
              </p:ext>
            </p:extLst>
          </p:nvPr>
        </p:nvGraphicFramePr>
        <p:xfrm>
          <a:off x="393700" y="1058467"/>
          <a:ext cx="11577390" cy="4816024"/>
        </p:xfrm>
        <a:graphic>
          <a:graphicData uri="http://schemas.openxmlformats.org/drawingml/2006/table">
            <a:tbl>
              <a:tblPr firstRow="1" firstCol="1" bandRow="1"/>
              <a:tblGrid>
                <a:gridCol w="1184461">
                  <a:extLst>
                    <a:ext uri="{9D8B030D-6E8A-4147-A177-3AD203B41FA5}">
                      <a16:colId xmlns:a16="http://schemas.microsoft.com/office/drawing/2014/main" xmlns="" val="3746993601"/>
                    </a:ext>
                  </a:extLst>
                </a:gridCol>
                <a:gridCol w="975380">
                  <a:extLst>
                    <a:ext uri="{9D8B030D-6E8A-4147-A177-3AD203B41FA5}">
                      <a16:colId xmlns:a16="http://schemas.microsoft.com/office/drawing/2014/main" xmlns="" val="1443702628"/>
                    </a:ext>
                  </a:extLst>
                </a:gridCol>
                <a:gridCol w="975380">
                  <a:extLst>
                    <a:ext uri="{9D8B030D-6E8A-4147-A177-3AD203B41FA5}">
                      <a16:colId xmlns:a16="http://schemas.microsoft.com/office/drawing/2014/main" xmlns="" val="1646181359"/>
                    </a:ext>
                  </a:extLst>
                </a:gridCol>
                <a:gridCol w="999050">
                  <a:extLst>
                    <a:ext uri="{9D8B030D-6E8A-4147-A177-3AD203B41FA5}">
                      <a16:colId xmlns:a16="http://schemas.microsoft.com/office/drawing/2014/main" xmlns="" val="1241901388"/>
                    </a:ext>
                  </a:extLst>
                </a:gridCol>
                <a:gridCol w="1026664">
                  <a:extLst>
                    <a:ext uri="{9D8B030D-6E8A-4147-A177-3AD203B41FA5}">
                      <a16:colId xmlns:a16="http://schemas.microsoft.com/office/drawing/2014/main" xmlns="" val="2056958070"/>
                    </a:ext>
                  </a:extLst>
                </a:gridCol>
                <a:gridCol w="1026664">
                  <a:extLst>
                    <a:ext uri="{9D8B030D-6E8A-4147-A177-3AD203B41FA5}">
                      <a16:colId xmlns:a16="http://schemas.microsoft.com/office/drawing/2014/main" xmlns="" val="61314702"/>
                    </a:ext>
                  </a:extLst>
                </a:gridCol>
                <a:gridCol w="936918">
                  <a:extLst>
                    <a:ext uri="{9D8B030D-6E8A-4147-A177-3AD203B41FA5}">
                      <a16:colId xmlns:a16="http://schemas.microsoft.com/office/drawing/2014/main" xmlns="" val="295496927"/>
                    </a:ext>
                  </a:extLst>
                </a:gridCol>
                <a:gridCol w="962559">
                  <a:extLst>
                    <a:ext uri="{9D8B030D-6E8A-4147-A177-3AD203B41FA5}">
                      <a16:colId xmlns:a16="http://schemas.microsoft.com/office/drawing/2014/main" xmlns="" val="4096479295"/>
                    </a:ext>
                  </a:extLst>
                </a:gridCol>
                <a:gridCol w="962559">
                  <a:extLst>
                    <a:ext uri="{9D8B030D-6E8A-4147-A177-3AD203B41FA5}">
                      <a16:colId xmlns:a16="http://schemas.microsoft.com/office/drawing/2014/main" xmlns="" val="981481313"/>
                    </a:ext>
                  </a:extLst>
                </a:gridCol>
                <a:gridCol w="859577">
                  <a:extLst>
                    <a:ext uri="{9D8B030D-6E8A-4147-A177-3AD203B41FA5}">
                      <a16:colId xmlns:a16="http://schemas.microsoft.com/office/drawing/2014/main" xmlns="" val="3564000649"/>
                    </a:ext>
                  </a:extLst>
                </a:gridCol>
                <a:gridCol w="1668178">
                  <a:extLst>
                    <a:ext uri="{9D8B030D-6E8A-4147-A177-3AD203B41FA5}">
                      <a16:colId xmlns:a16="http://schemas.microsoft.com/office/drawing/2014/main" xmlns="" val="2716709778"/>
                    </a:ext>
                  </a:extLst>
                </a:gridCol>
              </a:tblGrid>
              <a:tr h="728524">
                <a:tc rowSpan="3">
                  <a:txBody>
                    <a:bodyPr/>
                    <a:lstStyle/>
                    <a:p>
                      <a:pPr>
                        <a:lnSpc>
                          <a:spcPct val="115000"/>
                        </a:lnSpc>
                        <a:spcAft>
                          <a:spcPts val="0"/>
                        </a:spcAft>
                      </a:pPr>
                      <a:r>
                        <a:rPr lang="en-ZA" sz="1200" b="1" dirty="0">
                          <a:solidFill>
                            <a:schemeClr val="bg1"/>
                          </a:solidFill>
                          <a:effectLst/>
                          <a:latin typeface="+mn-lt"/>
                          <a:ea typeface="Calibri"/>
                          <a:cs typeface="Times New Roman"/>
                        </a:rPr>
                        <a:t>REGION</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gridSpan="9">
                  <a:txBody>
                    <a:bodyPr/>
                    <a:lstStyle/>
                    <a:p>
                      <a:pPr>
                        <a:lnSpc>
                          <a:spcPct val="115000"/>
                        </a:lnSpc>
                        <a:spcAft>
                          <a:spcPts val="0"/>
                        </a:spcAft>
                      </a:pPr>
                      <a:r>
                        <a:rPr lang="en-ZA" sz="1200" b="1" dirty="0">
                          <a:solidFill>
                            <a:schemeClr val="bg1"/>
                          </a:solidFill>
                          <a:effectLst/>
                          <a:latin typeface="+mn-lt"/>
                          <a:ea typeface="Calibri"/>
                          <a:cs typeface="Times New Roman"/>
                        </a:rPr>
                        <a:t>TOTAL NUMBER OF CHILDREN IN FOSTER CARE ACCORDING TO TYPE AND DURATION OF FOSTER CARE ORDERS</a:t>
                      </a:r>
                      <a:r>
                        <a:rPr lang="en-ZA" sz="1200" b="1" baseline="0" dirty="0">
                          <a:solidFill>
                            <a:schemeClr val="bg1"/>
                          </a:solidFill>
                          <a:effectLst/>
                          <a:latin typeface="+mn-lt"/>
                          <a:ea typeface="Calibri"/>
                          <a:cs typeface="Times New Roman"/>
                        </a:rPr>
                        <a:t> AT END OF</a:t>
                      </a:r>
                      <a:r>
                        <a:rPr lang="en-ZA" altLang="en-US" sz="1100" b="1" u="sng" dirty="0">
                          <a:solidFill>
                            <a:schemeClr val="bg1"/>
                          </a:solidFill>
                          <a:ea typeface="Arial Unicode MS" panose="020B0604020202020204" pitchFamily="34" charset="-128"/>
                          <a:cs typeface="Arial" panose="020B0604020202020204" pitchFamily="34" charset="0"/>
                        </a:rPr>
                        <a:t> MARCH 2023</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nSpc>
                          <a:spcPct val="115000"/>
                        </a:lnSpc>
                        <a:spcAft>
                          <a:spcPts val="0"/>
                        </a:spcAft>
                      </a:pPr>
                      <a:r>
                        <a:rPr lang="en-ZA" sz="1200" b="1" dirty="0">
                          <a:solidFill>
                            <a:schemeClr val="bg1"/>
                          </a:solidFill>
                          <a:effectLst/>
                          <a:latin typeface="+mn-lt"/>
                          <a:ea typeface="Calibri"/>
                          <a:cs typeface="Times New Roman"/>
                        </a:rPr>
                        <a:t> TOTAL</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4"/>
                    </a:solidFill>
                  </a:tcPr>
                </a:tc>
                <a:extLst>
                  <a:ext uri="{0D108BD9-81ED-4DB2-BD59-A6C34878D82A}">
                    <a16:rowId xmlns:a16="http://schemas.microsoft.com/office/drawing/2014/main" xmlns="" val="778047046"/>
                  </a:ext>
                </a:extLst>
              </a:tr>
              <a:tr h="348382">
                <a:tc vMerge="1">
                  <a:txBody>
                    <a:bodyPr/>
                    <a:lstStyle/>
                    <a:p>
                      <a:endParaRPr lang="en-ZA"/>
                    </a:p>
                  </a:txBody>
                  <a:tcPr/>
                </a:tc>
                <a:tc gridSpan="3">
                  <a:txBody>
                    <a:bodyPr/>
                    <a:lstStyle/>
                    <a:p>
                      <a:pPr>
                        <a:lnSpc>
                          <a:spcPct val="115000"/>
                        </a:lnSpc>
                        <a:spcAft>
                          <a:spcPts val="0"/>
                        </a:spcAft>
                      </a:pPr>
                      <a:r>
                        <a:rPr lang="en-ZA" sz="1200" b="1" dirty="0">
                          <a:solidFill>
                            <a:schemeClr val="bg1"/>
                          </a:solidFill>
                          <a:effectLst/>
                          <a:latin typeface="+mn-lt"/>
                          <a:ea typeface="Calibri"/>
                          <a:cs typeface="Times New Roman"/>
                        </a:rPr>
                        <a:t>RELATED</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hMerge="1">
                  <a:txBody>
                    <a:bodyPr/>
                    <a:lstStyle/>
                    <a:p>
                      <a:endParaRPr lang="en-ZA"/>
                    </a:p>
                  </a:txBody>
                  <a:tcPr/>
                </a:tc>
                <a:tc hMerge="1">
                  <a:txBody>
                    <a:bodyPr/>
                    <a:lstStyle/>
                    <a:p>
                      <a:endParaRPr lang="en-ZA"/>
                    </a:p>
                  </a:txBody>
                  <a:tcPr/>
                </a:tc>
                <a:tc gridSpan="3">
                  <a:txBody>
                    <a:bodyPr/>
                    <a:lstStyle/>
                    <a:p>
                      <a:pPr>
                        <a:lnSpc>
                          <a:spcPct val="115000"/>
                        </a:lnSpc>
                        <a:spcAft>
                          <a:spcPts val="0"/>
                        </a:spcAft>
                      </a:pPr>
                      <a:r>
                        <a:rPr lang="en-ZA" sz="1200" b="1" dirty="0">
                          <a:solidFill>
                            <a:schemeClr val="bg1"/>
                          </a:solidFill>
                          <a:effectLst/>
                          <a:latin typeface="+mn-lt"/>
                          <a:ea typeface="Calibri"/>
                          <a:cs typeface="Times New Roman"/>
                        </a:rPr>
                        <a:t>UNRELATED</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hMerge="1">
                  <a:txBody>
                    <a:bodyPr/>
                    <a:lstStyle/>
                    <a:p>
                      <a:endParaRPr lang="en-ZA"/>
                    </a:p>
                  </a:txBody>
                  <a:tcPr/>
                </a:tc>
                <a:tc hMerge="1">
                  <a:txBody>
                    <a:bodyPr/>
                    <a:lstStyle/>
                    <a:p>
                      <a:endParaRPr lang="en-ZA"/>
                    </a:p>
                  </a:txBody>
                  <a:tcPr/>
                </a:tc>
                <a:tc gridSpan="3">
                  <a:txBody>
                    <a:bodyPr/>
                    <a:lstStyle/>
                    <a:p>
                      <a:pPr>
                        <a:lnSpc>
                          <a:spcPct val="115000"/>
                        </a:lnSpc>
                        <a:spcAft>
                          <a:spcPts val="0"/>
                        </a:spcAft>
                      </a:pPr>
                      <a:r>
                        <a:rPr lang="en-ZA" sz="1200" b="1" dirty="0">
                          <a:solidFill>
                            <a:schemeClr val="bg1"/>
                          </a:solidFill>
                          <a:effectLst/>
                          <a:latin typeface="+mn-lt"/>
                          <a:ea typeface="Calibri"/>
                          <a:cs typeface="Times New Roman"/>
                        </a:rPr>
                        <a:t>CLUSTER FOSTER CARE</a:t>
                      </a:r>
                      <a:endParaRPr lang="en-ZA" sz="110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hMerge="1">
                  <a:txBody>
                    <a:bodyPr/>
                    <a:lstStyle/>
                    <a:p>
                      <a:endParaRPr lang="en-ZA"/>
                    </a:p>
                  </a:txBody>
                  <a:tcPr/>
                </a:tc>
                <a:tc h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671948244"/>
                  </a:ext>
                </a:extLst>
              </a:tr>
              <a:tr h="598279">
                <a:tc vMerge="1">
                  <a:txBody>
                    <a:bodyPr/>
                    <a:lstStyle/>
                    <a:p>
                      <a:endParaRPr lang="en-ZA"/>
                    </a:p>
                  </a:txBody>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159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186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176</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159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186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176</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159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186 Order</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1484"/>
                    </a:solidFill>
                  </a:tcPr>
                </a:tc>
                <a:tc>
                  <a:txBody>
                    <a:bodyPr/>
                    <a:lstStyle/>
                    <a:p>
                      <a:pPr>
                        <a:lnSpc>
                          <a:spcPct val="115000"/>
                        </a:lnSpc>
                        <a:spcAft>
                          <a:spcPts val="0"/>
                        </a:spcAft>
                      </a:pPr>
                      <a:r>
                        <a:rPr lang="en-ZA" sz="1200" b="0" dirty="0">
                          <a:solidFill>
                            <a:schemeClr val="bg1"/>
                          </a:solidFill>
                          <a:effectLst/>
                          <a:latin typeface="+mn-lt"/>
                          <a:ea typeface="Calibri"/>
                          <a:cs typeface="Times New Roman"/>
                        </a:rPr>
                        <a:t>Sec 176</a:t>
                      </a: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4"/>
                    </a:solidFill>
                  </a:tcPr>
                </a:tc>
                <a:tc>
                  <a:txBody>
                    <a:bodyPr/>
                    <a:lstStyle/>
                    <a:p>
                      <a:pPr>
                        <a:lnSpc>
                          <a:spcPct val="115000"/>
                        </a:lnSpc>
                        <a:spcAft>
                          <a:spcPts val="0"/>
                        </a:spcAft>
                      </a:pPr>
                      <a:endParaRPr lang="en-ZA" sz="1100" b="0" dirty="0">
                        <a:solidFill>
                          <a:schemeClr val="bg1"/>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4"/>
                    </a:solidFill>
                  </a:tcPr>
                </a:tc>
                <a:extLst>
                  <a:ext uri="{0D108BD9-81ED-4DB2-BD59-A6C34878D82A}">
                    <a16:rowId xmlns:a16="http://schemas.microsoft.com/office/drawing/2014/main" xmlns="" val="1403739754"/>
                  </a:ext>
                </a:extLst>
              </a:tr>
              <a:tr h="460457">
                <a:tc>
                  <a:txBody>
                    <a:bodyPr/>
                    <a:lstStyle/>
                    <a:p>
                      <a:pPr>
                        <a:lnSpc>
                          <a:spcPct val="115000"/>
                        </a:lnSpc>
                        <a:spcAft>
                          <a:spcPts val="0"/>
                        </a:spcAft>
                      </a:pPr>
                      <a:r>
                        <a:rPr lang="en-ZA" sz="1100" b="1" dirty="0">
                          <a:effectLst/>
                          <a:latin typeface="Calibri"/>
                          <a:ea typeface="Calibri"/>
                          <a:cs typeface="Times New Roman"/>
                        </a:rPr>
                        <a:t>METRO SOUTH</a:t>
                      </a:r>
                    </a:p>
                  </a:txBody>
                  <a:tcPr marL="41125" marR="41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2 787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1 502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121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1 611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622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solidFill>
                            <a:schemeClr val="tx1"/>
                          </a:solidFill>
                          <a:effectLst/>
                          <a:latin typeface="+mn-lt"/>
                          <a:ea typeface="Calibri"/>
                          <a:cs typeface="Times New Roman"/>
                        </a:rPr>
                        <a:t>6 759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211529479"/>
                  </a:ext>
                </a:extLst>
              </a:tr>
              <a:tr h="426983">
                <a:tc>
                  <a:txBody>
                    <a:bodyPr/>
                    <a:lstStyle/>
                    <a:p>
                      <a:pPr>
                        <a:lnSpc>
                          <a:spcPct val="115000"/>
                        </a:lnSpc>
                        <a:spcAft>
                          <a:spcPts val="0"/>
                        </a:spcAft>
                      </a:pPr>
                      <a:r>
                        <a:rPr lang="en-ZA" sz="1100" b="1" dirty="0">
                          <a:effectLst/>
                          <a:latin typeface="Calibri"/>
                          <a:ea typeface="Calibri"/>
                          <a:cs typeface="Times New Roman"/>
                        </a:rPr>
                        <a:t>METRO NORTH</a:t>
                      </a:r>
                    </a:p>
                  </a:txBody>
                  <a:tcPr marL="41125" marR="41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 2 912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1 253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1 243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314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effectLst/>
                          <a:latin typeface="+mn-lt"/>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b="0" dirty="0">
                          <a:solidFill>
                            <a:schemeClr val="tx1"/>
                          </a:solidFill>
                          <a:effectLst/>
                          <a:latin typeface="+mn-lt"/>
                          <a:ea typeface="Calibri"/>
                          <a:cs typeface="Times New Roman"/>
                        </a:rPr>
                        <a:t>5 764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699794000"/>
                  </a:ext>
                </a:extLst>
              </a:tr>
              <a:tr h="426983">
                <a:tc>
                  <a:txBody>
                    <a:bodyPr/>
                    <a:lstStyle/>
                    <a:p>
                      <a:pPr>
                        <a:lnSpc>
                          <a:spcPct val="115000"/>
                        </a:lnSpc>
                        <a:spcAft>
                          <a:spcPts val="0"/>
                        </a:spcAft>
                      </a:pPr>
                      <a:r>
                        <a:rPr lang="en-ZA" sz="1100" b="1" dirty="0">
                          <a:effectLst/>
                          <a:latin typeface="Calibri"/>
                          <a:ea typeface="Calibri"/>
                          <a:cs typeface="Times New Roman"/>
                        </a:rPr>
                        <a:t>METRO </a:t>
                      </a:r>
                    </a:p>
                    <a:p>
                      <a:pPr>
                        <a:lnSpc>
                          <a:spcPct val="115000"/>
                        </a:lnSpc>
                        <a:spcAft>
                          <a:spcPts val="0"/>
                        </a:spcAft>
                      </a:pPr>
                      <a:r>
                        <a:rPr lang="en-ZA" sz="1100" b="1" dirty="0">
                          <a:effectLst/>
                          <a:latin typeface="Calibri"/>
                          <a:ea typeface="Calibri"/>
                          <a:cs typeface="Times New Roman"/>
                        </a:rPr>
                        <a:t>EAST</a:t>
                      </a:r>
                    </a:p>
                  </a:txBody>
                  <a:tcPr marL="41125" marR="41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2 443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2 253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1 027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824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solidFill>
                            <a:schemeClr val="tx1"/>
                          </a:solidFill>
                          <a:effectLst/>
                          <a:latin typeface="+mn-lt"/>
                          <a:ea typeface="Calibri"/>
                          <a:cs typeface="Times New Roman"/>
                        </a:rPr>
                        <a:t>7 575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153227746"/>
                  </a:ext>
                </a:extLst>
              </a:tr>
              <a:tr h="426983">
                <a:tc>
                  <a:txBody>
                    <a:bodyPr/>
                    <a:lstStyle/>
                    <a:p>
                      <a:pPr>
                        <a:lnSpc>
                          <a:spcPct val="115000"/>
                        </a:lnSpc>
                        <a:spcAft>
                          <a:spcPts val="0"/>
                        </a:spcAft>
                      </a:pPr>
                      <a:r>
                        <a:rPr lang="en-ZA" sz="1100" b="1" dirty="0">
                          <a:effectLst/>
                          <a:latin typeface="Calibri"/>
                          <a:ea typeface="Calibri"/>
                          <a:cs typeface="Times New Roman"/>
                        </a:rPr>
                        <a:t>CAPE WINELANDS</a:t>
                      </a:r>
                    </a:p>
                  </a:txBody>
                  <a:tcPr marL="41125" marR="4112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4 319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1 046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265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2 224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476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144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solidFill>
                            <a:schemeClr val="tx1"/>
                          </a:solidFill>
                          <a:effectLst/>
                          <a:latin typeface="+mn-lt"/>
                          <a:ea typeface="Calibri"/>
                          <a:cs typeface="Times New Roman"/>
                        </a:rPr>
                        <a:t>8 566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65892440"/>
                  </a:ext>
                </a:extLst>
              </a:tr>
              <a:tr h="401398">
                <a:tc>
                  <a:txBody>
                    <a:bodyPr/>
                    <a:lstStyle/>
                    <a:p>
                      <a:pPr>
                        <a:lnSpc>
                          <a:spcPct val="115000"/>
                        </a:lnSpc>
                        <a:spcAft>
                          <a:spcPts val="0"/>
                        </a:spcAft>
                      </a:pPr>
                      <a:r>
                        <a:rPr lang="en-ZA" sz="1100" b="1" dirty="0">
                          <a:effectLst/>
                          <a:latin typeface="Calibri"/>
                          <a:ea typeface="Calibri"/>
                          <a:cs typeface="Times New Roman"/>
                        </a:rPr>
                        <a:t>EDEN KAROO</a:t>
                      </a:r>
                    </a:p>
                  </a:txBody>
                  <a:tcPr marL="41125" marR="4112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3 054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876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479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1 050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solidFill>
                            <a:schemeClr val="tx1"/>
                          </a:solidFill>
                          <a:effectLst/>
                          <a:latin typeface="+mn-lt"/>
                          <a:ea typeface="Calibri"/>
                          <a:cs typeface="Times New Roman"/>
                        </a:rPr>
                        <a:t>6 090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56093817"/>
                  </a:ext>
                </a:extLst>
              </a:tr>
              <a:tr h="401398">
                <a:tc>
                  <a:txBody>
                    <a:bodyPr/>
                    <a:lstStyle/>
                    <a:p>
                      <a:pPr>
                        <a:lnSpc>
                          <a:spcPct val="115000"/>
                        </a:lnSpc>
                        <a:spcAft>
                          <a:spcPts val="0"/>
                        </a:spcAft>
                      </a:pPr>
                      <a:r>
                        <a:rPr lang="en-ZA" sz="1100" b="1" dirty="0">
                          <a:effectLst/>
                          <a:latin typeface="Calibri"/>
                          <a:ea typeface="Calibri"/>
                          <a:cs typeface="Times New Roman"/>
                        </a:rPr>
                        <a:t>WEST COAST</a:t>
                      </a:r>
                    </a:p>
                  </a:txBody>
                  <a:tcPr marL="41125" marR="4112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2 577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486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117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964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405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effectLst/>
                          <a:latin typeface="+mn-lt"/>
                          <a:ea typeface="Calibri"/>
                          <a:cs typeface="Times New Roman"/>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100" dirty="0">
                          <a:solidFill>
                            <a:schemeClr val="tx1"/>
                          </a:solidFill>
                          <a:effectLst/>
                          <a:latin typeface="+mn-lt"/>
                          <a:ea typeface="Calibri"/>
                          <a:cs typeface="Times New Roman"/>
                        </a:rPr>
                        <a:t>4 609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461804652"/>
                  </a:ext>
                </a:extLst>
              </a:tr>
              <a:tr h="596637">
                <a:tc>
                  <a:txBody>
                    <a:bodyPr/>
                    <a:lstStyle/>
                    <a:p>
                      <a:pPr>
                        <a:lnSpc>
                          <a:spcPct val="115000"/>
                        </a:lnSpc>
                        <a:spcAft>
                          <a:spcPts val="0"/>
                        </a:spcAft>
                      </a:pPr>
                      <a:r>
                        <a:rPr lang="en-ZA" sz="1100" b="1" dirty="0">
                          <a:effectLst/>
                        </a:rPr>
                        <a:t>SUB-TOTAL</a:t>
                      </a:r>
                      <a:endParaRPr lang="en-ZA" sz="1100" b="1" dirty="0">
                        <a:effectLst/>
                        <a:latin typeface="Calibri"/>
                        <a:ea typeface="Calibri"/>
                        <a:cs typeface="Times New Roman"/>
                      </a:endParaRPr>
                    </a:p>
                  </a:txBody>
                  <a:tcPr marL="41125" marR="4112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18 092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7 416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1 657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8 119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3 073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704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267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26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effectLst/>
                          <a:latin typeface="+mn-lt"/>
                          <a:ea typeface="Calibri"/>
                          <a:cs typeface="Times New Roman"/>
                        </a:rPr>
                        <a:t>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200000"/>
                        </a:lnSpc>
                        <a:spcAft>
                          <a:spcPts val="0"/>
                        </a:spcAft>
                      </a:pPr>
                      <a:r>
                        <a:rPr lang="en-ZA" sz="1400" b="1" dirty="0">
                          <a:solidFill>
                            <a:schemeClr val="tx1"/>
                          </a:solidFill>
                          <a:effectLst/>
                          <a:latin typeface="+mn-lt"/>
                          <a:ea typeface="Calibri"/>
                          <a:cs typeface="Times New Roman"/>
                        </a:rPr>
                        <a:t>39 363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764688679"/>
                  </a:ext>
                </a:extLst>
              </a:tr>
            </a:tbl>
          </a:graphicData>
        </a:graphic>
      </p:graphicFrame>
      <p:sp>
        <p:nvSpPr>
          <p:cNvPr id="6" name="Rectangle 5">
            <a:extLst>
              <a:ext uri="{FF2B5EF4-FFF2-40B4-BE49-F238E27FC236}">
                <a16:creationId xmlns:a16="http://schemas.microsoft.com/office/drawing/2014/main" xmlns="" id="{1BDDF09B-5190-45BA-A1A1-B827A093F53B}"/>
              </a:ext>
            </a:extLst>
          </p:cNvPr>
          <p:cNvSpPr/>
          <p:nvPr/>
        </p:nvSpPr>
        <p:spPr>
          <a:xfrm>
            <a:off x="393700" y="5840360"/>
            <a:ext cx="11577390" cy="307777"/>
          </a:xfrm>
          <a:prstGeom prst="rect">
            <a:avLst/>
          </a:prstGeom>
          <a:solidFill>
            <a:srgbClr val="001484"/>
          </a:solidFill>
        </p:spPr>
        <p:txBody>
          <a:bodyPr wrap="square">
            <a:spAutoFit/>
          </a:bodyPr>
          <a:lstStyle/>
          <a:p>
            <a:pPr defTabSz="422041">
              <a:defRPr/>
            </a:pPr>
            <a:r>
              <a:rPr lang="en-ZA" sz="1200" b="1" dirty="0">
                <a:solidFill>
                  <a:schemeClr val="bg1"/>
                </a:solidFill>
              </a:rPr>
              <a:t>Out of the total of foster children provided above, please provide a number of those that are not receiving Foster Child Grants: </a:t>
            </a:r>
            <a:r>
              <a:rPr lang="en-ZA" sz="1400" b="1" dirty="0">
                <a:solidFill>
                  <a:schemeClr val="bg1"/>
                </a:solidFill>
              </a:rPr>
              <a:t>___________</a:t>
            </a:r>
          </a:p>
        </p:txBody>
      </p:sp>
      <p:sp>
        <p:nvSpPr>
          <p:cNvPr id="9" name="TextBox 8">
            <a:extLst>
              <a:ext uri="{FF2B5EF4-FFF2-40B4-BE49-F238E27FC236}">
                <a16:creationId xmlns:a16="http://schemas.microsoft.com/office/drawing/2014/main" xmlns="" id="{2EF97853-AE4E-4A80-9311-7D55F11A975F}"/>
              </a:ext>
            </a:extLst>
          </p:cNvPr>
          <p:cNvSpPr txBox="1"/>
          <p:nvPr/>
        </p:nvSpPr>
        <p:spPr>
          <a:xfrm>
            <a:off x="2994870" y="6269671"/>
            <a:ext cx="8175903" cy="307777"/>
          </a:xfrm>
          <a:prstGeom prst="rect">
            <a:avLst/>
          </a:prstGeom>
          <a:noFill/>
        </p:spPr>
        <p:txBody>
          <a:bodyPr wrap="square">
            <a:spAutoFit/>
          </a:bodyPr>
          <a:lstStyle/>
          <a:p>
            <a:r>
              <a:rPr lang="en-ZA" sz="1400" b="1" dirty="0">
                <a:latin typeface="Calibri" panose="020F0502020204030204" pitchFamily="34" charset="0"/>
                <a:ea typeface="Times New Roman" panose="02020603050405020304" pitchFamily="18" charset="0"/>
              </a:rPr>
              <a:t>Only the signed pdf document is a true and valid report from the Western Cape</a:t>
            </a:r>
            <a:endParaRPr lang="en-US" sz="1400" dirty="0"/>
          </a:p>
        </p:txBody>
      </p:sp>
    </p:spTree>
    <p:extLst>
      <p:ext uri="{BB962C8B-B14F-4D97-AF65-F5344CB8AC3E}">
        <p14:creationId xmlns:p14="http://schemas.microsoft.com/office/powerpoint/2010/main" xmlns="" val="2634916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15</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6. HUMAN RESOURCES, FOSTER CARE MONITORING TOOL &amp; S125</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018600244"/>
              </p:ext>
            </p:extLst>
          </p:nvPr>
        </p:nvGraphicFramePr>
        <p:xfrm>
          <a:off x="370938" y="1023457"/>
          <a:ext cx="11583374" cy="5177370"/>
        </p:xfrm>
        <a:graphic>
          <a:graphicData uri="http://schemas.openxmlformats.org/drawingml/2006/table">
            <a:tbl>
              <a:tblPr firstRow="1" bandRow="1"/>
              <a:tblGrid>
                <a:gridCol w="2678526">
                  <a:extLst>
                    <a:ext uri="{9D8B030D-6E8A-4147-A177-3AD203B41FA5}">
                      <a16:colId xmlns:a16="http://schemas.microsoft.com/office/drawing/2014/main" xmlns="" val="20000"/>
                    </a:ext>
                  </a:extLst>
                </a:gridCol>
                <a:gridCol w="5154969">
                  <a:extLst>
                    <a:ext uri="{9D8B030D-6E8A-4147-A177-3AD203B41FA5}">
                      <a16:colId xmlns:a16="http://schemas.microsoft.com/office/drawing/2014/main" xmlns="" val="20001"/>
                    </a:ext>
                  </a:extLst>
                </a:gridCol>
                <a:gridCol w="3749879">
                  <a:extLst>
                    <a:ext uri="{9D8B030D-6E8A-4147-A177-3AD203B41FA5}">
                      <a16:colId xmlns:a16="http://schemas.microsoft.com/office/drawing/2014/main" xmlns="" val="20002"/>
                    </a:ext>
                  </a:extLst>
                </a:gridCol>
              </a:tblGrid>
              <a:tr h="404697">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PROGRESS MADE TO DATE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PLANNED INTERVENTIONS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1371893">
                <a:tc>
                  <a:txBody>
                    <a:bodyPr/>
                    <a:lstStyle/>
                    <a:p>
                      <a:pPr>
                        <a:lnSpc>
                          <a:spcPct val="107000"/>
                        </a:lnSpc>
                        <a:spcAft>
                          <a:spcPts val="0"/>
                        </a:spcAft>
                      </a:pPr>
                      <a:r>
                        <a:rPr lang="en-ZA" sz="1100" b="1" dirty="0">
                          <a:effectLst/>
                          <a:latin typeface="Century Gothic" panose="020B0502020202020204" pitchFamily="34" charset="0"/>
                        </a:rPr>
                        <a:t>Human Resources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ZA" sz="1100" kern="1200" dirty="0">
                          <a:solidFill>
                            <a:schemeClr val="dk1"/>
                          </a:solidFill>
                          <a:effectLst/>
                          <a:latin typeface="Century Gothic" panose="020B0502020202020204" pitchFamily="34" charset="0"/>
                          <a:ea typeface="+mn-ea"/>
                          <a:cs typeface="+mn-cs"/>
                        </a:rPr>
                        <a:t>Foster care social workers= 245</a:t>
                      </a:r>
                    </a:p>
                    <a:p>
                      <a:pPr marL="171450" indent="-171450">
                        <a:buFont typeface="Arial" panose="020B0604020202020204" pitchFamily="34" charset="0"/>
                        <a:buChar char="•"/>
                      </a:pPr>
                      <a:r>
                        <a:rPr lang="en-ZA" sz="1100" kern="1200" dirty="0">
                          <a:solidFill>
                            <a:schemeClr val="dk1"/>
                          </a:solidFill>
                          <a:effectLst/>
                          <a:latin typeface="Century Gothic" panose="020B0502020202020204" pitchFamily="34" charset="0"/>
                          <a:ea typeface="+mn-ea"/>
                          <a:cs typeface="+mn-cs"/>
                        </a:rPr>
                        <a:t>Generic social workers= 433</a:t>
                      </a:r>
                      <a:endParaRPr lang="en-US" sz="1100" kern="1200" dirty="0">
                        <a:solidFill>
                          <a:schemeClr val="dk1"/>
                        </a:solidFill>
                        <a:effectLst/>
                        <a:latin typeface="Century Gothic" panose="020B0502020202020204" pitchFamily="34" charset="0"/>
                        <a:ea typeface="+mn-ea"/>
                        <a:cs typeface="+mn-cs"/>
                      </a:endParaRPr>
                    </a:p>
                    <a:p>
                      <a:pPr marL="171450" indent="-171450">
                        <a:buFont typeface="Arial" panose="020B0604020202020204" pitchFamily="34" charset="0"/>
                        <a:buChar char="•"/>
                      </a:pPr>
                      <a:r>
                        <a:rPr lang="en-ZA" sz="1100" kern="1200" dirty="0">
                          <a:solidFill>
                            <a:schemeClr val="dk1"/>
                          </a:solidFill>
                          <a:effectLst/>
                          <a:latin typeface="Century Gothic" panose="020B0502020202020204" pitchFamily="34" charset="0"/>
                          <a:ea typeface="+mn-ea"/>
                          <a:cs typeface="+mn-cs"/>
                        </a:rPr>
                        <a:t>Social work supervisors=108</a:t>
                      </a:r>
                    </a:p>
                    <a:p>
                      <a:pPr marL="171450" indent="-171450">
                        <a:buFont typeface="Arial" panose="020B0604020202020204" pitchFamily="34" charset="0"/>
                        <a:buChar char="•"/>
                      </a:pPr>
                      <a:r>
                        <a:rPr lang="en-ZA" sz="1100" kern="1200" dirty="0">
                          <a:solidFill>
                            <a:schemeClr val="dk1"/>
                          </a:solidFill>
                          <a:effectLst/>
                          <a:latin typeface="Century Gothic" panose="020B0502020202020204" pitchFamily="34" charset="0"/>
                          <a:ea typeface="+mn-ea"/>
                          <a:cs typeface="+mn-cs"/>
                        </a:rPr>
                        <a:t>Canalisation officers= 32</a:t>
                      </a:r>
                      <a:endParaRPr lang="en-US" sz="1100" kern="1200" dirty="0">
                        <a:solidFill>
                          <a:schemeClr val="dk1"/>
                        </a:solidFill>
                        <a:effectLst/>
                        <a:latin typeface="Century Gothic" panose="020B0502020202020204" pitchFamily="34" charset="0"/>
                        <a:ea typeface="+mn-ea"/>
                        <a:cs typeface="+mn-cs"/>
                      </a:endParaRPr>
                    </a:p>
                    <a:p>
                      <a:pPr marL="171450" indent="-171450">
                        <a:buFont typeface="Arial" panose="020B0604020202020204" pitchFamily="34" charset="0"/>
                        <a:buChar char="•"/>
                      </a:pPr>
                      <a:r>
                        <a:rPr lang="en-ZA" sz="1100" kern="1200" dirty="0">
                          <a:solidFill>
                            <a:schemeClr val="dk1"/>
                          </a:solidFill>
                          <a:effectLst/>
                          <a:latin typeface="Century Gothic" panose="020B0502020202020204" pitchFamily="34" charset="0"/>
                          <a:ea typeface="+mn-ea"/>
                          <a:cs typeface="+mn-cs"/>
                        </a:rPr>
                        <a:t>Social auxiliary workers= 264</a:t>
                      </a:r>
                      <a:endParaRPr lang="en-US" sz="1100" kern="1200" dirty="0">
                        <a:solidFill>
                          <a:schemeClr val="dk1"/>
                        </a:solidFill>
                        <a:effectLst/>
                        <a:latin typeface="Century Gothic" panose="020B0502020202020204" pitchFamily="34" charset="0"/>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ZA" sz="1100" kern="1200" dirty="0">
                          <a:solidFill>
                            <a:schemeClr val="dk1"/>
                          </a:solidFill>
                          <a:effectLst/>
                          <a:latin typeface="+mn-lt"/>
                          <a:ea typeface="+mn-ea"/>
                          <a:cs typeface="+mn-cs"/>
                        </a:rPr>
                        <a:t>WC DSD has increased human resources over the last financial year and will continue to fill the vacant posts pending the availability of funds to ensure the human capacity and the tools of trade are adequate to manage foster care in the province.</a:t>
                      </a:r>
                      <a:r>
                        <a:rPr lang="en-ZA" sz="11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240476673"/>
                  </a:ext>
                </a:extLst>
              </a:tr>
              <a:tr h="2194282">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ZA" sz="11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Implementation of the web based foster care monitoring tool.</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ZA" sz="1100" kern="1200" dirty="0">
                          <a:solidFill>
                            <a:schemeClr val="dk1"/>
                          </a:solidFill>
                          <a:effectLst/>
                          <a:latin typeface="+mn-lt"/>
                          <a:ea typeface="+mn-ea"/>
                          <a:cs typeface="+mn-cs"/>
                        </a:rPr>
                        <a:t>The Foster Care Web-based Monitoring Tool (FCWBT) is fully implemented in the Western Cape.</a:t>
                      </a:r>
                      <a:r>
                        <a:rPr lang="en-ZA" sz="1100" b="1" kern="1200" dirty="0">
                          <a:solidFill>
                            <a:schemeClr val="dk1"/>
                          </a:solidFill>
                          <a:effectLst/>
                          <a:latin typeface="+mn-lt"/>
                          <a:ea typeface="+mn-ea"/>
                          <a:cs typeface="+mn-cs"/>
                        </a:rPr>
                        <a:t> </a:t>
                      </a:r>
                    </a:p>
                    <a:p>
                      <a:pPr marL="171450" lvl="0" indent="-171450">
                        <a:buFont typeface="Arial" panose="020B0604020202020204" pitchFamily="34" charset="0"/>
                        <a:buChar char="•"/>
                      </a:pPr>
                      <a:r>
                        <a:rPr lang="en-ZA" sz="1100" b="0" kern="1200" dirty="0">
                          <a:solidFill>
                            <a:schemeClr val="dk1"/>
                          </a:solidFill>
                          <a:effectLst/>
                          <a:latin typeface="+mn-lt"/>
                          <a:ea typeface="+mn-ea"/>
                          <a:cs typeface="+mn-cs"/>
                        </a:rPr>
                        <a:t>A</a:t>
                      </a:r>
                      <a:r>
                        <a:rPr lang="en-ZA" sz="1100" b="0" kern="1200" dirty="0">
                          <a:solidFill>
                            <a:schemeClr val="tx1"/>
                          </a:solidFill>
                          <a:effectLst/>
                          <a:latin typeface="+mn-lt"/>
                          <a:ea typeface="+mn-ea"/>
                          <a:cs typeface="+mn-cs"/>
                        </a:rPr>
                        <a:t>ll </a:t>
                      </a:r>
                      <a:r>
                        <a:rPr lang="en-ZA" sz="1100" kern="1200" dirty="0">
                          <a:solidFill>
                            <a:schemeClr val="dk1"/>
                          </a:solidFill>
                          <a:effectLst/>
                          <a:latin typeface="+mn-lt"/>
                          <a:ea typeface="+mn-ea"/>
                          <a:cs typeface="+mn-cs"/>
                        </a:rPr>
                        <a:t>foster care cases  are loaded on the FC web-based monitoring tool.</a:t>
                      </a:r>
                      <a:r>
                        <a:rPr lang="en-ZA" sz="1100" b="1" kern="1200" dirty="0">
                          <a:solidFill>
                            <a:schemeClr val="tx1"/>
                          </a:solidFill>
                          <a:effectLst/>
                          <a:latin typeface="+mn-lt"/>
                          <a:ea typeface="+mn-ea"/>
                          <a:cs typeface="+mn-cs"/>
                        </a:rPr>
                        <a:t> </a:t>
                      </a:r>
                      <a:endParaRPr lang="en-ZA" sz="1100" b="1"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The FCWBT system positively serves its purpose by sending weekly automated reminders to social workers regarding orders due to lapse and expired orders for their priority attention.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Managers, Supervisors and Canalisation Officers in the regions and the province at large have access to the Foster Care Web-based system to monitor, track and ensure the extension of foster care orders on a weekly/monthly basis.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a:solidFill>
                            <a:schemeClr val="dk1"/>
                          </a:solidFill>
                          <a:effectLst/>
                          <a:latin typeface="+mn-lt"/>
                          <a:ea typeface="+mn-ea"/>
                          <a:cs typeface="+mn-cs"/>
                        </a:rPr>
                        <a:t>Canalisation officers send reminders to supervisors regarding lapsed and due to lapse orders to ensure foster care extension reports are timeously submitted to the Children’s Courts.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ZA" sz="1100" b="0" kern="1200" dirty="0">
                          <a:solidFill>
                            <a:schemeClr val="tx1"/>
                          </a:solidFill>
                          <a:effectLst/>
                          <a:latin typeface="+mn-lt"/>
                          <a:ea typeface="+mn-ea"/>
                          <a:cs typeface="+mn-cs"/>
                        </a:rPr>
                        <a:t>The current foster care baseline in the WC is 39 363.</a:t>
                      </a:r>
                      <a:endParaRPr lang="en-US" sz="1100" b="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b="0" kern="1200" dirty="0">
                          <a:solidFill>
                            <a:schemeClr val="dk1"/>
                          </a:solidFill>
                          <a:effectLst/>
                          <a:latin typeface="+mn-lt"/>
                          <a:ea typeface="+mn-ea"/>
                          <a:cs typeface="+mn-cs"/>
                        </a:rPr>
                        <a:t>Social workers in DSD and DCPOs maintain the weekly capturing of new foster care cases on the Foster Care Web-based system.</a:t>
                      </a:r>
                      <a:endParaRPr lang="en-ZA" sz="1100" b="0" kern="1200" dirty="0">
                        <a:solidFill>
                          <a:schemeClr val="tx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50679304"/>
                  </a:ext>
                </a:extLst>
              </a:tr>
              <a:tr h="1166123">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ZA" sz="11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Implementation of S125 by the WC Provincial DSD.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ZA" sz="1100" dirty="0">
                          <a:effectLst/>
                          <a:latin typeface="Century Gothic" panose="020B0502020202020204" pitchFamily="34" charset="0"/>
                          <a:ea typeface="Calibri" panose="020F0502020204030204" pitchFamily="34" charset="0"/>
                          <a:cs typeface="Times New Roman" panose="02020603050405020304" pitchFamily="18" charset="0"/>
                        </a:rPr>
                        <a:t>s125 of the Children’s Act 38 of 2005, is fully and successfully implemented in the Western Cape by DSD and DCPOs as of 01 December 2021.</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dirty="0">
                          <a:effectLst/>
                          <a:latin typeface="Century Gothic" panose="020B0502020202020204" pitchFamily="34" charset="0"/>
                          <a:ea typeface="Calibri" panose="020F0502020204030204" pitchFamily="34" charset="0"/>
                          <a:cs typeface="Times New Roman" panose="02020603050405020304" pitchFamily="18" charset="0"/>
                        </a:rPr>
                        <a:t>The ongoing implementation of s125 of the Children’s Act 38 of 2005 positively supports the extension of foster care orders in the Western Cape.</a:t>
                      </a:r>
                      <a:r>
                        <a:rPr lang="en-ZA" sz="1100" kern="1200" dirty="0">
                          <a:solidFill>
                            <a:schemeClr val="dk1"/>
                          </a:solidFill>
                          <a:effectLst/>
                          <a:latin typeface="+mn-lt"/>
                          <a:ea typeface="+mn-ea"/>
                          <a:cs typeface="+mn-cs"/>
                        </a:rPr>
                        <a:t> </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290422558"/>
                  </a:ext>
                </a:extLst>
              </a:tr>
            </a:tbl>
          </a:graphicData>
        </a:graphic>
      </p:graphicFrame>
    </p:spTree>
    <p:extLst>
      <p:ext uri="{BB962C8B-B14F-4D97-AF65-F5344CB8AC3E}">
        <p14:creationId xmlns:p14="http://schemas.microsoft.com/office/powerpoint/2010/main" xmlns="" val="358187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16</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7. </a:t>
            </a:r>
            <a:r>
              <a:rPr lang="en-ZA" sz="1600" dirty="0">
                <a:solidFill>
                  <a:srgbClr val="003398"/>
                </a:solidFill>
                <a:latin typeface="+mn-lt"/>
              </a:rPr>
              <a:t>CHALLENGES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3975508886"/>
              </p:ext>
            </p:extLst>
          </p:nvPr>
        </p:nvGraphicFramePr>
        <p:xfrm>
          <a:off x="243281" y="1023461"/>
          <a:ext cx="11379759" cy="5279636"/>
        </p:xfrm>
        <a:graphic>
          <a:graphicData uri="http://schemas.openxmlformats.org/drawingml/2006/table">
            <a:tbl>
              <a:tblPr firstRow="1" bandRow="1"/>
              <a:tblGrid>
                <a:gridCol w="7711999">
                  <a:extLst>
                    <a:ext uri="{9D8B030D-6E8A-4147-A177-3AD203B41FA5}">
                      <a16:colId xmlns:a16="http://schemas.microsoft.com/office/drawing/2014/main" xmlns="" val="20001"/>
                    </a:ext>
                  </a:extLst>
                </a:gridCol>
                <a:gridCol w="3667760">
                  <a:extLst>
                    <a:ext uri="{9D8B030D-6E8A-4147-A177-3AD203B41FA5}">
                      <a16:colId xmlns:a16="http://schemas.microsoft.com/office/drawing/2014/main" xmlns="" val="20002"/>
                    </a:ext>
                  </a:extLst>
                </a:gridCol>
              </a:tblGrid>
              <a:tr h="291076">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CHALLENGES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MITIGATING FACTORS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11269">
                <a:tc>
                  <a:txBody>
                    <a:bodyPr/>
                    <a:lstStyle/>
                    <a:p>
                      <a:pPr marL="0" indent="0">
                        <a:buFont typeface="Arial" panose="020B0604020202020204" pitchFamily="34" charset="0"/>
                        <a:buNone/>
                      </a:pPr>
                      <a:r>
                        <a:rPr lang="en-ZA" sz="1200" b="1" dirty="0">
                          <a:effectLst/>
                          <a:latin typeface="+mn-lt"/>
                          <a:ea typeface="Calibri" panose="020F0502020204030204" pitchFamily="34" charset="0"/>
                          <a:cs typeface="Times New Roman" panose="02020603050405020304" pitchFamily="18" charset="0"/>
                        </a:rPr>
                        <a:t>1. DOJ&amp;CO</a:t>
                      </a:r>
                    </a:p>
                    <a:p>
                      <a:pPr marL="342900" marR="0" lvl="0" indent="-342900" algn="just">
                        <a:lnSpc>
                          <a:spcPct val="150000"/>
                        </a:lnSpc>
                        <a:spcBef>
                          <a:spcPts val="0"/>
                        </a:spcBef>
                        <a:spcAft>
                          <a:spcPts val="1000"/>
                        </a:spcAft>
                        <a:buClr>
                          <a:srgbClr val="000000"/>
                        </a:buClr>
                        <a:buFont typeface="+mj-lt"/>
                        <a:buAutoNum type="alphaLcParen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Magistrates vary in their interpretation and application of the Children's Act 38 of 2005 regarding the extension of foster care orders. This results in the fact that courts differ in their requirements for extending foster care orders. T</a:t>
                      </a:r>
                      <a:r>
                        <a:rPr lang="en-US" sz="1200" dirty="0">
                          <a:effectLst/>
                          <a:latin typeface="Century Gothic" panose="020B0502020202020204" pitchFamily="34" charset="0"/>
                          <a:ea typeface="Arial Unicode MS"/>
                          <a:cs typeface="Arial" panose="020B0604020202020204" pitchFamily="34" charset="0"/>
                        </a:rPr>
                        <a:t>he </a:t>
                      </a: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lack of uniformity amongst magistrates thus hinders the granting of extension orders.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Clr>
                          <a:srgbClr val="000000"/>
                        </a:buClr>
                        <a:buFont typeface="+mj-lt"/>
                        <a:buAutoNum type="alphaLcParenR"/>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T</a:t>
                      </a:r>
                      <a:r>
                        <a:rPr lang="en-US" sz="1200" dirty="0">
                          <a:solidFill>
                            <a:srgbClr val="000000"/>
                          </a:solidFill>
                          <a:effectLst/>
                          <a:latin typeface="Century Gothic" panose="020B0502020202020204" pitchFamily="34" charset="0"/>
                          <a:ea typeface="Times New Roman" panose="02020603050405020304" pitchFamily="18" charset="0"/>
                          <a:cs typeface="Century Gothic" panose="020B0502020202020204" pitchFamily="34" charset="0"/>
                        </a:rPr>
                        <a:t>he rotation of magistrates and vacant magistrates/other court officials’ posts, staff turnaround, and language barriers at times result in the postponement of foster care cases, impacting the flow of foster care orders being issued.</a:t>
                      </a: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  Resolutions on these matters would minimize postponements and timeously expedite foster care orders.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Clr>
                          <a:srgbClr val="000000"/>
                        </a:buClr>
                        <a:buFont typeface="+mj-lt"/>
                        <a:buAutoNum type="alphaLcParenR"/>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Court orders are unclear, incorrect, or incomplete when handed down. The process of varying the said orders is time-consuming for the WCDSD but is an essential process as SASSA rejects the orders and refuses to process the flawed orders. Such matters are regarded as unfinalized and therefore become part of the foster care backlog.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Clr>
                          <a:srgbClr val="000000"/>
                        </a:buClr>
                        <a:buFont typeface="+mj-lt"/>
                        <a:buAutoNum type="alphaLcParenR"/>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Social workers file foster care extension reports with the Children’s courts prior to the date on which the court order will lapse but are still subjected to prolonged waiting periods for court dates and court orders.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DSD liaises with DOJ&amp;CD to timeously obtain court dates and court orders for the extension of section 159/186 foster care orders.  It is recommended that the DOJ&amp;CD issue foster care extension orders a month before the court orders lapse to duly submit valid court orders to SASSA to eradicate the foster care backlog.</a:t>
                      </a:r>
                      <a:endParaRPr lang="en-US"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32361571"/>
                  </a:ext>
                </a:extLst>
              </a:tr>
            </a:tbl>
          </a:graphicData>
        </a:graphic>
      </p:graphicFrame>
    </p:spTree>
    <p:extLst>
      <p:ext uri="{BB962C8B-B14F-4D97-AF65-F5344CB8AC3E}">
        <p14:creationId xmlns:p14="http://schemas.microsoft.com/office/powerpoint/2010/main" xmlns="" val="4213802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17</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7. </a:t>
            </a:r>
            <a:r>
              <a:rPr lang="en-ZA" sz="1600" dirty="0">
                <a:solidFill>
                  <a:srgbClr val="003398"/>
                </a:solidFill>
                <a:latin typeface="+mn-lt"/>
              </a:rPr>
              <a:t>CHALLENGES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881581586"/>
              </p:ext>
            </p:extLst>
          </p:nvPr>
        </p:nvGraphicFramePr>
        <p:xfrm>
          <a:off x="243281" y="1023461"/>
          <a:ext cx="11379759" cy="5166606"/>
        </p:xfrm>
        <a:graphic>
          <a:graphicData uri="http://schemas.openxmlformats.org/drawingml/2006/table">
            <a:tbl>
              <a:tblPr firstRow="1" bandRow="1"/>
              <a:tblGrid>
                <a:gridCol w="6208319">
                  <a:extLst>
                    <a:ext uri="{9D8B030D-6E8A-4147-A177-3AD203B41FA5}">
                      <a16:colId xmlns:a16="http://schemas.microsoft.com/office/drawing/2014/main" xmlns="" val="20001"/>
                    </a:ext>
                  </a:extLst>
                </a:gridCol>
                <a:gridCol w="5171440">
                  <a:extLst>
                    <a:ext uri="{9D8B030D-6E8A-4147-A177-3AD203B41FA5}">
                      <a16:colId xmlns:a16="http://schemas.microsoft.com/office/drawing/2014/main" xmlns="" val="20002"/>
                    </a:ext>
                  </a:extLst>
                </a:gridCol>
              </a:tblGrid>
              <a:tr h="291076">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CHALLENGES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MITIGATING FACTORS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11269">
                <a:tc>
                  <a:txBody>
                    <a:bodyPr/>
                    <a:lstStyle/>
                    <a:p>
                      <a:pPr marL="0" marR="0" lvl="0" indent="0" algn="just">
                        <a:lnSpc>
                          <a:spcPct val="150000"/>
                        </a:lnSpc>
                        <a:spcBef>
                          <a:spcPts val="0"/>
                        </a:spcBef>
                        <a:spcAft>
                          <a:spcPts val="1000"/>
                        </a:spcAft>
                        <a:buFont typeface="+mj-lt"/>
                        <a:buNone/>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2. The Department of Home Affairs (DHA)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The prolonged timeframe for issuing birth certificates and unabridged birth certificates by the Department of Home Affairs continues to compromise the payment of foster child grants, which impacts the stability, safety, and quality of life of children in foster care.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algn="just">
                        <a:lnSpc>
                          <a:spcPct val="150000"/>
                        </a:lnSpc>
                        <a:spcBef>
                          <a:spcPts val="0"/>
                        </a:spcBef>
                        <a:spcAft>
                          <a:spcPts val="100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The WCDSD has through its concerted efforts in this regard established a positive working relationship with the Department of Home Affairs resulting in the recent issuing of birth certificates for children in alternative care. The WCDSD and DHA now meet quarterly regarding late birth registration applications. The WCDSD will continue to strengthen this positive working relationship with the Department of Home Affairs in the best interests of children.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32361571"/>
                  </a:ext>
                </a:extLst>
              </a:tr>
              <a:tr h="530319">
                <a:tc>
                  <a:txBody>
                    <a:bodyPr/>
                    <a:lstStyle/>
                    <a:p>
                      <a:pPr marL="0" marR="0" lvl="0" indent="0" algn="just">
                        <a:lnSpc>
                          <a:spcPct val="115000"/>
                        </a:lnSpc>
                        <a:spcBef>
                          <a:spcPts val="0"/>
                        </a:spcBef>
                        <a:spcAft>
                          <a:spcPts val="1000"/>
                        </a:spcAft>
                        <a:buFont typeface="+mj-lt"/>
                        <a:buNone/>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3. Inter-Provincial Transfers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arenR"/>
                      </a:pPr>
                      <a:r>
                        <a:rPr lang="en-US" sz="1000" dirty="0">
                          <a:effectLst/>
                          <a:latin typeface="Century Gothic" panose="020B0502020202020204" pitchFamily="34" charset="0"/>
                          <a:ea typeface="Arial Unicode MS"/>
                          <a:cs typeface="Arial" panose="020B0604020202020204" pitchFamily="34" charset="0"/>
                        </a:rPr>
                        <a:t>Undocumented inter-provincial foster care transfers contribute to the foster care backlog statistics due to foster families moving in and out of the Western Cape without informing social workers, resulting in undocumented transfers.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arenR"/>
                      </a:pPr>
                      <a:r>
                        <a:rPr lang="en-US" sz="1000" dirty="0">
                          <a:effectLst/>
                          <a:latin typeface="Century Gothic" panose="020B0502020202020204" pitchFamily="34" charset="0"/>
                          <a:ea typeface="Arial Unicode MS"/>
                          <a:cs typeface="Arial" panose="020B0604020202020204" pitchFamily="34" charset="0"/>
                        </a:rPr>
                        <a:t>In most of these undocumented transfers, the WCDSD needs to open new Children's Court Inquiries to safeguard and protect the affected children, which forms part of the workload and ultimately contributes to the foster care backlog in the province.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arenR"/>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SASSA legislation allows beneficiaries to access the foster child grant anywhere in South Africa. This contributes to undocumented inter-provincial transfers.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arenR"/>
                      </a:pPr>
                      <a:r>
                        <a:rPr lang="en-US" sz="1000" dirty="0">
                          <a:effectLst/>
                          <a:latin typeface="Century Gothic" panose="020B0502020202020204" pitchFamily="34" charset="0"/>
                          <a:ea typeface="Arial Unicode MS"/>
                          <a:cs typeface="Arial" panose="020B0604020202020204" pitchFamily="34" charset="0"/>
                        </a:rPr>
                        <a:t>Inter-provincial transfers also impact the SASSA list. These cases often remain on the SASSA list for long periods as these foster families do not report to SASSA in the new province, contributing to the foster care backlog in the Western Cape.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a:lnSpc>
                          <a:spcPct val="150000"/>
                        </a:lnSpc>
                        <a:spcBef>
                          <a:spcPts val="0"/>
                        </a:spcBef>
                        <a:spcAft>
                          <a:spcPts val="100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The WCDSD collaborated with SASSA regarding these undocumented inter-provincial transfers that continued to reflect on the SASSA list for the last two years.  SASSA has as of November 2022 implemented stop payments of foster child grants, to trace foster children.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The process is initiated when DSD informs SASSA that the foster family is untraceable.  The foster parent is from the date of reporting given a 3-month period to report to the nearest SASSA local office for reinstatement of the grant, failing which the grant will lapse.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9448194"/>
                  </a:ext>
                </a:extLst>
              </a:tr>
            </a:tbl>
          </a:graphicData>
        </a:graphic>
      </p:graphicFrame>
    </p:spTree>
    <p:extLst>
      <p:ext uri="{BB962C8B-B14F-4D97-AF65-F5344CB8AC3E}">
        <p14:creationId xmlns:p14="http://schemas.microsoft.com/office/powerpoint/2010/main" xmlns="" val="4071478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18</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7. </a:t>
            </a:r>
            <a:r>
              <a:rPr lang="en-ZA" sz="1600" dirty="0">
                <a:solidFill>
                  <a:srgbClr val="003398"/>
                </a:solidFill>
                <a:latin typeface="+mn-lt"/>
              </a:rPr>
              <a:t>CHALLENGES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571085086"/>
              </p:ext>
            </p:extLst>
          </p:nvPr>
        </p:nvGraphicFramePr>
        <p:xfrm>
          <a:off x="477520" y="1023460"/>
          <a:ext cx="11145520" cy="4808380"/>
        </p:xfrm>
        <a:graphic>
          <a:graphicData uri="http://schemas.openxmlformats.org/drawingml/2006/table">
            <a:tbl>
              <a:tblPr firstRow="1" bandRow="1"/>
              <a:tblGrid>
                <a:gridCol w="5405120">
                  <a:extLst>
                    <a:ext uri="{9D8B030D-6E8A-4147-A177-3AD203B41FA5}">
                      <a16:colId xmlns:a16="http://schemas.microsoft.com/office/drawing/2014/main" xmlns="" val="20001"/>
                    </a:ext>
                  </a:extLst>
                </a:gridCol>
                <a:gridCol w="5740400">
                  <a:extLst>
                    <a:ext uri="{9D8B030D-6E8A-4147-A177-3AD203B41FA5}">
                      <a16:colId xmlns:a16="http://schemas.microsoft.com/office/drawing/2014/main" xmlns="" val="20002"/>
                    </a:ext>
                  </a:extLst>
                </a:gridCol>
              </a:tblGrid>
              <a:tr h="457093">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CHALLENGES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MITIGATING FACTORS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832791">
                <a:tc>
                  <a:txBody>
                    <a:bodyPr/>
                    <a:lstStyle/>
                    <a:p>
                      <a:pPr marL="0" indent="0">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4. High staff turnover in Designated Child Protection Organisations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Additional funding has been made to the identified DCPOs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9448194"/>
                  </a:ext>
                </a:extLst>
              </a:tr>
              <a:tr h="1020123">
                <a:tc>
                  <a:txBody>
                    <a:bodyPr/>
                    <a:lstStyle/>
                    <a:p>
                      <a:pPr marL="0" indent="0">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5. Violence and hijacking of social workers / vehicles in certain hotspot areas.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Liaise with SAPS and Community leaders to access certain areas when it is safe to render social work services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9389908"/>
                  </a:ext>
                </a:extLst>
              </a:tr>
              <a:tr h="832791">
                <a:tc>
                  <a:txBody>
                    <a:bodyPr/>
                    <a:lstStyle/>
                    <a:p>
                      <a:pPr marL="0" indent="0">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6. High Foster Care Caseloads-  Average: 160 cases per social workers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Require more foster care social workers / to increase human capacity to manage 39 363 children in foster care in the WC.</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86292867"/>
                  </a:ext>
                </a:extLst>
              </a:tr>
              <a:tr h="832791">
                <a:tc>
                  <a:txBody>
                    <a:bodyPr/>
                    <a:lstStyle/>
                    <a:p>
                      <a:pPr marL="0" indent="0">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7. Clients fail to inform social workers when the move house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Attempts to locate children via SASSA processes.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97272939"/>
                  </a:ext>
                </a:extLst>
              </a:tr>
              <a:tr h="832791">
                <a:tc>
                  <a:txBody>
                    <a:bodyPr/>
                    <a:lstStyle/>
                    <a:p>
                      <a:pPr marL="0" indent="0">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8. Challenges to locate foster families in informal settlements as clients are mobile.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100" kern="1200" dirty="0">
                          <a:solidFill>
                            <a:schemeClr val="dk1"/>
                          </a:solidFill>
                          <a:effectLst/>
                          <a:latin typeface="+mn-lt"/>
                          <a:ea typeface="+mn-ea"/>
                          <a:cs typeface="+mn-cs"/>
                        </a:rPr>
                        <a:t>Ongoing searches to locate children families despite contracting with clients.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973753961"/>
                  </a:ext>
                </a:extLst>
              </a:tr>
            </a:tbl>
          </a:graphicData>
        </a:graphic>
      </p:graphicFrame>
    </p:spTree>
    <p:extLst>
      <p:ext uri="{BB962C8B-B14F-4D97-AF65-F5344CB8AC3E}">
        <p14:creationId xmlns:p14="http://schemas.microsoft.com/office/powerpoint/2010/main" xmlns="" val="2047152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19</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8 . </a:t>
            </a:r>
            <a:r>
              <a:rPr lang="en-ZA" sz="1600" dirty="0">
                <a:solidFill>
                  <a:srgbClr val="003398"/>
                </a:solidFill>
                <a:effectLst/>
                <a:latin typeface="+mn-lt"/>
                <a:ea typeface="Calibri" panose="020F0502020204030204" pitchFamily="34" charset="0"/>
                <a:cs typeface="Times New Roman" panose="02020603050405020304" pitchFamily="18" charset="0"/>
              </a:rPr>
              <a:t>Designated Child Protection Organisations and Funding</a:t>
            </a:r>
            <a:r>
              <a:rPr lang="en-ZA" sz="1600" dirty="0">
                <a:solidFill>
                  <a:srgbClr val="003398"/>
                </a:solidFill>
                <a:latin typeface="+mn-lt"/>
              </a:rPr>
              <a:t>. </a:t>
            </a:r>
            <a:r>
              <a:rPr lang="en-ZA" sz="1600" dirty="0">
                <a:solidFill>
                  <a:srgbClr val="003398"/>
                </a:solidFill>
                <a:effectLst/>
                <a:latin typeface="+mn-lt"/>
                <a:ea typeface="Calibri" panose="020F0502020204030204" pitchFamily="34" charset="0"/>
                <a:cs typeface="Times New Roman" panose="02020603050405020304" pitchFamily="18" charset="0"/>
              </a:rPr>
              <a:t/>
            </a:r>
            <a:br>
              <a:rPr lang="en-ZA" sz="1600" dirty="0">
                <a:solidFill>
                  <a:srgbClr val="003398"/>
                </a:solidFill>
                <a:effectLst/>
                <a:latin typeface="+mn-lt"/>
                <a:ea typeface="Calibri" panose="020F0502020204030204" pitchFamily="34" charset="0"/>
                <a:cs typeface="Times New Roman" panose="02020603050405020304" pitchFamily="18" charset="0"/>
              </a:rPr>
            </a:br>
            <a:r>
              <a:rPr lang="en-ZA" sz="1600" dirty="0">
                <a:solidFill>
                  <a:srgbClr val="003398"/>
                </a:solidFill>
                <a:latin typeface="+mn-lt"/>
              </a:rPr>
              <a:t/>
            </a:r>
            <a:br>
              <a:rPr lang="en-ZA" sz="1600" dirty="0">
                <a:solidFill>
                  <a:srgbClr val="003398"/>
                </a:solidFill>
                <a:latin typeface="+mn-lt"/>
              </a:rPr>
            </a:br>
            <a:endParaRPr lang="en-ZA" sz="1600" dirty="0">
              <a:solidFill>
                <a:srgbClr val="003398"/>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3266282938"/>
              </p:ext>
            </p:extLst>
          </p:nvPr>
        </p:nvGraphicFramePr>
        <p:xfrm>
          <a:off x="477520" y="1023460"/>
          <a:ext cx="11145520" cy="4401980"/>
        </p:xfrm>
        <a:graphic>
          <a:graphicData uri="http://schemas.openxmlformats.org/drawingml/2006/table">
            <a:tbl>
              <a:tblPr firstRow="1" bandRow="1"/>
              <a:tblGrid>
                <a:gridCol w="4328160">
                  <a:extLst>
                    <a:ext uri="{9D8B030D-6E8A-4147-A177-3AD203B41FA5}">
                      <a16:colId xmlns:a16="http://schemas.microsoft.com/office/drawing/2014/main" xmlns="" val="20001"/>
                    </a:ext>
                  </a:extLst>
                </a:gridCol>
                <a:gridCol w="6817360">
                  <a:extLst>
                    <a:ext uri="{9D8B030D-6E8A-4147-A177-3AD203B41FA5}">
                      <a16:colId xmlns:a16="http://schemas.microsoft.com/office/drawing/2014/main" xmlns="" val="20002"/>
                    </a:ext>
                  </a:extLst>
                </a:gridCol>
              </a:tblGrid>
              <a:tr h="573967">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DESIGNATED CHILD PROTECTION ORGANISATIONS (DCPOS)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52110">
                <a:tc>
                  <a:txBody>
                    <a:bodyPr/>
                    <a:lstStyle/>
                    <a:p>
                      <a:pPr marL="0" indent="0">
                        <a:buFont typeface="Arial" panose="020B0604020202020204" pitchFamily="34" charset="0"/>
                        <a:buNone/>
                      </a:pPr>
                      <a:r>
                        <a:rPr lang="en-ZA" sz="1200" b="1" dirty="0">
                          <a:effectLst/>
                          <a:latin typeface="+mn-lt"/>
                          <a:ea typeface="Calibri" panose="020F0502020204030204" pitchFamily="34" charset="0"/>
                          <a:cs typeface="Times New Roman" panose="02020603050405020304" pitchFamily="18" charset="0"/>
                        </a:rPr>
                        <a:t>Number of DCPOs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120</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9448194"/>
                  </a:ext>
                </a:extLst>
              </a:tr>
              <a:tr h="756649">
                <a:tc>
                  <a:txBody>
                    <a:bodyPr/>
                    <a:lstStyle/>
                    <a:p>
                      <a:pPr marL="0" indent="0">
                        <a:buFont typeface="Arial" panose="020B0604020202020204" pitchFamily="34" charset="0"/>
                        <a:buNone/>
                      </a:pPr>
                      <a:r>
                        <a:rPr lang="en-ZA" sz="1200" b="1" dirty="0">
                          <a:effectLst/>
                          <a:latin typeface="+mn-lt"/>
                          <a:ea typeface="Calibri" panose="020F0502020204030204" pitchFamily="34" charset="0"/>
                          <a:cs typeface="Times New Roman" panose="02020603050405020304" pitchFamily="18" charset="0"/>
                        </a:rPr>
                        <a:t>Funded DCPOs to render Child protection/ Foster Care Services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120</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9389908"/>
                  </a:ext>
                </a:extLst>
              </a:tr>
              <a:tr h="1473527">
                <a:tc>
                  <a:txBody>
                    <a:bodyPr/>
                    <a:lstStyle/>
                    <a:p>
                      <a:pPr marL="0" indent="0">
                        <a:buFont typeface="Arial" panose="020B0604020202020204" pitchFamily="34" charset="0"/>
                        <a:buNone/>
                      </a:pPr>
                      <a:r>
                        <a:rPr lang="en-ZA" sz="1200" b="1" dirty="0">
                          <a:effectLst/>
                          <a:latin typeface="+mn-lt"/>
                          <a:ea typeface="Calibri" panose="020F0502020204030204" pitchFamily="34" charset="0"/>
                          <a:cs typeface="Times New Roman" panose="02020603050405020304" pitchFamily="18" charset="0"/>
                        </a:rPr>
                        <a:t>Funded Posts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Social Work Managers – 6</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Social Work Supervisors- 69</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Social Workers - 495</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Social Auxiliary Workers – 240</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Community Developments Assistants - 35</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Admin workers- 107</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1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86292867"/>
                  </a:ext>
                </a:extLst>
              </a:tr>
              <a:tr h="1045727">
                <a:tc>
                  <a:txBody>
                    <a:bodyPr/>
                    <a:lstStyle/>
                    <a:p>
                      <a:pPr marL="0" indent="0">
                        <a:buFont typeface="Arial" panose="020B0604020202020204" pitchFamily="34" charset="0"/>
                        <a:buNone/>
                      </a:pPr>
                      <a:r>
                        <a:rPr lang="en-ZA" sz="1200" b="1" dirty="0">
                          <a:effectLst/>
                          <a:latin typeface="+mn-lt"/>
                          <a:ea typeface="Calibri" panose="020F0502020204030204" pitchFamily="34" charset="0"/>
                          <a:cs typeface="Times New Roman" panose="02020603050405020304" pitchFamily="18" charset="0"/>
                        </a:rPr>
                        <a:t>Budget Allocation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100" kern="1200" dirty="0">
                          <a:solidFill>
                            <a:schemeClr val="dk1"/>
                          </a:solidFill>
                          <a:effectLst/>
                          <a:latin typeface="+mn-lt"/>
                          <a:ea typeface="+mn-ea"/>
                          <a:cs typeface="+mn-cs"/>
                        </a:rPr>
                        <a:t>R 199 467 799  </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97272939"/>
                  </a:ext>
                </a:extLst>
              </a:tr>
            </a:tbl>
          </a:graphicData>
        </a:graphic>
      </p:graphicFrame>
    </p:spTree>
    <p:extLst>
      <p:ext uri="{BB962C8B-B14F-4D97-AF65-F5344CB8AC3E}">
        <p14:creationId xmlns:p14="http://schemas.microsoft.com/office/powerpoint/2010/main" xmlns="" val="335404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2</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                                                                                CONTENTS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4105610116"/>
              </p:ext>
            </p:extLst>
          </p:nvPr>
        </p:nvGraphicFramePr>
        <p:xfrm>
          <a:off x="802640" y="1023461"/>
          <a:ext cx="10505439" cy="5210386"/>
        </p:xfrm>
        <a:graphic>
          <a:graphicData uri="http://schemas.openxmlformats.org/drawingml/2006/table">
            <a:tbl>
              <a:tblPr firstRow="1" bandRow="1"/>
              <a:tblGrid>
                <a:gridCol w="1948926">
                  <a:extLst>
                    <a:ext uri="{9D8B030D-6E8A-4147-A177-3AD203B41FA5}">
                      <a16:colId xmlns:a16="http://schemas.microsoft.com/office/drawing/2014/main" xmlns="" val="20000"/>
                    </a:ext>
                  </a:extLst>
                </a:gridCol>
                <a:gridCol w="8556513">
                  <a:extLst>
                    <a:ext uri="{9D8B030D-6E8A-4147-A177-3AD203B41FA5}">
                      <a16:colId xmlns:a16="http://schemas.microsoft.com/office/drawing/2014/main" xmlns="" val="20001"/>
                    </a:ext>
                  </a:extLst>
                </a:gridCol>
              </a:tblGrid>
              <a:tr h="285583">
                <a:tc gridSpan="2">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ZA" sz="1400" dirty="0">
                          <a:solidFill>
                            <a:schemeClr val="bg1"/>
                          </a:solidFill>
                          <a:effectLst/>
                          <a:latin typeface="Arial" panose="020B0604020202020204" pitchFamily="34" charset="0"/>
                          <a:cs typeface="Times New Roman" panose="02020603050405020304" pitchFamily="18" charset="0"/>
                        </a:rPr>
                        <a:t>FOSTER CARE MANAGEMENT</a:t>
                      </a:r>
                      <a:endParaRPr lang="en-ZA" sz="14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hMerge="1">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PROGRESS MADE TO DATE</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1126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1.</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0" dirty="0">
                          <a:solidFill>
                            <a:schemeClr val="tx1"/>
                          </a:solidFill>
                          <a:latin typeface="+mn-lt"/>
                        </a:rPr>
                        <a:t>Foster Care Management Legislation, Policy and Procedures &amp; </a:t>
                      </a:r>
                      <a:r>
                        <a:rPr lang="en-ZA" sz="1200" b="0" dirty="0">
                          <a:solidFill>
                            <a:schemeClr val="tx1"/>
                          </a:solidFill>
                          <a:effectLst/>
                          <a:latin typeface="+mn-lt"/>
                          <a:ea typeface="Calibri" panose="020F0502020204030204" pitchFamily="34" charset="0"/>
                          <a:cs typeface="Times New Roman" panose="02020603050405020304" pitchFamily="18" charset="0"/>
                        </a:rPr>
                        <a:t>Canalisation Standard Operating Procedure (SOP)</a:t>
                      </a:r>
                    </a:p>
                    <a:p>
                      <a:pPr marL="0" indent="0" algn="l">
                        <a:buFont typeface="Arial" panose="020B0604020202020204" pitchFamily="34" charset="0"/>
                        <a:buNone/>
                      </a:pP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32361571"/>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2.</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indent="0" algn="l">
                        <a:buFont typeface="Arial" panose="020B0604020202020204" pitchFamily="34" charset="0"/>
                        <a:buNone/>
                      </a:pPr>
                      <a:r>
                        <a:rPr lang="en-ZA" sz="1200" b="0" dirty="0">
                          <a:solidFill>
                            <a:schemeClr val="tx1"/>
                          </a:solidFill>
                          <a:latin typeface="+mn-lt"/>
                        </a:rPr>
                        <a:t>Foster Care Norms and Standards</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9389908"/>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3.</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indent="0" algn="l">
                        <a:buFont typeface="Arial" panose="020B0604020202020204" pitchFamily="34" charset="0"/>
                        <a:buNone/>
                      </a:pPr>
                      <a:r>
                        <a:rPr lang="en-ZA" sz="1200" b="0" dirty="0">
                          <a:solidFill>
                            <a:schemeClr val="tx1"/>
                          </a:solidFill>
                          <a:latin typeface="+mn-lt"/>
                        </a:rPr>
                        <a:t>Cluster Foster Care Norms and Standards</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186292867"/>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4.</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indent="0" algn="l">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Foster Care Plan of Action with the Implementation of the Amendments of the Children’s Act 38 of 2005</a:t>
                      </a:r>
                    </a:p>
                    <a:p>
                      <a:pPr marL="0" indent="0" algn="l">
                        <a:buFont typeface="Arial" panose="020B0604020202020204" pitchFamily="34" charset="0"/>
                        <a:buNone/>
                      </a:pP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97272939"/>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5.</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indent="0" algn="l">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Foster care baseline of children in foster care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973753961"/>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6.</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dirty="0">
                          <a:solidFill>
                            <a:schemeClr val="tx1"/>
                          </a:solidFill>
                          <a:latin typeface="+mn-lt"/>
                        </a:rPr>
                        <a:t>Human Resources, Foster Care Monitoring Tool and s125 (Access to the CPR)</a:t>
                      </a:r>
                      <a:endParaRPr lang="en-ZA" sz="1200" dirty="0">
                        <a:solidFill>
                          <a:schemeClr val="tx1"/>
                        </a:solidFill>
                        <a:effectLst/>
                        <a:latin typeface="+mn-lt"/>
                        <a:ea typeface="Calibri" panose="020F0502020204030204" pitchFamily="34" charset="0"/>
                        <a:cs typeface="Times New Roman" panose="02020603050405020304" pitchFamily="18" charset="0"/>
                      </a:endParaRPr>
                    </a:p>
                    <a:p>
                      <a:pPr marL="0" indent="0" algn="l">
                        <a:buFont typeface="Arial" panose="020B0604020202020204" pitchFamily="34" charset="0"/>
                        <a:buNone/>
                      </a:pP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770133800"/>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7.</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indent="0" algn="l">
                        <a:buFont typeface="Arial" panose="020B0604020202020204" pitchFamily="34" charset="0"/>
                        <a:buNone/>
                      </a:pPr>
                      <a:r>
                        <a:rPr lang="en-ZA" sz="1200" dirty="0">
                          <a:effectLst/>
                          <a:latin typeface="+mn-lt"/>
                          <a:ea typeface="Calibri" panose="020F0502020204030204" pitchFamily="34" charset="0"/>
                          <a:cs typeface="Times New Roman" panose="02020603050405020304" pitchFamily="18" charset="0"/>
                        </a:rPr>
                        <a:t>Challenges and Mitigating Factors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943939417"/>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8.</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dirty="0">
                          <a:effectLst/>
                          <a:latin typeface="+mn-lt"/>
                          <a:ea typeface="Calibri" panose="020F0502020204030204" pitchFamily="34" charset="0"/>
                          <a:cs typeface="Times New Roman" panose="02020603050405020304" pitchFamily="18" charset="0"/>
                        </a:rPr>
                        <a:t>Designated Child Protection Organisations and Funding</a:t>
                      </a:r>
                      <a:r>
                        <a:rPr lang="en-ZA" sz="1200" dirty="0">
                          <a:solidFill>
                            <a:srgbClr val="001484"/>
                          </a:solidFill>
                          <a:latin typeface="+mn-lt"/>
                        </a:rPr>
                        <a:t>. </a:t>
                      </a: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558835077"/>
                  </a:ext>
                </a:extLst>
              </a:tr>
              <a:tr h="530319">
                <a:tc>
                  <a:txBody>
                    <a:bodyPr/>
                    <a:lstStyle/>
                    <a:p>
                      <a:pPr marL="0" marR="0" lvl="0" indent="0" algn="ctr" defTabSz="914400" rtl="0" eaLnBrk="1" fontAlgn="auto" latinLnBrk="0" hangingPunct="1">
                        <a:lnSpc>
                          <a:spcPct val="107000"/>
                        </a:lnSpc>
                        <a:spcBef>
                          <a:spcPts val="0"/>
                        </a:spcBef>
                        <a:spcAft>
                          <a:spcPts val="0"/>
                        </a:spcAft>
                        <a:buClrTx/>
                        <a:buSzTx/>
                        <a:buFont typeface="+mj-lt"/>
                        <a:buNone/>
                        <a:tabLst/>
                        <a:defRPr/>
                      </a:pPr>
                      <a:r>
                        <a:rPr lang="en-ZA" sz="1200" b="1" dirty="0">
                          <a:solidFill>
                            <a:schemeClr val="tx1"/>
                          </a:solidFill>
                          <a:effectLst/>
                          <a:latin typeface="+mn-lt"/>
                          <a:ea typeface="Calibri" panose="020F0502020204030204" pitchFamily="34" charset="0"/>
                          <a:cs typeface="Times New Roman" panose="02020603050405020304" pitchFamily="18" charset="0"/>
                        </a:rPr>
                        <a:t>9.</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dirty="0">
                          <a:effectLst/>
                          <a:latin typeface="+mn-lt"/>
                          <a:ea typeface="Calibri" panose="020F0502020204030204" pitchFamily="34" charset="0"/>
                          <a:cs typeface="Times New Roman" panose="02020603050405020304" pitchFamily="18" charset="0"/>
                        </a:rPr>
                        <a:t>Conclusion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981349804"/>
                  </a:ext>
                </a:extLst>
              </a:tr>
            </a:tbl>
          </a:graphicData>
        </a:graphic>
      </p:graphicFrame>
    </p:spTree>
    <p:extLst>
      <p:ext uri="{BB962C8B-B14F-4D97-AF65-F5344CB8AC3E}">
        <p14:creationId xmlns:p14="http://schemas.microsoft.com/office/powerpoint/2010/main" xmlns="" val="664395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20</a:t>
            </a:fld>
            <a:endParaRPr lang="en-US" dirty="0">
              <a:solidFill>
                <a:prstClr val="black">
                  <a:tint val="75000"/>
                </a:prstClr>
              </a:solidFill>
            </a:endParaRPr>
          </a:p>
        </p:txBody>
      </p:sp>
      <p:sp>
        <p:nvSpPr>
          <p:cNvPr id="8" name="Title 1"/>
          <p:cNvSpPr>
            <a:spLocks noGrp="1"/>
          </p:cNvSpPr>
          <p:nvPr>
            <p:ph type="ctrTitle"/>
          </p:nvPr>
        </p:nvSpPr>
        <p:spPr>
          <a:xfrm>
            <a:off x="370937" y="172528"/>
            <a:ext cx="9984862" cy="672861"/>
          </a:xfrm>
        </p:spPr>
        <p:txBody>
          <a:bodyPr rtlCol="0">
            <a:noAutofit/>
          </a:bodyPr>
          <a:lstStyle/>
          <a:p>
            <a:pPr>
              <a:defRPr/>
            </a:pPr>
            <a:r>
              <a:rPr lang="en-ZA" sz="1600" dirty="0">
                <a:solidFill>
                  <a:srgbClr val="001484"/>
                </a:solidFill>
                <a:latin typeface="+mn-lt"/>
              </a:rPr>
              <a:t>TABLE 9 . </a:t>
            </a:r>
            <a:r>
              <a:rPr lang="en-ZA" sz="1600" dirty="0">
                <a:solidFill>
                  <a:srgbClr val="003398"/>
                </a:solidFill>
                <a:latin typeface="+mn-lt"/>
              </a:rPr>
              <a:t>CONCLUION</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77714281"/>
              </p:ext>
            </p:extLst>
          </p:nvPr>
        </p:nvGraphicFramePr>
        <p:xfrm>
          <a:off x="558800" y="1023460"/>
          <a:ext cx="11064240" cy="3060860"/>
        </p:xfrm>
        <a:graphic>
          <a:graphicData uri="http://schemas.openxmlformats.org/drawingml/2006/table">
            <a:tbl>
              <a:tblPr firstRow="1" bandRow="1"/>
              <a:tblGrid>
                <a:gridCol w="11064240">
                  <a:extLst>
                    <a:ext uri="{9D8B030D-6E8A-4147-A177-3AD203B41FA5}">
                      <a16:colId xmlns:a16="http://schemas.microsoft.com/office/drawing/2014/main" xmlns="" val="20001"/>
                    </a:ext>
                  </a:extLst>
                </a:gridCol>
              </a:tblGrid>
              <a:tr h="776009">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dirty="0">
                          <a:solidFill>
                            <a:schemeClr val="bg1"/>
                          </a:solidFill>
                          <a:effectLst/>
                          <a:latin typeface="Century Gothic" panose="020B0502020202020204" pitchFamily="34" charset="0"/>
                          <a:cs typeface="Times New Roman" panose="02020603050405020304" pitchFamily="18" charset="0"/>
                        </a:rPr>
                        <a:t>CONCLUSION</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2284851">
                <a:tc>
                  <a:txBody>
                    <a:bodyPr/>
                    <a:lstStyle/>
                    <a:p>
                      <a:endParaRPr lang="en-US" sz="1400" kern="1200">
                        <a:solidFill>
                          <a:schemeClr val="tx1"/>
                        </a:solidFill>
                        <a:effectLst/>
                        <a:latin typeface="+mn-lt"/>
                        <a:ea typeface="+mn-ea"/>
                        <a:cs typeface="+mn-cs"/>
                      </a:endParaRPr>
                    </a:p>
                    <a:p>
                      <a:r>
                        <a:rPr lang="en-US" sz="1400" kern="1200">
                          <a:solidFill>
                            <a:schemeClr val="tx1"/>
                          </a:solidFill>
                          <a:effectLst/>
                          <a:latin typeface="+mn-lt"/>
                          <a:ea typeface="+mn-ea"/>
                          <a:cs typeface="+mn-cs"/>
                        </a:rPr>
                        <a:t>The </a:t>
                      </a:r>
                      <a:r>
                        <a:rPr lang="en-US" sz="1400" kern="1200" dirty="0">
                          <a:solidFill>
                            <a:schemeClr val="tx1"/>
                          </a:solidFill>
                          <a:effectLst/>
                          <a:latin typeface="+mn-lt"/>
                          <a:ea typeface="+mn-ea"/>
                          <a:cs typeface="+mn-cs"/>
                        </a:rPr>
                        <a:t>WCDSD acknowledges the fact that consistent collaboration between all the relevant role players is vital to the continued reduction of the foster care backlog and the management of foster care in the Western Cape. The amendments to the Children’s Act 38 of 2005 will provide comprehensive legal solutions to the management of foster care in that the number of children entering the alternative care system will be reduced and the risk of a foster care backlog will be mitigated.</a:t>
                      </a:r>
                    </a:p>
                    <a:p>
                      <a:r>
                        <a:rPr lang="en-US" sz="1400" b="1"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r>
                        <a:rPr lang="en-ZA" sz="1400" kern="1200" dirty="0">
                          <a:solidFill>
                            <a:schemeClr val="tx1"/>
                          </a:solidFill>
                          <a:effectLst/>
                          <a:latin typeface="+mn-lt"/>
                          <a:ea typeface="+mn-ea"/>
                          <a:cs typeface="+mn-cs"/>
                        </a:rPr>
                        <a:t>The WCDSD remains committed to the Provincial Foster Care Management Plan and will implement the amendments to the Children’s Act 38 of 2005, appealing to all its stakeholders and key government departments to support the WCDSD.</a:t>
                      </a:r>
                      <a:endParaRPr lang="en-ZA" sz="1200" dirty="0">
                        <a:effectLst/>
                        <a:latin typeface="+mn-lt"/>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9448194"/>
                  </a:ext>
                </a:extLst>
              </a:tr>
            </a:tbl>
          </a:graphicData>
        </a:graphic>
      </p:graphicFrame>
    </p:spTree>
    <p:extLst>
      <p:ext uri="{BB962C8B-B14F-4D97-AF65-F5344CB8AC3E}">
        <p14:creationId xmlns:p14="http://schemas.microsoft.com/office/powerpoint/2010/main" xmlns="" val="66575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3</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1. FOSTER CARE MANAGEMENT LEGISLATION, POLICY AND PROCEDURES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47359714"/>
              </p:ext>
            </p:extLst>
          </p:nvPr>
        </p:nvGraphicFramePr>
        <p:xfrm>
          <a:off x="268448" y="922790"/>
          <a:ext cx="11769754" cy="4959849"/>
        </p:xfrm>
        <a:graphic>
          <a:graphicData uri="http://schemas.openxmlformats.org/drawingml/2006/table">
            <a:tbl>
              <a:tblPr firstRow="1" bandRow="1"/>
              <a:tblGrid>
                <a:gridCol w="2658805">
                  <a:extLst>
                    <a:ext uri="{9D8B030D-6E8A-4147-A177-3AD203B41FA5}">
                      <a16:colId xmlns:a16="http://schemas.microsoft.com/office/drawing/2014/main" xmlns="" val="20000"/>
                    </a:ext>
                  </a:extLst>
                </a:gridCol>
                <a:gridCol w="2140880">
                  <a:extLst>
                    <a:ext uri="{9D8B030D-6E8A-4147-A177-3AD203B41FA5}">
                      <a16:colId xmlns:a16="http://schemas.microsoft.com/office/drawing/2014/main" xmlns="" val="20001"/>
                    </a:ext>
                  </a:extLst>
                </a:gridCol>
                <a:gridCol w="6970069">
                  <a:extLst>
                    <a:ext uri="{9D8B030D-6E8A-4147-A177-3AD203B41FA5}">
                      <a16:colId xmlns:a16="http://schemas.microsoft.com/office/drawing/2014/main" xmlns="" val="20002"/>
                    </a:ext>
                  </a:extLst>
                </a:gridCol>
              </a:tblGrid>
              <a:tr h="608085">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OUTPUT</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PLANNED INTERVENTIONS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1374241">
                <a:tc>
                  <a:txBody>
                    <a:bodyPr/>
                    <a:lstStyle/>
                    <a:p>
                      <a:pPr>
                        <a:lnSpc>
                          <a:spcPct val="107000"/>
                        </a:lnSpc>
                        <a:spcAft>
                          <a:spcPts val="0"/>
                        </a:spcAft>
                      </a:pPr>
                      <a:r>
                        <a:rPr lang="en-ZA" sz="1200" b="1" dirty="0">
                          <a:effectLst/>
                          <a:latin typeface="Century Gothic" panose="020B0502020202020204" pitchFamily="34" charset="0"/>
                        </a:rPr>
                        <a:t>CHILDREN’S ACT 38 OF 2005</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lang="en-ZA" sz="1200" kern="1200" dirty="0">
                          <a:solidFill>
                            <a:schemeClr val="dk1"/>
                          </a:solidFill>
                          <a:effectLst/>
                          <a:latin typeface="+mn-lt"/>
                          <a:ea typeface="+mn-ea"/>
                          <a:cs typeface="+mn-cs"/>
                        </a:rPr>
                        <a:t>Statutory compliance to the CA and Canalisation SOP, to reduce the risk of litigations, and serve the best interest of children.  </a:t>
                      </a:r>
                      <a:endParaRPr lang="en-US" sz="1200" kern="1200" dirty="0">
                        <a:solidFill>
                          <a:schemeClr val="dk1"/>
                        </a:solidFill>
                        <a:effectLst/>
                        <a:latin typeface="+mn-lt"/>
                        <a:ea typeface="+mn-ea"/>
                        <a:cs typeface="+mn-cs"/>
                      </a:endParaRPr>
                    </a:p>
                    <a:p>
                      <a:r>
                        <a:rPr lang="en-US" sz="1200" kern="1200" dirty="0">
                          <a:solidFill>
                            <a:schemeClr val="dk1"/>
                          </a:solidFill>
                          <a:effectLst/>
                          <a:latin typeface="+mn-lt"/>
                          <a:ea typeface="+mn-ea"/>
                          <a:cs typeface="+mn-cs"/>
                        </a:rPr>
                        <a:t> </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The Western Cape Province fully implements the Children's Act 38 of 2005 by all role players in the foster care management system. </a:t>
                      </a: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All foster care orders are extended via the DOJ&amp;CD in terms of S159 or s186 foster care orders.</a:t>
                      </a: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All other foster care notices are issued via DSD Canalisation Services.</a:t>
                      </a:r>
                      <a:endParaRPr lang="en-US" sz="12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2977523">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ZA" sz="1200" b="1" dirty="0">
                          <a:effectLst/>
                          <a:latin typeface="Century Gothic" panose="020B0502020202020204" pitchFamily="34" charset="0"/>
                        </a:rPr>
                        <a:t>CANALISATION STANDARD OPERATING PROCEDURE  (SOP)</a:t>
                      </a:r>
                    </a:p>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err="1">
                          <a:solidFill>
                            <a:schemeClr val="dk1"/>
                          </a:solidFill>
                          <a:effectLst/>
                          <a:latin typeface="+mn-lt"/>
                          <a:ea typeface="+mn-ea"/>
                          <a:cs typeface="+mn-cs"/>
                        </a:rPr>
                        <a:t>Canalisation</a:t>
                      </a:r>
                      <a:r>
                        <a:rPr lang="en-US" sz="1200" kern="1200" dirty="0">
                          <a:solidFill>
                            <a:schemeClr val="dk1"/>
                          </a:solidFill>
                          <a:effectLst/>
                          <a:latin typeface="+mn-lt"/>
                          <a:ea typeface="+mn-ea"/>
                          <a:cs typeface="+mn-cs"/>
                        </a:rPr>
                        <a:t> Standard Operating Procedure manual is aligned to the Children’s Act 38 of 2005.</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The implementation of the standardized foster care process is monitored and guided by the Canalisation SOP. </a:t>
                      </a:r>
                      <a:endParaRPr lang="en-US"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Canalisation officers are appointed and received appointment letters for until 31 March 2024.</a:t>
                      </a: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Provincial canalisation training is scheduled for May 2023 and October 2023 to ensure standardisation and compliance with the statutory prescripts; Canalisation SOP/ Children’s Act 38 of 2005 in the Province.</a:t>
                      </a: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A canalisation Officer is a designated child protection social worker in the employ of the Department of Social Development (DSD) who administers and regulate the stay, movement and exit of children in the alternative care system.</a:t>
                      </a:r>
                    </a:p>
                    <a:p>
                      <a:pPr marL="171450" lvl="0" indent="-171450">
                        <a:buFont typeface="Arial" panose="020B0604020202020204" pitchFamily="34" charset="0"/>
                        <a:buChar char="•"/>
                      </a:pPr>
                      <a:r>
                        <a:rPr lang="en-ZA" sz="1200" kern="1200" dirty="0">
                          <a:solidFill>
                            <a:schemeClr val="dk1"/>
                          </a:solidFill>
                          <a:effectLst/>
                          <a:latin typeface="+mn-lt"/>
                          <a:ea typeface="+mn-ea"/>
                          <a:cs typeface="+mn-cs"/>
                        </a:rPr>
                        <a:t>In terms of Chapter 11 of the Children’s Act the Head of Department for Social Development(HOD) has certain powers and duties, which is delegated to canalisation officers in terms of S311 of the Children’s Act 38 of 2005.</a:t>
                      </a:r>
                    </a:p>
                    <a:p>
                      <a:pPr marL="0" lvl="0" indent="0">
                        <a:buFont typeface="Arial" panose="020B0604020202020204" pitchFamily="34" charset="0"/>
                        <a:buNone/>
                      </a:pPr>
                      <a:endParaRPr lang="en-ZA" sz="12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99857121"/>
                  </a:ext>
                </a:extLst>
              </a:tr>
            </a:tbl>
          </a:graphicData>
        </a:graphic>
      </p:graphicFrame>
    </p:spTree>
    <p:extLst>
      <p:ext uri="{BB962C8B-B14F-4D97-AF65-F5344CB8AC3E}">
        <p14:creationId xmlns:p14="http://schemas.microsoft.com/office/powerpoint/2010/main" xmlns="" val="88766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4</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2.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3815970146"/>
              </p:ext>
            </p:extLst>
          </p:nvPr>
        </p:nvGraphicFramePr>
        <p:xfrm>
          <a:off x="268448" y="922790"/>
          <a:ext cx="11506992" cy="5416098"/>
        </p:xfrm>
        <a:graphic>
          <a:graphicData uri="http://schemas.openxmlformats.org/drawingml/2006/table">
            <a:tbl>
              <a:tblPr firstRow="1" bandRow="1"/>
              <a:tblGrid>
                <a:gridCol w="2599448">
                  <a:extLst>
                    <a:ext uri="{9D8B030D-6E8A-4147-A177-3AD203B41FA5}">
                      <a16:colId xmlns:a16="http://schemas.microsoft.com/office/drawing/2014/main" xmlns="" val="20000"/>
                    </a:ext>
                  </a:extLst>
                </a:gridCol>
                <a:gridCol w="3990104">
                  <a:extLst>
                    <a:ext uri="{9D8B030D-6E8A-4147-A177-3AD203B41FA5}">
                      <a16:colId xmlns:a16="http://schemas.microsoft.com/office/drawing/2014/main" xmlns="" val="20001"/>
                    </a:ext>
                  </a:extLst>
                </a:gridCol>
                <a:gridCol w="4917440">
                  <a:extLst>
                    <a:ext uri="{9D8B030D-6E8A-4147-A177-3AD203B41FA5}">
                      <a16:colId xmlns:a16="http://schemas.microsoft.com/office/drawing/2014/main" xmlns="" val="20002"/>
                    </a:ext>
                  </a:extLst>
                </a:gridCol>
              </a:tblGrid>
              <a:tr h="511964">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396774">
                <a:tc>
                  <a:txBody>
                    <a:bodyPr/>
                    <a:lstStyle/>
                    <a:p>
                      <a:pPr>
                        <a:lnSpc>
                          <a:spcPct val="107000"/>
                        </a:lnSpc>
                        <a:spcAft>
                          <a:spcPts val="0"/>
                        </a:spcAft>
                      </a:pPr>
                      <a:r>
                        <a:rPr lang="en-ZA" sz="1200" b="1" dirty="0">
                          <a:effectLst/>
                          <a:latin typeface="Century Gothic" panose="020B0502020202020204" pitchFamily="34" charset="0"/>
                        </a:rPr>
                        <a:t>FOSTER CARE NORMS AND STANDARDS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US" sz="1200" kern="1200" dirty="0">
                          <a:solidFill>
                            <a:schemeClr val="dk1"/>
                          </a:solidFill>
                          <a:effectLst/>
                          <a:latin typeface="+mn-lt"/>
                          <a:ea typeface="+mn-ea"/>
                          <a:cs typeface="+mn-cs"/>
                        </a:rPr>
                        <a:t> A child has the right to live in a family</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Placement with a family that closely matches(race, culture, language, religion) the family of origin.</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803290">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child has the right to participate in decisions affecting him/her.</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The child to participates in decisions affecting him/her.</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Designated </a:t>
                      </a:r>
                      <a:r>
                        <a:rPr lang="en-US" sz="1200" kern="1200" dirty="0" err="1">
                          <a:solidFill>
                            <a:schemeClr val="dk1"/>
                          </a:solidFill>
                          <a:effectLst/>
                          <a:latin typeface="+mn-lt"/>
                          <a:ea typeface="+mn-ea"/>
                          <a:cs typeface="+mn-cs"/>
                        </a:rPr>
                        <a:t>Socaila</a:t>
                      </a:r>
                      <a:r>
                        <a:rPr lang="en-US" sz="1200" kern="1200" dirty="0">
                          <a:solidFill>
                            <a:schemeClr val="dk1"/>
                          </a:solidFill>
                          <a:effectLst/>
                          <a:latin typeface="+mn-lt"/>
                          <a:ea typeface="+mn-ea"/>
                          <a:cs typeface="+mn-cs"/>
                        </a:rPr>
                        <a:t> worker informs the family/guardian/parents/caregiver through a agreed upon process of decisions.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99857121"/>
                  </a:ext>
                </a:extLst>
              </a:tr>
              <a:tr h="625490">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Children have the right to be placed with suitable foster parents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Foster parents are recruited, screened and trained.</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Child and Foster parents are appropriately matched.</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Develop a foster parent database </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84060730"/>
                  </a:ext>
                </a:extLst>
              </a:tr>
              <a:tr h="1008528">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All children are entitled to a comprehensive investigation that assesses and evaluates the circumstances before a decision is made to remove the child from parental care.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An investigation into the circumstances of the child and his/her family must be conducted within 90 days from when the case was reported.</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 comprehensive report must be provided according to the prescribe format (F38).</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4259188791"/>
                  </a:ext>
                </a:extLst>
              </a:tr>
              <a:tr h="1061524">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All children in foster care must have a Permanency Plan, Foster care Plan and Individual Care Plan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 Permanency Plan must be developed in the prescribed format specifying why the child cannot return to the care of his/her family of origin and what needs to be achieved and services to be provided for the child to be reunited with his/her family.</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867510295"/>
                  </a:ext>
                </a:extLst>
              </a:tr>
              <a:tr h="1008528">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foster care placement is finalized through a court process which upholds the best interest of the child.</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The Children Court Inquiry report is submitted to court.</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The court proceedings must be attended by the social worker, the child, parents/caregiver/ guardian and prospective foster parent</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364401539"/>
                  </a:ext>
                </a:extLst>
              </a:tr>
            </a:tbl>
          </a:graphicData>
        </a:graphic>
      </p:graphicFrame>
    </p:spTree>
    <p:extLst>
      <p:ext uri="{BB962C8B-B14F-4D97-AF65-F5344CB8AC3E}">
        <p14:creationId xmlns:p14="http://schemas.microsoft.com/office/powerpoint/2010/main" xmlns="" val="3825353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5</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2.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545057022"/>
              </p:ext>
            </p:extLst>
          </p:nvPr>
        </p:nvGraphicFramePr>
        <p:xfrm>
          <a:off x="268448" y="922790"/>
          <a:ext cx="11506992" cy="5277498"/>
        </p:xfrm>
        <a:graphic>
          <a:graphicData uri="http://schemas.openxmlformats.org/drawingml/2006/table">
            <a:tbl>
              <a:tblPr firstRow="1" bandRow="1"/>
              <a:tblGrid>
                <a:gridCol w="2599448">
                  <a:extLst>
                    <a:ext uri="{9D8B030D-6E8A-4147-A177-3AD203B41FA5}">
                      <a16:colId xmlns:a16="http://schemas.microsoft.com/office/drawing/2014/main" xmlns="" val="20000"/>
                    </a:ext>
                  </a:extLst>
                </a:gridCol>
                <a:gridCol w="3990104">
                  <a:extLst>
                    <a:ext uri="{9D8B030D-6E8A-4147-A177-3AD203B41FA5}">
                      <a16:colId xmlns:a16="http://schemas.microsoft.com/office/drawing/2014/main" xmlns="" val="20001"/>
                    </a:ext>
                  </a:extLst>
                </a:gridCol>
                <a:gridCol w="4917440">
                  <a:extLst>
                    <a:ext uri="{9D8B030D-6E8A-4147-A177-3AD203B41FA5}">
                      <a16:colId xmlns:a16="http://schemas.microsoft.com/office/drawing/2014/main" xmlns="" val="20002"/>
                    </a:ext>
                  </a:extLst>
                </a:gridCol>
              </a:tblGrid>
              <a:tr h="511964">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66766">
                <a:tc>
                  <a:txBody>
                    <a:bodyPr/>
                    <a:lstStyle/>
                    <a:p>
                      <a:pPr>
                        <a:lnSpc>
                          <a:spcPct val="107000"/>
                        </a:lnSpc>
                        <a:spcAft>
                          <a:spcPts val="0"/>
                        </a:spcAft>
                      </a:pPr>
                      <a:r>
                        <a:rPr lang="en-ZA" sz="1200" b="1" dirty="0">
                          <a:effectLst/>
                          <a:latin typeface="Century Gothic" panose="020B0502020202020204" pitchFamily="34" charset="0"/>
                        </a:rPr>
                        <a:t>FOSTER CARE NORMS AND STANDARDS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US" sz="1200" kern="1200" dirty="0">
                          <a:solidFill>
                            <a:schemeClr val="dk1"/>
                          </a:solidFill>
                          <a:effectLst/>
                          <a:latin typeface="+mn-lt"/>
                          <a:ea typeface="+mn-ea"/>
                          <a:cs typeface="+mn-cs"/>
                        </a:rPr>
                        <a:t>All foster parents must receive ongoing support and capacity building.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Ongoing trainings of foster parents to be provided.</a:t>
                      </a:r>
                    </a:p>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Support groups for foster parents to be conducted.</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803290">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 child in foster care has the right to financial, educational and medical support from the state.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The payment of a foster child grant via SASSA.</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 child in foster care is exempted from paying school fees in a government school.</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Access to medical care via government community health care services.</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99857121"/>
                  </a:ext>
                </a:extLst>
              </a:tr>
              <a:tr h="625490">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 child has the right to interventions that are appropriate to his/her age, maturity and developmental needs.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Foster care plan and individual development plans must be compiled by the foster care social worker</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84060730"/>
                  </a:ext>
                </a:extLst>
              </a:tr>
              <a:tr h="1008528">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 child may be transferred, provincially or discharged from alternative care if it is in the best interest of the child.</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Written Notices (s171, s173, s175) can be issued by </a:t>
                      </a:r>
                      <a:r>
                        <a:rPr lang="en-US" sz="1200" kern="1200" dirty="0" err="1">
                          <a:solidFill>
                            <a:schemeClr val="dk1"/>
                          </a:solidFill>
                          <a:effectLst/>
                          <a:latin typeface="+mn-lt"/>
                          <a:ea typeface="+mn-ea"/>
                          <a:cs typeface="+mn-cs"/>
                        </a:rPr>
                        <a:t>Canalisation</a:t>
                      </a:r>
                      <a:r>
                        <a:rPr lang="en-US" sz="1200" kern="1200" dirty="0">
                          <a:solidFill>
                            <a:schemeClr val="dk1"/>
                          </a:solidFill>
                          <a:effectLst/>
                          <a:latin typeface="+mn-lt"/>
                          <a:ea typeface="+mn-ea"/>
                          <a:cs typeface="+mn-cs"/>
                        </a:rPr>
                        <a:t> Services as per Delegation by the HOD.</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4259188791"/>
                  </a:ext>
                </a:extLst>
              </a:tr>
              <a:tr h="641822">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Children without parents have the right to be permanently placed.</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Foster parents have the right to adopt a child in their foster care through lodging an application.</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An orphan/abandoned child may be adopted.</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867510295"/>
                  </a:ext>
                </a:extLst>
              </a:tr>
              <a:tr h="1008528">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responsibilities and rights of foster parents must be maintained.</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responsibilities and rights of foster parents must be included in the Foster Care Plan.</a:t>
                      </a: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364401539"/>
                  </a:ext>
                </a:extLst>
              </a:tr>
            </a:tbl>
          </a:graphicData>
        </a:graphic>
      </p:graphicFrame>
    </p:spTree>
    <p:extLst>
      <p:ext uri="{BB962C8B-B14F-4D97-AF65-F5344CB8AC3E}">
        <p14:creationId xmlns:p14="http://schemas.microsoft.com/office/powerpoint/2010/main" xmlns="" val="202639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6</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2.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4007236596"/>
              </p:ext>
            </p:extLst>
          </p:nvPr>
        </p:nvGraphicFramePr>
        <p:xfrm>
          <a:off x="268448" y="922790"/>
          <a:ext cx="11506992" cy="5416099"/>
        </p:xfrm>
        <a:graphic>
          <a:graphicData uri="http://schemas.openxmlformats.org/drawingml/2006/table">
            <a:tbl>
              <a:tblPr firstRow="1" bandRow="1"/>
              <a:tblGrid>
                <a:gridCol w="2599448">
                  <a:extLst>
                    <a:ext uri="{9D8B030D-6E8A-4147-A177-3AD203B41FA5}">
                      <a16:colId xmlns:a16="http://schemas.microsoft.com/office/drawing/2014/main" xmlns="" val="20000"/>
                    </a:ext>
                  </a:extLst>
                </a:gridCol>
                <a:gridCol w="3990104">
                  <a:extLst>
                    <a:ext uri="{9D8B030D-6E8A-4147-A177-3AD203B41FA5}">
                      <a16:colId xmlns:a16="http://schemas.microsoft.com/office/drawing/2014/main" xmlns="" val="20001"/>
                    </a:ext>
                  </a:extLst>
                </a:gridCol>
                <a:gridCol w="4917440">
                  <a:extLst>
                    <a:ext uri="{9D8B030D-6E8A-4147-A177-3AD203B41FA5}">
                      <a16:colId xmlns:a16="http://schemas.microsoft.com/office/drawing/2014/main" xmlns="" val="20002"/>
                    </a:ext>
                  </a:extLst>
                </a:gridCol>
              </a:tblGrid>
              <a:tr h="580079">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1313421">
                <a:tc>
                  <a:txBody>
                    <a:bodyPr/>
                    <a:lstStyle/>
                    <a:p>
                      <a:pPr>
                        <a:lnSpc>
                          <a:spcPct val="107000"/>
                        </a:lnSpc>
                        <a:spcAft>
                          <a:spcPts val="0"/>
                        </a:spcAft>
                      </a:pPr>
                      <a:r>
                        <a:rPr lang="en-ZA" sz="1200" b="1" dirty="0">
                          <a:effectLst/>
                          <a:latin typeface="Century Gothic" panose="020B0502020202020204" pitchFamily="34" charset="0"/>
                        </a:rPr>
                        <a:t>FOSTER CARE NORMS AND STANDARDS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pPr>
                      <a:r>
                        <a:rPr lang="en-US" sz="1200" kern="1200" dirty="0">
                          <a:solidFill>
                            <a:schemeClr val="dk1"/>
                          </a:solidFill>
                          <a:effectLst/>
                          <a:latin typeface="+mn-lt"/>
                          <a:ea typeface="+mn-ea"/>
                          <a:cs typeface="+mn-cs"/>
                        </a:rPr>
                        <a:t>Children  must live in a safe, healthy, well- maintained environment which meets their basic needs in terms of their privacy, safety and well-being.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Guidelines are stipulated in Regulation 57.</a:t>
                      </a:r>
                    </a:p>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Form 39 (Reg 57 (1))</a:t>
                      </a:r>
                    </a:p>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Healthy, hygienic and safe environment (Reg 57 (2))</a:t>
                      </a:r>
                    </a:p>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Adequate nutrition and sleeping facilities</a:t>
                      </a:r>
                    </a:p>
                    <a:p>
                      <a:pPr marL="171450" marR="0" indent="-171450">
                        <a:lnSpc>
                          <a:spcPct val="107000"/>
                        </a:lnSpc>
                        <a:spcBef>
                          <a:spcPts val="0"/>
                        </a:spcBef>
                        <a:spcAft>
                          <a:spcPts val="0"/>
                        </a:spcAft>
                        <a:buFont typeface="Arial" panose="020B0604020202020204" pitchFamily="34" charset="0"/>
                        <a:buChar char="•"/>
                      </a:pPr>
                      <a:r>
                        <a:rPr lang="en-ZA" sz="1200" kern="1200" dirty="0">
                          <a:solidFill>
                            <a:schemeClr val="dk1"/>
                          </a:solidFill>
                          <a:effectLst/>
                          <a:latin typeface="+mn-lt"/>
                          <a:ea typeface="+mn-ea"/>
                          <a:cs typeface="+mn-cs"/>
                        </a:rPr>
                        <a:t>Suitability of the care giver/foster parent</a:t>
                      </a:r>
                    </a:p>
                    <a:p>
                      <a:pPr marL="0" marR="0" indent="0">
                        <a:lnSpc>
                          <a:spcPct val="107000"/>
                        </a:lnSpc>
                        <a:spcBef>
                          <a:spcPts val="0"/>
                        </a:spcBef>
                        <a:spcAft>
                          <a:spcPts val="0"/>
                        </a:spcAft>
                        <a:buFont typeface="Arial" panose="020B0604020202020204" pitchFamily="34" charset="0"/>
                        <a:buNone/>
                      </a:pPr>
                      <a:endParaRPr lang="en-ZA" sz="12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1657694">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 child is entitled to remain in alternative care until the end of the year in which such a child reached the age of 18.</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An application requesting extension of the order must be made three months prior to the child turning 18.</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The HOD via canalization services may extend the order up to end of the year when the young person reaches the age of 21 years.</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An application for the continued payment of the FCG must be made via SASSA.</a:t>
                      </a:r>
                    </a:p>
                    <a:p>
                      <a:pPr marL="0" lvl="0" indent="0">
                        <a:lnSpc>
                          <a:spcPct val="100000"/>
                        </a:lnSpc>
                        <a:buFont typeface="Arial" panose="020B0604020202020204" pitchFamily="34" charset="0"/>
                        <a:buNone/>
                      </a:pPr>
                      <a:endParaRPr lang="en-US" sz="12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99857121"/>
                  </a:ext>
                </a:extLst>
              </a:tr>
              <a:tr h="1864905">
                <a:tc>
                  <a:txBody>
                    <a:bodyPr/>
                    <a:lstStyle/>
                    <a:p>
                      <a:pPr marL="0" lvl="0" indent="0">
                        <a:lnSpc>
                          <a:spcPct val="107000"/>
                        </a:lnSpc>
                        <a:spcAft>
                          <a:spcPts val="0"/>
                        </a:spcAft>
                        <a:buFont typeface="+mj-lt"/>
                        <a:buNone/>
                      </a:pPr>
                      <a:endParaRPr lang="en-ZA"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Children have the right to be re-united with their families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Reunification services must be conducted as outlines in the foster care plan.</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Reunification services must be prioritized where the possibly exists.</a:t>
                      </a:r>
                    </a:p>
                    <a:p>
                      <a:pPr marL="171450" lvl="0" indent="-171450">
                        <a:lnSpc>
                          <a:spcPct val="100000"/>
                        </a:lnSpc>
                        <a:buFont typeface="Arial" panose="020B0604020202020204" pitchFamily="34" charset="0"/>
                        <a:buChar char="•"/>
                      </a:pPr>
                      <a:r>
                        <a:rPr lang="en-US" sz="1200" kern="1200" dirty="0">
                          <a:solidFill>
                            <a:schemeClr val="dk1"/>
                          </a:solidFill>
                          <a:effectLst/>
                          <a:latin typeface="+mn-lt"/>
                          <a:ea typeface="+mn-ea"/>
                          <a:cs typeface="+mn-cs"/>
                        </a:rPr>
                        <a:t>Reunification plans must be compiled by the SW regarding the current circumstances of the biological parents specifying if/why reunification is/not possible when the court order is extended or if discharged from the foster care system.</a:t>
                      </a:r>
                    </a:p>
                    <a:p>
                      <a:pPr marL="0" lvl="0" indent="0">
                        <a:lnSpc>
                          <a:spcPct val="100000"/>
                        </a:lnSpc>
                        <a:buFont typeface="Arial" panose="020B0604020202020204" pitchFamily="34" charset="0"/>
                        <a:buNone/>
                      </a:pPr>
                      <a:endParaRPr lang="en-US" sz="1200" kern="1200" dirty="0">
                        <a:solidFill>
                          <a:schemeClr val="dk1"/>
                        </a:solidFill>
                        <a:effectLst/>
                        <a:latin typeface="+mn-lt"/>
                        <a:ea typeface="+mn-ea"/>
                        <a:cs typeface="+mn-cs"/>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84060730"/>
                  </a:ext>
                </a:extLst>
              </a:tr>
            </a:tbl>
          </a:graphicData>
        </a:graphic>
      </p:graphicFrame>
    </p:spTree>
    <p:extLst>
      <p:ext uri="{BB962C8B-B14F-4D97-AF65-F5344CB8AC3E}">
        <p14:creationId xmlns:p14="http://schemas.microsoft.com/office/powerpoint/2010/main" xmlns="" val="372889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7</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3. CLUSTER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4068318387"/>
              </p:ext>
            </p:extLst>
          </p:nvPr>
        </p:nvGraphicFramePr>
        <p:xfrm>
          <a:off x="215661" y="1041879"/>
          <a:ext cx="11834099" cy="5297010"/>
        </p:xfrm>
        <a:graphic>
          <a:graphicData uri="http://schemas.openxmlformats.org/drawingml/2006/table">
            <a:tbl>
              <a:tblPr firstRow="1" bandRow="1"/>
              <a:tblGrid>
                <a:gridCol w="3243675">
                  <a:extLst>
                    <a:ext uri="{9D8B030D-6E8A-4147-A177-3AD203B41FA5}">
                      <a16:colId xmlns:a16="http://schemas.microsoft.com/office/drawing/2014/main" xmlns="" val="20000"/>
                    </a:ext>
                  </a:extLst>
                </a:gridCol>
                <a:gridCol w="8590424">
                  <a:extLst>
                    <a:ext uri="{9D8B030D-6E8A-4147-A177-3AD203B41FA5}">
                      <a16:colId xmlns:a16="http://schemas.microsoft.com/office/drawing/2014/main" xmlns="" val="20001"/>
                    </a:ext>
                  </a:extLst>
                </a:gridCol>
              </a:tblGrid>
              <a:tr h="471067">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 AND 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1161367">
                <a:tc>
                  <a:txBody>
                    <a:bodyPr/>
                    <a:lstStyle/>
                    <a:p>
                      <a:pPr>
                        <a:lnSpc>
                          <a:spcPct val="107000"/>
                        </a:lnSpc>
                        <a:spcAft>
                          <a:spcPts val="0"/>
                        </a:spcAft>
                      </a:pPr>
                      <a:r>
                        <a:rPr lang="en-ZA" sz="1200" b="1" dirty="0">
                          <a:effectLst/>
                          <a:latin typeface="Century Gothic" panose="020B0502020202020204" pitchFamily="34" charset="0"/>
                        </a:rPr>
                        <a:t>CLUSTER FOSTER CARE NORMS AND STANDARDS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dirty="0"/>
                        <a:t>In Chapter 12 of the CA Cluster Foster Care is defined as “the reception of children in foster care in accordance with a cluster foster care scheme registered by the provincial head of social development”.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dirty="0"/>
                        <a:t>Only organisations based in the Western Cape, operating under their own NPO registration number, be considered for approval by the head of the provincial Department of Social Development to manage a cluster foster care scheme.</a:t>
                      </a:r>
                    </a:p>
                    <a:p>
                      <a:pPr marL="0" indent="0">
                        <a:buFont typeface="Arial" panose="020B0604020202020204" pitchFamily="34" charset="0"/>
                        <a:buNone/>
                      </a:pPr>
                      <a:endParaRPr lang="en-US" sz="12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658108">
                <a:tc>
                  <a:txBody>
                    <a:bodyPr/>
                    <a:lstStyle/>
                    <a:p>
                      <a:pPr>
                        <a:lnSpc>
                          <a:spcPct val="107000"/>
                        </a:lnSpc>
                        <a:spcAft>
                          <a:spcPts val="0"/>
                        </a:spcAft>
                      </a:pPr>
                      <a:r>
                        <a:rPr lang="en-ZA" sz="1200" b="1" dirty="0">
                          <a:effectLst/>
                          <a:latin typeface="Century Gothic" panose="020B0502020202020204" pitchFamily="34" charset="0"/>
                        </a:rPr>
                        <a:t>MODEL C</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285750" indent="-285750">
                        <a:lnSpc>
                          <a:spcPct val="120000"/>
                        </a:lnSpc>
                        <a:buFont typeface="Arial" panose="020B0604020202020204" pitchFamily="34" charset="0"/>
                        <a:buChar char="•"/>
                        <a:defRPr/>
                      </a:pPr>
                      <a:r>
                        <a:rPr lang="en-ZA" sz="1200" b="0" dirty="0"/>
                        <a:t>In the Western Cape, we apply Model C as recommended by NDSD whereby children are placed in the Cluster Foster Care Schemes, which is community based.</a:t>
                      </a:r>
                    </a:p>
                    <a:p>
                      <a:pPr marL="0" indent="0">
                        <a:buFont typeface="Arial" panose="020B0604020202020204" pitchFamily="34" charset="0"/>
                        <a:buNone/>
                      </a:pPr>
                      <a:endParaRPr lang="en-US" sz="12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917710930"/>
                  </a:ext>
                </a:extLst>
              </a:tr>
              <a:tr h="58548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t>LEGISLATION</a:t>
                      </a:r>
                      <a:endParaRPr lang="en-US" sz="1200" dirty="0"/>
                    </a:p>
                    <a:p>
                      <a:pPr>
                        <a:lnSpc>
                          <a:spcPct val="107000"/>
                        </a:lnSpc>
                        <a:spcAft>
                          <a:spcPts val="0"/>
                        </a:spcAft>
                      </a:pPr>
                      <a:endParaRPr lang="en-ZA" sz="1200" b="1" dirty="0">
                        <a:effectLst/>
                        <a:latin typeface="Century Gothic" panose="020B0502020202020204" pitchFamily="34" charset="0"/>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285750" indent="-285750">
                        <a:buFont typeface="Arial" panose="020B0604020202020204" pitchFamily="34" charset="0"/>
                        <a:buChar char="•"/>
                        <a:defRPr/>
                      </a:pPr>
                      <a:r>
                        <a:rPr lang="en-US" sz="1200" dirty="0"/>
                        <a:t>All Cluster foster care schemes </a:t>
                      </a:r>
                      <a:r>
                        <a:rPr lang="en-US" sz="1200" dirty="0">
                          <a:solidFill>
                            <a:schemeClr val="tx1"/>
                          </a:solidFill>
                        </a:rPr>
                        <a:t>must be registered </a:t>
                      </a:r>
                      <a:r>
                        <a:rPr lang="en-US" sz="1200" dirty="0" err="1">
                          <a:solidFill>
                            <a:schemeClr val="tx1"/>
                          </a:solidFill>
                        </a:rPr>
                        <a:t>i.t.o</a:t>
                      </a:r>
                      <a:r>
                        <a:rPr lang="en-US" sz="1200" dirty="0">
                          <a:solidFill>
                            <a:schemeClr val="tx1"/>
                          </a:solidFill>
                        </a:rPr>
                        <a:t> Section 183(1)(C)(ii) of  the Children’s Act 38/2005.</a:t>
                      </a:r>
                    </a:p>
                    <a:p>
                      <a:pPr marL="285750" indent="-285750">
                        <a:buFont typeface="Arial" panose="020B0604020202020204" pitchFamily="34" charset="0"/>
                        <a:buChar char="•"/>
                        <a:defRPr/>
                      </a:pPr>
                      <a:r>
                        <a:rPr lang="en-US" sz="1200" dirty="0">
                          <a:solidFill>
                            <a:schemeClr val="tx1"/>
                          </a:solidFill>
                        </a:rPr>
                        <a:t>Only registered NPOs (designated as CPO’s) may manage and provide Cluster foster care schemes.</a:t>
                      </a:r>
                      <a:endParaRPr lang="en-US" sz="1200" dirty="0"/>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325466"/>
                  </a:ext>
                </a:extLst>
              </a:tr>
              <a:tr h="1014912">
                <a:tc>
                  <a:txBody>
                    <a:bodyPr/>
                    <a:lstStyle/>
                    <a:p>
                      <a:pPr>
                        <a:lnSpc>
                          <a:spcPct val="107000"/>
                        </a:lnSpc>
                        <a:spcAft>
                          <a:spcPts val="0"/>
                        </a:spcAft>
                      </a:pPr>
                      <a:r>
                        <a:rPr lang="en-ZA" sz="1200" b="1" dirty="0">
                          <a:effectLst/>
                          <a:latin typeface="Century Gothic" panose="020B0502020202020204" pitchFamily="34" charset="0"/>
                        </a:rPr>
                        <a:t>REGISTRATION AND DESIGNATION </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285750" indent="-285750">
                        <a:buFont typeface="Arial" panose="020B0604020202020204" pitchFamily="34" charset="0"/>
                        <a:buChar char="•"/>
                        <a:defRPr/>
                      </a:pPr>
                      <a:r>
                        <a:rPr lang="en-US" sz="1200" dirty="0"/>
                        <a:t>Only </a:t>
                      </a:r>
                      <a:r>
                        <a:rPr lang="en-US" sz="1200" dirty="0" err="1"/>
                        <a:t>organisations</a:t>
                      </a:r>
                      <a:r>
                        <a:rPr lang="en-US" sz="1200" dirty="0"/>
                        <a:t> that have been approved by the Provincial Head of Social Development may manage and provide Cluster Foster Care Services (Signed Form43 by HOD).</a:t>
                      </a:r>
                    </a:p>
                    <a:p>
                      <a:pPr marL="285750" indent="-285750">
                        <a:buFont typeface="Arial" panose="020B0604020202020204" pitchFamily="34" charset="0"/>
                        <a:buChar char="•"/>
                        <a:defRPr/>
                      </a:pPr>
                      <a:r>
                        <a:rPr lang="en-US" sz="1200" dirty="0"/>
                        <a:t>All Children placed in </a:t>
                      </a:r>
                      <a:r>
                        <a:rPr lang="en-US" sz="1200" dirty="0">
                          <a:solidFill>
                            <a:schemeClr val="tx1"/>
                          </a:solidFill>
                        </a:rPr>
                        <a:t>the </a:t>
                      </a:r>
                      <a:r>
                        <a:rPr lang="en-US" sz="1200" u="sng" dirty="0">
                          <a:solidFill>
                            <a:schemeClr val="tx1"/>
                          </a:solidFill>
                        </a:rPr>
                        <a:t>CFC</a:t>
                      </a:r>
                      <a:r>
                        <a:rPr lang="en-US" sz="1200" dirty="0">
                          <a:solidFill>
                            <a:schemeClr val="tx1"/>
                          </a:solidFill>
                        </a:rPr>
                        <a:t> scheme must be placed on valid foster care orders.</a:t>
                      </a:r>
                    </a:p>
                    <a:p>
                      <a:pPr marL="285750" indent="-285750">
                        <a:buFont typeface="Arial" panose="020B0604020202020204" pitchFamily="34" charset="0"/>
                        <a:buChar char="•"/>
                        <a:defRPr/>
                      </a:pPr>
                      <a:r>
                        <a:rPr lang="en-US" sz="1200" dirty="0">
                          <a:solidFill>
                            <a:schemeClr val="tx1"/>
                          </a:solidFill>
                        </a:rPr>
                        <a:t>Each house within the scheme to accommodate a maximum of 6 </a:t>
                      </a:r>
                      <a:r>
                        <a:rPr lang="en-US" sz="1200" u="sng" dirty="0">
                          <a:solidFill>
                            <a:schemeClr val="tx1"/>
                          </a:solidFill>
                        </a:rPr>
                        <a:t>foster children</a:t>
                      </a:r>
                      <a:r>
                        <a:rPr lang="en-US" sz="1200" dirty="0">
                          <a:solidFill>
                            <a:schemeClr val="tx1"/>
                          </a:solidFill>
                        </a:rPr>
                        <a:t>. (Except if S185 is applicable)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4104781279"/>
                  </a:ext>
                </a:extLst>
              </a:tr>
              <a:tr h="1406071">
                <a:tc>
                  <a:txBody>
                    <a:bodyPr/>
                    <a:lstStyle/>
                    <a:p>
                      <a:pPr>
                        <a:lnSpc>
                          <a:spcPct val="107000"/>
                        </a:lnSpc>
                        <a:spcAft>
                          <a:spcPts val="0"/>
                        </a:spcAft>
                      </a:pPr>
                      <a:r>
                        <a:rPr lang="en-ZA" sz="1200" b="1" dirty="0">
                          <a:effectLst/>
                          <a:latin typeface="Century Gothic" panose="020B0502020202020204" pitchFamily="34" charset="0"/>
                        </a:rPr>
                        <a:t>RECRUITMENT, SCREENING, VETTING AND TRAINING OF PERSONS WORKING WITH THE CHILDREN PLACED AT THE SCHEME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defRPr/>
                      </a:pPr>
                      <a:r>
                        <a:rPr lang="en-US" sz="1200" dirty="0">
                          <a:solidFill>
                            <a:schemeClr val="tx1"/>
                          </a:solidFill>
                        </a:rPr>
                        <a:t>All persons working with children in cluster foster care schemes must be fit and proper (S182) - physically, mentally and psychologically competent.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dirty="0">
                          <a:solidFill>
                            <a:schemeClr val="tx1"/>
                          </a:solidFill>
                        </a:rPr>
                        <a:t>All persons in the life space </a:t>
                      </a:r>
                      <a:r>
                        <a:rPr lang="en-US" sz="1200" dirty="0">
                          <a:solidFill>
                            <a:schemeClr val="tx1"/>
                          </a:solidFill>
                        </a:rPr>
                        <a:t>of children in the CFCS must be checked against the CPR using form 29 or  Form 30.  No person whose name appears in the Part B of the CPR may work with children.</a:t>
                      </a:r>
                    </a:p>
                    <a:p>
                      <a:pPr marL="285750" indent="-285750">
                        <a:buFont typeface="Arial" panose="020B0604020202020204" pitchFamily="34" charset="0"/>
                        <a:buChar char="•"/>
                        <a:defRPr/>
                      </a:pPr>
                      <a:r>
                        <a:rPr lang="en-US" sz="1200" dirty="0">
                          <a:solidFill>
                            <a:schemeClr val="tx1"/>
                          </a:solidFill>
                        </a:rPr>
                        <a:t>Persons convicted of murder, attempted murder, rape, indecent assault or assault with the intent to do grievous bodily harm are unfit to work with children.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4241821195"/>
                  </a:ext>
                </a:extLst>
              </a:tr>
            </a:tbl>
          </a:graphicData>
        </a:graphic>
      </p:graphicFrame>
    </p:spTree>
    <p:extLst>
      <p:ext uri="{BB962C8B-B14F-4D97-AF65-F5344CB8AC3E}">
        <p14:creationId xmlns:p14="http://schemas.microsoft.com/office/powerpoint/2010/main" xmlns="" val="55815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8</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3. CLUSTER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386918108"/>
              </p:ext>
            </p:extLst>
          </p:nvPr>
        </p:nvGraphicFramePr>
        <p:xfrm>
          <a:off x="215661" y="1027119"/>
          <a:ext cx="11793459" cy="5347810"/>
        </p:xfrm>
        <a:graphic>
          <a:graphicData uri="http://schemas.openxmlformats.org/drawingml/2006/table">
            <a:tbl>
              <a:tblPr firstRow="1" bandRow="1"/>
              <a:tblGrid>
                <a:gridCol w="2636763">
                  <a:extLst>
                    <a:ext uri="{9D8B030D-6E8A-4147-A177-3AD203B41FA5}">
                      <a16:colId xmlns:a16="http://schemas.microsoft.com/office/drawing/2014/main" xmlns="" val="20000"/>
                    </a:ext>
                  </a:extLst>
                </a:gridCol>
                <a:gridCol w="9156696">
                  <a:extLst>
                    <a:ext uri="{9D8B030D-6E8A-4147-A177-3AD203B41FA5}">
                      <a16:colId xmlns:a16="http://schemas.microsoft.com/office/drawing/2014/main" xmlns="" val="20001"/>
                    </a:ext>
                  </a:extLst>
                </a:gridCol>
              </a:tblGrid>
              <a:tr h="434781">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marL="0" marR="0" lvl="0" indent="0" algn="l" defTabSz="685817" rtl="0" eaLnBrk="1" fontAlgn="auto" latinLnBrk="0" hangingPunct="1">
                        <a:lnSpc>
                          <a:spcPct val="107000"/>
                        </a:lnSpc>
                        <a:spcBef>
                          <a:spcPts val="0"/>
                        </a:spcBef>
                        <a:spcAft>
                          <a:spcPts val="0"/>
                        </a:spcAft>
                        <a:buClrTx/>
                        <a:buSzTx/>
                        <a:buFontTx/>
                        <a:buNone/>
                        <a:tabLst/>
                        <a:defRPr/>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 AND 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2315200">
                <a:tc>
                  <a:txBody>
                    <a:bodyPr/>
                    <a:lstStyle/>
                    <a:p>
                      <a:pPr>
                        <a:lnSpc>
                          <a:spcPct val="107000"/>
                        </a:lnSpc>
                        <a:spcAft>
                          <a:spcPts val="0"/>
                        </a:spcAft>
                      </a:pPr>
                      <a:r>
                        <a:rPr lang="en-ZA" sz="1200" b="1" dirty="0">
                          <a:effectLst/>
                          <a:latin typeface="Century Gothic" panose="020B0502020202020204" pitchFamily="34" charset="0"/>
                        </a:rPr>
                        <a:t>RIGHTS OF CHILDREN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defRPr/>
                      </a:pPr>
                      <a:r>
                        <a:rPr lang="en-US" sz="1200" dirty="0">
                          <a:solidFill>
                            <a:schemeClr val="tx1"/>
                          </a:solidFill>
                        </a:rPr>
                        <a:t>All Cluster foster care schemes must uphold the rights of children.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A file must be kept at the </a:t>
                      </a:r>
                      <a:r>
                        <a:rPr lang="en-US" sz="1200" dirty="0" err="1">
                          <a:solidFill>
                            <a:schemeClr val="tx1"/>
                          </a:solidFill>
                        </a:rPr>
                        <a:t>Organisation</a:t>
                      </a:r>
                      <a:r>
                        <a:rPr lang="en-US" sz="1200" dirty="0">
                          <a:solidFill>
                            <a:schemeClr val="tx1"/>
                          </a:solidFill>
                        </a:rPr>
                        <a:t> Managing the CFCS and at each foster home where a specific child is placed containing the following documentation:</a:t>
                      </a:r>
                    </a:p>
                    <a:p>
                      <a:pPr marL="0" indent="0">
                        <a:buFont typeface="Arial" panose="020B0604020202020204" pitchFamily="34" charset="0"/>
                        <a:buNone/>
                        <a:defRPr/>
                      </a:pPr>
                      <a:r>
                        <a:rPr lang="en-US" sz="1200" dirty="0">
                          <a:solidFill>
                            <a:schemeClr val="tx1"/>
                          </a:solidFill>
                        </a:rPr>
                        <a:t>      - A copy of each child’s valid court order</a:t>
                      </a:r>
                    </a:p>
                    <a:p>
                      <a:pPr marL="0" indent="0">
                        <a:buFont typeface="Arial" panose="020B0604020202020204" pitchFamily="34" charset="0"/>
                        <a:buNone/>
                        <a:defRPr/>
                      </a:pPr>
                      <a:r>
                        <a:rPr lang="en-US" sz="1200" dirty="0">
                          <a:solidFill>
                            <a:schemeClr val="tx1"/>
                          </a:solidFill>
                        </a:rPr>
                        <a:t>      - Birth certificate / ID Document</a:t>
                      </a:r>
                    </a:p>
                    <a:p>
                      <a:pPr marL="0" indent="0">
                        <a:buFont typeface="Arial" panose="020B0604020202020204" pitchFamily="34" charset="0"/>
                        <a:buNone/>
                        <a:defRPr/>
                      </a:pPr>
                      <a:r>
                        <a:rPr lang="en-US" sz="1200" dirty="0">
                          <a:solidFill>
                            <a:schemeClr val="tx1"/>
                          </a:solidFill>
                        </a:rPr>
                        <a:t>      - Health /Clinic cards</a:t>
                      </a:r>
                    </a:p>
                    <a:p>
                      <a:pPr marL="285750" indent="-285750">
                        <a:buFont typeface="Arial" panose="020B0604020202020204" pitchFamily="34" charset="0"/>
                        <a:buChar char="•"/>
                        <a:defRPr/>
                      </a:pPr>
                      <a:r>
                        <a:rPr lang="en-US" sz="1200" dirty="0">
                          <a:solidFill>
                            <a:schemeClr val="tx1"/>
                          </a:solidFill>
                        </a:rPr>
                        <a:t>The responsibility for the care and protection of the child in the CFCS must be assigned to an individual “active member”/ care giver.</a:t>
                      </a:r>
                    </a:p>
                    <a:p>
                      <a:pPr marL="285750" indent="-285750">
                        <a:buFont typeface="Arial" panose="020B0604020202020204" pitchFamily="34" charset="0"/>
                        <a:buChar char="•"/>
                        <a:defRPr/>
                      </a:pPr>
                      <a:r>
                        <a:rPr lang="en-US" sz="1200" dirty="0">
                          <a:solidFill>
                            <a:schemeClr val="tx1"/>
                          </a:solidFill>
                        </a:rPr>
                        <a:t>Children in alternative care may remain in such care beyond the age of 18 years old. [Sec 176(1) &amp; Sec 176(2) notification].</a:t>
                      </a:r>
                    </a:p>
                    <a:p>
                      <a:pPr marL="285750" indent="-285750">
                        <a:buFont typeface="Arial" panose="020B0604020202020204" pitchFamily="34" charset="0"/>
                        <a:buChar char="•"/>
                        <a:defRPr/>
                      </a:pPr>
                      <a:r>
                        <a:rPr lang="en-US" sz="1200" dirty="0">
                          <a:solidFill>
                            <a:schemeClr val="tx1"/>
                          </a:solidFill>
                        </a:rPr>
                        <a:t>A CFCS must promote the best interest of the child in the CFCS by providing services appropriate to the developmental needs of the child</a:t>
                      </a:r>
                      <a:r>
                        <a:rPr lang="en-US" sz="1200" kern="1200" dirty="0">
                          <a:solidFill>
                            <a:schemeClr val="tx1"/>
                          </a:solidFill>
                          <a:effectLst/>
                          <a:latin typeface="+mn-lt"/>
                          <a:ea typeface="+mn-ea"/>
                          <a:cs typeface="+mn-cs"/>
                        </a:rPr>
                        <a:t>.</a:t>
                      </a:r>
                      <a:endParaRPr lang="en-US" sz="1200" dirty="0">
                        <a:solidFill>
                          <a:schemeClr val="tx1"/>
                        </a:solidFill>
                      </a:endParaRPr>
                    </a:p>
                    <a:p>
                      <a:pPr marL="171450" indent="-171450">
                        <a:buFont typeface="Arial" panose="020B0604020202020204" pitchFamily="34" charset="0"/>
                        <a:buChar char="•"/>
                      </a:pPr>
                      <a:endParaRPr lang="en-US" sz="12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325466"/>
                  </a:ext>
                </a:extLst>
              </a:tr>
              <a:tr h="712369">
                <a:tc>
                  <a:txBody>
                    <a:bodyPr/>
                    <a:lstStyle/>
                    <a:p>
                      <a:pPr>
                        <a:lnSpc>
                          <a:spcPct val="107000"/>
                        </a:lnSpc>
                        <a:spcAft>
                          <a:spcPts val="0"/>
                        </a:spcAft>
                      </a:pPr>
                      <a:r>
                        <a:rPr lang="en-ZA" sz="1200" b="1" dirty="0">
                          <a:effectLst/>
                          <a:latin typeface="Century Gothic" panose="020B0502020202020204" pitchFamily="34" charset="0"/>
                        </a:rPr>
                        <a:t>CLUSTER FOSTER CARE NORMS AND STANDARDS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285750" indent="-285750">
                        <a:buFont typeface="Arial" panose="020B0604020202020204" pitchFamily="34" charset="0"/>
                        <a:buChar char="•"/>
                        <a:defRPr/>
                      </a:pPr>
                      <a:r>
                        <a:rPr lang="en-US" sz="1200" b="1" u="none" dirty="0"/>
                        <a:t>Service must include but not limited to</a:t>
                      </a:r>
                      <a:r>
                        <a:rPr lang="en-US" sz="1200" u="none" dirty="0"/>
                        <a:t>: </a:t>
                      </a:r>
                    </a:p>
                    <a:p>
                      <a:pPr marL="285750" indent="-285750">
                        <a:buFontTx/>
                        <a:buChar char="-"/>
                        <a:defRPr/>
                      </a:pPr>
                      <a:r>
                        <a:rPr lang="en-US" sz="1200" u="none" dirty="0"/>
                        <a:t>Protection of rights, Social Services, Education </a:t>
                      </a:r>
                      <a:r>
                        <a:rPr lang="en-US" sz="1200" dirty="0"/>
                        <a:t>and ECD, Health, Mental health Services, Cultural and religious services , Service to children with special needs, including chronic illness or a disability.</a:t>
                      </a:r>
                    </a:p>
                    <a:p>
                      <a:pPr marL="285750" indent="-285750">
                        <a:buFontTx/>
                        <a:buChar char="-"/>
                        <a:defRPr/>
                      </a:pPr>
                      <a:endParaRPr lang="en-US" sz="12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368079633"/>
                  </a:ext>
                </a:extLst>
              </a:tr>
              <a:tr h="1246646">
                <a:tc>
                  <a:txBody>
                    <a:bodyPr/>
                    <a:lstStyle/>
                    <a:p>
                      <a:pPr>
                        <a:lnSpc>
                          <a:spcPct val="107000"/>
                        </a:lnSpc>
                        <a:spcAft>
                          <a:spcPts val="0"/>
                        </a:spcAft>
                      </a:pPr>
                      <a:r>
                        <a:rPr lang="en-ZA" sz="1200" b="1" dirty="0">
                          <a:effectLst/>
                          <a:latin typeface="Century Gothic" panose="020B0502020202020204" pitchFamily="34" charset="0"/>
                        </a:rPr>
                        <a:t>DIFFERENT PLANS FOR FOSTER CHILDREN</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285750" indent="-285750">
                        <a:buFont typeface="Arial" panose="020B0604020202020204" pitchFamily="34" charset="0"/>
                        <a:buChar char="•"/>
                        <a:defRPr/>
                      </a:pPr>
                      <a:r>
                        <a:rPr lang="en-US" sz="1200" b="1" u="none" dirty="0"/>
                        <a:t>Every child in the CFCS must have:</a:t>
                      </a:r>
                    </a:p>
                    <a:p>
                      <a:pPr marL="285750" indent="-285750">
                        <a:buFontTx/>
                        <a:buChar char="-"/>
                        <a:defRPr/>
                      </a:pPr>
                      <a:r>
                        <a:rPr lang="en-US" sz="1200" dirty="0"/>
                        <a:t>A </a:t>
                      </a:r>
                      <a:r>
                        <a:rPr lang="en-US" sz="1200" dirty="0">
                          <a:solidFill>
                            <a:schemeClr val="tx1"/>
                          </a:solidFill>
                        </a:rPr>
                        <a:t>permanency plan upon admission and assessed two months after placement and every six month thereafter. </a:t>
                      </a:r>
                    </a:p>
                    <a:p>
                      <a:pPr marL="285750" indent="-285750">
                        <a:buFontTx/>
                        <a:buChar char="-"/>
                        <a:defRPr/>
                      </a:pPr>
                      <a:r>
                        <a:rPr lang="en-US" sz="1200" dirty="0">
                          <a:solidFill>
                            <a:schemeClr val="tx1"/>
                          </a:solidFill>
                        </a:rPr>
                        <a:t>Foster care plan must be developed within 21days after placement of the child and assessed on a six monthly basis.</a:t>
                      </a:r>
                    </a:p>
                    <a:p>
                      <a:pPr marL="285750" indent="-285750">
                        <a:buFontTx/>
                        <a:buChar char="-"/>
                        <a:defRPr/>
                      </a:pPr>
                      <a:r>
                        <a:rPr lang="en-US" sz="1200" dirty="0">
                          <a:solidFill>
                            <a:schemeClr val="tx1"/>
                          </a:solidFill>
                        </a:rPr>
                        <a:t>An IDP must be develop and assessed on a six-monthly basis</a:t>
                      </a:r>
                    </a:p>
                    <a:p>
                      <a:pPr marL="285750" indent="-285750">
                        <a:buFontTx/>
                        <a:buChar char="-"/>
                        <a:defRPr/>
                      </a:pPr>
                      <a:r>
                        <a:rPr lang="en-US" sz="1200" dirty="0">
                          <a:solidFill>
                            <a:schemeClr val="tx1"/>
                          </a:solidFill>
                        </a:rPr>
                        <a:t>A plan for independent living must be included in the permanency plan when a child turns 15 years old.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SW in CFCS to </a:t>
                      </a:r>
                      <a:r>
                        <a:rPr lang="en-US" sz="1200" u="sng" dirty="0">
                          <a:solidFill>
                            <a:schemeClr val="tx1"/>
                          </a:solidFill>
                        </a:rPr>
                        <a:t>facilitate and assist</a:t>
                      </a:r>
                      <a:r>
                        <a:rPr lang="en-US" sz="1200" dirty="0">
                          <a:solidFill>
                            <a:schemeClr val="tx1"/>
                          </a:solidFill>
                        </a:rPr>
                        <a:t> in ensuring that all above is in developed, assessed and available.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dirty="0"/>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663797221"/>
                  </a:ext>
                </a:extLst>
              </a:tr>
              <a:tr h="502125">
                <a:tc>
                  <a:txBody>
                    <a:bodyPr/>
                    <a:lstStyle/>
                    <a:p>
                      <a:pPr>
                        <a:lnSpc>
                          <a:spcPct val="107000"/>
                        </a:lnSpc>
                        <a:spcAft>
                          <a:spcPts val="0"/>
                        </a:spcAft>
                      </a:pPr>
                      <a:r>
                        <a:rPr lang="en-ZA" sz="1200" b="1" dirty="0">
                          <a:effectLst/>
                          <a:latin typeface="Century Gothic" panose="020B0502020202020204" pitchFamily="34" charset="0"/>
                        </a:rPr>
                        <a:t>TRANSFERS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The transfer for children from foster care parents(active members) to the Schemes must be done according to the procedures as outline in the act (Sec 171).</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2512167104"/>
                  </a:ext>
                </a:extLst>
              </a:tr>
            </a:tbl>
          </a:graphicData>
        </a:graphic>
      </p:graphicFrame>
    </p:spTree>
    <p:extLst>
      <p:ext uri="{BB962C8B-B14F-4D97-AF65-F5344CB8AC3E}">
        <p14:creationId xmlns:p14="http://schemas.microsoft.com/office/powerpoint/2010/main" xmlns="" val="40612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353783" y="6338889"/>
            <a:ext cx="582593" cy="281831"/>
          </a:xfrm>
          <a:prstGeom prst="rect">
            <a:avLst/>
          </a:prstGeom>
        </p:spPr>
        <p:txBody>
          <a:bodyPr/>
          <a:lstStyle/>
          <a:p>
            <a:fld id="{2D1174E8-B5BD-1543-95E9-5C242F28CFFE}" type="slidenum">
              <a:rPr lang="en-US" sz="1200">
                <a:solidFill>
                  <a:prstClr val="black">
                    <a:tint val="75000"/>
                  </a:prstClr>
                </a:solidFill>
              </a:rPr>
              <a:pPr/>
              <a:t>9</a:t>
            </a:fld>
            <a:endParaRPr lang="en-US" dirty="0">
              <a:solidFill>
                <a:prstClr val="black">
                  <a:tint val="75000"/>
                </a:prstClr>
              </a:solidFill>
            </a:endParaRPr>
          </a:p>
        </p:txBody>
      </p:sp>
      <p:sp>
        <p:nvSpPr>
          <p:cNvPr id="8" name="Title 1"/>
          <p:cNvSpPr>
            <a:spLocks noGrp="1"/>
          </p:cNvSpPr>
          <p:nvPr>
            <p:ph type="ctrTitle"/>
          </p:nvPr>
        </p:nvSpPr>
        <p:spPr>
          <a:xfrm>
            <a:off x="215661" y="172528"/>
            <a:ext cx="10140138" cy="672861"/>
          </a:xfrm>
        </p:spPr>
        <p:txBody>
          <a:bodyPr rtlCol="0">
            <a:noAutofit/>
          </a:bodyPr>
          <a:lstStyle/>
          <a:p>
            <a:pPr>
              <a:defRPr/>
            </a:pPr>
            <a:r>
              <a:rPr lang="en-ZA" sz="1600" dirty="0">
                <a:solidFill>
                  <a:srgbClr val="001484"/>
                </a:solidFill>
                <a:latin typeface="+mn-lt"/>
              </a:rPr>
              <a:t>    TABLE 3. CLUSTER FOSTER CARE NORMS AND STANDARDS</a:t>
            </a:r>
            <a:r>
              <a:rPr lang="en-ZA" sz="1600" dirty="0">
                <a:solidFill>
                  <a:srgbClr val="002060"/>
                </a:solidFill>
                <a:latin typeface="+mn-lt"/>
              </a:rPr>
              <a:t/>
            </a:r>
            <a:br>
              <a:rPr lang="en-ZA" sz="1600" dirty="0">
                <a:solidFill>
                  <a:srgbClr val="002060"/>
                </a:solidFill>
                <a:latin typeface="+mn-lt"/>
              </a:rPr>
            </a:br>
            <a:endParaRPr lang="en-ZA" sz="1600" dirty="0">
              <a:solidFill>
                <a:srgbClr val="001484"/>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311642487"/>
              </p:ext>
            </p:extLst>
          </p:nvPr>
        </p:nvGraphicFramePr>
        <p:xfrm>
          <a:off x="548640" y="1027119"/>
          <a:ext cx="10749280" cy="3485459"/>
        </p:xfrm>
        <a:graphic>
          <a:graphicData uri="http://schemas.openxmlformats.org/drawingml/2006/table">
            <a:tbl>
              <a:tblPr firstRow="1" bandRow="1"/>
              <a:tblGrid>
                <a:gridCol w="2590800">
                  <a:extLst>
                    <a:ext uri="{9D8B030D-6E8A-4147-A177-3AD203B41FA5}">
                      <a16:colId xmlns:a16="http://schemas.microsoft.com/office/drawing/2014/main" xmlns="" val="20000"/>
                    </a:ext>
                  </a:extLst>
                </a:gridCol>
                <a:gridCol w="8158480">
                  <a:extLst>
                    <a:ext uri="{9D8B030D-6E8A-4147-A177-3AD203B41FA5}">
                      <a16:colId xmlns:a16="http://schemas.microsoft.com/office/drawing/2014/main" xmlns="" val="20001"/>
                    </a:ext>
                  </a:extLst>
                </a:gridCol>
              </a:tblGrid>
              <a:tr h="394094">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algn="ctr">
                        <a:lnSpc>
                          <a:spcPct val="107000"/>
                        </a:lnSpc>
                        <a:spcAft>
                          <a:spcPts val="0"/>
                        </a:spcAft>
                      </a:pPr>
                      <a:r>
                        <a:rPr lang="en-ZA"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ACTIVITY</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tc>
                  <a:txBody>
                    <a:bodyPr/>
                    <a:lstStyle>
                      <a:lvl1pPr marL="0" algn="l" defTabSz="685817" rtl="0" eaLnBrk="1" latinLnBrk="0" hangingPunct="1">
                        <a:defRPr sz="1350" b="1" kern="1200">
                          <a:solidFill>
                            <a:schemeClr val="lt1"/>
                          </a:solidFill>
                          <a:latin typeface="Calibri"/>
                        </a:defRPr>
                      </a:lvl1pPr>
                      <a:lvl2pPr marL="342909" algn="l" defTabSz="685817" rtl="0" eaLnBrk="1" latinLnBrk="0" hangingPunct="1">
                        <a:defRPr sz="1350" b="1" kern="1200">
                          <a:solidFill>
                            <a:schemeClr val="lt1"/>
                          </a:solidFill>
                          <a:latin typeface="Calibri"/>
                        </a:defRPr>
                      </a:lvl2pPr>
                      <a:lvl3pPr marL="685817" algn="l" defTabSz="685817" rtl="0" eaLnBrk="1" latinLnBrk="0" hangingPunct="1">
                        <a:defRPr sz="1350" b="1" kern="1200">
                          <a:solidFill>
                            <a:schemeClr val="lt1"/>
                          </a:solidFill>
                          <a:latin typeface="Calibri"/>
                        </a:defRPr>
                      </a:lvl3pPr>
                      <a:lvl4pPr marL="1028726" algn="l" defTabSz="685817" rtl="0" eaLnBrk="1" latinLnBrk="0" hangingPunct="1">
                        <a:defRPr sz="1350" b="1" kern="1200">
                          <a:solidFill>
                            <a:schemeClr val="lt1"/>
                          </a:solidFill>
                          <a:latin typeface="Calibri"/>
                        </a:defRPr>
                      </a:lvl4pPr>
                      <a:lvl5pPr marL="1371634" algn="l" defTabSz="685817" rtl="0" eaLnBrk="1" latinLnBrk="0" hangingPunct="1">
                        <a:defRPr sz="1350" b="1" kern="1200">
                          <a:solidFill>
                            <a:schemeClr val="lt1"/>
                          </a:solidFill>
                          <a:latin typeface="Calibri"/>
                        </a:defRPr>
                      </a:lvl5pPr>
                      <a:lvl6pPr marL="1714543" algn="l" defTabSz="685817" rtl="0" eaLnBrk="1" latinLnBrk="0" hangingPunct="1">
                        <a:defRPr sz="1350" b="1" kern="1200">
                          <a:solidFill>
                            <a:schemeClr val="lt1"/>
                          </a:solidFill>
                          <a:latin typeface="Calibri"/>
                        </a:defRPr>
                      </a:lvl6pPr>
                      <a:lvl7pPr marL="2057451" algn="l" defTabSz="685817" rtl="0" eaLnBrk="1" latinLnBrk="0" hangingPunct="1">
                        <a:defRPr sz="1350" b="1" kern="1200">
                          <a:solidFill>
                            <a:schemeClr val="lt1"/>
                          </a:solidFill>
                          <a:latin typeface="Calibri"/>
                        </a:defRPr>
                      </a:lvl7pPr>
                      <a:lvl8pPr marL="2400360" algn="l" defTabSz="685817" rtl="0" eaLnBrk="1" latinLnBrk="0" hangingPunct="1">
                        <a:defRPr sz="1350" b="1" kern="1200">
                          <a:solidFill>
                            <a:schemeClr val="lt1"/>
                          </a:solidFill>
                          <a:latin typeface="Calibri"/>
                        </a:defRPr>
                      </a:lvl8pPr>
                      <a:lvl9pPr marL="2743269" algn="l" defTabSz="685817" rtl="0" eaLnBrk="1" latinLnBrk="0" hangingPunct="1">
                        <a:defRPr sz="1350" b="1" kern="1200">
                          <a:solidFill>
                            <a:schemeClr val="lt1"/>
                          </a:solidFill>
                          <a:latin typeface="Calibri"/>
                        </a:defRPr>
                      </a:lvl9pPr>
                    </a:lstStyle>
                    <a:p>
                      <a:pPr marL="0" marR="0" lvl="0" indent="0" algn="l" defTabSz="685817" rtl="0" eaLnBrk="1" fontAlgn="auto" latinLnBrk="0" hangingPunct="1">
                        <a:lnSpc>
                          <a:spcPct val="107000"/>
                        </a:lnSpc>
                        <a:spcBef>
                          <a:spcPts val="0"/>
                        </a:spcBef>
                        <a:spcAft>
                          <a:spcPts val="0"/>
                        </a:spcAft>
                        <a:buClrTx/>
                        <a:buSzTx/>
                        <a:buFontTx/>
                        <a:buNone/>
                        <a:tabLst/>
                        <a:defRPr/>
                      </a:pPr>
                      <a:r>
                        <a:rPr lang="en-ZA"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NORMS AND STANDARDS</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1484"/>
                    </a:solidFill>
                  </a:tcPr>
                </a:tc>
                <a:extLst>
                  <a:ext uri="{0D108BD9-81ED-4DB2-BD59-A6C34878D82A}">
                    <a16:rowId xmlns:a16="http://schemas.microsoft.com/office/drawing/2014/main" xmlns="" val="10000"/>
                  </a:ext>
                </a:extLst>
              </a:tr>
              <a:tr h="599052">
                <a:tc>
                  <a:txBody>
                    <a:bodyPr/>
                    <a:lstStyle/>
                    <a:p>
                      <a:pPr>
                        <a:lnSpc>
                          <a:spcPct val="107000"/>
                        </a:lnSpc>
                        <a:spcAft>
                          <a:spcPts val="0"/>
                        </a:spcAft>
                      </a:pPr>
                      <a:r>
                        <a:rPr lang="en-ZA" sz="1200" b="1" dirty="0">
                          <a:effectLst/>
                          <a:latin typeface="Century Gothic" panose="020B0502020202020204" pitchFamily="34" charset="0"/>
                        </a:rPr>
                        <a:t>SOCIAL WORKER in CFCS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defRPr/>
                      </a:pPr>
                      <a:r>
                        <a:rPr lang="en-US" sz="1200" dirty="0">
                          <a:solidFill>
                            <a:schemeClr val="tx1"/>
                          </a:solidFill>
                        </a:rPr>
                        <a:t>A social worker must be employed by a CFCS for every 35 children placed. </a:t>
                      </a:r>
                    </a:p>
                    <a:p>
                      <a:pPr marL="171450" indent="-171450">
                        <a:buFont typeface="Arial" panose="020B0604020202020204" pitchFamily="34" charset="0"/>
                        <a:buChar char="•"/>
                        <a:defRPr/>
                      </a:pPr>
                      <a:r>
                        <a:rPr lang="en-US" sz="1200" dirty="0">
                          <a:solidFill>
                            <a:schemeClr val="tx1"/>
                          </a:solidFill>
                        </a:rPr>
                        <a:t>All registered and designated CFCS are funded with a social work post(s) depending on the size of the scheme.</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917710930"/>
                  </a:ext>
                </a:extLst>
              </a:tr>
              <a:tr h="844563">
                <a:tc>
                  <a:txBody>
                    <a:bodyPr/>
                    <a:lstStyle/>
                    <a:p>
                      <a:pPr>
                        <a:lnSpc>
                          <a:spcPct val="107000"/>
                        </a:lnSpc>
                        <a:spcAft>
                          <a:spcPts val="0"/>
                        </a:spcAft>
                      </a:pPr>
                      <a:r>
                        <a:rPr lang="en-ZA" sz="1200" b="1" dirty="0">
                          <a:effectLst/>
                          <a:latin typeface="Century Gothic" panose="020B0502020202020204" pitchFamily="34" charset="0"/>
                        </a:rPr>
                        <a:t>FUNDING</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defRPr/>
                      </a:pPr>
                      <a:r>
                        <a:rPr lang="en-US" sz="1200" dirty="0"/>
                        <a:t>A child in the cluster foster care scheme has the right to financial support from the state.</a:t>
                      </a:r>
                    </a:p>
                    <a:p>
                      <a:pPr marL="171450" indent="-171450">
                        <a:buFont typeface="Arial" panose="020B0604020202020204" pitchFamily="34" charset="0"/>
                        <a:buChar char="•"/>
                        <a:defRPr/>
                      </a:pPr>
                      <a:r>
                        <a:rPr lang="en-US" sz="1200" dirty="0"/>
                        <a:t>Payment of the foster child grant to the NPO managing the cluster foster care scheme.</a:t>
                      </a:r>
                    </a:p>
                    <a:p>
                      <a:pPr marL="171450" indent="-171450">
                        <a:buFont typeface="Arial" panose="020B0604020202020204" pitchFamily="34" charset="0"/>
                        <a:buChar char="•"/>
                        <a:defRPr/>
                      </a:pPr>
                      <a:r>
                        <a:rPr lang="en-US" sz="1200" dirty="0"/>
                        <a:t>Children placed in alternative care are exempted from paying school fees and medical fees/costs. </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372325466"/>
                  </a:ext>
                </a:extLst>
              </a:tr>
              <a:tr h="1585279">
                <a:tc>
                  <a:txBody>
                    <a:bodyPr/>
                    <a:lstStyle/>
                    <a:p>
                      <a:pPr>
                        <a:lnSpc>
                          <a:spcPct val="107000"/>
                        </a:lnSpc>
                        <a:spcAft>
                          <a:spcPts val="0"/>
                        </a:spcAft>
                      </a:pPr>
                      <a:r>
                        <a:rPr lang="en-ZA" sz="1200" b="1" dirty="0">
                          <a:effectLst/>
                          <a:latin typeface="Century Gothic" panose="020B0502020202020204" pitchFamily="34" charset="0"/>
                        </a:rPr>
                        <a:t>NPO/CFCS</a:t>
                      </a: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171450" indent="-171450">
                        <a:buFont typeface="Arial" panose="020B0604020202020204" pitchFamily="34" charset="0"/>
                        <a:buChar char="•"/>
                        <a:defRPr/>
                      </a:pPr>
                      <a:r>
                        <a:rPr lang="en-US" sz="1200" dirty="0"/>
                        <a:t>All cluster foster care schemes must adhere to the operational norms and standards.</a:t>
                      </a:r>
                    </a:p>
                    <a:p>
                      <a:pPr marL="171450" indent="-171450">
                        <a:buFont typeface="Arial" panose="020B0604020202020204" pitchFamily="34" charset="0"/>
                        <a:buChar char="•"/>
                        <a:defRPr/>
                      </a:pPr>
                      <a:r>
                        <a:rPr lang="en-US" sz="1200" dirty="0"/>
                        <a:t>An annual report must be submitted as prescribe in * regulation 69(2).</a:t>
                      </a:r>
                    </a:p>
                    <a:p>
                      <a:pPr marL="171450" indent="-171450">
                        <a:buFont typeface="Arial" panose="020B0604020202020204" pitchFamily="34" charset="0"/>
                        <a:buChar char="•"/>
                        <a:defRPr/>
                      </a:pPr>
                      <a:r>
                        <a:rPr lang="en-US" sz="1200" dirty="0"/>
                        <a:t>A quarterly updated register of all children placed in the CFCS to be submitted to Provincial DSD.</a:t>
                      </a:r>
                    </a:p>
                    <a:p>
                      <a:pPr marL="171450" indent="-171450">
                        <a:buFont typeface="Arial" panose="020B0604020202020204" pitchFamily="34" charset="0"/>
                        <a:buChar char="•"/>
                        <a:defRPr/>
                      </a:pPr>
                      <a:r>
                        <a:rPr lang="en-US" sz="1200" dirty="0"/>
                        <a:t>The scheme must undergo a quality assurance process within a year of registration and annually thereafter.</a:t>
                      </a:r>
                    </a:p>
                    <a:p>
                      <a:pPr marL="171450" indent="-171450">
                        <a:buFont typeface="Arial" panose="020B0604020202020204" pitchFamily="34" charset="0"/>
                        <a:buChar char="•"/>
                        <a:defRPr/>
                      </a:pPr>
                      <a:r>
                        <a:rPr lang="en-US" sz="1200" dirty="0"/>
                        <a:t>All registered, designated and funded cfcs in the Province adheres to the provincial standard operating procedures of the funding process.</a:t>
                      </a:r>
                    </a:p>
                    <a:p>
                      <a:pPr marL="171450" indent="-171450">
                        <a:buFont typeface="Arial" panose="020B0604020202020204" pitchFamily="34" charset="0"/>
                        <a:buChar char="•"/>
                      </a:pPr>
                      <a:endParaRPr lang="en-US" sz="1200" kern="1200" dirty="0">
                        <a:solidFill>
                          <a:schemeClr val="dk1"/>
                        </a:solidFill>
                        <a:effectLst/>
                        <a:latin typeface="+mn-lt"/>
                        <a:ea typeface="+mn-ea"/>
                        <a:cs typeface="+mn-cs"/>
                      </a:endParaRPr>
                    </a:p>
                  </a:txBody>
                  <a:tcPr marL="63840" marR="6384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72171961"/>
                  </a:ext>
                </a:extLst>
              </a:tr>
            </a:tbl>
          </a:graphicData>
        </a:graphic>
      </p:graphicFrame>
    </p:spTree>
    <p:extLst>
      <p:ext uri="{BB962C8B-B14F-4D97-AF65-F5344CB8AC3E}">
        <p14:creationId xmlns:p14="http://schemas.microsoft.com/office/powerpoint/2010/main" xmlns="" val="36163873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25644</TotalTime>
  <Words>4246</Words>
  <Application>Microsoft Office PowerPoint</Application>
  <PresentationFormat>Custom</PresentationFormat>
  <Paragraphs>443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WCG-PPT Master-121022-amc</vt:lpstr>
      <vt:lpstr>Slide 1</vt:lpstr>
      <vt:lpstr>                                                                                CONTENTS </vt:lpstr>
      <vt:lpstr>    TABLE 1. FOSTER CARE MANAGEMENT LEGISLATION, POLICY AND PROCEDURES </vt:lpstr>
      <vt:lpstr>    TABLE 2. FOSTER CARE NORMS AND STANDARDS </vt:lpstr>
      <vt:lpstr>    TABLE 2. FOSTER CARE NORMS AND STANDARDS </vt:lpstr>
      <vt:lpstr>    TABLE 2. FOSTER CARE NORMS AND STANDARDS </vt:lpstr>
      <vt:lpstr>    TABLE 3. CLUSTER FOSTER CARE NORMS AND STANDARDS </vt:lpstr>
      <vt:lpstr>    TABLE 3. CLUSTER FOSTER CARE NORMS AND STANDARDS </vt:lpstr>
      <vt:lpstr>    TABLE 3. CLUSTER FOSTER CARE NORMS AND STANDARDS </vt:lpstr>
      <vt:lpstr>TABLE 4. PROVINCIAL ACTION PLAN TO IMPLEMENT THE CHILDREN’S AMENDMENT ACT                </vt:lpstr>
      <vt:lpstr>TABLE 4. PROVINCIAL ACTION PLAN TO IMPLEMENT THE CHILDREN’S AMENDMENT ACT            </vt:lpstr>
      <vt:lpstr>TABLE 4. PROVINCIAL ACTION PLAN TO IMPLEMENT THE CHILDREN’S AMENDMENT ACT                </vt:lpstr>
      <vt:lpstr>    TABLE 5. FOSTER CARE BASELINE OF CHILDREN IN FOSTER CARE IN THE WESTERN CAPE MARCH 2023  </vt:lpstr>
      <vt:lpstr>TABLE 5: TOTAL NUMBER OF CHILDREN IN FOSTER CARE ACCORDING TO TYPE AND DURATION OF FOSTER CARE ORDERS  AT END OF MARCH 2023 </vt:lpstr>
      <vt:lpstr>TABLE 6. HUMAN RESOURCES, FOSTER CARE MONITORING TOOL &amp; S125 </vt:lpstr>
      <vt:lpstr>TABLE 7. CHALLENGES </vt:lpstr>
      <vt:lpstr>TABLE 7. CHALLENGES </vt:lpstr>
      <vt:lpstr>TABLE 7. CHALLENGES </vt:lpstr>
      <vt:lpstr>TABLE 8 . Designated Child Protection Organisations and Funding.   </vt:lpstr>
      <vt:lpstr>TABLE 9 . CONCLUION </vt:lpstr>
      <vt:lpstr>Slide 21</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1983</cp:revision>
  <cp:lastPrinted>2019-01-28T07:09:01Z</cp:lastPrinted>
  <dcterms:created xsi:type="dcterms:W3CDTF">2017-01-19T08:56:34Z</dcterms:created>
  <dcterms:modified xsi:type="dcterms:W3CDTF">2023-04-25T08:06:30Z</dcterms:modified>
</cp:coreProperties>
</file>