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0"/>
  </p:notesMasterIdLst>
  <p:sldIdLst>
    <p:sldId id="313" r:id="rId5"/>
    <p:sldId id="315" r:id="rId6"/>
    <p:sldId id="793" r:id="rId7"/>
    <p:sldId id="306" r:id="rId8"/>
    <p:sldId id="789" r:id="rId9"/>
    <p:sldId id="797" r:id="rId10"/>
    <p:sldId id="798" r:id="rId11"/>
    <p:sldId id="791" r:id="rId12"/>
    <p:sldId id="800" r:id="rId13"/>
    <p:sldId id="790" r:id="rId14"/>
    <p:sldId id="792" r:id="rId15"/>
    <p:sldId id="267" r:id="rId16"/>
    <p:sldId id="268" r:id="rId17"/>
    <p:sldId id="271" r:id="rId18"/>
    <p:sldId id="272" r:id="rId19"/>
    <p:sldId id="275" r:id="rId20"/>
    <p:sldId id="722" r:id="rId21"/>
    <p:sldId id="723" r:id="rId22"/>
    <p:sldId id="280" r:id="rId23"/>
    <p:sldId id="725" r:id="rId24"/>
    <p:sldId id="284" r:id="rId25"/>
    <p:sldId id="285" r:id="rId26"/>
    <p:sldId id="286" r:id="rId27"/>
    <p:sldId id="288" r:id="rId28"/>
    <p:sldId id="289" r:id="rId29"/>
    <p:sldId id="290" r:id="rId30"/>
    <p:sldId id="292" r:id="rId31"/>
    <p:sldId id="293" r:id="rId32"/>
    <p:sldId id="294" r:id="rId33"/>
    <p:sldId id="297" r:id="rId34"/>
    <p:sldId id="298" r:id="rId35"/>
    <p:sldId id="301" r:id="rId36"/>
    <p:sldId id="302" r:id="rId37"/>
    <p:sldId id="303" r:id="rId38"/>
    <p:sldId id="726" r:id="rId39"/>
    <p:sldId id="799" r:id="rId40"/>
    <p:sldId id="262" r:id="rId41"/>
    <p:sldId id="728" r:id="rId42"/>
    <p:sldId id="348" r:id="rId43"/>
    <p:sldId id="767" r:id="rId44"/>
    <p:sldId id="273" r:id="rId45"/>
    <p:sldId id="269" r:id="rId46"/>
    <p:sldId id="770" r:id="rId47"/>
    <p:sldId id="263" r:id="rId48"/>
    <p:sldId id="773" r:id="rId49"/>
    <p:sldId id="340" r:id="rId50"/>
    <p:sldId id="733" r:id="rId51"/>
    <p:sldId id="778" r:id="rId52"/>
    <p:sldId id="795" r:id="rId53"/>
    <p:sldId id="256" r:id="rId54"/>
    <p:sldId id="542" r:id="rId55"/>
    <p:sldId id="540" r:id="rId56"/>
    <p:sldId id="497" r:id="rId57"/>
    <p:sldId id="552" r:id="rId58"/>
    <p:sldId id="304" r:id="rId5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E5FF22-C20A-A486-6BAC-63AAF6BD12EC}" name="Lindelwa Tsekiso" initials="LT" userId="S::ltsekiso@environment.gov.za::1cb806bd-2f1b-4e14-ab35-90cd56ef371a" providerId="AD"/>
  <p188:author id="{40A7EB58-9E8B-71A2-FAE2-D6C5106C4083}" name="Thembi Msindo-Nkuna" initials="TM" userId="S::tnkuna@environment.gov.za::929b4d94-b86a-4024-a1ca-8b9332c7ac77" providerId="AD"/>
  <p188:author id="{7494FBFB-89AE-1BE4-4011-31B1BE8C7C0E}" name="Kgoadi Molaba" initials="KM" userId="S::KMolaba@environment.gov.za::53d03e73-fba0-4470-8417-7bf019bcf4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0066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0F9B3-327D-403F-8A98-4BA0EB041CE9}" v="1" dt="2023-04-12T09:26:01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targets per programme</a:t>
            </a:r>
          </a:p>
        </c:rich>
      </c:tx>
      <c:layout>
        <c:manualLayout>
          <c:xMode val="edge"/>
          <c:yMode val="edge"/>
          <c:x val="0.33526230249171068"/>
          <c:y val="4.6692063390909998E-2"/>
        </c:manualLayout>
      </c:layout>
      <c:spPr>
        <a:solidFill>
          <a:sysClr val="window" lastClr="FFFFFF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938537002669903E-2"/>
          <c:y val="0.29649460253227855"/>
          <c:w val="0.95058239616648255"/>
          <c:h val="0.5385402541347293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1">
                  <c:v>Programme 1</c:v>
                </c:pt>
                <c:pt idx="2">
                  <c:v>Programme 2</c:v>
                </c:pt>
                <c:pt idx="3">
                  <c:v>Programme 3</c:v>
                </c:pt>
                <c:pt idx="4">
                  <c:v>Programme 4</c:v>
                </c:pt>
                <c:pt idx="5">
                  <c:v>Programme 5</c:v>
                </c:pt>
                <c:pt idx="6">
                  <c:v>Programme 6</c:v>
                </c:pt>
                <c:pt idx="7">
                  <c:v>Programme 7</c:v>
                </c:pt>
                <c:pt idx="8">
                  <c:v>Programme 8</c:v>
                </c:pt>
                <c:pt idx="9">
                  <c:v>Programme 9</c:v>
                </c:pt>
                <c:pt idx="10">
                  <c:v>Total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1">
                  <c:v>5</c:v>
                </c:pt>
                <c:pt idx="2">
                  <c:v>5</c:v>
                </c:pt>
                <c:pt idx="3">
                  <c:v>10</c:v>
                </c:pt>
                <c:pt idx="4">
                  <c:v>6</c:v>
                </c:pt>
                <c:pt idx="5">
                  <c:v>13</c:v>
                </c:pt>
                <c:pt idx="6">
                  <c:v>9</c:v>
                </c:pt>
                <c:pt idx="7">
                  <c:v>10</c:v>
                </c:pt>
                <c:pt idx="8">
                  <c:v>5</c:v>
                </c:pt>
                <c:pt idx="9">
                  <c:v>8</c:v>
                </c:pt>
                <c:pt idx="1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BF-4F56-88ED-69A89E5239B3}"/>
            </c:ext>
          </c:extLst>
        </c:ser>
        <c:dLbls>
          <c:showVal val="1"/>
        </c:dLbls>
        <c:gapWidth val="219"/>
        <c:overlap val="-27"/>
        <c:axId val="60986880"/>
        <c:axId val="60988416"/>
      </c:barChart>
      <c:catAx>
        <c:axId val="60986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88416"/>
        <c:crosses val="autoZero"/>
        <c:auto val="1"/>
        <c:lblAlgn val="ctr"/>
        <c:lblOffset val="100"/>
      </c:catAx>
      <c:valAx>
        <c:axId val="60988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8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B282-282C-4BD3-89E8-59C053966961}" type="datetimeFigureOut">
              <a:rPr lang="en-ZA" smtClean="0"/>
              <a:pPr/>
              <a:t>2023/05/04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2771-AF8D-4FF9-9F8C-E458FEFC56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648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72771-AF8D-4FF9-9F8C-E458FEFC56D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76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53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04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49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60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58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77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903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084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604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08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72771-AF8D-4FF9-9F8C-E458FEFC56D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613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285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501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653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72771-AF8D-4FF9-9F8C-E458FEFC56D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010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459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438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459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556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190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70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72771-AF8D-4FF9-9F8C-E458FEFC56D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415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80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477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249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459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280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97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72771-AF8D-4FF9-9F8C-E458FEFC56D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650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7B1B1-EC37-4AA5-9C81-D55165A2E9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099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7B1B1-EC37-4AA5-9C81-D55165A2E9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85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4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39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97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6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97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4E7E3-98CD-4B26-A823-0C680A4B1A6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30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16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20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21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4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45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6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88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11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50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902FC6-061E-5F4C-9ACA-6C4849BEF69D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26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832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2BA28D0-E372-1348-AF2B-539546477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86484"/>
            <a:ext cx="8809703" cy="125179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FORESTRY, FISHERIES </a:t>
            </a:r>
            <a:b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ENVIRONMENT (DFFE)</a:t>
            </a:r>
            <a:r>
              <a:rPr lang="en-U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48" y="1698259"/>
            <a:ext cx="8809704" cy="116520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2023/24 Annual Performance Plan (APP)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208997"/>
            <a:ext cx="9144000" cy="752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7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on Forestry, Fisheries and the Environment Briefing: April 2023</a:t>
            </a:r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0" dirty="0">
              <a:solidFill>
                <a:srgbClr val="008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DAF771-ADB4-D491-A5DF-A6516632B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2" t="18712" r="29316" b="6834"/>
          <a:stretch/>
        </p:blipFill>
        <p:spPr bwMode="auto">
          <a:xfrm>
            <a:off x="2484740" y="2667656"/>
            <a:ext cx="3840221" cy="2653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5816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49125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7. SUMMARY OF 2023/24 APP TARGETS  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38932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2864557"/>
              </p:ext>
            </p:extLst>
          </p:nvPr>
        </p:nvGraphicFramePr>
        <p:xfrm>
          <a:off x="85724" y="748436"/>
          <a:ext cx="8915401" cy="3392590"/>
        </p:xfrm>
        <a:graphic>
          <a:graphicData uri="http://schemas.openxmlformats.org/drawingml/2006/table">
            <a:tbl>
              <a:tblPr/>
              <a:tblGrid>
                <a:gridCol w="6402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239">
                  <a:extLst>
                    <a:ext uri="{9D8B030D-6E8A-4147-A177-3AD203B41FA5}">
                      <a16:colId xmlns:a16="http://schemas.microsoft.com/office/drawing/2014/main" xmlns="" val="2806981732"/>
                    </a:ext>
                  </a:extLst>
                </a:gridCol>
              </a:tblGrid>
              <a:tr h="3009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PROGRAMMES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 NUMBER OF TARGETS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1: Administration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900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2: </a:t>
                      </a:r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Compliance and Sector Monitoring</a:t>
                      </a:r>
                      <a:endParaRPr lang="en-ZA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558303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3: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Oceans and Coasts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28751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4: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Change, Air Quality and Sustainable Development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0156489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5: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and Conservation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3268610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6: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Programmes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924454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7: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Chemicals and Waste Management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697821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8: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Forestry Management</a:t>
                      </a:r>
                      <a:endParaRPr lang="en-ZA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2019384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9: Fisheries Management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5474782"/>
                  </a:ext>
                </a:extLst>
              </a:tr>
              <a:tr h="225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5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otal</a:t>
                      </a:r>
                      <a:endParaRPr lang="en-ZA" sz="1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93422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4ADD0B-8665-4655-BE5F-3B51AA58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6700" y="6152581"/>
            <a:ext cx="2133600" cy="3714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07B8A66-129D-F72B-4032-242368848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4369454"/>
              </p:ext>
            </p:extLst>
          </p:nvPr>
        </p:nvGraphicFramePr>
        <p:xfrm>
          <a:off x="85725" y="4102259"/>
          <a:ext cx="8986838" cy="178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9708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86" y="892629"/>
            <a:ext cx="8120744" cy="4114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2023/24 </a:t>
            </a:r>
            <a:b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PERFORMANCE PLAN</a:t>
            </a:r>
            <a:b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(Annual Targets Per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620A90-8D1C-4FDF-BCC8-CB345AAE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5838" y="6221447"/>
            <a:ext cx="2133600" cy="51117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5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411788"/>
            <a:ext cx="8715375" cy="1396463"/>
          </a:xfrm>
        </p:spPr>
        <p:txBody>
          <a:bodyPr>
            <a:normAutofit/>
          </a:bodyPr>
          <a:lstStyle/>
          <a:p>
            <a:r>
              <a:rPr lang="en-ZA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620A90-8D1C-4FDF-BCC8-CB345AAE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5838" y="6221447"/>
            <a:ext cx="2133600" cy="51117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A820640-CECB-D1AD-CC1B-8B0FE84B9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4091953"/>
              </p:ext>
            </p:extLst>
          </p:nvPr>
        </p:nvGraphicFramePr>
        <p:xfrm>
          <a:off x="1007244" y="2160716"/>
          <a:ext cx="6879397" cy="668988"/>
        </p:xfrm>
        <a:graphic>
          <a:graphicData uri="http://schemas.openxmlformats.org/drawingml/2006/table">
            <a:tbl>
              <a:tblPr/>
              <a:tblGrid>
                <a:gridCol w="6879397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624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strategic leadership, management and support services to the Department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78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5" y="270400"/>
            <a:ext cx="8743505" cy="400882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1: ADMINISTRATION </a:t>
            </a:r>
            <a:r>
              <a:rPr lang="en-Z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6637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4437767"/>
              </p:ext>
            </p:extLst>
          </p:nvPr>
        </p:nvGraphicFramePr>
        <p:xfrm>
          <a:off x="154005" y="682408"/>
          <a:ext cx="8835990" cy="4291523"/>
        </p:xfrm>
        <a:graphic>
          <a:graphicData uri="http://schemas.openxmlformats.org/drawingml/2006/table">
            <a:tbl>
              <a:tblPr/>
              <a:tblGrid>
                <a:gridCol w="4975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0947">
                  <a:extLst>
                    <a:ext uri="{9D8B030D-6E8A-4147-A177-3AD203B41FA5}">
                      <a16:colId xmlns:a16="http://schemas.microsoft.com/office/drawing/2014/main" xmlns="" val="3187594161"/>
                    </a:ext>
                  </a:extLst>
                </a:gridCol>
              </a:tblGrid>
              <a:tr h="280043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GOOD GOVERNANCE AND COMPLIANCE WITH LEGISLATIVE REQUIREMENTS AND EFFECTIVE FINANCIAL MANAGEMENT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4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spc="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External audit opinion obtained 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strike="noStrike" spc="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Unqualified external audit</a:t>
                      </a:r>
                      <a:r>
                        <a:rPr lang="en-US" sz="1500" strike="noStrike" spc="1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opinion</a:t>
                      </a:r>
                      <a:endParaRPr lang="en-ZA" sz="1500" strike="noStrik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strike="noStrike" kern="12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expenditure of DFFE budget allocation </a:t>
                      </a:r>
                      <a:endParaRPr lang="en-ZA" sz="1500" strike="noStrike" kern="1200" spc="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spc="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172">
                <a:tc gridSpan="2">
                  <a:txBody>
                    <a:bodyPr/>
                    <a:lstStyle/>
                    <a:p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OUTCOME: AN ADEQUATELY SKILLED AND CAPACITATED WORKFORCE WHICH IS TRANSFORMED AND REPRESENTATIVE OF SOUTH AFRICA’ RACE AND GENDER DEMOGRAPHICS</a:t>
                      </a:r>
                      <a:endParaRPr kumimoji="0" lang="en-ZA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8059175"/>
                  </a:ext>
                </a:extLst>
              </a:tr>
              <a:tr h="3353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</a:t>
                      </a:r>
                      <a:r>
                        <a:rPr lang="en-US" sz="1500" kern="12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women appointed in Senior Management positions </a:t>
                      </a:r>
                      <a:r>
                        <a:rPr lang="en-US" sz="900" spc="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ZA" sz="900" kern="1200" spc="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ZA" sz="1500" kern="1200" spc="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577801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</a:t>
                      </a:r>
                      <a:r>
                        <a:rPr lang="en-US" sz="1500" kern="12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people with disabilities appointed </a:t>
                      </a:r>
                      <a:r>
                        <a:rPr lang="en-US" sz="900" spc="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ZA" sz="900" kern="1200" spc="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ZA" sz="1500" kern="1200" spc="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3915659"/>
                  </a:ext>
                </a:extLst>
              </a:tr>
              <a:tr h="50954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OUTCOME:  IMPROVED HUMAN RESOURCES CAPACITY OF THE SECTOR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kern="1200" spc="1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2821355"/>
                  </a:ext>
                </a:extLst>
              </a:tr>
              <a:tr h="509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beneficiaries benefitting from bursaries programme</a:t>
                      </a:r>
                      <a:endParaRPr lang="en-ZA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 bursaries issued (40 full time and 70 part time)</a:t>
                      </a:r>
                      <a:endParaRPr lang="en-ZA" sz="1500" kern="1200" spc="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18883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4ADD0B-8665-4655-BE5F-3B51AA58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6700" y="6152581"/>
            <a:ext cx="2133600" cy="3714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01BB8A0-8DAC-851E-45F4-381EA923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7198" y="6617272"/>
            <a:ext cx="3755994" cy="240728"/>
          </a:xfrm>
        </p:spPr>
        <p:txBody>
          <a:bodyPr/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# - Contributes to the MTSF </a:t>
            </a:r>
          </a:p>
        </p:txBody>
      </p:sp>
    </p:spTree>
    <p:extLst>
      <p:ext uri="{BB962C8B-B14F-4D97-AF65-F5344CB8AC3E}">
        <p14:creationId xmlns:p14="http://schemas.microsoft.com/office/powerpoint/2010/main" xmlns="" val="7692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636106"/>
            <a:ext cx="8715375" cy="136202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REGULATORY COMPLIANCE AND SECTOR MONITORING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78B3D4-3D8D-4DFA-8C43-347FCF41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31571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C54EA68-4929-1380-6FA1-3ABE918B9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0512798"/>
              </p:ext>
            </p:extLst>
          </p:nvPr>
        </p:nvGraphicFramePr>
        <p:xfrm>
          <a:off x="636999" y="2378743"/>
          <a:ext cx="7818632" cy="943979"/>
        </p:xfrm>
        <a:graphic>
          <a:graphicData uri="http://schemas.openxmlformats.org/drawingml/2006/table">
            <a:tbl>
              <a:tblPr/>
              <a:tblGrid>
                <a:gridCol w="7818632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615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the development of an enabling legal regime and licensing authorisation system that will promote enforcement and compliance and ensure coordination of sector performance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40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243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" y="106996"/>
            <a:ext cx="9088341" cy="546643"/>
          </a:xfrm>
        </p:spPr>
        <p:txBody>
          <a:bodyPr>
            <a:noAutofit/>
          </a:bodyPr>
          <a:lstStyle/>
          <a:p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PROGRAMME 2: REGULATORY COMPLIANCE AND SECTOR MONITORING 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/>
            </a:r>
            <a:br>
              <a:rPr lang="en-ZA" sz="2000" dirty="0"/>
            </a:b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dirty="0"/>
              <a:t/>
            </a:r>
            <a:br>
              <a:rPr lang="en-ZA" sz="2000" dirty="0"/>
            </a:br>
            <a:r>
              <a:rPr lang="en-ZA" sz="2000" b="1" dirty="0"/>
              <a:t> </a:t>
            </a:r>
            <a:endParaRPr lang="en-ZA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5363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96744"/>
              </p:ext>
            </p:extLst>
          </p:nvPr>
        </p:nvGraphicFramePr>
        <p:xfrm>
          <a:off x="55659" y="746106"/>
          <a:ext cx="8835990" cy="4748639"/>
        </p:xfrm>
        <a:graphic>
          <a:graphicData uri="http://schemas.openxmlformats.org/drawingml/2006/table">
            <a:tbl>
              <a:tblPr/>
              <a:tblGrid>
                <a:gridCol w="5149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6476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6416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OUTCOME: IMPROVED COMPLIANCE WITH ENVIRONMENTAL LEGISLATION ANDENVIRONMENTAL THREATS MITIGATED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3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3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Number of environmental authorisations inspected for compliance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170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629"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finalised criminal investigation dockets handed over to the National Prosecutions Authority (NPA) for a prosecutorial decision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40709"/>
                  </a:ext>
                </a:extLst>
              </a:tr>
              <a:tr h="535789"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administrative enforcement notices issued for non-compliance with environmental legislation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270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58694"/>
                  </a:ext>
                </a:extLst>
              </a:tr>
              <a:tr h="538724"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inspections conducted for verification of rhino horns and elephant tusks stockpiles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65</a:t>
                      </a:r>
                      <a:endParaRPr lang="en-ZA" sz="1500" b="0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97944"/>
                  </a:ext>
                </a:extLst>
              </a:tr>
              <a:tr h="326003">
                <a:tc gridSpan="2">
                  <a:txBody>
                    <a:bodyPr/>
                    <a:lstStyle/>
                    <a:p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IMPROVED HUMAN RESOURCES CAPACITY OF THE SECTOR </a:t>
                      </a:r>
                    </a:p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672263"/>
                  </a:ext>
                </a:extLst>
              </a:tr>
              <a:tr h="538724"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officials trained in environmental compliance and enforcement 	</a:t>
                      </a:r>
                    </a:p>
                    <a:p>
                      <a:pPr algn="l"/>
                      <a:endParaRPr lang="en-US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720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840808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7895BC-6CCC-4BF3-A1CF-106DC2D1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6474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03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425558"/>
            <a:ext cx="8715375" cy="1516132"/>
          </a:xfrm>
        </p:spPr>
        <p:txBody>
          <a:bodyPr>
            <a:normAutofit/>
          </a:bodyPr>
          <a:lstStyle/>
          <a:p>
            <a:r>
              <a:rPr lang="en-ZA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</a:t>
            </a: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OCEANS AND COASTS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304647A-0D5D-4CCD-BBFE-1CF4F9E1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10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AF0D0EE-6778-6C4F-1CA9-54FD5DA73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1742569"/>
              </p:ext>
            </p:extLst>
          </p:nvPr>
        </p:nvGraphicFramePr>
        <p:xfrm>
          <a:off x="482885" y="2131700"/>
          <a:ext cx="7798086" cy="674971"/>
        </p:xfrm>
        <a:graphic>
          <a:graphicData uri="http://schemas.openxmlformats.org/drawingml/2006/table">
            <a:tbl>
              <a:tblPr/>
              <a:tblGrid>
                <a:gridCol w="7798086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607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Promote, manage, and provide strategic leadership on oceans and coastal conservation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5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9030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305007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 3: OCEANS AND COASTS (1)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9698531"/>
              </p:ext>
            </p:extLst>
          </p:nvPr>
        </p:nvGraphicFramePr>
        <p:xfrm>
          <a:off x="176463" y="583255"/>
          <a:ext cx="8839200" cy="5349674"/>
        </p:xfrm>
        <a:graphic>
          <a:graphicData uri="http://schemas.openxmlformats.org/drawingml/2006/table">
            <a:tbl>
              <a:tblPr/>
              <a:tblGrid>
                <a:gridCol w="3830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8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366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lang="en-ZA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THREATS TO ENVIRONMENTAL INTEGRITY MANAGED AND ECOSYSTEM CONSERVED</a:t>
                      </a:r>
                      <a:endParaRPr kumimoji="0" lang="en-US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333"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 on the implementation of National Oceans and Coasts Water Quality Monitoring Programme produced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consolidated water quality report for 40 priority areas in 4 Coastal Provinces produced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333"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Marine Spatial Planning (MSP) Sub-regional Plans developed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MSP Sub-regional Plan submitted to Director-General for approval to gazette for public comments (First Marine Area Plan)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9000"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Management Plans for declared Marine Protected Areas (MPAs) developed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Draft MPAs submitted to the Minister for approval (Southeast Atlantic Seamounts and Southwest Indian Seamounts)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3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Biodiversity Management Plans (BMPs) developed 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BMP developed: </a:t>
                      </a:r>
                    </a:p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Revised African Penguin BMP submitted to the Minister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799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on the Implementation of Estuarine management strategy produced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monitoring report for 4 Estuarine Management Plans produced: 	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•	Buffalo Estuary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•	Durban Bay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•	Richards Bay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•	Orange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238920"/>
                  </a:ext>
                </a:extLst>
              </a:tr>
              <a:tr h="459333"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Amendments document to the Antarctic Treaties Act developed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Draft amendments document to the Antarctic Treaties Act developed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2474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4842FC-7832-1C7C-9C2C-E7D5C89C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92919" y="627474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75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274631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 3: OCEANS AND COASTS (2)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97981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0720351"/>
              </p:ext>
            </p:extLst>
          </p:nvPr>
        </p:nvGraphicFramePr>
        <p:xfrm>
          <a:off x="127221" y="603290"/>
          <a:ext cx="8905461" cy="3753167"/>
        </p:xfrm>
        <a:graphic>
          <a:graphicData uri="http://schemas.openxmlformats.org/drawingml/2006/table">
            <a:tbl>
              <a:tblPr/>
              <a:tblGrid>
                <a:gridCol w="4599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5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96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lang="en-ZA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STRENGTHENED KNOWLEDGE, SCIENCE AND POLICY INTERFACE</a:t>
                      </a:r>
                      <a:endParaRPr kumimoji="0" lang="en-US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678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study to identify potential additional oceans and coastal area for protection undertaken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report on additional oceans and coastal protection produced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541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peer reviewed scientific publications accepted for publication or published (including theses and research policy reports)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526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relief and science voyages to remote stations undertaken to South African National Antarctic Expedition (SANAE), Gough and Marion Islands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relief and science voyages to SANAE, Gough and Marion Islands undertaken 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732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Science Report Card on key essential oceans and coasts variables published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 Annual Science Report Card on key essential oceans and coasts variables published online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8CDEFB2-089C-5FC0-C956-339F0BDD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1000" y="62663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01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393099"/>
            <a:ext cx="8715375" cy="1108324"/>
          </a:xfrm>
        </p:spPr>
        <p:txBody>
          <a:bodyPr>
            <a:normAutofit fontScale="90000"/>
          </a:bodyPr>
          <a:lstStyle/>
          <a:p>
            <a: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CHANGE, AIR QUALITY AND SUSTAINABLE DEVELOPMENT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C66715-273A-4A14-A5B4-2D1DB604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2600" y="628233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2B3CB3D-5CB5-C28D-CD67-0317ACC9F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4116709"/>
              </p:ext>
            </p:extLst>
          </p:nvPr>
        </p:nvGraphicFramePr>
        <p:xfrm>
          <a:off x="214312" y="2298557"/>
          <a:ext cx="8715375" cy="976884"/>
        </p:xfrm>
        <a:graphic>
          <a:graphicData uri="http://schemas.openxmlformats.org/drawingml/2006/table">
            <a:tbl>
              <a:tblPr/>
              <a:tblGrid>
                <a:gridCol w="8715375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615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Lead, promote, facilitate, inform, monitor and review the mainstreaming of environmental sustainability, low carbon emissions, and climate resilience and air quality in South Africa’s transition to sustainable development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9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658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1998F-E81D-184B-8551-674908A9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57"/>
            <a:ext cx="9144000" cy="396243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OUTLINE OF THE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6C8AE-E1F5-A34A-847B-746743FE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13" y="609599"/>
            <a:ext cx="8818179" cy="5357091"/>
          </a:xfrm>
        </p:spPr>
        <p:txBody>
          <a:bodyPr>
            <a:noAutofit/>
          </a:bodyPr>
          <a:lstStyle/>
          <a:p>
            <a:pPr marL="630238" marR="0" lvl="1" indent="-450850" defTabSz="1052513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630238" marR="0" lvl="1" indent="-450850" defTabSz="1052513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  <a:p>
            <a:pPr marL="630238" marR="0" lvl="1" indent="-450850" defTabSz="1052513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 Mandate and Strategic Focus </a:t>
            </a:r>
          </a:p>
          <a:p>
            <a:pPr marL="630238" lvl="1" indent="-450850" defTabSz="1052513" eaLnBrk="0" fontAlgn="base" hangingPunct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Alignment of Government Priorities (Revised 2019 – 2024 Medium Term Strategic Framework [MTSF]) and DFFE Outcomes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lvl="1" indent="-450850" defTabSz="1052513" eaLnBrk="0" fontAlgn="base" hangingPunct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Summary of 2023/24 Budget </a:t>
            </a:r>
          </a:p>
          <a:p>
            <a:pPr marL="630238" lvl="1" indent="-450850" defTabSz="1052513" eaLnBrk="0" fontAlgn="base" hangingPunct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Human Resources Information </a:t>
            </a:r>
          </a:p>
          <a:p>
            <a:pPr marL="630238" marR="0" lvl="1" indent="-450850" algn="l" defTabSz="1052513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5365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2023/24 APP Targets </a:t>
            </a:r>
          </a:p>
          <a:p>
            <a:pPr marL="630238" lvl="1" indent="-450850" defTabSz="1052513" eaLnBrk="0" fontAlgn="base" hangingPunct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2023/24 APP (Annual Targets Per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lvl="1" indent="-450850" defTabSz="1052513" eaLnBrk="0" fontAlgn="base" hangingPunct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Revised Strategic Plan (2020/21 – 2024/25)</a:t>
            </a:r>
          </a:p>
          <a:p>
            <a:pPr marL="630238" lvl="1" indent="-450850" defTabSz="1052513" eaLnBrk="0" fontAlgn="base" hangingPunct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630238" lvl="1" indent="-450850" algn="just" defTabSz="1052513" eaLnBrk="0" fontAlgn="base" hangingPunc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 defTabSz="1052513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9F7592-BBB2-4527-8D63-A6E37975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5000" y="6092555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129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" y="256854"/>
            <a:ext cx="8917829" cy="384129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>
                <a:latin typeface="Arial Narrow" panose="020B0606020202030204" pitchFamily="34" charset="0"/>
              </a:rPr>
              <a:t/>
            </a:r>
            <a:br>
              <a:rPr lang="en-ZA" sz="3100" b="1" dirty="0">
                <a:latin typeface="Arial Narrow" panose="020B0606020202030204" pitchFamily="34" charset="0"/>
              </a:rPr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PROGRAMME 4: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CLIMATE CHANGE, AIR QUALITY AND SUSTAINABLE DEVELOPMENT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4833797"/>
              </p:ext>
            </p:extLst>
          </p:nvPr>
        </p:nvGraphicFramePr>
        <p:xfrm>
          <a:off x="127219" y="617852"/>
          <a:ext cx="8917829" cy="5669457"/>
        </p:xfrm>
        <a:graphic>
          <a:graphicData uri="http://schemas.openxmlformats.org/drawingml/2006/table">
            <a:tbl>
              <a:tblPr/>
              <a:tblGrid>
                <a:gridCol w="4495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2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356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lang="en-ZA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JUST TRANSITION TO A LOW CARBON ECONOMY AND CLIMATE RESILIENT SOCIETY</a:t>
                      </a:r>
                      <a:endParaRPr kumimoji="0" lang="en-US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5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961">
                <a:tc>
                  <a:txBody>
                    <a:bodyPr/>
                    <a:lstStyle/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climate change mitigation interventions undertaken to facilitate implementation of South Africa’s Low Emission Development Strategy 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intervention undertaken: </a:t>
                      </a:r>
                    </a:p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Sectoral Emission Targets (SETs) published for public comments 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219698"/>
                  </a:ext>
                </a:extLst>
              </a:tr>
              <a:tr h="435416">
                <a:tc rowSpan="2">
                  <a:txBody>
                    <a:bodyPr/>
                    <a:lstStyle/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interventions undertaken to facilitate implementation of South Africa’s Climate Change Adaptation Strategy 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Climate Adaptation intervention implemented: </a:t>
                      </a:r>
                    </a:p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Oceans and Coasts Adaptation Plan developed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926255"/>
                  </a:ext>
                </a:extLst>
              </a:tr>
              <a:tr h="628810">
                <a:tc vMerge="1">
                  <a:txBody>
                    <a:bodyPr/>
                    <a:lstStyle/>
                    <a:p>
                      <a:endParaRPr lang="en-US" sz="9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Climate Adaptation Sector Plan implemented: </a:t>
                      </a:r>
                    </a:p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Report on Risk and Vulnerability Assessment for 5 additional Human Settlement Priority Areas produced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0131845"/>
                  </a:ext>
                </a:extLst>
              </a:tr>
              <a:tr h="321206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THREATS ON ENVIRONMENTAL QUALITY AND HUMAN HEALTH MITIGATED 	</a:t>
                      </a:r>
                      <a:endParaRPr lang="en-US" sz="1500" b="0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240277"/>
                  </a:ext>
                </a:extLst>
              </a:tr>
              <a:tr h="179085">
                <a:tc>
                  <a:txBody>
                    <a:bodyPr/>
                    <a:lstStyle/>
                    <a:p>
                      <a:r>
                        <a:rPr lang="en-ZA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Air Quality Indicator (NAQI)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NAQI: Equals to or less than 1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854023"/>
                  </a:ext>
                </a:extLst>
              </a:tr>
              <a:tr h="435416">
                <a:tc>
                  <a:txBody>
                    <a:bodyPr/>
                    <a:lstStyle/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air quality monitoring stations reporting to South African Air Quality Information System</a:t>
                      </a:r>
                    </a:p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(SAAQIS) meeting minimum data recovery standard of 75%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priority area ambient air quality monitoring stations reporting to the SAAQIS meeting data recovery standard of 75%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379767"/>
                  </a:ext>
                </a:extLst>
              </a:tr>
              <a:tr h="435416">
                <a:tc gridSpan="2"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INTERNATIONAL COOPERATION SUPPORTIVE OF SOUTH AFRICA (SA) ENVIRONMENTAL/ SUSTAINABLE DEVELOPMENT PRIORITIES </a:t>
                      </a:r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515123"/>
                  </a:ext>
                </a:extLst>
              </a:tr>
              <a:tr h="435416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value of resources raised from international donors to support South Africa and African environment </a:t>
                      </a:r>
                      <a:r>
                        <a:rPr lang="en-US" sz="1500" b="0" i="0" u="none" strike="noStrike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programmes</a:t>
                      </a:r>
                      <a:r>
                        <a:rPr lang="en-US" sz="15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b="0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US$ 80 million raised 	</a:t>
                      </a:r>
                    </a:p>
                    <a:p>
                      <a:endParaRPr lang="en-US" sz="1500" b="0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7894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AE166B8-4C0C-C497-E9D1-BACEB5F5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8807" y="6292641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B64F694-EC2F-032D-F462-5975F3D8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806" y="6601145"/>
            <a:ext cx="4806023" cy="256855"/>
          </a:xfrm>
        </p:spPr>
        <p:txBody>
          <a:bodyPr/>
          <a:lstStyle/>
          <a:p>
            <a:r>
              <a:rPr lang="en-US" sz="10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 - Contributes to the MTSF &amp; 2023 State of the Nation Commitments 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xmlns="" val="158929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2" y="293176"/>
            <a:ext cx="8715375" cy="1521448"/>
          </a:xfrm>
        </p:spPr>
        <p:txBody>
          <a:bodyPr>
            <a:normAutofit/>
          </a:bodyPr>
          <a:lstStyle/>
          <a:p>
            <a:r>
              <a:rPr lang="en-ZA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</a:t>
            </a: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 AND CONSERVATION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191BE10-AAED-4546-9FCF-45A0DB8B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4500" y="632691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44572AC-BD96-9ACF-390A-49A67F74E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7531896"/>
              </p:ext>
            </p:extLst>
          </p:nvPr>
        </p:nvGraphicFramePr>
        <p:xfrm>
          <a:off x="626725" y="2143273"/>
          <a:ext cx="7685068" cy="763524"/>
        </p:xfrm>
        <a:graphic>
          <a:graphicData uri="http://schemas.openxmlformats.org/drawingml/2006/table">
            <a:tbl>
              <a:tblPr/>
              <a:tblGrid>
                <a:gridCol w="7685068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85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the regulation and management of biodiversity, heritage and conservation matters in a manner that facilitates sustainable economic growth and development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1585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0540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298756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5:BIODIVERSITY AND CONSERVATION (1)  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047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489637"/>
              </p:ext>
            </p:extLst>
          </p:nvPr>
        </p:nvGraphicFramePr>
        <p:xfrm>
          <a:off x="103367" y="604705"/>
          <a:ext cx="8942287" cy="5538223"/>
        </p:xfrm>
        <a:graphic>
          <a:graphicData uri="http://schemas.openxmlformats.org/drawingml/2006/table">
            <a:tbl>
              <a:tblPr/>
              <a:tblGrid>
                <a:gridCol w="4335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7218">
                  <a:extLst>
                    <a:ext uri="{9D8B030D-6E8A-4147-A177-3AD203B41FA5}">
                      <a16:colId xmlns:a16="http://schemas.microsoft.com/office/drawing/2014/main" xmlns="" val="2169920360"/>
                    </a:ext>
                  </a:extLst>
                </a:gridCol>
              </a:tblGrid>
              <a:tr h="35744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ECOSYSTEMS CONSERVED, MANAGED AND SUSTAINABLY USED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9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TARGETS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77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hectares of land added to the conservation estate per annum 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610 674 ha 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652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on implementation of improvement plans for 6 management authorities produced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Report on implementation of improvement plans for 6 management authorities produced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58694"/>
                  </a:ext>
                </a:extLst>
              </a:tr>
              <a:tr h="392816">
                <a:tc rowSpan="2"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interventions to ensure conservation of strategic water sources and wetlands implemented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interventions implemented: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Ramsar site designated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774951"/>
                  </a:ext>
                </a:extLst>
              </a:tr>
              <a:tr h="187339"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Strategic Water Sources secured</a:t>
                      </a:r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57550"/>
                  </a:ext>
                </a:extLst>
              </a:tr>
              <a:tr h="309372">
                <a:tc grid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BIODIVERSITY THREATS MITIGATED </a:t>
                      </a:r>
                      <a:endParaRPr lang="en-US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4062922"/>
                  </a:ext>
                </a:extLst>
              </a:tr>
              <a:tr h="536165"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tool to ensure conservation and sustainable use of biodiversity developed and implemented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assessment report on the linkages between migration and Desertification, Land Degradation and Drought (DLDD) submitted to Cabinet for approval for implementation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831984"/>
                  </a:ext>
                </a:extLst>
              </a:tr>
              <a:tr h="178722">
                <a:tc rowSpan="2"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Panel (HLP) recommendations and interventions on biodiversity conservation implemented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HLP interventions implemented: </a:t>
                      </a:r>
                    </a:p>
                    <a:p>
                      <a:pPr algn="l"/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work for the White Paper on Conservation and Sustainable Use of Biological Diversity approved for implementation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504830"/>
                  </a:ext>
                </a:extLst>
              </a:tr>
              <a:tr h="347354">
                <a:tc vMerge="1">
                  <a:txBody>
                    <a:bodyPr/>
                    <a:lstStyle/>
                    <a:p>
                      <a:pPr algn="just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National Biodiversity Economy Strategy</a:t>
                      </a:r>
                    </a:p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(NBES) submitted to Cabinet for approval to </a:t>
                      </a:r>
                    </a:p>
                    <a:p>
                      <a:pPr algn="l"/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 for public comments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9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9DCB98C-5659-418C-A772-4B4590CD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10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17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269339"/>
            <a:ext cx="8091948" cy="438647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 5:BIODIVERSITY AND CONSERVATION (2)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82098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239042"/>
              </p:ext>
            </p:extLst>
          </p:nvPr>
        </p:nvGraphicFramePr>
        <p:xfrm>
          <a:off x="154005" y="694183"/>
          <a:ext cx="8835990" cy="4543189"/>
        </p:xfrm>
        <a:graphic>
          <a:graphicData uri="http://schemas.openxmlformats.org/drawingml/2006/table">
            <a:tbl>
              <a:tblPr/>
              <a:tblGrid>
                <a:gridCol w="4163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72437">
                  <a:extLst>
                    <a:ext uri="{9D8B030D-6E8A-4147-A177-3AD203B41FA5}">
                      <a16:colId xmlns:a16="http://schemas.microsoft.com/office/drawing/2014/main" xmlns="" val="3450946662"/>
                    </a:ext>
                  </a:extLst>
                </a:gridCol>
              </a:tblGrid>
              <a:tr h="254102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IMPROVED ACCESS, FAIR AND EQUITABLE SHARING OF BENEFITS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8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807">
                <a:tc rowSpan="3"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biodiversity economy initiatives implemented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biodiversity economy initiatives implemented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 jobs created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803">
                <a:tc vMerge="1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 biodiversity beneficiaries trained (accredited training)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40709"/>
                  </a:ext>
                </a:extLst>
              </a:tr>
              <a:tr h="292217">
                <a:tc vMerge="1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3 000 heads of game donated to Previously Disadvantaged Individuals (PDIs) and communities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58694"/>
                  </a:ext>
                </a:extLst>
              </a:tr>
              <a:tr h="39176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benefit sharing agreements approved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Benefit Sharing Agreements</a:t>
                      </a:r>
                      <a:r>
                        <a:rPr lang="en-ZA" sz="15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835123"/>
                  </a:ext>
                </a:extLst>
              </a:tr>
              <a:tr h="260555">
                <a:tc gridSpan="2">
                  <a:txBody>
                    <a:bodyPr/>
                    <a:lstStyle/>
                    <a:p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OUTCOME: INDIGENOUS FORESTS SUSTAINABLY MANAGED AND REGULATED</a:t>
                      </a:r>
                    </a:p>
                    <a:p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434300"/>
                  </a:ext>
                </a:extLst>
              </a:tr>
              <a:tr h="496790"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State indigenous forest management units mapped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3596265"/>
                  </a:ext>
                </a:extLst>
              </a:tr>
              <a:tr h="584434">
                <a:tc>
                  <a:txBody>
                    <a:bodyPr/>
                    <a:lstStyle/>
                    <a:p>
                      <a:pPr algn="l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hectares in State forests rehabilitated (clearing of alien invasive)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 ha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3532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52F819-DA67-4BBA-9BE9-6B492890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300" y="6224661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1314E37-9331-69CA-A487-5086EE0E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6781" y="6588661"/>
            <a:ext cx="2895600" cy="284960"/>
          </a:xfrm>
        </p:spPr>
        <p:txBody>
          <a:bodyPr/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# - Contributes to the MTSF </a:t>
            </a:r>
          </a:p>
        </p:txBody>
      </p:sp>
    </p:spTree>
    <p:extLst>
      <p:ext uri="{BB962C8B-B14F-4D97-AF65-F5344CB8AC3E}">
        <p14:creationId xmlns:p14="http://schemas.microsoft.com/office/powerpoint/2010/main" xmlns="" val="2184075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542674"/>
            <a:ext cx="8715375" cy="981053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6: </a:t>
            </a: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PROGRAMMES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47F234-953B-4B75-91E2-3814C009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42945" y="633730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FCAB43-C850-3E9B-FA42-7A486E782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7920599"/>
              </p:ext>
            </p:extLst>
          </p:nvPr>
        </p:nvGraphicFramePr>
        <p:xfrm>
          <a:off x="601276" y="2059630"/>
          <a:ext cx="7880278" cy="763524"/>
        </p:xfrm>
        <a:graphic>
          <a:graphicData uri="http://schemas.openxmlformats.org/drawingml/2006/table">
            <a:tbl>
              <a:tblPr/>
              <a:tblGrid>
                <a:gridCol w="7880278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85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the expanded public works programme and green economy projects in the environmental sector </a:t>
                      </a:r>
                      <a:endParaRPr lang="en-ZA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902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3347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311918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6: </a:t>
            </a:r>
            <a:r>
              <a:rPr lang="en-ZA" sz="2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ENVIRONMENTAL PROGRAMMES (1) 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71868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35564"/>
              </p:ext>
            </p:extLst>
          </p:nvPr>
        </p:nvGraphicFramePr>
        <p:xfrm>
          <a:off x="154005" y="778656"/>
          <a:ext cx="8910482" cy="4852835"/>
        </p:xfrm>
        <a:graphic>
          <a:graphicData uri="http://schemas.openxmlformats.org/drawingml/2006/table">
            <a:tbl>
              <a:tblPr/>
              <a:tblGrid>
                <a:gridCol w="4767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2526">
                  <a:extLst>
                    <a:ext uri="{9D8B030D-6E8A-4147-A177-3AD203B41FA5}">
                      <a16:colId xmlns:a16="http://schemas.microsoft.com/office/drawing/2014/main" xmlns="" val="4182302591"/>
                    </a:ext>
                  </a:extLst>
                </a:gridCol>
              </a:tblGrid>
              <a:tr h="389847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MORE DECENT JOBS CREATED AND SUSTAINED, WITH YOUTH, WOMEN AND PERSONS WITH DISABILITIES PRIORITISED</a:t>
                      </a:r>
                      <a:endParaRPr kumimoji="0" lang="en-ZA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2023/24 ANNUAL TARGETS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4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Full Time Equivalents (FTEs) created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 35 477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EP: 32 601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Forestry: 2 876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04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work opportunities created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ZA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 71 035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EP: 66 951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Forestry: 4 084 </a:t>
                      </a:r>
                    </a:p>
                    <a:p>
                      <a:pPr mar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Women </a:t>
                      </a:r>
                    </a:p>
                    <a:p>
                      <a:pPr mar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Youth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40709"/>
                  </a:ext>
                </a:extLst>
              </a:tr>
              <a:tr h="347193">
                <a:tc grid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ECOSYSTEMS REHABILITATED AND MANAGED 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4062922"/>
                  </a:ext>
                </a:extLst>
              </a:tr>
              <a:tr h="38298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hectares receiving initial clearing of invasive plant species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70 066 ha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831984"/>
                  </a:ext>
                </a:extLst>
              </a:tr>
              <a:tr h="2740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hectares receiving follow-up clearing of invasive plant species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532 100 ha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479188"/>
                  </a:ext>
                </a:extLst>
              </a:tr>
              <a:tr h="27404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wetlands under rehabilitation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942543"/>
                  </a:ext>
                </a:extLst>
              </a:tr>
              <a:tr h="27404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kilometers of accessible coastline cleaned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2 116 km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565662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718DCC-C7CA-4AFD-BCF0-1AC76FD1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537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8958961-9B93-7A7D-1EE0-BE188DD1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8290" y="6598493"/>
            <a:ext cx="2895600" cy="233877"/>
          </a:xfrm>
        </p:spPr>
        <p:txBody>
          <a:bodyPr/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# - Contributes to the MTSF </a:t>
            </a:r>
          </a:p>
        </p:txBody>
      </p:sp>
    </p:spTree>
    <p:extLst>
      <p:ext uri="{BB962C8B-B14F-4D97-AF65-F5344CB8AC3E}">
        <p14:creationId xmlns:p14="http://schemas.microsoft.com/office/powerpoint/2010/main" xmlns="" val="3626867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319088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 6: ENVIRONMENTAL PROGRAMMES (2)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4788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1025707"/>
              </p:ext>
            </p:extLst>
          </p:nvPr>
        </p:nvGraphicFramePr>
        <p:xfrm>
          <a:off x="55660" y="819041"/>
          <a:ext cx="9016778" cy="2870514"/>
        </p:xfrm>
        <a:graphic>
          <a:graphicData uri="http://schemas.openxmlformats.org/drawingml/2006/table">
            <a:tbl>
              <a:tblPr/>
              <a:tblGrid>
                <a:gridCol w="5254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1903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455116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INTEGRATED FIRE MANAGEMENT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7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2023/24 ANNUAL TARGETS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wildfires suppressed </a:t>
                      </a:r>
                      <a:endParaRPr lang="en-US" sz="15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817">
                <a:tc grid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INFRASTRUCTURE, ADAPTATION AND DISASTER RISK REDUCTION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062922"/>
                  </a:ext>
                </a:extLst>
              </a:tr>
              <a:tr h="52151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Biodiversity Economy Infrastructure facilities constructed or renovated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(10 constructed, 13 renovated)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831984"/>
                  </a:ext>
                </a:extLst>
              </a:tr>
              <a:tr h="618646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overnight visitor and staff accommodation units constructed or renovated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(10 constructed, 11 renovated)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47918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0C962F-C1F0-4A00-A536-D4547748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75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901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443446"/>
            <a:ext cx="8715375" cy="1107078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7: </a:t>
            </a: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CHEMICALS AND WASTE MANAGEMENT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243A1BA-50D8-452A-A9E8-2D36F802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73400" y="636091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9CBF47D-014F-3A35-84CB-55461C420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101247"/>
              </p:ext>
            </p:extLst>
          </p:nvPr>
        </p:nvGraphicFramePr>
        <p:xfrm>
          <a:off x="316892" y="1918309"/>
          <a:ext cx="8424487" cy="976884"/>
        </p:xfrm>
        <a:graphic>
          <a:graphicData uri="http://schemas.openxmlformats.org/drawingml/2006/table">
            <a:tbl>
              <a:tblPr/>
              <a:tblGrid>
                <a:gridCol w="8424487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615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and ensure that chemicals and waste management policies and legislation(s) are implemented and enforced in compliance with chemicals and waste management authorisations, directives, and agreements </a:t>
                      </a:r>
                      <a:endParaRPr lang="en-ZA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88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217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07" y="247385"/>
            <a:ext cx="833967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 Narrow" panose="020B0606020202030204" pitchFamily="34" charset="0"/>
              </a:rPr>
              <a:t>PROGRAMME 7: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CHEMICALS AND WASTE MANAGEMENT (1)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36505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2088094"/>
              </p:ext>
            </p:extLst>
          </p:nvPr>
        </p:nvGraphicFramePr>
        <p:xfrm>
          <a:off x="79514" y="658709"/>
          <a:ext cx="8969070" cy="4426297"/>
        </p:xfrm>
        <a:graphic>
          <a:graphicData uri="http://schemas.openxmlformats.org/drawingml/2006/table">
            <a:tbl>
              <a:tblPr/>
              <a:tblGrid>
                <a:gridCol w="4112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6728">
                  <a:extLst>
                    <a:ext uri="{9D8B030D-6E8A-4147-A177-3AD203B41FA5}">
                      <a16:colId xmlns:a16="http://schemas.microsoft.com/office/drawing/2014/main" xmlns="" val="2823669728"/>
                    </a:ext>
                  </a:extLst>
                </a:gridCol>
              </a:tblGrid>
              <a:tr h="283825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THREATS ON ENVIRONMENTAL QUALITY AND HUMAN HEALTH MITIGATED </a:t>
                      </a:r>
                      <a:endParaRPr kumimoji="0" lang="en-US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4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2023/24 ANNUAL TARGETS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202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chemicals management legislative and regulatory instruments developed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instrument developed: </a:t>
                      </a:r>
                      <a:endParaRPr lang="en-ZA" sz="15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Mercury regulations published for implementation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26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decrease of hydrochlorofluorocarbons (HCFC) consumption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HCFC consumption reduced by 50% - 2 570.10 tons from baseline of 5 140.20 tons (not exceed allowable 2 570.10 tons)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5377265"/>
                  </a:ext>
                </a:extLst>
              </a:tr>
              <a:tr h="780355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waste management legislative and regulatory instruments developed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legal instrument developed: </a:t>
                      </a:r>
                      <a:endParaRPr lang="en-ZA" sz="15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Extended Producer Responsibility (EPR) fee structures for Portable Batteries, Oils and Pesticides submitted to the National Treasury for concurrence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742529"/>
                  </a:ext>
                </a:extLst>
              </a:tr>
              <a:tr h="195089">
                <a:tc rowSpan="3"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waste tonnes diverted from landfill sites (prioritised waste streams)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2 481 000 tons diverted (Paper and packaging)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1271203"/>
                  </a:ext>
                </a:extLst>
              </a:tr>
              <a:tr h="366847">
                <a:tc vMerge="1">
                  <a:txBody>
                    <a:bodyPr/>
                    <a:lstStyle/>
                    <a:p>
                      <a:pPr algn="just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47 000 tons diverted (E-waste)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9863682"/>
                  </a:ext>
                </a:extLst>
              </a:tr>
              <a:tr h="366847">
                <a:tc vMerge="1">
                  <a:txBody>
                    <a:bodyPr/>
                    <a:lstStyle/>
                    <a:p>
                      <a:pPr algn="just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14 771 tons diverted (Lighting waste)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2514006"/>
                  </a:ext>
                </a:extLst>
              </a:tr>
              <a:tr h="299818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tonnages of waste tyres processed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28 945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854892"/>
                  </a:ext>
                </a:extLst>
              </a:tr>
              <a:tr h="366847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29 Tyre IndWMP published 	</a:t>
                      </a:r>
                    </a:p>
                    <a:p>
                      <a:pPr algn="l"/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29 Tyre IndWMP published for implementation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50864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1DCC66-B360-4A9E-A5BF-E72AE061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531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333666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 7: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CHEMICALS AND WASTE MANAGEMENT (2)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06768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8168579"/>
              </p:ext>
            </p:extLst>
          </p:nvPr>
        </p:nvGraphicFramePr>
        <p:xfrm>
          <a:off x="154005" y="1018199"/>
          <a:ext cx="8835990" cy="2370480"/>
        </p:xfrm>
        <a:graphic>
          <a:graphicData uri="http://schemas.openxmlformats.org/drawingml/2006/table">
            <a:tbl>
              <a:tblPr/>
              <a:tblGrid>
                <a:gridCol w="3808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7595">
                  <a:extLst>
                    <a:ext uri="{9D8B030D-6E8A-4147-A177-3AD203B41FA5}">
                      <a16:colId xmlns:a16="http://schemas.microsoft.com/office/drawing/2014/main" xmlns="" val="2823669728"/>
                    </a:ext>
                  </a:extLst>
                </a:gridCol>
              </a:tblGrid>
              <a:tr h="325057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ADEQUATELY CAPACITATED LOCAL SPHERE OF GOVERNMENT WHICH IS ABLE TO EFFECTIVELY EXECUTE ITS ENVIRONMENTAL MANAGEMENT FUNCTION </a:t>
                      </a:r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274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Municipal Councillors and/or officials trained on waste management 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300 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727195"/>
                  </a:ext>
                </a:extLst>
              </a:tr>
              <a:tr h="656336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municipal cleaning campaigns conducted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265923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A4B8500-8DDF-4BDF-A84F-44DA203E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5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5BDA63F0-7111-8B8B-E1C0-2CAE5F00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559378"/>
            <a:ext cx="2895600" cy="230427"/>
          </a:xfrm>
        </p:spPr>
        <p:txBody>
          <a:bodyPr/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# - Contributes to the MTSF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55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1998F-E81D-184B-8551-674908A9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075"/>
            <a:ext cx="9144000" cy="765185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6C8AE-E1F5-A34A-847B-746743FE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40" y="1026301"/>
            <a:ext cx="8818179" cy="4809420"/>
          </a:xfrm>
        </p:spPr>
        <p:txBody>
          <a:bodyPr>
            <a:normAutofit/>
          </a:bodyPr>
          <a:lstStyle/>
          <a:p>
            <a:pPr marL="0" marR="0" lvl="1" indent="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lvl="1" indent="-342900" algn="just" defTabSz="1052513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present the DFFE 2023/24 APP and the Revised 2020/21 – 2024/25 Strategic Plan.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9F7592-BBB2-4527-8D63-A6E37975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5000" y="6102829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107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670591"/>
            <a:ext cx="8715375" cy="977587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8: </a:t>
            </a: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 MANAGEMENT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0C0E44A-0E67-4DA2-924C-D21CEC19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0" y="615473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89EE251-17B4-4626-81AB-3CEDD6866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2232773"/>
              </p:ext>
            </p:extLst>
          </p:nvPr>
        </p:nvGraphicFramePr>
        <p:xfrm>
          <a:off x="171449" y="2242441"/>
          <a:ext cx="8715375" cy="763524"/>
        </p:xfrm>
        <a:graphic>
          <a:graphicData uri="http://schemas.openxmlformats.org/drawingml/2006/table">
            <a:tbl>
              <a:tblPr/>
              <a:tblGrid>
                <a:gridCol w="8715375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85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and facilitate the implementation of policies and targeted programmes to ensure the sustainable management of forests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75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7706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319088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8: </a:t>
            </a:r>
            <a:r>
              <a:rPr lang="en-ZA" sz="2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FORESTRY MANAGEMENT 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01285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1027032"/>
              </p:ext>
            </p:extLst>
          </p:nvPr>
        </p:nvGraphicFramePr>
        <p:xfrm>
          <a:off x="79514" y="643325"/>
          <a:ext cx="8992924" cy="4510863"/>
        </p:xfrm>
        <a:graphic>
          <a:graphicData uri="http://schemas.openxmlformats.org/drawingml/2006/table">
            <a:tbl>
              <a:tblPr/>
              <a:tblGrid>
                <a:gridCol w="4508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4535">
                  <a:extLst>
                    <a:ext uri="{9D8B030D-6E8A-4147-A177-3AD203B41FA5}">
                      <a16:colId xmlns:a16="http://schemas.microsoft.com/office/drawing/2014/main" xmlns="" val="1324739501"/>
                    </a:ext>
                  </a:extLst>
                </a:gridCol>
              </a:tblGrid>
              <a:tr h="271525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SUSTAINABLE PRODUCTION OF STATE FORESTS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2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</a:t>
                      </a:r>
                      <a:r>
                        <a:rPr lang="en-US" sz="1500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ANNUAL TARGETS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hectares of Temporary Unplanted Areas (TUPs) planted </a:t>
                      </a:r>
                      <a:r>
                        <a:rPr lang="en-ZA" sz="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</a:t>
                      </a: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1 800 ha</a:t>
                      </a:r>
                      <a:endParaRPr lang="en-US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1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hectares under silvicultural practice (i.e., weeding, pruning, coppice reduction, thinning)</a:t>
                      </a:r>
                      <a:r>
                        <a:rPr lang="en-US" sz="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</a:t>
                      </a: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2 100 ha</a:t>
                      </a:r>
                      <a:endParaRPr lang="en-US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40709"/>
                  </a:ext>
                </a:extLst>
              </a:tr>
              <a:tr h="861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nurseries refurbished</a:t>
                      </a:r>
                      <a:r>
                        <a:rPr lang="en-ZA" sz="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#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nurseries refurbished: </a:t>
                      </a:r>
                      <a:endParaRPr lang="en-ZA" sz="15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-182563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Wolseley</a:t>
                      </a:r>
                      <a:endParaRPr lang="en-ZA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-182563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Rusplaas</a:t>
                      </a:r>
                      <a:r>
                        <a:rPr lang="en-GB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-182563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Qwaqwa</a:t>
                      </a:r>
                      <a:endParaRPr lang="en-ZA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58694"/>
                  </a:ext>
                </a:extLst>
              </a:tr>
              <a:tr h="49728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plantations transferred to communities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117825"/>
                  </a:ext>
                </a:extLst>
              </a:tr>
              <a:tr h="504622">
                <a:tc gridSpan="2">
                  <a:txBody>
                    <a:bodyPr/>
                    <a:lstStyle/>
                    <a:p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 ON ENVIRONMENTAL QUALITY AND HUMAN HEALTH MITIGATED </a:t>
                      </a:r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932143"/>
                  </a:ext>
                </a:extLst>
              </a:tr>
              <a:tr h="504622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trees planted outside forests footprint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200921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F875701-E766-42FB-BC98-2F2C50B1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40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746F827-926A-2275-6811-A6BA5824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6949" y="6619364"/>
            <a:ext cx="2895600" cy="242222"/>
          </a:xfrm>
        </p:spPr>
        <p:txBody>
          <a:bodyPr/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# - Contributes to the MTSF </a:t>
            </a:r>
          </a:p>
        </p:txBody>
      </p:sp>
    </p:spTree>
    <p:extLst>
      <p:ext uri="{BB962C8B-B14F-4D97-AF65-F5344CB8AC3E}">
        <p14:creationId xmlns:p14="http://schemas.microsoft.com/office/powerpoint/2010/main" xmlns="" val="1460577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636105"/>
            <a:ext cx="8715375" cy="742633"/>
          </a:xfrm>
        </p:spPr>
        <p:txBody>
          <a:bodyPr>
            <a:normAutofit fontScale="90000"/>
          </a:bodyPr>
          <a:lstStyle/>
          <a:p>
            <a: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9: </a:t>
            </a: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 MANAGEMENT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249B557-9F95-400B-90B7-C7162A3A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5938" y="622189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F9C6204-39B6-0685-A1FA-3E065C559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215310"/>
              </p:ext>
            </p:extLst>
          </p:nvPr>
        </p:nvGraphicFramePr>
        <p:xfrm>
          <a:off x="380145" y="1943734"/>
          <a:ext cx="8167954" cy="763524"/>
        </p:xfrm>
        <a:graphic>
          <a:graphicData uri="http://schemas.openxmlformats.org/drawingml/2006/table">
            <a:tbl>
              <a:tblPr/>
              <a:tblGrid>
                <a:gridCol w="8167954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214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PURPOSE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852"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the sustainability, utilisation, and orderly access to marine living resources through improved management and regulation 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2080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0571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198786"/>
            <a:ext cx="8091948" cy="504469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9: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FISHERIES MANAGEMENT (1)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74963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8303929"/>
              </p:ext>
            </p:extLst>
          </p:nvPr>
        </p:nvGraphicFramePr>
        <p:xfrm>
          <a:off x="154005" y="702865"/>
          <a:ext cx="8835990" cy="4744819"/>
        </p:xfrm>
        <a:graphic>
          <a:graphicData uri="http://schemas.openxmlformats.org/drawingml/2006/table">
            <a:tbl>
              <a:tblPr/>
              <a:tblGrid>
                <a:gridCol w="5149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6476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475603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EFFECTIVE AND ENABLING REGULATORY FRAMEWORK FOR THE MANAGEMENT AND DEVELOPMENT OF MARINE AND FRESHWATER LIVING RESOURCES (OCEANS, COASTS, RIVERS, AND DAMS.)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9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2023/24 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ANNUAL TARGETS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04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Aquaculture regulatory framework developed </a:t>
                      </a:r>
                      <a:endParaRPr kumimoji="0" lang="en-ZA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ZA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Aquaculture Development Bill submitted to Parliament</a:t>
                      </a:r>
                      <a:endParaRPr kumimoji="0" lang="en-ZA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1352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National Freshwater (inland) Wild Capture Fisheries Policy action plan implemented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National Freshwater (Inland) Wild Capture Fisheries 2023/24 action plan implemented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58694"/>
                  </a:ext>
                </a:extLst>
              </a:tr>
              <a:tr h="38686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 WELL-MANAGED FISHERIES AND AQUACULTURE SECTOR THAT SUSTAINS AND IMPROVES ECONOMIC GROWTH AND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062922"/>
                  </a:ext>
                </a:extLst>
              </a:tr>
              <a:tr h="5366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inspections conducted in the 6 priority fisheries (hake; abalone; rock lobster; line fish, squid and pelagic)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5 500 </a:t>
                      </a:r>
                      <a:endParaRPr lang="en-ZA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117825"/>
                  </a:ext>
                </a:extLst>
              </a:tr>
              <a:tr h="2804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verifications of right holders conducted 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(hake; abalone; rock lobster; line fish, squid and pelagic)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290 </a:t>
                      </a:r>
                      <a:endParaRPr lang="en-ZA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932143"/>
                  </a:ext>
                </a:extLst>
              </a:tr>
              <a:tr h="451341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key deliverables in the Revised National Plan of Action (NPOA) </a:t>
                      </a:r>
                      <a:r>
                        <a:rPr lang="en-ZA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Sharks implemented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key deliverables from the Annual NPOA for Sharks implemented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193247"/>
                  </a:ext>
                </a:extLst>
              </a:tr>
              <a:tr h="451341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West Coast Rock Lobster (WCRL) Strategy developed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National WCRL Strategy developed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861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E12F611-5ED8-4515-A0CD-37E59C1C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329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26" y="280894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 9: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FISHERIES MANAGEMENT (2)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01368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7192531"/>
              </p:ext>
            </p:extLst>
          </p:nvPr>
        </p:nvGraphicFramePr>
        <p:xfrm>
          <a:off x="79513" y="841890"/>
          <a:ext cx="8984974" cy="2600981"/>
        </p:xfrm>
        <a:graphic>
          <a:graphicData uri="http://schemas.openxmlformats.org/drawingml/2006/table">
            <a:tbl>
              <a:tblPr/>
              <a:tblGrid>
                <a:gridCol w="5037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7421">
                  <a:extLst>
                    <a:ext uri="{9D8B030D-6E8A-4147-A177-3AD203B41FA5}">
                      <a16:colId xmlns:a16="http://schemas.microsoft.com/office/drawing/2014/main" xmlns="" val="3077183919"/>
                    </a:ext>
                  </a:extLst>
                </a:gridCol>
              </a:tblGrid>
              <a:tr h="47500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: </a:t>
                      </a:r>
                      <a:r>
                        <a:rPr kumimoji="0" lang="en-ZA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SOCIO-ECONOMIC CONDITIONS FOR FISHING COMMUNITIES IMPROVED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OUTPUT INDICATORS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2023/24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ANNUAL TARGETS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Fishing rights allocated to all declared small-scale fishing cooperatives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Fishing rights allocated to all declared small-scale fishing cooperatives in the Western Cape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40709"/>
                  </a:ext>
                </a:extLst>
              </a:tr>
              <a:tr h="511854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Integrated Development Support Programme action plan implemented (small-scale fishing cooperatives supported) 	</a:t>
                      </a:r>
                    </a:p>
                    <a:p>
                      <a:pPr algn="l"/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Integrated Development Support Programme 2023/24 action plan implemented (small-scale fishing cooperatives supported) 	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586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01FB56-067C-4189-97B3-11085181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29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49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636104"/>
            <a:ext cx="8715375" cy="3546281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REVISED STRATEGIC PLAN </a:t>
            </a:r>
            <a:b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(2020/21 – 2024/25)</a:t>
            </a:r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249B557-9F95-400B-90B7-C7162A3A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459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1998F-E81D-184B-8551-674908A9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304"/>
            <a:ext cx="9144000" cy="427239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Revised Strategic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6C8AE-E1F5-A34A-847B-746743FE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7571"/>
            <a:ext cx="9144000" cy="5225143"/>
          </a:xfrm>
        </p:spPr>
        <p:txBody>
          <a:bodyPr>
            <a:noAutofit/>
          </a:bodyPr>
          <a:lstStyle/>
          <a:p>
            <a:pPr marL="342900" marR="0" lvl="1" indent="-342900" defTabSz="1052513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Strategic Plan was revised and re-tabled as an annexure in the 2023/24 APP.</a:t>
            </a:r>
          </a:p>
          <a:p>
            <a:pPr marL="342900" marR="0" lvl="1" indent="-342900" defTabSz="1052513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revisions made to the Strategic Plan:</a:t>
            </a:r>
          </a:p>
          <a:p>
            <a:pPr marL="742950" lvl="2" indent="-342900" defTabSz="1052513" eaLnBrk="0" fontAlgn="base" hangingPunct="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that the SP period is aligned with government’s planning cycle. </a:t>
            </a: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 defTabSz="1052513" eaLnBrk="0" fontAlgn="base" hangingPunct="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Z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5-year targets for the final outer year ending in 2024/25 were included (previously the Strategic Plan ended in 2023/24)</a:t>
            </a:r>
          </a:p>
          <a:p>
            <a:pPr marL="742950" lvl="2" indent="-342900" defTabSz="1052513" eaLnBrk="0" fontAlgn="base" hangingPunct="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indicators and targets were removed from the Strategic Plan to ensure focused approach (only outcome indicators and not operational indicators are reflected).</a:t>
            </a: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1" indent="-342900" defTabSz="1052513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Further, the revision of the SP will enable the Department to be in line with DPME’s Guidelines on Reporting on Strategic Plans.</a:t>
            </a:r>
          </a:p>
          <a:p>
            <a:pPr marL="0" marR="0" lvl="1" indent="0" defTabSz="1052513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9F7592-BBB2-4527-8D63-A6E37975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5000" y="6102829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83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305007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501588"/>
              </p:ext>
            </p:extLst>
          </p:nvPr>
        </p:nvGraphicFramePr>
        <p:xfrm>
          <a:off x="97970" y="565360"/>
          <a:ext cx="8861303" cy="3756646"/>
        </p:xfrm>
        <a:graphic>
          <a:graphicData uri="http://schemas.openxmlformats.org/drawingml/2006/table">
            <a:tbl>
              <a:tblPr/>
              <a:tblGrid>
                <a:gridCol w="4380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0567">
                  <a:extLst>
                    <a:ext uri="{9D8B030D-6E8A-4147-A177-3AD203B41FA5}">
                      <a16:colId xmlns:a16="http://schemas.microsoft.com/office/drawing/2014/main" xmlns="" val="3085797368"/>
                    </a:ext>
                  </a:extLst>
                </a:gridCol>
              </a:tblGrid>
              <a:tr h="3704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34">
                <a:tc>
                  <a:txBody>
                    <a:bodyPr/>
                    <a:lstStyle/>
                    <a:p>
                      <a:pPr algn="l"/>
                      <a:r>
                        <a:rPr lang="en-ZA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audit opinion obtained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external audit opinion obtained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051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expenditure of the Department budget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en-ZA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148">
                <a:tc rowSpan="2"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compliance with the Employment Equity targets 	</a:t>
                      </a:r>
                    </a:p>
                    <a:p>
                      <a:pPr algn="l"/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of women in SMS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186232"/>
                  </a:ext>
                </a:extLst>
              </a:tr>
              <a:tr h="347428">
                <a:tc vMerge="1">
                  <a:txBody>
                    <a:bodyPr/>
                    <a:lstStyle/>
                    <a:p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 of people with disabilities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034871"/>
                  </a:ext>
                </a:extLst>
              </a:tr>
              <a:tr h="870101">
                <a:tc rowSpan="2"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beneficiaries provided with skills development and training in environmental management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944 beneficiaries provided with skills development opportunities: 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 graduates recruited on the Department Internship programme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535778"/>
                  </a:ext>
                </a:extLst>
              </a:tr>
              <a:tr h="450936">
                <a:tc vMerge="1">
                  <a:txBody>
                    <a:bodyPr/>
                    <a:lstStyle/>
                    <a:p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 bursaries issued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3031875"/>
                  </a:ext>
                </a:extLst>
              </a:tr>
              <a:tr h="450936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officials trained in environmental compliance and enforcement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3 510 	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00241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6D71211-F442-EC26-498A-8709935B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719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34" y="240147"/>
            <a:ext cx="8746448" cy="42481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200" b="1" dirty="0">
                <a:latin typeface="Arial Narrow" panose="020B0606020202030204" pitchFamily="34" charset="0"/>
              </a:rPr>
              <a:t>PROGRAMME 2: REGULATORY COMPLIANCE AND SECTOR MONITORING  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6756750"/>
              </p:ext>
            </p:extLst>
          </p:nvPr>
        </p:nvGraphicFramePr>
        <p:xfrm>
          <a:off x="83513" y="574535"/>
          <a:ext cx="8986594" cy="4617858"/>
        </p:xfrm>
        <a:graphic>
          <a:graphicData uri="http://schemas.openxmlformats.org/drawingml/2006/table">
            <a:tbl>
              <a:tblPr/>
              <a:tblGrid>
                <a:gridCol w="4622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4543">
                  <a:extLst>
                    <a:ext uri="{9D8B030D-6E8A-4147-A177-3AD203B41FA5}">
                      <a16:colId xmlns:a16="http://schemas.microsoft.com/office/drawing/2014/main" xmlns="" val="1951036246"/>
                    </a:ext>
                  </a:extLst>
                </a:gridCol>
              </a:tblGrid>
              <a:tr h="2807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environmental authorisations inspected for compliance</a:t>
                      </a:r>
                      <a:endParaRPr lang="en-US" sz="13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ZA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950</a:t>
                      </a:r>
                      <a:endParaRPr lang="en-US" sz="13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57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Environmental Performance Assessments conducted in waste facilities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en-US" sz="130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065877"/>
                  </a:ext>
                </a:extLst>
              </a:tr>
              <a:tr h="486414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US" sz="13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finalised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criminal investigation dockets handed over to the NPA for a prosecutorial decision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130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2437823"/>
                  </a:ext>
                </a:extLst>
              </a:tr>
              <a:tr h="486414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administrative enforcement notices issued for non-compliance with environmental legislation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ZA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1 380</a:t>
                      </a:r>
                      <a:endParaRPr lang="en-US" sz="130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3600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in rhino population numbers as a result of reduction of poaching incidents through effective implementation of Integrated Rhino Management strategy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in poaching incidence and increase in rhino population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246382"/>
                  </a:ext>
                </a:extLst>
              </a:tr>
              <a:tr h="503269"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interventions for streamlining environmental authorisation/management developed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Generic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the exclusion of activities related to the “working for programmes”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implemented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899555"/>
                  </a:ext>
                </a:extLst>
              </a:tr>
              <a:tr h="818315">
                <a:tc rowSpan="2"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Strategic Environmental Assessments (SEA) developed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SEA developed: </a:t>
                      </a:r>
                    </a:p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 to locate strategic gas and electricity corridors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finalised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implemented 	</a:t>
                      </a:r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551265"/>
                  </a:ext>
                </a:extLst>
              </a:tr>
              <a:tr h="613736">
                <a:tc vMerge="1">
                  <a:txBody>
                    <a:bodyPr/>
                    <a:lstStyle/>
                    <a:p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 to identify Renewable Energy Development Zones for solar energy developments in previously mined areas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finalised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implemented	</a:t>
                      </a:r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856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D0AFDB4-4469-24F9-D3FE-98835BF3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181" y="635634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018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305007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3: OCEANS AND COASTS 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9514719"/>
              </p:ext>
            </p:extLst>
          </p:nvPr>
        </p:nvGraphicFramePr>
        <p:xfrm>
          <a:off x="101600" y="565359"/>
          <a:ext cx="8950035" cy="4909353"/>
        </p:xfrm>
        <a:graphic>
          <a:graphicData uri="http://schemas.openxmlformats.org/drawingml/2006/table">
            <a:tbl>
              <a:tblPr/>
              <a:tblGrid>
                <a:gridCol w="4879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0514">
                  <a:extLst>
                    <a:ext uri="{9D8B030D-6E8A-4147-A177-3AD203B41FA5}">
                      <a16:colId xmlns:a16="http://schemas.microsoft.com/office/drawing/2014/main" xmlns="" val="3396336733"/>
                    </a:ext>
                  </a:extLst>
                </a:gridCol>
              </a:tblGrid>
              <a:tr h="1853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295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on the implementation of National Oceans and Coasts Water Quality Monitoring programme produced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quality report for 45 priority areas in 4 coastal provinces produced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48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Marine Spatial Planning Sub-regional plans gazetted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MSP Sub-regional Plan gazetted for public comments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572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Management Plans for declared Marine Protected Areas developed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MPA Draft Management Plans developed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55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Biodiversity Management Plans developed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Penguin Plan submitted to Minister for approval for implementation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879577"/>
                  </a:ext>
                </a:extLst>
              </a:tr>
              <a:tr h="412957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ecological health status of degraded estuaries 	</a:t>
                      </a:r>
                    </a:p>
                    <a:p>
                      <a:pPr algn="l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national estuaries assessed and showing improved management of ecological health risks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196972"/>
                  </a:ext>
                </a:extLst>
              </a:tr>
              <a:tr h="763144">
                <a:tc>
                  <a:txBody>
                    <a:bodyPr/>
                    <a:lstStyle/>
                    <a:p>
                      <a:pPr algn="l"/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Antarctic Strategy implemented 	</a:t>
                      </a:r>
                    </a:p>
                    <a:p>
                      <a:pPr algn="l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Antarctic Strategy implemented: </a:t>
                      </a:r>
                      <a:endParaRPr lang="en-ZA" sz="14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Amendments to the Antarctic Treaties Act gazetted for public comments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the Antarctic Centre and Precinct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817476"/>
                  </a:ext>
                </a:extLst>
              </a:tr>
              <a:tr h="20234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research report on possible additional oceans and coastal area protection compiled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 research report on possible additional oceans and coastal area protection compiled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281374"/>
                  </a:ext>
                </a:extLst>
              </a:tr>
              <a:tr h="5168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peer-reviewed scientific publications (including theses and research policy reports)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3771915"/>
                  </a:ext>
                </a:extLst>
              </a:tr>
              <a:tr h="516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report card on key essential ocean and coasts variables published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Ocean and Coasts Science Report card on key essential ocean and coasts variables published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68592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41264C6-A5A0-E009-4CBD-584973F6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39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1998F-E81D-184B-8551-674908A9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304"/>
            <a:ext cx="9144000" cy="427239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BACKGROUND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6C8AE-E1F5-A34A-847B-746743FE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7571"/>
            <a:ext cx="9144000" cy="5225143"/>
          </a:xfrm>
        </p:spPr>
        <p:txBody>
          <a:bodyPr>
            <a:noAutofit/>
          </a:bodyPr>
          <a:lstStyle/>
          <a:p>
            <a:pPr marL="342900" lvl="1" indent="-342900" defTabSz="1052513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departmental 2023/24 APP takes into consideration government’s Medium Term Strategic Framework (MTSF) priorities, the South African Economic Reconstruction and Recovery Plan (ERRP) the State of the Nation Address commitments. </a:t>
            </a:r>
          </a:p>
          <a:p>
            <a:pPr marL="342900" marR="0" lvl="1" indent="-342900" defTabSz="1052513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2023/24 APP marks the 5</a:t>
            </a:r>
            <a:r>
              <a:rPr lang="en-ZA" sz="17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the 2019 - 2024 MTSF cycle leading to the realisation of the National Development Plan (NDP) Vision 2030. </a:t>
            </a:r>
          </a:p>
          <a:p>
            <a:pPr marL="342900" marR="0" lvl="1" indent="-342900" defTabSz="1052513" rtl="0" eaLnBrk="0" fontAlgn="base" latinLnBrk="0" hangingPunct="0"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the 4</a:t>
            </a:r>
            <a:r>
              <a:rPr lang="en-ZA" sz="17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the implementation of the Departmental 2020/21 – 2024/25 Strategic Plan (SP).</a:t>
            </a:r>
          </a:p>
          <a:p>
            <a:pPr marL="0" marR="0" lvl="1" indent="0" defTabSz="1052513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9F7592-BBB2-4527-8D63-A6E37975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5000" y="6102829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411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58" y="395930"/>
            <a:ext cx="8712484" cy="424811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CLIMATE CHANGE, AIR QUALITY AND SUSTAINABLE DEVELOPMENT (1) 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-4619" y="820741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2567419"/>
              </p:ext>
            </p:extLst>
          </p:nvPr>
        </p:nvGraphicFramePr>
        <p:xfrm>
          <a:off x="64655" y="824126"/>
          <a:ext cx="9005453" cy="4320741"/>
        </p:xfrm>
        <a:graphic>
          <a:graphicData uri="http://schemas.openxmlformats.org/drawingml/2006/table">
            <a:tbl>
              <a:tblPr/>
              <a:tblGrid>
                <a:gridCol w="4627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7544">
                  <a:extLst>
                    <a:ext uri="{9D8B030D-6E8A-4147-A177-3AD203B41FA5}">
                      <a16:colId xmlns:a16="http://schemas.microsoft.com/office/drawing/2014/main" xmlns="" val="3700782393"/>
                    </a:ext>
                  </a:extLst>
                </a:gridCol>
              </a:tblGrid>
              <a:tr h="266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14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Climate change mitigation interventions undertaken to facilitate the implementation of South Africa’s Low Emission Development Strategy and reduce Green House Gas (GHG) emissions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 interventions implemented to achieve GHG emission reduction and maintained kept within the 398 and 614 Mt CO2-eq Peak, Plateau and Decline (PPD) range: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Budgets (CBs) allocation methodology approved by Cabinet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Framework for development and allocation of SETs for the Environment Sector developed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Framework for development and allocation of SETs for other sectors developed (Energy. Transport, Industry, Human Settlement)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Climate Change Act implemented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786">
                <a:tc>
                  <a:txBody>
                    <a:bodyPr/>
                    <a:lstStyle/>
                    <a:p>
                      <a:pPr algn="l"/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Air Quality Indicator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NAQI: Equals to or less than 1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621393"/>
                  </a:ext>
                </a:extLst>
              </a:tr>
              <a:tr h="476641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Area Working Group established (communities, Non-Governmental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[NGOs] and industry) established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Area Working Group established (communities, NGOs and industry)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200529"/>
                  </a:ext>
                </a:extLst>
              </a:tr>
              <a:tr h="476641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air quality monitoring stations reporting to SAAQIS meeting minimum data recovery standard of 75%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Priority Areas air quality monitoring stations reporting to the SAAQIS meeting data recovery standard of 75%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2326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50E99F7-6692-FEA1-7FD6-0230558F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530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411992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 4: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CLIMATE CHANGE, AIR QUALITY AND SUSTAINABLE DEVELOPMENT (2)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813426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6760211"/>
              </p:ext>
            </p:extLst>
          </p:nvPr>
        </p:nvGraphicFramePr>
        <p:xfrm>
          <a:off x="95250" y="854911"/>
          <a:ext cx="8899031" cy="1863090"/>
        </p:xfrm>
        <a:graphic>
          <a:graphicData uri="http://schemas.openxmlformats.org/drawingml/2006/table">
            <a:tbl>
              <a:tblPr/>
              <a:tblGrid>
                <a:gridCol w="4573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812">
                  <a:extLst>
                    <a:ext uri="{9D8B030D-6E8A-4147-A177-3AD203B41FA5}">
                      <a16:colId xmlns:a16="http://schemas.microsoft.com/office/drawing/2014/main" xmlns="" val="3700782393"/>
                    </a:ext>
                  </a:extLst>
                </a:gridCol>
              </a:tblGrid>
              <a:tr h="1299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5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Financial value of resources raised from international donors to support South Africa and the African environment programmes</a:t>
                      </a:r>
                      <a:endParaRPr lang="en-US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USD$ 350 million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7319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local government support interventions implemented in line with the District Delivery Model 	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1 550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79364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BE0C90F-03FD-ABE6-5DA2-B260765A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38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305007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5: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BIODIVERSITY AND CONSERVATION (1) 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899604"/>
              </p:ext>
            </p:extLst>
          </p:nvPr>
        </p:nvGraphicFramePr>
        <p:xfrm>
          <a:off x="101600" y="593321"/>
          <a:ext cx="8940800" cy="4688358"/>
        </p:xfrm>
        <a:graphic>
          <a:graphicData uri="http://schemas.openxmlformats.org/drawingml/2006/table">
            <a:tbl>
              <a:tblPr/>
              <a:tblGrid>
                <a:gridCol w="4594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6116">
                  <a:extLst>
                    <a:ext uri="{9D8B030D-6E8A-4147-A177-3AD203B41FA5}">
                      <a16:colId xmlns:a16="http://schemas.microsoft.com/office/drawing/2014/main" xmlns="" val="3700782393"/>
                    </a:ext>
                  </a:extLst>
                </a:gridCol>
              </a:tblGrid>
              <a:tr h="2259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5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5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hectares of land added to the conservation estate per annum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610 674 ha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251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on implementation of improvement plans for 6 management authorities produced 	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on implementation of improvement plans for 6 management authorities produced 	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613436"/>
                  </a:ext>
                </a:extLst>
              </a:tr>
              <a:tr h="644251">
                <a:tc rowSpan="3"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interventions to ensure the conservation of strategic water sources and wetlands developed and implemented 	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Interventions: </a:t>
                      </a:r>
                      <a:endParaRPr lang="en-ZA" sz="150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Wetlands Management Policy developed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9500"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wetlands of international significance (Ramsar sites) designated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946"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of 22 strategic water source areas secured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1320">
                <a:tc rowSpan="3"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regulatory tools to ensure conservation and sustainable use of biodiversity developed and implemented 	</a:t>
                      </a:r>
                      <a:endParaRPr lang="en-US" sz="15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Tools developed: </a:t>
                      </a:r>
                      <a:endParaRPr lang="en-ZA" sz="150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Nemba Bill submitted to Parliament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3555693"/>
                  </a:ext>
                </a:extLst>
              </a:tr>
              <a:tr h="631320"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Paper on Conservation and Sustainable Use of Biological Diversity implemented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55975"/>
                  </a:ext>
                </a:extLst>
              </a:tr>
              <a:tr h="563882"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Biodiversity Framework (NBF) approved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29889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8DD58C-5BC8-11C3-3EF9-B3DD0561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055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305007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700" b="1" dirty="0"/>
              <a:t/>
            </a:r>
            <a:br>
              <a:rPr lang="en-ZA" sz="2700" b="1" dirty="0"/>
            </a:b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 5: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BIODIVERSITY AND CONSERVATION (2)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9649207"/>
              </p:ext>
            </p:extLst>
          </p:nvPr>
        </p:nvGraphicFramePr>
        <p:xfrm>
          <a:off x="138545" y="565361"/>
          <a:ext cx="8894619" cy="5160093"/>
        </p:xfrm>
        <a:graphic>
          <a:graphicData uri="http://schemas.openxmlformats.org/drawingml/2006/table">
            <a:tbl>
              <a:tblPr/>
              <a:tblGrid>
                <a:gridCol w="4289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5002">
                  <a:extLst>
                    <a:ext uri="{9D8B030D-6E8A-4147-A177-3AD203B41FA5}">
                      <a16:colId xmlns:a16="http://schemas.microsoft.com/office/drawing/2014/main" xmlns="" val="2790721597"/>
                    </a:ext>
                  </a:extLst>
                </a:gridCol>
              </a:tblGrid>
              <a:tr h="2023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kumimoji="0" lang="en-US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44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just transition to a low carbon economy and climate resilient society</a:t>
                      </a:r>
                      <a:endParaRPr lang="en-US" sz="125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NAP priorities implemented: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ZA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DLDD advocacy and awareness-raising strategy developed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ZA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DLDD land productivity research conducted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ZA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Drought Plan developed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ZA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Environment Facility (GEF) 7 Project implemented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ZA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UNCCD National report produced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ZA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LDN Transformative projects and proposal developed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ZA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assessment report on migration and DLDD produced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ZA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DLDD research priorities undertaken (Sand and Dust Storms; and Drought Vulnerability Risk assessment)</a:t>
                      </a:r>
                      <a:endParaRPr lang="en-US" sz="125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804"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Biodiversity Management Plans (BMPs) for species developed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BMPs approved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141476"/>
                  </a:ext>
                </a:extLst>
              </a:tr>
              <a:tr h="386804"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High-Level Panel (HLP) recommendations and interventions on biodiversity conservation implemented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plan for HLP </a:t>
                      </a:r>
                      <a:r>
                        <a:rPr lang="en-US" sz="125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prioritised</a:t>
                      </a:r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recommendations implemented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410589"/>
                  </a:ext>
                </a:extLst>
              </a:tr>
              <a:tr h="386804"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capacity and participation of PDIs and communities in the Biodiversity Economy Programme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biodiversity beneficiaries trained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7688770"/>
                  </a:ext>
                </a:extLst>
              </a:tr>
              <a:tr h="386804"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capacity and participation of PDIs and communities in the Biodiversity Economy Programme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heads of game donated to PDIs and communities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0924455"/>
                  </a:ext>
                </a:extLst>
              </a:tr>
              <a:tr h="386804"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jobs created in the sector through implementation of biodiversity economy initiative (non-EPWP)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endParaRPr lang="en-US" sz="125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8191788"/>
                  </a:ext>
                </a:extLst>
              </a:tr>
              <a:tr h="193402">
                <a:tc>
                  <a:txBody>
                    <a:bodyPr/>
                    <a:lstStyle/>
                    <a:p>
                      <a:pPr algn="l"/>
                      <a:r>
                        <a:rPr lang="en-US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benefit-sharing agreements approved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5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benefit-sharing agreements approved	</a:t>
                      </a:r>
                      <a:endParaRPr lang="en-US" sz="1250" b="0" i="0" u="none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75221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0B1EFF-C47B-1F65-5654-9E38FFAF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22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305007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6: ENVIRONMENTAL PROGRAMMES 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5191543"/>
              </p:ext>
            </p:extLst>
          </p:nvPr>
        </p:nvGraphicFramePr>
        <p:xfrm>
          <a:off x="83127" y="565359"/>
          <a:ext cx="8952590" cy="4405884"/>
        </p:xfrm>
        <a:graphic>
          <a:graphicData uri="http://schemas.openxmlformats.org/drawingml/2006/table">
            <a:tbl>
              <a:tblPr/>
              <a:tblGrid>
                <a:gridCol w="5773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9447">
                  <a:extLst>
                    <a:ext uri="{9D8B030D-6E8A-4147-A177-3AD203B41FA5}">
                      <a16:colId xmlns:a16="http://schemas.microsoft.com/office/drawing/2014/main" xmlns="" val="234839280"/>
                    </a:ext>
                  </a:extLst>
                </a:gridCol>
              </a:tblGrid>
              <a:tr h="221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Full-Time Equivalents (FTEs) created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Total: 147 585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EP: 139 120</a:t>
                      </a:r>
                    </a:p>
                    <a:p>
                      <a:pPr algn="l"/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Forestry: 8 462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6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work opportunities created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Total: 322 891</a:t>
                      </a:r>
                      <a:endParaRPr lang="en-ZA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EP: 308 241</a:t>
                      </a:r>
                      <a:endParaRPr lang="en-ZA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Forestry: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14 650 </a:t>
                      </a:r>
                      <a:endParaRPr lang="en-ZA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hectares receiving initial clearing of invasive plant species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727 226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hectares receiving follow-up clearing of invasive plant species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2 296 645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74610"/>
                  </a:ext>
                </a:extLst>
              </a:tr>
              <a:tr h="268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wetlands under rehabilitation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0647291"/>
                  </a:ext>
                </a:extLst>
              </a:tr>
              <a:tr h="268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kilometres of accessible coastline cleaned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2 116 km (per annum)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9980579"/>
                  </a:ext>
                </a:extLst>
              </a:tr>
              <a:tr h="2685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ZA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wildfires suppressed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90%</a:t>
                      </a:r>
                      <a:endParaRPr lang="en-ZA" sz="1400" b="0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5883161"/>
                  </a:ext>
                </a:extLst>
              </a:tr>
              <a:tr h="2685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biodiversity economy infrastructure facilities constructed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</a:t>
                      </a:r>
                      <a:endParaRPr lang="en-ZA" sz="1400" b="0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164078"/>
                  </a:ext>
                </a:extLst>
              </a:tr>
              <a:tr h="5758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overnight visitor and staff accommodation units and administrative buildings constructed/ renovated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134</a:t>
                      </a:r>
                      <a:endParaRPr lang="en-ZA" sz="1400" b="0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83506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BEEF46A-693F-9648-B2DD-A3C17870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229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305007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7: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CHEMICALS AND WASTE MANAGEMENT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8444460"/>
              </p:ext>
            </p:extLst>
          </p:nvPr>
        </p:nvGraphicFramePr>
        <p:xfrm>
          <a:off x="92177" y="656245"/>
          <a:ext cx="8959645" cy="5045964"/>
        </p:xfrm>
        <a:graphic>
          <a:graphicData uri="http://schemas.openxmlformats.org/drawingml/2006/table">
            <a:tbl>
              <a:tblPr/>
              <a:tblGrid>
                <a:gridCol w="4604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5278">
                  <a:extLst>
                    <a:ext uri="{9D8B030D-6E8A-4147-A177-3AD203B41FA5}">
                      <a16:colId xmlns:a16="http://schemas.microsoft.com/office/drawing/2014/main" xmlns="" val="3700782393"/>
                    </a:ext>
                  </a:extLst>
                </a:gridCol>
              </a:tblGrid>
              <a:tr h="1785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3886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Hazardous chemicals are managed and phased out to mitigate threats on environmental quality and human health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Mercury products phased out: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Thermometers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Compact flourescsent lamps (CFLs)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Batteries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Mercury in cosmetics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722134"/>
                  </a:ext>
                </a:extLst>
              </a:tr>
              <a:tr h="170666">
                <a:tc vMerge="1">
                  <a:txBody>
                    <a:bodyPr/>
                    <a:lstStyle/>
                    <a:p>
                      <a:endParaRPr lang="en-US" sz="1300" b="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industrial persistent organic pollutants products phased out.</a:t>
                      </a:r>
                      <a:endParaRPr lang="en-ZA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4974742"/>
                  </a:ext>
                </a:extLst>
              </a:tr>
              <a:tr h="2811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decrease in HCFC consumption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HCFC consumption decreased by 50% (2570.10 tonnes)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910601"/>
                  </a:ext>
                </a:extLst>
              </a:tr>
              <a:tr h="2811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waste diverted from landfill sites (prioritized waste streams)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of waste diverted from landfill sites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265748"/>
                  </a:ext>
                </a:extLst>
              </a:tr>
              <a:tr h="281151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waste tonnes diverted from landfill sites (prioritized waste streams) 	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2 519 000 tons diverted (Paper and packaging)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64091"/>
                  </a:ext>
                </a:extLst>
              </a:tr>
              <a:tr h="113761">
                <a:tc vMerge="1">
                  <a:txBody>
                    <a:bodyPr/>
                    <a:lstStyle/>
                    <a:p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61 000 tons diverted (E-waste)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3692988"/>
                  </a:ext>
                </a:extLst>
              </a:tr>
              <a:tr h="281151">
                <a:tc vMerge="1">
                  <a:txBody>
                    <a:bodyPr/>
                    <a:lstStyle/>
                    <a:p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18 053 tons diverted (Lighting waste)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629967"/>
                  </a:ext>
                </a:extLst>
              </a:tr>
              <a:tr h="2811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tonnages of waste tyres processed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30 647 tons diverted (waste tyres)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15462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2E6D87-488C-F7FB-7C40-703392AB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950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" y="385384"/>
            <a:ext cx="8629650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PROGRAMME 8: FORESTRY MANAGEMENT 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575407"/>
              </p:ext>
            </p:extLst>
          </p:nvPr>
        </p:nvGraphicFramePr>
        <p:xfrm>
          <a:off x="85725" y="563570"/>
          <a:ext cx="8924925" cy="3530219"/>
        </p:xfrm>
        <a:graphic>
          <a:graphicData uri="http://schemas.openxmlformats.org/drawingml/2006/table">
            <a:tbl>
              <a:tblPr/>
              <a:tblGrid>
                <a:gridCol w="4586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8400">
                  <a:extLst>
                    <a:ext uri="{9D8B030D-6E8A-4147-A177-3AD203B41FA5}">
                      <a16:colId xmlns:a16="http://schemas.microsoft.com/office/drawing/2014/main" xmlns="" val="3700782393"/>
                    </a:ext>
                  </a:extLst>
                </a:gridCol>
              </a:tblGrid>
              <a:tr h="1818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5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hectares of temporary unplanted areas (TUPs) planted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5 400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hectares under silvicultural practice (i.e. weeding, pruning, coppice reduction, thinning)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8 400 ha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nurseries refurbished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6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plantations handed over to communities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088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State indigenous forest management units mapped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kumimoji="0" lang="en-Z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998431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hectares in State forests rehabilitated (clearing of alien invasive)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1 100 ha</a:t>
                      </a:r>
                      <a:endParaRPr kumimoji="0" lang="en-Z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120853"/>
                  </a:ext>
                </a:extLst>
              </a:tr>
              <a:tr h="3646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Veld and Forest Fires legislation amended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ZA" sz="1500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Veld and Forest Fires Act, 1998 (NVFFA) amendment bill approved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924197"/>
                  </a:ext>
                </a:extLst>
              </a:tr>
              <a:tr h="28409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trees planted outside forests' footprint</a:t>
                      </a:r>
                      <a:endParaRPr lang="en-ZA" sz="1500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20531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DE173FD-CA55-0342-4D08-607943B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736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261556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 Narrow" panose="020B0606020202030204" pitchFamily="34" charset="0"/>
              </a:rPr>
              <a:t>PROGRAMME 9: FISHERIES MANAGEMENT (1) 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366131"/>
              </p:ext>
            </p:extLst>
          </p:nvPr>
        </p:nvGraphicFramePr>
        <p:xfrm>
          <a:off x="104775" y="565362"/>
          <a:ext cx="8896350" cy="4557141"/>
        </p:xfrm>
        <a:graphic>
          <a:graphicData uri="http://schemas.openxmlformats.org/drawingml/2006/table">
            <a:tbl>
              <a:tblPr/>
              <a:tblGrid>
                <a:gridCol w="4571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4509">
                  <a:extLst>
                    <a:ext uri="{9D8B030D-6E8A-4147-A177-3AD203B41FA5}">
                      <a16:colId xmlns:a16="http://schemas.microsoft.com/office/drawing/2014/main" xmlns="" val="3700782393"/>
                    </a:ext>
                  </a:extLst>
                </a:gridCol>
              </a:tblGrid>
              <a:tr h="1596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3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3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182">
                <a:tc>
                  <a:txBody>
                    <a:bodyPr/>
                    <a:lstStyle/>
                    <a:p>
                      <a:pPr algn="l"/>
                      <a:r>
                        <a:rPr lang="en-ZA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Aquaculture Development </a:t>
                      </a:r>
                    </a:p>
                    <a:p>
                      <a:pPr algn="l"/>
                      <a:r>
                        <a:rPr lang="en-ZA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 developed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Aquaculture Development  Bill submitted to Parliament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546">
                <a:tc>
                  <a:txBody>
                    <a:bodyPr/>
                    <a:lstStyle/>
                    <a:p>
                      <a:pPr algn="l"/>
                      <a:r>
                        <a:rPr lang="en-ZA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 Management policies approved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5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Policies reviewed and approved: </a:t>
                      </a:r>
                      <a:endParaRPr lang="en-ZA" sz="135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Policy on Allocation of Commercial Fishing Rights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Specific Fisheries Policies on the allocation of Fishing Rights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on the Transfer of Commercial Fishing Rights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FRAP application fees, levies, Harbour fees and Grant of Right fees reviewed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182"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Freshwater (inland) Wild Capture Fisheries Policy approved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Freshwater (inland) Wild Capture Fisheries Policy approved by Cabinet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182">
                <a:tc>
                  <a:txBody>
                    <a:bodyPr/>
                    <a:lstStyle/>
                    <a:p>
                      <a:pPr algn="l"/>
                      <a:r>
                        <a:rPr lang="en-ZA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Fishing rights allocated 	</a:t>
                      </a:r>
                    </a:p>
                    <a:p>
                      <a:pPr algn="l"/>
                      <a:endParaRPr lang="en-US" sz="135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FRAP 2021 finalised (Fishing rights allocated in 12 commercial fishing sectors)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5261831"/>
                  </a:ext>
                </a:extLst>
              </a:tr>
              <a:tr h="305182"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inspections conducted (in the 6 priority fisheries: hake; abalone; rock lobster; line fish, squid and pelagic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827197"/>
                  </a:ext>
                </a:extLst>
              </a:tr>
              <a:tr h="305182"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verifications of right holders conducted (in the 6 priority fisheries: hake; abalone; rock lobster; line fish, squid and pelagic)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08011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EEFEEC-3267-8203-3959-2EB3D805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379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91" y="305007"/>
            <a:ext cx="8091948" cy="359950"/>
          </a:xfrm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latin typeface="Arial Narrow" panose="020B0606020202030204" pitchFamily="34" charset="0"/>
              </a:rPr>
              <a:t>PROGRAMME 9: FISHERIES MANAGEMENT (2) 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65359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9683056"/>
              </p:ext>
            </p:extLst>
          </p:nvPr>
        </p:nvGraphicFramePr>
        <p:xfrm>
          <a:off x="104775" y="565362"/>
          <a:ext cx="8896350" cy="1312164"/>
        </p:xfrm>
        <a:graphic>
          <a:graphicData uri="http://schemas.openxmlformats.org/drawingml/2006/table">
            <a:tbl>
              <a:tblPr/>
              <a:tblGrid>
                <a:gridCol w="4571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4509">
                  <a:extLst>
                    <a:ext uri="{9D8B030D-6E8A-4147-A177-3AD203B41FA5}">
                      <a16:colId xmlns:a16="http://schemas.microsoft.com/office/drawing/2014/main" xmlns="" val="3700782393"/>
                    </a:ext>
                  </a:extLst>
                </a:gridCol>
              </a:tblGrid>
              <a:tr h="1596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INDICATOR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2024/25 TARGET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182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Small-scale fishing cooperatives allocated fishing rights 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Fishing rights allocated to all declared small-scale fishing co-operatives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584828"/>
                  </a:ext>
                </a:extLst>
              </a:tr>
              <a:tr h="305182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Integrated Development Support Programme action plan implemented (small-scale fishing cooperatives supported) 	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Intergraded Development Support Programme action plan implemented (small-scale fishing co-operatives supported)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651678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C0D661-166A-DF73-3FFB-97E68A0B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2100" y="6173787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272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1998F-E81D-184B-8551-674908A9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075"/>
            <a:ext cx="9144000" cy="765185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10.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6C8AE-E1F5-A34A-847B-746743FE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40" y="1026301"/>
            <a:ext cx="8818179" cy="4809420"/>
          </a:xfrm>
        </p:spPr>
        <p:txBody>
          <a:bodyPr>
            <a:normAutofit/>
          </a:bodyPr>
          <a:lstStyle/>
          <a:p>
            <a:pPr marL="0" marR="0" lvl="1" indent="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The Portfolio Committee to note the following:</a:t>
            </a:r>
          </a:p>
          <a:p>
            <a:pPr marL="0" marR="0" lvl="1" indent="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marR="0" lvl="1" indent="-34290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The 2023/24 APP was tabled with an annexure of the Revised 2020-2025 Strategic Plan. </a:t>
            </a:r>
          </a:p>
          <a:p>
            <a:pPr marL="0" marR="0" lvl="1" indent="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marR="0" lvl="1" indent="-342900" algn="just" defTabSz="10525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The APP will be monitored on a</a:t>
            </a: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quarterly basis.</a:t>
            </a:r>
            <a:endParaRPr lang="en-ZA" sz="20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9F7592-BBB2-4527-8D63-A6E37975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5000" y="6102829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7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17DD561-725F-4C19-C613-E2EDE9A4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327"/>
            <a:ext cx="9143999" cy="366816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OUR MANDATE AND STRATEGIC FOCUS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E6BBBE7-1C05-DBC3-79BD-5AC6E9CE9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797" y="747776"/>
            <a:ext cx="3858801" cy="5141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Our Mandate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8118898A-0F64-D78A-E31D-03F53DE9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598" y="747776"/>
            <a:ext cx="4925603" cy="4848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Our Strategic Focus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A1C491B-5ECA-E09C-5EBB-A54891173ACE}"/>
              </a:ext>
            </a:extLst>
          </p:cNvPr>
          <p:cNvSpPr/>
          <p:nvPr/>
        </p:nvSpPr>
        <p:spPr>
          <a:xfrm rot="10800000" flipV="1">
            <a:off x="4321629" y="1261696"/>
            <a:ext cx="4637314" cy="916693"/>
          </a:xfrm>
          <a:prstGeom prst="roundRect">
            <a:avLst/>
          </a:prstGeom>
          <a:solidFill>
            <a:srgbClr val="33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 </a:t>
            </a:r>
          </a:p>
          <a:p>
            <a:pPr algn="ctr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prosperous and equitable society living in harmony with our natural resources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6BB4F4B-ACE9-06D9-078F-CEAE2C9CF566}"/>
              </a:ext>
            </a:extLst>
          </p:cNvPr>
          <p:cNvSpPr/>
          <p:nvPr/>
        </p:nvSpPr>
        <p:spPr>
          <a:xfrm>
            <a:off x="4332138" y="2273022"/>
            <a:ext cx="4637314" cy="1427076"/>
          </a:xfrm>
          <a:prstGeom prst="roundRect">
            <a:avLst/>
          </a:prstGeom>
          <a:solidFill>
            <a:srgbClr val="33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</a:p>
          <a:p>
            <a:pPr algn="ctr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leadership in environmental management, conservation and protection towards sustainability for the benefit of South Africans and the global community.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219EE29-7CB0-BFC6-AEA5-3C507BB410EA}"/>
              </a:ext>
            </a:extLst>
          </p:cNvPr>
          <p:cNvSpPr/>
          <p:nvPr/>
        </p:nvSpPr>
        <p:spPr>
          <a:xfrm>
            <a:off x="4332138" y="3882865"/>
            <a:ext cx="4637313" cy="1699215"/>
          </a:xfrm>
          <a:prstGeom prst="roundRect">
            <a:avLst/>
          </a:prstGeom>
          <a:solidFill>
            <a:srgbClr val="33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Z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Passion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centric approach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driven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9D9796E-FE95-40CF-61D6-574708D9F198}"/>
              </a:ext>
            </a:extLst>
          </p:cNvPr>
          <p:cNvSpPr/>
          <p:nvPr/>
        </p:nvSpPr>
        <p:spPr>
          <a:xfrm>
            <a:off x="169287" y="1261696"/>
            <a:ext cx="4065256" cy="4548982"/>
          </a:xfrm>
          <a:prstGeom prst="roundRect">
            <a:avLst/>
          </a:prstGeom>
          <a:solidFill>
            <a:srgbClr val="33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</a:t>
            </a:r>
            <a:r>
              <a:rPr lang="en-Z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(Bill of Rights) and Section 24 of the Constitution of the Republic of South Africa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guarantees everyone the right to an environment that is not harmful to their health or wellbeing; and to have the environment protected, for the benefit of present and future generations, through reasonable legislative and other measures that: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Prevent pollution and ecological degradation. 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Promote conservation; and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Secure ecologically sustainable development and use of natural resources while promoting justifiable economic and social development.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DA6146A3-F655-67BE-C686-57ACBD1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5000" y="6102829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097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383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3219"/>
            <a:ext cx="7772400" cy="36115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2022/23 MTEF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9E42364-69D2-4134-A261-6CF3F61A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126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29" y="326473"/>
            <a:ext cx="8229600" cy="509132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2023/24 MTEF Budget allocation per Programme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1303" y="825612"/>
          <a:ext cx="8547653" cy="4839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2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2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7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1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5661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Programme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tx1"/>
                          </a:solidFill>
                          <a:latin typeface="+mn-lt"/>
                        </a:rPr>
                        <a:t>2023/24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MTEF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2023/24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2024/25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2025/26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89127779"/>
                  </a:ext>
                </a:extLst>
              </a:tr>
              <a:tr h="28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R’000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R’000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R’000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2976912"/>
                  </a:ext>
                </a:extLst>
              </a:tr>
              <a:tr h="341164">
                <a:tc>
                  <a:txBody>
                    <a:bodyPr/>
                    <a:lstStyle/>
                    <a:p>
                      <a:pPr marL="0" indent="0" algn="just" rtl="0" fontAlgn="ctr">
                        <a:buNone/>
                      </a:pP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Administration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1,210,609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1,267,611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1,373,461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1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Regulatory, Compliance and Monitoring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308,555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304,806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303,520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1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Oceans and Coasts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496,788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519,863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544,745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5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Climate Change, Air Quality and Sustainable Development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672,956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727,959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623,816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2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Biodiversity and Conservation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2,080,993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1,447,968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1,418,149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24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Environmental Programmes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3,257,601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3,393,298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3,520,516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1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 Chemicals and Waste Management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634,185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649,691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678,848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1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 Forestry Management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586,729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648,225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684,290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1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 Fisheries Management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625,150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610,869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630,495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744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Allocation</a:t>
                      </a: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9,873,566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9,570,290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9,777,840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85685" y="6356350"/>
            <a:ext cx="72009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552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447"/>
            <a:ext cx="8229600" cy="509132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2023/24 MTEF Budget allocation at Econ Class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2643" y="623570"/>
          <a:ext cx="8919850" cy="5306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4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6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98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5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Item Description 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solidFill>
                            <a:schemeClr val="tx1"/>
                          </a:solidFill>
                          <a:latin typeface="+mn-lt"/>
                        </a:rPr>
                        <a:t>2023/24</a:t>
                      </a:r>
                      <a:r>
                        <a:rPr lang="en-ZA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MTEF</a:t>
                      </a:r>
                      <a:endParaRPr lang="en-ZA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2023/24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2024/25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2025/26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89127779"/>
                  </a:ext>
                </a:extLst>
              </a:tr>
              <a:tr h="284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R’000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R’000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R’000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2976912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Current Expenditure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6,680,075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6,763,797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7,086,773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1,956,117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2,041,818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2,130,887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4467845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4,677,758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4,677,085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4,908,981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772528094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Interest and rent on 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46,200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44,894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46,905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660003428"/>
                  </a:ext>
                </a:extLst>
              </a:tr>
              <a:tr h="223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2,826,907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2,214,411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2,081,699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368409400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Provinces and municipalities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1,150              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1,000             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1,000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3385255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and accounts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2,706,077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2,079,864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1,941,841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403352378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 and international organizations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33,821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34,638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35,741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642920575"/>
                  </a:ext>
                </a:extLst>
              </a:tr>
              <a:tr h="222530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corporations and private enterprises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78,706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82,052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85,540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38133740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Non-profit institutions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7,113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7,357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7,687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423814540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        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9,500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9,890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366,584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592,082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609,368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Buildings and other fixed structures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191,024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508,322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519,893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16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Machinery and equipment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173,664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73,376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78,958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530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Biological Assets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Software and other intangible assets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1,896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10,384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10,517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Payments for financial assets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economic classification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9,873,566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9,570,290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9,777,840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85685" y="6356350"/>
            <a:ext cx="72009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578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29" y="226293"/>
            <a:ext cx="8439807" cy="396007"/>
          </a:xfrm>
          <a:solidFill>
            <a:schemeClr val="bg1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  <a:t/>
            </a:r>
            <a:b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</a:br>
            <a:r>
              <a:rPr lang="en-ZA" sz="2500" b="1" kern="0" dirty="0">
                <a:cs typeface="Calibri"/>
                <a:sym typeface="Calibri"/>
              </a:rPr>
              <a:t>2023/24 MTEF Public Entities Allocations</a:t>
            </a:r>
            <a:r>
              <a:rPr lang="en-ZA" sz="2500" b="1" kern="0" dirty="0">
                <a:solidFill>
                  <a:srgbClr val="00B050"/>
                </a:solidFill>
                <a:cs typeface="Calibri"/>
                <a:sym typeface="Calibri"/>
              </a:rPr>
              <a:t/>
            </a:r>
            <a:br>
              <a:rPr lang="en-ZA" sz="2500" b="1" kern="0" dirty="0">
                <a:solidFill>
                  <a:srgbClr val="00B050"/>
                </a:solidFill>
                <a:cs typeface="Calibri"/>
                <a:sym typeface="Calibri"/>
              </a:rPr>
            </a:br>
            <a:endParaRPr lang="en-US" sz="2500" dirty="0">
              <a:solidFill>
                <a:srgbClr val="00B05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2920" y="609404"/>
          <a:ext cx="8812297" cy="5322235"/>
        </p:xfrm>
        <a:graphic>
          <a:graphicData uri="http://schemas.openxmlformats.org/drawingml/2006/table">
            <a:tbl>
              <a:tblPr/>
              <a:tblGrid>
                <a:gridCol w="4134280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742221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467898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  <a:gridCol w="1467898">
                  <a:extLst>
                    <a:ext uri="{9D8B030D-6E8A-4147-A177-3AD203B41FA5}">
                      <a16:colId xmlns:a16="http://schemas.microsoft.com/office/drawing/2014/main" xmlns="" val="2410102330"/>
                    </a:ext>
                  </a:extLst>
                </a:gridCol>
              </a:tblGrid>
              <a:tr h="421235">
                <a:tc>
                  <a:txBody>
                    <a:bodyPr/>
                    <a:lstStyle/>
                    <a:p>
                      <a:pPr algn="ctr">
                        <a:defRPr sz="20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n-lt"/>
                        </a:rPr>
                        <a:t>Public Entities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n-lt"/>
                        </a:rPr>
                        <a:t>202</a:t>
                      </a:r>
                      <a:r>
                        <a:rPr lang="en-US" sz="1400" b="1" dirty="0">
                          <a:latin typeface="+mn-lt"/>
                        </a:rPr>
                        <a:t>3/24</a:t>
                      </a:r>
                      <a:r>
                        <a:rPr sz="1400" b="1" dirty="0">
                          <a:latin typeface="+mn-lt"/>
                        </a:rPr>
                        <a:t>
R’000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n-lt"/>
                        </a:rPr>
                        <a:t>20</a:t>
                      </a:r>
                      <a:r>
                        <a:rPr lang="en-US" sz="1400" b="1" dirty="0">
                          <a:latin typeface="+mn-lt"/>
                        </a:rPr>
                        <a:t>24/25</a:t>
                      </a:r>
                      <a:r>
                        <a:rPr sz="1400" b="1" dirty="0">
                          <a:latin typeface="+mn-lt"/>
                        </a:rPr>
                        <a:t>
R’000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b="1" dirty="0">
                          <a:latin typeface="+mn-lt"/>
                        </a:rPr>
                        <a:t>2025/26</a:t>
                      </a: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b="1" dirty="0">
                          <a:latin typeface="+mn-lt"/>
                        </a:rPr>
                        <a:t>R’000</a:t>
                      </a:r>
                      <a:endParaRPr sz="1400" b="1" dirty="0">
                        <a:latin typeface="+mn-lt"/>
                      </a:endParaRP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19518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 b="1" dirty="0">
                          <a:latin typeface="+mn-lt"/>
                        </a:rPr>
                        <a:t>South African National  Parks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1 123 958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95179"/>
                  </a:ext>
                </a:extLst>
              </a:tr>
              <a:tr h="761092">
                <a:tc>
                  <a:txBody>
                    <a:bodyPr/>
                    <a:lstStyle/>
                    <a:p>
                      <a:pPr lvl="1" algn="l">
                        <a:defRPr sz="1800"/>
                      </a:pPr>
                      <a:r>
                        <a:rPr sz="1000" dirty="0">
                          <a:latin typeface="+mn-lt"/>
                        </a:rPr>
                        <a:t>Operations</a:t>
                      </a:r>
                      <a:endParaRPr lang="en-US" sz="1000" dirty="0">
                        <a:latin typeface="+mn-lt"/>
                      </a:endParaRPr>
                    </a:p>
                    <a:p>
                      <a:pPr lvl="1" algn="l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Infrastructure Grant</a:t>
                      </a:r>
                    </a:p>
                    <a:p>
                      <a:pPr lvl="1" algn="l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Additional Allocation
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293,552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130,406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700,000
</a:t>
                      </a:r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306,735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136,262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-</a:t>
                      </a:r>
                      <a:r>
                        <a:rPr sz="1000" dirty="0">
                          <a:latin typeface="+mn-lt"/>
                        </a:rPr>
                        <a:t>
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320,477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142,367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-</a:t>
                      </a:r>
                    </a:p>
                    <a:p>
                      <a:pPr algn="r">
                        <a:defRPr sz="1800"/>
                      </a:pPr>
                      <a:endParaRPr lang="en-US" sz="1000" dirty="0">
                        <a:latin typeface="+mn-lt"/>
                      </a:endParaRPr>
                    </a:p>
                    <a:p>
                      <a:pPr algn="r">
                        <a:defRPr sz="1800"/>
                      </a:pPr>
                      <a:endParaRPr lang="en-US" sz="1000" dirty="0">
                        <a:latin typeface="+mn-lt"/>
                      </a:endParaRPr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083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 b="1" dirty="0">
                          <a:latin typeface="+mn-lt"/>
                        </a:rPr>
                        <a:t>South African National Biodiversity Institute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588,223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609,700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542,982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031351"/>
                  </a:ext>
                </a:extLst>
              </a:tr>
              <a:tr h="506270">
                <a:tc>
                  <a:txBody>
                    <a:bodyPr/>
                    <a:lstStyle/>
                    <a:p>
                      <a:pPr lvl="1" algn="l">
                        <a:defRPr sz="1800"/>
                      </a:pPr>
                      <a:r>
                        <a:rPr sz="1000" dirty="0">
                          <a:latin typeface="+mn-lt"/>
                        </a:rPr>
                        <a:t>Operations</a:t>
                      </a:r>
                    </a:p>
                    <a:p>
                      <a:pPr lvl="1" algn="l">
                        <a:defRPr sz="1800"/>
                      </a:pPr>
                      <a:r>
                        <a:rPr sz="1000" dirty="0">
                          <a:latin typeface="+mn-lt"/>
                        </a:rPr>
                        <a:t>National Zoological Gardens</a:t>
                      </a:r>
                      <a:endParaRPr lang="en-US" sz="1000" dirty="0">
                        <a:latin typeface="+mn-lt"/>
                      </a:endParaRPr>
                    </a:p>
                    <a:p>
                      <a:pPr lvl="1" algn="l">
                        <a:defRPr sz="1800"/>
                      </a:pPr>
                      <a:r>
                        <a:rPr lang="en-ZA" sz="1000" dirty="0">
                          <a:latin typeface="+mn-lt"/>
                        </a:rPr>
                        <a:t>National Zoological Gardens: Additional Allocation</a:t>
                      </a:r>
                    </a:p>
                    <a:p>
                      <a:pPr lvl="1" algn="l">
                        <a:defRPr sz="1800"/>
                      </a:pPr>
                      <a:r>
                        <a:rPr sz="1000" dirty="0">
                          <a:latin typeface="+mn-lt"/>
                        </a:rPr>
                        <a:t>Infrastructure</a:t>
                      </a:r>
                      <a:r>
                        <a:rPr lang="en-US" sz="1000" dirty="0">
                          <a:latin typeface="+mn-lt"/>
                        </a:rPr>
                        <a:t> Grant</a:t>
                      </a:r>
                      <a:endParaRPr sz="1000" dirty="0">
                        <a:latin typeface="+mn-lt"/>
                      </a:endParaRP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283,958</a:t>
                      </a:r>
                      <a:r>
                        <a:rPr sz="1000" dirty="0">
                          <a:latin typeface="+mn-lt"/>
                        </a:rPr>
                        <a:t>
</a:t>
                      </a:r>
                      <a:r>
                        <a:rPr lang="en-US" sz="1000" dirty="0">
                          <a:latin typeface="+mn-lt"/>
                        </a:rPr>
                        <a:t>107,291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20,000</a:t>
                      </a:r>
                      <a:r>
                        <a:rPr sz="1000" dirty="0">
                          <a:latin typeface="+mn-lt"/>
                        </a:rPr>
                        <a:t>
</a:t>
                      </a:r>
                      <a:r>
                        <a:rPr lang="en-US" sz="1000" dirty="0">
                          <a:latin typeface="+mn-lt"/>
                        </a:rPr>
                        <a:t>176,974</a:t>
                      </a:r>
                      <a:endParaRPr sz="1000" dirty="0">
                        <a:latin typeface="+mn-lt"/>
                      </a:endParaRPr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296,712</a:t>
                      </a:r>
                      <a:r>
                        <a:rPr sz="1000" dirty="0">
                          <a:latin typeface="+mn-lt"/>
                        </a:rPr>
                        <a:t>
</a:t>
                      </a:r>
                      <a:r>
                        <a:rPr lang="en-US" sz="1000" dirty="0">
                          <a:latin typeface="+mn-lt"/>
                        </a:rPr>
                        <a:t>112,108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20,000</a:t>
                      </a:r>
                      <a:r>
                        <a:rPr sz="1000" dirty="0">
                          <a:latin typeface="+mn-lt"/>
                        </a:rPr>
                        <a:t>
</a:t>
                      </a:r>
                      <a:r>
                        <a:rPr lang="en-US" sz="1000" dirty="0">
                          <a:latin typeface="+mn-lt"/>
                        </a:rPr>
                        <a:t>180,880</a:t>
                      </a:r>
                      <a:endParaRPr sz="1000" dirty="0">
                        <a:latin typeface="+mn-lt"/>
                      </a:endParaRPr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310,006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117,130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20,895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94,951</a:t>
                      </a:r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045490"/>
                  </a:ext>
                </a:extLst>
              </a:tr>
              <a:tr h="2304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 b="1" dirty="0">
                          <a:latin typeface="+mn-lt"/>
                        </a:rPr>
                        <a:t>South African Weather Service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528,293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540,653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427,706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87155"/>
                  </a:ext>
                </a:extLst>
              </a:tr>
              <a:tr h="326472">
                <a:tc>
                  <a:txBody>
                    <a:bodyPr/>
                    <a:lstStyle/>
                    <a:p>
                      <a:pPr lvl="1" algn="l">
                        <a:defRPr sz="1800"/>
                      </a:pPr>
                      <a:endParaRPr lang="en-US" sz="1000" dirty="0">
                        <a:latin typeface="+mn-lt"/>
                      </a:endParaRPr>
                    </a:p>
                    <a:p>
                      <a:pPr lvl="1" algn="l">
                        <a:defRPr sz="1800"/>
                      </a:pPr>
                      <a:r>
                        <a:rPr sz="1000" dirty="0">
                          <a:latin typeface="+mn-lt"/>
                        </a:rPr>
                        <a:t>Operations
Infrastructure</a:t>
                      </a:r>
                      <a:r>
                        <a:rPr lang="en-US" sz="1000" dirty="0">
                          <a:latin typeface="+mn-lt"/>
                        </a:rPr>
                        <a:t> Grant</a:t>
                      </a:r>
                      <a:endParaRPr sz="1000" dirty="0">
                        <a:latin typeface="+mn-lt"/>
                      </a:endParaRP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336,856</a:t>
                      </a:r>
                      <a:r>
                        <a:rPr sz="1000" dirty="0">
                          <a:latin typeface="+mn-lt"/>
                        </a:rPr>
                        <a:t>
</a:t>
                      </a:r>
                      <a:r>
                        <a:rPr lang="en-US" sz="1000" dirty="0">
                          <a:latin typeface="+mn-lt"/>
                        </a:rPr>
                        <a:t>191,437</a:t>
                      </a: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352,415</a:t>
                      </a:r>
                      <a:r>
                        <a:rPr sz="1000" dirty="0">
                          <a:latin typeface="+mn-lt"/>
                        </a:rPr>
                        <a:t>
</a:t>
                      </a:r>
                      <a:r>
                        <a:rPr lang="en-US" sz="1000" dirty="0">
                          <a:latin typeface="+mn-lt"/>
                        </a:rPr>
                        <a:t>188</a:t>
                      </a:r>
                      <a:r>
                        <a:rPr lang="en-US" sz="1000" baseline="0" dirty="0">
                          <a:latin typeface="+mn-lt"/>
                        </a:rPr>
                        <a:t>,238</a:t>
                      </a: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232,379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195,327</a:t>
                      </a:r>
                      <a:endParaRPr sz="1000" dirty="0">
                        <a:latin typeface="+mn-lt"/>
                      </a:endParaRP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473665"/>
                  </a:ext>
                </a:extLst>
              </a:tr>
              <a:tr h="2324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 b="1" dirty="0" err="1">
                          <a:latin typeface="+mn-lt"/>
                        </a:rPr>
                        <a:t>Isimangaliso</a:t>
                      </a:r>
                      <a:r>
                        <a:rPr sz="1000" b="1" dirty="0">
                          <a:latin typeface="+mn-lt"/>
                        </a:rPr>
                        <a:t> Wetland Park 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129,296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135,103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141,155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707191"/>
                  </a:ext>
                </a:extLst>
              </a:tr>
              <a:tr h="643638">
                <a:tc>
                  <a:txBody>
                    <a:bodyPr/>
                    <a:lstStyle/>
                    <a:p>
                      <a:pPr lvl="1" algn="l">
                        <a:defRPr sz="1800"/>
                      </a:pPr>
                      <a:r>
                        <a:rPr sz="1000" dirty="0">
                          <a:latin typeface="+mn-lt"/>
                        </a:rPr>
                        <a:t>Operations</a:t>
                      </a:r>
                      <a:endParaRPr lang="en-US" sz="1000" dirty="0">
                        <a:latin typeface="+mn-lt"/>
                      </a:endParaRPr>
                    </a:p>
                    <a:p>
                      <a:pPr lvl="1" algn="l">
                        <a:defRPr sz="1800"/>
                      </a:pPr>
                      <a:r>
                        <a:rPr lang="en-ZA" sz="1000" dirty="0">
                          <a:latin typeface="+mn-lt"/>
                        </a:rPr>
                        <a:t>Infrastructure Grant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39,651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89,645
</a:t>
                      </a:r>
                    </a:p>
                    <a:p>
                      <a:pPr algn="r">
                        <a:defRPr sz="1800"/>
                      </a:pPr>
                      <a:endParaRPr lang="en-US" sz="1000" dirty="0">
                        <a:latin typeface="+mn-lt"/>
                      </a:endParaRPr>
                    </a:p>
                    <a:p>
                      <a:pPr algn="r">
                        <a:defRPr sz="1800"/>
                      </a:pPr>
                      <a:endParaRPr lang="en-US" sz="1000" dirty="0">
                        <a:latin typeface="+mn-lt"/>
                      </a:endParaRPr>
                    </a:p>
                  </a:txBody>
                  <a:tcPr marL="7144" marR="7144" marT="7144" marB="71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41,432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93,671
</a:t>
                      </a:r>
                    </a:p>
                    <a:p>
                      <a:pPr algn="r">
                        <a:defRPr sz="1800"/>
                      </a:pPr>
                      <a:endParaRPr lang="en-US" sz="1000" dirty="0">
                        <a:latin typeface="+mn-lt"/>
                      </a:endParaRPr>
                    </a:p>
                    <a:p>
                      <a:pPr algn="r">
                        <a:defRPr sz="1800"/>
                      </a:pPr>
                      <a:endParaRPr lang="en-US" sz="1000" dirty="0">
                        <a:latin typeface="+mn-lt"/>
                      </a:endParaRPr>
                    </a:p>
                  </a:txBody>
                  <a:tcPr marL="7144" marR="7144" marT="7144" marB="71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43,288</a:t>
                      </a:r>
                    </a:p>
                    <a:p>
                      <a:pPr algn="r">
                        <a:defRPr sz="1800"/>
                      </a:pPr>
                      <a:r>
                        <a:rPr lang="en-US" sz="1000" dirty="0">
                          <a:latin typeface="+mn-lt"/>
                        </a:rPr>
                        <a:t>97,867</a:t>
                      </a:r>
                    </a:p>
                  </a:txBody>
                  <a:tcPr marL="7144" marR="7144" marT="7144" marB="71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7536379"/>
                  </a:ext>
                </a:extLst>
              </a:tr>
              <a:tr h="23048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lang="en-US" sz="1000" dirty="0">
                          <a:latin typeface="+mn-lt"/>
                        </a:rPr>
                        <a:t>Marine</a:t>
                      </a:r>
                      <a:r>
                        <a:rPr lang="en-US" sz="1000" baseline="0" dirty="0">
                          <a:latin typeface="+mn-lt"/>
                        </a:rPr>
                        <a:t> Living Resources Fund</a:t>
                      </a:r>
                      <a:endParaRPr sz="1000" dirty="0">
                        <a:latin typeface="+mn-lt"/>
                      </a:endParaRP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b="1" dirty="0">
                          <a:latin typeface="+mn-lt"/>
                        </a:rPr>
                        <a:t>316,625</a:t>
                      </a:r>
                      <a:endParaRPr sz="1000" b="1" dirty="0">
                        <a:latin typeface="+mn-lt"/>
                      </a:endParaRP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b="1" dirty="0">
                          <a:latin typeface="+mn-lt"/>
                        </a:rPr>
                        <a:t>322,845</a:t>
                      </a:r>
                      <a:endParaRPr sz="1000" b="1" dirty="0">
                        <a:latin typeface="+mn-lt"/>
                      </a:endParaRP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000" b="1" dirty="0">
                          <a:latin typeface="+mn-lt"/>
                        </a:rPr>
                        <a:t>337,341</a:t>
                      </a:r>
                      <a:endParaRPr sz="1000" b="1" dirty="0">
                        <a:latin typeface="+mn-lt"/>
                      </a:endParaRP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52809"/>
                  </a:ext>
                </a:extLst>
              </a:tr>
              <a:tr h="230483">
                <a:tc>
                  <a:txBody>
                    <a:bodyPr/>
                    <a:lstStyle/>
                    <a:p>
                      <a:pPr lvl="1" algn="l">
                        <a:defRPr sz="1800" b="1"/>
                      </a:pPr>
                      <a:r>
                        <a:rPr lang="en-US" sz="1000" b="0" dirty="0">
                          <a:latin typeface="+mn-lt"/>
                        </a:rPr>
                        <a:t>Operational</a:t>
                      </a:r>
                      <a:r>
                        <a:rPr lang="en-US" sz="1000" b="0" baseline="0" dirty="0">
                          <a:latin typeface="+mn-lt"/>
                        </a:rPr>
                        <a:t> allocation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 b="1"/>
                      </a:pPr>
                      <a:r>
                        <a:rPr lang="en-US" sz="1000" b="0" dirty="0">
                          <a:latin typeface="+mn-lt"/>
                        </a:rPr>
                        <a:t>322,845</a:t>
                      </a:r>
                      <a:endParaRPr sz="1000" b="0" dirty="0">
                        <a:latin typeface="+mn-lt"/>
                      </a:endParaRP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 b="1"/>
                      </a:pPr>
                      <a:r>
                        <a:rPr lang="en-US" sz="1000" b="0" dirty="0">
                          <a:latin typeface="+mn-lt"/>
                        </a:rPr>
                        <a:t>337,344</a:t>
                      </a:r>
                      <a:endParaRPr sz="1000" b="0" dirty="0">
                        <a:latin typeface="+mn-lt"/>
                      </a:endParaRP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 b="1"/>
                      </a:pPr>
                      <a:r>
                        <a:rPr lang="en-US" sz="1000" b="0" dirty="0">
                          <a:latin typeface="+mn-lt"/>
                        </a:rPr>
                        <a:t>352,457</a:t>
                      </a:r>
                      <a:endParaRPr sz="1000" b="0" dirty="0">
                        <a:latin typeface="+mn-lt"/>
                      </a:endParaRPr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2162199"/>
                  </a:ext>
                </a:extLst>
              </a:tr>
              <a:tr h="3637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US" sz="1000" b="1" dirty="0">
                        <a:latin typeface="+mn-lt"/>
                      </a:endParaRPr>
                    </a:p>
                    <a:p>
                      <a:pPr algn="l">
                        <a:defRPr sz="1800"/>
                      </a:pPr>
                      <a:r>
                        <a:rPr sz="1000" b="1" dirty="0">
                          <a:latin typeface="+mn-lt"/>
                        </a:rPr>
                        <a:t>Total Allocation Public Entities</a:t>
                      </a:r>
                    </a:p>
                  </a:txBody>
                  <a:tcPr marL="34289" marR="34289" marT="34289" marB="3428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1,871,712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1,778,615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1,815,796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3578876"/>
                  </a:ext>
                </a:extLst>
              </a:tr>
              <a:tr h="165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National Regulator for Compulsory Specifications </a:t>
                      </a:r>
                    </a:p>
                  </a:txBody>
                  <a:tcPr marL="6350" marR="6350" marT="6350" marB="0" anchor="b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               13,462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               14,067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               14,697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341663"/>
                  </a:ext>
                </a:extLst>
              </a:tr>
              <a:tr h="165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+mn-lt"/>
                        </a:rPr>
                        <a:t>Total Departmental Agencies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+mn-lt"/>
                        </a:rPr>
                        <a:t>           1,885,123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+mn-lt"/>
                        </a:rPr>
                        <a:t>           1,792,077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+mn-lt"/>
                        </a:rPr>
                        <a:t>           1,829,864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80068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607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447"/>
            <a:ext cx="8229600" cy="509132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EPWP Allocations to Public Entities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2643" y="676580"/>
          <a:ext cx="8919850" cy="52015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20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1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xmlns="" val="2126632648"/>
                    </a:ext>
                  </a:extLst>
                </a:gridCol>
              </a:tblGrid>
              <a:tr h="2684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iSimangaliso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SANBI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SANParks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289127779"/>
                  </a:ext>
                </a:extLst>
              </a:tr>
              <a:tr h="210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EPIP - EPWP Projects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592976912"/>
                  </a:ext>
                </a:extLst>
              </a:tr>
              <a:tr h="21089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Biodiversity Economy: Other Projects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4,437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92343668"/>
                  </a:ext>
                </a:extLst>
              </a:tr>
              <a:tr h="21089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Greening and Open Space Management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34,518         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922401644"/>
                  </a:ext>
                </a:extLst>
              </a:tr>
              <a:tr h="21089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Working for the Coast: Other Projects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7,516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 -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41,687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759941939"/>
                  </a:ext>
                </a:extLst>
              </a:tr>
              <a:tr h="21089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People and Parks: Other Projects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77,307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 -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9,481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797063807"/>
                  </a:ext>
                </a:extLst>
              </a:tr>
              <a:tr h="21089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iSimangaliso Wetland Park Authority: (Environmental Monitors in Parks)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8,790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55435444"/>
                  </a:ext>
                </a:extLst>
              </a:tr>
              <a:tr h="21166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South African National Parks (Environmental Monitors in Parks)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59,516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66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MCGP (in line with boundaries)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5,658         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       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04467845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99,271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34,518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115,121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248,910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772528094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 - EPWP Projects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60003428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Report and Monitoring Relating to Alien and Invasive Species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3,347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368409400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Detection of Emerging Species and Risk Assessments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23,642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033852556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Eradication of Emerging Species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11,846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03352378"/>
                  </a:ext>
                </a:extLst>
              </a:tr>
              <a:tr h="179114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Taxonomy and Research Relating to Alien Invasive Species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8,805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642920575"/>
                  </a:ext>
                </a:extLst>
              </a:tr>
              <a:tr h="16480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Groen Sebenza NRM Project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20,880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104,400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838133740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Planning and Communities of Practice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1,670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423814540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    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Working for Wetlands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2,542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17,099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Eco-Furniture Programme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68,031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Working for Water / Working for Ecosystems: K2C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17,079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80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Working for Water / Working for Ecosystems: Integrated Zones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66,294                 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24,793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B105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4,000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452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Working for Ecosystems Mountain Zebra and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Camdeboo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242,522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89,716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153,350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373,524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616,590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1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188,987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187,868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488,645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865,500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58311126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85685" y="6356350"/>
            <a:ext cx="720090" cy="365125"/>
          </a:xfrm>
        </p:spPr>
        <p:txBody>
          <a:bodyPr/>
          <a:lstStyle/>
          <a:p>
            <a:fld id="{49E107A0-7B7C-8743-BC43-85A450895BA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018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ool ball, businesscard&#10;&#10;Description automatically generated">
            <a:extLst>
              <a:ext uri="{FF2B5EF4-FFF2-40B4-BE49-F238E27FC236}">
                <a16:creationId xmlns:a16="http://schemas.microsoft.com/office/drawing/2014/main" xmlns="" id="{CE556480-4F33-2F47-984D-9E89F2FE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2" y="357113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>
                <a:solidFill>
                  <a:srgbClr val="003500"/>
                </a:solidFill>
              </a:rPr>
              <a:t>THANK YOU!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8636" y="2672269"/>
            <a:ext cx="8229600" cy="27217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Chief Directorate: Business Performance and Strategic Management</a:t>
            </a:r>
          </a:p>
          <a:p>
            <a:pPr marL="0" indent="0">
              <a:buNone/>
            </a:pPr>
            <a:r>
              <a:rPr lang="en-US" sz="1500" dirty="0"/>
              <a:t>Department of Forestry, Fisheries and the Environment</a:t>
            </a:r>
          </a:p>
          <a:p>
            <a:pPr marL="0" indent="0">
              <a:buNone/>
            </a:pPr>
            <a:r>
              <a:rPr lang="en-US" sz="1500" dirty="0"/>
              <a:t>Tel: 012 399 9020     |     Mobile: 082 555 1497</a:t>
            </a:r>
          </a:p>
          <a:p>
            <a:pPr marL="0" indent="0">
              <a:buNone/>
            </a:pPr>
            <a:r>
              <a:rPr lang="en-US" sz="1500" dirty="0"/>
              <a:t>Website: http://www.environment.gov.za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Address: The Environment House, 473 Steve </a:t>
            </a:r>
            <a:r>
              <a:rPr lang="en-US" sz="1500" dirty="0" err="1"/>
              <a:t>Biko</a:t>
            </a:r>
            <a:r>
              <a:rPr lang="en-US" sz="1500" dirty="0"/>
              <a:t> Road, Arcadia, Pretoria, 0083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8333" y="2672269"/>
            <a:ext cx="0" cy="2573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707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236552"/>
            <a:ext cx="9010650" cy="883656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OF GOVERNMENT PRIORITIES  (REVISED 2019 – 2024 MTSF) AND DFFE OUTCOMES (1) </a:t>
            </a:r>
            <a:r>
              <a:rPr lang="en-ZA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-1" y="1038324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9942222"/>
              </p:ext>
            </p:extLst>
          </p:nvPr>
        </p:nvGraphicFramePr>
        <p:xfrm>
          <a:off x="66675" y="1012375"/>
          <a:ext cx="9010650" cy="5109455"/>
        </p:xfrm>
        <a:graphic>
          <a:graphicData uri="http://schemas.openxmlformats.org/drawingml/2006/table">
            <a:tbl>
              <a:tblPr/>
              <a:tblGrid>
                <a:gridCol w="2349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0696">
                  <a:extLst>
                    <a:ext uri="{9D8B030D-6E8A-4147-A177-3AD203B41FA5}">
                      <a16:colId xmlns:a16="http://schemas.microsoft.com/office/drawing/2014/main" xmlns="" val="3187594161"/>
                    </a:ext>
                  </a:extLst>
                </a:gridCol>
              </a:tblGrid>
              <a:tr h="2341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 Priorities</a:t>
                      </a:r>
                      <a:endParaRPr kumimoji="0" lang="en-US" sz="14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ZA" sz="14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DFFE  2023/24 Annual Performance Plan </a:t>
                      </a:r>
                      <a:endParaRPr kumimoji="0" lang="en-US" sz="14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2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 1</a:t>
                      </a: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A capable, ethical and development state</a:t>
                      </a:r>
                      <a:endParaRPr lang="en-ZA" sz="14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Good governance, compliance with laws and effective financial management </a:t>
                      </a:r>
                      <a:r>
                        <a:rPr lang="en-US" sz="14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45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audit opinion obtained)</a:t>
                      </a:r>
                      <a:r>
                        <a:rPr lang="en-ZA" sz="145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45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 adequately skilled workforce which is transformed and representative of SA’ race and gender demographics </a:t>
                      </a:r>
                      <a:r>
                        <a:rPr lang="en-US" sz="14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5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 female on SMS position, 2% persons with disabilities) </a:t>
                      </a:r>
                      <a:endParaRPr lang="en-ZA" sz="14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3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 2: </a:t>
                      </a: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 Transformation and Job Creation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Growing ocean economy in the context of sustainable development</a:t>
                      </a:r>
                      <a:endParaRPr lang="en-ZA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More decent jobs created and sustained, with youth, women and persons with disabilities prioritized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>
                          <a:tab pos="914400" algn="l"/>
                        </a:tabLst>
                        <a:defRPr/>
                      </a:pPr>
                      <a:r>
                        <a:rPr lang="en-US" sz="14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35 477 Full</a:t>
                      </a:r>
                      <a:r>
                        <a:rPr lang="en-US" sz="145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Time Equivalent(FTE) jobs created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>
                          <a:tab pos="914400" algn="l"/>
                        </a:tabLst>
                        <a:defRPr/>
                      </a:pPr>
                      <a:r>
                        <a:rPr lang="en-US" sz="145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71 035 Work Opportunities (60% women beneficiaries) </a:t>
                      </a:r>
                      <a:endParaRPr lang="en-ZA" sz="14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558303"/>
                  </a:ext>
                </a:extLst>
              </a:tr>
              <a:tr h="20620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 3: </a:t>
                      </a:r>
                      <a:r>
                        <a:rPr lang="en-US" sz="14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Education, Skills and Health </a:t>
                      </a:r>
                      <a:endParaRPr lang="en-ZA" sz="14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human resources capacity of the sector</a:t>
                      </a:r>
                      <a:endParaRPr lang="en-ZA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>
                          <a:tab pos="914400" algn="l"/>
                        </a:tabLst>
                        <a:defRPr/>
                      </a:pPr>
                      <a:r>
                        <a:rPr lang="en-US" sz="145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 biodiversity beneficiaries trained (accredited training)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>
                          <a:tab pos="914400" algn="l"/>
                        </a:tabLst>
                        <a:defRPr/>
                      </a:pPr>
                      <a:r>
                        <a:rPr lang="en-US" sz="145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Monitoring of 212 Interns appointed (50% women) : A two-year programme that started in 2022/23 financial year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4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Threats on environmental quality and human health mitigated 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4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Waste Management programmes (waste reduction) 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4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 Quality  Management and monitoring programmes</a:t>
                      </a:r>
                      <a:endParaRPr lang="en-ZA" sz="145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82708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4ADD0B-8665-4655-BE5F-3B51AA58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6700" y="6152581"/>
            <a:ext cx="2133600" cy="3714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4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" y="219077"/>
            <a:ext cx="8953501" cy="901131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ALIGNMENT OF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PRIORITIES  (REVISED 2019 – 2024 MTSF) AND DFFE OUTCOMES (2)</a:t>
            </a:r>
            <a:r>
              <a:rPr lang="en-ZA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-1" y="1038324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2754718"/>
              </p:ext>
            </p:extLst>
          </p:nvPr>
        </p:nvGraphicFramePr>
        <p:xfrm>
          <a:off x="114300" y="1120208"/>
          <a:ext cx="8934450" cy="3650247"/>
        </p:xfrm>
        <a:graphic>
          <a:graphicData uri="http://schemas.openxmlformats.org/drawingml/2006/table">
            <a:tbl>
              <a:tblPr/>
              <a:tblGrid>
                <a:gridCol w="3644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0185">
                  <a:extLst>
                    <a:ext uri="{9D8B030D-6E8A-4147-A177-3AD203B41FA5}">
                      <a16:colId xmlns:a16="http://schemas.microsoft.com/office/drawing/2014/main" xmlns="" val="3187594161"/>
                    </a:ext>
                  </a:extLst>
                </a:gridCol>
              </a:tblGrid>
              <a:tr h="5022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 Priorities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DFFE  2023/24 Annual Performance Plan 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27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 5: 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Spatial Integration, Human Settlement and Local Government </a:t>
                      </a:r>
                      <a:endParaRPr kumimoji="0" lang="en-ZA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of Municipal Councillors and/or officials trained on waste management </a:t>
                      </a:r>
                    </a:p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algn="l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of municipal cleaning campaigns conducted 	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ZA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47720"/>
                  </a:ext>
                </a:extLst>
              </a:tr>
              <a:tr h="9927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 7: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Better Africa, better world</a:t>
                      </a:r>
                      <a:endParaRPr lang="en-ZA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just transition to a low carbon economy and climate resilient society (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of climate change adaptation and mitigation programmes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5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US$ 80 million raised: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value of resources raised from international donors to support SA and African environment programmes</a:t>
                      </a:r>
                      <a:endParaRPr lang="en-ZA" sz="15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ZA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4ADD0B-8665-4655-BE5F-3B51AA58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6700" y="6152581"/>
            <a:ext cx="2133600" cy="3714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21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49125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SUMMARY OF 2023/24 BUDGET  </a:t>
            </a:r>
            <a:r>
              <a:rPr lang="en-Z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38932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0995439"/>
              </p:ext>
            </p:extLst>
          </p:nvPr>
        </p:nvGraphicFramePr>
        <p:xfrm>
          <a:off x="85725" y="748435"/>
          <a:ext cx="8915400" cy="4299272"/>
        </p:xfrm>
        <a:graphic>
          <a:graphicData uri="http://schemas.openxmlformats.org/drawingml/2006/table">
            <a:tbl>
              <a:tblPr/>
              <a:tblGrid>
                <a:gridCol w="5999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6011">
                  <a:extLst>
                    <a:ext uri="{9D8B030D-6E8A-4147-A177-3AD203B41FA5}">
                      <a16:colId xmlns:a16="http://schemas.microsoft.com/office/drawing/2014/main" xmlns="" val="3187594161"/>
                    </a:ext>
                  </a:extLst>
                </a:gridCol>
              </a:tblGrid>
              <a:tr h="234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PROGRAMMES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1: Administration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R1 210 609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558303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2: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Compliance and Sector Monitoring</a:t>
                      </a:r>
                      <a:endParaRPr lang="en-ZA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R308 555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909144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3: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Oceans and Coasts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R496 788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570407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4: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Change, Air Quality and Sustainable Development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R672 956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476574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5: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and Conservation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R2 080 993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555970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6: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Programmes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R3 257 601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635595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7: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and Waste Management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R634 185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8533301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8: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Forestry Management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R586 729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9098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9: Fisheries Management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R625 150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0878618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R9 873 566 </a:t>
                      </a:r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39679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4ADD0B-8665-4655-BE5F-3B51AA58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6700" y="6152581"/>
            <a:ext cx="2133600" cy="3714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88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49125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ZA" sz="3100" b="1" dirty="0"/>
              <a:t> </a:t>
            </a:r>
            <a:r>
              <a:rPr lang="en-Z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INFORMARION </a:t>
            </a:r>
            <a:r>
              <a:rPr lang="en-ZA" sz="2700" dirty="0"/>
              <a:t/>
            </a:r>
            <a:br>
              <a:rPr lang="en-ZA" sz="27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dirty="0"/>
              <a:t/>
            </a:r>
            <a:br>
              <a:rPr lang="en-ZA" sz="3100" dirty="0"/>
            </a:br>
            <a:r>
              <a:rPr lang="en-ZA" b="1" dirty="0"/>
              <a:t> </a:t>
            </a:r>
            <a:endParaRPr lang="en-ZA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38932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9180548"/>
              </p:ext>
            </p:extLst>
          </p:nvPr>
        </p:nvGraphicFramePr>
        <p:xfrm>
          <a:off x="85725" y="748435"/>
          <a:ext cx="8915401" cy="5037324"/>
        </p:xfrm>
        <a:graphic>
          <a:graphicData uri="http://schemas.openxmlformats.org/drawingml/2006/table">
            <a:tbl>
              <a:tblPr/>
              <a:tblGrid>
                <a:gridCol w="3898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2410">
                  <a:extLst>
                    <a:ext uri="{9D8B030D-6E8A-4147-A177-3AD203B41FA5}">
                      <a16:colId xmlns:a16="http://schemas.microsoft.com/office/drawing/2014/main" xmlns="" val="1314627376"/>
                    </a:ext>
                  </a:extLst>
                </a:gridCol>
                <a:gridCol w="2614545">
                  <a:extLst>
                    <a:ext uri="{9D8B030D-6E8A-4147-A177-3AD203B41FA5}">
                      <a16:colId xmlns:a16="http://schemas.microsoft.com/office/drawing/2014/main" xmlns="" val="797018233"/>
                    </a:ext>
                  </a:extLst>
                </a:gridCol>
              </a:tblGrid>
              <a:tr h="234880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WORKFORCE PROFILE AS AT 31 DECEMBER 2022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7" marR="6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Figures as at 31 December 2022</a:t>
                      </a:r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18464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posts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3 646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(total posts excluding 487 frozen posts, however the total number of posts = 4 133)</a:t>
                      </a:r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558303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Filled </a:t>
                      </a:r>
                      <a:endParaRPr lang="en-ZA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3 355</a:t>
                      </a:r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909144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291 </a:t>
                      </a:r>
                      <a:endParaRPr lang="en-Z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570407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Vacancy Rate 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7.9%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(291*100/3 646)</a:t>
                      </a:r>
                      <a:endParaRPr lang="en-ZA" sz="14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476574"/>
                  </a:ext>
                </a:extLst>
              </a:tr>
              <a:tr h="359228">
                <a:tc gridSpan="3">
                  <a:txBody>
                    <a:bodyPr/>
                    <a:lstStyle/>
                    <a:p>
                      <a:endParaRPr lang="en-Z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480508"/>
                  </a:ext>
                </a:extLst>
              </a:tr>
              <a:tr h="359228"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EMPLOYMENT EQUITY TARGETS FOR 2023/24</a:t>
                      </a:r>
                      <a:endParaRPr kumimoji="0" lang="en-ZA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kumimoji="0" lang="en-ZA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8533301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of 2021/22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for 2023/24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957411"/>
                  </a:ext>
                </a:extLst>
              </a:tr>
              <a:tr h="217707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Women in Senior Management Services (SMS) positions 	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 (85/185) 	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9098"/>
                  </a:ext>
                </a:extLst>
              </a:tr>
              <a:tr h="365506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People with Disabilities appointed 	</a:t>
                      </a:r>
                    </a:p>
                    <a:p>
                      <a:pPr algn="l" fontAlgn="b"/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 (65/3 355) 	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087861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4ADD0B-8665-4655-BE5F-3B51AA58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6700" y="6152581"/>
            <a:ext cx="2133600" cy="3714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27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6642F978788B45B09E5756BE07AF3E" ma:contentTypeVersion="2" ma:contentTypeDescription="Create a new document." ma:contentTypeScope="" ma:versionID="5929ae7cd6bbd4e6dc8760de8c2b438e">
  <xsd:schema xmlns:xsd="http://www.w3.org/2001/XMLSchema" xmlns:xs="http://www.w3.org/2001/XMLSchema" xmlns:p="http://schemas.microsoft.com/office/2006/metadata/properties" xmlns:ns3="ade76e65-23bc-491b-bbe5-127dbe456688" targetNamespace="http://schemas.microsoft.com/office/2006/metadata/properties" ma:root="true" ma:fieldsID="52817840ea901d20434bc8c283aff345" ns3:_="">
    <xsd:import namespace="ade76e65-23bc-491b-bbe5-127dbe4566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76e65-23bc-491b-bbe5-127dbe4566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F460A8-9DDD-434B-81B4-DEC5F947E1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B9864F-7764-4B45-AC3E-877BFD8E0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e76e65-23bc-491b-bbe5-127dbe456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D1303D-FB0E-4B40-9D67-9D81D0AC1D0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de76e65-23bc-491b-bbe5-127dbe45668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5186</Words>
  <Application>Microsoft Office PowerPoint</Application>
  <PresentationFormat>On-screen Show (4:3)</PresentationFormat>
  <Paragraphs>1061</Paragraphs>
  <Slides>55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DEPARTMENT OF FORESTRY, FISHERIES  AND THE ENVIRONMENT (DFFE) </vt:lpstr>
      <vt:lpstr>OUTLINE OF THE PRESENTATION </vt:lpstr>
      <vt:lpstr>1. PURPOSE</vt:lpstr>
      <vt:lpstr>2. BACKGROUND</vt:lpstr>
      <vt:lpstr>3. OUR MANDATE AND STRATEGIC FOCUS</vt:lpstr>
      <vt:lpstr>     4. ALIGNMENT OF GOVERNMENT PRIORITIES  (REVISED 2019 – 2024 MTSF) AND DFFE OUTCOMES (1)       </vt:lpstr>
      <vt:lpstr>     4. ALIGNMENT OF GOVERNMENT PRIORITIES  (REVISED 2019 – 2024 MTSF) AND DFFE OUTCOMES (2)      </vt:lpstr>
      <vt:lpstr>    5. SUMMARY OF 2023/24 BUDGET       </vt:lpstr>
      <vt:lpstr>    6. HUMAN RESOURCES INFORMARION      </vt:lpstr>
      <vt:lpstr>    7. SUMMARY OF 2023/24 APP TARGETS       </vt:lpstr>
      <vt:lpstr>8. 2023/24  ANNUAL PERFORMANCE PLAN (Annual Targets Per Programme)</vt:lpstr>
      <vt:lpstr>PROGRAMME 1: ADMINISTRATION</vt:lpstr>
      <vt:lpstr>    PROGRAMME 1: ADMINISTRATION      </vt:lpstr>
      <vt:lpstr>PROGRAMME 2: REGULATORY COMPLIANCE AND SECTOR MONITORING</vt:lpstr>
      <vt:lpstr>    PROGRAMME 2: REGULATORY COMPLIANCE AND SECTOR MONITORING      </vt:lpstr>
      <vt:lpstr>PROGRAMME 3: OCEANS AND COASTS</vt:lpstr>
      <vt:lpstr>    PROGRAMME 3: OCEANS AND COASTS (1)     </vt:lpstr>
      <vt:lpstr>    PROGRAMME 3: OCEANS AND COASTS (2)     </vt:lpstr>
      <vt:lpstr>   PROGRAMME 4: CLIMATE CHANGE, AIR QUALITY AND SUSTAINABLE DEVELOPMENT</vt:lpstr>
      <vt:lpstr>    PROGRAMME 4: CLIMATE CHANGE, AIR QUALITY AND SUSTAINABLE DEVELOPMENT     </vt:lpstr>
      <vt:lpstr>PROGRAMME 5: BIODIVERSITY AND CONSERVATION</vt:lpstr>
      <vt:lpstr>    PROGRAMME 5:BIODIVERSITY AND CONSERVATION (1)       </vt:lpstr>
      <vt:lpstr>    PROGRAMME 5:BIODIVERSITY AND CONSERVATION (2)     </vt:lpstr>
      <vt:lpstr> PROGRAMME 6: ENVIRONMENTAL PROGRAMMES</vt:lpstr>
      <vt:lpstr>    PROGRAMME 6: ENVIRONMENTAL PROGRAMMES (1)      </vt:lpstr>
      <vt:lpstr>    PROGRAMME 6: ENVIRONMENTAL PROGRAMMES (2)     </vt:lpstr>
      <vt:lpstr> PROGRAMME 7: CHEMICALS AND WASTE MANAGEMENT</vt:lpstr>
      <vt:lpstr>    PROGRAMME 7: CHEMICALS AND WASTE MANAGEMENT (1)     </vt:lpstr>
      <vt:lpstr>    PROGRAMME 7: CHEMICALS AND WASTE MANAGEMENT (2)     </vt:lpstr>
      <vt:lpstr> PROGRAMME 8: FORESTRY MANAGEMENT</vt:lpstr>
      <vt:lpstr>    PROGRAMME 8: FORESTRY MANAGEMENT      </vt:lpstr>
      <vt:lpstr> PROGRAMME 9: FISHERIES MANAGEMENT</vt:lpstr>
      <vt:lpstr>    PROGRAMME 9: FISHERIES MANAGEMENT (1)     </vt:lpstr>
      <vt:lpstr>    PROGRAMME 9: FISHERIES MANAGEMENT (2)     </vt:lpstr>
      <vt:lpstr>   9. REVISED STRATEGIC PLAN   (2020/21 – 2024/25)</vt:lpstr>
      <vt:lpstr>Revised Strategic Plan </vt:lpstr>
      <vt:lpstr>     PROGRAMME 1: ADMINISTRATION      </vt:lpstr>
      <vt:lpstr>     PROGRAMME 2: REGULATORY COMPLIANCE AND SECTOR MONITORING        </vt:lpstr>
      <vt:lpstr>     PROGRAMME 3: OCEANS AND COASTS       </vt:lpstr>
      <vt:lpstr>     PROGRAMME 4: CLIMATE CHANGE, AIR QUALITY AND SUSTAINABLE DEVELOPMENT (1)       </vt:lpstr>
      <vt:lpstr>     PROGRAMME 4: CLIMATE CHANGE, AIR QUALITY AND SUSTAINABLE DEVELOPMENT (2)      </vt:lpstr>
      <vt:lpstr>     PROGRAMME 5: BIODIVERSITY AND CONSERVATION (1)       </vt:lpstr>
      <vt:lpstr>     PROGRAMME 5: BIODIVERSITY AND CONSERVATION (2)      </vt:lpstr>
      <vt:lpstr>     PROGRAMME 6: ENVIRONMENTAL PROGRAMMES       </vt:lpstr>
      <vt:lpstr>    PROGRAMME 7: CHEMICALS AND WASTE MANAGEMENT      </vt:lpstr>
      <vt:lpstr>     PROGRAMME 8: FORESTRY MANAGEMENT       </vt:lpstr>
      <vt:lpstr>     PROGRAMME 9: FISHERIES MANAGEMENT (1)       </vt:lpstr>
      <vt:lpstr>     PROGRAMME 9: FISHERIES MANAGEMENT (2)       </vt:lpstr>
      <vt:lpstr>10. CONCLUSION</vt:lpstr>
      <vt:lpstr> 2022/23 MTEF BUDGET</vt:lpstr>
      <vt:lpstr>2023/24 MTEF Budget allocation per Programme</vt:lpstr>
      <vt:lpstr>2023/24 MTEF Budget allocation at Econ Class</vt:lpstr>
      <vt:lpstr> 2023/24 MTEF Public Entities Allocations </vt:lpstr>
      <vt:lpstr>EPWP Allocations to Public Entities</vt:lpstr>
      <vt:lpstr>THANK YOU!</vt:lpstr>
    </vt:vector>
  </TitlesOfParts>
  <Company>Environmental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Admin1</dc:creator>
  <cp:lastModifiedBy>USER</cp:lastModifiedBy>
  <cp:revision>112</cp:revision>
  <cp:lastPrinted>2023-04-11T14:18:56Z</cp:lastPrinted>
  <dcterms:created xsi:type="dcterms:W3CDTF">2020-04-21T11:07:00Z</dcterms:created>
  <dcterms:modified xsi:type="dcterms:W3CDTF">2023-05-04T08:01:21Z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0x010100F06642F978788B45B09E5756BE07AF3E</vt:lpwstr>
  </property>
</Properties>
</file>