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1442" r:id="rId2"/>
    <p:sldId id="1579" r:id="rId3"/>
    <p:sldId id="1578" r:id="rId4"/>
    <p:sldId id="1573" r:id="rId5"/>
    <p:sldId id="1580" r:id="rId6"/>
    <p:sldId id="1582" r:id="rId7"/>
    <p:sldId id="1537" r:id="rId8"/>
    <p:sldId id="1544" r:id="rId9"/>
    <p:sldId id="1574" r:id="rId10"/>
    <p:sldId id="1584" r:id="rId11"/>
    <p:sldId id="1570" r:id="rId12"/>
    <p:sldId id="1576" r:id="rId13"/>
    <p:sldId id="1545" r:id="rId14"/>
    <p:sldId id="1489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3AD615-82B6-2582-8AD7-C5AA3E79FD41}" name="Tougieda Gallow" initials="TG" userId="S::Tougieda.Gallow@westerncape.gov.za::02c315d8-491f-4567-9c62-1faadac052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CBDFEF"/>
    <a:srgbClr val="001484"/>
    <a:srgbClr val="71A1A7"/>
    <a:srgbClr val="003398"/>
    <a:srgbClr val="D5E3E5"/>
    <a:srgbClr val="DFF0CB"/>
    <a:srgbClr val="A6A6A6"/>
    <a:srgbClr val="EBF2F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2BC88-9E5D-4AE4-B41D-8A84B961FBB3}" v="58" dt="2023-04-24T10:06:54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42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46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9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26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2872" y="6163537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9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39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480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81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480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3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77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85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03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4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2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7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7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6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556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11" name="Picture 11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7797" y="6295516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1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erncape-my.sharepoint.com/personal/eda_barnard_westerncape_gov_za/Documents/Desktop/Eda_PGWC/graham%20dox/Status%20of%20Governance_21%20August%202022_Long%20Version.pptx?web=1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40526" y="5788637"/>
            <a:ext cx="382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Mr G Paulse</a:t>
            </a:r>
          </a:p>
          <a:p>
            <a:pPr algn="r"/>
            <a:r>
              <a:rPr lang="en-ZA" dirty="0">
                <a:solidFill>
                  <a:schemeClr val="bg1"/>
                </a:solidFill>
              </a:rPr>
              <a:t>25 April 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1B49459-E4E3-416F-8627-01266A76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3429000"/>
            <a:ext cx="10945216" cy="18736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STANDING COMMITTEE ON LOCAL GOVERNMENT</a:t>
            </a:r>
          </a:p>
          <a:p>
            <a:endParaRPr lang="en-ZA" sz="3200" b="0" dirty="0"/>
          </a:p>
          <a:p>
            <a:r>
              <a:rPr lang="en-US" sz="3200" dirty="0"/>
              <a:t>Indigent Policies in Municipalities in Western Cape</a:t>
            </a:r>
            <a:endParaRPr lang="en-ZA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5BBE53-34E2-45CD-AF43-F27D9DB28635}"/>
              </a:ext>
            </a:extLst>
          </p:cNvPr>
          <p:cNvSpPr txBox="1"/>
          <p:nvPr/>
        </p:nvSpPr>
        <p:spPr>
          <a:xfrm>
            <a:off x="4946073" y="2675324"/>
            <a:ext cx="66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Department of Local Government</a:t>
            </a:r>
          </a:p>
        </p:txBody>
      </p:sp>
    </p:spTree>
    <p:extLst>
      <p:ext uri="{BB962C8B-B14F-4D97-AF65-F5344CB8AC3E}">
        <p14:creationId xmlns:p14="http://schemas.microsoft.com/office/powerpoint/2010/main" xmlns="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CE65F-BD78-DCA3-7765-AC6CF88D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3" y="180976"/>
            <a:ext cx="11220282" cy="559256"/>
          </a:xfrm>
        </p:spPr>
        <p:txBody>
          <a:bodyPr>
            <a:noAutofit/>
          </a:bodyPr>
          <a:lstStyle/>
          <a:p>
            <a:r>
              <a:rPr lang="en-US" dirty="0"/>
              <a:t>Qualifying Thresholds: Qualification Baseline 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9954791-598F-912D-8334-9C224767C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1492686"/>
              </p:ext>
            </p:extLst>
          </p:nvPr>
        </p:nvGraphicFramePr>
        <p:xfrm>
          <a:off x="415040" y="1049257"/>
          <a:ext cx="8662454" cy="5718219"/>
        </p:xfrm>
        <a:graphic>
          <a:graphicData uri="http://schemas.openxmlformats.org/drawingml/2006/table">
            <a:tbl>
              <a:tblPr/>
              <a:tblGrid>
                <a:gridCol w="1944824">
                  <a:extLst>
                    <a:ext uri="{9D8B030D-6E8A-4147-A177-3AD203B41FA5}">
                      <a16:colId xmlns:a16="http://schemas.microsoft.com/office/drawing/2014/main" xmlns="" val="1819849894"/>
                    </a:ext>
                  </a:extLst>
                </a:gridCol>
                <a:gridCol w="6717630">
                  <a:extLst>
                    <a:ext uri="{9D8B030D-6E8A-4147-A177-3AD203B41FA5}">
                      <a16:colId xmlns:a16="http://schemas.microsoft.com/office/drawing/2014/main" xmlns="" val="1703092371"/>
                    </a:ext>
                  </a:extLst>
                </a:gridCol>
              </a:tblGrid>
              <a:tr h="34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MUNICIPALITY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Qualifying Thresholds: Combined Households Income 2021/2022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4785805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Cape Town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exceeding R4 500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163506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Witzenberg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 not exceed R3 000. However, two individual government pension (old age or disability) that exceeds the threshold (R3 000) may qualify if it is the only household income.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134777"/>
                  </a:ext>
                </a:extLst>
              </a:tr>
              <a:tr h="242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Drakenstein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Income based on combined government pension grant 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3115083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Stellenbosch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exceeding R6 500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040073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Langeberg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R3 500 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5773"/>
                  </a:ext>
                </a:extLst>
              </a:tr>
              <a:tr h="218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Breede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Valley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monthly income of not more than two (2) times the monthly Government old age pension 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76444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Hessequa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Equaling two state pension grants per indigent household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284995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Oudtshoorn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monthly income of not more than two (2) times the monthly Government old age pension 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720810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Knysna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monthly income of not more than two (2) times the monthly Government old age pension 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434538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George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household income  may not exceed, two times state pension (SASSA) per month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1712783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Bitou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combined gross income equivalent to or less than two times of Old age pension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4067408"/>
                  </a:ext>
                </a:extLst>
              </a:tr>
              <a:tr h="204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Kannaland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exceeding R6 000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768784"/>
                  </a:ext>
                </a:extLst>
              </a:tr>
              <a:tr h="318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Mossel Bay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monthly household income must not be more than twice (2x) the monthly State old age pension 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8939435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Matzikama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exceed an amount equal to the 2x monthly government pension grant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184470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Bergrivier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HH income of R5 000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495982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Cederberg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Does not exceed an amount equal to twice the monthly government pension grant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969237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Saldanha Bay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R4 600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023164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Swartland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R4 515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097836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Theewaterskloof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Less than twice the monthly pension grant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453744"/>
                  </a:ext>
                </a:extLst>
              </a:tr>
              <a:tr h="318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Overstrand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Indigent household with income less than four times the Government State Old Age Pension and electricity consumption less than 400 kWh 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98967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Swellendam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exceed 2x All Pay Pension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6326283"/>
                  </a:ext>
                </a:extLst>
              </a:tr>
              <a:tr h="1774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Cape Agulhas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value of 2 x state social grants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4" marR="5154" marT="5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4445712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Laingsburg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R3 500</a:t>
                      </a:r>
                    </a:p>
                  </a:txBody>
                  <a:tcPr marL="5154" marR="5154" marT="5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711190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Prince Albert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R4 000</a:t>
                      </a:r>
                    </a:p>
                  </a:txBody>
                  <a:tcPr marL="5154" marR="5154" marT="5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1745241"/>
                  </a:ext>
                </a:extLst>
              </a:tr>
              <a:tr h="19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Beaufort West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household income may not exceed the total of 2x All Pay Pension</a:t>
                      </a:r>
                    </a:p>
                  </a:txBody>
                  <a:tcPr marL="5154" marR="5154" marT="5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12697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62E7F8-DDC9-55C2-2697-373E27883810}"/>
              </a:ext>
            </a:extLst>
          </p:cNvPr>
          <p:cNvSpPr/>
          <p:nvPr/>
        </p:nvSpPr>
        <p:spPr>
          <a:xfrm>
            <a:off x="9229725" y="3249960"/>
            <a:ext cx="2885906" cy="358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Source: Municipal Indigent Policies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31E0BAE9-46B8-A874-EDF3-148D46CD5C61}"/>
              </a:ext>
            </a:extLst>
          </p:cNvPr>
          <p:cNvSpPr txBox="1">
            <a:spLocks/>
          </p:cNvSpPr>
          <p:nvPr/>
        </p:nvSpPr>
        <p:spPr>
          <a:xfrm>
            <a:off x="9229725" y="1160611"/>
            <a:ext cx="2962275" cy="1977996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8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i="0" dirty="0"/>
              <a:t>Thresholds are not prescribed – the decisions rests with Councils, however the definition of an Indigent Household should be guided by definitions provided in the Constitution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8911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953" y="180975"/>
            <a:ext cx="6548688" cy="613003"/>
          </a:xfrm>
        </p:spPr>
        <p:txBody>
          <a:bodyPr wrap="none" anchor="ctr">
            <a:noAutofit/>
          </a:bodyPr>
          <a:lstStyle/>
          <a:p>
            <a:r>
              <a:rPr lang="en-US" sz="2000" dirty="0"/>
              <a:t>Registered Indigent Households in Western Cape</a:t>
            </a:r>
            <a:endParaRPr lang="en-ZA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936097-BBFB-9D26-0760-068B285C01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83" y="85725"/>
            <a:ext cx="4636692" cy="668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18E8CA-7368-106A-774A-AB4800FA638A}"/>
              </a:ext>
            </a:extLst>
          </p:cNvPr>
          <p:cNvSpPr/>
          <p:nvPr/>
        </p:nvSpPr>
        <p:spPr>
          <a:xfrm>
            <a:off x="5400675" y="6145283"/>
            <a:ext cx="3043567" cy="256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Source: Municipal Annual Reports</a:t>
            </a:r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xmlns="" id="{DCE3BC6D-AF18-EB8E-7C84-DA1097D2EBB5}"/>
              </a:ext>
            </a:extLst>
          </p:cNvPr>
          <p:cNvSpPr/>
          <p:nvPr/>
        </p:nvSpPr>
        <p:spPr>
          <a:xfrm>
            <a:off x="5400676" y="3685588"/>
            <a:ext cx="6455966" cy="2105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COVID-19 </a:t>
            </a:r>
            <a:r>
              <a:rPr lang="en-US" sz="1600" dirty="0">
                <a:solidFill>
                  <a:schemeClr val="tx1"/>
                </a:solidFill>
              </a:rPr>
              <a:t>and ensuing lock-down also impacted on the registration and verification of Indigent Households.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Re-registration hampered by restricted movement of people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Trend: Municipalities retaining previously registered numbers on their registers </a:t>
            </a:r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xmlns="" id="{B3EAEE7B-6CA2-36AA-02C8-B6E1A7334889}"/>
              </a:ext>
            </a:extLst>
          </p:cNvPr>
          <p:cNvSpPr/>
          <p:nvPr/>
        </p:nvSpPr>
        <p:spPr>
          <a:xfrm>
            <a:off x="5400675" y="1357411"/>
            <a:ext cx="6455966" cy="19753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Note: Universal approach to indigent support in some areas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 some areas, a blanket approach is used whereby all households receive FBS by virtue of their geographical location (</a:t>
            </a:r>
            <a:r>
              <a:rPr lang="en-US" sz="1600" dirty="0" err="1">
                <a:solidFill>
                  <a:schemeClr val="tx1"/>
                </a:solidFill>
              </a:rPr>
              <a:t>e.g</a:t>
            </a:r>
            <a:r>
              <a:rPr lang="en-US" sz="1600" dirty="0">
                <a:solidFill>
                  <a:schemeClr val="tx1"/>
                </a:solidFill>
              </a:rPr>
              <a:t> The City of Cape Town) 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29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869" y="1732116"/>
            <a:ext cx="11041721" cy="3214254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and Maintenance of Indigent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egisters:</a:t>
            </a:r>
          </a:p>
          <a:p>
            <a:r>
              <a:rPr lang="en-US" sz="2400" b="1" dirty="0">
                <a:solidFill>
                  <a:srgbClr val="FFFFFF"/>
                </a:solidFill>
                <a:cs typeface="Times New Roman" panose="02020603050405020304" pitchFamily="18" charset="0"/>
              </a:rPr>
              <a:t>In Practice…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83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 anchor="ctr">
            <a:normAutofit/>
          </a:bodyPr>
          <a:lstStyle/>
          <a:p>
            <a:r>
              <a:rPr lang="en-ZA" dirty="0"/>
              <a:t>Registration and maintenance of Indigent Registers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8D5B3D-6CCD-B5E6-98B2-256CFB613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701" y="1069752"/>
            <a:ext cx="11462940" cy="5273898"/>
          </a:xfrm>
        </p:spPr>
        <p:txBody>
          <a:bodyPr>
            <a:normAutofit fontScale="77500" lnSpcReduction="20000"/>
          </a:bodyPr>
          <a:lstStyle/>
          <a:p>
            <a:pPr marL="257175" lvl="1" indent="-257175" algn="just" defTabSz="685800">
              <a:lnSpc>
                <a:spcPct val="160000"/>
              </a:lnSpc>
              <a:spcBef>
                <a:spcPts val="0"/>
              </a:spcBef>
              <a:spcAft>
                <a:spcPts val="750"/>
              </a:spcAft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</a:rPr>
              <a:t>Households must apply annually to be considered for the indigent subsidy as provided for in the Indigent Policy. (Part of the budget &amp; IDP process)</a:t>
            </a:r>
          </a:p>
          <a:p>
            <a:pPr lvl="2" algn="just" defTabSz="685800">
              <a:lnSpc>
                <a:spcPct val="160000"/>
              </a:lnSpc>
              <a:spcBef>
                <a:spcPts val="0"/>
              </a:spcBef>
              <a:spcAft>
                <a:spcPts val="750"/>
              </a:spcAft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kern="0" dirty="0">
                <a:solidFill>
                  <a:srgbClr val="000000"/>
                </a:solidFill>
              </a:rPr>
              <a:t>So</a:t>
            </a:r>
            <a:r>
              <a:rPr lang="en-US" sz="2100" kern="0" dirty="0">
                <a:solidFill>
                  <a:srgbClr val="000000"/>
                </a:solidFill>
              </a:rPr>
              <a:t>me systems are designed to automatically refresh registers at the beginning of each year which necessitates re- registration/application</a:t>
            </a:r>
          </a:p>
          <a:p>
            <a:pPr lvl="2" algn="just" defTabSz="685800">
              <a:lnSpc>
                <a:spcPct val="160000"/>
              </a:lnSpc>
              <a:spcBef>
                <a:spcPts val="0"/>
              </a:spcBef>
              <a:spcAft>
                <a:spcPts val="750"/>
              </a:spcAft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solidFill>
                  <a:srgbClr val="000000"/>
                </a:solidFill>
              </a:rPr>
              <a:t>The applications are registered  and considered in line with policy and then captured on the Indigent Register</a:t>
            </a:r>
          </a:p>
          <a:p>
            <a:pPr lvl="2" algn="just" defTabSz="685800">
              <a:lnSpc>
                <a:spcPct val="160000"/>
              </a:lnSpc>
              <a:spcBef>
                <a:spcPts val="0"/>
              </a:spcBef>
              <a:spcAft>
                <a:spcPts val="750"/>
              </a:spcAft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solidFill>
                  <a:srgbClr val="000000"/>
                </a:solidFill>
              </a:rPr>
              <a:t>Indigent registers, together with the applications and required documentation (proof of income or unemployment, etc.) are maintained with due consideration of the Protection of Personal Information Act, 4 of 2013. </a:t>
            </a:r>
          </a:p>
          <a:p>
            <a:pPr lvl="2" algn="just" defTabSz="685800">
              <a:lnSpc>
                <a:spcPct val="160000"/>
              </a:lnSpc>
              <a:spcBef>
                <a:spcPts val="0"/>
              </a:spcBef>
              <a:spcAft>
                <a:spcPts val="750"/>
              </a:spcAft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solidFill>
                  <a:srgbClr val="000000"/>
                </a:solidFill>
              </a:rPr>
              <a:t>Municipalities may conduct audits to verify the authenticity of the information furnished or possible changes in the status of applicants. </a:t>
            </a:r>
          </a:p>
          <a:p>
            <a:pPr lvl="2" algn="just" defTabSz="685800">
              <a:lnSpc>
                <a:spcPct val="160000"/>
              </a:lnSpc>
              <a:spcBef>
                <a:spcPts val="0"/>
              </a:spcBef>
              <a:spcAft>
                <a:spcPts val="750"/>
              </a:spcAft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solidFill>
                  <a:srgbClr val="000000"/>
                </a:solidFill>
              </a:rPr>
              <a:t>DLG’s CDW’s plays a critical part in the door-to-door campaigns to assist with the identification and registration of qualifying households</a:t>
            </a:r>
          </a:p>
        </p:txBody>
      </p:sp>
    </p:spTree>
    <p:extLst>
      <p:ext uri="{BB962C8B-B14F-4D97-AF65-F5344CB8AC3E}">
        <p14:creationId xmlns:p14="http://schemas.microsoft.com/office/powerpoint/2010/main" xmlns="" val="242365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05491" y="5229160"/>
            <a:ext cx="55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dirty="0">
                <a:solidFill>
                  <a:schemeClr val="bg1"/>
                </a:solidFill>
              </a:rPr>
              <a:t>Mr G Paulse</a:t>
            </a:r>
          </a:p>
          <a:p>
            <a:pPr algn="r"/>
            <a:r>
              <a:rPr lang="en-ZA" sz="1400" b="1" dirty="0">
                <a:solidFill>
                  <a:schemeClr val="bg1"/>
                </a:solidFill>
              </a:rPr>
              <a:t>DEPARTMENT OF LOCAL GOVERNMENT</a:t>
            </a:r>
          </a:p>
          <a:p>
            <a:pPr algn="r"/>
            <a:r>
              <a:rPr lang="en-ZA" sz="1400" dirty="0">
                <a:solidFill>
                  <a:schemeClr val="bg1"/>
                </a:solidFill>
              </a:rPr>
              <a:t>Tel: +27 21 438 4997</a:t>
            </a:r>
          </a:p>
          <a:p>
            <a:pPr algn="r"/>
            <a:r>
              <a:rPr lang="en-ZA" sz="1400" dirty="0">
                <a:solidFill>
                  <a:schemeClr val="bg1"/>
                </a:solidFill>
              </a:rPr>
              <a:t>Graham.Paulse@westerncape.gov.za</a:t>
            </a:r>
          </a:p>
          <a:p>
            <a:pPr algn="r"/>
            <a:endParaRPr lang="en-ZA" sz="1400" dirty="0">
              <a:solidFill>
                <a:schemeClr val="bg1"/>
              </a:solidFill>
            </a:endParaRPr>
          </a:p>
          <a:p>
            <a:pPr algn="r"/>
            <a:r>
              <a:rPr lang="en-ZA" sz="1400" b="1" dirty="0">
                <a:solidFill>
                  <a:schemeClr val="bg1"/>
                </a:solidFill>
              </a:rPr>
              <a:t>www.westerncape.gov.za</a:t>
            </a:r>
          </a:p>
        </p:txBody>
      </p:sp>
    </p:spTree>
    <p:extLst>
      <p:ext uri="{BB962C8B-B14F-4D97-AF65-F5344CB8AC3E}">
        <p14:creationId xmlns:p14="http://schemas.microsoft.com/office/powerpoint/2010/main" xmlns="" val="276739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10143" y="1821873"/>
            <a:ext cx="11041721" cy="321425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Indigent Policy: Legal Framework and Requirement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13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202A8-A486-6BA6-080E-2FDF14D0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Legislative Framework – Indigent Policies (1)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44E4F3-E568-D126-6F37-4A6E7F6AE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431" y="1057273"/>
            <a:ext cx="11582209" cy="5619751"/>
          </a:xfrm>
        </p:spPr>
        <p:txBody>
          <a:bodyPr>
            <a:normAutofit/>
          </a:bodyPr>
          <a:lstStyle/>
          <a:p>
            <a:pPr marL="0" lvl="1" indent="0" algn="just" defTabSz="685800">
              <a:lnSpc>
                <a:spcPct val="135000"/>
              </a:lnSpc>
              <a:spcBef>
                <a:spcPts val="0"/>
              </a:spcBef>
              <a:buSzPts val="18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Constitutional Framework</a:t>
            </a:r>
          </a:p>
          <a:p>
            <a:pPr marL="0" lvl="1" indent="0" algn="just" defTabSz="685800">
              <a:lnSpc>
                <a:spcPct val="135000"/>
              </a:lnSpc>
              <a:spcBef>
                <a:spcPts val="0"/>
              </a:spcBef>
              <a:buSzPts val="18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kern="0" dirty="0">
              <a:solidFill>
                <a:srgbClr val="000000"/>
              </a:solidFill>
              <a:latin typeface="Century Gothic" pitchFamily="34"/>
              <a:cs typeface="Times New Roman" pitchFamily="18"/>
            </a:endParaRPr>
          </a:p>
          <a:p>
            <a:pPr marL="257175" lvl="1" indent="-257175" algn="just" defTabSz="685800">
              <a:lnSpc>
                <a:spcPct val="17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Section 156 of the Constitution of the Republic of South Africa, 1996 </a:t>
            </a: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(“The Constitution”) provides amongst other for the following:</a:t>
            </a:r>
          </a:p>
          <a:p>
            <a:pPr lvl="2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A municipality has Executive Authority in respect of, and has the right to administer—</a:t>
            </a:r>
          </a:p>
          <a:p>
            <a:pPr lvl="2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Local government responsibilities are defined in part B of Schedule 4 and part B of Schedule 5. </a:t>
            </a:r>
          </a:p>
          <a:p>
            <a:pPr lvl="2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These functional areas include </a:t>
            </a:r>
            <a:r>
              <a:rPr lang="en-US" sz="15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water, electricity, sanitation and refuse removal</a:t>
            </a: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.</a:t>
            </a:r>
          </a:p>
          <a:p>
            <a:pPr marL="180000" lvl="2" indent="0" algn="just" defTabSz="685800">
              <a:lnSpc>
                <a:spcPct val="170000"/>
              </a:lnSpc>
              <a:spcBef>
                <a:spcPts val="0"/>
              </a:spcBef>
              <a:buSzPts val="18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 dirty="0">
              <a:solidFill>
                <a:srgbClr val="000000"/>
              </a:solidFill>
              <a:latin typeface="Century Gothic" pitchFamily="34"/>
              <a:cs typeface="Times New Roman" pitchFamily="18"/>
            </a:endParaRPr>
          </a:p>
          <a:p>
            <a:pPr marL="257175" lvl="1" indent="-257175" algn="just" defTabSz="685800">
              <a:lnSpc>
                <a:spcPct val="17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In terms of </a:t>
            </a:r>
            <a:r>
              <a:rPr lang="en-US" sz="15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Section 227 of the Constitution</a:t>
            </a: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, Local Government is entitled to an </a:t>
            </a:r>
            <a:r>
              <a:rPr lang="en-US" sz="15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equitable share </a:t>
            </a: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of nationally raised revenue to enable it to </a:t>
            </a:r>
            <a:r>
              <a:rPr lang="en-US" sz="15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provide basic services </a:t>
            </a: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and perform the functions allocated to it. </a:t>
            </a:r>
          </a:p>
          <a:p>
            <a:pPr lvl="2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Local Government equitable share is an unconditional transfer that supplements the revenue which municipalities can raise themselves (including revenue raised through property rates and service charges). </a:t>
            </a:r>
          </a:p>
        </p:txBody>
      </p:sp>
    </p:spTree>
    <p:extLst>
      <p:ext uri="{BB962C8B-B14F-4D97-AF65-F5344CB8AC3E}">
        <p14:creationId xmlns:p14="http://schemas.microsoft.com/office/powerpoint/2010/main" xmlns="" val="176044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202A8-A486-6BA6-080E-2FDF14D0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Legislative Framework (2)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44E4F3-E568-D126-6F37-4A6E7F6AE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432" y="990602"/>
            <a:ext cx="11774693" cy="5514974"/>
          </a:xfrm>
        </p:spPr>
        <p:txBody>
          <a:bodyPr>
            <a:normAutofit/>
          </a:bodyPr>
          <a:lstStyle/>
          <a:p>
            <a:pPr marL="257175" lvl="1" indent="-257175" algn="just" defTabSz="685800">
              <a:lnSpc>
                <a:spcPct val="17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Section 96 of the 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Local Government: Municipal Systems Act, 32 of 2000 </a:t>
            </a: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(“The Act”) requires a municipality to 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adopt, maintain and implement a credit control and debt review policy </a:t>
            </a: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which is consistent with its rates and tariff policies and complies with the provision of the Act.</a:t>
            </a:r>
          </a:p>
          <a:p>
            <a:pPr lvl="2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And whereas Section 97 (c) of the Act further requires that such policy must provide for “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Provision of indigent debtors” </a:t>
            </a: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that is consistent with its rates and tariff policies and any national policies on indigents – 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Purpose of the Indigent Policy</a:t>
            </a:r>
          </a:p>
          <a:p>
            <a:pPr marL="180000" lvl="2" indent="0" algn="just" defTabSz="685800">
              <a:lnSpc>
                <a:spcPct val="170000"/>
              </a:lnSpc>
              <a:spcBef>
                <a:spcPts val="0"/>
              </a:spcBef>
              <a:buSzPts val="18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kern="0" dirty="0">
              <a:solidFill>
                <a:srgbClr val="000000"/>
              </a:solidFill>
              <a:latin typeface="Century Gothic" pitchFamily="34"/>
              <a:cs typeface="Times New Roman" pitchFamily="18"/>
            </a:endParaRPr>
          </a:p>
          <a:p>
            <a:pPr marL="257175" lvl="1" indent="-257175" algn="just" defTabSz="685800">
              <a:lnSpc>
                <a:spcPct val="17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Section 62 of 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Municipal Finance Management Act, 2003 </a:t>
            </a: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states that the accounting officer of a municipality is responsible for managing the financial administration of the municipality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. </a:t>
            </a: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This officer must, for this purpose, take 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all reasonable steps to ensure that the municipality has and implements an indigent policy. </a:t>
            </a:r>
          </a:p>
          <a:p>
            <a:pPr marL="257175" lvl="1" indent="-257175" algn="just" defTabSz="685800">
              <a:lnSpc>
                <a:spcPct val="17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municipalities</a:t>
            </a: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 therefore needs to pass a </a:t>
            </a:r>
            <a:r>
              <a:rPr lang="en-US" sz="14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by-law</a:t>
            </a: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 that indicates that financial assistance may be granted by the municipality to persons that meet the criteria as laid down in the indigent policy.</a:t>
            </a:r>
          </a:p>
          <a:p>
            <a:pPr lvl="2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MFMA, Section 17(3) states that when an annual budget is tabled in terms of Section 16(2), it mut be accompanied by the following documents: …, Section E &amp; J. (budget related policies and grant allocations)</a:t>
            </a:r>
          </a:p>
          <a:p>
            <a:pPr lvl="2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This policy and by-law must therefore be revised on annual basis as part of the annual budgeting &amp; IDP process.</a:t>
            </a:r>
            <a:endParaRPr lang="en-US" sz="1400" b="1" kern="0" dirty="0">
              <a:solidFill>
                <a:srgbClr val="000000"/>
              </a:solidFill>
              <a:latin typeface="Century Gothic" pitchFamily="34"/>
              <a:cs typeface="Times New Roman" pitchFamily="1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5771F33-5425-5166-F59C-18B535CB03D0}"/>
              </a:ext>
            </a:extLst>
          </p:cNvPr>
          <p:cNvSpPr/>
          <p:nvPr/>
        </p:nvSpPr>
        <p:spPr>
          <a:xfrm>
            <a:off x="7562392" y="55791"/>
            <a:ext cx="4169232" cy="8096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algn="ctr" defTabSz="6858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/>
                <a:ea typeface="+mn-ea"/>
                <a:cs typeface="Times New Roman" pitchFamily="18"/>
              </a:rPr>
              <a:t>COGTA guidelines issued </a:t>
            </a:r>
          </a:p>
        </p:txBody>
      </p:sp>
    </p:spTree>
    <p:extLst>
      <p:ext uri="{BB962C8B-B14F-4D97-AF65-F5344CB8AC3E}">
        <p14:creationId xmlns:p14="http://schemas.microsoft.com/office/powerpoint/2010/main" xmlns="" val="364164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0C454-CE9B-92D1-7A96-9008A6DB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68944"/>
            <a:ext cx="11462940" cy="559256"/>
          </a:xfrm>
        </p:spPr>
        <p:txBody>
          <a:bodyPr/>
          <a:lstStyle/>
          <a:p>
            <a:r>
              <a:rPr lang="en-US" sz="2800" dirty="0"/>
              <a:t>COGTA Guidelines: 2005 </a:t>
            </a:r>
            <a:r>
              <a:rPr lang="en-US" b="0" dirty="0"/>
              <a:t>(currently under review by COGTA)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9EDE48-BF4B-BBED-0253-795CA17E9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076437"/>
            <a:ext cx="8988424" cy="5612619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/>
              <a:t>The COGTA Guidelines highlights the following:</a:t>
            </a:r>
          </a:p>
          <a:p>
            <a:endParaRPr lang="en-US" sz="2200" dirty="0"/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Municipal Indigent Policy is intended to guide the national initiative to improve the lives of indigents and to improve access to Free Basic services. </a:t>
            </a:r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policy recognizes the need for intergovernmental co-operation in the process of dealing with indigents but places a specific emphasis on the municipal sphere – therefore requires a local understanding.</a:t>
            </a:r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Municipal Indigent Policy Framework was approved by the Cabinet Social Sector Cluster as part of the social wage package in 2005 and approved by </a:t>
            </a:r>
            <a:r>
              <a:rPr lang="en-US" sz="2200" kern="0" dirty="0" err="1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MinMec</a:t>
            </a:r>
            <a:r>
              <a:rPr lang="en-US" sz="22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 in 2006. </a:t>
            </a:r>
          </a:p>
          <a:p>
            <a:pPr marL="465750" lvl="1" indent="-285750" algn="just" defTabSz="685800">
              <a:lnSpc>
                <a:spcPct val="17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Indigent Policy Framework provides a basis for the provision of Free Basic Services to the indigent, and as such, enhances current indigent policies applied by municipalities.</a:t>
            </a:r>
          </a:p>
          <a:p>
            <a:pPr marL="645750" lvl="2" indent="-285750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guidelines for implementation of the indigent policy provide municipalities with options for the development of their indigent policies. </a:t>
            </a:r>
          </a:p>
          <a:p>
            <a:pPr marL="645750" lvl="2" indent="-285750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The guidelines apply specifically to Free Basic Services programme within municipalities i.e., Free Basic Water, Free Basic Sanitation, Free Basic Energy/Electricity and Free Basic Refuse Removal. </a:t>
            </a:r>
          </a:p>
          <a:p>
            <a:pPr marL="645750" lvl="2" indent="-285750" algn="just" defTabSz="685800">
              <a:lnSpc>
                <a:spcPct val="17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kern="0" dirty="0">
                <a:solidFill>
                  <a:srgbClr val="000000"/>
                </a:solidFill>
                <a:latin typeface="Century Gothic" pitchFamily="34"/>
                <a:cs typeface="Times New Roman" pitchFamily="18"/>
              </a:rPr>
              <a:t>Municipalities are expected to customize the guidelines to suit their specific situations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7BA7F9-DC66-C61E-5002-027C4D961E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0250" y="1191794"/>
            <a:ext cx="2571750" cy="46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42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019FE-33BC-164A-CAD8-13806473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Matters to be Covered in the Policy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6AB108-F094-9994-0DDC-BF41CADC3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980963"/>
            <a:ext cx="3930649" cy="4896073"/>
          </a:xfrm>
        </p:spPr>
        <p:txBody>
          <a:bodyPr>
            <a:normAutofit fontScale="92500"/>
          </a:bodyPr>
          <a:lstStyle/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Legislative Framework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Policy Principles and Background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Objective and Scope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Targeting Approach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Qualifying criteria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Application Process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Penalties and Disqualification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Exit Mechanisms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Monitoring and Evaluation</a:t>
            </a:r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/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/>
          </a:p>
          <a:p>
            <a:pPr marL="257175" marR="0" lvl="1" indent="-257175" algn="just" defTabSz="6858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Tx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07E2E9C-2F78-FAFA-B578-3A8826B4C8B3}"/>
              </a:ext>
            </a:extLst>
          </p:cNvPr>
          <p:cNvSpPr txBox="1">
            <a:spLocks/>
          </p:cNvSpPr>
          <p:nvPr/>
        </p:nvSpPr>
        <p:spPr>
          <a:xfrm>
            <a:off x="4729033" y="888283"/>
            <a:ext cx="2490918" cy="489607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FontTx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kern="0" dirty="0">
                <a:solidFill>
                  <a:srgbClr val="000000"/>
                </a:solidFill>
              </a:rPr>
              <a:t>Verification</a:t>
            </a:r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FontTx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kern="0" dirty="0">
                <a:solidFill>
                  <a:srgbClr val="000000"/>
                </a:solidFill>
              </a:rPr>
              <a:t>Communication</a:t>
            </a:r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FontTx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kern="0" dirty="0">
                <a:solidFill>
                  <a:srgbClr val="000000"/>
                </a:solidFill>
              </a:rPr>
              <a:t>Contact Officer</a:t>
            </a:r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FontTx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kern="0">
                <a:solidFill>
                  <a:srgbClr val="000000"/>
                </a:solidFill>
              </a:rPr>
              <a:t>Council Approval</a:t>
            </a:r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FontTx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 dirty="0">
              <a:solidFill>
                <a:srgbClr val="000000"/>
              </a:solidFill>
            </a:endParaRPr>
          </a:p>
          <a:p>
            <a:pPr marL="257175" lvl="1" indent="-257175" algn="just" defTabSz="685800">
              <a:lnSpc>
                <a:spcPct val="190000"/>
              </a:lnSpc>
              <a:spcBef>
                <a:spcPts val="0"/>
              </a:spcBef>
              <a:buSzPts val="1800"/>
              <a:buFontTx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 dirty="0">
              <a:solidFill>
                <a:srgbClr val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7A4934-9167-D64D-D69A-01DBEC0511B3}"/>
              </a:ext>
            </a:extLst>
          </p:cNvPr>
          <p:cNvGrpSpPr/>
          <p:nvPr/>
        </p:nvGrpSpPr>
        <p:grpSpPr>
          <a:xfrm>
            <a:off x="5017169" y="3428999"/>
            <a:ext cx="7174831" cy="3616930"/>
            <a:chOff x="5017168" y="3241070"/>
            <a:chExt cx="7174831" cy="3616930"/>
          </a:xfrm>
        </p:grpSpPr>
        <p:pic>
          <p:nvPicPr>
            <p:cNvPr id="7" name="Picture 6" descr="A picture containing text, screenshot, font, rectangle&#10;&#10;Description automatically generated">
              <a:extLst>
                <a:ext uri="{FF2B5EF4-FFF2-40B4-BE49-F238E27FC236}">
                  <a16:creationId xmlns:a16="http://schemas.microsoft.com/office/drawing/2014/main" xmlns="" id="{4A4016F3-F846-BF4C-5F27-46CC859E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7168" y="3241070"/>
              <a:ext cx="5204399" cy="36169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7D6419F-81AA-DAD4-8AD0-D16B109DD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31160" y="3457573"/>
              <a:ext cx="2060839" cy="311467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132EF3-8CBE-0635-5719-D684119BF42C}"/>
              </a:ext>
            </a:extLst>
          </p:cNvPr>
          <p:cNvSpPr txBox="1"/>
          <p:nvPr/>
        </p:nvSpPr>
        <p:spPr>
          <a:xfrm>
            <a:off x="5158410" y="3092342"/>
            <a:ext cx="6890715" cy="487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defTabSz="685800">
              <a:lnSpc>
                <a:spcPct val="190000"/>
              </a:lnSpc>
              <a:spcBef>
                <a:spcPts val="0"/>
              </a:spcBef>
              <a:buSzPts val="18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0000"/>
                </a:solidFill>
              </a:rPr>
              <a:t>Three Parts to an Indigent Policy as per National Framework:</a:t>
            </a:r>
          </a:p>
        </p:txBody>
      </p:sp>
    </p:spTree>
    <p:extLst>
      <p:ext uri="{BB962C8B-B14F-4D97-AF65-F5344CB8AC3E}">
        <p14:creationId xmlns:p14="http://schemas.microsoft.com/office/powerpoint/2010/main" xmlns="" val="414134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10143" y="1821873"/>
            <a:ext cx="11041721" cy="321425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Status of Free Basic Service Provision in the Western Cape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1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1" y="253772"/>
            <a:ext cx="11462940" cy="559256"/>
          </a:xfrm>
        </p:spPr>
        <p:txBody>
          <a:bodyPr wrap="none" anchor="ctr">
            <a:noAutofit/>
          </a:bodyPr>
          <a:lstStyle/>
          <a:p>
            <a:r>
              <a:rPr lang="en-US" sz="2800" dirty="0"/>
              <a:t>Free Basic Service Provision in the Western Cape Province</a:t>
            </a:r>
            <a:endParaRPr lang="en-ZA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8D5B3D-6CCD-B5E6-98B2-256CFB613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7500" y="1047258"/>
            <a:ext cx="11539141" cy="5242271"/>
          </a:xfrm>
        </p:spPr>
        <p:txBody>
          <a:bodyPr>
            <a:normAutofit/>
          </a:bodyPr>
          <a:lstStyle/>
          <a:p>
            <a:pPr marL="285750" lvl="1" indent="-285750" defTabSz="68580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SzPts val="1800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kern="0" dirty="0"/>
              <a:t>Compliance to National Indigent Framework adopted by Cabinet in 2005:</a:t>
            </a:r>
          </a:p>
          <a:p>
            <a:pPr lvl="3" defTabSz="68580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Clr>
                <a:srgbClr val="002060"/>
              </a:buClr>
              <a:buSzPts val="18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</a:rPr>
              <a:t>As per the National Indigent Framework, the standard set of </a:t>
            </a:r>
            <a:r>
              <a:rPr lang="en-US" sz="1600" b="1" kern="0" dirty="0">
                <a:solidFill>
                  <a:srgbClr val="000000"/>
                </a:solidFill>
              </a:rPr>
              <a:t>free basic services </a:t>
            </a:r>
            <a:r>
              <a:rPr lang="en-US" sz="1600" kern="0" dirty="0">
                <a:solidFill>
                  <a:srgbClr val="000000"/>
                </a:solidFill>
              </a:rPr>
              <a:t>includes:</a:t>
            </a:r>
          </a:p>
          <a:p>
            <a:pPr marL="360000" lvl="3" indent="0" defTabSz="68580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Clr>
                <a:srgbClr val="002060"/>
              </a:buClr>
              <a:buSzPts val="18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 dirty="0">
              <a:solidFill>
                <a:srgbClr val="000000"/>
              </a:solidFill>
            </a:endParaRPr>
          </a:p>
          <a:p>
            <a:pPr marL="360000" lvl="3" indent="0" defTabSz="68580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Clr>
                <a:srgbClr val="002060"/>
              </a:buClr>
              <a:buSzPts val="18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 dirty="0">
              <a:solidFill>
                <a:srgbClr val="000000"/>
              </a:solidFill>
            </a:endParaRPr>
          </a:p>
          <a:p>
            <a:pPr lvl="3" defTabSz="68580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Clr>
                <a:srgbClr val="002060"/>
              </a:buClr>
              <a:buSzPts val="18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00000"/>
                </a:solidFill>
              </a:rPr>
              <a:t>All municipalities in the WC comply with this standard.</a:t>
            </a:r>
            <a:endParaRPr lang="en-US" sz="1800" kern="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F83B0939-C963-0E60-D9CA-F2E751A58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7264920"/>
              </p:ext>
            </p:extLst>
          </p:nvPr>
        </p:nvGraphicFramePr>
        <p:xfrm>
          <a:off x="2273300" y="2138910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17585482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9023672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5410955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28479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Water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Electricity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Sanitation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Refuse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5863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6kl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50KwH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Free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Free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97432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E71F54-151C-0840-82B6-C6008DDE2A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576" y="3609974"/>
            <a:ext cx="4743450" cy="32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67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CE65F-BD78-DCA3-7765-AC6CF88D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3" y="180976"/>
            <a:ext cx="11220282" cy="559256"/>
          </a:xfrm>
        </p:spPr>
        <p:txBody>
          <a:bodyPr>
            <a:noAutofit/>
          </a:bodyPr>
          <a:lstStyle/>
          <a:p>
            <a:r>
              <a:rPr lang="en-ZA" dirty="0"/>
              <a:t>Free Basic Services – Quantum provided by WC Municipalities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9954791-598F-912D-8334-9C224767C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562117"/>
              </p:ext>
            </p:extLst>
          </p:nvPr>
        </p:nvGraphicFramePr>
        <p:xfrm>
          <a:off x="3353634" y="1076325"/>
          <a:ext cx="7762042" cy="5686475"/>
        </p:xfrm>
        <a:graphic>
          <a:graphicData uri="http://schemas.openxmlformats.org/drawingml/2006/table">
            <a:tbl>
              <a:tblPr/>
              <a:tblGrid>
                <a:gridCol w="2609945">
                  <a:extLst>
                    <a:ext uri="{9D8B030D-6E8A-4147-A177-3AD203B41FA5}">
                      <a16:colId xmlns:a16="http://schemas.microsoft.com/office/drawing/2014/main" xmlns="" val="1819849894"/>
                    </a:ext>
                  </a:extLst>
                </a:gridCol>
                <a:gridCol w="864332">
                  <a:extLst>
                    <a:ext uri="{9D8B030D-6E8A-4147-A177-3AD203B41FA5}">
                      <a16:colId xmlns:a16="http://schemas.microsoft.com/office/drawing/2014/main" xmlns="" val="1703092371"/>
                    </a:ext>
                  </a:extLst>
                </a:gridCol>
                <a:gridCol w="1355816">
                  <a:extLst>
                    <a:ext uri="{9D8B030D-6E8A-4147-A177-3AD203B41FA5}">
                      <a16:colId xmlns:a16="http://schemas.microsoft.com/office/drawing/2014/main" xmlns="" val="805320923"/>
                    </a:ext>
                  </a:extLst>
                </a:gridCol>
                <a:gridCol w="1389709">
                  <a:extLst>
                    <a:ext uri="{9D8B030D-6E8A-4147-A177-3AD203B41FA5}">
                      <a16:colId xmlns:a16="http://schemas.microsoft.com/office/drawing/2014/main" xmlns="" val="3180040541"/>
                    </a:ext>
                  </a:extLst>
                </a:gridCol>
                <a:gridCol w="1542240">
                  <a:extLst>
                    <a:ext uri="{9D8B030D-6E8A-4147-A177-3AD203B41FA5}">
                      <a16:colId xmlns:a16="http://schemas.microsoft.com/office/drawing/2014/main" xmlns="" val="207186604"/>
                    </a:ext>
                  </a:extLst>
                </a:gridCol>
              </a:tblGrid>
              <a:tr h="25977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LEVEL OF FREE BASIC SERVICES PROVIDED BY MUNICIPALITIES IN THE WC: 2021/22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2534234"/>
                  </a:ext>
                </a:extLst>
              </a:tr>
              <a:tr h="430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MUNICIPALITY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WATER (kl)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ELECTRICITY (kwh)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SANITATION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REFUSE REMOVAL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4785805"/>
                  </a:ext>
                </a:extLst>
              </a:tr>
              <a:tr h="282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NATIONAL STANDARD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055735"/>
                  </a:ext>
                </a:extLst>
              </a:tr>
              <a:tr h="172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WESTERN CAPE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460651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Cape Town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163506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Witzenberg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6134777"/>
                  </a:ext>
                </a:extLst>
              </a:tr>
              <a:tr h="219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Drakenstein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115083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Stellenbosch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040073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Langeberg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85773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Breede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Valley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276444"/>
                  </a:ext>
                </a:extLst>
              </a:tr>
              <a:tr h="152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Hessequa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284995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Oudtshoorn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6kl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50kwh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4720810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Knysna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50kwh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5434538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George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1712783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Bitou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4067408"/>
                  </a:ext>
                </a:extLst>
              </a:tr>
              <a:tr h="185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Kannaland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0768784"/>
                  </a:ext>
                </a:extLst>
              </a:tr>
              <a:tr h="185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Mossel Bay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8939435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Matzikama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0184470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Bergrivier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2495982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Cederberg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5969237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Saldanha Bay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2023164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Swartland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9097836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Theewaterskloof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7453744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Overstrand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898967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Cape Agulhas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0480987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Swellendam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6326283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Laingsburg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11190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Prince Albert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 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1745241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Beaufort West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6kl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50kwH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Free</a:t>
                      </a:r>
                    </a:p>
                  </a:txBody>
                  <a:tcPr marL="5462" marR="5462" marT="5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12697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62E7F8-DDC9-55C2-2697-373E27883810}"/>
              </a:ext>
            </a:extLst>
          </p:cNvPr>
          <p:cNvSpPr/>
          <p:nvPr/>
        </p:nvSpPr>
        <p:spPr>
          <a:xfrm>
            <a:off x="400218" y="1076325"/>
            <a:ext cx="2752557" cy="310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Source: Municipal Annual Reports</a:t>
            </a:r>
          </a:p>
        </p:txBody>
      </p:sp>
    </p:spTree>
    <p:extLst>
      <p:ext uri="{BB962C8B-B14F-4D97-AF65-F5344CB8AC3E}">
        <p14:creationId xmlns:p14="http://schemas.microsoft.com/office/powerpoint/2010/main" xmlns="" val="1914397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28676</TotalTime>
  <Words>1520</Words>
  <Application>Microsoft Office PowerPoint</Application>
  <PresentationFormat>Custom</PresentationFormat>
  <Paragraphs>288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WCG-PPT Master-121022-amc</vt:lpstr>
      <vt:lpstr>Slide 1</vt:lpstr>
      <vt:lpstr>Slide 2</vt:lpstr>
      <vt:lpstr>Legislative Framework – Indigent Policies (1)</vt:lpstr>
      <vt:lpstr>Legislative Framework (2) </vt:lpstr>
      <vt:lpstr>COGTA Guidelines: 2005 (currently under review by COGTA)</vt:lpstr>
      <vt:lpstr>Matters to be Covered in the Policy</vt:lpstr>
      <vt:lpstr>Slide 7</vt:lpstr>
      <vt:lpstr>Free Basic Service Provision in the Western Cape Province</vt:lpstr>
      <vt:lpstr>Free Basic Services – Quantum provided by WC Municipalities</vt:lpstr>
      <vt:lpstr>Qualifying Thresholds: Qualification Baseline </vt:lpstr>
      <vt:lpstr>Registered Indigent Households in Western Cape</vt:lpstr>
      <vt:lpstr>Slide 12</vt:lpstr>
      <vt:lpstr>Registration and maintenance of Indigent Registers</vt:lpstr>
      <vt:lpstr>Slide 14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1545</cp:revision>
  <cp:lastPrinted>2023-04-24T08:57:38Z</cp:lastPrinted>
  <dcterms:created xsi:type="dcterms:W3CDTF">2017-01-19T08:56:34Z</dcterms:created>
  <dcterms:modified xsi:type="dcterms:W3CDTF">2023-04-25T14:13:16Z</dcterms:modified>
</cp:coreProperties>
</file>