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36"/>
  </p:notesMasterIdLst>
  <p:sldIdLst>
    <p:sldId id="262" r:id="rId5"/>
    <p:sldId id="343" r:id="rId6"/>
    <p:sldId id="348" r:id="rId7"/>
    <p:sldId id="268" r:id="rId8"/>
    <p:sldId id="304" r:id="rId9"/>
    <p:sldId id="306" r:id="rId10"/>
    <p:sldId id="349" r:id="rId11"/>
    <p:sldId id="350" r:id="rId12"/>
    <p:sldId id="271" r:id="rId13"/>
    <p:sldId id="332" r:id="rId14"/>
    <p:sldId id="344" r:id="rId15"/>
    <p:sldId id="272" r:id="rId16"/>
    <p:sldId id="324" r:id="rId17"/>
    <p:sldId id="325" r:id="rId18"/>
    <p:sldId id="346" r:id="rId19"/>
    <p:sldId id="326" r:id="rId20"/>
    <p:sldId id="274" r:id="rId21"/>
    <p:sldId id="275" r:id="rId22"/>
    <p:sldId id="276" r:id="rId23"/>
    <p:sldId id="347" r:id="rId24"/>
    <p:sldId id="299" r:id="rId25"/>
    <p:sldId id="300" r:id="rId26"/>
    <p:sldId id="340" r:id="rId27"/>
    <p:sldId id="301" r:id="rId28"/>
    <p:sldId id="302" r:id="rId29"/>
    <p:sldId id="342" r:id="rId30"/>
    <p:sldId id="303" r:id="rId31"/>
    <p:sldId id="339" r:id="rId32"/>
    <p:sldId id="345" r:id="rId33"/>
    <p:sldId id="278" r:id="rId34"/>
    <p:sldId id="265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49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0"/>
    <a:srgbClr val="004280"/>
    <a:srgbClr val="FF0000"/>
    <a:srgbClr val="D1ECEE"/>
    <a:srgbClr val="12A89E"/>
    <a:srgbClr val="87CFC4"/>
    <a:srgbClr val="417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1" autoAdjust="0"/>
    <p:restoredTop sz="94830"/>
  </p:normalViewPr>
  <p:slideViewPr>
    <p:cSldViewPr snapToGrid="0" snapToObjects="1">
      <p:cViewPr varScale="1">
        <p:scale>
          <a:sx n="79" d="100"/>
          <a:sy n="79" d="100"/>
        </p:scale>
        <p:origin x="996" y="48"/>
      </p:cViewPr>
      <p:guideLst>
        <p:guide orient="horz" pos="3117"/>
        <p:guide pos="49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thw\OneDrive%20-%20Technology%20Innovation%20Agency\Documents\TIA\Strategic\APP\2023_24\Transform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Techs licenced/assigned</c:v>
                </c:pt>
                <c:pt idx="1">
                  <c:v>Projects involving industry</c:v>
                </c:pt>
                <c:pt idx="2">
                  <c:v>Diffused techs</c:v>
                </c:pt>
                <c:pt idx="3">
                  <c:v>Products launched</c:v>
                </c:pt>
                <c:pt idx="4">
                  <c:v>Demo'd bio-based techs</c:v>
                </c:pt>
                <c:pt idx="5">
                  <c:v>SMMEs &amp; cooperatives</c:v>
                </c:pt>
                <c:pt idx="6">
                  <c:v>Honours, masters, post-docs</c:v>
                </c:pt>
                <c:pt idx="7">
                  <c:v>Knowledge &amp; innovation products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0.45</c:v>
                </c:pt>
                <c:pt idx="6">
                  <c:v>0.45</c:v>
                </c:pt>
                <c:pt idx="7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E-445E-ABCF-825E4C3021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Techs licenced/assigned</c:v>
                </c:pt>
                <c:pt idx="1">
                  <c:v>Projects involving industry</c:v>
                </c:pt>
                <c:pt idx="2">
                  <c:v>Diffused techs</c:v>
                </c:pt>
                <c:pt idx="3">
                  <c:v>Products launched</c:v>
                </c:pt>
                <c:pt idx="4">
                  <c:v>Demo'd bio-based techs</c:v>
                </c:pt>
                <c:pt idx="5">
                  <c:v>SMMEs &amp; cooperatives</c:v>
                </c:pt>
                <c:pt idx="6">
                  <c:v>Honours, masters, post-docs</c:v>
                </c:pt>
                <c:pt idx="7">
                  <c:v>Knowledge &amp; innovation products 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0.6</c:v>
                </c:pt>
                <c:pt idx="1">
                  <c:v>0.44</c:v>
                </c:pt>
                <c:pt idx="2">
                  <c:v>0.42</c:v>
                </c:pt>
                <c:pt idx="3">
                  <c:v>0.7</c:v>
                </c:pt>
                <c:pt idx="4">
                  <c:v>0.75</c:v>
                </c:pt>
                <c:pt idx="5">
                  <c:v>0.46</c:v>
                </c:pt>
                <c:pt idx="6">
                  <c:v>0.38</c:v>
                </c:pt>
                <c:pt idx="7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E-445E-ABCF-825E4C302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2350000"/>
        <c:axId val="712338768"/>
      </c:barChart>
      <c:catAx>
        <c:axId val="71235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338768"/>
        <c:crosses val="autoZero"/>
        <c:auto val="1"/>
        <c:lblAlgn val="ctr"/>
        <c:lblOffset val="100"/>
        <c:noMultiLvlLbl val="0"/>
      </c:catAx>
      <c:valAx>
        <c:axId val="71233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35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Sheet1!$A$12:$A$19</c:f>
              <c:strCache>
                <c:ptCount val="8"/>
                <c:pt idx="0">
                  <c:v>Techs licenced/assigned</c:v>
                </c:pt>
                <c:pt idx="1">
                  <c:v>Projects involving industry</c:v>
                </c:pt>
                <c:pt idx="2">
                  <c:v>Diffused technologies</c:v>
                </c:pt>
                <c:pt idx="3">
                  <c:v>Products launched</c:v>
                </c:pt>
                <c:pt idx="4">
                  <c:v>Demo'd bio-based techs</c:v>
                </c:pt>
                <c:pt idx="5">
                  <c:v>SMMEs &amp; cooperatives</c:v>
                </c:pt>
                <c:pt idx="6">
                  <c:v>Honours, masters, post-docs</c:v>
                </c:pt>
                <c:pt idx="7">
                  <c:v>Knowledge &amp; innovation products </c:v>
                </c:pt>
              </c:strCache>
            </c:strRef>
          </c:cat>
          <c:val>
            <c:numRef>
              <c:f>Sheet1!$B$12:$B$19</c:f>
              <c:numCache>
                <c:formatCode>0%</c:formatCode>
                <c:ptCount val="8"/>
                <c:pt idx="0">
                  <c:v>0.2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0.2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5-4C3F-BEC2-D55C9332E20E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Sheet1!$A$12:$A$19</c:f>
              <c:strCache>
                <c:ptCount val="8"/>
                <c:pt idx="0">
                  <c:v>Techs licenced/assigned</c:v>
                </c:pt>
                <c:pt idx="1">
                  <c:v>Projects involving industry</c:v>
                </c:pt>
                <c:pt idx="2">
                  <c:v>Diffused technologies</c:v>
                </c:pt>
                <c:pt idx="3">
                  <c:v>Products launched</c:v>
                </c:pt>
                <c:pt idx="4">
                  <c:v>Demo'd bio-based techs</c:v>
                </c:pt>
                <c:pt idx="5">
                  <c:v>SMMEs &amp; cooperatives</c:v>
                </c:pt>
                <c:pt idx="6">
                  <c:v>Honours, masters, post-docs</c:v>
                </c:pt>
                <c:pt idx="7">
                  <c:v>Knowledge &amp; innovation products </c:v>
                </c:pt>
              </c:strCache>
            </c:strRef>
          </c:cat>
          <c:val>
            <c:numRef>
              <c:f>Sheet1!$C$12:$C$19</c:f>
              <c:numCache>
                <c:formatCode>0%</c:formatCode>
                <c:ptCount val="8"/>
                <c:pt idx="0">
                  <c:v>0.3</c:v>
                </c:pt>
                <c:pt idx="1">
                  <c:v>0.38</c:v>
                </c:pt>
                <c:pt idx="2">
                  <c:v>0.33</c:v>
                </c:pt>
                <c:pt idx="3">
                  <c:v>0.46</c:v>
                </c:pt>
                <c:pt idx="4">
                  <c:v>0.64</c:v>
                </c:pt>
                <c:pt idx="5">
                  <c:v>0.6</c:v>
                </c:pt>
                <c:pt idx="6">
                  <c:v>0.28999999999999998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55-4C3F-BEC2-D55C9332E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5408288"/>
        <c:axId val="865408704"/>
      </c:barChart>
      <c:catAx>
        <c:axId val="86540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408704"/>
        <c:crosses val="autoZero"/>
        <c:auto val="1"/>
        <c:lblAlgn val="ctr"/>
        <c:lblOffset val="100"/>
        <c:noMultiLvlLbl val="0"/>
      </c:catAx>
      <c:valAx>
        <c:axId val="86540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40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Sheet1!$A$22:$A$29</c:f>
              <c:strCache>
                <c:ptCount val="8"/>
                <c:pt idx="0">
                  <c:v>Techs licenced/assigned</c:v>
                </c:pt>
                <c:pt idx="1">
                  <c:v>Projects involving industry</c:v>
                </c:pt>
                <c:pt idx="2">
                  <c:v>Diffused technologies</c:v>
                </c:pt>
                <c:pt idx="3">
                  <c:v>Products launched</c:v>
                </c:pt>
                <c:pt idx="4">
                  <c:v>Demo'd bio-based techs</c:v>
                </c:pt>
                <c:pt idx="5">
                  <c:v>SMMEs &amp; cooperatives </c:v>
                </c:pt>
                <c:pt idx="6">
                  <c:v>Honours, masters, post-docs</c:v>
                </c:pt>
                <c:pt idx="7">
                  <c:v>Knowledge &amp; innovation products </c:v>
                </c:pt>
              </c:strCache>
            </c:strRef>
          </c:cat>
          <c:val>
            <c:numRef>
              <c:f>Sheet1!$B$22:$B$29</c:f>
              <c:numCache>
                <c:formatCode>0%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D-4F6A-8600-57CB9F44F566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Sheet1!$A$22:$A$29</c:f>
              <c:strCache>
                <c:ptCount val="8"/>
                <c:pt idx="0">
                  <c:v>Techs licenced/assigned</c:v>
                </c:pt>
                <c:pt idx="1">
                  <c:v>Projects involving industry</c:v>
                </c:pt>
                <c:pt idx="2">
                  <c:v>Diffused technologies</c:v>
                </c:pt>
                <c:pt idx="3">
                  <c:v>Products launched</c:v>
                </c:pt>
                <c:pt idx="4">
                  <c:v>Demo'd bio-based techs</c:v>
                </c:pt>
                <c:pt idx="5">
                  <c:v>SMMEs &amp; cooperatives </c:v>
                </c:pt>
                <c:pt idx="6">
                  <c:v>Honours, masters, post-docs</c:v>
                </c:pt>
                <c:pt idx="7">
                  <c:v>Knowledge &amp; innovation products </c:v>
                </c:pt>
              </c:strCache>
            </c:strRef>
          </c:cat>
          <c:val>
            <c:numRef>
              <c:f>Sheet1!$C$22:$C$29</c:f>
              <c:numCache>
                <c:formatCode>0%</c:formatCode>
                <c:ptCount val="8"/>
                <c:pt idx="0">
                  <c:v>0.2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  <c:pt idx="5">
                  <c:v>0.01</c:v>
                </c:pt>
                <c:pt idx="6">
                  <c:v>0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D-4F6A-8600-57CB9F44F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5418688"/>
        <c:axId val="865420768"/>
      </c:barChart>
      <c:catAx>
        <c:axId val="8654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420768"/>
        <c:crosses val="autoZero"/>
        <c:auto val="1"/>
        <c:lblAlgn val="ctr"/>
        <c:lblOffset val="100"/>
        <c:noMultiLvlLbl val="0"/>
      </c:catAx>
      <c:valAx>
        <c:axId val="86542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41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72858-2B1E-46C4-A552-E4C5B8D773D0}" type="datetimeFigureOut">
              <a:rPr lang="en-ZA" smtClean="0"/>
              <a:t>2023/04/11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DF2B4-1364-4CBF-ABC1-8A20CD56BC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339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F2B4-1364-4CBF-ABC1-8A20CD56BCAB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635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F2B4-1364-4CBF-ABC1-8A20CD56BCAB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10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F2B4-1364-4CBF-ABC1-8A20CD56BCAB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926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F2B4-1364-4CBF-ABC1-8A20CD56BCAB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031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1B3A4A91-7A34-D937-09BD-9EF40A0CA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7886" y="2551072"/>
            <a:ext cx="4815443" cy="394009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F6822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F4E24-C552-3332-F5E8-7FB96C7276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552"/>
            <a:ext cx="5015277" cy="51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FC1EB-2035-B69C-D8EA-A0A6C09F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365667"/>
            <a:ext cx="4141329" cy="1163782"/>
          </a:xfrm>
        </p:spPr>
        <p:txBody>
          <a:bodyPr>
            <a:normAutofit/>
          </a:bodyPr>
          <a:lstStyle>
            <a:lvl1pPr algn="r">
              <a:defRPr sz="3200">
                <a:solidFill>
                  <a:srgbClr val="00428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8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4696EBD-4C1A-C24C-F47C-84C1119B4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91" y="4446006"/>
            <a:ext cx="869259" cy="558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8C7E3-A732-1175-D83B-7CA268BBC2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90" y="4460172"/>
            <a:ext cx="1628324" cy="535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8D4B8-64E8-75ED-76BE-A6FAAC2960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7171-01BB-5356-BFC5-D12F836C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68D65-CEF6-E274-8FE1-C4785C6CB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018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39825-4115-4D7E-7119-82AA1E8CA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018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FC065-CAAD-562A-9B25-9E0F4E92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FB984-7BEA-9564-81C8-E303D025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B16A0-3397-9F5C-5EFE-BB05EC4B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5C5AD13-0EB8-FF38-C426-4165B1E26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91" y="4446006"/>
            <a:ext cx="869259" cy="5587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5AE2D0-33B3-44E2-C7DE-07D74C91B9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90" y="4460172"/>
            <a:ext cx="1628324" cy="5357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4369CF-CDA9-1451-24B4-D192C8E715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7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7FB2-E32D-7E62-1BA8-36CA784E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5609B-C339-A332-3F2D-95760317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6AFB7-2167-7F6F-8290-1E122161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C8296-D9D7-30AD-7FEC-CFCE5181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C0AE55A-A364-1A4C-5E2E-E0BC2E4C2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91" y="4446006"/>
            <a:ext cx="869259" cy="558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F6234B-D35C-0EEF-AA55-550DACDE47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90" y="4460172"/>
            <a:ext cx="1628324" cy="535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9A56A6-981E-A89A-2748-C2D272747E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0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33F3DEC6-A299-C590-476C-A8224D2E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5246" y="4767263"/>
            <a:ext cx="54714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645FCC28-A80B-2F2C-F72C-3B7CA1BD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3706" y="4767263"/>
            <a:ext cx="1816588" cy="302264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2936A658-8AAF-CB3D-9A6D-0BCFE186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951035" cy="273844"/>
          </a:xfrm>
        </p:spPr>
        <p:txBody>
          <a:bodyPr/>
          <a:lstStyle/>
          <a:p>
            <a:fld id="{6B8C8017-00A8-B443-9DA1-1834C9363E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BEEDEB7-ACA4-552A-DC34-B7CF92D74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91" y="4446006"/>
            <a:ext cx="869259" cy="558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7FAF22-3E74-3935-A54B-D453A1BF33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90" y="4460172"/>
            <a:ext cx="1628324" cy="535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2262B4-610B-F478-1DE5-861F0AD71B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55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AF01-F2E4-5C0E-0ADF-817BD7A1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2212D-F4FF-2B14-71E2-883654051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1C991-63F5-1602-A34C-5007BA518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B293C-B3F2-A69B-5999-6D5A8C54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46F4D-7A71-A56F-29F8-741529E5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F54BA-907E-066C-F524-3D35A109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9ECCD06-58C5-A8AF-F952-43D75E873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91" y="4446006"/>
            <a:ext cx="869259" cy="5587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4E817D-6711-343A-15C8-BEC9D55F5B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90" y="4460172"/>
            <a:ext cx="1628324" cy="5357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0F3F8B-9881-A834-B2C2-5AC8AF05F5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657E-2FD8-3B1B-EA2C-862E0F27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AF522-172A-D61E-84EE-F7C934466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24298-15B2-E51D-02A3-FBB76BDF4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FEC67-9A6A-D5F1-8802-98965B93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1142C-3704-3A09-813A-592DD11E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FE0E4-5E5F-D904-18A0-64895F99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4F4C36E-E2E1-B499-1D0E-C06D1DF03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91" y="4446006"/>
            <a:ext cx="869259" cy="5587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5D1787-31F4-350C-8FB6-EAE0DD484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90" y="4460172"/>
            <a:ext cx="1628324" cy="5357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F57DBA-5590-31E2-39F6-345220ABD2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3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C814-2EF7-005A-9515-147BBBE8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38312-E24C-ED29-7B62-79853352A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0127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297ED-9680-2BB0-3CDC-6ADC649B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65002-6A28-7282-5D34-B9976057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53280-AEFC-B663-CA70-8F2DCD92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2A4E7F6-8300-0BFD-03BD-2A6429533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91" y="4446006"/>
            <a:ext cx="869259" cy="5587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70FDC9-44DA-6D8D-9988-A166AB3C5E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90" y="4460172"/>
            <a:ext cx="1628324" cy="535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FFB3A9-0242-ADD7-18F8-A9918A77D4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F5D47-362C-CA18-B8F4-956B118C9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05793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A4264-C43D-F61E-9FB3-229652288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762625" cy="40579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8D11-E4D1-A185-272C-D2F1ECB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4FFFD-683B-848E-0DAF-8B489110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3BCD-9BF1-FD88-06D2-64103A2E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3196A91-89AB-390D-D76D-72E21FC55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91" y="4446006"/>
            <a:ext cx="869259" cy="5587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CB8F30-A00F-1515-CB9B-E3009FCC0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90" y="4460172"/>
            <a:ext cx="1628324" cy="535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D3B436-3E7A-ACA8-7602-E6E8E70218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5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3D332F-3411-9A0E-86B8-BAD9A231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43" y="992336"/>
            <a:ext cx="4815443" cy="1163782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428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CCF2B86-B172-0FEB-0E8E-885B5FA4B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443" y="2177741"/>
            <a:ext cx="4815443" cy="3940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6822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87A012-6DEF-CB5D-D90E-AEF1EE3E8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-19455" y="0"/>
            <a:ext cx="9144000" cy="51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47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3D332F-3411-9A0E-86B8-BAD9A231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43" y="992336"/>
            <a:ext cx="4815443" cy="1163782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428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CCF2B86-B172-0FEB-0E8E-885B5FA4B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443" y="2177741"/>
            <a:ext cx="4815443" cy="3940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6822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87A012-6DEF-CB5D-D90E-AEF1EE3E8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-19455" y="0"/>
            <a:ext cx="9144000" cy="51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73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3D332F-3411-9A0E-86B8-BAD9A231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43" y="992336"/>
            <a:ext cx="4815443" cy="1163782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428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CCF2B86-B172-0FEB-0E8E-885B5FA4B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443" y="2177741"/>
            <a:ext cx="4815443" cy="3940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6822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87A012-6DEF-CB5D-D90E-AEF1EE3E8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0" y="0"/>
            <a:ext cx="9144000" cy="51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32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3D332F-3411-9A0E-86B8-BAD9A231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43" y="992336"/>
            <a:ext cx="4815443" cy="1163782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428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CCF2B86-B172-0FEB-0E8E-885B5FA4B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443" y="2177741"/>
            <a:ext cx="4815443" cy="3940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6822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87A012-6DEF-CB5D-D90E-AEF1EE3E8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-19455" y="0"/>
            <a:ext cx="9144000" cy="51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00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07F5-252C-4DFB-BF94-F71DD578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0677F-EE23-DA9D-32AC-B8BCA0C8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935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65AC0-7E8B-5286-1F6A-28F4672F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558" y="4767263"/>
            <a:ext cx="54714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2B23F-5D47-6319-0900-E7DD3B05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1018" y="4767263"/>
            <a:ext cx="1816588" cy="3022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335A-036A-3223-FCA2-C689B806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2B9C124-DABC-14B9-40D9-077E90D46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91" y="4446006"/>
            <a:ext cx="869259" cy="558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3BD8A1-884B-CC35-B137-A112B08A1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90" y="4460172"/>
            <a:ext cx="1628324" cy="535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4D073B-DD04-AD1D-9C4F-3B7608451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8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BABDD-66FB-8CF2-333D-584695BC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4696EBD-4C1A-C24C-F47C-84C1119B4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91" y="4446006"/>
            <a:ext cx="869259" cy="558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8C7E3-A732-1175-D83B-7CA268BBC2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90" y="4460172"/>
            <a:ext cx="1628324" cy="5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0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21B4E-BCA6-92AA-68EC-5654346D8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4696EBD-4C1A-C24C-F47C-84C1119B4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91" y="4446006"/>
            <a:ext cx="869259" cy="558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8C7E3-A732-1175-D83B-7CA268BBC2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90" y="4460172"/>
            <a:ext cx="1628324" cy="5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0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933D8-FA4A-BA0E-D02B-33B4B321D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4696EBD-4C1A-C24C-F47C-84C1119B4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91" y="4446006"/>
            <a:ext cx="869259" cy="558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8C7E3-A732-1175-D83B-7CA268BBC2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90" y="4460172"/>
            <a:ext cx="1628324" cy="5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7CD68-CBB1-1BFB-7F60-8CE641D8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8A23-2918-AD30-F36E-8B755362E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076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8854F-2AB6-18FD-260D-73F0D128F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85246" y="4767263"/>
            <a:ext cx="547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F745B-E70A-92D8-F268-096CBF0A3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63706" y="4767263"/>
            <a:ext cx="1816588" cy="30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6879E-280E-E39B-9D55-F83D54DBA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9510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8017-00A8-B443-9DA1-1834C936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89" r:id="rId3"/>
    <p:sldLayoutId id="2147483690" r:id="rId4"/>
    <p:sldLayoutId id="2147483691" r:id="rId5"/>
    <p:sldLayoutId id="2147483675" r:id="rId6"/>
    <p:sldLayoutId id="2147483685" r:id="rId7"/>
    <p:sldLayoutId id="2147483692" r:id="rId8"/>
    <p:sldLayoutId id="2147483693" r:id="rId9"/>
    <p:sldLayoutId id="2147483694" r:id="rId10"/>
    <p:sldLayoutId id="2147483677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F6822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A4BCF-FC3F-4CAF-02D4-79094962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744467"/>
            <a:ext cx="4418252" cy="2046960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Presentation to the Parliamentary Portfolio Committee on Higher Education, Science and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85642-8283-C677-88EF-D99474563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3380" y="2999166"/>
            <a:ext cx="4296871" cy="394009"/>
          </a:xfrm>
        </p:spPr>
        <p:txBody>
          <a:bodyPr/>
          <a:lstStyle/>
          <a:p>
            <a:r>
              <a:rPr lang="en-US" dirty="0"/>
              <a:t>21 April 2023</a:t>
            </a:r>
          </a:p>
        </p:txBody>
      </p:sp>
    </p:spTree>
    <p:extLst>
      <p:ext uri="{BB962C8B-B14F-4D97-AF65-F5344CB8AC3E}">
        <p14:creationId xmlns:p14="http://schemas.microsoft.com/office/powerpoint/2010/main" val="66732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Institutional Review of TIA</a:t>
            </a:r>
            <a:endParaRPr lang="en-U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701A28-631F-CBB1-BA02-FD949EF8C5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2846" y="1075531"/>
            <a:ext cx="8186057" cy="3358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 to address market failure challenge (innovation chasm) remains relevant.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‘TIA 2.0’ model with functionalities &amp; capabilities for successful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research.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correctly positioned in ‘highest risk location’ in innovation ecosystem.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 3A Scheduling for 5 years &amp; reconsider.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needs a significantly strengthened functionality (curatorship along entire innovation chain).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deficits in core areas (due diligence &amp; commercial deal-making).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record fair; COVID-19 response commendable.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a clearly-articulated transformation agenda &amp; significant additional capital.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efficiencies to be addressed.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a new business case with bold new initiatives supported by DSI for expansion &amp; capital scale-up over next 10 years.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EA16C7C-7BFA-C38C-67F1-9ECFA1EAB1F4}"/>
              </a:ext>
            </a:extLst>
          </p:cNvPr>
          <p:cNvSpPr txBox="1">
            <a:spLocks/>
          </p:cNvSpPr>
          <p:nvPr/>
        </p:nvSpPr>
        <p:spPr>
          <a:xfrm>
            <a:off x="8193088" y="4767263"/>
            <a:ext cx="9509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C8017-00A8-B443-9DA1-1834C9363E8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5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DA8B488D-02D8-E67D-9DC2-315DC4DD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743" y="560536"/>
            <a:ext cx="4815443" cy="1163782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Organisational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80009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96044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dirty="0"/>
              <a:t>Transformation (2021/22 Performance)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A17F289-42CA-FC36-5925-C9707D72E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214499"/>
              </p:ext>
            </p:extLst>
          </p:nvPr>
        </p:nvGraphicFramePr>
        <p:xfrm>
          <a:off x="2789837" y="2902512"/>
          <a:ext cx="3564325" cy="2138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2BE3D-35D0-498B-0662-16C89F14B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40290"/>
              </p:ext>
            </p:extLst>
          </p:nvPr>
        </p:nvGraphicFramePr>
        <p:xfrm>
          <a:off x="491610" y="813220"/>
          <a:ext cx="3564325" cy="2138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781CD19-6667-7136-EBA2-38D8CAE26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525794"/>
              </p:ext>
            </p:extLst>
          </p:nvPr>
        </p:nvGraphicFramePr>
        <p:xfrm>
          <a:off x="5367462" y="813219"/>
          <a:ext cx="3564327" cy="213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7DBA562-99DE-C6A5-7D12-7611752D83E1}"/>
              </a:ext>
            </a:extLst>
          </p:cNvPr>
          <p:cNvSpPr txBox="1">
            <a:spLocks/>
          </p:cNvSpPr>
          <p:nvPr/>
        </p:nvSpPr>
        <p:spPr>
          <a:xfrm>
            <a:off x="3422469" y="2774570"/>
            <a:ext cx="2044195" cy="403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Women (6/8 targets met)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34152F7-B5E9-CA8C-14FD-161626D92759}"/>
              </a:ext>
            </a:extLst>
          </p:cNvPr>
          <p:cNvSpPr txBox="1">
            <a:spLocks/>
          </p:cNvSpPr>
          <p:nvPr/>
        </p:nvSpPr>
        <p:spPr>
          <a:xfrm>
            <a:off x="1061607" y="2935250"/>
            <a:ext cx="1789330" cy="403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ZA" sz="1500" b="1" dirty="0">
                <a:latin typeface="Arial" panose="020B0604020202020204" pitchFamily="34" charset="0"/>
                <a:cs typeface="Arial" panose="020B0604020202020204" pitchFamily="34" charset="0"/>
              </a:rPr>
              <a:t>Youth (3/8 targets met)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BEECBA-2FBA-5212-FA87-144E7C07BB62}"/>
              </a:ext>
            </a:extLst>
          </p:cNvPr>
          <p:cNvSpPr txBox="1">
            <a:spLocks/>
          </p:cNvSpPr>
          <p:nvPr/>
        </p:nvSpPr>
        <p:spPr>
          <a:xfrm>
            <a:off x="6356560" y="2907572"/>
            <a:ext cx="1789330" cy="403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ZA" sz="1100" b="1" dirty="0">
                <a:latin typeface="Arial" panose="020B0604020202020204" pitchFamily="34" charset="0"/>
                <a:cs typeface="Arial" panose="020B0604020202020204" pitchFamily="34" charset="0"/>
              </a:rPr>
              <a:t>PWD (1/8 targets met)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0B2915-47AF-8FB8-05D7-10F06D73B501}"/>
              </a:ext>
            </a:extLst>
          </p:cNvPr>
          <p:cNvSpPr/>
          <p:nvPr/>
        </p:nvSpPr>
        <p:spPr>
          <a:xfrm>
            <a:off x="1145894" y="1383175"/>
            <a:ext cx="289367" cy="59609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C816DC-2C81-36E8-383D-92B856C3E940}"/>
              </a:ext>
            </a:extLst>
          </p:cNvPr>
          <p:cNvSpPr/>
          <p:nvPr/>
        </p:nvSpPr>
        <p:spPr>
          <a:xfrm>
            <a:off x="2233538" y="931762"/>
            <a:ext cx="289367" cy="104750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ABD407-043B-2C40-B54C-228D34B946EC}"/>
              </a:ext>
            </a:extLst>
          </p:cNvPr>
          <p:cNvSpPr/>
          <p:nvPr/>
        </p:nvSpPr>
        <p:spPr>
          <a:xfrm>
            <a:off x="2515563" y="939480"/>
            <a:ext cx="289367" cy="104750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BE38FB-FFE1-19D4-3565-2827519773FE}"/>
              </a:ext>
            </a:extLst>
          </p:cNvPr>
          <p:cNvSpPr/>
          <p:nvPr/>
        </p:nvSpPr>
        <p:spPr>
          <a:xfrm>
            <a:off x="6019045" y="1038249"/>
            <a:ext cx="289367" cy="94102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0C1FF6-F658-8B73-04C3-1370A7073754}"/>
              </a:ext>
            </a:extLst>
          </p:cNvPr>
          <p:cNvSpPr/>
          <p:nvPr/>
        </p:nvSpPr>
        <p:spPr>
          <a:xfrm>
            <a:off x="5078095" y="3315362"/>
            <a:ext cx="289367" cy="7548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D7EBB2-4B91-09E0-39BD-66CFC8704B03}"/>
              </a:ext>
            </a:extLst>
          </p:cNvPr>
          <p:cNvSpPr/>
          <p:nvPr/>
        </p:nvSpPr>
        <p:spPr>
          <a:xfrm>
            <a:off x="5367462" y="3315362"/>
            <a:ext cx="289367" cy="7548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292F3FC0-F17D-A97B-785F-367E13EB5F71}"/>
              </a:ext>
            </a:extLst>
          </p:cNvPr>
          <p:cNvSpPr txBox="1">
            <a:spLocks/>
          </p:cNvSpPr>
          <p:nvPr/>
        </p:nvSpPr>
        <p:spPr>
          <a:xfrm>
            <a:off x="8193088" y="4767263"/>
            <a:ext cx="9509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C8017-00A8-B443-9DA1-1834C9363E8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5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809" y="310833"/>
            <a:ext cx="7886700" cy="698500"/>
          </a:xfrm>
        </p:spPr>
        <p:txBody>
          <a:bodyPr>
            <a:normAutofit/>
          </a:bodyPr>
          <a:lstStyle/>
          <a:p>
            <a:r>
              <a:rPr lang="en-US" sz="2800" dirty="0"/>
              <a:t>Maturing Technologies in TIA’s Portfolio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207F9B-749E-6806-C181-7D35C8EBA8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246" y="1056194"/>
            <a:ext cx="8682754" cy="1135062"/>
          </a:xfrm>
        </p:spPr>
        <p:txBody>
          <a:bodyPr>
            <a:normAutofit/>
          </a:bodyPr>
          <a:lstStyle/>
          <a:p>
            <a:r>
              <a:rPr lang="en-US" sz="1400" dirty="0"/>
              <a:t>Of ~500 projects managed by TIA, 80 of these have good prospects for </a:t>
            </a:r>
            <a:r>
              <a:rPr lang="en-US" sz="1400" dirty="0" err="1"/>
              <a:t>commercialisation</a:t>
            </a:r>
            <a:r>
              <a:rPr lang="en-US" sz="1400" dirty="0"/>
              <a:t>, particularly the 67 at TRL6 or higher.</a:t>
            </a:r>
          </a:p>
          <a:p>
            <a:r>
              <a:rPr lang="en-US" sz="1400" dirty="0"/>
              <a:t>These need at least R715m over 2-4 </a:t>
            </a:r>
            <a:r>
              <a:rPr lang="en-US" sz="1400" dirty="0" err="1"/>
              <a:t>yrs</a:t>
            </a:r>
            <a:r>
              <a:rPr lang="en-US" sz="1400" dirty="0"/>
              <a:t> for further technology development and pre-</a:t>
            </a:r>
            <a:r>
              <a:rPr lang="en-US" sz="1400" dirty="0" err="1"/>
              <a:t>commercialisation</a:t>
            </a:r>
            <a:r>
              <a:rPr lang="en-US" sz="14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A8C147-D570-9FB9-BED9-285C8A557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159" y="9182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9A9EAB-0B53-5F39-F4FD-1EF22BDBDF68}"/>
              </a:ext>
            </a:extLst>
          </p:cNvPr>
          <p:cNvGrpSpPr/>
          <p:nvPr/>
        </p:nvGrpSpPr>
        <p:grpSpPr>
          <a:xfrm>
            <a:off x="1584374" y="1925904"/>
            <a:ext cx="5651569" cy="2658525"/>
            <a:chOff x="707299" y="6209999"/>
            <a:chExt cx="5651569" cy="2358602"/>
          </a:xfrm>
        </p:grpSpPr>
        <p:grpSp>
          <p:nvGrpSpPr>
            <p:cNvPr id="8" name="object 116">
              <a:extLst>
                <a:ext uri="{FF2B5EF4-FFF2-40B4-BE49-F238E27FC236}">
                  <a16:creationId xmlns:a16="http://schemas.microsoft.com/office/drawing/2014/main" id="{B05EC5BC-1050-DC41-3211-F8B1AB44511C}"/>
                </a:ext>
              </a:extLst>
            </p:cNvPr>
            <p:cNvGrpSpPr/>
            <p:nvPr/>
          </p:nvGrpSpPr>
          <p:grpSpPr>
            <a:xfrm>
              <a:off x="1343468" y="6213173"/>
              <a:ext cx="4375150" cy="2004695"/>
              <a:chOff x="1343468" y="6213173"/>
              <a:chExt cx="4375150" cy="2004695"/>
            </a:xfrm>
          </p:grpSpPr>
          <p:sp>
            <p:nvSpPr>
              <p:cNvPr id="62" name="object 117">
                <a:extLst>
                  <a:ext uri="{FF2B5EF4-FFF2-40B4-BE49-F238E27FC236}">
                    <a16:creationId xmlns:a16="http://schemas.microsoft.com/office/drawing/2014/main" id="{FE3E6955-17E7-BAC5-4A72-8C8ABCB691DE}"/>
                  </a:ext>
                </a:extLst>
              </p:cNvPr>
              <p:cNvSpPr/>
              <p:nvPr/>
            </p:nvSpPr>
            <p:spPr>
              <a:xfrm>
                <a:off x="1349819" y="6216348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118">
                <a:extLst>
                  <a:ext uri="{FF2B5EF4-FFF2-40B4-BE49-F238E27FC236}">
                    <a16:creationId xmlns:a16="http://schemas.microsoft.com/office/drawing/2014/main" id="{4A6023F1-8328-7562-2C98-F22C9B5C8FEC}"/>
                  </a:ext>
                </a:extLst>
              </p:cNvPr>
              <p:cNvSpPr/>
              <p:nvPr/>
            </p:nvSpPr>
            <p:spPr>
              <a:xfrm>
                <a:off x="1427507" y="6216348"/>
                <a:ext cx="2178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7805">
                    <a:moveTo>
                      <a:pt x="0" y="0"/>
                    </a:moveTo>
                    <a:lnTo>
                      <a:pt x="217754" y="0"/>
                    </a:lnTo>
                  </a:path>
                </a:pathLst>
              </a:custGeom>
              <a:ln w="6350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119">
                <a:extLst>
                  <a:ext uri="{FF2B5EF4-FFF2-40B4-BE49-F238E27FC236}">
                    <a16:creationId xmlns:a16="http://schemas.microsoft.com/office/drawing/2014/main" id="{5F167E59-AFD8-DCCF-BD09-42BE7D186670}"/>
                  </a:ext>
                </a:extLst>
              </p:cNvPr>
              <p:cNvSpPr/>
              <p:nvPr/>
            </p:nvSpPr>
            <p:spPr>
              <a:xfrm>
                <a:off x="1665049" y="6216348"/>
                <a:ext cx="39001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900170">
                    <a:moveTo>
                      <a:pt x="0" y="0"/>
                    </a:moveTo>
                    <a:lnTo>
                      <a:pt x="3899636" y="0"/>
                    </a:lnTo>
                  </a:path>
                </a:pathLst>
              </a:custGeom>
              <a:ln w="6350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120">
                <a:extLst>
                  <a:ext uri="{FF2B5EF4-FFF2-40B4-BE49-F238E27FC236}">
                    <a16:creationId xmlns:a16="http://schemas.microsoft.com/office/drawing/2014/main" id="{D6DEDB83-BF95-B596-6BCC-B87DC356FACF}"/>
                  </a:ext>
                </a:extLst>
              </p:cNvPr>
              <p:cNvSpPr/>
              <p:nvPr/>
            </p:nvSpPr>
            <p:spPr>
              <a:xfrm>
                <a:off x="5584478" y="6216348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21">
                <a:extLst>
                  <a:ext uri="{FF2B5EF4-FFF2-40B4-BE49-F238E27FC236}">
                    <a16:creationId xmlns:a16="http://schemas.microsoft.com/office/drawing/2014/main" id="{AB325BD1-7D40-88A5-A239-403435331817}"/>
                  </a:ext>
                </a:extLst>
              </p:cNvPr>
              <p:cNvSpPr/>
              <p:nvPr/>
            </p:nvSpPr>
            <p:spPr>
              <a:xfrm>
                <a:off x="1349819" y="6501705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22">
                <a:extLst>
                  <a:ext uri="{FF2B5EF4-FFF2-40B4-BE49-F238E27FC236}">
                    <a16:creationId xmlns:a16="http://schemas.microsoft.com/office/drawing/2014/main" id="{2BA117CD-54BB-5334-693E-8DEEA62D09CE}"/>
                  </a:ext>
                </a:extLst>
              </p:cNvPr>
              <p:cNvSpPr/>
              <p:nvPr/>
            </p:nvSpPr>
            <p:spPr>
              <a:xfrm>
                <a:off x="1427507" y="6501705"/>
                <a:ext cx="101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159">
                    <a:moveTo>
                      <a:pt x="0" y="0"/>
                    </a:moveTo>
                    <a:lnTo>
                      <a:pt x="9547" y="0"/>
                    </a:lnTo>
                  </a:path>
                </a:pathLst>
              </a:custGeom>
              <a:ln w="6350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123">
                <a:extLst>
                  <a:ext uri="{FF2B5EF4-FFF2-40B4-BE49-F238E27FC236}">
                    <a16:creationId xmlns:a16="http://schemas.microsoft.com/office/drawing/2014/main" id="{A518C97E-1ADD-AA33-59BB-885F5BC0E630}"/>
                  </a:ext>
                </a:extLst>
              </p:cNvPr>
              <p:cNvSpPr/>
              <p:nvPr/>
            </p:nvSpPr>
            <p:spPr>
              <a:xfrm>
                <a:off x="1349819" y="6787061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124">
                <a:extLst>
                  <a:ext uri="{FF2B5EF4-FFF2-40B4-BE49-F238E27FC236}">
                    <a16:creationId xmlns:a16="http://schemas.microsoft.com/office/drawing/2014/main" id="{62749D2E-7810-DEA9-9004-DB7B171F998E}"/>
                  </a:ext>
                </a:extLst>
              </p:cNvPr>
              <p:cNvSpPr/>
              <p:nvPr/>
            </p:nvSpPr>
            <p:spPr>
              <a:xfrm>
                <a:off x="1427507" y="6787061"/>
                <a:ext cx="101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159">
                    <a:moveTo>
                      <a:pt x="0" y="0"/>
                    </a:moveTo>
                    <a:lnTo>
                      <a:pt x="9547" y="0"/>
                    </a:lnTo>
                  </a:path>
                </a:pathLst>
              </a:custGeom>
              <a:ln w="6350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125">
                <a:extLst>
                  <a:ext uri="{FF2B5EF4-FFF2-40B4-BE49-F238E27FC236}">
                    <a16:creationId xmlns:a16="http://schemas.microsoft.com/office/drawing/2014/main" id="{AEC47782-AB7B-B5BC-D716-FC4D6A74594B}"/>
                  </a:ext>
                </a:extLst>
              </p:cNvPr>
              <p:cNvSpPr/>
              <p:nvPr/>
            </p:nvSpPr>
            <p:spPr>
              <a:xfrm>
                <a:off x="1349819" y="7070625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126">
                <a:extLst>
                  <a:ext uri="{FF2B5EF4-FFF2-40B4-BE49-F238E27FC236}">
                    <a16:creationId xmlns:a16="http://schemas.microsoft.com/office/drawing/2014/main" id="{0625BF26-73B8-16E0-AD6C-226B8F56C90E}"/>
                  </a:ext>
                </a:extLst>
              </p:cNvPr>
              <p:cNvSpPr/>
              <p:nvPr/>
            </p:nvSpPr>
            <p:spPr>
              <a:xfrm>
                <a:off x="1427507" y="7069360"/>
                <a:ext cx="217804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17805" h="3175">
                    <a:moveTo>
                      <a:pt x="0" y="0"/>
                    </a:moveTo>
                    <a:lnTo>
                      <a:pt x="217754" y="0"/>
                    </a:lnTo>
                  </a:path>
                  <a:path w="217805" h="3175">
                    <a:moveTo>
                      <a:pt x="0" y="3175"/>
                    </a:moveTo>
                    <a:lnTo>
                      <a:pt x="217754" y="3175"/>
                    </a:lnTo>
                  </a:path>
                </a:pathLst>
              </a:custGeom>
              <a:ln w="3821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127">
                <a:extLst>
                  <a:ext uri="{FF2B5EF4-FFF2-40B4-BE49-F238E27FC236}">
                    <a16:creationId xmlns:a16="http://schemas.microsoft.com/office/drawing/2014/main" id="{84F6D901-80E5-9201-C868-0A0735799CA0}"/>
                  </a:ext>
                </a:extLst>
              </p:cNvPr>
              <p:cNvSpPr/>
              <p:nvPr/>
            </p:nvSpPr>
            <p:spPr>
              <a:xfrm>
                <a:off x="1665049" y="7069360"/>
                <a:ext cx="226504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65045" h="3175">
                    <a:moveTo>
                      <a:pt x="0" y="0"/>
                    </a:moveTo>
                    <a:lnTo>
                      <a:pt x="2264749" y="0"/>
                    </a:lnTo>
                  </a:path>
                  <a:path w="2265045" h="3175">
                    <a:moveTo>
                      <a:pt x="0" y="3175"/>
                    </a:moveTo>
                    <a:lnTo>
                      <a:pt x="2264749" y="3175"/>
                    </a:lnTo>
                  </a:path>
                </a:pathLst>
              </a:custGeom>
              <a:ln w="3821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128">
                <a:extLst>
                  <a:ext uri="{FF2B5EF4-FFF2-40B4-BE49-F238E27FC236}">
                    <a16:creationId xmlns:a16="http://schemas.microsoft.com/office/drawing/2014/main" id="{FC36064C-4AAB-25EC-959E-44AA5FA32C17}"/>
                  </a:ext>
                </a:extLst>
              </p:cNvPr>
              <p:cNvSpPr/>
              <p:nvPr/>
            </p:nvSpPr>
            <p:spPr>
              <a:xfrm>
                <a:off x="1349819" y="7358904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129">
                <a:extLst>
                  <a:ext uri="{FF2B5EF4-FFF2-40B4-BE49-F238E27FC236}">
                    <a16:creationId xmlns:a16="http://schemas.microsoft.com/office/drawing/2014/main" id="{541B2443-64B0-ADA2-8E06-1F0B9EC0B22B}"/>
                  </a:ext>
                </a:extLst>
              </p:cNvPr>
              <p:cNvSpPr/>
              <p:nvPr/>
            </p:nvSpPr>
            <p:spPr>
              <a:xfrm>
                <a:off x="1427507" y="7358904"/>
                <a:ext cx="2178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7805">
                    <a:moveTo>
                      <a:pt x="0" y="0"/>
                    </a:moveTo>
                    <a:lnTo>
                      <a:pt x="217754" y="0"/>
                    </a:lnTo>
                  </a:path>
                </a:pathLst>
              </a:custGeom>
              <a:ln w="6350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130">
                <a:extLst>
                  <a:ext uri="{FF2B5EF4-FFF2-40B4-BE49-F238E27FC236}">
                    <a16:creationId xmlns:a16="http://schemas.microsoft.com/office/drawing/2014/main" id="{6C54463C-6F39-E686-D6DB-E02C25AB3008}"/>
                  </a:ext>
                </a:extLst>
              </p:cNvPr>
              <p:cNvSpPr/>
              <p:nvPr/>
            </p:nvSpPr>
            <p:spPr>
              <a:xfrm>
                <a:off x="1665049" y="7358904"/>
                <a:ext cx="39001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900170">
                    <a:moveTo>
                      <a:pt x="0" y="0"/>
                    </a:moveTo>
                    <a:lnTo>
                      <a:pt x="3899636" y="0"/>
                    </a:lnTo>
                  </a:path>
                </a:pathLst>
              </a:custGeom>
              <a:ln w="6350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131">
                <a:extLst>
                  <a:ext uri="{FF2B5EF4-FFF2-40B4-BE49-F238E27FC236}">
                    <a16:creationId xmlns:a16="http://schemas.microsoft.com/office/drawing/2014/main" id="{E9240011-37D3-623C-3B1E-E4488C27943D}"/>
                  </a:ext>
                </a:extLst>
              </p:cNvPr>
              <p:cNvSpPr/>
              <p:nvPr/>
            </p:nvSpPr>
            <p:spPr>
              <a:xfrm>
                <a:off x="5584478" y="7358904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132">
                <a:extLst>
                  <a:ext uri="{FF2B5EF4-FFF2-40B4-BE49-F238E27FC236}">
                    <a16:creationId xmlns:a16="http://schemas.microsoft.com/office/drawing/2014/main" id="{4F26E2F9-45B0-73BF-ED38-C8D17AC37844}"/>
                  </a:ext>
                </a:extLst>
              </p:cNvPr>
              <p:cNvSpPr/>
              <p:nvPr/>
            </p:nvSpPr>
            <p:spPr>
              <a:xfrm>
                <a:off x="1349819" y="7641552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133">
                <a:extLst>
                  <a:ext uri="{FF2B5EF4-FFF2-40B4-BE49-F238E27FC236}">
                    <a16:creationId xmlns:a16="http://schemas.microsoft.com/office/drawing/2014/main" id="{4DA13D9B-CB7D-3009-9F06-3A949D0BF1A2}"/>
                  </a:ext>
                </a:extLst>
              </p:cNvPr>
              <p:cNvSpPr/>
              <p:nvPr/>
            </p:nvSpPr>
            <p:spPr>
              <a:xfrm>
                <a:off x="1427507" y="7641552"/>
                <a:ext cx="101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159">
                    <a:moveTo>
                      <a:pt x="0" y="0"/>
                    </a:moveTo>
                    <a:lnTo>
                      <a:pt x="9547" y="0"/>
                    </a:lnTo>
                  </a:path>
                </a:pathLst>
              </a:custGeom>
              <a:ln w="6350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134">
                <a:extLst>
                  <a:ext uri="{FF2B5EF4-FFF2-40B4-BE49-F238E27FC236}">
                    <a16:creationId xmlns:a16="http://schemas.microsoft.com/office/drawing/2014/main" id="{0AD237EF-F26F-46DA-7438-E9CDEEC9F06B}"/>
                  </a:ext>
                </a:extLst>
              </p:cNvPr>
              <p:cNvSpPr/>
              <p:nvPr/>
            </p:nvSpPr>
            <p:spPr>
              <a:xfrm>
                <a:off x="1349819" y="7924200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135">
                <a:extLst>
                  <a:ext uri="{FF2B5EF4-FFF2-40B4-BE49-F238E27FC236}">
                    <a16:creationId xmlns:a16="http://schemas.microsoft.com/office/drawing/2014/main" id="{5CB79D9D-EF7F-FC55-1680-4C7AE2C5086E}"/>
                  </a:ext>
                </a:extLst>
              </p:cNvPr>
              <p:cNvSpPr/>
              <p:nvPr/>
            </p:nvSpPr>
            <p:spPr>
              <a:xfrm>
                <a:off x="1427507" y="7923598"/>
                <a:ext cx="2178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7805">
                    <a:moveTo>
                      <a:pt x="0" y="0"/>
                    </a:moveTo>
                    <a:lnTo>
                      <a:pt x="217754" y="0"/>
                    </a:lnTo>
                  </a:path>
                </a:pathLst>
              </a:custGeom>
              <a:ln w="5146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136">
                <a:extLst>
                  <a:ext uri="{FF2B5EF4-FFF2-40B4-BE49-F238E27FC236}">
                    <a16:creationId xmlns:a16="http://schemas.microsoft.com/office/drawing/2014/main" id="{7DCFEF8E-D825-BA5C-8CA7-3476D739B9EC}"/>
                  </a:ext>
                </a:extLst>
              </p:cNvPr>
              <p:cNvSpPr/>
              <p:nvPr/>
            </p:nvSpPr>
            <p:spPr>
              <a:xfrm>
                <a:off x="1427507" y="7925186"/>
                <a:ext cx="217804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17805" h="3175">
                    <a:moveTo>
                      <a:pt x="0" y="2573"/>
                    </a:moveTo>
                    <a:lnTo>
                      <a:pt x="217754" y="2573"/>
                    </a:lnTo>
                  </a:path>
                  <a:path w="217805" h="3175">
                    <a:moveTo>
                      <a:pt x="0" y="0"/>
                    </a:moveTo>
                    <a:lnTo>
                      <a:pt x="217754" y="0"/>
                    </a:lnTo>
                  </a:path>
                </a:pathLst>
              </a:custGeom>
              <a:ln w="3175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137">
                <a:extLst>
                  <a:ext uri="{FF2B5EF4-FFF2-40B4-BE49-F238E27FC236}">
                    <a16:creationId xmlns:a16="http://schemas.microsoft.com/office/drawing/2014/main" id="{8143B9C6-3BDA-27ED-B5C4-14841FCF1038}"/>
                  </a:ext>
                </a:extLst>
              </p:cNvPr>
              <p:cNvSpPr/>
              <p:nvPr/>
            </p:nvSpPr>
            <p:spPr>
              <a:xfrm>
                <a:off x="1665049" y="7923598"/>
                <a:ext cx="35115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511550">
                    <a:moveTo>
                      <a:pt x="0" y="0"/>
                    </a:moveTo>
                    <a:lnTo>
                      <a:pt x="3511114" y="0"/>
                    </a:lnTo>
                  </a:path>
                </a:pathLst>
              </a:custGeom>
              <a:ln w="5146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138">
                <a:extLst>
                  <a:ext uri="{FF2B5EF4-FFF2-40B4-BE49-F238E27FC236}">
                    <a16:creationId xmlns:a16="http://schemas.microsoft.com/office/drawing/2014/main" id="{25E26511-A574-2D35-368F-2662952F78E0}"/>
                  </a:ext>
                </a:extLst>
              </p:cNvPr>
              <p:cNvSpPr/>
              <p:nvPr/>
            </p:nvSpPr>
            <p:spPr>
              <a:xfrm>
                <a:off x="1665049" y="7925186"/>
                <a:ext cx="35115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3511550" h="3175">
                    <a:moveTo>
                      <a:pt x="0" y="2573"/>
                    </a:moveTo>
                    <a:lnTo>
                      <a:pt x="3511114" y="2573"/>
                    </a:lnTo>
                  </a:path>
                  <a:path w="3511550" h="3175">
                    <a:moveTo>
                      <a:pt x="0" y="0"/>
                    </a:moveTo>
                    <a:lnTo>
                      <a:pt x="3511114" y="0"/>
                    </a:lnTo>
                  </a:path>
                </a:pathLst>
              </a:custGeom>
              <a:ln w="3175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139">
                <a:extLst>
                  <a:ext uri="{FF2B5EF4-FFF2-40B4-BE49-F238E27FC236}">
                    <a16:creationId xmlns:a16="http://schemas.microsoft.com/office/drawing/2014/main" id="{82815255-028E-93AC-6418-CFBFAA7BED7C}"/>
                  </a:ext>
                </a:extLst>
              </p:cNvPr>
              <p:cNvSpPr/>
              <p:nvPr/>
            </p:nvSpPr>
            <p:spPr>
              <a:xfrm>
                <a:off x="1349818" y="8207957"/>
                <a:ext cx="43624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4362450" h="6350">
                    <a:moveTo>
                      <a:pt x="0" y="0"/>
                    </a:moveTo>
                    <a:lnTo>
                      <a:pt x="1333615" y="0"/>
                    </a:lnTo>
                  </a:path>
                  <a:path w="4362450" h="6350">
                    <a:moveTo>
                      <a:pt x="1782306" y="0"/>
                    </a:moveTo>
                    <a:lnTo>
                      <a:pt x="2579980" y="0"/>
                    </a:lnTo>
                  </a:path>
                  <a:path w="4362450" h="6350">
                    <a:moveTo>
                      <a:pt x="3028671" y="0"/>
                    </a:moveTo>
                    <a:lnTo>
                      <a:pt x="3826346" y="0"/>
                    </a:lnTo>
                  </a:path>
                  <a:path w="4362450" h="6350">
                    <a:moveTo>
                      <a:pt x="4275037" y="0"/>
                    </a:moveTo>
                    <a:lnTo>
                      <a:pt x="4362297" y="0"/>
                    </a:lnTo>
                  </a:path>
                  <a:path w="4362450" h="6350">
                    <a:moveTo>
                      <a:pt x="0" y="6350"/>
                    </a:moveTo>
                    <a:lnTo>
                      <a:pt x="4362297" y="6350"/>
                    </a:lnTo>
                  </a:path>
                </a:pathLst>
              </a:custGeom>
              <a:ln w="63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140">
                <a:extLst>
                  <a:ext uri="{FF2B5EF4-FFF2-40B4-BE49-F238E27FC236}">
                    <a16:creationId xmlns:a16="http://schemas.microsoft.com/office/drawing/2014/main" id="{1525B6B2-7E16-AE3B-21E1-581BC489CBA4}"/>
                  </a:ext>
                </a:extLst>
              </p:cNvPr>
              <p:cNvSpPr/>
              <p:nvPr/>
            </p:nvSpPr>
            <p:spPr>
              <a:xfrm>
                <a:off x="1349818" y="8161257"/>
                <a:ext cx="0" cy="50165"/>
              </a:xfrm>
              <a:custGeom>
                <a:avLst/>
                <a:gdLst/>
                <a:ahLst/>
                <a:cxnLst/>
                <a:rect l="l" t="t" r="r" b="b"/>
                <a:pathLst>
                  <a:path h="50165">
                    <a:moveTo>
                      <a:pt x="0" y="49872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141">
                <a:extLst>
                  <a:ext uri="{FF2B5EF4-FFF2-40B4-BE49-F238E27FC236}">
                    <a16:creationId xmlns:a16="http://schemas.microsoft.com/office/drawing/2014/main" id="{2BCE2254-8BDA-774B-07E1-457050168FCB}"/>
                  </a:ext>
                </a:extLst>
              </p:cNvPr>
              <p:cNvSpPr/>
              <p:nvPr/>
            </p:nvSpPr>
            <p:spPr>
              <a:xfrm>
                <a:off x="1973003" y="8161257"/>
                <a:ext cx="0" cy="50165"/>
              </a:xfrm>
              <a:custGeom>
                <a:avLst/>
                <a:gdLst/>
                <a:ahLst/>
                <a:cxnLst/>
                <a:rect l="l" t="t" r="r" b="b"/>
                <a:pathLst>
                  <a:path h="50165">
                    <a:moveTo>
                      <a:pt x="0" y="49872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142">
                <a:extLst>
                  <a:ext uri="{FF2B5EF4-FFF2-40B4-BE49-F238E27FC236}">
                    <a16:creationId xmlns:a16="http://schemas.microsoft.com/office/drawing/2014/main" id="{82B6B106-2900-5E42-42DD-16728D7205F9}"/>
                  </a:ext>
                </a:extLst>
              </p:cNvPr>
              <p:cNvSpPr/>
              <p:nvPr/>
            </p:nvSpPr>
            <p:spPr>
              <a:xfrm>
                <a:off x="2596187" y="8161257"/>
                <a:ext cx="0" cy="50165"/>
              </a:xfrm>
              <a:custGeom>
                <a:avLst/>
                <a:gdLst/>
                <a:ahLst/>
                <a:cxnLst/>
                <a:rect l="l" t="t" r="r" b="b"/>
                <a:pathLst>
                  <a:path h="50165">
                    <a:moveTo>
                      <a:pt x="0" y="49872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143">
                <a:extLst>
                  <a:ext uri="{FF2B5EF4-FFF2-40B4-BE49-F238E27FC236}">
                    <a16:creationId xmlns:a16="http://schemas.microsoft.com/office/drawing/2014/main" id="{9EA0AB9B-288A-A1DF-F642-A0C2AEEC83CC}"/>
                  </a:ext>
                </a:extLst>
              </p:cNvPr>
              <p:cNvSpPr/>
              <p:nvPr/>
            </p:nvSpPr>
            <p:spPr>
              <a:xfrm>
                <a:off x="3219372" y="8161257"/>
                <a:ext cx="0" cy="50165"/>
              </a:xfrm>
              <a:custGeom>
                <a:avLst/>
                <a:gdLst/>
                <a:ahLst/>
                <a:cxnLst/>
                <a:rect l="l" t="t" r="r" b="b"/>
                <a:pathLst>
                  <a:path h="50165">
                    <a:moveTo>
                      <a:pt x="0" y="49872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144">
                <a:extLst>
                  <a:ext uri="{FF2B5EF4-FFF2-40B4-BE49-F238E27FC236}">
                    <a16:creationId xmlns:a16="http://schemas.microsoft.com/office/drawing/2014/main" id="{AE4541B2-0A9E-10D0-41C2-069421DFF081}"/>
                  </a:ext>
                </a:extLst>
              </p:cNvPr>
              <p:cNvSpPr/>
              <p:nvPr/>
            </p:nvSpPr>
            <p:spPr>
              <a:xfrm>
                <a:off x="3842557" y="8161257"/>
                <a:ext cx="0" cy="50165"/>
              </a:xfrm>
              <a:custGeom>
                <a:avLst/>
                <a:gdLst/>
                <a:ahLst/>
                <a:cxnLst/>
                <a:rect l="l" t="t" r="r" b="b"/>
                <a:pathLst>
                  <a:path h="50165">
                    <a:moveTo>
                      <a:pt x="0" y="49872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145">
                <a:extLst>
                  <a:ext uri="{FF2B5EF4-FFF2-40B4-BE49-F238E27FC236}">
                    <a16:creationId xmlns:a16="http://schemas.microsoft.com/office/drawing/2014/main" id="{F68B0A52-1A42-0769-C651-726ACF9D5DD4}"/>
                  </a:ext>
                </a:extLst>
              </p:cNvPr>
              <p:cNvSpPr/>
              <p:nvPr/>
            </p:nvSpPr>
            <p:spPr>
              <a:xfrm>
                <a:off x="4465741" y="8161257"/>
                <a:ext cx="0" cy="50165"/>
              </a:xfrm>
              <a:custGeom>
                <a:avLst/>
                <a:gdLst/>
                <a:ahLst/>
                <a:cxnLst/>
                <a:rect l="l" t="t" r="r" b="b"/>
                <a:pathLst>
                  <a:path h="50165">
                    <a:moveTo>
                      <a:pt x="0" y="49872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146">
                <a:extLst>
                  <a:ext uri="{FF2B5EF4-FFF2-40B4-BE49-F238E27FC236}">
                    <a16:creationId xmlns:a16="http://schemas.microsoft.com/office/drawing/2014/main" id="{3725BA4C-FFA5-009A-1477-311E663124E4}"/>
                  </a:ext>
                </a:extLst>
              </p:cNvPr>
              <p:cNvSpPr/>
              <p:nvPr/>
            </p:nvSpPr>
            <p:spPr>
              <a:xfrm>
                <a:off x="5088926" y="8161257"/>
                <a:ext cx="0" cy="50165"/>
              </a:xfrm>
              <a:custGeom>
                <a:avLst/>
                <a:gdLst/>
                <a:ahLst/>
                <a:cxnLst/>
                <a:rect l="l" t="t" r="r" b="b"/>
                <a:pathLst>
                  <a:path h="50165">
                    <a:moveTo>
                      <a:pt x="0" y="49872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147">
                <a:extLst>
                  <a:ext uri="{FF2B5EF4-FFF2-40B4-BE49-F238E27FC236}">
                    <a16:creationId xmlns:a16="http://schemas.microsoft.com/office/drawing/2014/main" id="{CF8563D1-6CC7-37CD-EC9D-7B3D1D17F228}"/>
                  </a:ext>
                </a:extLst>
              </p:cNvPr>
              <p:cNvSpPr/>
              <p:nvPr/>
            </p:nvSpPr>
            <p:spPr>
              <a:xfrm>
                <a:off x="5712111" y="8161257"/>
                <a:ext cx="0" cy="50165"/>
              </a:xfrm>
              <a:custGeom>
                <a:avLst/>
                <a:gdLst/>
                <a:ahLst/>
                <a:cxnLst/>
                <a:rect l="l" t="t" r="r" b="b"/>
                <a:pathLst>
                  <a:path h="50165">
                    <a:moveTo>
                      <a:pt x="0" y="49872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148">
                <a:extLst>
                  <a:ext uri="{FF2B5EF4-FFF2-40B4-BE49-F238E27FC236}">
                    <a16:creationId xmlns:a16="http://schemas.microsoft.com/office/drawing/2014/main" id="{055000B2-A15F-D969-9BF8-A66CBAE57DE6}"/>
                  </a:ext>
                </a:extLst>
              </p:cNvPr>
              <p:cNvSpPr/>
              <p:nvPr/>
            </p:nvSpPr>
            <p:spPr>
              <a:xfrm>
                <a:off x="1885746" y="6501705"/>
                <a:ext cx="36791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79190">
                    <a:moveTo>
                      <a:pt x="0" y="0"/>
                    </a:moveTo>
                    <a:lnTo>
                      <a:pt x="3678939" y="0"/>
                    </a:lnTo>
                  </a:path>
                </a:pathLst>
              </a:custGeom>
              <a:ln w="6350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149">
                <a:extLst>
                  <a:ext uri="{FF2B5EF4-FFF2-40B4-BE49-F238E27FC236}">
                    <a16:creationId xmlns:a16="http://schemas.microsoft.com/office/drawing/2014/main" id="{F1370F9C-D730-AF94-710A-A0E6E19278AF}"/>
                  </a:ext>
                </a:extLst>
              </p:cNvPr>
              <p:cNvSpPr/>
              <p:nvPr/>
            </p:nvSpPr>
            <p:spPr>
              <a:xfrm>
                <a:off x="5584478" y="6501705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150">
                <a:extLst>
                  <a:ext uri="{FF2B5EF4-FFF2-40B4-BE49-F238E27FC236}">
                    <a16:creationId xmlns:a16="http://schemas.microsoft.com/office/drawing/2014/main" id="{0983AA2A-C25D-6ADC-3E08-31214C2F5B32}"/>
                  </a:ext>
                </a:extLst>
              </p:cNvPr>
              <p:cNvSpPr/>
              <p:nvPr/>
            </p:nvSpPr>
            <p:spPr>
              <a:xfrm>
                <a:off x="1885746" y="6787061"/>
                <a:ext cx="3679190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3679190" h="854709">
                    <a:moveTo>
                      <a:pt x="0" y="0"/>
                    </a:moveTo>
                    <a:lnTo>
                      <a:pt x="2044052" y="0"/>
                    </a:lnTo>
                  </a:path>
                  <a:path w="3679190" h="854709">
                    <a:moveTo>
                      <a:pt x="0" y="854490"/>
                    </a:moveTo>
                    <a:lnTo>
                      <a:pt x="797687" y="854490"/>
                    </a:lnTo>
                  </a:path>
                  <a:path w="3679190" h="854709">
                    <a:moveTo>
                      <a:pt x="1246378" y="854490"/>
                    </a:moveTo>
                    <a:lnTo>
                      <a:pt x="3678939" y="854490"/>
                    </a:lnTo>
                  </a:path>
                </a:pathLst>
              </a:custGeom>
              <a:ln w="6350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151">
                <a:extLst>
                  <a:ext uri="{FF2B5EF4-FFF2-40B4-BE49-F238E27FC236}">
                    <a16:creationId xmlns:a16="http://schemas.microsoft.com/office/drawing/2014/main" id="{80F50715-C58B-4947-6752-4EC6F7203A6C}"/>
                  </a:ext>
                </a:extLst>
              </p:cNvPr>
              <p:cNvSpPr/>
              <p:nvPr/>
            </p:nvSpPr>
            <p:spPr>
              <a:xfrm>
                <a:off x="5584478" y="7641552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152">
                <a:extLst>
                  <a:ext uri="{FF2B5EF4-FFF2-40B4-BE49-F238E27FC236}">
                    <a16:creationId xmlns:a16="http://schemas.microsoft.com/office/drawing/2014/main" id="{812239CA-BAAC-0B97-F1DF-82263A0AF1FB}"/>
                  </a:ext>
                </a:extLst>
              </p:cNvPr>
              <p:cNvSpPr/>
              <p:nvPr/>
            </p:nvSpPr>
            <p:spPr>
              <a:xfrm>
                <a:off x="4378490" y="6787061"/>
                <a:ext cx="1186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86814">
                    <a:moveTo>
                      <a:pt x="0" y="0"/>
                    </a:moveTo>
                    <a:lnTo>
                      <a:pt x="1186196" y="0"/>
                    </a:lnTo>
                  </a:path>
                </a:pathLst>
              </a:custGeom>
              <a:ln w="6350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153">
                <a:extLst>
                  <a:ext uri="{FF2B5EF4-FFF2-40B4-BE49-F238E27FC236}">
                    <a16:creationId xmlns:a16="http://schemas.microsoft.com/office/drawing/2014/main" id="{F0041786-8E7C-089C-0BE0-C4015B1764BF}"/>
                  </a:ext>
                </a:extLst>
              </p:cNvPr>
              <p:cNvSpPr/>
              <p:nvPr/>
            </p:nvSpPr>
            <p:spPr>
              <a:xfrm>
                <a:off x="5584478" y="6787061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154">
                <a:extLst>
                  <a:ext uri="{FF2B5EF4-FFF2-40B4-BE49-F238E27FC236}">
                    <a16:creationId xmlns:a16="http://schemas.microsoft.com/office/drawing/2014/main" id="{E8CAFF1A-B4C2-9128-F4E5-0A2321470AA7}"/>
                  </a:ext>
                </a:extLst>
              </p:cNvPr>
              <p:cNvSpPr/>
              <p:nvPr/>
            </p:nvSpPr>
            <p:spPr>
              <a:xfrm>
                <a:off x="4378490" y="7069360"/>
                <a:ext cx="118681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186814" h="3175">
                    <a:moveTo>
                      <a:pt x="0" y="0"/>
                    </a:moveTo>
                    <a:lnTo>
                      <a:pt x="1186196" y="0"/>
                    </a:lnTo>
                  </a:path>
                  <a:path w="1186814" h="3175">
                    <a:moveTo>
                      <a:pt x="0" y="3175"/>
                    </a:moveTo>
                    <a:lnTo>
                      <a:pt x="1186196" y="3175"/>
                    </a:lnTo>
                  </a:path>
                </a:pathLst>
              </a:custGeom>
              <a:ln w="3821">
                <a:solidFill>
                  <a:srgbClr val="A7A9AC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55">
                <a:extLst>
                  <a:ext uri="{FF2B5EF4-FFF2-40B4-BE49-F238E27FC236}">
                    <a16:creationId xmlns:a16="http://schemas.microsoft.com/office/drawing/2014/main" id="{0F65710E-F7C4-ED03-DF18-459DB1126E78}"/>
                  </a:ext>
                </a:extLst>
              </p:cNvPr>
              <p:cNvSpPr/>
              <p:nvPr/>
            </p:nvSpPr>
            <p:spPr>
              <a:xfrm>
                <a:off x="5584478" y="7070625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ln w="635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157">
              <a:extLst>
                <a:ext uri="{FF2B5EF4-FFF2-40B4-BE49-F238E27FC236}">
                  <a16:creationId xmlns:a16="http://schemas.microsoft.com/office/drawing/2014/main" id="{6B74523B-BC88-D715-ADFA-46A8C9393D1A}"/>
                </a:ext>
              </a:extLst>
            </p:cNvPr>
            <p:cNvSpPr txBox="1"/>
            <p:nvPr/>
          </p:nvSpPr>
          <p:spPr>
            <a:xfrm>
              <a:off x="6036923" y="6532015"/>
              <a:ext cx="321945" cy="1210542"/>
            </a:xfrm>
            <a:prstGeom prst="rect">
              <a:avLst/>
            </a:prstGeom>
          </p:spPr>
          <p:txBody>
            <a:bodyPr vert="horz" wrap="square" lIns="0" tIns="787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620"/>
                </a:spcBef>
              </a:pPr>
              <a:r>
                <a:rPr sz="11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TRL </a:t>
              </a:r>
              <a:r>
                <a:rPr sz="1100" spc="-5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9</a:t>
              </a:r>
              <a:endParaRPr sz="1100" dirty="0">
                <a:latin typeface="Swiss721BT-Roman"/>
                <a:cs typeface="Swiss721BT-Roman"/>
              </a:endParaRPr>
            </a:p>
            <a:p>
              <a:pPr marL="12700">
                <a:lnSpc>
                  <a:spcPct val="100000"/>
                </a:lnSpc>
                <a:spcBef>
                  <a:spcPts val="520"/>
                </a:spcBef>
              </a:pPr>
              <a:r>
                <a:rPr sz="11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TRL </a:t>
              </a:r>
              <a:r>
                <a:rPr sz="1100" spc="-5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8</a:t>
              </a:r>
              <a:endParaRPr sz="1100" dirty="0">
                <a:latin typeface="Swiss721BT-Roman"/>
                <a:cs typeface="Swiss721BT-Roman"/>
              </a:endParaRPr>
            </a:p>
            <a:p>
              <a:pPr marL="12700">
                <a:lnSpc>
                  <a:spcPct val="100000"/>
                </a:lnSpc>
                <a:spcBef>
                  <a:spcPts val="520"/>
                </a:spcBef>
              </a:pPr>
              <a:r>
                <a:rPr sz="11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TRL </a:t>
              </a:r>
              <a:r>
                <a:rPr sz="1100" spc="-5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7</a:t>
              </a:r>
              <a:endParaRPr sz="1100" dirty="0">
                <a:latin typeface="Swiss721BT-Roman"/>
                <a:cs typeface="Swiss721BT-Roman"/>
              </a:endParaRPr>
            </a:p>
            <a:p>
              <a:pPr marL="12700">
                <a:lnSpc>
                  <a:spcPct val="100000"/>
                </a:lnSpc>
                <a:spcBef>
                  <a:spcPts val="520"/>
                </a:spcBef>
              </a:pPr>
              <a:r>
                <a:rPr sz="11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TRL </a:t>
              </a:r>
              <a:r>
                <a:rPr sz="1100" spc="-5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6</a:t>
              </a:r>
              <a:endParaRPr sz="1100" dirty="0">
                <a:latin typeface="Swiss721BT-Roman"/>
                <a:cs typeface="Swiss721BT-Roman"/>
              </a:endParaRPr>
            </a:p>
            <a:p>
              <a:pPr marL="12700">
                <a:lnSpc>
                  <a:spcPct val="100000"/>
                </a:lnSpc>
                <a:spcBef>
                  <a:spcPts val="265"/>
                </a:spcBef>
              </a:pPr>
              <a:r>
                <a:rPr sz="11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TRL </a:t>
              </a:r>
              <a:r>
                <a:rPr sz="1100" spc="-5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5</a:t>
              </a:r>
              <a:endParaRPr sz="1100" dirty="0">
                <a:latin typeface="Swiss721BT-Roman"/>
                <a:cs typeface="Swiss721BT-Roman"/>
              </a:endParaRPr>
            </a:p>
            <a:p>
              <a:pPr marL="12700">
                <a:lnSpc>
                  <a:spcPct val="100000"/>
                </a:lnSpc>
                <a:spcBef>
                  <a:spcPts val="265"/>
                </a:spcBef>
              </a:pPr>
              <a:r>
                <a:rPr sz="11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TRL </a:t>
              </a:r>
              <a:r>
                <a:rPr sz="1100" spc="-5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4</a:t>
              </a:r>
              <a:endParaRPr sz="1100" dirty="0">
                <a:latin typeface="Swiss721BT-Roman"/>
                <a:cs typeface="Swiss721BT-Roman"/>
              </a:endParaRPr>
            </a:p>
          </p:txBody>
        </p:sp>
        <p:pic>
          <p:nvPicPr>
            <p:cNvPr id="10" name="object 158">
              <a:extLst>
                <a:ext uri="{FF2B5EF4-FFF2-40B4-BE49-F238E27FC236}">
                  <a16:creationId xmlns:a16="http://schemas.microsoft.com/office/drawing/2014/main" id="{42B4DBC8-EDA6-215E-2DB9-56FEBFC2B279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6772" y="6650093"/>
              <a:ext cx="99212" cy="99212"/>
            </a:xfrm>
            <a:prstGeom prst="rect">
              <a:avLst/>
            </a:prstGeom>
          </p:spPr>
        </p:pic>
        <p:pic>
          <p:nvPicPr>
            <p:cNvPr id="11" name="object 159">
              <a:extLst>
                <a:ext uri="{FF2B5EF4-FFF2-40B4-BE49-F238E27FC236}">
                  <a16:creationId xmlns:a16="http://schemas.microsoft.com/office/drawing/2014/main" id="{66C82430-1701-2A40-C8B6-14F9F66CBD86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6772" y="6853293"/>
              <a:ext cx="99212" cy="99212"/>
            </a:xfrm>
            <a:prstGeom prst="rect">
              <a:avLst/>
            </a:prstGeom>
          </p:spPr>
        </p:pic>
        <p:pic>
          <p:nvPicPr>
            <p:cNvPr id="12" name="object 160">
              <a:extLst>
                <a:ext uri="{FF2B5EF4-FFF2-40B4-BE49-F238E27FC236}">
                  <a16:creationId xmlns:a16="http://schemas.microsoft.com/office/drawing/2014/main" id="{A8E204E5-EF16-9733-3203-FEBA86DD3223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6772" y="7056493"/>
              <a:ext cx="99212" cy="99212"/>
            </a:xfrm>
            <a:prstGeom prst="rect">
              <a:avLst/>
            </a:prstGeom>
          </p:spPr>
        </p:pic>
        <p:pic>
          <p:nvPicPr>
            <p:cNvPr id="13" name="object 161">
              <a:extLst>
                <a:ext uri="{FF2B5EF4-FFF2-40B4-BE49-F238E27FC236}">
                  <a16:creationId xmlns:a16="http://schemas.microsoft.com/office/drawing/2014/main" id="{7C1C7204-79B8-2B41-C34E-551E97B46374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6772" y="7259692"/>
              <a:ext cx="99212" cy="99212"/>
            </a:xfrm>
            <a:prstGeom prst="rect">
              <a:avLst/>
            </a:prstGeom>
          </p:spPr>
        </p:pic>
        <p:pic>
          <p:nvPicPr>
            <p:cNvPr id="14" name="object 162">
              <a:extLst>
                <a:ext uri="{FF2B5EF4-FFF2-40B4-BE49-F238E27FC236}">
                  <a16:creationId xmlns:a16="http://schemas.microsoft.com/office/drawing/2014/main" id="{E97CA46B-AB49-8A65-EB57-1442D00E52FF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6772" y="7430558"/>
              <a:ext cx="99212" cy="99212"/>
            </a:xfrm>
            <a:prstGeom prst="rect">
              <a:avLst/>
            </a:prstGeom>
          </p:spPr>
        </p:pic>
        <p:pic>
          <p:nvPicPr>
            <p:cNvPr id="15" name="object 163">
              <a:extLst>
                <a:ext uri="{FF2B5EF4-FFF2-40B4-BE49-F238E27FC236}">
                  <a16:creationId xmlns:a16="http://schemas.microsoft.com/office/drawing/2014/main" id="{01CAB149-74D3-9EAF-D286-FCDEAFFFDBCD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6772" y="7601422"/>
              <a:ext cx="99212" cy="99212"/>
            </a:xfrm>
            <a:prstGeom prst="rect">
              <a:avLst/>
            </a:prstGeom>
          </p:spPr>
        </p:pic>
        <p:sp>
          <p:nvSpPr>
            <p:cNvPr id="16" name="object 164">
              <a:extLst>
                <a:ext uri="{FF2B5EF4-FFF2-40B4-BE49-F238E27FC236}">
                  <a16:creationId xmlns:a16="http://schemas.microsoft.com/office/drawing/2014/main" id="{B502021A-38D5-937A-F495-0CBE86EE6685}"/>
                </a:ext>
              </a:extLst>
            </p:cNvPr>
            <p:cNvSpPr txBox="1"/>
            <p:nvPr/>
          </p:nvSpPr>
          <p:spPr>
            <a:xfrm>
              <a:off x="1174088" y="8154261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0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17" name="object 165">
              <a:extLst>
                <a:ext uri="{FF2B5EF4-FFF2-40B4-BE49-F238E27FC236}">
                  <a16:creationId xmlns:a16="http://schemas.microsoft.com/office/drawing/2014/main" id="{A70C3E9A-D0CF-07DD-2F6B-FF661DAF9814}"/>
                </a:ext>
              </a:extLst>
            </p:cNvPr>
            <p:cNvSpPr txBox="1"/>
            <p:nvPr/>
          </p:nvSpPr>
          <p:spPr>
            <a:xfrm>
              <a:off x="1174088" y="7869311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5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18" name="object 166">
              <a:extLst>
                <a:ext uri="{FF2B5EF4-FFF2-40B4-BE49-F238E27FC236}">
                  <a16:creationId xmlns:a16="http://schemas.microsoft.com/office/drawing/2014/main" id="{1902CD51-5A8C-C6C8-CC9A-96A8FE11B6F7}"/>
                </a:ext>
              </a:extLst>
            </p:cNvPr>
            <p:cNvSpPr txBox="1"/>
            <p:nvPr/>
          </p:nvSpPr>
          <p:spPr>
            <a:xfrm>
              <a:off x="1142770" y="7584361"/>
              <a:ext cx="15113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10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19" name="object 167">
              <a:extLst>
                <a:ext uri="{FF2B5EF4-FFF2-40B4-BE49-F238E27FC236}">
                  <a16:creationId xmlns:a16="http://schemas.microsoft.com/office/drawing/2014/main" id="{76FCD7E0-9BD8-5647-E712-3F8B3FE37D58}"/>
                </a:ext>
              </a:extLst>
            </p:cNvPr>
            <p:cNvSpPr txBox="1"/>
            <p:nvPr/>
          </p:nvSpPr>
          <p:spPr>
            <a:xfrm>
              <a:off x="1142770" y="7299411"/>
              <a:ext cx="15113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15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20" name="object 168">
              <a:extLst>
                <a:ext uri="{FF2B5EF4-FFF2-40B4-BE49-F238E27FC236}">
                  <a16:creationId xmlns:a16="http://schemas.microsoft.com/office/drawing/2014/main" id="{6B82F07B-69D6-C87E-3E7F-DFBA79954518}"/>
                </a:ext>
              </a:extLst>
            </p:cNvPr>
            <p:cNvSpPr txBox="1"/>
            <p:nvPr/>
          </p:nvSpPr>
          <p:spPr>
            <a:xfrm>
              <a:off x="1142770" y="7014461"/>
              <a:ext cx="15113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20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21" name="object 169">
              <a:extLst>
                <a:ext uri="{FF2B5EF4-FFF2-40B4-BE49-F238E27FC236}">
                  <a16:creationId xmlns:a16="http://schemas.microsoft.com/office/drawing/2014/main" id="{AECFD317-C3FA-8017-1E7B-EDBA1CE58317}"/>
                </a:ext>
              </a:extLst>
            </p:cNvPr>
            <p:cNvSpPr txBox="1"/>
            <p:nvPr/>
          </p:nvSpPr>
          <p:spPr>
            <a:xfrm>
              <a:off x="1142770" y="6729511"/>
              <a:ext cx="15113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25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22" name="object 170">
              <a:extLst>
                <a:ext uri="{FF2B5EF4-FFF2-40B4-BE49-F238E27FC236}">
                  <a16:creationId xmlns:a16="http://schemas.microsoft.com/office/drawing/2014/main" id="{F90FFF58-AAA3-E233-BA66-9958BEA65FBB}"/>
                </a:ext>
              </a:extLst>
            </p:cNvPr>
            <p:cNvSpPr txBox="1"/>
            <p:nvPr/>
          </p:nvSpPr>
          <p:spPr>
            <a:xfrm>
              <a:off x="1142770" y="6444561"/>
              <a:ext cx="15113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30</a:t>
              </a:r>
              <a:endParaRPr sz="900">
                <a:latin typeface="Swiss721BT-Roman"/>
                <a:cs typeface="Swiss721BT-Roman"/>
              </a:endParaRPr>
            </a:p>
          </p:txBody>
        </p:sp>
        <p:grpSp>
          <p:nvGrpSpPr>
            <p:cNvPr id="23" name="object 171">
              <a:extLst>
                <a:ext uri="{FF2B5EF4-FFF2-40B4-BE49-F238E27FC236}">
                  <a16:creationId xmlns:a16="http://schemas.microsoft.com/office/drawing/2014/main" id="{8FE44D48-0215-9977-1811-82F681675FA7}"/>
                </a:ext>
              </a:extLst>
            </p:cNvPr>
            <p:cNvGrpSpPr/>
            <p:nvPr/>
          </p:nvGrpSpPr>
          <p:grpSpPr>
            <a:xfrm>
              <a:off x="1343468" y="6209999"/>
              <a:ext cx="4281805" cy="2007870"/>
              <a:chOff x="1343468" y="6209999"/>
              <a:chExt cx="4281805" cy="2007870"/>
            </a:xfrm>
          </p:grpSpPr>
          <p:sp>
            <p:nvSpPr>
              <p:cNvPr id="39" name="object 172">
                <a:extLst>
                  <a:ext uri="{FF2B5EF4-FFF2-40B4-BE49-F238E27FC236}">
                    <a16:creationId xmlns:a16="http://schemas.microsoft.com/office/drawing/2014/main" id="{7292984F-0EBB-F341-5FE2-1D5F4ACD4BCA}"/>
                  </a:ext>
                </a:extLst>
              </p:cNvPr>
              <p:cNvSpPr/>
              <p:nvPr/>
            </p:nvSpPr>
            <p:spPr>
              <a:xfrm>
                <a:off x="1349818" y="6216354"/>
                <a:ext cx="0" cy="1995170"/>
              </a:xfrm>
              <a:custGeom>
                <a:avLst/>
                <a:gdLst/>
                <a:ahLst/>
                <a:cxnLst/>
                <a:rect l="l" t="t" r="r" b="b"/>
                <a:pathLst>
                  <a:path h="1995170">
                    <a:moveTo>
                      <a:pt x="0" y="199477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173">
                <a:extLst>
                  <a:ext uri="{FF2B5EF4-FFF2-40B4-BE49-F238E27FC236}">
                    <a16:creationId xmlns:a16="http://schemas.microsoft.com/office/drawing/2014/main" id="{B1EC5EF4-6536-CDB6-C52A-FCAD64BDF4E0}"/>
                  </a:ext>
                </a:extLst>
              </p:cNvPr>
              <p:cNvSpPr/>
              <p:nvPr/>
            </p:nvSpPr>
            <p:spPr>
              <a:xfrm>
                <a:off x="1349818" y="8207957"/>
                <a:ext cx="10922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09219" h="6350">
                    <a:moveTo>
                      <a:pt x="0" y="0"/>
                    </a:moveTo>
                    <a:lnTo>
                      <a:pt x="109054" y="0"/>
                    </a:lnTo>
                  </a:path>
                  <a:path w="109219" h="6350">
                    <a:moveTo>
                      <a:pt x="0" y="6350"/>
                    </a:moveTo>
                    <a:lnTo>
                      <a:pt x="109054" y="6350"/>
                    </a:lnTo>
                  </a:path>
                </a:pathLst>
              </a:custGeom>
              <a:ln w="63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174">
                <a:extLst>
                  <a:ext uri="{FF2B5EF4-FFF2-40B4-BE49-F238E27FC236}">
                    <a16:creationId xmlns:a16="http://schemas.microsoft.com/office/drawing/2014/main" id="{434624FE-1F6F-E8E0-2803-0E0FBEE6FCB8}"/>
                  </a:ext>
                </a:extLst>
              </p:cNvPr>
              <p:cNvSpPr/>
              <p:nvPr/>
            </p:nvSpPr>
            <p:spPr>
              <a:xfrm>
                <a:off x="1349818" y="7922991"/>
                <a:ext cx="10922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09219" h="6350">
                    <a:moveTo>
                      <a:pt x="0" y="0"/>
                    </a:moveTo>
                    <a:lnTo>
                      <a:pt x="109054" y="0"/>
                    </a:lnTo>
                  </a:path>
                  <a:path w="109219" h="6350">
                    <a:moveTo>
                      <a:pt x="0" y="6350"/>
                    </a:moveTo>
                    <a:lnTo>
                      <a:pt x="87237" y="6350"/>
                    </a:lnTo>
                  </a:path>
                </a:pathLst>
              </a:custGeom>
              <a:ln w="636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175">
                <a:extLst>
                  <a:ext uri="{FF2B5EF4-FFF2-40B4-BE49-F238E27FC236}">
                    <a16:creationId xmlns:a16="http://schemas.microsoft.com/office/drawing/2014/main" id="{CF433725-4F7C-0C3A-B798-4A64E03F1565}"/>
                  </a:ext>
                </a:extLst>
              </p:cNvPr>
              <p:cNvSpPr/>
              <p:nvPr/>
            </p:nvSpPr>
            <p:spPr>
              <a:xfrm>
                <a:off x="1349818" y="7356223"/>
                <a:ext cx="87630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87630" h="285115">
                    <a:moveTo>
                      <a:pt x="0" y="284968"/>
                    </a:moveTo>
                    <a:lnTo>
                      <a:pt x="87237" y="284968"/>
                    </a:lnTo>
                  </a:path>
                  <a:path w="87630" h="285115">
                    <a:moveTo>
                      <a:pt x="0" y="0"/>
                    </a:moveTo>
                    <a:lnTo>
                      <a:pt x="87237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76">
                <a:extLst>
                  <a:ext uri="{FF2B5EF4-FFF2-40B4-BE49-F238E27FC236}">
                    <a16:creationId xmlns:a16="http://schemas.microsoft.com/office/drawing/2014/main" id="{EE47727A-A25E-61DB-218D-A70B6455852F}"/>
                  </a:ext>
                </a:extLst>
              </p:cNvPr>
              <p:cNvSpPr/>
              <p:nvPr/>
            </p:nvSpPr>
            <p:spPr>
              <a:xfrm>
                <a:off x="1349818" y="7068088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19">
                    <a:moveTo>
                      <a:pt x="0" y="0"/>
                    </a:moveTo>
                    <a:lnTo>
                      <a:pt x="109054" y="0"/>
                    </a:lnTo>
                  </a:path>
                </a:pathLst>
              </a:custGeom>
              <a:ln w="636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177">
                <a:extLst>
                  <a:ext uri="{FF2B5EF4-FFF2-40B4-BE49-F238E27FC236}">
                    <a16:creationId xmlns:a16="http://schemas.microsoft.com/office/drawing/2014/main" id="{1FA14C46-3522-D558-3F9E-48F028CB62C5}"/>
                  </a:ext>
                </a:extLst>
              </p:cNvPr>
              <p:cNvSpPr/>
              <p:nvPr/>
            </p:nvSpPr>
            <p:spPr>
              <a:xfrm>
                <a:off x="1349818" y="7074438"/>
                <a:ext cx="876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630">
                    <a:moveTo>
                      <a:pt x="0" y="0"/>
                    </a:moveTo>
                    <a:lnTo>
                      <a:pt x="87237" y="0"/>
                    </a:lnTo>
                  </a:path>
                </a:pathLst>
              </a:custGeom>
              <a:ln w="636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178">
                <a:extLst>
                  <a:ext uri="{FF2B5EF4-FFF2-40B4-BE49-F238E27FC236}">
                    <a16:creationId xmlns:a16="http://schemas.microsoft.com/office/drawing/2014/main" id="{DBEEAF76-31DE-A640-0DC5-4EC4EE8F8127}"/>
                  </a:ext>
                </a:extLst>
              </p:cNvPr>
              <p:cNvSpPr/>
              <p:nvPr/>
            </p:nvSpPr>
            <p:spPr>
              <a:xfrm>
                <a:off x="1349818" y="6501318"/>
                <a:ext cx="87630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87630" h="285115">
                    <a:moveTo>
                      <a:pt x="0" y="284967"/>
                    </a:moveTo>
                    <a:lnTo>
                      <a:pt x="87237" y="284967"/>
                    </a:lnTo>
                  </a:path>
                  <a:path w="87630" h="285115">
                    <a:moveTo>
                      <a:pt x="0" y="0"/>
                    </a:moveTo>
                    <a:lnTo>
                      <a:pt x="87237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79">
                <a:extLst>
                  <a:ext uri="{FF2B5EF4-FFF2-40B4-BE49-F238E27FC236}">
                    <a16:creationId xmlns:a16="http://schemas.microsoft.com/office/drawing/2014/main" id="{D4FB936B-26D7-CF03-621E-FAA329567714}"/>
                  </a:ext>
                </a:extLst>
              </p:cNvPr>
              <p:cNvSpPr/>
              <p:nvPr/>
            </p:nvSpPr>
            <p:spPr>
              <a:xfrm>
                <a:off x="1349818" y="6216349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19">
                    <a:moveTo>
                      <a:pt x="0" y="0"/>
                    </a:moveTo>
                    <a:lnTo>
                      <a:pt x="109054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80">
                <a:extLst>
                  <a:ext uri="{FF2B5EF4-FFF2-40B4-BE49-F238E27FC236}">
                    <a16:creationId xmlns:a16="http://schemas.microsoft.com/office/drawing/2014/main" id="{BCA34CFD-ED2A-5222-4439-0A04CCB25296}"/>
                  </a:ext>
                </a:extLst>
              </p:cNvPr>
              <p:cNvSpPr/>
              <p:nvPr/>
            </p:nvSpPr>
            <p:spPr>
              <a:xfrm>
                <a:off x="1437055" y="6444323"/>
                <a:ext cx="44894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171450">
                    <a:moveTo>
                      <a:pt x="448690" y="0"/>
                    </a:moveTo>
                    <a:lnTo>
                      <a:pt x="0" y="0"/>
                    </a:lnTo>
                    <a:lnTo>
                      <a:pt x="0" y="170980"/>
                    </a:lnTo>
                    <a:lnTo>
                      <a:pt x="448690" y="170980"/>
                    </a:lnTo>
                    <a:lnTo>
                      <a:pt x="448690" y="0"/>
                    </a:lnTo>
                    <a:close/>
                  </a:path>
                </a:pathLst>
              </a:custGeom>
              <a:solidFill>
                <a:srgbClr val="0094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81">
                <a:extLst>
                  <a:ext uri="{FF2B5EF4-FFF2-40B4-BE49-F238E27FC236}">
                    <a16:creationId xmlns:a16="http://schemas.microsoft.com/office/drawing/2014/main" id="{224E93C1-F5D1-75C3-3ED2-DF3481164BC4}"/>
                  </a:ext>
                </a:extLst>
              </p:cNvPr>
              <p:cNvSpPr/>
              <p:nvPr/>
            </p:nvSpPr>
            <p:spPr>
              <a:xfrm>
                <a:off x="2683433" y="7527213"/>
                <a:ext cx="44894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57150">
                    <a:moveTo>
                      <a:pt x="448691" y="0"/>
                    </a:moveTo>
                    <a:lnTo>
                      <a:pt x="0" y="0"/>
                    </a:lnTo>
                    <a:lnTo>
                      <a:pt x="0" y="56997"/>
                    </a:lnTo>
                    <a:lnTo>
                      <a:pt x="448691" y="56997"/>
                    </a:lnTo>
                    <a:lnTo>
                      <a:pt x="448691" y="0"/>
                    </a:lnTo>
                    <a:close/>
                  </a:path>
                </a:pathLst>
              </a:custGeom>
              <a:solidFill>
                <a:srgbClr val="0094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82">
                <a:extLst>
                  <a:ext uri="{FF2B5EF4-FFF2-40B4-BE49-F238E27FC236}">
                    <a16:creationId xmlns:a16="http://schemas.microsoft.com/office/drawing/2014/main" id="{73E7F9A9-8218-2C7E-841C-283849A4D010}"/>
                  </a:ext>
                </a:extLst>
              </p:cNvPr>
              <p:cNvSpPr/>
              <p:nvPr/>
            </p:nvSpPr>
            <p:spPr>
              <a:xfrm>
                <a:off x="1437055" y="6615315"/>
                <a:ext cx="448945" cy="456565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456565">
                    <a:moveTo>
                      <a:pt x="448690" y="0"/>
                    </a:moveTo>
                    <a:lnTo>
                      <a:pt x="0" y="0"/>
                    </a:lnTo>
                    <a:lnTo>
                      <a:pt x="0" y="455955"/>
                    </a:lnTo>
                    <a:lnTo>
                      <a:pt x="448690" y="455955"/>
                    </a:lnTo>
                    <a:lnTo>
                      <a:pt x="448690" y="0"/>
                    </a:lnTo>
                    <a:close/>
                  </a:path>
                </a:pathLst>
              </a:custGeom>
              <a:solidFill>
                <a:srgbClr val="FFCB1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83">
                <a:extLst>
                  <a:ext uri="{FF2B5EF4-FFF2-40B4-BE49-F238E27FC236}">
                    <a16:creationId xmlns:a16="http://schemas.microsoft.com/office/drawing/2014/main" id="{E9546F5E-DE53-A6EB-BD20-D8F674E5EE43}"/>
                  </a:ext>
                </a:extLst>
              </p:cNvPr>
              <p:cNvSpPr/>
              <p:nvPr/>
            </p:nvSpPr>
            <p:spPr>
              <a:xfrm>
                <a:off x="2683433" y="7584198"/>
                <a:ext cx="44894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114300">
                    <a:moveTo>
                      <a:pt x="448691" y="0"/>
                    </a:moveTo>
                    <a:lnTo>
                      <a:pt x="0" y="0"/>
                    </a:lnTo>
                    <a:lnTo>
                      <a:pt x="0" y="113982"/>
                    </a:lnTo>
                    <a:lnTo>
                      <a:pt x="448691" y="113982"/>
                    </a:lnTo>
                    <a:lnTo>
                      <a:pt x="448691" y="0"/>
                    </a:lnTo>
                    <a:close/>
                  </a:path>
                </a:pathLst>
              </a:custGeom>
              <a:solidFill>
                <a:srgbClr val="0094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84">
                <a:extLst>
                  <a:ext uri="{FF2B5EF4-FFF2-40B4-BE49-F238E27FC236}">
                    <a16:creationId xmlns:a16="http://schemas.microsoft.com/office/drawing/2014/main" id="{01318CB5-66A0-056C-6A93-BFB213384DAE}"/>
                  </a:ext>
                </a:extLst>
              </p:cNvPr>
              <p:cNvSpPr/>
              <p:nvPr/>
            </p:nvSpPr>
            <p:spPr>
              <a:xfrm>
                <a:off x="1437055" y="7071258"/>
                <a:ext cx="448945" cy="456565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456565">
                    <a:moveTo>
                      <a:pt x="448690" y="0"/>
                    </a:moveTo>
                    <a:lnTo>
                      <a:pt x="0" y="0"/>
                    </a:lnTo>
                    <a:lnTo>
                      <a:pt x="0" y="455955"/>
                    </a:lnTo>
                    <a:lnTo>
                      <a:pt x="448690" y="455955"/>
                    </a:lnTo>
                    <a:lnTo>
                      <a:pt x="448690" y="0"/>
                    </a:lnTo>
                    <a:close/>
                  </a:path>
                </a:pathLst>
              </a:custGeom>
              <a:solidFill>
                <a:srgbClr val="A9A8A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85">
                <a:extLst>
                  <a:ext uri="{FF2B5EF4-FFF2-40B4-BE49-F238E27FC236}">
                    <a16:creationId xmlns:a16="http://schemas.microsoft.com/office/drawing/2014/main" id="{59F84CD9-B0AE-00DD-9CB3-0C606BB0931D}"/>
                  </a:ext>
                </a:extLst>
              </p:cNvPr>
              <p:cNvSpPr/>
              <p:nvPr/>
            </p:nvSpPr>
            <p:spPr>
              <a:xfrm>
                <a:off x="2683433" y="7698194"/>
                <a:ext cx="44894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114300">
                    <a:moveTo>
                      <a:pt x="448691" y="0"/>
                    </a:moveTo>
                    <a:lnTo>
                      <a:pt x="0" y="0"/>
                    </a:lnTo>
                    <a:lnTo>
                      <a:pt x="0" y="113982"/>
                    </a:lnTo>
                    <a:lnTo>
                      <a:pt x="448691" y="113982"/>
                    </a:lnTo>
                    <a:lnTo>
                      <a:pt x="448691" y="0"/>
                    </a:lnTo>
                    <a:close/>
                  </a:path>
                </a:pathLst>
              </a:custGeom>
              <a:solidFill>
                <a:srgbClr val="FFCB1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86">
                <a:extLst>
                  <a:ext uri="{FF2B5EF4-FFF2-40B4-BE49-F238E27FC236}">
                    <a16:creationId xmlns:a16="http://schemas.microsoft.com/office/drawing/2014/main" id="{CA4A2C77-E13A-D69E-87B5-048A18CB7B61}"/>
                  </a:ext>
                </a:extLst>
              </p:cNvPr>
              <p:cNvSpPr/>
              <p:nvPr/>
            </p:nvSpPr>
            <p:spPr>
              <a:xfrm>
                <a:off x="3929799" y="6615315"/>
                <a:ext cx="44894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448945" h="57150">
                    <a:moveTo>
                      <a:pt x="448690" y="0"/>
                    </a:moveTo>
                    <a:lnTo>
                      <a:pt x="0" y="0"/>
                    </a:lnTo>
                    <a:lnTo>
                      <a:pt x="0" y="56997"/>
                    </a:lnTo>
                    <a:lnTo>
                      <a:pt x="448690" y="56997"/>
                    </a:lnTo>
                    <a:lnTo>
                      <a:pt x="448690" y="0"/>
                    </a:lnTo>
                    <a:close/>
                  </a:path>
                </a:pathLst>
              </a:custGeom>
              <a:solidFill>
                <a:srgbClr val="0094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87">
                <a:extLst>
                  <a:ext uri="{FF2B5EF4-FFF2-40B4-BE49-F238E27FC236}">
                    <a16:creationId xmlns:a16="http://schemas.microsoft.com/office/drawing/2014/main" id="{E33C561E-599D-5C85-6873-1DED6BADA934}"/>
                  </a:ext>
                </a:extLst>
              </p:cNvPr>
              <p:cNvSpPr/>
              <p:nvPr/>
            </p:nvSpPr>
            <p:spPr>
              <a:xfrm>
                <a:off x="5176164" y="7698194"/>
                <a:ext cx="44894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448945" h="171450">
                    <a:moveTo>
                      <a:pt x="448690" y="0"/>
                    </a:moveTo>
                    <a:lnTo>
                      <a:pt x="0" y="0"/>
                    </a:lnTo>
                    <a:lnTo>
                      <a:pt x="0" y="170980"/>
                    </a:lnTo>
                    <a:lnTo>
                      <a:pt x="448690" y="170980"/>
                    </a:lnTo>
                    <a:lnTo>
                      <a:pt x="448690" y="0"/>
                    </a:lnTo>
                    <a:close/>
                  </a:path>
                </a:pathLst>
              </a:custGeom>
              <a:solidFill>
                <a:srgbClr val="0094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188">
                <a:extLst>
                  <a:ext uri="{FF2B5EF4-FFF2-40B4-BE49-F238E27FC236}">
                    <a16:creationId xmlns:a16="http://schemas.microsoft.com/office/drawing/2014/main" id="{7879B9EE-DC90-6AC6-98BB-1E77E5A42714}"/>
                  </a:ext>
                </a:extLst>
              </p:cNvPr>
              <p:cNvSpPr/>
              <p:nvPr/>
            </p:nvSpPr>
            <p:spPr>
              <a:xfrm>
                <a:off x="1437055" y="7527213"/>
                <a:ext cx="448945" cy="399415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399415">
                    <a:moveTo>
                      <a:pt x="448690" y="0"/>
                    </a:moveTo>
                    <a:lnTo>
                      <a:pt x="0" y="0"/>
                    </a:lnTo>
                    <a:lnTo>
                      <a:pt x="0" y="398957"/>
                    </a:lnTo>
                    <a:lnTo>
                      <a:pt x="448690" y="398957"/>
                    </a:lnTo>
                    <a:lnTo>
                      <a:pt x="448690" y="0"/>
                    </a:lnTo>
                    <a:close/>
                  </a:path>
                </a:pathLst>
              </a:custGeom>
              <a:solidFill>
                <a:srgbClr val="F582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89">
                <a:extLst>
                  <a:ext uri="{FF2B5EF4-FFF2-40B4-BE49-F238E27FC236}">
                    <a16:creationId xmlns:a16="http://schemas.microsoft.com/office/drawing/2014/main" id="{4CA28C5B-36A0-E8D3-C7E4-235396C59B7B}"/>
                  </a:ext>
                </a:extLst>
              </p:cNvPr>
              <p:cNvSpPr/>
              <p:nvPr/>
            </p:nvSpPr>
            <p:spPr>
              <a:xfrm>
                <a:off x="2683433" y="7812176"/>
                <a:ext cx="448945" cy="342265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342265">
                    <a:moveTo>
                      <a:pt x="448691" y="0"/>
                    </a:moveTo>
                    <a:lnTo>
                      <a:pt x="0" y="0"/>
                    </a:lnTo>
                    <a:lnTo>
                      <a:pt x="0" y="341960"/>
                    </a:lnTo>
                    <a:lnTo>
                      <a:pt x="448691" y="341960"/>
                    </a:lnTo>
                    <a:lnTo>
                      <a:pt x="448691" y="0"/>
                    </a:lnTo>
                    <a:close/>
                  </a:path>
                </a:pathLst>
              </a:custGeom>
              <a:solidFill>
                <a:srgbClr val="A9A8A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90">
                <a:extLst>
                  <a:ext uri="{FF2B5EF4-FFF2-40B4-BE49-F238E27FC236}">
                    <a16:creationId xmlns:a16="http://schemas.microsoft.com/office/drawing/2014/main" id="{9158E069-9AE7-8C97-4421-928100715841}"/>
                  </a:ext>
                </a:extLst>
              </p:cNvPr>
              <p:cNvSpPr/>
              <p:nvPr/>
            </p:nvSpPr>
            <p:spPr>
              <a:xfrm>
                <a:off x="3929799" y="6672300"/>
                <a:ext cx="448945" cy="456565"/>
              </a:xfrm>
              <a:custGeom>
                <a:avLst/>
                <a:gdLst/>
                <a:ahLst/>
                <a:cxnLst/>
                <a:rect l="l" t="t" r="r" b="b"/>
                <a:pathLst>
                  <a:path w="448945" h="456565">
                    <a:moveTo>
                      <a:pt x="448690" y="0"/>
                    </a:moveTo>
                    <a:lnTo>
                      <a:pt x="0" y="0"/>
                    </a:lnTo>
                    <a:lnTo>
                      <a:pt x="0" y="455955"/>
                    </a:lnTo>
                    <a:lnTo>
                      <a:pt x="448690" y="455955"/>
                    </a:lnTo>
                    <a:lnTo>
                      <a:pt x="448690" y="0"/>
                    </a:lnTo>
                    <a:close/>
                  </a:path>
                </a:pathLst>
              </a:custGeom>
              <a:solidFill>
                <a:srgbClr val="FFCB1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191">
                <a:extLst>
                  <a:ext uri="{FF2B5EF4-FFF2-40B4-BE49-F238E27FC236}">
                    <a16:creationId xmlns:a16="http://schemas.microsoft.com/office/drawing/2014/main" id="{F19E06BF-EB54-8A35-6AFF-746064E69A99}"/>
                  </a:ext>
                </a:extLst>
              </p:cNvPr>
              <p:cNvSpPr/>
              <p:nvPr/>
            </p:nvSpPr>
            <p:spPr>
              <a:xfrm>
                <a:off x="5176164" y="7869174"/>
                <a:ext cx="44894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448945" h="171450">
                    <a:moveTo>
                      <a:pt x="448690" y="0"/>
                    </a:moveTo>
                    <a:lnTo>
                      <a:pt x="0" y="0"/>
                    </a:lnTo>
                    <a:lnTo>
                      <a:pt x="0" y="170980"/>
                    </a:lnTo>
                    <a:lnTo>
                      <a:pt x="448690" y="170980"/>
                    </a:lnTo>
                    <a:lnTo>
                      <a:pt x="448690" y="0"/>
                    </a:lnTo>
                    <a:close/>
                  </a:path>
                </a:pathLst>
              </a:custGeom>
              <a:solidFill>
                <a:srgbClr val="0094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192">
                <a:extLst>
                  <a:ext uri="{FF2B5EF4-FFF2-40B4-BE49-F238E27FC236}">
                    <a16:creationId xmlns:a16="http://schemas.microsoft.com/office/drawing/2014/main" id="{F5F41968-F084-DA4B-88DF-7B077130108D}"/>
                  </a:ext>
                </a:extLst>
              </p:cNvPr>
              <p:cNvSpPr/>
              <p:nvPr/>
            </p:nvSpPr>
            <p:spPr>
              <a:xfrm>
                <a:off x="1437055" y="7926171"/>
                <a:ext cx="1695450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285115">
                    <a:moveTo>
                      <a:pt x="448678" y="0"/>
                    </a:moveTo>
                    <a:lnTo>
                      <a:pt x="0" y="0"/>
                    </a:lnTo>
                    <a:lnTo>
                      <a:pt x="0" y="284962"/>
                    </a:lnTo>
                    <a:lnTo>
                      <a:pt x="448678" y="284962"/>
                    </a:lnTo>
                    <a:lnTo>
                      <a:pt x="448678" y="0"/>
                    </a:lnTo>
                    <a:close/>
                  </a:path>
                  <a:path w="1695450" h="285115">
                    <a:moveTo>
                      <a:pt x="1695069" y="227965"/>
                    </a:moveTo>
                    <a:lnTo>
                      <a:pt x="1246378" y="227965"/>
                    </a:lnTo>
                    <a:lnTo>
                      <a:pt x="1246378" y="284962"/>
                    </a:lnTo>
                    <a:lnTo>
                      <a:pt x="1695069" y="284962"/>
                    </a:lnTo>
                    <a:lnTo>
                      <a:pt x="1695069" y="227965"/>
                    </a:lnTo>
                    <a:close/>
                  </a:path>
                </a:pathLst>
              </a:custGeom>
              <a:solidFill>
                <a:srgbClr val="001A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193">
                <a:extLst>
                  <a:ext uri="{FF2B5EF4-FFF2-40B4-BE49-F238E27FC236}">
                    <a16:creationId xmlns:a16="http://schemas.microsoft.com/office/drawing/2014/main" id="{7194160E-A719-2AEC-3ED5-B5D3DB32F568}"/>
                  </a:ext>
                </a:extLst>
              </p:cNvPr>
              <p:cNvSpPr/>
              <p:nvPr/>
            </p:nvSpPr>
            <p:spPr>
              <a:xfrm>
                <a:off x="3929799" y="7128256"/>
                <a:ext cx="448945" cy="1083310"/>
              </a:xfrm>
              <a:custGeom>
                <a:avLst/>
                <a:gdLst/>
                <a:ahLst/>
                <a:cxnLst/>
                <a:rect l="l" t="t" r="r" b="b"/>
                <a:pathLst>
                  <a:path w="448945" h="1083309">
                    <a:moveTo>
                      <a:pt x="448690" y="0"/>
                    </a:moveTo>
                    <a:lnTo>
                      <a:pt x="0" y="0"/>
                    </a:lnTo>
                    <a:lnTo>
                      <a:pt x="0" y="1082878"/>
                    </a:lnTo>
                    <a:lnTo>
                      <a:pt x="448690" y="1082878"/>
                    </a:lnTo>
                    <a:lnTo>
                      <a:pt x="448690" y="0"/>
                    </a:lnTo>
                    <a:close/>
                  </a:path>
                </a:pathLst>
              </a:custGeom>
              <a:solidFill>
                <a:srgbClr val="A9A8A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194">
                <a:extLst>
                  <a:ext uri="{FF2B5EF4-FFF2-40B4-BE49-F238E27FC236}">
                    <a16:creationId xmlns:a16="http://schemas.microsoft.com/office/drawing/2014/main" id="{35D1E694-EF8F-0F9B-FC2A-E10910AFEFE8}"/>
                  </a:ext>
                </a:extLst>
              </p:cNvPr>
              <p:cNvSpPr/>
              <p:nvPr/>
            </p:nvSpPr>
            <p:spPr>
              <a:xfrm>
                <a:off x="5176164" y="8040154"/>
                <a:ext cx="44894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448945" h="171450">
                    <a:moveTo>
                      <a:pt x="448690" y="0"/>
                    </a:moveTo>
                    <a:lnTo>
                      <a:pt x="0" y="0"/>
                    </a:lnTo>
                    <a:lnTo>
                      <a:pt x="0" y="170980"/>
                    </a:lnTo>
                    <a:lnTo>
                      <a:pt x="448690" y="170980"/>
                    </a:lnTo>
                    <a:lnTo>
                      <a:pt x="448690" y="0"/>
                    </a:lnTo>
                    <a:close/>
                  </a:path>
                </a:pathLst>
              </a:custGeom>
              <a:solidFill>
                <a:srgbClr val="F582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" name="object 195">
              <a:extLst>
                <a:ext uri="{FF2B5EF4-FFF2-40B4-BE49-F238E27FC236}">
                  <a16:creationId xmlns:a16="http://schemas.microsoft.com/office/drawing/2014/main" id="{9BDD6D45-D60B-8236-E137-990849C63277}"/>
                </a:ext>
              </a:extLst>
            </p:cNvPr>
            <p:cNvSpPr txBox="1"/>
            <p:nvPr/>
          </p:nvSpPr>
          <p:spPr>
            <a:xfrm>
              <a:off x="707299" y="8417278"/>
              <a:ext cx="543814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14680">
                <a:lnSpc>
                  <a:spcPct val="100000"/>
                </a:lnSpc>
                <a:spcBef>
                  <a:spcPts val="100"/>
                </a:spcBef>
                <a:tabLst>
                  <a:tab pos="1740535" algn="l"/>
                  <a:tab pos="3155950" algn="l"/>
                  <a:tab pos="4297680" algn="l"/>
                </a:tabLst>
              </a:pPr>
              <a:r>
                <a:rPr sz="9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Bio-economy</a:t>
              </a:r>
              <a:r>
                <a:rPr sz="9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	</a:t>
              </a:r>
              <a:r>
                <a:rPr sz="9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Commercialsation</a:t>
              </a:r>
              <a:r>
                <a:rPr sz="9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	Seed </a:t>
              </a:r>
              <a:r>
                <a:rPr sz="900" spc="-2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Fund</a:t>
              </a:r>
              <a:r>
                <a:rPr sz="9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	</a:t>
              </a:r>
              <a:r>
                <a:rPr sz="9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Innov.</a:t>
              </a:r>
              <a:r>
                <a:rPr sz="900" spc="-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9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Incl.</a:t>
              </a:r>
              <a:r>
                <a:rPr sz="900" spc="-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900" spc="-2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Dev.</a:t>
              </a:r>
              <a:endParaRPr sz="900" dirty="0">
                <a:latin typeface="Swiss721BT-Roman"/>
                <a:cs typeface="Swiss721BT-Roman"/>
              </a:endParaRPr>
            </a:p>
          </p:txBody>
        </p:sp>
        <p:sp>
          <p:nvSpPr>
            <p:cNvPr id="25" name="object 196">
              <a:extLst>
                <a:ext uri="{FF2B5EF4-FFF2-40B4-BE49-F238E27FC236}">
                  <a16:creationId xmlns:a16="http://schemas.microsoft.com/office/drawing/2014/main" id="{2C0EF22A-9127-318A-81BD-E7D824940D23}"/>
                </a:ext>
              </a:extLst>
            </p:cNvPr>
            <p:cNvSpPr txBox="1"/>
            <p:nvPr/>
          </p:nvSpPr>
          <p:spPr>
            <a:xfrm>
              <a:off x="1618011" y="6445374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3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26" name="object 197">
              <a:extLst>
                <a:ext uri="{FF2B5EF4-FFF2-40B4-BE49-F238E27FC236}">
                  <a16:creationId xmlns:a16="http://schemas.microsoft.com/office/drawing/2014/main" id="{13652E77-709A-00AB-2CF0-1D2E8EFAF308}"/>
                </a:ext>
              </a:extLst>
            </p:cNvPr>
            <p:cNvSpPr txBox="1"/>
            <p:nvPr/>
          </p:nvSpPr>
          <p:spPr>
            <a:xfrm>
              <a:off x="2858166" y="7473731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1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27" name="object 198">
              <a:extLst>
                <a:ext uri="{FF2B5EF4-FFF2-40B4-BE49-F238E27FC236}">
                  <a16:creationId xmlns:a16="http://schemas.microsoft.com/office/drawing/2014/main" id="{B375CEE9-9827-A0A4-D663-5BB6CF221872}"/>
                </a:ext>
              </a:extLst>
            </p:cNvPr>
            <p:cNvSpPr txBox="1"/>
            <p:nvPr/>
          </p:nvSpPr>
          <p:spPr>
            <a:xfrm>
              <a:off x="4116381" y="6565160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1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28" name="object 199">
              <a:extLst>
                <a:ext uri="{FF2B5EF4-FFF2-40B4-BE49-F238E27FC236}">
                  <a16:creationId xmlns:a16="http://schemas.microsoft.com/office/drawing/2014/main" id="{4E313398-DFC4-904E-7E80-4D8F30EF9C64}"/>
                </a:ext>
              </a:extLst>
            </p:cNvPr>
            <p:cNvSpPr txBox="1"/>
            <p:nvPr/>
          </p:nvSpPr>
          <p:spPr>
            <a:xfrm>
              <a:off x="5360879" y="7708275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3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29" name="object 200">
              <a:extLst>
                <a:ext uri="{FF2B5EF4-FFF2-40B4-BE49-F238E27FC236}">
                  <a16:creationId xmlns:a16="http://schemas.microsoft.com/office/drawing/2014/main" id="{CA7F3F99-E2D2-5898-546A-F1FE96A0F70F}"/>
                </a:ext>
              </a:extLst>
            </p:cNvPr>
            <p:cNvSpPr txBox="1"/>
            <p:nvPr/>
          </p:nvSpPr>
          <p:spPr>
            <a:xfrm>
              <a:off x="5360879" y="7879382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3</a:t>
              </a:r>
              <a:endParaRPr sz="900" dirty="0">
                <a:latin typeface="Swiss721BT-Roman"/>
                <a:cs typeface="Swiss721BT-Roman"/>
              </a:endParaRPr>
            </a:p>
          </p:txBody>
        </p:sp>
        <p:sp>
          <p:nvSpPr>
            <p:cNvPr id="30" name="object 201">
              <a:extLst>
                <a:ext uri="{FF2B5EF4-FFF2-40B4-BE49-F238E27FC236}">
                  <a16:creationId xmlns:a16="http://schemas.microsoft.com/office/drawing/2014/main" id="{EBDDBAE4-3282-FF0A-BCDE-6662C05EF973}"/>
                </a:ext>
              </a:extLst>
            </p:cNvPr>
            <p:cNvSpPr txBox="1"/>
            <p:nvPr/>
          </p:nvSpPr>
          <p:spPr>
            <a:xfrm>
              <a:off x="5360879" y="8062719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3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31" name="object 202">
              <a:extLst>
                <a:ext uri="{FF2B5EF4-FFF2-40B4-BE49-F238E27FC236}">
                  <a16:creationId xmlns:a16="http://schemas.microsoft.com/office/drawing/2014/main" id="{2D2A9CF5-5B71-48C3-B63B-AA4B6AD148E4}"/>
                </a:ext>
              </a:extLst>
            </p:cNvPr>
            <p:cNvSpPr txBox="1"/>
            <p:nvPr/>
          </p:nvSpPr>
          <p:spPr>
            <a:xfrm>
              <a:off x="4116381" y="6808391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2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32" name="object 203">
              <a:extLst>
                <a:ext uri="{FF2B5EF4-FFF2-40B4-BE49-F238E27FC236}">
                  <a16:creationId xmlns:a16="http://schemas.microsoft.com/office/drawing/2014/main" id="{5FAF69BE-984F-6593-0BE3-D3268A80261D}"/>
                </a:ext>
              </a:extLst>
            </p:cNvPr>
            <p:cNvSpPr txBox="1"/>
            <p:nvPr/>
          </p:nvSpPr>
          <p:spPr>
            <a:xfrm>
              <a:off x="4085063" y="7575687"/>
              <a:ext cx="15113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19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33" name="object 204">
              <a:extLst>
                <a:ext uri="{FF2B5EF4-FFF2-40B4-BE49-F238E27FC236}">
                  <a16:creationId xmlns:a16="http://schemas.microsoft.com/office/drawing/2014/main" id="{5ABCA8DF-0C3D-51E8-03BC-A918D93A6BB5}"/>
                </a:ext>
              </a:extLst>
            </p:cNvPr>
            <p:cNvSpPr txBox="1"/>
            <p:nvPr/>
          </p:nvSpPr>
          <p:spPr>
            <a:xfrm>
              <a:off x="2858166" y="7556484"/>
              <a:ext cx="88265" cy="2673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95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2</a:t>
              </a:r>
              <a:endParaRPr sz="900">
                <a:latin typeface="Swiss721BT-Roman"/>
                <a:cs typeface="Swiss721BT-Roman"/>
              </a:endParaRPr>
            </a:p>
            <a:p>
              <a:pPr marL="12700">
                <a:lnSpc>
                  <a:spcPts val="950"/>
                </a:lnSpc>
              </a:pPr>
              <a:r>
                <a:rPr sz="9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2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34" name="object 205">
              <a:extLst>
                <a:ext uri="{FF2B5EF4-FFF2-40B4-BE49-F238E27FC236}">
                  <a16:creationId xmlns:a16="http://schemas.microsoft.com/office/drawing/2014/main" id="{E02552D1-C2D7-72EE-EEFA-EFB79E83F498}"/>
                </a:ext>
              </a:extLst>
            </p:cNvPr>
            <p:cNvSpPr txBox="1"/>
            <p:nvPr/>
          </p:nvSpPr>
          <p:spPr>
            <a:xfrm>
              <a:off x="2858166" y="7879267"/>
              <a:ext cx="88265" cy="381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6</a:t>
              </a:r>
              <a:endParaRPr sz="900">
                <a:latin typeface="Swiss721BT-Roman"/>
                <a:cs typeface="Swiss721BT-Roman"/>
              </a:endParaRPr>
            </a:p>
            <a:p>
              <a:pPr marL="12700">
                <a:lnSpc>
                  <a:spcPct val="100000"/>
                </a:lnSpc>
                <a:spcBef>
                  <a:spcPts val="635"/>
                </a:spcBef>
              </a:pPr>
              <a:r>
                <a:rPr sz="9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1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35" name="object 206">
              <a:extLst>
                <a:ext uri="{FF2B5EF4-FFF2-40B4-BE49-F238E27FC236}">
                  <a16:creationId xmlns:a16="http://schemas.microsoft.com/office/drawing/2014/main" id="{784999DA-F638-2A36-79E2-0F2BAF81CC9E}"/>
                </a:ext>
              </a:extLst>
            </p:cNvPr>
            <p:cNvSpPr txBox="1"/>
            <p:nvPr/>
          </p:nvSpPr>
          <p:spPr>
            <a:xfrm>
              <a:off x="1618126" y="6742096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8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36" name="object 207">
              <a:extLst>
                <a:ext uri="{FF2B5EF4-FFF2-40B4-BE49-F238E27FC236}">
                  <a16:creationId xmlns:a16="http://schemas.microsoft.com/office/drawing/2014/main" id="{116B9C67-2B8E-86C3-2299-2CACBC986A5E}"/>
                </a:ext>
              </a:extLst>
            </p:cNvPr>
            <p:cNvSpPr txBox="1"/>
            <p:nvPr/>
          </p:nvSpPr>
          <p:spPr>
            <a:xfrm>
              <a:off x="1618126" y="7233930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8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37" name="object 208">
              <a:extLst>
                <a:ext uri="{FF2B5EF4-FFF2-40B4-BE49-F238E27FC236}">
                  <a16:creationId xmlns:a16="http://schemas.microsoft.com/office/drawing/2014/main" id="{E4DF7DC2-E844-6626-AA4B-316BADFBEFD5}"/>
                </a:ext>
              </a:extLst>
            </p:cNvPr>
            <p:cNvSpPr txBox="1"/>
            <p:nvPr/>
          </p:nvSpPr>
          <p:spPr>
            <a:xfrm>
              <a:off x="1618126" y="7661069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7</a:t>
              </a:r>
              <a:endParaRPr sz="900">
                <a:latin typeface="Swiss721BT-Roman"/>
                <a:cs typeface="Swiss721BT-Roman"/>
              </a:endParaRPr>
            </a:p>
          </p:txBody>
        </p:sp>
        <p:sp>
          <p:nvSpPr>
            <p:cNvPr id="38" name="object 209">
              <a:extLst>
                <a:ext uri="{FF2B5EF4-FFF2-40B4-BE49-F238E27FC236}">
                  <a16:creationId xmlns:a16="http://schemas.microsoft.com/office/drawing/2014/main" id="{4B8F0C79-2063-D8E4-48B2-1B29E5933134}"/>
                </a:ext>
              </a:extLst>
            </p:cNvPr>
            <p:cNvSpPr txBox="1"/>
            <p:nvPr/>
          </p:nvSpPr>
          <p:spPr>
            <a:xfrm>
              <a:off x="1618126" y="8001340"/>
              <a:ext cx="8826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5</a:t>
              </a:r>
              <a:endParaRPr sz="900">
                <a:latin typeface="Swiss721BT-Roman"/>
                <a:cs typeface="Swiss721BT-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50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4564" y="274638"/>
            <a:ext cx="7886700" cy="993775"/>
          </a:xfrm>
        </p:spPr>
        <p:txBody>
          <a:bodyPr>
            <a:normAutofit/>
          </a:bodyPr>
          <a:lstStyle/>
          <a:p>
            <a:r>
              <a:rPr lang="en-US" sz="2800" dirty="0"/>
              <a:t>Near-market or Market-ready Technologies in the Innovation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207F9B-749E-6806-C181-7D35C8EBA8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4564" y="1231900"/>
            <a:ext cx="4841875" cy="2994025"/>
          </a:xfrm>
        </p:spPr>
        <p:txBody>
          <a:bodyPr>
            <a:normAutofit/>
          </a:bodyPr>
          <a:lstStyle/>
          <a:p>
            <a:r>
              <a:rPr lang="en-US" sz="1400" dirty="0"/>
              <a:t>TIA has </a:t>
            </a:r>
            <a:r>
              <a:rPr lang="en-US" sz="1400" dirty="0" err="1"/>
              <a:t>utilised</a:t>
            </a:r>
            <a:r>
              <a:rPr lang="en-US" sz="1400" dirty="0"/>
              <a:t> R182,2m from DSI to further de-risk prior investments, investing in 30 projects under the Innovation Fund.</a:t>
            </a:r>
          </a:p>
          <a:p>
            <a:r>
              <a:rPr lang="en-US" sz="1400" dirty="0"/>
              <a:t>28 were previously public-funded or stem from a PRO; 21 have </a:t>
            </a:r>
            <a:r>
              <a:rPr lang="en-US" sz="1400" dirty="0" err="1"/>
              <a:t>utilised</a:t>
            </a:r>
            <a:r>
              <a:rPr lang="en-US" sz="1400" dirty="0"/>
              <a:t> IP originating from public-funded research.</a:t>
            </a:r>
          </a:p>
          <a:p>
            <a:r>
              <a:rPr lang="en-US" sz="1400" dirty="0"/>
              <a:t>Results of IF funding have been encouraging </a:t>
            </a:r>
            <a:br>
              <a:rPr lang="en-US" sz="1400" dirty="0"/>
            </a:br>
            <a:r>
              <a:rPr lang="en-US" sz="1400" dirty="0"/>
              <a:t>(see pie chart).</a:t>
            </a:r>
          </a:p>
          <a:p>
            <a:r>
              <a:rPr lang="en-US" sz="1400" dirty="0"/>
              <a:t>As of Sept. 2022 TIA recorded R283,4m in leveraged funds  (R1,42 leveraged for every R1 from TIA), with R192,4m from the private sector.</a:t>
            </a:r>
          </a:p>
          <a:p>
            <a:endParaRPr lang="en-US" sz="1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E323D8-3496-BAB0-5869-645D03642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499" y="14808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F1F73-565F-74AB-11D1-0854F8843725}"/>
              </a:ext>
            </a:extLst>
          </p:cNvPr>
          <p:cNvGrpSpPr/>
          <p:nvPr/>
        </p:nvGrpSpPr>
        <p:grpSpPr>
          <a:xfrm>
            <a:off x="5632057" y="938653"/>
            <a:ext cx="2470960" cy="3281676"/>
            <a:chOff x="4752144" y="4325043"/>
            <a:chExt cx="1904518" cy="2529386"/>
          </a:xfrm>
        </p:grpSpPr>
        <p:grpSp>
          <p:nvGrpSpPr>
            <p:cNvPr id="6" name="object 22">
              <a:extLst>
                <a:ext uri="{FF2B5EF4-FFF2-40B4-BE49-F238E27FC236}">
                  <a16:creationId xmlns:a16="http://schemas.microsoft.com/office/drawing/2014/main" id="{856C887B-E6D1-9A04-BA0C-F2664E97A7BA}"/>
                </a:ext>
              </a:extLst>
            </p:cNvPr>
            <p:cNvGrpSpPr/>
            <p:nvPr/>
          </p:nvGrpSpPr>
          <p:grpSpPr>
            <a:xfrm>
              <a:off x="4966396" y="4325043"/>
              <a:ext cx="1355090" cy="1356360"/>
              <a:chOff x="4966396" y="4325043"/>
              <a:chExt cx="1355090" cy="1356360"/>
            </a:xfrm>
          </p:grpSpPr>
          <p:sp>
            <p:nvSpPr>
              <p:cNvPr id="17" name="object 23">
                <a:extLst>
                  <a:ext uri="{FF2B5EF4-FFF2-40B4-BE49-F238E27FC236}">
                    <a16:creationId xmlns:a16="http://schemas.microsoft.com/office/drawing/2014/main" id="{685868F2-60B4-38FF-3C4A-7E214F6F6E86}"/>
                  </a:ext>
                </a:extLst>
              </p:cNvPr>
              <p:cNvSpPr/>
              <p:nvPr/>
            </p:nvSpPr>
            <p:spPr>
              <a:xfrm>
                <a:off x="4966396" y="4325043"/>
                <a:ext cx="67754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677545" h="1130935">
                    <a:moveTo>
                      <a:pt x="677224" y="0"/>
                    </a:moveTo>
                    <a:lnTo>
                      <a:pt x="625672" y="1721"/>
                    </a:lnTo>
                    <a:lnTo>
                      <a:pt x="575586" y="6895"/>
                    </a:lnTo>
                    <a:lnTo>
                      <a:pt x="526935" y="15532"/>
                    </a:lnTo>
                    <a:lnTo>
                      <a:pt x="479690" y="27644"/>
                    </a:lnTo>
                    <a:lnTo>
                      <a:pt x="433818" y="43245"/>
                    </a:lnTo>
                    <a:lnTo>
                      <a:pt x="389289" y="62344"/>
                    </a:lnTo>
                    <a:lnTo>
                      <a:pt x="346072" y="84955"/>
                    </a:lnTo>
                    <a:lnTo>
                      <a:pt x="304137" y="111090"/>
                    </a:lnTo>
                    <a:lnTo>
                      <a:pt x="263452" y="140760"/>
                    </a:lnTo>
                    <a:lnTo>
                      <a:pt x="223987" y="173977"/>
                    </a:lnTo>
                    <a:lnTo>
                      <a:pt x="189178" y="207609"/>
                    </a:lnTo>
                    <a:lnTo>
                      <a:pt x="157276" y="243098"/>
                    </a:lnTo>
                    <a:lnTo>
                      <a:pt x="128289" y="280282"/>
                    </a:lnTo>
                    <a:lnTo>
                      <a:pt x="102226" y="318998"/>
                    </a:lnTo>
                    <a:lnTo>
                      <a:pt x="79095" y="359086"/>
                    </a:lnTo>
                    <a:lnTo>
                      <a:pt x="58905" y="400383"/>
                    </a:lnTo>
                    <a:lnTo>
                      <a:pt x="41665" y="442727"/>
                    </a:lnTo>
                    <a:lnTo>
                      <a:pt x="27382" y="485957"/>
                    </a:lnTo>
                    <a:lnTo>
                      <a:pt x="16066" y="529910"/>
                    </a:lnTo>
                    <a:lnTo>
                      <a:pt x="7724" y="574424"/>
                    </a:lnTo>
                    <a:lnTo>
                      <a:pt x="2366" y="619339"/>
                    </a:lnTo>
                    <a:lnTo>
                      <a:pt x="0" y="664491"/>
                    </a:lnTo>
                    <a:lnTo>
                      <a:pt x="633" y="709720"/>
                    </a:lnTo>
                    <a:lnTo>
                      <a:pt x="4276" y="754863"/>
                    </a:lnTo>
                    <a:lnTo>
                      <a:pt x="10936" y="799758"/>
                    </a:lnTo>
                    <a:lnTo>
                      <a:pt x="20622" y="844244"/>
                    </a:lnTo>
                    <a:lnTo>
                      <a:pt x="33342" y="888158"/>
                    </a:lnTo>
                    <a:lnTo>
                      <a:pt x="49105" y="931339"/>
                    </a:lnTo>
                    <a:lnTo>
                      <a:pt x="67920" y="973625"/>
                    </a:lnTo>
                    <a:lnTo>
                      <a:pt x="89794" y="1014853"/>
                    </a:lnTo>
                    <a:lnTo>
                      <a:pt x="114736" y="1054863"/>
                    </a:lnTo>
                    <a:lnTo>
                      <a:pt x="142755" y="1093492"/>
                    </a:lnTo>
                    <a:lnTo>
                      <a:pt x="173860" y="1130579"/>
                    </a:lnTo>
                    <a:lnTo>
                      <a:pt x="677224" y="677341"/>
                    </a:lnTo>
                    <a:lnTo>
                      <a:pt x="677224" y="0"/>
                    </a:lnTo>
                    <a:close/>
                  </a:path>
                </a:pathLst>
              </a:custGeom>
              <a:solidFill>
                <a:srgbClr val="A9A8A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24">
                <a:extLst>
                  <a:ext uri="{FF2B5EF4-FFF2-40B4-BE49-F238E27FC236}">
                    <a16:creationId xmlns:a16="http://schemas.microsoft.com/office/drawing/2014/main" id="{1A6DB2E0-0C86-9B26-715F-67A11D7E4007}"/>
                  </a:ext>
                </a:extLst>
              </p:cNvPr>
              <p:cNvSpPr/>
              <p:nvPr/>
            </p:nvSpPr>
            <p:spPr>
              <a:xfrm>
                <a:off x="5140256" y="5002385"/>
                <a:ext cx="901700" cy="678815"/>
              </a:xfrm>
              <a:custGeom>
                <a:avLst/>
                <a:gdLst/>
                <a:ahLst/>
                <a:cxnLst/>
                <a:rect l="l" t="t" r="r" b="b"/>
                <a:pathLst>
                  <a:path w="901700" h="678814">
                    <a:moveTo>
                      <a:pt x="503364" y="0"/>
                    </a:moveTo>
                    <a:lnTo>
                      <a:pt x="0" y="453237"/>
                    </a:lnTo>
                    <a:lnTo>
                      <a:pt x="34369" y="488799"/>
                    </a:lnTo>
                    <a:lnTo>
                      <a:pt x="70642" y="521365"/>
                    </a:lnTo>
                    <a:lnTo>
                      <a:pt x="108654" y="550920"/>
                    </a:lnTo>
                    <a:lnTo>
                      <a:pt x="148237" y="577444"/>
                    </a:lnTo>
                    <a:lnTo>
                      <a:pt x="189228" y="600922"/>
                    </a:lnTo>
                    <a:lnTo>
                      <a:pt x="231461" y="621335"/>
                    </a:lnTo>
                    <a:lnTo>
                      <a:pt x="274770" y="638667"/>
                    </a:lnTo>
                    <a:lnTo>
                      <a:pt x="318990" y="652899"/>
                    </a:lnTo>
                    <a:lnTo>
                      <a:pt x="363956" y="664014"/>
                    </a:lnTo>
                    <a:lnTo>
                      <a:pt x="409502" y="671996"/>
                    </a:lnTo>
                    <a:lnTo>
                      <a:pt x="455463" y="676826"/>
                    </a:lnTo>
                    <a:lnTo>
                      <a:pt x="501673" y="678488"/>
                    </a:lnTo>
                    <a:lnTo>
                      <a:pt x="547967" y="676963"/>
                    </a:lnTo>
                    <a:lnTo>
                      <a:pt x="594180" y="672235"/>
                    </a:lnTo>
                    <a:lnTo>
                      <a:pt x="640146" y="664286"/>
                    </a:lnTo>
                    <a:lnTo>
                      <a:pt x="685700" y="653099"/>
                    </a:lnTo>
                    <a:lnTo>
                      <a:pt x="730676" y="638656"/>
                    </a:lnTo>
                    <a:lnTo>
                      <a:pt x="774909" y="620940"/>
                    </a:lnTo>
                    <a:lnTo>
                      <a:pt x="818234" y="599933"/>
                    </a:lnTo>
                    <a:lnTo>
                      <a:pt x="860485" y="575619"/>
                    </a:lnTo>
                    <a:lnTo>
                      <a:pt x="901496" y="547979"/>
                    </a:lnTo>
                    <a:lnTo>
                      <a:pt x="503364" y="0"/>
                    </a:lnTo>
                    <a:close/>
                  </a:path>
                </a:pathLst>
              </a:custGeom>
              <a:solidFill>
                <a:srgbClr val="F582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25">
                <a:extLst>
                  <a:ext uri="{FF2B5EF4-FFF2-40B4-BE49-F238E27FC236}">
                    <a16:creationId xmlns:a16="http://schemas.microsoft.com/office/drawing/2014/main" id="{5B3FFC7B-D2EC-FBFE-8541-3BFBEAADF9E7}"/>
                  </a:ext>
                </a:extLst>
              </p:cNvPr>
              <p:cNvSpPr/>
              <p:nvPr/>
            </p:nvSpPr>
            <p:spPr>
              <a:xfrm>
                <a:off x="5643621" y="4454405"/>
                <a:ext cx="677545" cy="1096010"/>
              </a:xfrm>
              <a:custGeom>
                <a:avLst/>
                <a:gdLst/>
                <a:ahLst/>
                <a:cxnLst/>
                <a:rect l="l" t="t" r="r" b="b"/>
                <a:pathLst>
                  <a:path w="677545" h="1096010">
                    <a:moveTo>
                      <a:pt x="398132" y="0"/>
                    </a:moveTo>
                    <a:lnTo>
                      <a:pt x="0" y="547979"/>
                    </a:lnTo>
                    <a:lnTo>
                      <a:pt x="398132" y="1095959"/>
                    </a:lnTo>
                    <a:lnTo>
                      <a:pt x="440898" y="1062508"/>
                    </a:lnTo>
                    <a:lnTo>
                      <a:pt x="479266" y="1027245"/>
                    </a:lnTo>
                    <a:lnTo>
                      <a:pt x="514528" y="988877"/>
                    </a:lnTo>
                    <a:lnTo>
                      <a:pt x="547979" y="946111"/>
                    </a:lnTo>
                    <a:lnTo>
                      <a:pt x="575037" y="905977"/>
                    </a:lnTo>
                    <a:lnTo>
                      <a:pt x="598865" y="864631"/>
                    </a:lnTo>
                    <a:lnTo>
                      <a:pt x="619489" y="822234"/>
                    </a:lnTo>
                    <a:lnTo>
                      <a:pt x="636934" y="778944"/>
                    </a:lnTo>
                    <a:lnTo>
                      <a:pt x="651225" y="734924"/>
                    </a:lnTo>
                    <a:lnTo>
                      <a:pt x="662388" y="690332"/>
                    </a:lnTo>
                    <a:lnTo>
                      <a:pt x="670449" y="645329"/>
                    </a:lnTo>
                    <a:lnTo>
                      <a:pt x="675432" y="600074"/>
                    </a:lnTo>
                    <a:lnTo>
                      <a:pt x="677363" y="554729"/>
                    </a:lnTo>
                    <a:lnTo>
                      <a:pt x="676267" y="509453"/>
                    </a:lnTo>
                    <a:lnTo>
                      <a:pt x="672170" y="464406"/>
                    </a:lnTo>
                    <a:lnTo>
                      <a:pt x="665097" y="419748"/>
                    </a:lnTo>
                    <a:lnTo>
                      <a:pt x="655073" y="375640"/>
                    </a:lnTo>
                    <a:lnTo>
                      <a:pt x="642124" y="332241"/>
                    </a:lnTo>
                    <a:lnTo>
                      <a:pt x="626275" y="289712"/>
                    </a:lnTo>
                    <a:lnTo>
                      <a:pt x="607552" y="248213"/>
                    </a:lnTo>
                    <a:lnTo>
                      <a:pt x="585979" y="207903"/>
                    </a:lnTo>
                    <a:lnTo>
                      <a:pt x="561583" y="168944"/>
                    </a:lnTo>
                    <a:lnTo>
                      <a:pt x="534388" y="131494"/>
                    </a:lnTo>
                    <a:lnTo>
                      <a:pt x="504420" y="95715"/>
                    </a:lnTo>
                    <a:lnTo>
                      <a:pt x="471705" y="61766"/>
                    </a:lnTo>
                    <a:lnTo>
                      <a:pt x="436267" y="29807"/>
                    </a:lnTo>
                    <a:lnTo>
                      <a:pt x="398132" y="0"/>
                    </a:lnTo>
                    <a:close/>
                  </a:path>
                </a:pathLst>
              </a:custGeom>
              <a:solidFill>
                <a:srgbClr val="0042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6">
                <a:extLst>
                  <a:ext uri="{FF2B5EF4-FFF2-40B4-BE49-F238E27FC236}">
                    <a16:creationId xmlns:a16="http://schemas.microsoft.com/office/drawing/2014/main" id="{EC1D4B59-CD19-41AF-5520-0FA72206EEB6}"/>
                  </a:ext>
                </a:extLst>
              </p:cNvPr>
              <p:cNvSpPr/>
              <p:nvPr/>
            </p:nvSpPr>
            <p:spPr>
              <a:xfrm>
                <a:off x="5643621" y="4325043"/>
                <a:ext cx="398145" cy="677545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677545">
                    <a:moveTo>
                      <a:pt x="0" y="0"/>
                    </a:moveTo>
                    <a:lnTo>
                      <a:pt x="0" y="677341"/>
                    </a:lnTo>
                    <a:lnTo>
                      <a:pt x="398132" y="129362"/>
                    </a:lnTo>
                    <a:lnTo>
                      <a:pt x="357521" y="101759"/>
                    </a:lnTo>
                    <a:lnTo>
                      <a:pt x="316308" y="77562"/>
                    </a:lnTo>
                    <a:lnTo>
                      <a:pt x="274361" y="56730"/>
                    </a:lnTo>
                    <a:lnTo>
                      <a:pt x="231551" y="39219"/>
                    </a:lnTo>
                    <a:lnTo>
                      <a:pt x="187747" y="24987"/>
                    </a:lnTo>
                    <a:lnTo>
                      <a:pt x="142820" y="13991"/>
                    </a:lnTo>
                    <a:lnTo>
                      <a:pt x="96640" y="6190"/>
                    </a:lnTo>
                    <a:lnTo>
                      <a:pt x="49077" y="15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B1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7">
                <a:extLst>
                  <a:ext uri="{FF2B5EF4-FFF2-40B4-BE49-F238E27FC236}">
                    <a16:creationId xmlns:a16="http://schemas.microsoft.com/office/drawing/2014/main" id="{32EA75A3-8CDC-57FA-8F5C-ACFF25CF1951}"/>
                  </a:ext>
                </a:extLst>
              </p:cNvPr>
              <p:cNvSpPr/>
              <p:nvPr/>
            </p:nvSpPr>
            <p:spPr>
              <a:xfrm>
                <a:off x="5394383" y="4728776"/>
                <a:ext cx="519430" cy="519430"/>
              </a:xfrm>
              <a:custGeom>
                <a:avLst/>
                <a:gdLst/>
                <a:ahLst/>
                <a:cxnLst/>
                <a:rect l="l" t="t" r="r" b="b"/>
                <a:pathLst>
                  <a:path w="519429" h="519429">
                    <a:moveTo>
                      <a:pt x="259664" y="0"/>
                    </a:moveTo>
                    <a:lnTo>
                      <a:pt x="212989" y="4183"/>
                    </a:lnTo>
                    <a:lnTo>
                      <a:pt x="169059" y="16246"/>
                    </a:lnTo>
                    <a:lnTo>
                      <a:pt x="128606" y="35455"/>
                    </a:lnTo>
                    <a:lnTo>
                      <a:pt x="92365" y="61075"/>
                    </a:lnTo>
                    <a:lnTo>
                      <a:pt x="61069" y="92373"/>
                    </a:lnTo>
                    <a:lnTo>
                      <a:pt x="35451" y="128616"/>
                    </a:lnTo>
                    <a:lnTo>
                      <a:pt x="16245" y="169070"/>
                    </a:lnTo>
                    <a:lnTo>
                      <a:pt x="4183" y="213001"/>
                    </a:lnTo>
                    <a:lnTo>
                      <a:pt x="0" y="259676"/>
                    </a:lnTo>
                    <a:lnTo>
                      <a:pt x="4183" y="306352"/>
                    </a:lnTo>
                    <a:lnTo>
                      <a:pt x="16245" y="350283"/>
                    </a:lnTo>
                    <a:lnTo>
                      <a:pt x="35451" y="390737"/>
                    </a:lnTo>
                    <a:lnTo>
                      <a:pt x="61069" y="426980"/>
                    </a:lnTo>
                    <a:lnTo>
                      <a:pt x="92365" y="458278"/>
                    </a:lnTo>
                    <a:lnTo>
                      <a:pt x="128606" y="483898"/>
                    </a:lnTo>
                    <a:lnTo>
                      <a:pt x="169059" y="503106"/>
                    </a:lnTo>
                    <a:lnTo>
                      <a:pt x="212989" y="515169"/>
                    </a:lnTo>
                    <a:lnTo>
                      <a:pt x="259664" y="519353"/>
                    </a:lnTo>
                    <a:lnTo>
                      <a:pt x="306342" y="515169"/>
                    </a:lnTo>
                    <a:lnTo>
                      <a:pt x="350276" y="503106"/>
                    </a:lnTo>
                    <a:lnTo>
                      <a:pt x="390730" y="483898"/>
                    </a:lnTo>
                    <a:lnTo>
                      <a:pt x="426972" y="458278"/>
                    </a:lnTo>
                    <a:lnTo>
                      <a:pt x="458270" y="426980"/>
                    </a:lnTo>
                    <a:lnTo>
                      <a:pt x="483888" y="390737"/>
                    </a:lnTo>
                    <a:lnTo>
                      <a:pt x="503095" y="350283"/>
                    </a:lnTo>
                    <a:lnTo>
                      <a:pt x="515157" y="306352"/>
                    </a:lnTo>
                    <a:lnTo>
                      <a:pt x="519341" y="259676"/>
                    </a:lnTo>
                    <a:lnTo>
                      <a:pt x="515157" y="213001"/>
                    </a:lnTo>
                    <a:lnTo>
                      <a:pt x="503095" y="169070"/>
                    </a:lnTo>
                    <a:lnTo>
                      <a:pt x="483888" y="128616"/>
                    </a:lnTo>
                    <a:lnTo>
                      <a:pt x="458270" y="92373"/>
                    </a:lnTo>
                    <a:lnTo>
                      <a:pt x="426972" y="61075"/>
                    </a:lnTo>
                    <a:lnTo>
                      <a:pt x="390730" y="35455"/>
                    </a:lnTo>
                    <a:lnTo>
                      <a:pt x="350276" y="16246"/>
                    </a:lnTo>
                    <a:lnTo>
                      <a:pt x="306342" y="4183"/>
                    </a:lnTo>
                    <a:lnTo>
                      <a:pt x="25966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30">
              <a:extLst>
                <a:ext uri="{FF2B5EF4-FFF2-40B4-BE49-F238E27FC236}">
                  <a16:creationId xmlns:a16="http://schemas.microsoft.com/office/drawing/2014/main" id="{3869AF83-B748-CACA-57D5-5584D32A4C02}"/>
                </a:ext>
              </a:extLst>
            </p:cNvPr>
            <p:cNvSpPr txBox="1"/>
            <p:nvPr/>
          </p:nvSpPr>
          <p:spPr>
            <a:xfrm>
              <a:off x="4890092" y="5786930"/>
              <a:ext cx="1766570" cy="106749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107314">
                <a:lnSpc>
                  <a:spcPct val="100000"/>
                </a:lnSpc>
                <a:spcBef>
                  <a:spcPts val="100"/>
                </a:spcBef>
              </a:pP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Fully</a:t>
              </a:r>
              <a:r>
                <a:rPr sz="10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de-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risked</a:t>
              </a:r>
              <a:r>
                <a:rPr sz="1000" spc="-1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(ready</a:t>
              </a:r>
              <a:r>
                <a:rPr sz="1000" spc="-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for</a:t>
              </a:r>
              <a:r>
                <a:rPr sz="1000" spc="-1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the</a:t>
              </a:r>
              <a:r>
                <a:rPr sz="1000" spc="-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market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or</a:t>
              </a:r>
              <a:r>
                <a:rPr sz="1000" spc="-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already in</a:t>
              </a:r>
              <a:r>
                <a:rPr sz="10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the </a:t>
              </a:r>
              <a:r>
                <a:rPr sz="10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market)</a:t>
              </a:r>
              <a:endParaRPr sz="1000" dirty="0">
                <a:latin typeface="Swiss721BT-Roman"/>
                <a:cs typeface="Swiss721BT-Roman"/>
              </a:endParaRPr>
            </a:p>
            <a:p>
              <a:pPr marL="12700" marR="52069">
                <a:lnSpc>
                  <a:spcPct val="100000"/>
                </a:lnSpc>
                <a:spcBef>
                  <a:spcPts val="434"/>
                </a:spcBef>
              </a:pP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Will</a:t>
              </a:r>
              <a:r>
                <a:rPr sz="1000" spc="-1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be</a:t>
              </a:r>
              <a:r>
                <a:rPr sz="10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fully</a:t>
              </a:r>
              <a:r>
                <a:rPr sz="1000" spc="-1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de-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risked</a:t>
              </a:r>
              <a:r>
                <a:rPr sz="10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after</a:t>
              </a:r>
              <a:r>
                <a:rPr sz="1000" spc="-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Innovation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Fund</a:t>
              </a:r>
              <a:r>
                <a:rPr sz="1000" spc="-2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investment</a:t>
              </a:r>
              <a:endParaRPr sz="1000" dirty="0">
                <a:latin typeface="Swiss721BT-Roman"/>
                <a:cs typeface="Swiss721BT-Roman"/>
              </a:endParaRPr>
            </a:p>
            <a:p>
              <a:pPr marL="12700" marR="5080">
                <a:lnSpc>
                  <a:spcPct val="100000"/>
                </a:lnSpc>
                <a:spcBef>
                  <a:spcPts val="440"/>
                </a:spcBef>
              </a:pP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Will</a:t>
              </a:r>
              <a:r>
                <a:rPr sz="1000" spc="-2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require</a:t>
              </a:r>
              <a:r>
                <a:rPr sz="1000" spc="-2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further</a:t>
              </a:r>
              <a:r>
                <a:rPr sz="1000" spc="-2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financing</a:t>
              </a:r>
              <a:r>
                <a:rPr sz="1000" spc="-2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to</a:t>
              </a:r>
              <a:r>
                <a:rPr sz="1000" spc="-2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be</a:t>
              </a:r>
              <a:r>
                <a:rPr sz="1000" spc="-2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fully de-risked</a:t>
              </a:r>
              <a:endParaRPr sz="1000" dirty="0">
                <a:latin typeface="Swiss721BT-Roman"/>
                <a:cs typeface="Swiss721BT-Roman"/>
              </a:endParaRPr>
            </a:p>
            <a:p>
              <a:pPr marL="12700" marR="287020">
                <a:lnSpc>
                  <a:spcPct val="100000"/>
                </a:lnSpc>
                <a:spcBef>
                  <a:spcPts val="345"/>
                </a:spcBef>
              </a:pP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Project</a:t>
              </a:r>
              <a:r>
                <a:rPr sz="1000" spc="-1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being</a:t>
              </a:r>
              <a:r>
                <a:rPr sz="1000" spc="-1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exited,</a:t>
              </a:r>
              <a:r>
                <a:rPr sz="1000" spc="-1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dormant</a:t>
              </a:r>
              <a:r>
                <a:rPr sz="1000" spc="-1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</a:t>
              </a:r>
              <a:r>
                <a:rPr sz="1000" spc="-25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or</a:t>
              </a:r>
              <a:r>
                <a:rPr sz="1000" spc="-10" dirty="0">
                  <a:solidFill>
                    <a:srgbClr val="58595B"/>
                  </a:solidFill>
                  <a:latin typeface="Swiss721BT-Roman"/>
                  <a:cs typeface="Swiss721BT-Roman"/>
                </a:rPr>
                <a:t> distressed</a:t>
              </a:r>
              <a:endParaRPr sz="1000" dirty="0">
                <a:latin typeface="Swiss721BT-Roman"/>
                <a:cs typeface="Swiss721BT-Roman"/>
              </a:endParaRPr>
            </a:p>
          </p:txBody>
        </p:sp>
        <p:pic>
          <p:nvPicPr>
            <p:cNvPr id="9" name="object 35">
              <a:extLst>
                <a:ext uri="{FF2B5EF4-FFF2-40B4-BE49-F238E27FC236}">
                  <a16:creationId xmlns:a16="http://schemas.microsoft.com/office/drawing/2014/main" id="{47C5F2A6-320E-2784-8DA1-4C070FBEDF0C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2144" y="5823779"/>
              <a:ext cx="77977" cy="77977"/>
            </a:xfrm>
            <a:prstGeom prst="rect">
              <a:avLst/>
            </a:prstGeom>
          </p:spPr>
        </p:pic>
        <p:pic>
          <p:nvPicPr>
            <p:cNvPr id="10" name="object 36">
              <a:extLst>
                <a:ext uri="{FF2B5EF4-FFF2-40B4-BE49-F238E27FC236}">
                  <a16:creationId xmlns:a16="http://schemas.microsoft.com/office/drawing/2014/main" id="{735AA139-6C4D-0B29-F0AE-23F162564C0D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2144" y="6093915"/>
              <a:ext cx="77977" cy="77977"/>
            </a:xfrm>
            <a:prstGeom prst="rect">
              <a:avLst/>
            </a:prstGeom>
          </p:spPr>
        </p:pic>
        <p:pic>
          <p:nvPicPr>
            <p:cNvPr id="11" name="object 37">
              <a:extLst>
                <a:ext uri="{FF2B5EF4-FFF2-40B4-BE49-F238E27FC236}">
                  <a16:creationId xmlns:a16="http://schemas.microsoft.com/office/drawing/2014/main" id="{3A7F732F-E2C2-9DDD-1A81-314EAE51D33E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2144" y="6368444"/>
              <a:ext cx="77977" cy="77977"/>
            </a:xfrm>
            <a:prstGeom prst="rect">
              <a:avLst/>
            </a:prstGeom>
          </p:spPr>
        </p:pic>
        <p:pic>
          <p:nvPicPr>
            <p:cNvPr id="12" name="object 38">
              <a:extLst>
                <a:ext uri="{FF2B5EF4-FFF2-40B4-BE49-F238E27FC236}">
                  <a16:creationId xmlns:a16="http://schemas.microsoft.com/office/drawing/2014/main" id="{B8475A0E-BEF5-96F3-A8A2-A8A42A87427B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2144" y="6634413"/>
              <a:ext cx="77977" cy="77977"/>
            </a:xfrm>
            <a:prstGeom prst="rect">
              <a:avLst/>
            </a:prstGeom>
          </p:spPr>
        </p:pic>
        <p:sp>
          <p:nvSpPr>
            <p:cNvPr id="13" name="object 41">
              <a:extLst>
                <a:ext uri="{FF2B5EF4-FFF2-40B4-BE49-F238E27FC236}">
                  <a16:creationId xmlns:a16="http://schemas.microsoft.com/office/drawing/2014/main" id="{0B42C6D2-8A46-65E8-92F1-1CF53CE23B02}"/>
                </a:ext>
              </a:extLst>
            </p:cNvPr>
            <p:cNvSpPr txBox="1"/>
            <p:nvPr/>
          </p:nvSpPr>
          <p:spPr>
            <a:xfrm>
              <a:off x="5765868" y="4404713"/>
              <a:ext cx="81280" cy="15221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3</a:t>
              </a:r>
              <a:endParaRPr sz="1200">
                <a:latin typeface="Swiss721BT-Roman"/>
                <a:cs typeface="Swiss721BT-Roman"/>
              </a:endParaRPr>
            </a:p>
          </p:txBody>
        </p:sp>
        <p:sp>
          <p:nvSpPr>
            <p:cNvPr id="14" name="object 42">
              <a:extLst>
                <a:ext uri="{FF2B5EF4-FFF2-40B4-BE49-F238E27FC236}">
                  <a16:creationId xmlns:a16="http://schemas.microsoft.com/office/drawing/2014/main" id="{93C050E3-103D-EF8C-E5AA-6DDDF426D51C}"/>
                </a:ext>
              </a:extLst>
            </p:cNvPr>
            <p:cNvSpPr txBox="1"/>
            <p:nvPr/>
          </p:nvSpPr>
          <p:spPr>
            <a:xfrm>
              <a:off x="6099014" y="4943193"/>
              <a:ext cx="81280" cy="15221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9</a:t>
              </a:r>
              <a:endParaRPr sz="1200">
                <a:latin typeface="Swiss721BT-Roman"/>
                <a:cs typeface="Swiss721BT-Roman"/>
              </a:endParaRPr>
            </a:p>
          </p:txBody>
        </p:sp>
        <p:sp>
          <p:nvSpPr>
            <p:cNvPr id="15" name="object 43">
              <a:extLst>
                <a:ext uri="{FF2B5EF4-FFF2-40B4-BE49-F238E27FC236}">
                  <a16:creationId xmlns:a16="http://schemas.microsoft.com/office/drawing/2014/main" id="{09952AB4-E775-395C-3239-CEFF07D7C7D8}"/>
                </a:ext>
              </a:extLst>
            </p:cNvPr>
            <p:cNvSpPr txBox="1"/>
            <p:nvPr/>
          </p:nvSpPr>
          <p:spPr>
            <a:xfrm>
              <a:off x="5546107" y="5372758"/>
              <a:ext cx="81280" cy="15221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7</a:t>
              </a:r>
              <a:endParaRPr sz="1200">
                <a:latin typeface="Swiss721BT-Roman"/>
                <a:cs typeface="Swiss721BT-Roman"/>
              </a:endParaRPr>
            </a:p>
          </p:txBody>
        </p:sp>
        <p:sp>
          <p:nvSpPr>
            <p:cNvPr id="16" name="object 44">
              <a:extLst>
                <a:ext uri="{FF2B5EF4-FFF2-40B4-BE49-F238E27FC236}">
                  <a16:creationId xmlns:a16="http://schemas.microsoft.com/office/drawing/2014/main" id="{817967D0-298B-6594-635B-98AE75A63D3C}"/>
                </a:ext>
              </a:extLst>
            </p:cNvPr>
            <p:cNvSpPr txBox="1"/>
            <p:nvPr/>
          </p:nvSpPr>
          <p:spPr>
            <a:xfrm>
              <a:off x="5160840" y="4819342"/>
              <a:ext cx="137160" cy="15221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Swiss721BT-Roman"/>
                  <a:cs typeface="Swiss721BT-Roman"/>
                </a:rPr>
                <a:t>11</a:t>
              </a:r>
              <a:endParaRPr sz="1200" dirty="0">
                <a:latin typeface="Swiss721BT-Roman"/>
                <a:cs typeface="Swiss721BT-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48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9E4FE5-26A0-5D83-38B4-03CADA07086B}"/>
              </a:ext>
            </a:extLst>
          </p:cNvPr>
          <p:cNvSpPr txBox="1">
            <a:spLocks/>
          </p:cNvSpPr>
          <p:nvPr/>
        </p:nvSpPr>
        <p:spPr>
          <a:xfrm>
            <a:off x="412750" y="273844"/>
            <a:ext cx="7886700" cy="477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F6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Decadal Plan Alignment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D2A23-9F72-2CBE-D1A0-010C44C57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0" r="30538"/>
          <a:stretch/>
        </p:blipFill>
        <p:spPr>
          <a:xfrm rot="5400000">
            <a:off x="943786" y="2175688"/>
            <a:ext cx="1536701" cy="24939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417EAE-9EAB-CF7B-4DE9-119A1CC7ED80}"/>
              </a:ext>
            </a:extLst>
          </p:cNvPr>
          <p:cNvSpPr txBox="1">
            <a:spLocks/>
          </p:cNvSpPr>
          <p:nvPr/>
        </p:nvSpPr>
        <p:spPr>
          <a:xfrm>
            <a:off x="385552" y="831728"/>
            <a:ext cx="3975358" cy="343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/>
              <a:t>NovelQuip</a:t>
            </a:r>
            <a:r>
              <a:rPr lang="en-US" b="1" dirty="0"/>
              <a:t> Forestry </a:t>
            </a:r>
            <a:r>
              <a:rPr lang="en-US" b="1" dirty="0" err="1"/>
              <a:t>Mechanised</a:t>
            </a:r>
            <a:r>
              <a:rPr lang="en-US" b="1" dirty="0"/>
              <a:t> Planting Technology project </a:t>
            </a:r>
          </a:p>
          <a:p>
            <a:r>
              <a:rPr lang="en-US" sz="1400" dirty="0"/>
              <a:t>A fully automated seedling planter for commercial forestry. </a:t>
            </a:r>
          </a:p>
          <a:p>
            <a:r>
              <a:rPr lang="en-US" sz="1400" dirty="0"/>
              <a:t>Promotes sustainable forestry, forest </a:t>
            </a:r>
            <a:br>
              <a:rPr lang="en-US" sz="1400" dirty="0"/>
            </a:br>
            <a:r>
              <a:rPr lang="en-US" sz="1400" dirty="0"/>
              <a:t>regeneration and regreening 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dirty="0" err="1"/>
              <a:t>modernising</a:t>
            </a:r>
            <a:r>
              <a:rPr lang="en-US" sz="1400" dirty="0"/>
              <a:t> agriculture). </a:t>
            </a:r>
          </a:p>
        </p:txBody>
      </p:sp>
      <p:pic>
        <p:nvPicPr>
          <p:cNvPr id="9" name="Picture 8" descr="No alternative text description for this image">
            <a:extLst>
              <a:ext uri="{FF2B5EF4-FFF2-40B4-BE49-F238E27FC236}">
                <a16:creationId xmlns:a16="http://schemas.microsoft.com/office/drawing/2014/main" id="{80903D6C-1B9A-F816-7C39-C042DF1C3682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38" b="16296"/>
          <a:stretch/>
        </p:blipFill>
        <p:spPr bwMode="auto">
          <a:xfrm>
            <a:off x="4591305" y="2705100"/>
            <a:ext cx="3308095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D04237-D511-8E88-67BF-10EE7E3A3E78}"/>
              </a:ext>
            </a:extLst>
          </p:cNvPr>
          <p:cNvSpPr txBox="1">
            <a:spLocks/>
          </p:cNvSpPr>
          <p:nvPr/>
        </p:nvSpPr>
        <p:spPr>
          <a:xfrm>
            <a:off x="4473739" y="789094"/>
            <a:ext cx="4716508" cy="343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Stone Three Smart Sensor Process Advisory Dashboard</a:t>
            </a:r>
          </a:p>
          <a:p>
            <a:r>
              <a:rPr lang="en-US" sz="1400" dirty="0"/>
              <a:t>Aims to increase the productivity of crushing, grinding &amp; flotation in mineral processing, thereby raising competitiveness.</a:t>
            </a:r>
          </a:p>
          <a:p>
            <a:r>
              <a:rPr lang="en-US" sz="1400" dirty="0"/>
              <a:t>Supports </a:t>
            </a:r>
            <a:r>
              <a:rPr lang="en-US" sz="1400" dirty="0" err="1"/>
              <a:t>modernising</a:t>
            </a:r>
            <a:r>
              <a:rPr lang="en-US" sz="1400" dirty="0"/>
              <a:t> the mining sector through </a:t>
            </a:r>
            <a:r>
              <a:rPr lang="en-US" sz="1400" dirty="0" err="1"/>
              <a:t>digitalisation</a:t>
            </a:r>
            <a:r>
              <a:rPr lang="en-US" sz="1400" dirty="0"/>
              <a:t>; helps to extend life of mining equipment.</a:t>
            </a:r>
          </a:p>
        </p:txBody>
      </p:sp>
    </p:spTree>
    <p:extLst>
      <p:ext uri="{BB962C8B-B14F-4D97-AF65-F5344CB8AC3E}">
        <p14:creationId xmlns:p14="http://schemas.microsoft.com/office/powerpoint/2010/main" val="1511959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B1990D-A280-1482-206B-4B8329C159BC}"/>
              </a:ext>
            </a:extLst>
          </p:cNvPr>
          <p:cNvSpPr txBox="1">
            <a:spLocks/>
          </p:cNvSpPr>
          <p:nvPr/>
        </p:nvSpPr>
        <p:spPr>
          <a:xfrm>
            <a:off x="271252" y="933328"/>
            <a:ext cx="2802148" cy="348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Khepri Innovations Insect Protein</a:t>
            </a:r>
          </a:p>
          <a:p>
            <a:r>
              <a:rPr lang="en-US" sz="1400" dirty="0"/>
              <a:t>A waste stream/landfill alternative to the food value chain, producing high-value animal feed protein.</a:t>
            </a:r>
          </a:p>
          <a:p>
            <a:r>
              <a:rPr lang="en-US" sz="1400" dirty="0"/>
              <a:t>Contributes towards pollution reduction &amp; regenerative systems (reduced </a:t>
            </a:r>
            <a:r>
              <a:rPr lang="en-US" sz="1400" dirty="0" err="1"/>
              <a:t>fertilisers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and antibiotics in farming).</a:t>
            </a:r>
          </a:p>
          <a:p>
            <a:r>
              <a:rPr lang="en-US" sz="1400" dirty="0"/>
              <a:t>Will contribute towards the circular economy priority and the national Waste RDI Roadmap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91FA9D-C851-F416-C8DB-00D82EA030A1}"/>
              </a:ext>
            </a:extLst>
          </p:cNvPr>
          <p:cNvSpPr txBox="1">
            <a:spLocks/>
          </p:cNvSpPr>
          <p:nvPr/>
        </p:nvSpPr>
        <p:spPr>
          <a:xfrm>
            <a:off x="4490993" y="933328"/>
            <a:ext cx="2798807" cy="363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Active Pharmaceutical Ingredients Cluster </a:t>
            </a:r>
          </a:p>
          <a:p>
            <a:r>
              <a:rPr lang="en-US" sz="1400" dirty="0"/>
              <a:t>Aims to develop &amp; produce APIs locally to combat the priority diseases in SA and the continent (health innovation).</a:t>
            </a:r>
          </a:p>
          <a:p>
            <a:r>
              <a:rPr lang="en-US" sz="1400" dirty="0"/>
              <a:t>Will reduce reliance on </a:t>
            </a:r>
            <a:br>
              <a:rPr lang="en-US" sz="1400" dirty="0"/>
            </a:br>
            <a:r>
              <a:rPr lang="en-US" sz="1400" dirty="0"/>
              <a:t>imported APIs &amp; stimulate local pharmaceutical value </a:t>
            </a:r>
            <a:br>
              <a:rPr lang="en-US" sz="1400" dirty="0"/>
            </a:br>
            <a:r>
              <a:rPr lang="en-US" sz="1400" dirty="0"/>
              <a:t>chains &amp; related innovations </a:t>
            </a:r>
            <a:br>
              <a:rPr lang="en-US" sz="1400" dirty="0"/>
            </a:br>
            <a:r>
              <a:rPr lang="en-US" sz="1400" dirty="0"/>
              <a:t>through </a:t>
            </a:r>
            <a:r>
              <a:rPr lang="en-US" sz="1400" dirty="0" err="1"/>
              <a:t>localisation</a:t>
            </a:r>
            <a:r>
              <a:rPr lang="en-US" sz="1400" dirty="0"/>
              <a:t> of techs &amp; demonstration of capabilities for the manufacture of scarce/costly drugs &amp; APIs.</a:t>
            </a:r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240C0829-1CA5-CC63-71BC-3FA822C268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455" y="1960592"/>
            <a:ext cx="1478244" cy="2252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78532B-ABCE-60C8-8FDE-70692E0319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902" y="3184814"/>
            <a:ext cx="1685998" cy="1028340"/>
          </a:xfrm>
          <a:prstGeom prst="rect">
            <a:avLst/>
          </a:prstGeom>
        </p:spPr>
      </p:pic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A7DD777-8783-4007-0F48-8541B0088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741" y="1560527"/>
            <a:ext cx="1647759" cy="1478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B19584-D23C-3BC0-25AD-4FBC192D25C7}"/>
              </a:ext>
            </a:extLst>
          </p:cNvPr>
          <p:cNvSpPr txBox="1">
            <a:spLocks/>
          </p:cNvSpPr>
          <p:nvPr/>
        </p:nvSpPr>
        <p:spPr>
          <a:xfrm>
            <a:off x="412750" y="273844"/>
            <a:ext cx="7886700" cy="477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F6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Decadal Plan Alignment (cont.)</a:t>
            </a:r>
          </a:p>
        </p:txBody>
      </p:sp>
    </p:spTree>
    <p:extLst>
      <p:ext uri="{BB962C8B-B14F-4D97-AF65-F5344CB8AC3E}">
        <p14:creationId xmlns:p14="http://schemas.microsoft.com/office/powerpoint/2010/main" val="304940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Opportunities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701A28-631F-CBB1-BA02-FD949EF8C5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075531"/>
            <a:ext cx="7886700" cy="3358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58763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Transformation, inclusivity &amp; economic revival (MTSF &amp; STI White Paper)</a:t>
            </a:r>
          </a:p>
          <a:p>
            <a:pPr marL="268288" indent="-258763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transformation through focused initiatives (historically disadvantaged HEIs, PDIs, women, youth &amp; PWD)</a:t>
            </a:r>
          </a:p>
          <a:p>
            <a:pPr marL="268288" indent="-258763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TIA focus areas aligned with 4IR, AI-driven health trends &amp; other national priority areas.</a:t>
            </a:r>
          </a:p>
          <a:p>
            <a:pPr marL="268288" indent="-258763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demand for innovation/technology-based investments – new funds,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partnerships</a:t>
            </a:r>
          </a:p>
          <a:p>
            <a:pPr marL="268288" indent="-258763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opportunities with SETAs &amp; other DHET initiatives</a:t>
            </a:r>
          </a:p>
          <a:p>
            <a:pPr marL="268288" indent="-258763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external income generation to reduce reliance on the fiscus.</a:t>
            </a:r>
          </a:p>
          <a:p>
            <a:pPr marL="268288" indent="-258763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&amp; just energy transitions partnerships &amp; initiatives</a:t>
            </a:r>
          </a:p>
          <a:p>
            <a:pPr marL="268288" indent="-258763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Technology Stations network, Technology Platforms and Technology Clusters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893EE76-2245-3FA1-9A74-4DA77EFC6B06}"/>
              </a:ext>
            </a:extLst>
          </p:cNvPr>
          <p:cNvSpPr txBox="1">
            <a:spLocks/>
          </p:cNvSpPr>
          <p:nvPr/>
        </p:nvSpPr>
        <p:spPr>
          <a:xfrm>
            <a:off x="8193088" y="4767263"/>
            <a:ext cx="9509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C8017-00A8-B443-9DA1-1834C9363E8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71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Outcome 1: </a:t>
            </a:r>
            <a:r>
              <a:rPr lang="en-US" sz="2800" dirty="0" err="1"/>
              <a:t>Commercialised</a:t>
            </a:r>
            <a:r>
              <a:rPr lang="en-US" sz="2800" dirty="0"/>
              <a:t> innovations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84971-C534-7061-8940-F4E2A79F4F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232227"/>
            <a:ext cx="7886700" cy="3252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translation of public-funded technologies &amp; IP for socio-economic growth &amp; development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more of TIA’s resources to support the translation of locally developed technologies &amp; IP from HEIs &amp; science councils into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commercialised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innovations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Decadal Plan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Rejuvenate manufacturing and mining through competitiveness and efficiency improvements and application of new technologies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energy supply security and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decarbonise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economy through greener energy technologies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Sustainably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 natural resources (waste and water) and transitioning to a circular economy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transformation of key industries and sectors, including cybersecurity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digital divide for access and inclusion of PDIs and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marginalised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groups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access to IP from public-funded R&amp;D to black, women and youth-owned high-tech start-ups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EC6CDA2-EE0F-CE66-A794-0DB25FD78ECE}"/>
              </a:ext>
            </a:extLst>
          </p:cNvPr>
          <p:cNvSpPr txBox="1">
            <a:spLocks/>
          </p:cNvSpPr>
          <p:nvPr/>
        </p:nvSpPr>
        <p:spPr>
          <a:xfrm>
            <a:off x="8193088" y="4767263"/>
            <a:ext cx="9509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C8017-00A8-B443-9DA1-1834C9363E8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1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73038"/>
            <a:ext cx="7886700" cy="993775"/>
          </a:xfrm>
        </p:spPr>
        <p:txBody>
          <a:bodyPr>
            <a:normAutofit/>
          </a:bodyPr>
          <a:lstStyle/>
          <a:p>
            <a:r>
              <a:rPr lang="en-US" sz="2800" dirty="0"/>
              <a:t>Planned Performance: Outcome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C44FE0-8A5C-B424-B0C0-D258344C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21342"/>
              </p:ext>
            </p:extLst>
          </p:nvPr>
        </p:nvGraphicFramePr>
        <p:xfrm>
          <a:off x="628650" y="1056680"/>
          <a:ext cx="7886700" cy="318754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552234">
                  <a:extLst>
                    <a:ext uri="{9D8B030D-6E8A-4147-A177-3AD203B41FA5}">
                      <a16:colId xmlns:a16="http://schemas.microsoft.com/office/drawing/2014/main" val="962542250"/>
                    </a:ext>
                  </a:extLst>
                </a:gridCol>
                <a:gridCol w="1990229">
                  <a:extLst>
                    <a:ext uri="{9D8B030D-6E8A-4147-A177-3AD203B41FA5}">
                      <a16:colId xmlns:a16="http://schemas.microsoft.com/office/drawing/2014/main" val="3088785746"/>
                    </a:ext>
                  </a:extLst>
                </a:gridCol>
                <a:gridCol w="1611139">
                  <a:extLst>
                    <a:ext uri="{9D8B030D-6E8A-4147-A177-3AD203B41FA5}">
                      <a16:colId xmlns:a16="http://schemas.microsoft.com/office/drawing/2014/main" val="3242811022"/>
                    </a:ext>
                  </a:extLst>
                </a:gridCol>
                <a:gridCol w="1457534">
                  <a:extLst>
                    <a:ext uri="{9D8B030D-6E8A-4147-A177-3AD203B41FA5}">
                      <a16:colId xmlns:a16="http://schemas.microsoft.com/office/drawing/2014/main" val="2242974879"/>
                    </a:ext>
                  </a:extLst>
                </a:gridCol>
                <a:gridCol w="1275564">
                  <a:extLst>
                    <a:ext uri="{9D8B030D-6E8A-4147-A177-3AD203B41FA5}">
                      <a16:colId xmlns:a16="http://schemas.microsoft.com/office/drawing/2014/main" val="1021396684"/>
                    </a:ext>
                  </a:extLst>
                </a:gridCol>
              </a:tblGrid>
              <a:tr h="132195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Output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Indicator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Annual Targets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34338"/>
                  </a:ext>
                </a:extLst>
              </a:tr>
              <a:tr h="264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MTEF Period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864312"/>
                  </a:ext>
                </a:extLst>
              </a:tr>
              <a:tr h="2428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2023/24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2024/25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2025/26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571674"/>
                  </a:ext>
                </a:extLst>
              </a:tr>
              <a:tr h="4961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Technologies licensed/assigned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 of licensed/assigned technologies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663151"/>
                  </a:ext>
                </a:extLst>
              </a:tr>
              <a:tr h="448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PRO/industry collaborations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</a:t>
                      </a:r>
                      <a:r>
                        <a:rPr lang="en-GB" sz="1400" baseline="0" dirty="0">
                          <a:solidFill>
                            <a:srgbClr val="004280"/>
                          </a:solidFill>
                          <a:effectLst/>
                        </a:rPr>
                        <a:t> </a:t>
                      </a: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of projects involving industry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42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ZA" sz="1400" b="1" kern="1200" dirty="0">
                        <a:solidFill>
                          <a:srgbClr val="0042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42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ZA" sz="1400" kern="1200" dirty="0">
                        <a:solidFill>
                          <a:srgbClr val="0042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42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ZA" sz="1400" kern="1200" dirty="0">
                        <a:solidFill>
                          <a:srgbClr val="0042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832271"/>
                  </a:ext>
                </a:extLst>
              </a:tr>
              <a:tr h="427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Technologies diffused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 of diffused technologies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480811"/>
                  </a:ext>
                </a:extLst>
              </a:tr>
              <a:tr h="450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Products launched 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 of products launched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711460"/>
                  </a:ext>
                </a:extLst>
              </a:tr>
              <a:tr h="4680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Revenue from commercialised innovations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</a:rPr>
                        <a:t>Rand value of royalties, sales &amp; exits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R10m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R15m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R20m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69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32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3A8932-67AC-2E83-958E-9DADE6C1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414" y="728358"/>
            <a:ext cx="4815443" cy="116378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100272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F9ED-E287-246A-ADD3-BFD4F883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Outcome 1: Explanation of Planned Performance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A4504-3596-5454-5FFA-FAA59A0E1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Increasing collaboration between research sector and industry</a:t>
            </a:r>
          </a:p>
          <a:p>
            <a:r>
              <a:rPr lang="en-US" sz="1400" dirty="0"/>
              <a:t>New (mid 2020) indicators embraced</a:t>
            </a:r>
          </a:p>
          <a:p>
            <a:pPr lvl="1"/>
            <a:r>
              <a:rPr lang="en-US" sz="1200" dirty="0"/>
              <a:t>IP transactions (licenses, assignments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  <a:p>
            <a:pPr lvl="1"/>
            <a:r>
              <a:rPr lang="en-US" sz="1200" dirty="0"/>
              <a:t>Industry joint collaborations</a:t>
            </a:r>
          </a:p>
          <a:p>
            <a:pPr lvl="1"/>
            <a:r>
              <a:rPr lang="en-US" sz="1200" dirty="0"/>
              <a:t>Industry co-funding (leveraged funds)</a:t>
            </a:r>
          </a:p>
          <a:p>
            <a:r>
              <a:rPr lang="en-US" sz="1400" dirty="0"/>
              <a:t>Direct correlation between tracking products launched vs income generation</a:t>
            </a:r>
          </a:p>
          <a:p>
            <a:r>
              <a:rPr lang="en-US" sz="1400" dirty="0"/>
              <a:t>Revenues from commercialized innovations</a:t>
            </a:r>
          </a:p>
          <a:p>
            <a:pPr lvl="1"/>
            <a:r>
              <a:rPr lang="en-US" sz="1200" dirty="0"/>
              <a:t>Tail end of full investment life cycle</a:t>
            </a:r>
          </a:p>
          <a:p>
            <a:pPr lvl="2"/>
            <a:r>
              <a:rPr lang="en-US" sz="1100" dirty="0"/>
              <a:t>Exits and disposals</a:t>
            </a:r>
          </a:p>
          <a:p>
            <a:pPr lvl="2"/>
            <a:r>
              <a:rPr lang="en-US" sz="1100" dirty="0"/>
              <a:t>Revenue collection (e.g. royalties)</a:t>
            </a:r>
            <a:endParaRPr lang="en-US" sz="900" dirty="0"/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DB70-7086-9367-ACF5-ABFD065725E5}"/>
              </a:ext>
            </a:extLst>
          </p:cNvPr>
          <p:cNvSpPr txBox="1">
            <a:spLocks/>
          </p:cNvSpPr>
          <p:nvPr/>
        </p:nvSpPr>
        <p:spPr>
          <a:xfrm>
            <a:off x="8193088" y="4767263"/>
            <a:ext cx="9509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C8017-00A8-B443-9DA1-1834C9363E8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6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Outcome 2: Delivering on the Bio-economy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85A19-2A4F-954D-53DA-CD4C802445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232227"/>
            <a:ext cx="7886700" cy="3252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Unrealised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 for new bio-based products and processes and the creation of new enterprises and new markets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the translation of bio-based knowledge resources into sustainable bio-based solutions through implementing the Bio-economy Strategy (agriculture, health, industrial biotechnology and IKS)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Decadal Plan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Revitalising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modernising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agriculture sector through improving economic competitiveness and productivity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off the circular economy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in support of health (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health systems, improving quality of healthcare,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digitisation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healthcare systems)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Ecosystem-based climate change adaptation and mitigation through technology development and dissemination in key sectors</a:t>
            </a:r>
          </a:p>
          <a:p>
            <a:pPr marL="269875" defTabSz="457200">
              <a:lnSpc>
                <a:spcPct val="100000"/>
              </a:lnSpc>
              <a:spcBef>
                <a:spcPts val="300"/>
              </a:spcBef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1BFAE80-0026-BEAD-C9DC-67818205D088}"/>
              </a:ext>
            </a:extLst>
          </p:cNvPr>
          <p:cNvSpPr txBox="1">
            <a:spLocks/>
          </p:cNvSpPr>
          <p:nvPr/>
        </p:nvSpPr>
        <p:spPr>
          <a:xfrm>
            <a:off x="8193088" y="4767263"/>
            <a:ext cx="9509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C8017-00A8-B443-9DA1-1834C9363E8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89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98438"/>
            <a:ext cx="7886700" cy="993775"/>
          </a:xfrm>
        </p:spPr>
        <p:txBody>
          <a:bodyPr>
            <a:normAutofit/>
          </a:bodyPr>
          <a:lstStyle/>
          <a:p>
            <a:r>
              <a:rPr lang="en-US" sz="2800" dirty="0"/>
              <a:t>Planned Performance: Outcome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75436F-06EE-9535-0144-D3F37ACAA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81294"/>
              </p:ext>
            </p:extLst>
          </p:nvPr>
        </p:nvGraphicFramePr>
        <p:xfrm>
          <a:off x="628651" y="1049731"/>
          <a:ext cx="7886699" cy="295980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51533">
                  <a:extLst>
                    <a:ext uri="{9D8B030D-6E8A-4147-A177-3AD203B41FA5}">
                      <a16:colId xmlns:a16="http://schemas.microsoft.com/office/drawing/2014/main" val="2542767458"/>
                    </a:ext>
                  </a:extLst>
                </a:gridCol>
                <a:gridCol w="1775411">
                  <a:extLst>
                    <a:ext uri="{9D8B030D-6E8A-4147-A177-3AD203B41FA5}">
                      <a16:colId xmlns:a16="http://schemas.microsoft.com/office/drawing/2014/main" val="2047661058"/>
                    </a:ext>
                  </a:extLst>
                </a:gridCol>
                <a:gridCol w="1535320">
                  <a:extLst>
                    <a:ext uri="{9D8B030D-6E8A-4147-A177-3AD203B41FA5}">
                      <a16:colId xmlns:a16="http://schemas.microsoft.com/office/drawing/2014/main" val="1137004593"/>
                    </a:ext>
                  </a:extLst>
                </a:gridCol>
                <a:gridCol w="1497411">
                  <a:extLst>
                    <a:ext uri="{9D8B030D-6E8A-4147-A177-3AD203B41FA5}">
                      <a16:colId xmlns:a16="http://schemas.microsoft.com/office/drawing/2014/main" val="705317645"/>
                    </a:ext>
                  </a:extLst>
                </a:gridCol>
                <a:gridCol w="1427024">
                  <a:extLst>
                    <a:ext uri="{9D8B030D-6E8A-4147-A177-3AD203B41FA5}">
                      <a16:colId xmlns:a16="http://schemas.microsoft.com/office/drawing/2014/main" val="1011525148"/>
                    </a:ext>
                  </a:extLst>
                </a:gridCol>
              </a:tblGrid>
              <a:tr h="261179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Output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Indicator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Annual targets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354367"/>
                  </a:ext>
                </a:extLst>
              </a:tr>
              <a:tr h="3071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MTEF period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039255"/>
                  </a:ext>
                </a:extLst>
              </a:tr>
              <a:tr h="2578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2023/24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2024/25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2025/26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351534"/>
                  </a:ext>
                </a:extLst>
              </a:tr>
              <a:tr h="565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Bio-based technologies developed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 of bio-based technologies demonstrated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000098"/>
                  </a:ext>
                </a:extLst>
              </a:tr>
              <a:tr h="530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Technology Platforms managed &amp; supported 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 of Technology Platforms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594232"/>
                  </a:ext>
                </a:extLst>
              </a:tr>
              <a:tr h="581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Technology Innovation Clusters managed &amp; supported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</a:t>
                      </a:r>
                      <a:r>
                        <a:rPr lang="en-GB" sz="1400" baseline="0" dirty="0">
                          <a:solidFill>
                            <a:srgbClr val="004280"/>
                          </a:solidFill>
                          <a:effectLst/>
                        </a:rPr>
                        <a:t> of </a:t>
                      </a: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Technology Innovation Clusters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0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738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Outcome 2: Explanation of Planned Performance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701A28-631F-CBB1-BA02-FD949EF8C5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2846" y="1201783"/>
            <a:ext cx="8186057" cy="3232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B-E Division will harvest demonstrated technologies from clusters (API Cluster and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MeDDIC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&amp; will support SMME development &amp;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support to Technology Platforms to reach sustainable income generation capacity, followed by TIA exiting (replaced by industry) or play a minimal role. 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nanotech platform proposed by DSI. Establishment subject to securing funding.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bioprocessing platform nationally will be pursued, subject to securing funding. 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Bioentrepreneurship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(possible partnership opportunity for TIA in CSIR-Gates Foundation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supporting RDI elements of NRF call for Vaccine Preparedness Institute.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support for existing programmes in cannabis innovation for greater impact.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CCED05B-85ED-B6F8-82A2-28C0B9008802}"/>
              </a:ext>
            </a:extLst>
          </p:cNvPr>
          <p:cNvSpPr txBox="1">
            <a:spLocks/>
          </p:cNvSpPr>
          <p:nvPr/>
        </p:nvSpPr>
        <p:spPr>
          <a:xfrm>
            <a:off x="8193088" y="4767263"/>
            <a:ext cx="9509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C8017-00A8-B443-9DA1-1834C9363E8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13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Outcome 3: SMMEs Supported through Technology Stations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27CC4F-FECC-37BD-E3C6-7D185A09A2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232227"/>
            <a:ext cx="7886700" cy="3252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Structurally high unemployment, especially women and youth; poor SMME startup and survival rates; fragmented and poorly coordinated NSI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the growth of SMMEs and cooperatives, contribute towards innovation-led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industrialisation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processes, creation of decent jobs, technology start-up enterprises and the support of SMMEs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Decadal Plan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inclusive development through SET and enterprise development support to grassroots innovators, cooperatives, entrepreneurs and businesses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transformation through increased spatial footprint to underserved provinces and priority districts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A817E1E-92B1-E92F-AD97-CA2363386E24}"/>
              </a:ext>
            </a:extLst>
          </p:cNvPr>
          <p:cNvSpPr txBox="1">
            <a:spLocks/>
          </p:cNvSpPr>
          <p:nvPr/>
        </p:nvSpPr>
        <p:spPr>
          <a:xfrm>
            <a:off x="8193088" y="4767263"/>
            <a:ext cx="9509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C8017-00A8-B443-9DA1-1834C9363E8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70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4050" y="185738"/>
            <a:ext cx="7886700" cy="993775"/>
          </a:xfrm>
        </p:spPr>
        <p:txBody>
          <a:bodyPr>
            <a:normAutofit/>
          </a:bodyPr>
          <a:lstStyle/>
          <a:p>
            <a:r>
              <a:rPr lang="en-US" sz="2800" dirty="0"/>
              <a:t>Planned Performance: Outcome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BE159A-6ABD-879B-39E3-D554ECF57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585571"/>
              </p:ext>
            </p:extLst>
          </p:nvPr>
        </p:nvGraphicFramePr>
        <p:xfrm>
          <a:off x="654050" y="951708"/>
          <a:ext cx="7886700" cy="320695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552234">
                  <a:extLst>
                    <a:ext uri="{9D8B030D-6E8A-4147-A177-3AD203B41FA5}">
                      <a16:colId xmlns:a16="http://schemas.microsoft.com/office/drawing/2014/main" val="962542250"/>
                    </a:ext>
                  </a:extLst>
                </a:gridCol>
                <a:gridCol w="1990229">
                  <a:extLst>
                    <a:ext uri="{9D8B030D-6E8A-4147-A177-3AD203B41FA5}">
                      <a16:colId xmlns:a16="http://schemas.microsoft.com/office/drawing/2014/main" val="3088785746"/>
                    </a:ext>
                  </a:extLst>
                </a:gridCol>
                <a:gridCol w="1611139">
                  <a:extLst>
                    <a:ext uri="{9D8B030D-6E8A-4147-A177-3AD203B41FA5}">
                      <a16:colId xmlns:a16="http://schemas.microsoft.com/office/drawing/2014/main" val="3242811022"/>
                    </a:ext>
                  </a:extLst>
                </a:gridCol>
                <a:gridCol w="1457534">
                  <a:extLst>
                    <a:ext uri="{9D8B030D-6E8A-4147-A177-3AD203B41FA5}">
                      <a16:colId xmlns:a16="http://schemas.microsoft.com/office/drawing/2014/main" val="2242974879"/>
                    </a:ext>
                  </a:extLst>
                </a:gridCol>
                <a:gridCol w="1275564">
                  <a:extLst>
                    <a:ext uri="{9D8B030D-6E8A-4147-A177-3AD203B41FA5}">
                      <a16:colId xmlns:a16="http://schemas.microsoft.com/office/drawing/2014/main" val="1021396684"/>
                    </a:ext>
                  </a:extLst>
                </a:gridCol>
              </a:tblGrid>
              <a:tr h="132195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Output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Indicator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Annual Targets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34338"/>
                  </a:ext>
                </a:extLst>
              </a:tr>
              <a:tr h="264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MTEF Period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864312"/>
                  </a:ext>
                </a:extLst>
              </a:tr>
              <a:tr h="2428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2023/24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2024/25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2025/26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571674"/>
                  </a:ext>
                </a:extLst>
              </a:tr>
              <a:tr h="4961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new technology &amp; </a:t>
                      </a:r>
                      <a:r>
                        <a:rPr lang="en-US" sz="1400" dirty="0" err="1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</a:t>
                      </a: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support </a:t>
                      </a:r>
                      <a:r>
                        <a:rPr lang="en-US" sz="1400" dirty="0" err="1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centres</a:t>
                      </a: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663151"/>
                  </a:ext>
                </a:extLst>
              </a:tr>
              <a:tr h="448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to SMMEs &amp; co-operatives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SMMEs  &amp; co-operatives getting SET &amp; enterprise dev. support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en-ZA" sz="1400" b="1" kern="12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3 100</a:t>
                      </a:r>
                      <a:endParaRPr lang="en-ZA" sz="1400" kern="12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3 200</a:t>
                      </a:r>
                      <a:endParaRPr lang="en-ZA" sz="1400" kern="12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832271"/>
                  </a:ext>
                </a:extLst>
              </a:tr>
              <a:tr h="427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High-level HCD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of high-level students &amp; post-docs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480811"/>
                  </a:ext>
                </a:extLst>
              </a:tr>
              <a:tr h="450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 products produced</a:t>
                      </a: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of IP- &amp; knowledge-based </a:t>
                      </a:r>
                      <a:r>
                        <a:rPr lang="en-US" sz="1400" dirty="0" err="1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</a:t>
                      </a: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products 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711460"/>
                  </a:ext>
                </a:extLst>
              </a:tr>
              <a:tr h="4680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Leveraged funds 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Rand value leveraged 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R300m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R310m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42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R320m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69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247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Outcome 3: Explanation of Planned Performance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701A28-631F-CBB1-BA02-FD949EF8C5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interventions, particularly where there are system failures and gaps.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launching dedicated women, youth &amp; people with disabilities-focused innovation support programmes to ensure inclusive innovation beyond university boundaries.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industry partnerships, thereby leveraging TIA’s resources.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internal collaboration within TIA to improve the positioning of the TSP, particularly with regards to the Grassroots Innovation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on the solid foundation of the Seed Fund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 strategic partnerships with several African countries to enable capacity building, peer-to-peer learning and market access opportunities.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Embedding skills development within TIA’s programmes and interventions aligned with the country’s draft Master Skills Plan.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Work-integrated learning &amp; graduate internship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university &amp; TVET graduates in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Occupational Excellence.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9B4BB3-3A22-7F6A-7239-6B4CBA8198D7}"/>
              </a:ext>
            </a:extLst>
          </p:cNvPr>
          <p:cNvSpPr txBox="1">
            <a:spLocks/>
          </p:cNvSpPr>
          <p:nvPr/>
        </p:nvSpPr>
        <p:spPr>
          <a:xfrm>
            <a:off x="8193088" y="4767263"/>
            <a:ext cx="9509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C8017-00A8-B443-9DA1-1834C9363E8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49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117" y="274638"/>
            <a:ext cx="7886700" cy="993775"/>
          </a:xfrm>
        </p:spPr>
        <p:txBody>
          <a:bodyPr>
            <a:normAutofit/>
          </a:bodyPr>
          <a:lstStyle/>
          <a:p>
            <a:r>
              <a:rPr lang="en-US" sz="2800" dirty="0"/>
              <a:t>Planned Performance: Administration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1566F2-2E35-9909-5E23-1869B6509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24094"/>
              </p:ext>
            </p:extLst>
          </p:nvPr>
        </p:nvGraphicFramePr>
        <p:xfrm>
          <a:off x="186117" y="1104204"/>
          <a:ext cx="8739398" cy="312688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782705">
                  <a:extLst>
                    <a:ext uri="{9D8B030D-6E8A-4147-A177-3AD203B41FA5}">
                      <a16:colId xmlns:a16="http://schemas.microsoft.com/office/drawing/2014/main" val="2007888212"/>
                    </a:ext>
                  </a:extLst>
                </a:gridCol>
                <a:gridCol w="2324882">
                  <a:extLst>
                    <a:ext uri="{9D8B030D-6E8A-4147-A177-3AD203B41FA5}">
                      <a16:colId xmlns:a16="http://schemas.microsoft.com/office/drawing/2014/main" val="800713760"/>
                    </a:ext>
                  </a:extLst>
                </a:gridCol>
                <a:gridCol w="1564930">
                  <a:extLst>
                    <a:ext uri="{9D8B030D-6E8A-4147-A177-3AD203B41FA5}">
                      <a16:colId xmlns:a16="http://schemas.microsoft.com/office/drawing/2014/main" val="1256198303"/>
                    </a:ext>
                  </a:extLst>
                </a:gridCol>
                <a:gridCol w="1545578">
                  <a:extLst>
                    <a:ext uri="{9D8B030D-6E8A-4147-A177-3AD203B41FA5}">
                      <a16:colId xmlns:a16="http://schemas.microsoft.com/office/drawing/2014/main" val="2054190212"/>
                    </a:ext>
                  </a:extLst>
                </a:gridCol>
                <a:gridCol w="1521303">
                  <a:extLst>
                    <a:ext uri="{9D8B030D-6E8A-4147-A177-3AD203B41FA5}">
                      <a16:colId xmlns:a16="http://schemas.microsoft.com/office/drawing/2014/main" val="938321572"/>
                    </a:ext>
                  </a:extLst>
                </a:gridCol>
              </a:tblGrid>
              <a:tr h="251057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Output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Indicator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Annual Targets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093313"/>
                  </a:ext>
                </a:extLst>
              </a:tr>
              <a:tr h="2539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4280"/>
                          </a:solidFill>
                          <a:effectLst/>
                        </a:rPr>
                        <a:t>MTEF Period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267079"/>
                  </a:ext>
                </a:extLst>
              </a:tr>
              <a:tr h="1539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2023/24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2024/25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DF6421"/>
                          </a:solidFill>
                          <a:effectLst/>
                        </a:rPr>
                        <a:t>2025/26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83411"/>
                  </a:ext>
                </a:extLst>
              </a:tr>
              <a:tr h="51312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Good financial governance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Audit opinion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4280"/>
                          </a:solidFill>
                          <a:effectLst/>
                        </a:rPr>
                        <a:t>Clean external audit opinion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Clean external audit opinion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Clean external audit opinion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409653"/>
                  </a:ext>
                </a:extLst>
              </a:tr>
              <a:tr h="281881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Improved investment decision turnaround time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Turnaround time (&lt;R1m)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4280"/>
                          </a:solidFill>
                          <a:effectLst/>
                        </a:rPr>
                        <a:t>4 weeks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4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4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763959"/>
                  </a:ext>
                </a:extLst>
              </a:tr>
              <a:tr h="2821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Turnaround time (R1m-R15m)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4280"/>
                          </a:solidFill>
                          <a:effectLst/>
                        </a:rPr>
                        <a:t>15 weeks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15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15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571225"/>
                  </a:ext>
                </a:extLst>
              </a:tr>
              <a:tr h="3111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280"/>
                          </a:solidFill>
                          <a:effectLst/>
                          <a:uLnTx/>
                          <a:uFillTx/>
                        </a:rPr>
                        <a:t>Turnaround time (&gt;R15m)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28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4280"/>
                          </a:solidFill>
                          <a:effectLst/>
                        </a:rPr>
                        <a:t>26 weeks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26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26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771017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Support underserved provinces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Funding to underserved provinces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4280"/>
                          </a:solidFill>
                          <a:effectLst/>
                        </a:rPr>
                        <a:t>Min. 30% available funds allocated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Min. 30% available funds allocated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Min. 30% available funds allocated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57355"/>
                  </a:ext>
                </a:extLst>
              </a:tr>
              <a:tr h="52720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Transform TIA’s investment portfolio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Funding to transformed  recipients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4280"/>
                          </a:solidFill>
                          <a:effectLst/>
                        </a:rPr>
                        <a:t>Min. 40% available funds allocated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Min. 50% available funds allocated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Min. 50% available funds allocated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951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604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1D13-2345-1D67-1669-990A361C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7047"/>
            <a:ext cx="7886700" cy="994172"/>
          </a:xfrm>
        </p:spPr>
        <p:txBody>
          <a:bodyPr/>
          <a:lstStyle/>
          <a:p>
            <a:r>
              <a:rPr lang="en-US" dirty="0"/>
              <a:t>Strategic Initiatives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D6B9D6-BA3D-04F6-1D43-13B24FE3D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1219"/>
            <a:ext cx="7886700" cy="2993554"/>
          </a:xfrm>
        </p:spPr>
        <p:txBody>
          <a:bodyPr>
            <a:normAutofit/>
          </a:bodyPr>
          <a:lstStyle/>
          <a:p>
            <a:r>
              <a:rPr lang="en-US" sz="1400" dirty="0"/>
              <a:t>Develop and implement a TIA Commercialisation Strategy</a:t>
            </a:r>
          </a:p>
          <a:p>
            <a:r>
              <a:rPr lang="en-US" sz="1400" dirty="0"/>
              <a:t>Secure PFMA sections 54 Exemptions</a:t>
            </a:r>
          </a:p>
          <a:p>
            <a:r>
              <a:rPr lang="en-US" sz="1400" dirty="0"/>
              <a:t>Implement Initiatives to support the Just Energy Transition</a:t>
            </a:r>
          </a:p>
          <a:p>
            <a:r>
              <a:rPr lang="en-US" sz="1400" dirty="0"/>
              <a:t>Support implementation of the Hydrogen Society Roadmap</a:t>
            </a:r>
          </a:p>
          <a:p>
            <a:r>
              <a:rPr lang="en-US" sz="1400" dirty="0"/>
              <a:t>Establish a focused Bio-entrepreneurship </a:t>
            </a:r>
            <a:r>
              <a:rPr lang="en-US" sz="1400" dirty="0" err="1"/>
              <a:t>Programme</a:t>
            </a:r>
            <a:r>
              <a:rPr lang="en-US" sz="1400" dirty="0"/>
              <a:t> </a:t>
            </a:r>
          </a:p>
          <a:p>
            <a:r>
              <a:rPr lang="en-US" sz="1400" dirty="0"/>
              <a:t>Implement a Cannabis Industry Builder </a:t>
            </a:r>
            <a:r>
              <a:rPr lang="en-US" sz="1400" dirty="0" err="1"/>
              <a:t>programme</a:t>
            </a:r>
            <a:endParaRPr lang="en-US" sz="1400" dirty="0"/>
          </a:p>
          <a:p>
            <a:r>
              <a:rPr lang="en-US" sz="1400" dirty="0"/>
              <a:t>Launch specific transformation Funds for Women, Youth and Persons with Disabilities</a:t>
            </a:r>
          </a:p>
          <a:p>
            <a:r>
              <a:rPr lang="en-US" sz="1400" dirty="0"/>
              <a:t>Implement the Strategic Stakeholder Engagement Framework      </a:t>
            </a:r>
          </a:p>
          <a:p>
            <a:r>
              <a:rPr lang="en-US" sz="1400" dirty="0"/>
              <a:t>Fund raising through a Fund of Fund approach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A696B4E-1F0C-5925-378E-54770650DF02}"/>
              </a:ext>
            </a:extLst>
          </p:cNvPr>
          <p:cNvSpPr txBox="1">
            <a:spLocks/>
          </p:cNvSpPr>
          <p:nvPr/>
        </p:nvSpPr>
        <p:spPr>
          <a:xfrm>
            <a:off x="8193088" y="4767263"/>
            <a:ext cx="9509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C8017-00A8-B443-9DA1-1834C9363E8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08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981D41A-2EA8-BA85-0668-D2C6D026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743" y="801836"/>
            <a:ext cx="4815443" cy="116378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136164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0">
            <a:extLst>
              <a:ext uri="{FF2B5EF4-FFF2-40B4-BE49-F238E27FC236}">
                <a16:creationId xmlns:a16="http://schemas.microsoft.com/office/drawing/2014/main" id="{31F499EB-4CDA-323A-6579-416DDA54CC0A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1450"/>
            <a:ext cx="9143980" cy="43766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952654-88FC-D661-C47B-ACF79FD1BA87}"/>
              </a:ext>
            </a:extLst>
          </p:cNvPr>
          <p:cNvSpPr/>
          <p:nvPr/>
        </p:nvSpPr>
        <p:spPr>
          <a:xfrm>
            <a:off x="0" y="-11450"/>
            <a:ext cx="5424055" cy="4374223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96EA-032B-8995-BE42-3C9D76C4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TIA 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CF2A5-F847-73FE-49BE-AF88C3806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4649932" cy="2993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TIA established as an Agency to promote the development and exploitation, in the public interest, of discoveries, inventions, innovations and improvements.</a:t>
            </a:r>
          </a:p>
          <a:p>
            <a:pPr marL="0" indent="0">
              <a:buNone/>
            </a:pPr>
            <a:r>
              <a:rPr lang="en-US" sz="1500" dirty="0"/>
              <a:t> </a:t>
            </a:r>
          </a:p>
          <a:p>
            <a:pPr marL="0" indent="0">
              <a:buNone/>
            </a:pPr>
            <a:r>
              <a:rPr lang="en-US" sz="1500" dirty="0"/>
              <a:t>TIA’s objective is to support the state in stimulating and intensifying technological innovation to improve economic growth and quality of life for all South Africans by developing and exploiting technological innovations.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B2D3FFB-9DED-94C4-244B-FE9EC92EEC69}"/>
              </a:ext>
            </a:extLst>
          </p:cNvPr>
          <p:cNvSpPr txBox="1">
            <a:spLocks/>
          </p:cNvSpPr>
          <p:nvPr/>
        </p:nvSpPr>
        <p:spPr>
          <a:xfrm>
            <a:off x="8193088" y="4767263"/>
            <a:ext cx="9509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C8017-00A8-B443-9DA1-1834C9363E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96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9900" y="2074863"/>
            <a:ext cx="2854325" cy="993775"/>
          </a:xfrm>
        </p:spPr>
        <p:txBody>
          <a:bodyPr>
            <a:normAutofit/>
          </a:bodyPr>
          <a:lstStyle/>
          <a:p>
            <a:r>
              <a:rPr lang="en-US" sz="2800" dirty="0"/>
              <a:t>3-Year</a:t>
            </a:r>
            <a:br>
              <a:rPr lang="en-US" sz="2800" dirty="0"/>
            </a:br>
            <a:r>
              <a:rPr lang="en-US" sz="2800" dirty="0"/>
              <a:t>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4A91A-363E-ED3E-EDF4-944BCD296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9" t="8447" r="21494" b="11261"/>
          <a:stretch/>
        </p:blipFill>
        <p:spPr>
          <a:xfrm>
            <a:off x="2406313" y="101600"/>
            <a:ext cx="6355947" cy="42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32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AEF36-0864-7DCA-AA54-01266AD3AEEC}"/>
              </a:ext>
            </a:extLst>
          </p:cNvPr>
          <p:cNvSpPr/>
          <p:nvPr/>
        </p:nvSpPr>
        <p:spPr>
          <a:xfrm>
            <a:off x="3238670" y="914439"/>
            <a:ext cx="2666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000" b="1" dirty="0">
                <a:solidFill>
                  <a:schemeClr val="bg1"/>
                </a:solidFill>
              </a:rPr>
              <a:t>Thank you</a:t>
            </a:r>
          </a:p>
          <a:p>
            <a:pPr algn="ctr"/>
            <a:endParaRPr lang="en-US" sz="2000" b="1" dirty="0">
              <a:solidFill>
                <a:srgbClr val="0042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8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4">
            <a:extLst>
              <a:ext uri="{FF2B5EF4-FFF2-40B4-BE49-F238E27FC236}">
                <a16:creationId xmlns:a16="http://schemas.microsoft.com/office/drawing/2014/main" id="{E1CDEFFD-36A4-FFD8-F75B-3BA1E0ABFF95}"/>
              </a:ext>
            </a:extLst>
          </p:cNvPr>
          <p:cNvSpPr/>
          <p:nvPr/>
        </p:nvSpPr>
        <p:spPr>
          <a:xfrm>
            <a:off x="1028700" y="1509511"/>
            <a:ext cx="1690007" cy="384175"/>
          </a:xfrm>
          <a:custGeom>
            <a:avLst/>
            <a:gdLst/>
            <a:ahLst/>
            <a:cxnLst/>
            <a:rect l="l" t="t" r="r" b="b"/>
            <a:pathLst>
              <a:path w="5429250" h="384175">
                <a:moveTo>
                  <a:pt x="5429097" y="0"/>
                </a:moveTo>
                <a:lnTo>
                  <a:pt x="0" y="0"/>
                </a:lnTo>
                <a:lnTo>
                  <a:pt x="0" y="383997"/>
                </a:lnTo>
                <a:lnTo>
                  <a:pt x="5429097" y="383997"/>
                </a:lnTo>
                <a:lnTo>
                  <a:pt x="5429097" y="0"/>
                </a:lnTo>
                <a:close/>
              </a:path>
            </a:pathLst>
          </a:custGeom>
          <a:solidFill>
            <a:srgbClr val="004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Who We Are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8239B8-866B-93E6-DFDD-90CD19904DD0}"/>
              </a:ext>
            </a:extLst>
          </p:cNvPr>
          <p:cNvSpPr txBox="1">
            <a:spLocks/>
          </p:cNvSpPr>
          <p:nvPr/>
        </p:nvSpPr>
        <p:spPr>
          <a:xfrm>
            <a:off x="532115" y="1538827"/>
            <a:ext cx="2387600" cy="27030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ZA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br>
              <a:rPr lang="en-ZA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Be a leading technology innovation agency that stimulates and supports technological innovation to improve the quality of life for all South Africans.</a:t>
            </a:r>
          </a:p>
        </p:txBody>
      </p:sp>
      <p:grpSp>
        <p:nvGrpSpPr>
          <p:cNvPr id="3" name="object 22">
            <a:extLst>
              <a:ext uri="{FF2B5EF4-FFF2-40B4-BE49-F238E27FC236}">
                <a16:creationId xmlns:a16="http://schemas.microsoft.com/office/drawing/2014/main" id="{5755192B-4098-6290-A0A9-8F5E26F723AC}"/>
              </a:ext>
            </a:extLst>
          </p:cNvPr>
          <p:cNvGrpSpPr/>
          <p:nvPr/>
        </p:nvGrpSpPr>
        <p:grpSpPr>
          <a:xfrm>
            <a:off x="506875" y="1420610"/>
            <a:ext cx="795655" cy="561975"/>
            <a:chOff x="718106" y="3462423"/>
            <a:chExt cx="795655" cy="561975"/>
          </a:xfrm>
        </p:grpSpPr>
        <p:sp>
          <p:nvSpPr>
            <p:cNvPr id="8" name="object 23">
              <a:extLst>
                <a:ext uri="{FF2B5EF4-FFF2-40B4-BE49-F238E27FC236}">
                  <a16:creationId xmlns:a16="http://schemas.microsoft.com/office/drawing/2014/main" id="{541835B0-DF49-56DD-A322-2C7D141BE58A}"/>
                </a:ext>
              </a:extLst>
            </p:cNvPr>
            <p:cNvSpPr/>
            <p:nvPr/>
          </p:nvSpPr>
          <p:spPr>
            <a:xfrm>
              <a:off x="731001" y="3527404"/>
              <a:ext cx="768985" cy="432434"/>
            </a:xfrm>
            <a:custGeom>
              <a:avLst/>
              <a:gdLst/>
              <a:ahLst/>
              <a:cxnLst/>
              <a:rect l="l" t="t" r="r" b="b"/>
              <a:pathLst>
                <a:path w="768985" h="432435">
                  <a:moveTo>
                    <a:pt x="384714" y="0"/>
                  </a:moveTo>
                  <a:lnTo>
                    <a:pt x="344370" y="3121"/>
                  </a:lnTo>
                  <a:lnTo>
                    <a:pt x="294608" y="12885"/>
                  </a:lnTo>
                  <a:lnTo>
                    <a:pt x="238978" y="29891"/>
                  </a:lnTo>
                  <a:lnTo>
                    <a:pt x="181032" y="54737"/>
                  </a:lnTo>
                  <a:lnTo>
                    <a:pt x="137932" y="79565"/>
                  </a:lnTo>
                  <a:lnTo>
                    <a:pt x="97064" y="107859"/>
                  </a:lnTo>
                  <a:lnTo>
                    <a:pt x="28098" y="159791"/>
                  </a:lnTo>
                  <a:lnTo>
                    <a:pt x="0" y="214601"/>
                  </a:lnTo>
                  <a:lnTo>
                    <a:pt x="7024" y="244716"/>
                  </a:lnTo>
                  <a:lnTo>
                    <a:pt x="28098" y="269430"/>
                  </a:lnTo>
                  <a:lnTo>
                    <a:pt x="58159" y="292454"/>
                  </a:lnTo>
                  <a:lnTo>
                    <a:pt x="93030" y="319806"/>
                  </a:lnTo>
                  <a:lnTo>
                    <a:pt x="131411" y="347627"/>
                  </a:lnTo>
                  <a:lnTo>
                    <a:pt x="172002" y="372059"/>
                  </a:lnTo>
                  <a:lnTo>
                    <a:pt x="232243" y="398957"/>
                  </a:lnTo>
                  <a:lnTo>
                    <a:pt x="290431" y="417656"/>
                  </a:lnTo>
                  <a:lnTo>
                    <a:pt x="342582" y="428571"/>
                  </a:lnTo>
                  <a:lnTo>
                    <a:pt x="384714" y="432117"/>
                  </a:lnTo>
                  <a:lnTo>
                    <a:pt x="423424" y="429376"/>
                  </a:lnTo>
                  <a:lnTo>
                    <a:pt x="470946" y="420530"/>
                  </a:lnTo>
                  <a:lnTo>
                    <a:pt x="524123" y="404647"/>
                  </a:lnTo>
                  <a:lnTo>
                    <a:pt x="579799" y="380796"/>
                  </a:lnTo>
                  <a:lnTo>
                    <a:pt x="624958" y="354515"/>
                  </a:lnTo>
                  <a:lnTo>
                    <a:pt x="667959" y="324440"/>
                  </a:lnTo>
                  <a:lnTo>
                    <a:pt x="740594" y="269494"/>
                  </a:lnTo>
                  <a:lnTo>
                    <a:pt x="768778" y="214604"/>
                  </a:lnTo>
                  <a:lnTo>
                    <a:pt x="761732" y="184440"/>
                  </a:lnTo>
                  <a:lnTo>
                    <a:pt x="667946" y="105668"/>
                  </a:lnTo>
                  <a:lnTo>
                    <a:pt x="624940" y="76349"/>
                  </a:lnTo>
                  <a:lnTo>
                    <a:pt x="579774" y="50698"/>
                  </a:lnTo>
                  <a:lnTo>
                    <a:pt x="524094" y="27281"/>
                  </a:lnTo>
                  <a:lnTo>
                    <a:pt x="470923" y="11576"/>
                  </a:lnTo>
                  <a:lnTo>
                    <a:pt x="423413" y="2756"/>
                  </a:lnTo>
                  <a:lnTo>
                    <a:pt x="384714" y="0"/>
                  </a:lnTo>
                  <a:close/>
                </a:path>
              </a:pathLst>
            </a:custGeom>
            <a:solidFill>
              <a:srgbClr val="00B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4">
              <a:extLst>
                <a:ext uri="{FF2B5EF4-FFF2-40B4-BE49-F238E27FC236}">
                  <a16:creationId xmlns:a16="http://schemas.microsoft.com/office/drawing/2014/main" id="{55823683-53D8-C40E-B515-EBF5F0E15AE7}"/>
                </a:ext>
              </a:extLst>
            </p:cNvPr>
            <p:cNvSpPr/>
            <p:nvPr/>
          </p:nvSpPr>
          <p:spPr>
            <a:xfrm>
              <a:off x="934059" y="3559520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5" h="367664">
                  <a:moveTo>
                    <a:pt x="183781" y="0"/>
                  </a:moveTo>
                  <a:lnTo>
                    <a:pt x="134925" y="6564"/>
                  </a:lnTo>
                  <a:lnTo>
                    <a:pt x="91024" y="25091"/>
                  </a:lnTo>
                  <a:lnTo>
                    <a:pt x="53828" y="53828"/>
                  </a:lnTo>
                  <a:lnTo>
                    <a:pt x="25091" y="91024"/>
                  </a:lnTo>
                  <a:lnTo>
                    <a:pt x="6564" y="134925"/>
                  </a:lnTo>
                  <a:lnTo>
                    <a:pt x="0" y="183781"/>
                  </a:lnTo>
                  <a:lnTo>
                    <a:pt x="6564" y="232637"/>
                  </a:lnTo>
                  <a:lnTo>
                    <a:pt x="25091" y="276539"/>
                  </a:lnTo>
                  <a:lnTo>
                    <a:pt x="53828" y="313734"/>
                  </a:lnTo>
                  <a:lnTo>
                    <a:pt x="91024" y="342471"/>
                  </a:lnTo>
                  <a:lnTo>
                    <a:pt x="134925" y="360998"/>
                  </a:lnTo>
                  <a:lnTo>
                    <a:pt x="183781" y="367563"/>
                  </a:lnTo>
                  <a:lnTo>
                    <a:pt x="232636" y="360998"/>
                  </a:lnTo>
                  <a:lnTo>
                    <a:pt x="276535" y="342471"/>
                  </a:lnTo>
                  <a:lnTo>
                    <a:pt x="313728" y="313734"/>
                  </a:lnTo>
                  <a:lnTo>
                    <a:pt x="342462" y="276539"/>
                  </a:lnTo>
                  <a:lnTo>
                    <a:pt x="360986" y="232637"/>
                  </a:lnTo>
                  <a:lnTo>
                    <a:pt x="367550" y="183781"/>
                  </a:lnTo>
                  <a:lnTo>
                    <a:pt x="360986" y="134925"/>
                  </a:lnTo>
                  <a:lnTo>
                    <a:pt x="342462" y="91024"/>
                  </a:lnTo>
                  <a:lnTo>
                    <a:pt x="313728" y="53828"/>
                  </a:lnTo>
                  <a:lnTo>
                    <a:pt x="276535" y="25091"/>
                  </a:lnTo>
                  <a:lnTo>
                    <a:pt x="232636" y="6564"/>
                  </a:lnTo>
                  <a:lnTo>
                    <a:pt x="183781" y="0"/>
                  </a:lnTo>
                  <a:close/>
                </a:path>
              </a:pathLst>
            </a:custGeom>
            <a:solidFill>
              <a:srgbClr val="6FD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5">
              <a:extLst>
                <a:ext uri="{FF2B5EF4-FFF2-40B4-BE49-F238E27FC236}">
                  <a16:creationId xmlns:a16="http://schemas.microsoft.com/office/drawing/2014/main" id="{E487E3DE-E8AE-EE6A-B67D-4D0B2849488D}"/>
                </a:ext>
              </a:extLst>
            </p:cNvPr>
            <p:cNvSpPr/>
            <p:nvPr/>
          </p:nvSpPr>
          <p:spPr>
            <a:xfrm>
              <a:off x="969107" y="3580640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5" h="325754">
                  <a:moveTo>
                    <a:pt x="162661" y="0"/>
                  </a:moveTo>
                  <a:lnTo>
                    <a:pt x="119418" y="5810"/>
                  </a:lnTo>
                  <a:lnTo>
                    <a:pt x="80561" y="22207"/>
                  </a:lnTo>
                  <a:lnTo>
                    <a:pt x="47640" y="47640"/>
                  </a:lnTo>
                  <a:lnTo>
                    <a:pt x="22207" y="80561"/>
                  </a:lnTo>
                  <a:lnTo>
                    <a:pt x="5810" y="119418"/>
                  </a:lnTo>
                  <a:lnTo>
                    <a:pt x="0" y="162661"/>
                  </a:lnTo>
                  <a:lnTo>
                    <a:pt x="5810" y="205904"/>
                  </a:lnTo>
                  <a:lnTo>
                    <a:pt x="22207" y="244761"/>
                  </a:lnTo>
                  <a:lnTo>
                    <a:pt x="47640" y="277682"/>
                  </a:lnTo>
                  <a:lnTo>
                    <a:pt x="80561" y="303116"/>
                  </a:lnTo>
                  <a:lnTo>
                    <a:pt x="119418" y="319513"/>
                  </a:lnTo>
                  <a:lnTo>
                    <a:pt x="162661" y="325323"/>
                  </a:lnTo>
                  <a:lnTo>
                    <a:pt x="205900" y="319513"/>
                  </a:lnTo>
                  <a:lnTo>
                    <a:pt x="244756" y="303116"/>
                  </a:lnTo>
                  <a:lnTo>
                    <a:pt x="277677" y="277682"/>
                  </a:lnTo>
                  <a:lnTo>
                    <a:pt x="303113" y="244761"/>
                  </a:lnTo>
                  <a:lnTo>
                    <a:pt x="319512" y="205904"/>
                  </a:lnTo>
                  <a:lnTo>
                    <a:pt x="325323" y="162661"/>
                  </a:lnTo>
                  <a:lnTo>
                    <a:pt x="319512" y="119418"/>
                  </a:lnTo>
                  <a:lnTo>
                    <a:pt x="303113" y="80561"/>
                  </a:lnTo>
                  <a:lnTo>
                    <a:pt x="277677" y="47640"/>
                  </a:lnTo>
                  <a:lnTo>
                    <a:pt x="244756" y="22207"/>
                  </a:lnTo>
                  <a:lnTo>
                    <a:pt x="205900" y="5810"/>
                  </a:lnTo>
                  <a:lnTo>
                    <a:pt x="162661" y="0"/>
                  </a:lnTo>
                  <a:close/>
                </a:path>
              </a:pathLst>
            </a:custGeom>
            <a:solidFill>
              <a:srgbClr val="E8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6">
              <a:extLst>
                <a:ext uri="{FF2B5EF4-FFF2-40B4-BE49-F238E27FC236}">
                  <a16:creationId xmlns:a16="http://schemas.microsoft.com/office/drawing/2014/main" id="{143431AC-544E-CAE0-94DF-A2682479D697}"/>
                </a:ext>
              </a:extLst>
            </p:cNvPr>
            <p:cNvSpPr/>
            <p:nvPr/>
          </p:nvSpPr>
          <p:spPr>
            <a:xfrm>
              <a:off x="868375" y="3462426"/>
              <a:ext cx="495300" cy="561975"/>
            </a:xfrm>
            <a:custGeom>
              <a:avLst/>
              <a:gdLst/>
              <a:ahLst/>
              <a:cxnLst/>
              <a:rect l="l" t="t" r="r" b="b"/>
              <a:pathLst>
                <a:path w="495300" h="561975">
                  <a:moveTo>
                    <a:pt x="494665" y="493674"/>
                  </a:moveTo>
                  <a:lnTo>
                    <a:pt x="484454" y="474827"/>
                  </a:lnTo>
                  <a:lnTo>
                    <a:pt x="436397" y="498322"/>
                  </a:lnTo>
                  <a:lnTo>
                    <a:pt x="388556" y="516661"/>
                  </a:lnTo>
                  <a:lnTo>
                    <a:pt x="341020" y="529780"/>
                  </a:lnTo>
                  <a:lnTo>
                    <a:pt x="293916" y="537679"/>
                  </a:lnTo>
                  <a:lnTo>
                    <a:pt x="247332" y="540321"/>
                  </a:lnTo>
                  <a:lnTo>
                    <a:pt x="200748" y="537679"/>
                  </a:lnTo>
                  <a:lnTo>
                    <a:pt x="153644" y="529780"/>
                  </a:lnTo>
                  <a:lnTo>
                    <a:pt x="106121" y="516661"/>
                  </a:lnTo>
                  <a:lnTo>
                    <a:pt x="58267" y="498322"/>
                  </a:lnTo>
                  <a:lnTo>
                    <a:pt x="10210" y="474827"/>
                  </a:lnTo>
                  <a:lnTo>
                    <a:pt x="0" y="493674"/>
                  </a:lnTo>
                  <a:lnTo>
                    <a:pt x="49987" y="518109"/>
                  </a:lnTo>
                  <a:lnTo>
                    <a:pt x="99834" y="537159"/>
                  </a:lnTo>
                  <a:lnTo>
                    <a:pt x="149415" y="550811"/>
                  </a:lnTo>
                  <a:lnTo>
                    <a:pt x="198615" y="559015"/>
                  </a:lnTo>
                  <a:lnTo>
                    <a:pt x="247332" y="561759"/>
                  </a:lnTo>
                  <a:lnTo>
                    <a:pt x="296049" y="559015"/>
                  </a:lnTo>
                  <a:lnTo>
                    <a:pt x="345262" y="550811"/>
                  </a:lnTo>
                  <a:lnTo>
                    <a:pt x="394830" y="537159"/>
                  </a:lnTo>
                  <a:lnTo>
                    <a:pt x="444677" y="518109"/>
                  </a:lnTo>
                  <a:lnTo>
                    <a:pt x="494665" y="493674"/>
                  </a:lnTo>
                  <a:close/>
                </a:path>
                <a:path w="495300" h="561975">
                  <a:moveTo>
                    <a:pt x="494677" y="68097"/>
                  </a:moveTo>
                  <a:lnTo>
                    <a:pt x="444677" y="43662"/>
                  </a:lnTo>
                  <a:lnTo>
                    <a:pt x="394843" y="24612"/>
                  </a:lnTo>
                  <a:lnTo>
                    <a:pt x="345262" y="10960"/>
                  </a:lnTo>
                  <a:lnTo>
                    <a:pt x="296062" y="2743"/>
                  </a:lnTo>
                  <a:lnTo>
                    <a:pt x="247345" y="0"/>
                  </a:lnTo>
                  <a:lnTo>
                    <a:pt x="198615" y="2743"/>
                  </a:lnTo>
                  <a:lnTo>
                    <a:pt x="149402" y="10960"/>
                  </a:lnTo>
                  <a:lnTo>
                    <a:pt x="99834" y="24612"/>
                  </a:lnTo>
                  <a:lnTo>
                    <a:pt x="49987" y="43662"/>
                  </a:lnTo>
                  <a:lnTo>
                    <a:pt x="0" y="68097"/>
                  </a:lnTo>
                  <a:lnTo>
                    <a:pt x="10210" y="86931"/>
                  </a:lnTo>
                  <a:lnTo>
                    <a:pt x="58267" y="63436"/>
                  </a:lnTo>
                  <a:lnTo>
                    <a:pt x="106121" y="45097"/>
                  </a:lnTo>
                  <a:lnTo>
                    <a:pt x="153657" y="31965"/>
                  </a:lnTo>
                  <a:lnTo>
                    <a:pt x="200761" y="24066"/>
                  </a:lnTo>
                  <a:lnTo>
                    <a:pt x="247345" y="21424"/>
                  </a:lnTo>
                  <a:lnTo>
                    <a:pt x="293916" y="24066"/>
                  </a:lnTo>
                  <a:lnTo>
                    <a:pt x="341020" y="31965"/>
                  </a:lnTo>
                  <a:lnTo>
                    <a:pt x="388556" y="45097"/>
                  </a:lnTo>
                  <a:lnTo>
                    <a:pt x="436397" y="63436"/>
                  </a:lnTo>
                  <a:lnTo>
                    <a:pt x="484466" y="86931"/>
                  </a:lnTo>
                  <a:lnTo>
                    <a:pt x="494677" y="68097"/>
                  </a:lnTo>
                  <a:close/>
                </a:path>
              </a:pathLst>
            </a:custGeom>
            <a:solidFill>
              <a:srgbClr val="042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27">
              <a:extLst>
                <a:ext uri="{FF2B5EF4-FFF2-40B4-BE49-F238E27FC236}">
                  <a16:creationId xmlns:a16="http://schemas.microsoft.com/office/drawing/2014/main" id="{086D6246-9ED3-2ECB-709A-738B5CF95A8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341" y="3678647"/>
              <a:ext cx="126746" cy="126733"/>
            </a:xfrm>
            <a:prstGeom prst="rect">
              <a:avLst/>
            </a:prstGeom>
          </p:spPr>
        </p:pic>
        <p:sp>
          <p:nvSpPr>
            <p:cNvPr id="13" name="object 28">
              <a:extLst>
                <a:ext uri="{FF2B5EF4-FFF2-40B4-BE49-F238E27FC236}">
                  <a16:creationId xmlns:a16="http://schemas.microsoft.com/office/drawing/2014/main" id="{67CC859B-E7B9-D285-DA7D-F47E397FB5FF}"/>
                </a:ext>
              </a:extLst>
            </p:cNvPr>
            <p:cNvSpPr/>
            <p:nvPr/>
          </p:nvSpPr>
          <p:spPr>
            <a:xfrm>
              <a:off x="736892" y="3505644"/>
              <a:ext cx="760095" cy="474345"/>
            </a:xfrm>
            <a:custGeom>
              <a:avLst/>
              <a:gdLst/>
              <a:ahLst/>
              <a:cxnLst/>
              <a:rect l="l" t="t" r="r" b="b"/>
              <a:pathLst>
                <a:path w="760094" h="474345">
                  <a:moveTo>
                    <a:pt x="115404" y="115747"/>
                  </a:moveTo>
                  <a:lnTo>
                    <a:pt x="95618" y="126682"/>
                  </a:lnTo>
                  <a:lnTo>
                    <a:pt x="58674" y="156908"/>
                  </a:lnTo>
                  <a:lnTo>
                    <a:pt x="13284" y="203885"/>
                  </a:lnTo>
                  <a:lnTo>
                    <a:pt x="4889" y="211328"/>
                  </a:lnTo>
                  <a:lnTo>
                    <a:pt x="850" y="217982"/>
                  </a:lnTo>
                  <a:lnTo>
                    <a:pt x="0" y="227584"/>
                  </a:lnTo>
                  <a:lnTo>
                    <a:pt x="1244" y="243878"/>
                  </a:lnTo>
                  <a:lnTo>
                    <a:pt x="115404" y="115747"/>
                  </a:lnTo>
                  <a:close/>
                </a:path>
                <a:path w="760094" h="474345">
                  <a:moveTo>
                    <a:pt x="372846" y="7239"/>
                  </a:moveTo>
                  <a:lnTo>
                    <a:pt x="263486" y="0"/>
                  </a:lnTo>
                  <a:lnTo>
                    <a:pt x="153009" y="73545"/>
                  </a:lnTo>
                  <a:lnTo>
                    <a:pt x="115404" y="115747"/>
                  </a:lnTo>
                  <a:lnTo>
                    <a:pt x="143764" y="100076"/>
                  </a:lnTo>
                  <a:lnTo>
                    <a:pt x="329958" y="15608"/>
                  </a:lnTo>
                  <a:lnTo>
                    <a:pt x="372846" y="7239"/>
                  </a:lnTo>
                  <a:close/>
                </a:path>
                <a:path w="760094" h="474345">
                  <a:moveTo>
                    <a:pt x="387134" y="466902"/>
                  </a:moveTo>
                  <a:lnTo>
                    <a:pt x="373380" y="465988"/>
                  </a:lnTo>
                  <a:lnTo>
                    <a:pt x="183718" y="391223"/>
                  </a:lnTo>
                  <a:lnTo>
                    <a:pt x="286397" y="450850"/>
                  </a:lnTo>
                  <a:lnTo>
                    <a:pt x="357441" y="472694"/>
                  </a:lnTo>
                  <a:lnTo>
                    <a:pt x="387134" y="466902"/>
                  </a:lnTo>
                  <a:close/>
                </a:path>
                <a:path w="760094" h="474345">
                  <a:moveTo>
                    <a:pt x="576249" y="82918"/>
                  </a:moveTo>
                  <a:lnTo>
                    <a:pt x="473583" y="23291"/>
                  </a:lnTo>
                  <a:lnTo>
                    <a:pt x="402539" y="1447"/>
                  </a:lnTo>
                  <a:lnTo>
                    <a:pt x="372846" y="7239"/>
                  </a:lnTo>
                  <a:lnTo>
                    <a:pt x="386600" y="8153"/>
                  </a:lnTo>
                  <a:lnTo>
                    <a:pt x="576249" y="82918"/>
                  </a:lnTo>
                  <a:close/>
                </a:path>
                <a:path w="760094" h="474345">
                  <a:moveTo>
                    <a:pt x="644601" y="358381"/>
                  </a:moveTo>
                  <a:lnTo>
                    <a:pt x="616216" y="374065"/>
                  </a:lnTo>
                  <a:lnTo>
                    <a:pt x="430022" y="458533"/>
                  </a:lnTo>
                  <a:lnTo>
                    <a:pt x="387134" y="466902"/>
                  </a:lnTo>
                  <a:lnTo>
                    <a:pt x="496493" y="474154"/>
                  </a:lnTo>
                  <a:lnTo>
                    <a:pt x="606983" y="400608"/>
                  </a:lnTo>
                  <a:lnTo>
                    <a:pt x="644601" y="358381"/>
                  </a:lnTo>
                  <a:close/>
                </a:path>
                <a:path w="760094" h="474345">
                  <a:moveTo>
                    <a:pt x="759980" y="246570"/>
                  </a:moveTo>
                  <a:lnTo>
                    <a:pt x="758736" y="230263"/>
                  </a:lnTo>
                  <a:lnTo>
                    <a:pt x="644601" y="358381"/>
                  </a:lnTo>
                  <a:lnTo>
                    <a:pt x="664349" y="347472"/>
                  </a:lnTo>
                  <a:lnTo>
                    <a:pt x="701294" y="317233"/>
                  </a:lnTo>
                  <a:lnTo>
                    <a:pt x="746683" y="270256"/>
                  </a:lnTo>
                  <a:lnTo>
                    <a:pt x="755091" y="262813"/>
                  </a:lnTo>
                  <a:lnTo>
                    <a:pt x="759142" y="256159"/>
                  </a:lnTo>
                  <a:lnTo>
                    <a:pt x="759980" y="246570"/>
                  </a:lnTo>
                  <a:close/>
                </a:path>
              </a:pathLst>
            </a:custGeom>
            <a:solidFill>
              <a:srgbClr val="6FD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9">
              <a:extLst>
                <a:ext uri="{FF2B5EF4-FFF2-40B4-BE49-F238E27FC236}">
                  <a16:creationId xmlns:a16="http://schemas.microsoft.com/office/drawing/2014/main" id="{E2CBC4B9-3951-B74F-9F89-5253A88C286A}"/>
                </a:ext>
              </a:extLst>
            </p:cNvPr>
            <p:cNvSpPr/>
            <p:nvPr/>
          </p:nvSpPr>
          <p:spPr>
            <a:xfrm>
              <a:off x="718096" y="3516451"/>
              <a:ext cx="795655" cy="454025"/>
            </a:xfrm>
            <a:custGeom>
              <a:avLst/>
              <a:gdLst/>
              <a:ahLst/>
              <a:cxnLst/>
              <a:rect l="l" t="t" r="r" b="b"/>
              <a:pathLst>
                <a:path w="795655" h="454025">
                  <a:moveTo>
                    <a:pt x="592670" y="216141"/>
                  </a:moveTo>
                  <a:lnTo>
                    <a:pt x="592404" y="216141"/>
                  </a:lnTo>
                  <a:lnTo>
                    <a:pt x="583260" y="166852"/>
                  </a:lnTo>
                  <a:lnTo>
                    <a:pt x="570941" y="140639"/>
                  </a:lnTo>
                  <a:lnTo>
                    <a:pt x="570941" y="216141"/>
                  </a:lnTo>
                  <a:lnTo>
                    <a:pt x="570941" y="237566"/>
                  </a:lnTo>
                  <a:lnTo>
                    <a:pt x="560705" y="286499"/>
                  </a:lnTo>
                  <a:lnTo>
                    <a:pt x="537730" y="329336"/>
                  </a:lnTo>
                  <a:lnTo>
                    <a:pt x="504126" y="363918"/>
                  </a:lnTo>
                  <a:lnTo>
                    <a:pt x="462064" y="388112"/>
                  </a:lnTo>
                  <a:lnTo>
                    <a:pt x="413677" y="399770"/>
                  </a:lnTo>
                  <a:lnTo>
                    <a:pt x="413677" y="326834"/>
                  </a:lnTo>
                  <a:lnTo>
                    <a:pt x="445109" y="316268"/>
                  </a:lnTo>
                  <a:lnTo>
                    <a:pt x="457695" y="306679"/>
                  </a:lnTo>
                  <a:lnTo>
                    <a:pt x="470966" y="296583"/>
                  </a:lnTo>
                  <a:lnTo>
                    <a:pt x="489343" y="269709"/>
                  </a:lnTo>
                  <a:lnTo>
                    <a:pt x="498309" y="237566"/>
                  </a:lnTo>
                  <a:lnTo>
                    <a:pt x="570941" y="237566"/>
                  </a:lnTo>
                  <a:lnTo>
                    <a:pt x="570941" y="216141"/>
                  </a:lnTo>
                  <a:lnTo>
                    <a:pt x="498309" y="216141"/>
                  </a:lnTo>
                  <a:lnTo>
                    <a:pt x="489343" y="184010"/>
                  </a:lnTo>
                  <a:lnTo>
                    <a:pt x="477443" y="166611"/>
                  </a:lnTo>
                  <a:lnTo>
                    <a:pt x="477443" y="226860"/>
                  </a:lnTo>
                  <a:lnTo>
                    <a:pt x="471157" y="257898"/>
                  </a:lnTo>
                  <a:lnTo>
                    <a:pt x="454037" y="283273"/>
                  </a:lnTo>
                  <a:lnTo>
                    <a:pt x="428663" y="300393"/>
                  </a:lnTo>
                  <a:lnTo>
                    <a:pt x="397611" y="306679"/>
                  </a:lnTo>
                  <a:lnTo>
                    <a:pt x="392239" y="305600"/>
                  </a:lnTo>
                  <a:lnTo>
                    <a:pt x="392239" y="327964"/>
                  </a:lnTo>
                  <a:lnTo>
                    <a:pt x="392239" y="400431"/>
                  </a:lnTo>
                  <a:lnTo>
                    <a:pt x="349021" y="393598"/>
                  </a:lnTo>
                  <a:lnTo>
                    <a:pt x="310032" y="376770"/>
                  </a:lnTo>
                  <a:lnTo>
                    <a:pt x="276669" y="351345"/>
                  </a:lnTo>
                  <a:lnTo>
                    <a:pt x="250317" y="318744"/>
                  </a:lnTo>
                  <a:lnTo>
                    <a:pt x="232397" y="280352"/>
                  </a:lnTo>
                  <a:lnTo>
                    <a:pt x="224294" y="237566"/>
                  </a:lnTo>
                  <a:lnTo>
                    <a:pt x="296926" y="237566"/>
                  </a:lnTo>
                  <a:lnTo>
                    <a:pt x="307009" y="272021"/>
                  </a:lnTo>
                  <a:lnTo>
                    <a:pt x="327863" y="300177"/>
                  </a:lnTo>
                  <a:lnTo>
                    <a:pt x="357073" y="319633"/>
                  </a:lnTo>
                  <a:lnTo>
                    <a:pt x="392239" y="327964"/>
                  </a:lnTo>
                  <a:lnTo>
                    <a:pt x="392239" y="305600"/>
                  </a:lnTo>
                  <a:lnTo>
                    <a:pt x="366572" y="300393"/>
                  </a:lnTo>
                  <a:lnTo>
                    <a:pt x="341198" y="283273"/>
                  </a:lnTo>
                  <a:lnTo>
                    <a:pt x="324078" y="257898"/>
                  </a:lnTo>
                  <a:lnTo>
                    <a:pt x="319963" y="237566"/>
                  </a:lnTo>
                  <a:lnTo>
                    <a:pt x="317792" y="226860"/>
                  </a:lnTo>
                  <a:lnTo>
                    <a:pt x="319963" y="216141"/>
                  </a:lnTo>
                  <a:lnTo>
                    <a:pt x="324078" y="195821"/>
                  </a:lnTo>
                  <a:lnTo>
                    <a:pt x="341198" y="170434"/>
                  </a:lnTo>
                  <a:lnTo>
                    <a:pt x="366572" y="153314"/>
                  </a:lnTo>
                  <a:lnTo>
                    <a:pt x="397611" y="147027"/>
                  </a:lnTo>
                  <a:lnTo>
                    <a:pt x="428663" y="153314"/>
                  </a:lnTo>
                  <a:lnTo>
                    <a:pt x="454037" y="170434"/>
                  </a:lnTo>
                  <a:lnTo>
                    <a:pt x="471157" y="195821"/>
                  </a:lnTo>
                  <a:lnTo>
                    <a:pt x="477443" y="226860"/>
                  </a:lnTo>
                  <a:lnTo>
                    <a:pt x="477443" y="166611"/>
                  </a:lnTo>
                  <a:lnTo>
                    <a:pt x="470966" y="157124"/>
                  </a:lnTo>
                  <a:lnTo>
                    <a:pt x="457695" y="147027"/>
                  </a:lnTo>
                  <a:lnTo>
                    <a:pt x="445109" y="137439"/>
                  </a:lnTo>
                  <a:lnTo>
                    <a:pt x="413677" y="126873"/>
                  </a:lnTo>
                  <a:lnTo>
                    <a:pt x="413677" y="53936"/>
                  </a:lnTo>
                  <a:lnTo>
                    <a:pt x="462064" y="65608"/>
                  </a:lnTo>
                  <a:lnTo>
                    <a:pt x="504126" y="89801"/>
                  </a:lnTo>
                  <a:lnTo>
                    <a:pt x="537730" y="124383"/>
                  </a:lnTo>
                  <a:lnTo>
                    <a:pt x="560705" y="167208"/>
                  </a:lnTo>
                  <a:lnTo>
                    <a:pt x="570941" y="216141"/>
                  </a:lnTo>
                  <a:lnTo>
                    <a:pt x="570941" y="140639"/>
                  </a:lnTo>
                  <a:lnTo>
                    <a:pt x="531914" y="85471"/>
                  </a:lnTo>
                  <a:lnTo>
                    <a:pt x="493090" y="56756"/>
                  </a:lnTo>
                  <a:lnTo>
                    <a:pt x="484530" y="53276"/>
                  </a:lnTo>
                  <a:lnTo>
                    <a:pt x="447763" y="38290"/>
                  </a:lnTo>
                  <a:lnTo>
                    <a:pt x="397611" y="31762"/>
                  </a:lnTo>
                  <a:lnTo>
                    <a:pt x="392239" y="32385"/>
                  </a:lnTo>
                  <a:lnTo>
                    <a:pt x="392239" y="53276"/>
                  </a:lnTo>
                  <a:lnTo>
                    <a:pt x="392239" y="125742"/>
                  </a:lnTo>
                  <a:lnTo>
                    <a:pt x="357073" y="134073"/>
                  </a:lnTo>
                  <a:lnTo>
                    <a:pt x="327863" y="153530"/>
                  </a:lnTo>
                  <a:lnTo>
                    <a:pt x="307009" y="181686"/>
                  </a:lnTo>
                  <a:lnTo>
                    <a:pt x="296926" y="216141"/>
                  </a:lnTo>
                  <a:lnTo>
                    <a:pt x="224294" y="216141"/>
                  </a:lnTo>
                  <a:lnTo>
                    <a:pt x="232397" y="173367"/>
                  </a:lnTo>
                  <a:lnTo>
                    <a:pt x="250317" y="134962"/>
                  </a:lnTo>
                  <a:lnTo>
                    <a:pt x="276669" y="102362"/>
                  </a:lnTo>
                  <a:lnTo>
                    <a:pt x="310032" y="76949"/>
                  </a:lnTo>
                  <a:lnTo>
                    <a:pt x="349021" y="60121"/>
                  </a:lnTo>
                  <a:lnTo>
                    <a:pt x="392239" y="53276"/>
                  </a:lnTo>
                  <a:lnTo>
                    <a:pt x="392239" y="32385"/>
                  </a:lnTo>
                  <a:lnTo>
                    <a:pt x="352933" y="36931"/>
                  </a:lnTo>
                  <a:lnTo>
                    <a:pt x="311886" y="51625"/>
                  </a:lnTo>
                  <a:lnTo>
                    <a:pt x="275666" y="74676"/>
                  </a:lnTo>
                  <a:lnTo>
                    <a:pt x="245427" y="104902"/>
                  </a:lnTo>
                  <a:lnTo>
                    <a:pt x="222377" y="141135"/>
                  </a:lnTo>
                  <a:lnTo>
                    <a:pt x="207670" y="182181"/>
                  </a:lnTo>
                  <a:lnTo>
                    <a:pt x="202641" y="225755"/>
                  </a:lnTo>
                  <a:lnTo>
                    <a:pt x="202641" y="227952"/>
                  </a:lnTo>
                  <a:lnTo>
                    <a:pt x="207670" y="271538"/>
                  </a:lnTo>
                  <a:lnTo>
                    <a:pt x="222377" y="312585"/>
                  </a:lnTo>
                  <a:lnTo>
                    <a:pt x="245427" y="348805"/>
                  </a:lnTo>
                  <a:lnTo>
                    <a:pt x="275666" y="379031"/>
                  </a:lnTo>
                  <a:lnTo>
                    <a:pt x="311886" y="402082"/>
                  </a:lnTo>
                  <a:lnTo>
                    <a:pt x="352933" y="416788"/>
                  </a:lnTo>
                  <a:lnTo>
                    <a:pt x="397611" y="421944"/>
                  </a:lnTo>
                  <a:lnTo>
                    <a:pt x="441833" y="416890"/>
                  </a:lnTo>
                  <a:lnTo>
                    <a:pt x="482498" y="402488"/>
                  </a:lnTo>
                  <a:lnTo>
                    <a:pt x="485775" y="400431"/>
                  </a:lnTo>
                  <a:lnTo>
                    <a:pt x="486829" y="399770"/>
                  </a:lnTo>
                  <a:lnTo>
                    <a:pt x="548627" y="350227"/>
                  </a:lnTo>
                  <a:lnTo>
                    <a:pt x="571804" y="314655"/>
                  </a:lnTo>
                  <a:lnTo>
                    <a:pt x="586854" y="274307"/>
                  </a:lnTo>
                  <a:lnTo>
                    <a:pt x="592658" y="230314"/>
                  </a:lnTo>
                  <a:lnTo>
                    <a:pt x="592670" y="216141"/>
                  </a:lnTo>
                  <a:close/>
                </a:path>
                <a:path w="795655" h="454025">
                  <a:moveTo>
                    <a:pt x="795210" y="226860"/>
                  </a:moveTo>
                  <a:lnTo>
                    <a:pt x="793584" y="211289"/>
                  </a:lnTo>
                  <a:lnTo>
                    <a:pt x="788835" y="196494"/>
                  </a:lnTo>
                  <a:lnTo>
                    <a:pt x="781164" y="182981"/>
                  </a:lnTo>
                  <a:lnTo>
                    <a:pt x="774700" y="175653"/>
                  </a:lnTo>
                  <a:lnTo>
                    <a:pt x="774700" y="226860"/>
                  </a:lnTo>
                  <a:lnTo>
                    <a:pt x="773544" y="238277"/>
                  </a:lnTo>
                  <a:lnTo>
                    <a:pt x="728535" y="292290"/>
                  </a:lnTo>
                  <a:lnTo>
                    <a:pt x="694296" y="319417"/>
                  </a:lnTo>
                  <a:lnTo>
                    <a:pt x="654748" y="347052"/>
                  </a:lnTo>
                  <a:lnTo>
                    <a:pt x="610476" y="373507"/>
                  </a:lnTo>
                  <a:lnTo>
                    <a:pt x="562038" y="397040"/>
                  </a:lnTo>
                  <a:lnTo>
                    <a:pt x="510044" y="415975"/>
                  </a:lnTo>
                  <a:lnTo>
                    <a:pt x="455041" y="428586"/>
                  </a:lnTo>
                  <a:lnTo>
                    <a:pt x="397611" y="433171"/>
                  </a:lnTo>
                  <a:lnTo>
                    <a:pt x="340194" y="428586"/>
                  </a:lnTo>
                  <a:lnTo>
                    <a:pt x="285191" y="415975"/>
                  </a:lnTo>
                  <a:lnTo>
                    <a:pt x="233184" y="397040"/>
                  </a:lnTo>
                  <a:lnTo>
                    <a:pt x="184759" y="373507"/>
                  </a:lnTo>
                  <a:lnTo>
                    <a:pt x="140474" y="347052"/>
                  </a:lnTo>
                  <a:lnTo>
                    <a:pt x="100926" y="319417"/>
                  </a:lnTo>
                  <a:lnTo>
                    <a:pt x="66687" y="292290"/>
                  </a:lnTo>
                  <a:lnTo>
                    <a:pt x="30695" y="258787"/>
                  </a:lnTo>
                  <a:lnTo>
                    <a:pt x="20523" y="226860"/>
                  </a:lnTo>
                  <a:lnTo>
                    <a:pt x="21691" y="215442"/>
                  </a:lnTo>
                  <a:lnTo>
                    <a:pt x="66687" y="161429"/>
                  </a:lnTo>
                  <a:lnTo>
                    <a:pt x="100926" y="134302"/>
                  </a:lnTo>
                  <a:lnTo>
                    <a:pt x="140474" y="106667"/>
                  </a:lnTo>
                  <a:lnTo>
                    <a:pt x="184759" y="80213"/>
                  </a:lnTo>
                  <a:lnTo>
                    <a:pt x="233184" y="56667"/>
                  </a:lnTo>
                  <a:lnTo>
                    <a:pt x="285191" y="37731"/>
                  </a:lnTo>
                  <a:lnTo>
                    <a:pt x="340194" y="25120"/>
                  </a:lnTo>
                  <a:lnTo>
                    <a:pt x="397611" y="20535"/>
                  </a:lnTo>
                  <a:lnTo>
                    <a:pt x="455041" y="25120"/>
                  </a:lnTo>
                  <a:lnTo>
                    <a:pt x="510032" y="37731"/>
                  </a:lnTo>
                  <a:lnTo>
                    <a:pt x="562038" y="56667"/>
                  </a:lnTo>
                  <a:lnTo>
                    <a:pt x="610463" y="80213"/>
                  </a:lnTo>
                  <a:lnTo>
                    <a:pt x="654735" y="106667"/>
                  </a:lnTo>
                  <a:lnTo>
                    <a:pt x="694296" y="134302"/>
                  </a:lnTo>
                  <a:lnTo>
                    <a:pt x="728535" y="161429"/>
                  </a:lnTo>
                  <a:lnTo>
                    <a:pt x="764527" y="194932"/>
                  </a:lnTo>
                  <a:lnTo>
                    <a:pt x="774700" y="226860"/>
                  </a:lnTo>
                  <a:lnTo>
                    <a:pt x="774700" y="175653"/>
                  </a:lnTo>
                  <a:lnTo>
                    <a:pt x="745058" y="148513"/>
                  </a:lnTo>
                  <a:lnTo>
                    <a:pt x="714438" y="123825"/>
                  </a:lnTo>
                  <a:lnTo>
                    <a:pt x="679348" y="98412"/>
                  </a:lnTo>
                  <a:lnTo>
                    <a:pt x="640181" y="73507"/>
                  </a:lnTo>
                  <a:lnTo>
                    <a:pt x="597357" y="50355"/>
                  </a:lnTo>
                  <a:lnTo>
                    <a:pt x="551281" y="30187"/>
                  </a:lnTo>
                  <a:lnTo>
                    <a:pt x="502361" y="14236"/>
                  </a:lnTo>
                  <a:lnTo>
                    <a:pt x="451002" y="3771"/>
                  </a:lnTo>
                  <a:lnTo>
                    <a:pt x="397611" y="0"/>
                  </a:lnTo>
                  <a:lnTo>
                    <a:pt x="344220" y="3771"/>
                  </a:lnTo>
                  <a:lnTo>
                    <a:pt x="292862" y="14236"/>
                  </a:lnTo>
                  <a:lnTo>
                    <a:pt x="243941" y="30187"/>
                  </a:lnTo>
                  <a:lnTo>
                    <a:pt x="197866" y="50355"/>
                  </a:lnTo>
                  <a:lnTo>
                    <a:pt x="155041" y="73507"/>
                  </a:lnTo>
                  <a:lnTo>
                    <a:pt x="115887" y="98412"/>
                  </a:lnTo>
                  <a:lnTo>
                    <a:pt x="80784" y="123825"/>
                  </a:lnTo>
                  <a:lnTo>
                    <a:pt x="50165" y="148513"/>
                  </a:lnTo>
                  <a:lnTo>
                    <a:pt x="14058" y="182981"/>
                  </a:lnTo>
                  <a:lnTo>
                    <a:pt x="0" y="226860"/>
                  </a:lnTo>
                  <a:lnTo>
                    <a:pt x="1638" y="242430"/>
                  </a:lnTo>
                  <a:lnTo>
                    <a:pt x="24422" y="282486"/>
                  </a:lnTo>
                  <a:lnTo>
                    <a:pt x="80784" y="329882"/>
                  </a:lnTo>
                  <a:lnTo>
                    <a:pt x="115887" y="355295"/>
                  </a:lnTo>
                  <a:lnTo>
                    <a:pt x="155041" y="380199"/>
                  </a:lnTo>
                  <a:lnTo>
                    <a:pt x="197866" y="403364"/>
                  </a:lnTo>
                  <a:lnTo>
                    <a:pt x="243941" y="423532"/>
                  </a:lnTo>
                  <a:lnTo>
                    <a:pt x="292862" y="439470"/>
                  </a:lnTo>
                  <a:lnTo>
                    <a:pt x="344220" y="449948"/>
                  </a:lnTo>
                  <a:lnTo>
                    <a:pt x="397611" y="453707"/>
                  </a:lnTo>
                  <a:lnTo>
                    <a:pt x="451002" y="449948"/>
                  </a:lnTo>
                  <a:lnTo>
                    <a:pt x="502361" y="439470"/>
                  </a:lnTo>
                  <a:lnTo>
                    <a:pt x="521690" y="433171"/>
                  </a:lnTo>
                  <a:lnTo>
                    <a:pt x="551281" y="423532"/>
                  </a:lnTo>
                  <a:lnTo>
                    <a:pt x="597357" y="403364"/>
                  </a:lnTo>
                  <a:lnTo>
                    <a:pt x="640181" y="380199"/>
                  </a:lnTo>
                  <a:lnTo>
                    <a:pt x="679348" y="355295"/>
                  </a:lnTo>
                  <a:lnTo>
                    <a:pt x="714438" y="329882"/>
                  </a:lnTo>
                  <a:lnTo>
                    <a:pt x="745058" y="305206"/>
                  </a:lnTo>
                  <a:lnTo>
                    <a:pt x="781164" y="270725"/>
                  </a:lnTo>
                  <a:lnTo>
                    <a:pt x="793584" y="242430"/>
                  </a:lnTo>
                  <a:lnTo>
                    <a:pt x="795210" y="226860"/>
                  </a:lnTo>
                  <a:close/>
                </a:path>
              </a:pathLst>
            </a:custGeom>
            <a:solidFill>
              <a:srgbClr val="042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4">
            <a:extLst>
              <a:ext uri="{FF2B5EF4-FFF2-40B4-BE49-F238E27FC236}">
                <a16:creationId xmlns:a16="http://schemas.microsoft.com/office/drawing/2014/main" id="{1BD1E75E-A9B2-7B75-9FCE-5DF9CC70907E}"/>
              </a:ext>
            </a:extLst>
          </p:cNvPr>
          <p:cNvSpPr/>
          <p:nvPr/>
        </p:nvSpPr>
        <p:spPr>
          <a:xfrm>
            <a:off x="3829050" y="1509511"/>
            <a:ext cx="1690007" cy="384175"/>
          </a:xfrm>
          <a:custGeom>
            <a:avLst/>
            <a:gdLst/>
            <a:ahLst/>
            <a:cxnLst/>
            <a:rect l="l" t="t" r="r" b="b"/>
            <a:pathLst>
              <a:path w="5429250" h="384175">
                <a:moveTo>
                  <a:pt x="5429097" y="0"/>
                </a:moveTo>
                <a:lnTo>
                  <a:pt x="0" y="0"/>
                </a:lnTo>
                <a:lnTo>
                  <a:pt x="0" y="383997"/>
                </a:lnTo>
                <a:lnTo>
                  <a:pt x="5429097" y="383997"/>
                </a:lnTo>
                <a:lnTo>
                  <a:pt x="5429097" y="0"/>
                </a:lnTo>
                <a:close/>
              </a:path>
            </a:pathLst>
          </a:custGeom>
          <a:solidFill>
            <a:srgbClr val="004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6C0B5B-3E15-D084-68DE-0C575C27D88F}"/>
              </a:ext>
            </a:extLst>
          </p:cNvPr>
          <p:cNvSpPr txBox="1">
            <a:spLocks/>
          </p:cNvSpPr>
          <p:nvPr/>
        </p:nvSpPr>
        <p:spPr>
          <a:xfrm>
            <a:off x="3832717" y="1545810"/>
            <a:ext cx="1789330" cy="2362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ZA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algn="ctr">
              <a:spcBef>
                <a:spcPts val="300"/>
              </a:spcBef>
            </a:pPr>
            <a:b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algn="ctr">
              <a:spcBef>
                <a:spcPts val="300"/>
              </a:spcBef>
            </a:pPr>
            <a:r>
              <a:rPr lang="en-GB" sz="1500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algn="ctr">
              <a:spcBef>
                <a:spcPts val="300"/>
              </a:spcBef>
            </a:pP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pPr algn="ctr">
              <a:spcBef>
                <a:spcPts val="300"/>
              </a:spcBef>
            </a:pPr>
            <a:r>
              <a:rPr lang="en-GB" sz="1500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</a:p>
          <a:p>
            <a:pPr algn="ctr">
              <a:spcBef>
                <a:spcPts val="300"/>
              </a:spcBef>
            </a:pP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Professionalism</a:t>
            </a:r>
          </a:p>
          <a:p>
            <a:pPr algn="ctr">
              <a:spcBef>
                <a:spcPts val="300"/>
              </a:spcBef>
            </a:pPr>
            <a:r>
              <a:rPr lang="en-GB" sz="1500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F3BCA4D8-E2A4-FB6B-F4B7-C27AE4C5B2C1}"/>
              </a:ext>
            </a:extLst>
          </p:cNvPr>
          <p:cNvSpPr/>
          <p:nvPr/>
        </p:nvSpPr>
        <p:spPr>
          <a:xfrm>
            <a:off x="6727371" y="1509511"/>
            <a:ext cx="1690007" cy="384175"/>
          </a:xfrm>
          <a:custGeom>
            <a:avLst/>
            <a:gdLst/>
            <a:ahLst/>
            <a:cxnLst/>
            <a:rect l="l" t="t" r="r" b="b"/>
            <a:pathLst>
              <a:path w="5429250" h="384175">
                <a:moveTo>
                  <a:pt x="5429097" y="0"/>
                </a:moveTo>
                <a:lnTo>
                  <a:pt x="0" y="0"/>
                </a:lnTo>
                <a:lnTo>
                  <a:pt x="0" y="383997"/>
                </a:lnTo>
                <a:lnTo>
                  <a:pt x="5429097" y="383997"/>
                </a:lnTo>
                <a:lnTo>
                  <a:pt x="5429097" y="0"/>
                </a:lnTo>
                <a:close/>
              </a:path>
            </a:pathLst>
          </a:custGeom>
          <a:solidFill>
            <a:srgbClr val="004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31">
            <a:extLst>
              <a:ext uri="{FF2B5EF4-FFF2-40B4-BE49-F238E27FC236}">
                <a16:creationId xmlns:a16="http://schemas.microsoft.com/office/drawing/2014/main" id="{5D04D4F4-AD62-4E60-BCAE-DA9CFF2A858E}"/>
              </a:ext>
            </a:extLst>
          </p:cNvPr>
          <p:cNvGrpSpPr/>
          <p:nvPr/>
        </p:nvGrpSpPr>
        <p:grpSpPr>
          <a:xfrm>
            <a:off x="6535052" y="1297332"/>
            <a:ext cx="694055" cy="701675"/>
            <a:chOff x="845606" y="4478321"/>
            <a:chExt cx="694055" cy="701675"/>
          </a:xfrm>
        </p:grpSpPr>
        <p:sp>
          <p:nvSpPr>
            <p:cNvPr id="25" name="object 32">
              <a:extLst>
                <a:ext uri="{FF2B5EF4-FFF2-40B4-BE49-F238E27FC236}">
                  <a16:creationId xmlns:a16="http://schemas.microsoft.com/office/drawing/2014/main" id="{3534A1F7-6323-192A-11C8-66BE926FC977}"/>
                </a:ext>
              </a:extLst>
            </p:cNvPr>
            <p:cNvSpPr/>
            <p:nvPr/>
          </p:nvSpPr>
          <p:spPr>
            <a:xfrm>
              <a:off x="861182" y="4649537"/>
              <a:ext cx="529590" cy="530225"/>
            </a:xfrm>
            <a:custGeom>
              <a:avLst/>
              <a:gdLst/>
              <a:ahLst/>
              <a:cxnLst/>
              <a:rect l="l" t="t" r="r" b="b"/>
              <a:pathLst>
                <a:path w="529590" h="530225">
                  <a:moveTo>
                    <a:pt x="284294" y="0"/>
                  </a:moveTo>
                  <a:lnTo>
                    <a:pt x="238313" y="564"/>
                  </a:lnTo>
                  <a:lnTo>
                    <a:pt x="192965" y="9058"/>
                  </a:lnTo>
                  <a:lnTo>
                    <a:pt x="131488" y="34958"/>
                  </a:lnTo>
                  <a:lnTo>
                    <a:pt x="76811" y="77041"/>
                  </a:lnTo>
                  <a:lnTo>
                    <a:pt x="46086" y="113816"/>
                  </a:lnTo>
                  <a:lnTo>
                    <a:pt x="23043" y="154303"/>
                  </a:lnTo>
                  <a:lnTo>
                    <a:pt x="7681" y="197440"/>
                  </a:lnTo>
                  <a:lnTo>
                    <a:pt x="0" y="242169"/>
                  </a:lnTo>
                  <a:lnTo>
                    <a:pt x="0" y="287428"/>
                  </a:lnTo>
                  <a:lnTo>
                    <a:pt x="7681" y="332156"/>
                  </a:lnTo>
                  <a:lnTo>
                    <a:pt x="23043" y="375294"/>
                  </a:lnTo>
                  <a:lnTo>
                    <a:pt x="46086" y="415780"/>
                  </a:lnTo>
                  <a:lnTo>
                    <a:pt x="76811" y="452555"/>
                  </a:lnTo>
                  <a:lnTo>
                    <a:pt x="115331" y="484478"/>
                  </a:lnTo>
                  <a:lnTo>
                    <a:pt x="157848" y="508013"/>
                  </a:lnTo>
                  <a:lnTo>
                    <a:pt x="203154" y="523160"/>
                  </a:lnTo>
                  <a:lnTo>
                    <a:pt x="250039" y="529923"/>
                  </a:lnTo>
                  <a:lnTo>
                    <a:pt x="293664" y="528730"/>
                  </a:lnTo>
                  <a:lnTo>
                    <a:pt x="336655" y="520395"/>
                  </a:lnTo>
                  <a:lnTo>
                    <a:pt x="378062" y="504919"/>
                  </a:lnTo>
                  <a:lnTo>
                    <a:pt x="416936" y="482302"/>
                  </a:lnTo>
                  <a:lnTo>
                    <a:pt x="452325" y="452542"/>
                  </a:lnTo>
                  <a:lnTo>
                    <a:pt x="483046" y="415771"/>
                  </a:lnTo>
                  <a:lnTo>
                    <a:pt x="506087" y="375287"/>
                  </a:lnTo>
                  <a:lnTo>
                    <a:pt x="521449" y="332150"/>
                  </a:lnTo>
                  <a:lnTo>
                    <a:pt x="529131" y="287421"/>
                  </a:lnTo>
                  <a:lnTo>
                    <a:pt x="529132" y="242163"/>
                  </a:lnTo>
                  <a:lnTo>
                    <a:pt x="521452" y="197434"/>
                  </a:lnTo>
                  <a:lnTo>
                    <a:pt x="506091" y="154297"/>
                  </a:lnTo>
                  <a:lnTo>
                    <a:pt x="483049" y="113813"/>
                  </a:lnTo>
                  <a:lnTo>
                    <a:pt x="452325" y="77041"/>
                  </a:lnTo>
                  <a:lnTo>
                    <a:pt x="414925" y="45885"/>
                  </a:lnTo>
                  <a:lnTo>
                    <a:pt x="373713" y="22660"/>
                  </a:lnTo>
                  <a:lnTo>
                    <a:pt x="329798" y="7365"/>
                  </a:lnTo>
                  <a:lnTo>
                    <a:pt x="284294" y="0"/>
                  </a:lnTo>
                  <a:close/>
                </a:path>
              </a:pathLst>
            </a:custGeom>
            <a:solidFill>
              <a:srgbClr val="00B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3">
              <a:extLst>
                <a:ext uri="{FF2B5EF4-FFF2-40B4-BE49-F238E27FC236}">
                  <a16:creationId xmlns:a16="http://schemas.microsoft.com/office/drawing/2014/main" id="{D6E9648B-8593-C3D9-3F24-C5273F789943}"/>
                </a:ext>
              </a:extLst>
            </p:cNvPr>
            <p:cNvSpPr/>
            <p:nvPr/>
          </p:nvSpPr>
          <p:spPr>
            <a:xfrm>
              <a:off x="910685" y="4686476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225251" y="0"/>
                  </a:moveTo>
                  <a:lnTo>
                    <a:pt x="182229" y="4123"/>
                  </a:lnTo>
                  <a:lnTo>
                    <a:pt x="140488" y="16492"/>
                  </a:lnTo>
                  <a:lnTo>
                    <a:pt x="101308" y="37108"/>
                  </a:lnTo>
                  <a:lnTo>
                    <a:pt x="65970" y="65970"/>
                  </a:lnTo>
                  <a:lnTo>
                    <a:pt x="37108" y="101303"/>
                  </a:lnTo>
                  <a:lnTo>
                    <a:pt x="16492" y="140481"/>
                  </a:lnTo>
                  <a:lnTo>
                    <a:pt x="4123" y="182221"/>
                  </a:lnTo>
                  <a:lnTo>
                    <a:pt x="0" y="225242"/>
                  </a:lnTo>
                  <a:lnTo>
                    <a:pt x="4123" y="268264"/>
                  </a:lnTo>
                  <a:lnTo>
                    <a:pt x="16492" y="310006"/>
                  </a:lnTo>
                  <a:lnTo>
                    <a:pt x="37108" y="349186"/>
                  </a:lnTo>
                  <a:lnTo>
                    <a:pt x="65970" y="384524"/>
                  </a:lnTo>
                  <a:lnTo>
                    <a:pt x="101308" y="413386"/>
                  </a:lnTo>
                  <a:lnTo>
                    <a:pt x="140488" y="434001"/>
                  </a:lnTo>
                  <a:lnTo>
                    <a:pt x="182229" y="446371"/>
                  </a:lnTo>
                  <a:lnTo>
                    <a:pt x="225251" y="450494"/>
                  </a:lnTo>
                  <a:lnTo>
                    <a:pt x="268273" y="446371"/>
                  </a:lnTo>
                  <a:lnTo>
                    <a:pt x="310013" y="434001"/>
                  </a:lnTo>
                  <a:lnTo>
                    <a:pt x="349190" y="413386"/>
                  </a:lnTo>
                  <a:lnTo>
                    <a:pt x="384524" y="384524"/>
                  </a:lnTo>
                  <a:lnTo>
                    <a:pt x="413386" y="349186"/>
                  </a:lnTo>
                  <a:lnTo>
                    <a:pt x="434001" y="310006"/>
                  </a:lnTo>
                  <a:lnTo>
                    <a:pt x="446371" y="268264"/>
                  </a:lnTo>
                  <a:lnTo>
                    <a:pt x="450494" y="225242"/>
                  </a:lnTo>
                  <a:lnTo>
                    <a:pt x="446371" y="182221"/>
                  </a:lnTo>
                  <a:lnTo>
                    <a:pt x="434001" y="140481"/>
                  </a:lnTo>
                  <a:lnTo>
                    <a:pt x="413386" y="101303"/>
                  </a:lnTo>
                  <a:lnTo>
                    <a:pt x="384524" y="65970"/>
                  </a:lnTo>
                  <a:lnTo>
                    <a:pt x="349190" y="37108"/>
                  </a:lnTo>
                  <a:lnTo>
                    <a:pt x="310013" y="16492"/>
                  </a:lnTo>
                  <a:lnTo>
                    <a:pt x="268273" y="4123"/>
                  </a:lnTo>
                  <a:lnTo>
                    <a:pt x="225251" y="0"/>
                  </a:lnTo>
                  <a:close/>
                </a:path>
              </a:pathLst>
            </a:custGeom>
            <a:solidFill>
              <a:srgbClr val="6FD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4">
              <a:extLst>
                <a:ext uri="{FF2B5EF4-FFF2-40B4-BE49-F238E27FC236}">
                  <a16:creationId xmlns:a16="http://schemas.microsoft.com/office/drawing/2014/main" id="{528FBE36-0D57-1029-A7D2-9E30B6E9114D}"/>
                </a:ext>
              </a:extLst>
            </p:cNvPr>
            <p:cNvSpPr/>
            <p:nvPr/>
          </p:nvSpPr>
          <p:spPr>
            <a:xfrm>
              <a:off x="952729" y="4726799"/>
              <a:ext cx="340360" cy="340360"/>
            </a:xfrm>
            <a:custGeom>
              <a:avLst/>
              <a:gdLst/>
              <a:ahLst/>
              <a:cxnLst/>
              <a:rect l="l" t="t" r="r" b="b"/>
              <a:pathLst>
                <a:path w="340359" h="340360">
                  <a:moveTo>
                    <a:pt x="170112" y="0"/>
                  </a:moveTo>
                  <a:lnTo>
                    <a:pt x="126959" y="5536"/>
                  </a:lnTo>
                  <a:lnTo>
                    <a:pt x="86098" y="22144"/>
                  </a:lnTo>
                  <a:lnTo>
                    <a:pt x="49824" y="49825"/>
                  </a:lnTo>
                  <a:lnTo>
                    <a:pt x="22143" y="86099"/>
                  </a:lnTo>
                  <a:lnTo>
                    <a:pt x="5535" y="126959"/>
                  </a:lnTo>
                  <a:lnTo>
                    <a:pt x="0" y="170118"/>
                  </a:lnTo>
                  <a:lnTo>
                    <a:pt x="5535" y="213266"/>
                  </a:lnTo>
                  <a:lnTo>
                    <a:pt x="22143" y="254127"/>
                  </a:lnTo>
                  <a:lnTo>
                    <a:pt x="49824" y="290401"/>
                  </a:lnTo>
                  <a:lnTo>
                    <a:pt x="86098" y="318087"/>
                  </a:lnTo>
                  <a:lnTo>
                    <a:pt x="126959" y="334698"/>
                  </a:lnTo>
                  <a:lnTo>
                    <a:pt x="170112" y="340236"/>
                  </a:lnTo>
                  <a:lnTo>
                    <a:pt x="213266" y="334698"/>
                  </a:lnTo>
                  <a:lnTo>
                    <a:pt x="254126" y="318087"/>
                  </a:lnTo>
                  <a:lnTo>
                    <a:pt x="279876" y="298434"/>
                  </a:lnTo>
                  <a:lnTo>
                    <a:pt x="170112" y="298434"/>
                  </a:lnTo>
                  <a:lnTo>
                    <a:pt x="121826" y="289037"/>
                  </a:lnTo>
                  <a:lnTo>
                    <a:pt x="79377" y="260848"/>
                  </a:lnTo>
                  <a:lnTo>
                    <a:pt x="51188" y="218404"/>
                  </a:lnTo>
                  <a:lnTo>
                    <a:pt x="41792" y="170113"/>
                  </a:lnTo>
                  <a:lnTo>
                    <a:pt x="51188" y="121829"/>
                  </a:lnTo>
                  <a:lnTo>
                    <a:pt x="79377" y="79378"/>
                  </a:lnTo>
                  <a:lnTo>
                    <a:pt x="121826" y="51188"/>
                  </a:lnTo>
                  <a:lnTo>
                    <a:pt x="170112" y="41792"/>
                  </a:lnTo>
                  <a:lnTo>
                    <a:pt x="279874" y="41792"/>
                  </a:lnTo>
                  <a:lnTo>
                    <a:pt x="254126" y="22144"/>
                  </a:lnTo>
                  <a:lnTo>
                    <a:pt x="213266" y="5536"/>
                  </a:lnTo>
                  <a:lnTo>
                    <a:pt x="170112" y="0"/>
                  </a:lnTo>
                  <a:close/>
                </a:path>
                <a:path w="340359" h="340360">
                  <a:moveTo>
                    <a:pt x="279874" y="41792"/>
                  </a:moveTo>
                  <a:lnTo>
                    <a:pt x="170112" y="41792"/>
                  </a:lnTo>
                  <a:lnTo>
                    <a:pt x="218398" y="51188"/>
                  </a:lnTo>
                  <a:lnTo>
                    <a:pt x="260847" y="79378"/>
                  </a:lnTo>
                  <a:lnTo>
                    <a:pt x="289037" y="121829"/>
                  </a:lnTo>
                  <a:lnTo>
                    <a:pt x="298433" y="170118"/>
                  </a:lnTo>
                  <a:lnTo>
                    <a:pt x="289037" y="218404"/>
                  </a:lnTo>
                  <a:lnTo>
                    <a:pt x="260847" y="260848"/>
                  </a:lnTo>
                  <a:lnTo>
                    <a:pt x="218398" y="289037"/>
                  </a:lnTo>
                  <a:lnTo>
                    <a:pt x="170112" y="298434"/>
                  </a:lnTo>
                  <a:lnTo>
                    <a:pt x="279876" y="298434"/>
                  </a:lnTo>
                  <a:lnTo>
                    <a:pt x="290400" y="290401"/>
                  </a:lnTo>
                  <a:lnTo>
                    <a:pt x="318086" y="254127"/>
                  </a:lnTo>
                  <a:lnTo>
                    <a:pt x="334698" y="213266"/>
                  </a:lnTo>
                  <a:lnTo>
                    <a:pt x="340235" y="170113"/>
                  </a:lnTo>
                  <a:lnTo>
                    <a:pt x="334698" y="126959"/>
                  </a:lnTo>
                  <a:lnTo>
                    <a:pt x="318086" y="86099"/>
                  </a:lnTo>
                  <a:lnTo>
                    <a:pt x="290400" y="49825"/>
                  </a:lnTo>
                  <a:lnTo>
                    <a:pt x="279874" y="41792"/>
                  </a:lnTo>
                  <a:close/>
                </a:path>
              </a:pathLst>
            </a:custGeom>
            <a:solidFill>
              <a:srgbClr val="FF4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5">
              <a:extLst>
                <a:ext uri="{FF2B5EF4-FFF2-40B4-BE49-F238E27FC236}">
                  <a16:creationId xmlns:a16="http://schemas.microsoft.com/office/drawing/2014/main" id="{CA98548E-172B-A31C-20F8-2CC737A95CA3}"/>
                </a:ext>
              </a:extLst>
            </p:cNvPr>
            <p:cNvSpPr/>
            <p:nvPr/>
          </p:nvSpPr>
          <p:spPr>
            <a:xfrm>
              <a:off x="949404" y="4723475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4" h="347345">
                  <a:moveTo>
                    <a:pt x="173555" y="0"/>
                  </a:moveTo>
                  <a:lnTo>
                    <a:pt x="129529" y="5648"/>
                  </a:lnTo>
                  <a:lnTo>
                    <a:pt x="87843" y="22593"/>
                  </a:lnTo>
                  <a:lnTo>
                    <a:pt x="50834" y="50834"/>
                  </a:lnTo>
                  <a:lnTo>
                    <a:pt x="22593" y="87839"/>
                  </a:lnTo>
                  <a:lnTo>
                    <a:pt x="5648" y="129524"/>
                  </a:lnTo>
                  <a:lnTo>
                    <a:pt x="0" y="173550"/>
                  </a:lnTo>
                  <a:lnTo>
                    <a:pt x="5648" y="217577"/>
                  </a:lnTo>
                  <a:lnTo>
                    <a:pt x="22593" y="259265"/>
                  </a:lnTo>
                  <a:lnTo>
                    <a:pt x="50834" y="296275"/>
                  </a:lnTo>
                  <a:lnTo>
                    <a:pt x="87843" y="324516"/>
                  </a:lnTo>
                  <a:lnTo>
                    <a:pt x="129529" y="341461"/>
                  </a:lnTo>
                  <a:lnTo>
                    <a:pt x="173555" y="347110"/>
                  </a:lnTo>
                  <a:lnTo>
                    <a:pt x="217580" y="341461"/>
                  </a:lnTo>
                  <a:lnTo>
                    <a:pt x="259266" y="324516"/>
                  </a:lnTo>
                  <a:lnTo>
                    <a:pt x="296275" y="296275"/>
                  </a:lnTo>
                  <a:lnTo>
                    <a:pt x="324516" y="259265"/>
                  </a:lnTo>
                  <a:lnTo>
                    <a:pt x="341461" y="217577"/>
                  </a:lnTo>
                  <a:lnTo>
                    <a:pt x="347110" y="173550"/>
                  </a:lnTo>
                  <a:lnTo>
                    <a:pt x="341461" y="129524"/>
                  </a:lnTo>
                  <a:lnTo>
                    <a:pt x="324516" y="87839"/>
                  </a:lnTo>
                  <a:lnTo>
                    <a:pt x="296275" y="50834"/>
                  </a:lnTo>
                  <a:lnTo>
                    <a:pt x="259266" y="22593"/>
                  </a:lnTo>
                  <a:lnTo>
                    <a:pt x="217580" y="5648"/>
                  </a:lnTo>
                  <a:lnTo>
                    <a:pt x="173555" y="0"/>
                  </a:lnTo>
                  <a:close/>
                </a:path>
              </a:pathLst>
            </a:custGeom>
            <a:solidFill>
              <a:srgbClr val="E8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6">
              <a:extLst>
                <a:ext uri="{FF2B5EF4-FFF2-40B4-BE49-F238E27FC236}">
                  <a16:creationId xmlns:a16="http://schemas.microsoft.com/office/drawing/2014/main" id="{97F5B9A2-11F3-46DB-71EC-8C1B2B92006A}"/>
                </a:ext>
              </a:extLst>
            </p:cNvPr>
            <p:cNvSpPr/>
            <p:nvPr/>
          </p:nvSpPr>
          <p:spPr>
            <a:xfrm>
              <a:off x="845604" y="4478324"/>
              <a:ext cx="694055" cy="694055"/>
            </a:xfrm>
            <a:custGeom>
              <a:avLst/>
              <a:gdLst/>
              <a:ahLst/>
              <a:cxnLst/>
              <a:rect l="l" t="t" r="r" b="b"/>
              <a:pathLst>
                <a:path w="694055" h="694054">
                  <a:moveTo>
                    <a:pt x="417703" y="431711"/>
                  </a:moveTo>
                  <a:lnTo>
                    <a:pt x="415124" y="385470"/>
                  </a:lnTo>
                  <a:lnTo>
                    <a:pt x="397357" y="341960"/>
                  </a:lnTo>
                  <a:lnTo>
                    <a:pt x="381762" y="357543"/>
                  </a:lnTo>
                  <a:lnTo>
                    <a:pt x="395033" y="393738"/>
                  </a:lnTo>
                  <a:lnTo>
                    <a:pt x="396189" y="431812"/>
                  </a:lnTo>
                  <a:lnTo>
                    <a:pt x="385254" y="468604"/>
                  </a:lnTo>
                  <a:lnTo>
                    <a:pt x="362204" y="500964"/>
                  </a:lnTo>
                  <a:lnTo>
                    <a:pt x="322656" y="527202"/>
                  </a:lnTo>
                  <a:lnTo>
                    <a:pt x="277622" y="535940"/>
                  </a:lnTo>
                  <a:lnTo>
                    <a:pt x="232587" y="527189"/>
                  </a:lnTo>
                  <a:lnTo>
                    <a:pt x="193040" y="500964"/>
                  </a:lnTo>
                  <a:lnTo>
                    <a:pt x="166814" y="461429"/>
                  </a:lnTo>
                  <a:lnTo>
                    <a:pt x="158064" y="416394"/>
                  </a:lnTo>
                  <a:lnTo>
                    <a:pt x="166814" y="371360"/>
                  </a:lnTo>
                  <a:lnTo>
                    <a:pt x="193040" y="331812"/>
                  </a:lnTo>
                  <a:lnTo>
                    <a:pt x="225412" y="308775"/>
                  </a:lnTo>
                  <a:lnTo>
                    <a:pt x="262204" y="297827"/>
                  </a:lnTo>
                  <a:lnTo>
                    <a:pt x="300278" y="298983"/>
                  </a:lnTo>
                  <a:lnTo>
                    <a:pt x="336461" y="312242"/>
                  </a:lnTo>
                  <a:lnTo>
                    <a:pt x="352056" y="296659"/>
                  </a:lnTo>
                  <a:lnTo>
                    <a:pt x="308546" y="278892"/>
                  </a:lnTo>
                  <a:lnTo>
                    <a:pt x="262305" y="276313"/>
                  </a:lnTo>
                  <a:lnTo>
                    <a:pt x="217411" y="288925"/>
                  </a:lnTo>
                  <a:lnTo>
                    <a:pt x="177952" y="316712"/>
                  </a:lnTo>
                  <a:lnTo>
                    <a:pt x="151561" y="353275"/>
                  </a:lnTo>
                  <a:lnTo>
                    <a:pt x="138366" y="394804"/>
                  </a:lnTo>
                  <a:lnTo>
                    <a:pt x="138366" y="437984"/>
                  </a:lnTo>
                  <a:lnTo>
                    <a:pt x="151561" y="479513"/>
                  </a:lnTo>
                  <a:lnTo>
                    <a:pt x="177952" y="516077"/>
                  </a:lnTo>
                  <a:lnTo>
                    <a:pt x="214515" y="542455"/>
                  </a:lnTo>
                  <a:lnTo>
                    <a:pt x="256032" y="555650"/>
                  </a:lnTo>
                  <a:lnTo>
                    <a:pt x="299212" y="555650"/>
                  </a:lnTo>
                  <a:lnTo>
                    <a:pt x="340741" y="542467"/>
                  </a:lnTo>
                  <a:lnTo>
                    <a:pt x="377304" y="516077"/>
                  </a:lnTo>
                  <a:lnTo>
                    <a:pt x="405091" y="476618"/>
                  </a:lnTo>
                  <a:lnTo>
                    <a:pt x="417703" y="431711"/>
                  </a:lnTo>
                  <a:close/>
                </a:path>
                <a:path w="694055" h="694054">
                  <a:moveTo>
                    <a:pt x="490410" y="431546"/>
                  </a:moveTo>
                  <a:lnTo>
                    <a:pt x="488200" y="382079"/>
                  </a:lnTo>
                  <a:lnTo>
                    <a:pt x="474560" y="334111"/>
                  </a:lnTo>
                  <a:lnTo>
                    <a:pt x="449491" y="289826"/>
                  </a:lnTo>
                  <a:lnTo>
                    <a:pt x="434213" y="305104"/>
                  </a:lnTo>
                  <a:lnTo>
                    <a:pt x="455853" y="344779"/>
                  </a:lnTo>
                  <a:lnTo>
                    <a:pt x="467448" y="387565"/>
                  </a:lnTo>
                  <a:lnTo>
                    <a:pt x="469011" y="431584"/>
                  </a:lnTo>
                  <a:lnTo>
                    <a:pt x="460527" y="474941"/>
                  </a:lnTo>
                  <a:lnTo>
                    <a:pt x="441998" y="515785"/>
                  </a:lnTo>
                  <a:lnTo>
                    <a:pt x="413435" y="552196"/>
                  </a:lnTo>
                  <a:lnTo>
                    <a:pt x="378739" y="579704"/>
                  </a:lnTo>
                  <a:lnTo>
                    <a:pt x="339940" y="598043"/>
                  </a:lnTo>
                  <a:lnTo>
                    <a:pt x="298665" y="607212"/>
                  </a:lnTo>
                  <a:lnTo>
                    <a:pt x="256578" y="607225"/>
                  </a:lnTo>
                  <a:lnTo>
                    <a:pt x="215315" y="598055"/>
                  </a:lnTo>
                  <a:lnTo>
                    <a:pt x="176504" y="579716"/>
                  </a:lnTo>
                  <a:lnTo>
                    <a:pt x="141808" y="552208"/>
                  </a:lnTo>
                  <a:lnTo>
                    <a:pt x="114300" y="517512"/>
                  </a:lnTo>
                  <a:lnTo>
                    <a:pt x="95961" y="478713"/>
                  </a:lnTo>
                  <a:lnTo>
                    <a:pt x="86791" y="437438"/>
                  </a:lnTo>
                  <a:lnTo>
                    <a:pt x="86791" y="395351"/>
                  </a:lnTo>
                  <a:lnTo>
                    <a:pt x="95961" y="354076"/>
                  </a:lnTo>
                  <a:lnTo>
                    <a:pt x="114300" y="315264"/>
                  </a:lnTo>
                  <a:lnTo>
                    <a:pt x="141808" y="280568"/>
                  </a:lnTo>
                  <a:lnTo>
                    <a:pt x="178231" y="252006"/>
                  </a:lnTo>
                  <a:lnTo>
                    <a:pt x="219062" y="233489"/>
                  </a:lnTo>
                  <a:lnTo>
                    <a:pt x="262432" y="225005"/>
                  </a:lnTo>
                  <a:lnTo>
                    <a:pt x="306451" y="226568"/>
                  </a:lnTo>
                  <a:lnTo>
                    <a:pt x="349237" y="238163"/>
                  </a:lnTo>
                  <a:lnTo>
                    <a:pt x="388899" y="259803"/>
                  </a:lnTo>
                  <a:lnTo>
                    <a:pt x="404190" y="244513"/>
                  </a:lnTo>
                  <a:lnTo>
                    <a:pt x="359892" y="219456"/>
                  </a:lnTo>
                  <a:lnTo>
                    <a:pt x="311937" y="205816"/>
                  </a:lnTo>
                  <a:lnTo>
                    <a:pt x="262470" y="203593"/>
                  </a:lnTo>
                  <a:lnTo>
                    <a:pt x="213664" y="212801"/>
                  </a:lnTo>
                  <a:lnTo>
                    <a:pt x="167690" y="233426"/>
                  </a:lnTo>
                  <a:lnTo>
                    <a:pt x="126707" y="265468"/>
                  </a:lnTo>
                  <a:lnTo>
                    <a:pt x="96139" y="304025"/>
                  </a:lnTo>
                  <a:lnTo>
                    <a:pt x="75755" y="347154"/>
                  </a:lnTo>
                  <a:lnTo>
                    <a:pt x="65570" y="393001"/>
                  </a:lnTo>
                  <a:lnTo>
                    <a:pt x="65570" y="439775"/>
                  </a:lnTo>
                  <a:lnTo>
                    <a:pt x="75755" y="485635"/>
                  </a:lnTo>
                  <a:lnTo>
                    <a:pt x="96139" y="528751"/>
                  </a:lnTo>
                  <a:lnTo>
                    <a:pt x="126707" y="567309"/>
                  </a:lnTo>
                  <a:lnTo>
                    <a:pt x="165265" y="597877"/>
                  </a:lnTo>
                  <a:lnTo>
                    <a:pt x="208381" y="618261"/>
                  </a:lnTo>
                  <a:lnTo>
                    <a:pt x="254241" y="628446"/>
                  </a:lnTo>
                  <a:lnTo>
                    <a:pt x="301015" y="628434"/>
                  </a:lnTo>
                  <a:lnTo>
                    <a:pt x="346862" y="618248"/>
                  </a:lnTo>
                  <a:lnTo>
                    <a:pt x="389978" y="597865"/>
                  </a:lnTo>
                  <a:lnTo>
                    <a:pt x="428536" y="567296"/>
                  </a:lnTo>
                  <a:lnTo>
                    <a:pt x="460578" y="526326"/>
                  </a:lnTo>
                  <a:lnTo>
                    <a:pt x="481203" y="480352"/>
                  </a:lnTo>
                  <a:lnTo>
                    <a:pt x="490410" y="431546"/>
                  </a:lnTo>
                  <a:close/>
                </a:path>
                <a:path w="694055" h="694054">
                  <a:moveTo>
                    <a:pt x="555256" y="416382"/>
                  </a:moveTo>
                  <a:lnTo>
                    <a:pt x="551345" y="369582"/>
                  </a:lnTo>
                  <a:lnTo>
                    <a:pt x="539851" y="324751"/>
                  </a:lnTo>
                  <a:lnTo>
                    <a:pt x="521068" y="282651"/>
                  </a:lnTo>
                  <a:lnTo>
                    <a:pt x="495312" y="244017"/>
                  </a:lnTo>
                  <a:lnTo>
                    <a:pt x="480072" y="259245"/>
                  </a:lnTo>
                  <a:lnTo>
                    <a:pt x="505358" y="298831"/>
                  </a:lnTo>
                  <a:lnTo>
                    <a:pt x="522668" y="341515"/>
                  </a:lnTo>
                  <a:lnTo>
                    <a:pt x="531990" y="386118"/>
                  </a:lnTo>
                  <a:lnTo>
                    <a:pt x="533336" y="431495"/>
                  </a:lnTo>
                  <a:lnTo>
                    <a:pt x="526681" y="476491"/>
                  </a:lnTo>
                  <a:lnTo>
                    <a:pt x="512051" y="519938"/>
                  </a:lnTo>
                  <a:lnTo>
                    <a:pt x="489432" y="560692"/>
                  </a:lnTo>
                  <a:lnTo>
                    <a:pt x="458838" y="597598"/>
                  </a:lnTo>
                  <a:lnTo>
                    <a:pt x="423379" y="627202"/>
                  </a:lnTo>
                  <a:lnTo>
                    <a:pt x="384314" y="649414"/>
                  </a:lnTo>
                  <a:lnTo>
                    <a:pt x="342671" y="664210"/>
                  </a:lnTo>
                  <a:lnTo>
                    <a:pt x="299478" y="671614"/>
                  </a:lnTo>
                  <a:lnTo>
                    <a:pt x="255765" y="671614"/>
                  </a:lnTo>
                  <a:lnTo>
                    <a:pt x="212572" y="664210"/>
                  </a:lnTo>
                  <a:lnTo>
                    <a:pt x="170929" y="649401"/>
                  </a:lnTo>
                  <a:lnTo>
                    <a:pt x="131864" y="627202"/>
                  </a:lnTo>
                  <a:lnTo>
                    <a:pt x="96418" y="597598"/>
                  </a:lnTo>
                  <a:lnTo>
                    <a:pt x="66814" y="562140"/>
                  </a:lnTo>
                  <a:lnTo>
                    <a:pt x="44615" y="523074"/>
                  </a:lnTo>
                  <a:lnTo>
                    <a:pt x="29806" y="481431"/>
                  </a:lnTo>
                  <a:lnTo>
                    <a:pt x="22402" y="438238"/>
                  </a:lnTo>
                  <a:lnTo>
                    <a:pt x="22402" y="394538"/>
                  </a:lnTo>
                  <a:lnTo>
                    <a:pt x="29806" y="351345"/>
                  </a:lnTo>
                  <a:lnTo>
                    <a:pt x="44615" y="309702"/>
                  </a:lnTo>
                  <a:lnTo>
                    <a:pt x="66814" y="270637"/>
                  </a:lnTo>
                  <a:lnTo>
                    <a:pt x="96418" y="235178"/>
                  </a:lnTo>
                  <a:lnTo>
                    <a:pt x="133324" y="204584"/>
                  </a:lnTo>
                  <a:lnTo>
                    <a:pt x="174078" y="181965"/>
                  </a:lnTo>
                  <a:lnTo>
                    <a:pt x="217525" y="167335"/>
                  </a:lnTo>
                  <a:lnTo>
                    <a:pt x="262521" y="160693"/>
                  </a:lnTo>
                  <a:lnTo>
                    <a:pt x="307898" y="162026"/>
                  </a:lnTo>
                  <a:lnTo>
                    <a:pt x="352501" y="171348"/>
                  </a:lnTo>
                  <a:lnTo>
                    <a:pt x="395173" y="188658"/>
                  </a:lnTo>
                  <a:lnTo>
                    <a:pt x="434771" y="213944"/>
                  </a:lnTo>
                  <a:lnTo>
                    <a:pt x="450011" y="198716"/>
                  </a:lnTo>
                  <a:lnTo>
                    <a:pt x="411365" y="172961"/>
                  </a:lnTo>
                  <a:lnTo>
                    <a:pt x="369252" y="154165"/>
                  </a:lnTo>
                  <a:lnTo>
                    <a:pt x="324421" y="142659"/>
                  </a:lnTo>
                  <a:lnTo>
                    <a:pt x="277622" y="138760"/>
                  </a:lnTo>
                  <a:lnTo>
                    <a:pt x="223037" y="144094"/>
                  </a:lnTo>
                  <a:lnTo>
                    <a:pt x="171323" y="159753"/>
                  </a:lnTo>
                  <a:lnTo>
                    <a:pt x="123685" y="185254"/>
                  </a:lnTo>
                  <a:lnTo>
                    <a:pt x="81318" y="220078"/>
                  </a:lnTo>
                  <a:lnTo>
                    <a:pt x="46482" y="262445"/>
                  </a:lnTo>
                  <a:lnTo>
                    <a:pt x="20993" y="310083"/>
                  </a:lnTo>
                  <a:lnTo>
                    <a:pt x="5334" y="361810"/>
                  </a:lnTo>
                  <a:lnTo>
                    <a:pt x="0" y="416394"/>
                  </a:lnTo>
                  <a:lnTo>
                    <a:pt x="5334" y="470979"/>
                  </a:lnTo>
                  <a:lnTo>
                    <a:pt x="20993" y="522693"/>
                  </a:lnTo>
                  <a:lnTo>
                    <a:pt x="46482" y="570331"/>
                  </a:lnTo>
                  <a:lnTo>
                    <a:pt x="81318" y="612698"/>
                  </a:lnTo>
                  <a:lnTo>
                    <a:pt x="123685" y="647522"/>
                  </a:lnTo>
                  <a:lnTo>
                    <a:pt x="171323" y="673023"/>
                  </a:lnTo>
                  <a:lnTo>
                    <a:pt x="223037" y="688682"/>
                  </a:lnTo>
                  <a:lnTo>
                    <a:pt x="277622" y="694016"/>
                  </a:lnTo>
                  <a:lnTo>
                    <a:pt x="332206" y="688682"/>
                  </a:lnTo>
                  <a:lnTo>
                    <a:pt x="383921" y="673023"/>
                  </a:lnTo>
                  <a:lnTo>
                    <a:pt x="431571" y="647522"/>
                  </a:lnTo>
                  <a:lnTo>
                    <a:pt x="473938" y="612698"/>
                  </a:lnTo>
                  <a:lnTo>
                    <a:pt x="508762" y="570331"/>
                  </a:lnTo>
                  <a:lnTo>
                    <a:pt x="534263" y="522681"/>
                  </a:lnTo>
                  <a:lnTo>
                    <a:pt x="549922" y="470966"/>
                  </a:lnTo>
                  <a:lnTo>
                    <a:pt x="555256" y="416382"/>
                  </a:lnTo>
                  <a:close/>
                </a:path>
                <a:path w="694055" h="694054">
                  <a:moveTo>
                    <a:pt x="694016" y="85445"/>
                  </a:moveTo>
                  <a:lnTo>
                    <a:pt x="689406" y="76073"/>
                  </a:lnTo>
                  <a:lnTo>
                    <a:pt x="681659" y="77050"/>
                  </a:lnTo>
                  <a:lnTo>
                    <a:pt x="612749" y="85775"/>
                  </a:lnTo>
                  <a:lnTo>
                    <a:pt x="608228" y="81254"/>
                  </a:lnTo>
                  <a:lnTo>
                    <a:pt x="617943" y="4597"/>
                  </a:lnTo>
                  <a:lnTo>
                    <a:pt x="608558" y="0"/>
                  </a:lnTo>
                  <a:lnTo>
                    <a:pt x="510438" y="98132"/>
                  </a:lnTo>
                  <a:lnTo>
                    <a:pt x="509612" y="99809"/>
                  </a:lnTo>
                  <a:lnTo>
                    <a:pt x="499529" y="179387"/>
                  </a:lnTo>
                  <a:lnTo>
                    <a:pt x="317944" y="360972"/>
                  </a:lnTo>
                  <a:lnTo>
                    <a:pt x="296164" y="350418"/>
                  </a:lnTo>
                  <a:lnTo>
                    <a:pt x="272580" y="348056"/>
                  </a:lnTo>
                  <a:lnTo>
                    <a:pt x="249478" y="353885"/>
                  </a:lnTo>
                  <a:lnTo>
                    <a:pt x="229171" y="367931"/>
                  </a:lnTo>
                  <a:lnTo>
                    <a:pt x="214122" y="390601"/>
                  </a:lnTo>
                  <a:lnTo>
                    <a:pt x="209092" y="416394"/>
                  </a:lnTo>
                  <a:lnTo>
                    <a:pt x="214122" y="442175"/>
                  </a:lnTo>
                  <a:lnTo>
                    <a:pt x="229171" y="464845"/>
                  </a:lnTo>
                  <a:lnTo>
                    <a:pt x="251841" y="479894"/>
                  </a:lnTo>
                  <a:lnTo>
                    <a:pt x="277622" y="484911"/>
                  </a:lnTo>
                  <a:lnTo>
                    <a:pt x="303403" y="479894"/>
                  </a:lnTo>
                  <a:lnTo>
                    <a:pt x="326072" y="464845"/>
                  </a:lnTo>
                  <a:lnTo>
                    <a:pt x="340118" y="444538"/>
                  </a:lnTo>
                  <a:lnTo>
                    <a:pt x="345960" y="421436"/>
                  </a:lnTo>
                  <a:lnTo>
                    <a:pt x="343598" y="397852"/>
                  </a:lnTo>
                  <a:lnTo>
                    <a:pt x="333044" y="376072"/>
                  </a:lnTo>
                  <a:lnTo>
                    <a:pt x="514642" y="194475"/>
                  </a:lnTo>
                  <a:lnTo>
                    <a:pt x="594207" y="184404"/>
                  </a:lnTo>
                  <a:lnTo>
                    <a:pt x="595884" y="183578"/>
                  </a:lnTo>
                  <a:lnTo>
                    <a:pt x="694016" y="85445"/>
                  </a:lnTo>
                  <a:close/>
                </a:path>
              </a:pathLst>
            </a:custGeom>
            <a:solidFill>
              <a:srgbClr val="042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FA6980A-3908-81A9-745E-9247B8D33895}"/>
              </a:ext>
            </a:extLst>
          </p:cNvPr>
          <p:cNvSpPr txBox="1">
            <a:spLocks/>
          </p:cNvSpPr>
          <p:nvPr/>
        </p:nvSpPr>
        <p:spPr>
          <a:xfrm>
            <a:off x="6647460" y="1538827"/>
            <a:ext cx="2267939" cy="2362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ZA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algn="ctr">
              <a:lnSpc>
                <a:spcPct val="100000"/>
              </a:lnSpc>
            </a:pPr>
            <a:b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Facilitate the translation of South Africa’s knowledge resources into sustainable socio-economic opportunities.</a:t>
            </a:r>
          </a:p>
        </p:txBody>
      </p:sp>
      <p:grpSp>
        <p:nvGrpSpPr>
          <p:cNvPr id="30" name="object 37">
            <a:extLst>
              <a:ext uri="{FF2B5EF4-FFF2-40B4-BE49-F238E27FC236}">
                <a16:creationId xmlns:a16="http://schemas.microsoft.com/office/drawing/2014/main" id="{6207CA26-39F0-106B-4B28-489258E645BA}"/>
              </a:ext>
            </a:extLst>
          </p:cNvPr>
          <p:cNvGrpSpPr/>
          <p:nvPr/>
        </p:nvGrpSpPr>
        <p:grpSpPr>
          <a:xfrm>
            <a:off x="3589410" y="1463831"/>
            <a:ext cx="641985" cy="556895"/>
            <a:chOff x="897608" y="5777230"/>
            <a:chExt cx="641985" cy="556895"/>
          </a:xfrm>
        </p:grpSpPr>
        <p:sp>
          <p:nvSpPr>
            <p:cNvPr id="31" name="object 38">
              <a:extLst>
                <a:ext uri="{FF2B5EF4-FFF2-40B4-BE49-F238E27FC236}">
                  <a16:creationId xmlns:a16="http://schemas.microsoft.com/office/drawing/2014/main" id="{68FF8D87-1A65-2863-C439-E29F5871270E}"/>
                </a:ext>
              </a:extLst>
            </p:cNvPr>
            <p:cNvSpPr/>
            <p:nvPr/>
          </p:nvSpPr>
          <p:spPr>
            <a:xfrm>
              <a:off x="897608" y="5777237"/>
              <a:ext cx="641985" cy="556895"/>
            </a:xfrm>
            <a:custGeom>
              <a:avLst/>
              <a:gdLst/>
              <a:ahLst/>
              <a:cxnLst/>
              <a:rect l="l" t="t" r="r" b="b"/>
              <a:pathLst>
                <a:path w="641985" h="556895">
                  <a:moveTo>
                    <a:pt x="501611" y="0"/>
                  </a:moveTo>
                  <a:lnTo>
                    <a:pt x="139776" y="0"/>
                  </a:lnTo>
                  <a:lnTo>
                    <a:pt x="0" y="107454"/>
                  </a:lnTo>
                  <a:lnTo>
                    <a:pt x="320700" y="556856"/>
                  </a:lnTo>
                  <a:lnTo>
                    <a:pt x="641388" y="107454"/>
                  </a:lnTo>
                  <a:lnTo>
                    <a:pt x="501611" y="0"/>
                  </a:lnTo>
                  <a:close/>
                </a:path>
              </a:pathLst>
            </a:custGeom>
            <a:solidFill>
              <a:srgbClr val="B4E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9">
              <a:extLst>
                <a:ext uri="{FF2B5EF4-FFF2-40B4-BE49-F238E27FC236}">
                  <a16:creationId xmlns:a16="http://schemas.microsoft.com/office/drawing/2014/main" id="{428F987F-B9A0-D1A6-7B0E-0EE81B73C257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992" y="5799182"/>
              <a:ext cx="194292" cy="83833"/>
            </a:xfrm>
            <a:prstGeom prst="rect">
              <a:avLst/>
            </a:prstGeom>
          </p:spPr>
        </p:pic>
        <p:sp>
          <p:nvSpPr>
            <p:cNvPr id="33" name="object 40">
              <a:extLst>
                <a:ext uri="{FF2B5EF4-FFF2-40B4-BE49-F238E27FC236}">
                  <a16:creationId xmlns:a16="http://schemas.microsoft.com/office/drawing/2014/main" id="{4CC7B0DD-064A-64B3-75E7-B17AD3EB4DDF}"/>
                </a:ext>
              </a:extLst>
            </p:cNvPr>
            <p:cNvSpPr/>
            <p:nvPr/>
          </p:nvSpPr>
          <p:spPr>
            <a:xfrm>
              <a:off x="979474" y="5904979"/>
              <a:ext cx="467995" cy="358140"/>
            </a:xfrm>
            <a:custGeom>
              <a:avLst/>
              <a:gdLst/>
              <a:ahLst/>
              <a:cxnLst/>
              <a:rect l="l" t="t" r="r" b="b"/>
              <a:pathLst>
                <a:path w="467994" h="358139">
                  <a:moveTo>
                    <a:pt x="208026" y="348183"/>
                  </a:moveTo>
                  <a:lnTo>
                    <a:pt x="125463" y="0"/>
                  </a:lnTo>
                  <a:lnTo>
                    <a:pt x="0" y="0"/>
                  </a:lnTo>
                  <a:lnTo>
                    <a:pt x="208026" y="348183"/>
                  </a:lnTo>
                  <a:close/>
                </a:path>
                <a:path w="467994" h="358139">
                  <a:moveTo>
                    <a:pt x="226225" y="320789"/>
                  </a:moveTo>
                  <a:lnTo>
                    <a:pt x="208026" y="0"/>
                  </a:lnTo>
                  <a:lnTo>
                    <a:pt x="151371" y="0"/>
                  </a:lnTo>
                  <a:lnTo>
                    <a:pt x="226225" y="320789"/>
                  </a:lnTo>
                  <a:close/>
                </a:path>
                <a:path w="467994" h="358139">
                  <a:moveTo>
                    <a:pt x="296367" y="0"/>
                  </a:moveTo>
                  <a:lnTo>
                    <a:pt x="248183" y="0"/>
                  </a:lnTo>
                  <a:lnTo>
                    <a:pt x="248183" y="320789"/>
                  </a:lnTo>
                  <a:lnTo>
                    <a:pt x="296367" y="0"/>
                  </a:lnTo>
                  <a:close/>
                </a:path>
                <a:path w="467994" h="358139">
                  <a:moveTo>
                    <a:pt x="467588" y="0"/>
                  </a:moveTo>
                  <a:lnTo>
                    <a:pt x="340321" y="0"/>
                  </a:lnTo>
                  <a:lnTo>
                    <a:pt x="262585" y="358038"/>
                  </a:lnTo>
                  <a:lnTo>
                    <a:pt x="467588" y="0"/>
                  </a:lnTo>
                  <a:close/>
                </a:path>
              </a:pathLst>
            </a:custGeom>
            <a:solidFill>
              <a:srgbClr val="14C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41">
              <a:extLst>
                <a:ext uri="{FF2B5EF4-FFF2-40B4-BE49-F238E27FC236}">
                  <a16:creationId xmlns:a16="http://schemas.microsoft.com/office/drawing/2014/main" id="{1BDE1A72-4732-35F4-4D81-093D7A15CB39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7664" y="5799182"/>
              <a:ext cx="122825" cy="83831"/>
            </a:xfrm>
            <a:prstGeom prst="rect">
              <a:avLst/>
            </a:prstGeom>
          </p:spPr>
        </p:pic>
        <p:sp>
          <p:nvSpPr>
            <p:cNvPr id="35" name="object 42">
              <a:extLst>
                <a:ext uri="{FF2B5EF4-FFF2-40B4-BE49-F238E27FC236}">
                  <a16:creationId xmlns:a16="http://schemas.microsoft.com/office/drawing/2014/main" id="{FAF0F5CA-35A8-D90E-FD17-03CB5EBAF4FE}"/>
                </a:ext>
              </a:extLst>
            </p:cNvPr>
            <p:cNvSpPr/>
            <p:nvPr/>
          </p:nvSpPr>
          <p:spPr>
            <a:xfrm>
              <a:off x="1168273" y="5808878"/>
              <a:ext cx="332740" cy="74295"/>
            </a:xfrm>
            <a:custGeom>
              <a:avLst/>
              <a:gdLst/>
              <a:ahLst/>
              <a:cxnLst/>
              <a:rect l="l" t="t" r="r" b="b"/>
              <a:pathLst>
                <a:path w="332740" h="74295">
                  <a:moveTo>
                    <a:pt x="37426" y="16103"/>
                  </a:moveTo>
                  <a:lnTo>
                    <a:pt x="0" y="74155"/>
                  </a:lnTo>
                  <a:lnTo>
                    <a:pt x="37426" y="74155"/>
                  </a:lnTo>
                  <a:lnTo>
                    <a:pt x="37426" y="16103"/>
                  </a:lnTo>
                  <a:close/>
                </a:path>
                <a:path w="332740" h="74295">
                  <a:moveTo>
                    <a:pt x="332511" y="74129"/>
                  </a:moveTo>
                  <a:lnTo>
                    <a:pt x="233730" y="0"/>
                  </a:lnTo>
                  <a:lnTo>
                    <a:pt x="212547" y="74129"/>
                  </a:lnTo>
                  <a:lnTo>
                    <a:pt x="332511" y="74129"/>
                  </a:lnTo>
                  <a:close/>
                </a:path>
              </a:pathLst>
            </a:custGeom>
            <a:solidFill>
              <a:srgbClr val="14C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43">
              <a:extLst>
                <a:ext uri="{FF2B5EF4-FFF2-40B4-BE49-F238E27FC236}">
                  <a16:creationId xmlns:a16="http://schemas.microsoft.com/office/drawing/2014/main" id="{EB90B0B2-E9A1-25D3-A02E-53C78DBECDD3}"/>
                </a:ext>
              </a:extLst>
            </p:cNvPr>
            <p:cNvSpPr/>
            <p:nvPr/>
          </p:nvSpPr>
          <p:spPr>
            <a:xfrm>
              <a:off x="1051598" y="5904979"/>
              <a:ext cx="329565" cy="358140"/>
            </a:xfrm>
            <a:custGeom>
              <a:avLst/>
              <a:gdLst/>
              <a:ahLst/>
              <a:cxnLst/>
              <a:rect l="l" t="t" r="r" b="b"/>
              <a:pathLst>
                <a:path w="329565" h="358139">
                  <a:moveTo>
                    <a:pt x="135902" y="348183"/>
                  </a:moveTo>
                  <a:lnTo>
                    <a:pt x="53340" y="0"/>
                  </a:lnTo>
                  <a:lnTo>
                    <a:pt x="0" y="0"/>
                  </a:lnTo>
                  <a:lnTo>
                    <a:pt x="135902" y="348183"/>
                  </a:lnTo>
                  <a:close/>
                </a:path>
                <a:path w="329565" h="358139">
                  <a:moveTo>
                    <a:pt x="154101" y="327406"/>
                  </a:moveTo>
                  <a:lnTo>
                    <a:pt x="107010" y="0"/>
                  </a:lnTo>
                  <a:lnTo>
                    <a:pt x="79248" y="0"/>
                  </a:lnTo>
                  <a:lnTo>
                    <a:pt x="154101" y="327406"/>
                  </a:lnTo>
                  <a:close/>
                </a:path>
                <a:path w="329565" h="358139">
                  <a:moveTo>
                    <a:pt x="329222" y="0"/>
                  </a:moveTo>
                  <a:lnTo>
                    <a:pt x="268198" y="0"/>
                  </a:lnTo>
                  <a:lnTo>
                    <a:pt x="190461" y="358038"/>
                  </a:lnTo>
                  <a:lnTo>
                    <a:pt x="329222" y="0"/>
                  </a:lnTo>
                  <a:close/>
                </a:path>
              </a:pathLst>
            </a:custGeom>
            <a:solidFill>
              <a:srgbClr val="E8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44">
              <a:extLst>
                <a:ext uri="{FF2B5EF4-FFF2-40B4-BE49-F238E27FC236}">
                  <a16:creationId xmlns:a16="http://schemas.microsoft.com/office/drawing/2014/main" id="{E2B24AB0-2788-8CDA-9BA5-B4FDF4C7B8F1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5447" y="5799182"/>
              <a:ext cx="84538" cy="83833"/>
            </a:xfrm>
            <a:prstGeom prst="rect">
              <a:avLst/>
            </a:prstGeom>
          </p:spPr>
        </p:pic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03169F3D-F4AA-A582-DCF1-2E16C16082DC}"/>
                </a:ext>
              </a:extLst>
            </p:cNvPr>
            <p:cNvSpPr/>
            <p:nvPr/>
          </p:nvSpPr>
          <p:spPr>
            <a:xfrm>
              <a:off x="1237053" y="5799182"/>
              <a:ext cx="76200" cy="70485"/>
            </a:xfrm>
            <a:custGeom>
              <a:avLst/>
              <a:gdLst/>
              <a:ahLst/>
              <a:cxnLst/>
              <a:rect l="l" t="t" r="r" b="b"/>
              <a:pathLst>
                <a:path w="76200" h="70485">
                  <a:moveTo>
                    <a:pt x="56718" y="0"/>
                  </a:moveTo>
                  <a:lnTo>
                    <a:pt x="0" y="0"/>
                  </a:lnTo>
                  <a:lnTo>
                    <a:pt x="75895" y="69900"/>
                  </a:lnTo>
                  <a:lnTo>
                    <a:pt x="56718" y="0"/>
                  </a:lnTo>
                  <a:close/>
                </a:path>
              </a:pathLst>
            </a:custGeom>
            <a:solidFill>
              <a:srgbClr val="E8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6">
              <a:extLst>
                <a:ext uri="{FF2B5EF4-FFF2-40B4-BE49-F238E27FC236}">
                  <a16:creationId xmlns:a16="http://schemas.microsoft.com/office/drawing/2014/main" id="{5ED64C2D-8EF7-A8EB-730E-118365AB2EF5}"/>
                </a:ext>
              </a:extLst>
            </p:cNvPr>
            <p:cNvSpPr/>
            <p:nvPr/>
          </p:nvSpPr>
          <p:spPr>
            <a:xfrm>
              <a:off x="897609" y="5777230"/>
              <a:ext cx="641985" cy="556895"/>
            </a:xfrm>
            <a:custGeom>
              <a:avLst/>
              <a:gdLst/>
              <a:ahLst/>
              <a:cxnLst/>
              <a:rect l="l" t="t" r="r" b="b"/>
              <a:pathLst>
                <a:path w="641985" h="556895">
                  <a:moveTo>
                    <a:pt x="501611" y="0"/>
                  </a:moveTo>
                  <a:lnTo>
                    <a:pt x="139776" y="0"/>
                  </a:lnTo>
                  <a:lnTo>
                    <a:pt x="0" y="107454"/>
                  </a:lnTo>
                  <a:lnTo>
                    <a:pt x="320700" y="556869"/>
                  </a:lnTo>
                  <a:lnTo>
                    <a:pt x="357031" y="505955"/>
                  </a:lnTo>
                  <a:lnTo>
                    <a:pt x="330047" y="505955"/>
                  </a:lnTo>
                  <a:lnTo>
                    <a:pt x="330047" y="502881"/>
                  </a:lnTo>
                  <a:lnTo>
                    <a:pt x="359224" y="502881"/>
                  </a:lnTo>
                  <a:lnTo>
                    <a:pt x="371431" y="485775"/>
                  </a:lnTo>
                  <a:lnTo>
                    <a:pt x="344462" y="485775"/>
                  </a:lnTo>
                  <a:lnTo>
                    <a:pt x="346590" y="475932"/>
                  </a:lnTo>
                  <a:lnTo>
                    <a:pt x="289902" y="475932"/>
                  </a:lnTo>
                  <a:lnTo>
                    <a:pt x="41440" y="127736"/>
                  </a:lnTo>
                  <a:lnTo>
                    <a:pt x="626915" y="127736"/>
                  </a:lnTo>
                  <a:lnTo>
                    <a:pt x="641388" y="107454"/>
                  </a:lnTo>
                  <a:lnTo>
                    <a:pt x="639223" y="105791"/>
                  </a:lnTo>
                  <a:lnTo>
                    <a:pt x="38201" y="105791"/>
                  </a:lnTo>
                  <a:lnTo>
                    <a:pt x="137833" y="29184"/>
                  </a:lnTo>
                  <a:lnTo>
                    <a:pt x="167209" y="29184"/>
                  </a:lnTo>
                  <a:lnTo>
                    <a:pt x="160832" y="21945"/>
                  </a:lnTo>
                  <a:lnTo>
                    <a:pt x="530158" y="21945"/>
                  </a:lnTo>
                  <a:lnTo>
                    <a:pt x="501611" y="0"/>
                  </a:lnTo>
                  <a:close/>
                </a:path>
                <a:path w="641985" h="556895">
                  <a:moveTo>
                    <a:pt x="359224" y="502881"/>
                  </a:moveTo>
                  <a:lnTo>
                    <a:pt x="330047" y="502881"/>
                  </a:lnTo>
                  <a:lnTo>
                    <a:pt x="331939" y="503301"/>
                  </a:lnTo>
                  <a:lnTo>
                    <a:pt x="330047" y="505955"/>
                  </a:lnTo>
                  <a:lnTo>
                    <a:pt x="357031" y="505955"/>
                  </a:lnTo>
                  <a:lnTo>
                    <a:pt x="359224" y="502881"/>
                  </a:lnTo>
                  <a:close/>
                </a:path>
                <a:path w="641985" h="556895">
                  <a:moveTo>
                    <a:pt x="626915" y="127736"/>
                  </a:moveTo>
                  <a:lnTo>
                    <a:pt x="599935" y="127736"/>
                  </a:lnTo>
                  <a:lnTo>
                    <a:pt x="344462" y="485775"/>
                  </a:lnTo>
                  <a:lnTo>
                    <a:pt x="371431" y="485775"/>
                  </a:lnTo>
                  <a:lnTo>
                    <a:pt x="626915" y="127736"/>
                  </a:lnTo>
                  <a:close/>
                </a:path>
                <a:path w="641985" h="556895">
                  <a:moveTo>
                    <a:pt x="233235" y="127736"/>
                  </a:moveTo>
                  <a:lnTo>
                    <a:pt x="207340" y="127736"/>
                  </a:lnTo>
                  <a:lnTo>
                    <a:pt x="217792" y="171627"/>
                  </a:lnTo>
                  <a:lnTo>
                    <a:pt x="289902" y="475932"/>
                  </a:lnTo>
                  <a:lnTo>
                    <a:pt x="346590" y="475932"/>
                  </a:lnTo>
                  <a:lnTo>
                    <a:pt x="352514" y="448538"/>
                  </a:lnTo>
                  <a:lnTo>
                    <a:pt x="330047" y="448538"/>
                  </a:lnTo>
                  <a:lnTo>
                    <a:pt x="330047" y="443611"/>
                  </a:lnTo>
                  <a:lnTo>
                    <a:pt x="308102" y="443611"/>
                  </a:lnTo>
                  <a:lnTo>
                    <a:pt x="233235" y="127736"/>
                  </a:lnTo>
                  <a:close/>
                </a:path>
                <a:path w="641985" h="556895">
                  <a:moveTo>
                    <a:pt x="422198" y="127736"/>
                  </a:moveTo>
                  <a:lnTo>
                    <a:pt x="399427" y="127736"/>
                  </a:lnTo>
                  <a:lnTo>
                    <a:pt x="330047" y="448538"/>
                  </a:lnTo>
                  <a:lnTo>
                    <a:pt x="352514" y="448538"/>
                  </a:lnTo>
                  <a:lnTo>
                    <a:pt x="415861" y="155600"/>
                  </a:lnTo>
                  <a:lnTo>
                    <a:pt x="422198" y="127736"/>
                  </a:lnTo>
                  <a:close/>
                </a:path>
                <a:path w="641985" h="556895">
                  <a:moveTo>
                    <a:pt x="330047" y="127736"/>
                  </a:moveTo>
                  <a:lnTo>
                    <a:pt x="308102" y="127736"/>
                  </a:lnTo>
                  <a:lnTo>
                    <a:pt x="308102" y="443611"/>
                  </a:lnTo>
                  <a:lnTo>
                    <a:pt x="330047" y="443611"/>
                  </a:lnTo>
                  <a:lnTo>
                    <a:pt x="330047" y="127736"/>
                  </a:lnTo>
                  <a:close/>
                </a:path>
                <a:path w="641985" h="556895">
                  <a:moveTo>
                    <a:pt x="167209" y="29184"/>
                  </a:moveTo>
                  <a:lnTo>
                    <a:pt x="137833" y="29184"/>
                  </a:lnTo>
                  <a:lnTo>
                    <a:pt x="193149" y="91846"/>
                  </a:lnTo>
                  <a:lnTo>
                    <a:pt x="205435" y="105791"/>
                  </a:lnTo>
                  <a:lnTo>
                    <a:pt x="239839" y="105791"/>
                  </a:lnTo>
                  <a:lnTo>
                    <a:pt x="256281" y="91808"/>
                  </a:lnTo>
                  <a:lnTo>
                    <a:pt x="222377" y="91808"/>
                  </a:lnTo>
                  <a:lnTo>
                    <a:pt x="167209" y="29184"/>
                  </a:lnTo>
                  <a:close/>
                </a:path>
                <a:path w="641985" h="556895">
                  <a:moveTo>
                    <a:pt x="330047" y="47739"/>
                  </a:moveTo>
                  <a:lnTo>
                    <a:pt x="308102" y="47739"/>
                  </a:lnTo>
                  <a:lnTo>
                    <a:pt x="308102" y="105791"/>
                  </a:lnTo>
                  <a:lnTo>
                    <a:pt x="330047" y="105791"/>
                  </a:lnTo>
                  <a:lnTo>
                    <a:pt x="330047" y="47739"/>
                  </a:lnTo>
                  <a:close/>
                </a:path>
                <a:path w="641985" h="556895">
                  <a:moveTo>
                    <a:pt x="362473" y="43154"/>
                  </a:moveTo>
                  <a:lnTo>
                    <a:pt x="330047" y="43154"/>
                  </a:lnTo>
                  <a:lnTo>
                    <a:pt x="398068" y="105791"/>
                  </a:lnTo>
                  <a:lnTo>
                    <a:pt x="432409" y="105791"/>
                  </a:lnTo>
                  <a:lnTo>
                    <a:pt x="445951" y="91846"/>
                  </a:lnTo>
                  <a:lnTo>
                    <a:pt x="415340" y="91846"/>
                  </a:lnTo>
                  <a:lnTo>
                    <a:pt x="362473" y="43154"/>
                  </a:lnTo>
                  <a:close/>
                </a:path>
                <a:path w="641985" h="556895">
                  <a:moveTo>
                    <a:pt x="541177" y="30416"/>
                  </a:moveTo>
                  <a:lnTo>
                    <a:pt x="505155" y="30416"/>
                  </a:lnTo>
                  <a:lnTo>
                    <a:pt x="603186" y="105791"/>
                  </a:lnTo>
                  <a:lnTo>
                    <a:pt x="639223" y="105791"/>
                  </a:lnTo>
                  <a:lnTo>
                    <a:pt x="541177" y="30416"/>
                  </a:lnTo>
                  <a:close/>
                </a:path>
                <a:path w="641985" h="556895">
                  <a:moveTo>
                    <a:pt x="530158" y="21945"/>
                  </a:moveTo>
                  <a:lnTo>
                    <a:pt x="483222" y="21945"/>
                  </a:lnTo>
                  <a:lnTo>
                    <a:pt x="415340" y="91846"/>
                  </a:lnTo>
                  <a:lnTo>
                    <a:pt x="445951" y="91846"/>
                  </a:lnTo>
                  <a:lnTo>
                    <a:pt x="504405" y="31648"/>
                  </a:lnTo>
                  <a:lnTo>
                    <a:pt x="504190" y="31432"/>
                  </a:lnTo>
                  <a:lnTo>
                    <a:pt x="505155" y="30416"/>
                  </a:lnTo>
                  <a:lnTo>
                    <a:pt x="541177" y="30416"/>
                  </a:lnTo>
                  <a:lnTo>
                    <a:pt x="530158" y="21945"/>
                  </a:lnTo>
                  <a:close/>
                </a:path>
                <a:path w="641985" h="556895">
                  <a:moveTo>
                    <a:pt x="339445" y="21945"/>
                  </a:moveTo>
                  <a:lnTo>
                    <a:pt x="304546" y="21945"/>
                  </a:lnTo>
                  <a:lnTo>
                    <a:pt x="222377" y="91808"/>
                  </a:lnTo>
                  <a:lnTo>
                    <a:pt x="256281" y="91808"/>
                  </a:lnTo>
                  <a:lnTo>
                    <a:pt x="308102" y="47739"/>
                  </a:lnTo>
                  <a:lnTo>
                    <a:pt x="330047" y="47739"/>
                  </a:lnTo>
                  <a:lnTo>
                    <a:pt x="330047" y="43154"/>
                  </a:lnTo>
                  <a:lnTo>
                    <a:pt x="362473" y="43154"/>
                  </a:lnTo>
                  <a:lnTo>
                    <a:pt x="339445" y="21945"/>
                  </a:lnTo>
                  <a:close/>
                </a:path>
              </a:pathLst>
            </a:custGeom>
            <a:solidFill>
              <a:srgbClr val="042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2841CE3C-B613-024B-6AF6-69EE872974B4}"/>
              </a:ext>
            </a:extLst>
          </p:cNvPr>
          <p:cNvSpPr txBox="1">
            <a:spLocks/>
          </p:cNvSpPr>
          <p:nvPr/>
        </p:nvSpPr>
        <p:spPr>
          <a:xfrm>
            <a:off x="8193088" y="4767263"/>
            <a:ext cx="9509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C8017-00A8-B443-9DA1-1834C9363E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0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73039"/>
            <a:ext cx="7289800" cy="817562"/>
          </a:xfrm>
        </p:spPr>
        <p:txBody>
          <a:bodyPr>
            <a:normAutofit/>
          </a:bodyPr>
          <a:lstStyle/>
          <a:p>
            <a:r>
              <a:rPr lang="en-US" sz="2800" dirty="0"/>
              <a:t>Policy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61258B-ACD7-E761-6C96-2B50D33A35D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96900" y="925513"/>
            <a:ext cx="7819736" cy="2992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Development Plan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 the driver of equitable economic growth and development, job creation and socio-economic reform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 key to improving health systems, education and infrastructure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2020/21-2024/25 Medium-Term Strategic Framework goals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2 (Economic transformation and job creation)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3 (Education, skills and health)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Reconstruction and Recovery Plan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to restore SA’s economy through stimulating equitable and inclusive growth post-COVID-19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Development Model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Synchronises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government planning within 44 districts and 8 metropolitan municipalities to improve development &amp;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152626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000" y="0"/>
            <a:ext cx="7886700" cy="993775"/>
          </a:xfrm>
        </p:spPr>
        <p:txBody>
          <a:bodyPr>
            <a:normAutofit/>
          </a:bodyPr>
          <a:lstStyle/>
          <a:p>
            <a:r>
              <a:rPr lang="en-US" sz="2800" dirty="0"/>
              <a:t>Policy Environment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61258B-ACD7-E761-6C96-2B50D33A35D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8000" y="811213"/>
            <a:ext cx="7886700" cy="3357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Paper on Science, Technology and Innovation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inclusive economic growth through technological innovation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competitiveness of businesses (especially SMMEs)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youth, women and people with disabilities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Decadal Plan </a:t>
            </a:r>
          </a:p>
          <a:p>
            <a:pPr marL="269875" defTabSz="457200">
              <a:lnSpc>
                <a:spcPct val="100000"/>
              </a:lnSpc>
              <a:spcBef>
                <a:spcPts val="300"/>
              </a:spcBef>
            </a:pP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transformation and economic inclusivity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Revitalising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modernising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agriculture, 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and mining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sources of growth: circular economy 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digital economy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Societal Grand Challenges: Climate change &amp; environmental 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sustainability; Future-proofing education &amp; skills; Future of society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Bio-economy Strategy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SA’s bio-based resources to significantly contribute to the economy through biotech-based industries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C82445-A5B7-3983-61BA-69969AA4A165}"/>
              </a:ext>
            </a:extLst>
          </p:cNvPr>
          <p:cNvSpPr txBox="1">
            <a:spLocks/>
          </p:cNvSpPr>
          <p:nvPr/>
        </p:nvSpPr>
        <p:spPr>
          <a:xfrm>
            <a:off x="5789749" y="2295440"/>
            <a:ext cx="2954114" cy="1592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sector innovation (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decarbonisation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innovation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 in support of a capable state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for inclusive development</a:t>
            </a:r>
          </a:p>
        </p:txBody>
      </p:sp>
    </p:spTree>
    <p:extLst>
      <p:ext uri="{BB962C8B-B14F-4D97-AF65-F5344CB8AC3E}">
        <p14:creationId xmlns:p14="http://schemas.microsoft.com/office/powerpoint/2010/main" val="67496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DCED6E-A2CD-0DAA-C5FE-21D15B7D990D}"/>
              </a:ext>
            </a:extLst>
          </p:cNvPr>
          <p:cNvSpPr/>
          <p:nvPr/>
        </p:nvSpPr>
        <p:spPr>
          <a:xfrm>
            <a:off x="2314322" y="4474896"/>
            <a:ext cx="5025154" cy="66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3AEB7-F837-BC61-EA27-75B83F9697D7}"/>
              </a:ext>
            </a:extLst>
          </p:cNvPr>
          <p:cNvSpPr/>
          <p:nvPr/>
        </p:nvSpPr>
        <p:spPr>
          <a:xfrm>
            <a:off x="1897583" y="4936142"/>
            <a:ext cx="602857" cy="207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BEA984-92F3-CD46-4FFC-9735139D87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37952" y="-326948"/>
            <a:ext cx="10424716" cy="58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7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5923E-DF35-6716-2637-37CECD049348}"/>
              </a:ext>
            </a:extLst>
          </p:cNvPr>
          <p:cNvSpPr/>
          <p:nvPr/>
        </p:nvSpPr>
        <p:spPr>
          <a:xfrm>
            <a:off x="2314322" y="4474896"/>
            <a:ext cx="5025154" cy="66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28E6D-91A7-1BFF-21FE-25644411E975}"/>
              </a:ext>
            </a:extLst>
          </p:cNvPr>
          <p:cNvSpPr/>
          <p:nvPr/>
        </p:nvSpPr>
        <p:spPr>
          <a:xfrm>
            <a:off x="1897583" y="4936142"/>
            <a:ext cx="602857" cy="207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2CDAF3-500A-5C81-2EA2-A6DBB3C06D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38699" y="-396057"/>
            <a:ext cx="10816846" cy="60844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2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4CA80D-EA60-CCA0-8D5F-4346949BD25F}"/>
              </a:ext>
            </a:extLst>
          </p:cNvPr>
          <p:cNvSpPr/>
          <p:nvPr/>
        </p:nvSpPr>
        <p:spPr>
          <a:xfrm>
            <a:off x="4559300" y="2787774"/>
            <a:ext cx="4025900" cy="15302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F7829-29EE-7622-41CA-5FB347EC6443}"/>
              </a:ext>
            </a:extLst>
          </p:cNvPr>
          <p:cNvSpPr/>
          <p:nvPr/>
        </p:nvSpPr>
        <p:spPr>
          <a:xfrm>
            <a:off x="520700" y="1117600"/>
            <a:ext cx="40259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01D02-9B14-7250-660D-DDAD22F93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85738"/>
            <a:ext cx="7886700" cy="993775"/>
          </a:xfrm>
        </p:spPr>
        <p:txBody>
          <a:bodyPr>
            <a:normAutofit/>
          </a:bodyPr>
          <a:lstStyle/>
          <a:p>
            <a:r>
              <a:rPr lang="en-US" sz="2800" dirty="0"/>
              <a:t>Strategic Context – Institutional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A3EC1-4E7C-2598-5F4D-C1930D1D99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6100" y="1243013"/>
            <a:ext cx="3943350" cy="160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68220"/>
                </a:solidFill>
              </a:rPr>
              <a:t>Financial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Budget: R611,7m (R406,1m MTEF; R151,6m other)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2021/22 97% income disbursed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2021/22 efficiency ratio of 28% (target: 30%)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R746,5m funding leveraged in 2021/22 (target: R239m)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4729-826E-568F-C4A1-E4541D39F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088" y="4767263"/>
            <a:ext cx="950912" cy="274637"/>
          </a:xfrm>
        </p:spPr>
        <p:txBody>
          <a:bodyPr/>
          <a:lstStyle/>
          <a:p>
            <a:fld id="{6B8C8017-00A8-B443-9DA1-1834C9363E8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AAA516-4A80-8029-3FCF-2CF1247A7BE5}"/>
              </a:ext>
            </a:extLst>
          </p:cNvPr>
          <p:cNvSpPr txBox="1">
            <a:spLocks/>
          </p:cNvSpPr>
          <p:nvPr/>
        </p:nvSpPr>
        <p:spPr>
          <a:xfrm>
            <a:off x="4571999" y="1268017"/>
            <a:ext cx="4208745" cy="1600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Stakeholder/Customer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Stakeholder survey result: 71%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2021/22 performance: 86%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Commercialisation performance</a:t>
            </a:r>
          </a:p>
          <a:p>
            <a:pPr lvl="1">
              <a:spcBef>
                <a:spcPts val="300"/>
              </a:spcBef>
            </a:pPr>
            <a:r>
              <a:rPr lang="en-US" sz="1000" dirty="0"/>
              <a:t>2021/22: 59 achieved against a target of 40</a:t>
            </a:r>
          </a:p>
          <a:p>
            <a:pPr lvl="1">
              <a:spcBef>
                <a:spcPts val="300"/>
              </a:spcBef>
            </a:pPr>
            <a:r>
              <a:rPr lang="en-US" sz="1000" dirty="0"/>
              <a:t>2022/23 (YTD): 30 achieved against a target of 35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74,5% of 2021/22 budget disbursed to HEIs &amp; SCs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8D528C-8144-54BA-5D31-A53763FAF523}"/>
              </a:ext>
            </a:extLst>
          </p:cNvPr>
          <p:cNvSpPr txBox="1">
            <a:spLocks/>
          </p:cNvSpPr>
          <p:nvPr/>
        </p:nvSpPr>
        <p:spPr>
          <a:xfrm>
            <a:off x="628650" y="2871348"/>
            <a:ext cx="3943350" cy="1600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Internal Business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Unqualified audit for 11</a:t>
            </a:r>
            <a:r>
              <a:rPr lang="en-US" sz="1200" baseline="30000" dirty="0"/>
              <a:t>th</a:t>
            </a:r>
            <a:r>
              <a:rPr lang="en-US" sz="1200" dirty="0"/>
              <a:t> </a:t>
            </a:r>
            <a:r>
              <a:rPr lang="en-US" sz="1200" dirty="0" err="1"/>
              <a:t>yr</a:t>
            </a:r>
            <a:r>
              <a:rPr lang="en-US" sz="1200" dirty="0"/>
              <a:t>, clean audit for 2</a:t>
            </a:r>
            <a:r>
              <a:rPr lang="en-US" sz="1200" baseline="30000" dirty="0"/>
              <a:t>nd</a:t>
            </a:r>
            <a:r>
              <a:rPr lang="en-US" sz="1200" dirty="0"/>
              <a:t> </a:t>
            </a:r>
            <a:r>
              <a:rPr lang="en-US" sz="1200" dirty="0" err="1"/>
              <a:t>yr</a:t>
            </a:r>
            <a:endParaRPr lang="en-US" sz="1200" dirty="0"/>
          </a:p>
          <a:p>
            <a:pPr>
              <a:spcBef>
                <a:spcPts val="300"/>
              </a:spcBef>
            </a:pPr>
            <a:r>
              <a:rPr lang="it-IT" sz="1200" dirty="0"/>
              <a:t>ISO 9001 certification maintained since 2018</a:t>
            </a:r>
            <a:endParaRPr lang="en-US" sz="1200" dirty="0"/>
          </a:p>
          <a:p>
            <a:pPr>
              <a:spcBef>
                <a:spcPts val="300"/>
              </a:spcBef>
            </a:pPr>
            <a:r>
              <a:rPr lang="en-US" sz="1200" dirty="0"/>
              <a:t>Investment approval turnaround time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Poor internal integration (portfolios, systems)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Work/life balance through hybrid/remote working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Staffing constraints due to limited MTEF allocations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197A7C-26B8-D7AB-B388-B11F94AD5D25}"/>
              </a:ext>
            </a:extLst>
          </p:cNvPr>
          <p:cNvSpPr txBox="1">
            <a:spLocks/>
          </p:cNvSpPr>
          <p:nvPr/>
        </p:nvSpPr>
        <p:spPr>
          <a:xfrm>
            <a:off x="4572000" y="2871348"/>
            <a:ext cx="3987800" cy="199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68220"/>
                </a:solidFill>
              </a:rPr>
              <a:t>Learning &amp; Growth</a:t>
            </a:r>
          </a:p>
          <a:p>
            <a:pPr>
              <a:spcBef>
                <a:spcPts val="300"/>
              </a:spcBef>
            </a:pPr>
            <a:r>
              <a:rPr lang="en-US" sz="1200" dirty="0" err="1"/>
              <a:t>Institutionalised</a:t>
            </a:r>
            <a:r>
              <a:rPr lang="en-US" sz="1200" dirty="0"/>
              <a:t> evaluation and learning (impact assessment and </a:t>
            </a:r>
            <a:r>
              <a:rPr lang="en-US" sz="1200" dirty="0" err="1"/>
              <a:t>programme</a:t>
            </a:r>
            <a:r>
              <a:rPr lang="en-US" sz="1200" dirty="0"/>
              <a:t>-specific evaluations)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Usage of external experts to mitigate internal skills gaps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601 interns hosted (over the period 2011/12-2022/23)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80EA60-4963-A9C4-657C-778215A63CEC}"/>
              </a:ext>
            </a:extLst>
          </p:cNvPr>
          <p:cNvSpPr txBox="1">
            <a:spLocks/>
          </p:cNvSpPr>
          <p:nvPr/>
        </p:nvSpPr>
        <p:spPr>
          <a:xfrm>
            <a:off x="7408985" y="545510"/>
            <a:ext cx="1602377" cy="1102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u="sng" dirty="0"/>
              <a:t>TIA Performance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70C0"/>
                </a:solidFill>
              </a:rPr>
              <a:t>2018/19: </a:t>
            </a:r>
            <a:r>
              <a:rPr lang="en-US" sz="1200" b="1" dirty="0">
                <a:solidFill>
                  <a:srgbClr val="0070C0"/>
                </a:solidFill>
              </a:rPr>
              <a:t>91%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70C0"/>
                </a:solidFill>
              </a:rPr>
              <a:t>2019/20: </a:t>
            </a:r>
            <a:r>
              <a:rPr lang="en-US" sz="1200" b="1" dirty="0">
                <a:solidFill>
                  <a:srgbClr val="0070C0"/>
                </a:solidFill>
              </a:rPr>
              <a:t>90%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70C0"/>
                </a:solidFill>
              </a:rPr>
              <a:t>2020/21: </a:t>
            </a:r>
            <a:r>
              <a:rPr lang="en-US" sz="1200" b="1" dirty="0">
                <a:solidFill>
                  <a:srgbClr val="0070C0"/>
                </a:solidFill>
              </a:rPr>
              <a:t>90%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70C0"/>
                </a:solidFill>
              </a:rPr>
              <a:t>2021/22: </a:t>
            </a:r>
            <a:r>
              <a:rPr lang="en-US" sz="1200" b="1" dirty="0">
                <a:solidFill>
                  <a:srgbClr val="0070C0"/>
                </a:solidFill>
              </a:rPr>
              <a:t>86%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5587C2-D9EF-3D57-F85B-49DF20EF0A87}"/>
              </a:ext>
            </a:extLst>
          </p:cNvPr>
          <p:cNvCxnSpPr>
            <a:cxnSpLocks/>
          </p:cNvCxnSpPr>
          <p:nvPr/>
        </p:nvCxnSpPr>
        <p:spPr>
          <a:xfrm>
            <a:off x="628650" y="2795495"/>
            <a:ext cx="7722867" cy="0"/>
          </a:xfrm>
          <a:prstGeom prst="line">
            <a:avLst/>
          </a:prstGeom>
          <a:ln>
            <a:solidFill>
              <a:srgbClr val="F68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BACC57-086C-A4BA-7675-1650A370CF71}"/>
              </a:ext>
            </a:extLst>
          </p:cNvPr>
          <p:cNvCxnSpPr>
            <a:cxnSpLocks/>
          </p:cNvCxnSpPr>
          <p:nvPr/>
        </p:nvCxnSpPr>
        <p:spPr>
          <a:xfrm flipV="1">
            <a:off x="4551492" y="1241124"/>
            <a:ext cx="0" cy="3230668"/>
          </a:xfrm>
          <a:prstGeom prst="line">
            <a:avLst/>
          </a:prstGeom>
          <a:ln>
            <a:solidFill>
              <a:srgbClr val="F68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1355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ae63a8-2ec0-4a77-b667-d2df33571b37">
      <Value>56</Value>
    </TaxCatchAll>
    <h303b4da0802494a9ab7532d22d806cf xmlns="4489c32b-c0cf-4b8b-8e4e-245702bf1b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2.7.5 DSI and Parliament Presentations</TermName>
          <TermId xmlns="http://schemas.microsoft.com/office/infopath/2007/PartnerControls">1431e862-3956-4e84-8bea-09ff9de93b4e</TermId>
        </TermInfo>
      </Terms>
    </h303b4da0802494a9ab7532d22d806c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0E468A110D747B1DF83BF020A2DE5" ma:contentTypeVersion="3" ma:contentTypeDescription="Create a new document." ma:contentTypeScope="" ma:versionID="a7d8b337b7c723d7a4782b9feadb9570">
  <xsd:schema xmlns:xsd="http://www.w3.org/2001/XMLSchema" xmlns:xs="http://www.w3.org/2001/XMLSchema" xmlns:p="http://schemas.microsoft.com/office/2006/metadata/properties" xmlns:ns2="4489c32b-c0cf-4b8b-8e4e-245702bf1bb8" xmlns:ns3="d6ae63a8-2ec0-4a77-b667-d2df33571b37" targetNamespace="http://schemas.microsoft.com/office/2006/metadata/properties" ma:root="true" ma:fieldsID="26a7125cf7d367ba94c3d83805ef72fa" ns2:_="" ns3:_="">
    <xsd:import namespace="4489c32b-c0cf-4b8b-8e4e-245702bf1bb8"/>
    <xsd:import namespace="d6ae63a8-2ec0-4a77-b667-d2df33571b37"/>
    <xsd:element name="properties">
      <xsd:complexType>
        <xsd:sequence>
          <xsd:element name="documentManagement">
            <xsd:complexType>
              <xsd:all>
                <xsd:element ref="ns2:h303b4da0802494a9ab7532d22d806c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9c32b-c0cf-4b8b-8e4e-245702bf1bb8" elementFormDefault="qualified">
    <xsd:import namespace="http://schemas.microsoft.com/office/2006/documentManagement/types"/>
    <xsd:import namespace="http://schemas.microsoft.com/office/infopath/2007/PartnerControls"/>
    <xsd:element name="h303b4da0802494a9ab7532d22d806cf" ma:index="9" nillable="true" ma:taxonomy="true" ma:internalName="h303b4da0802494a9ab7532d22d806cf" ma:taxonomyFieldName="File_x0020_Plan_x0020_Number" ma:displayName="File Plan Number" ma:default="" ma:fieldId="{1303b4da-0802-494a-9ab7-532d22d806cf}" ma:sspId="c00ca11b-e092-40d1-9023-f4255ce71eb4" ma:termSetId="70a37d92-0eaa-43a2-8f99-ee038be195ee" ma:anchorId="af00d887-86c9-44e3-8790-67a5554b62aa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63a8-2ec0-4a77-b667-d2df33571b3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fac279b-ec4f-461c-aa30-c38854f860af}" ma:internalName="TaxCatchAll" ma:showField="CatchAllData" ma:web="d6ae63a8-2ec0-4a77-b667-d2df33571b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EEB164-7952-4537-8737-48F79BD710F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d6ae63a8-2ec0-4a77-b667-d2df33571b37"/>
    <ds:schemaRef ds:uri="http://schemas.microsoft.com/office/2006/metadata/properties"/>
    <ds:schemaRef ds:uri="4489c32b-c0cf-4b8b-8e4e-245702bf1bb8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F2A614-12AD-4BF6-AC39-54D736F91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F17EED-0EE8-415F-B5A5-FDFA34293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89c32b-c0cf-4b8b-8e4e-245702bf1bb8"/>
    <ds:schemaRef ds:uri="d6ae63a8-2ec0-4a77-b667-d2df33571b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26846</TotalTime>
  <Words>2277</Words>
  <Application>Microsoft Office PowerPoint</Application>
  <PresentationFormat>On-screen Show (16:9)</PresentationFormat>
  <Paragraphs>386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Swiss721BT-Roman</vt:lpstr>
      <vt:lpstr>Custom Design</vt:lpstr>
      <vt:lpstr>Presentation to the Parliamentary Portfolio Committee on Higher Education, Science and Innovation</vt:lpstr>
      <vt:lpstr>OVERVIEW</vt:lpstr>
      <vt:lpstr>TIA Act</vt:lpstr>
      <vt:lpstr>Who We Are</vt:lpstr>
      <vt:lpstr>Policy Environment</vt:lpstr>
      <vt:lpstr>Policy Environment (cont.)</vt:lpstr>
      <vt:lpstr>PowerPoint Presentation</vt:lpstr>
      <vt:lpstr>PowerPoint Presentation</vt:lpstr>
      <vt:lpstr>Strategic Context – Institutional</vt:lpstr>
      <vt:lpstr>Institutional Review of TIA</vt:lpstr>
      <vt:lpstr>Organisational Performance</vt:lpstr>
      <vt:lpstr>Transformation (2021/22 Performance)</vt:lpstr>
      <vt:lpstr>Maturing Technologies in TIA’s Portfolio</vt:lpstr>
      <vt:lpstr>Near-market or Market-ready Technologies in the Innovation Fund</vt:lpstr>
      <vt:lpstr>PowerPoint Presentation</vt:lpstr>
      <vt:lpstr>PowerPoint Presentation</vt:lpstr>
      <vt:lpstr>Opportunities</vt:lpstr>
      <vt:lpstr>Outcome 1: Commercialised innovations</vt:lpstr>
      <vt:lpstr>Planned Performance: Outcome 1</vt:lpstr>
      <vt:lpstr>Outcome 1: Explanation of Planned Performance</vt:lpstr>
      <vt:lpstr>Outcome 2: Delivering on the Bio-economy</vt:lpstr>
      <vt:lpstr>Planned Performance: Outcome 2</vt:lpstr>
      <vt:lpstr>Outcome 2: Explanation of Planned Performance</vt:lpstr>
      <vt:lpstr>Outcome 3: SMMEs Supported through Technology Stations</vt:lpstr>
      <vt:lpstr>Planned Performance: Outcome 3</vt:lpstr>
      <vt:lpstr>Outcome 3: Explanation of Planned Performance</vt:lpstr>
      <vt:lpstr>Planned Performance: Administration</vt:lpstr>
      <vt:lpstr>Strategic Initiatives </vt:lpstr>
      <vt:lpstr>Budget</vt:lpstr>
      <vt:lpstr>3-Year Budget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Theben Moodley</dc:creator>
  <cp:lastModifiedBy>Garth Williams</cp:lastModifiedBy>
  <cp:revision>458</cp:revision>
  <dcterms:created xsi:type="dcterms:W3CDTF">2021-02-04T12:37:56Z</dcterms:created>
  <dcterms:modified xsi:type="dcterms:W3CDTF">2023-04-11T10:08:16Z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0x010100A500E468A110D747B1DF83BF020A2DE5</vt:lpwstr>
  </property>
  <property fmtid="{D5CDD505-2E9C-101B-9397-08002B2CF9AE}" pid="3" name="File Plan Number">
    <vt:lpwstr>56;#2.7.5 DSI and Parliament Presentations|1431e862-3956-4e84-8bea-09ff9de93b4e</vt:lpwstr>
  </property>
</Properties>
</file>