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4"/>
    <p:sldMasterId id="2147483688" r:id="rId5"/>
  </p:sldMasterIdLst>
  <p:notesMasterIdLst>
    <p:notesMasterId r:id="rId56"/>
  </p:notesMasterIdLst>
  <p:sldIdLst>
    <p:sldId id="389" r:id="rId6"/>
    <p:sldId id="258" r:id="rId7"/>
    <p:sldId id="290" r:id="rId8"/>
    <p:sldId id="306" r:id="rId9"/>
    <p:sldId id="384" r:id="rId10"/>
    <p:sldId id="380" r:id="rId11"/>
    <p:sldId id="308" r:id="rId12"/>
    <p:sldId id="398" r:id="rId13"/>
    <p:sldId id="271" r:id="rId14"/>
    <p:sldId id="302" r:id="rId15"/>
    <p:sldId id="326" r:id="rId16"/>
    <p:sldId id="369" r:id="rId17"/>
    <p:sldId id="325" r:id="rId18"/>
    <p:sldId id="379" r:id="rId19"/>
    <p:sldId id="381" r:id="rId20"/>
    <p:sldId id="399" r:id="rId21"/>
    <p:sldId id="397" r:id="rId22"/>
    <p:sldId id="276" r:id="rId23"/>
    <p:sldId id="277" r:id="rId24"/>
    <p:sldId id="286" r:id="rId25"/>
    <p:sldId id="335" r:id="rId26"/>
    <p:sldId id="370" r:id="rId27"/>
    <p:sldId id="386" r:id="rId28"/>
    <p:sldId id="319" r:id="rId29"/>
    <p:sldId id="376" r:id="rId30"/>
    <p:sldId id="374" r:id="rId31"/>
    <p:sldId id="387" r:id="rId32"/>
    <p:sldId id="297" r:id="rId33"/>
    <p:sldId id="382" r:id="rId34"/>
    <p:sldId id="278" r:id="rId35"/>
    <p:sldId id="295" r:id="rId36"/>
    <p:sldId id="378" r:id="rId37"/>
    <p:sldId id="321" r:id="rId38"/>
    <p:sldId id="388" r:id="rId39"/>
    <p:sldId id="377" r:id="rId40"/>
    <p:sldId id="300" r:id="rId41"/>
    <p:sldId id="391" r:id="rId42"/>
    <p:sldId id="393" r:id="rId43"/>
    <p:sldId id="336" r:id="rId44"/>
    <p:sldId id="394" r:id="rId45"/>
    <p:sldId id="305" r:id="rId46"/>
    <p:sldId id="324" r:id="rId47"/>
    <p:sldId id="395" r:id="rId48"/>
    <p:sldId id="400" r:id="rId49"/>
    <p:sldId id="287" r:id="rId50"/>
    <p:sldId id="383" r:id="rId51"/>
    <p:sldId id="299" r:id="rId52"/>
    <p:sldId id="316" r:id="rId53"/>
    <p:sldId id="293" r:id="rId54"/>
    <p:sldId id="390"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150050-0F79-A92B-EF99-D5C5CD5DE39F}" name="Phutiane Letsoalo" initials="PL" userId="S::Phutiane.Letsoalo@sacnasp.org.za::02a5b295-b6e5-4621-a3c3-bb393e92e9c9" providerId="AD"/>
  <p188:author id="{A8F1DE7B-4CF2-2041-AB38-FB1037A603C5}" name="Sarah Van Aardt" initials="SVA" userId="S::svanaardt@sacnasp.org.za::d855efab-99a0-40d4-b068-9d69df425f7a" providerId="AD"/>
  <p188:author id="{A2D1F3FB-5722-5E32-2FD9-630820A6BA58}" name="Nompumelelo Obokoh" initials="NO" userId="S::Nompumelelo.Obokoh@sacnasp.org.za::5b70c48d-5014-4999-949e-0f4b6117063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r Troy Govender" initials="TG" lastIdx="6" clrIdx="0">
    <p:extLst>
      <p:ext uri="{19B8F6BF-5375-455C-9EA6-DF929625EA0E}">
        <p15:presenceInfo xmlns:p15="http://schemas.microsoft.com/office/powerpoint/2012/main" userId="Dr Troy Govend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788F1F-B9E3-4E6C-B66F-9EE621355A53}" v="594" dt="2023-04-12T12:50:04.2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09" autoAdjust="0"/>
    <p:restoredTop sz="95388" autoAdjust="0"/>
  </p:normalViewPr>
  <p:slideViewPr>
    <p:cSldViewPr snapToGrid="0">
      <p:cViewPr varScale="1">
        <p:scale>
          <a:sx n="64" d="100"/>
          <a:sy n="64" d="100"/>
        </p:scale>
        <p:origin x="558" y="72"/>
      </p:cViewPr>
      <p:guideLst/>
    </p:cSldViewPr>
  </p:slideViewPr>
  <p:notesTextViewPr>
    <p:cViewPr>
      <p:scale>
        <a:sx n="1" d="1"/>
        <a:sy n="1" d="1"/>
      </p:scale>
      <p:origin x="0" y="0"/>
    </p:cViewPr>
  </p:notesTextViewPr>
  <p:sorterViewPr>
    <p:cViewPr>
      <p:scale>
        <a:sx n="100" d="100"/>
        <a:sy n="100" d="100"/>
      </p:scale>
      <p:origin x="0" y="-74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commentAuthors" Target="commen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1.xml"/><Relationship Id="rId4" Type="http://schemas.openxmlformats.org/officeDocument/2006/relationships/oleObject" Target="../embeddings/oleObject1.bin"/></Relationships>
</file>

<file path=ppt/charts/_rels/chart4.xml.rels><?xml version="1.0" encoding="UTF-8" standalone="yes"?>
<Relationships xmlns="http://schemas.openxmlformats.org/package/2006/relationships"><Relationship Id="rId3" Type="http://schemas.openxmlformats.org/officeDocument/2006/relationships/oleObject" Target="file:///C:\Users\TerrenceMangalana\AppData\Local\Microsoft\Windows\INetCache\Content.Outlook\YV6HRE2B\Presentation%20-%20Finance%20graph%202023%202.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863133783573382E-2"/>
          <c:y val="5.4740744524801682E-2"/>
          <c:w val="0.79701529782163238"/>
          <c:h val="0.68641692593235504"/>
        </c:manualLayout>
      </c:layout>
      <c:barChart>
        <c:barDir val="col"/>
        <c:grouping val="clustered"/>
        <c:varyColors val="0"/>
        <c:ser>
          <c:idx val="0"/>
          <c:order val="0"/>
          <c:spPr>
            <a:solidFill>
              <a:schemeClr val="accent5">
                <a:lumMod val="75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Sheet1!$A$1:$C$1</c:f>
              <c:strCache>
                <c:ptCount val="3"/>
                <c:pt idx="0">
                  <c:v>2019-20</c:v>
                </c:pt>
                <c:pt idx="1">
                  <c:v>2020-21</c:v>
                </c:pt>
                <c:pt idx="2">
                  <c:v>2021-22</c:v>
                </c:pt>
              </c:strCache>
            </c:strRef>
          </c:cat>
          <c:val>
            <c:numRef>
              <c:f>Sheet1!$A$2:$C$2</c:f>
              <c:numCache>
                <c:formatCode>General</c:formatCode>
                <c:ptCount val="3"/>
                <c:pt idx="0">
                  <c:v>1262</c:v>
                </c:pt>
                <c:pt idx="1">
                  <c:v>1413</c:v>
                </c:pt>
                <c:pt idx="2">
                  <c:v>1820</c:v>
                </c:pt>
              </c:numCache>
            </c:numRef>
          </c:val>
          <c:extLst>
            <c:ext xmlns:c16="http://schemas.microsoft.com/office/drawing/2014/chart" uri="{C3380CC4-5D6E-409C-BE32-E72D297353CC}">
              <c16:uniqueId val="{00000000-1813-4066-BB06-4F251B139FA7}"/>
            </c:ext>
          </c:extLst>
        </c:ser>
        <c:dLbls>
          <c:showLegendKey val="0"/>
          <c:showVal val="1"/>
          <c:showCatName val="0"/>
          <c:showSerName val="0"/>
          <c:showPercent val="0"/>
          <c:showBubbleSize val="0"/>
        </c:dLbls>
        <c:gapWidth val="150"/>
        <c:overlap val="-25"/>
        <c:axId val="1191743952"/>
        <c:axId val="1197003840"/>
      </c:barChart>
      <c:catAx>
        <c:axId val="119174395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2000" b="0" i="0" u="none" strike="noStrike" kern="1200" cap="all" baseline="0">
                <a:solidFill>
                  <a:schemeClr val="dk1">
                    <a:lumMod val="75000"/>
                    <a:lumOff val="25000"/>
                  </a:schemeClr>
                </a:solidFill>
                <a:latin typeface="+mn-lt"/>
                <a:ea typeface="+mn-ea"/>
                <a:cs typeface="+mn-cs"/>
              </a:defRPr>
            </a:pPr>
            <a:endParaRPr lang="en-US"/>
          </a:p>
        </c:txPr>
        <c:crossAx val="1197003840"/>
        <c:crosses val="autoZero"/>
        <c:auto val="0"/>
        <c:lblAlgn val="ctr"/>
        <c:lblOffset val="100"/>
        <c:noMultiLvlLbl val="0"/>
      </c:catAx>
      <c:valAx>
        <c:axId val="1197003840"/>
        <c:scaling>
          <c:orientation val="minMax"/>
        </c:scaling>
        <c:delete val="1"/>
        <c:axPos val="l"/>
        <c:numFmt formatCode="General" sourceLinked="1"/>
        <c:majorTickMark val="none"/>
        <c:minorTickMark val="none"/>
        <c:tickLblPos val="nextTo"/>
        <c:crossAx val="1191743952"/>
        <c:crossesAt val="2019"/>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REGISTERED SCIENTIST</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Sheet2!$B$2:$B$3</c:f>
              <c:strCache>
                <c:ptCount val="2"/>
                <c:pt idx="0">
                  <c:v>Male</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p3d/>
          </c:spPr>
          <c:invertIfNegative val="0"/>
          <c:cat>
            <c:strRef>
              <c:f>Sheet2!$A$4:$A$34</c:f>
              <c:strCache>
                <c:ptCount val="31"/>
                <c:pt idx="0">
                  <c:v>Agricultural Science</c:v>
                </c:pt>
                <c:pt idx="1">
                  <c:v>Agricultural Science: Forestry &amp; wood science</c:v>
                </c:pt>
                <c:pt idx="2">
                  <c:v>Animal Science</c:v>
                </c:pt>
                <c:pt idx="3">
                  <c:v>Aquatic Science</c:v>
                </c:pt>
                <c:pt idx="4">
                  <c:v>Aquatic Science: Marine Science</c:v>
                </c:pt>
                <c:pt idx="5">
                  <c:v>Atmospheric Science</c:v>
                </c:pt>
                <c:pt idx="6">
                  <c:v>Biological Science</c:v>
                </c:pt>
                <c:pt idx="7">
                  <c:v>Botanical Science</c:v>
                </c:pt>
                <c:pt idx="8">
                  <c:v>Chemical Science</c:v>
                </c:pt>
                <c:pt idx="9">
                  <c:v>Chemical Science: Industrial Science</c:v>
                </c:pt>
                <c:pt idx="10">
                  <c:v>Conservation Science</c:v>
                </c:pt>
                <c:pt idx="11">
                  <c:v>Earth Science</c:v>
                </c:pt>
                <c:pt idx="12">
                  <c:v>Ecological Science</c:v>
                </c:pt>
                <c:pt idx="13">
                  <c:v>Environmental Science</c:v>
                </c:pt>
                <c:pt idx="14">
                  <c:v>Extension Science</c:v>
                </c:pt>
                <c:pt idx="15">
                  <c:v>Food Science</c:v>
                </c:pt>
                <c:pt idx="16">
                  <c:v>Geological Science</c:v>
                </c:pt>
                <c:pt idx="17">
                  <c:v>Geospatial Science</c:v>
                </c:pt>
                <c:pt idx="18">
                  <c:v>Materials Science</c:v>
                </c:pt>
                <c:pt idx="19">
                  <c:v>Materials Science: Metallurgical Science</c:v>
                </c:pt>
                <c:pt idx="20">
                  <c:v>Mathematical Science</c:v>
                </c:pt>
                <c:pt idx="21">
                  <c:v>Microbiological Science</c:v>
                </c:pt>
                <c:pt idx="22">
                  <c:v>Physical Science</c:v>
                </c:pt>
                <c:pt idx="23">
                  <c:v>Physical Science: Radiation Science</c:v>
                </c:pt>
                <c:pt idx="24">
                  <c:v>Soil Science</c:v>
                </c:pt>
                <c:pt idx="25">
                  <c:v>Specified Science: Fire origin and cause investigation</c:v>
                </c:pt>
                <c:pt idx="26">
                  <c:v>Statistical Science</c:v>
                </c:pt>
                <c:pt idx="27">
                  <c:v>Toxicological Science</c:v>
                </c:pt>
                <c:pt idx="28">
                  <c:v>Water Resources Science</c:v>
                </c:pt>
                <c:pt idx="29">
                  <c:v>Water Resources Science: Hydrological Science</c:v>
                </c:pt>
                <c:pt idx="30">
                  <c:v>Zoological Science</c:v>
                </c:pt>
              </c:strCache>
            </c:strRef>
          </c:cat>
          <c:val>
            <c:numRef>
              <c:f>Sheet2!$B$4:$B$34</c:f>
              <c:numCache>
                <c:formatCode>General</c:formatCode>
                <c:ptCount val="31"/>
                <c:pt idx="0">
                  <c:v>265</c:v>
                </c:pt>
                <c:pt idx="1">
                  <c:v>3</c:v>
                </c:pt>
                <c:pt idx="2">
                  <c:v>120</c:v>
                </c:pt>
                <c:pt idx="3">
                  <c:v>10</c:v>
                </c:pt>
                <c:pt idx="4">
                  <c:v>0</c:v>
                </c:pt>
                <c:pt idx="5">
                  <c:v>5</c:v>
                </c:pt>
                <c:pt idx="6">
                  <c:v>45</c:v>
                </c:pt>
                <c:pt idx="7">
                  <c:v>6</c:v>
                </c:pt>
                <c:pt idx="8">
                  <c:v>57</c:v>
                </c:pt>
                <c:pt idx="9">
                  <c:v>0</c:v>
                </c:pt>
                <c:pt idx="10">
                  <c:v>15</c:v>
                </c:pt>
                <c:pt idx="11">
                  <c:v>61</c:v>
                </c:pt>
                <c:pt idx="12">
                  <c:v>15</c:v>
                </c:pt>
                <c:pt idx="13">
                  <c:v>153</c:v>
                </c:pt>
                <c:pt idx="14">
                  <c:v>44</c:v>
                </c:pt>
                <c:pt idx="15">
                  <c:v>8</c:v>
                </c:pt>
                <c:pt idx="16">
                  <c:v>103</c:v>
                </c:pt>
                <c:pt idx="17">
                  <c:v>5</c:v>
                </c:pt>
                <c:pt idx="18">
                  <c:v>7</c:v>
                </c:pt>
                <c:pt idx="19">
                  <c:v>0</c:v>
                </c:pt>
                <c:pt idx="20">
                  <c:v>4</c:v>
                </c:pt>
                <c:pt idx="21">
                  <c:v>16</c:v>
                </c:pt>
                <c:pt idx="22">
                  <c:v>11</c:v>
                </c:pt>
                <c:pt idx="23">
                  <c:v>1</c:v>
                </c:pt>
                <c:pt idx="24">
                  <c:v>12</c:v>
                </c:pt>
                <c:pt idx="25">
                  <c:v>1</c:v>
                </c:pt>
                <c:pt idx="26">
                  <c:v>4</c:v>
                </c:pt>
                <c:pt idx="27">
                  <c:v>0</c:v>
                </c:pt>
                <c:pt idx="28">
                  <c:v>39</c:v>
                </c:pt>
                <c:pt idx="29">
                  <c:v>0</c:v>
                </c:pt>
                <c:pt idx="30">
                  <c:v>6</c:v>
                </c:pt>
              </c:numCache>
            </c:numRef>
          </c:val>
          <c:extLst>
            <c:ext xmlns:c16="http://schemas.microsoft.com/office/drawing/2014/chart" uri="{C3380CC4-5D6E-409C-BE32-E72D297353CC}">
              <c16:uniqueId val="{00000000-2C37-4DE4-9CBD-1D421755C3F3}"/>
            </c:ext>
          </c:extLst>
        </c:ser>
        <c:ser>
          <c:idx val="1"/>
          <c:order val="1"/>
          <c:tx>
            <c:strRef>
              <c:f>Sheet2!$C$2:$C$3</c:f>
              <c:strCache>
                <c:ptCount val="2"/>
                <c:pt idx="0">
                  <c:v>Female</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p3d/>
          </c:spPr>
          <c:invertIfNegative val="0"/>
          <c:cat>
            <c:strRef>
              <c:f>Sheet2!$A$4:$A$34</c:f>
              <c:strCache>
                <c:ptCount val="31"/>
                <c:pt idx="0">
                  <c:v>Agricultural Science</c:v>
                </c:pt>
                <c:pt idx="1">
                  <c:v>Agricultural Science: Forestry &amp; wood science</c:v>
                </c:pt>
                <c:pt idx="2">
                  <c:v>Animal Science</c:v>
                </c:pt>
                <c:pt idx="3">
                  <c:v>Aquatic Science</c:v>
                </c:pt>
                <c:pt idx="4">
                  <c:v>Aquatic Science: Marine Science</c:v>
                </c:pt>
                <c:pt idx="5">
                  <c:v>Atmospheric Science</c:v>
                </c:pt>
                <c:pt idx="6">
                  <c:v>Biological Science</c:v>
                </c:pt>
                <c:pt idx="7">
                  <c:v>Botanical Science</c:v>
                </c:pt>
                <c:pt idx="8">
                  <c:v>Chemical Science</c:v>
                </c:pt>
                <c:pt idx="9">
                  <c:v>Chemical Science: Industrial Science</c:v>
                </c:pt>
                <c:pt idx="10">
                  <c:v>Conservation Science</c:v>
                </c:pt>
                <c:pt idx="11">
                  <c:v>Earth Science</c:v>
                </c:pt>
                <c:pt idx="12">
                  <c:v>Ecological Science</c:v>
                </c:pt>
                <c:pt idx="13">
                  <c:v>Environmental Science</c:v>
                </c:pt>
                <c:pt idx="14">
                  <c:v>Extension Science</c:v>
                </c:pt>
                <c:pt idx="15">
                  <c:v>Food Science</c:v>
                </c:pt>
                <c:pt idx="16">
                  <c:v>Geological Science</c:v>
                </c:pt>
                <c:pt idx="17">
                  <c:v>Geospatial Science</c:v>
                </c:pt>
                <c:pt idx="18">
                  <c:v>Materials Science</c:v>
                </c:pt>
                <c:pt idx="19">
                  <c:v>Materials Science: Metallurgical Science</c:v>
                </c:pt>
                <c:pt idx="20">
                  <c:v>Mathematical Science</c:v>
                </c:pt>
                <c:pt idx="21">
                  <c:v>Microbiological Science</c:v>
                </c:pt>
                <c:pt idx="22">
                  <c:v>Physical Science</c:v>
                </c:pt>
                <c:pt idx="23">
                  <c:v>Physical Science: Radiation Science</c:v>
                </c:pt>
                <c:pt idx="24">
                  <c:v>Soil Science</c:v>
                </c:pt>
                <c:pt idx="25">
                  <c:v>Specified Science: Fire origin and cause investigation</c:v>
                </c:pt>
                <c:pt idx="26">
                  <c:v>Statistical Science</c:v>
                </c:pt>
                <c:pt idx="27">
                  <c:v>Toxicological Science</c:v>
                </c:pt>
                <c:pt idx="28">
                  <c:v>Water Resources Science</c:v>
                </c:pt>
                <c:pt idx="29">
                  <c:v>Water Resources Science: Hydrological Science</c:v>
                </c:pt>
                <c:pt idx="30">
                  <c:v>Zoological Science</c:v>
                </c:pt>
              </c:strCache>
            </c:strRef>
          </c:cat>
          <c:val>
            <c:numRef>
              <c:f>Sheet2!$C$4:$C$34</c:f>
              <c:numCache>
                <c:formatCode>General</c:formatCode>
                <c:ptCount val="31"/>
                <c:pt idx="0">
                  <c:v>499</c:v>
                </c:pt>
                <c:pt idx="1">
                  <c:v>0</c:v>
                </c:pt>
                <c:pt idx="2">
                  <c:v>148</c:v>
                </c:pt>
                <c:pt idx="3">
                  <c:v>8</c:v>
                </c:pt>
                <c:pt idx="4">
                  <c:v>0</c:v>
                </c:pt>
                <c:pt idx="5">
                  <c:v>1</c:v>
                </c:pt>
                <c:pt idx="6">
                  <c:v>70</c:v>
                </c:pt>
                <c:pt idx="7">
                  <c:v>11</c:v>
                </c:pt>
                <c:pt idx="8">
                  <c:v>66</c:v>
                </c:pt>
                <c:pt idx="9">
                  <c:v>0</c:v>
                </c:pt>
                <c:pt idx="10">
                  <c:v>13</c:v>
                </c:pt>
                <c:pt idx="11">
                  <c:v>48</c:v>
                </c:pt>
                <c:pt idx="12">
                  <c:v>14</c:v>
                </c:pt>
                <c:pt idx="13">
                  <c:v>208</c:v>
                </c:pt>
                <c:pt idx="14">
                  <c:v>126</c:v>
                </c:pt>
                <c:pt idx="15">
                  <c:v>10</c:v>
                </c:pt>
                <c:pt idx="16">
                  <c:v>88</c:v>
                </c:pt>
                <c:pt idx="17">
                  <c:v>4</c:v>
                </c:pt>
                <c:pt idx="18">
                  <c:v>0</c:v>
                </c:pt>
                <c:pt idx="19">
                  <c:v>0</c:v>
                </c:pt>
                <c:pt idx="20">
                  <c:v>0</c:v>
                </c:pt>
                <c:pt idx="21">
                  <c:v>34</c:v>
                </c:pt>
                <c:pt idx="22">
                  <c:v>3</c:v>
                </c:pt>
                <c:pt idx="23">
                  <c:v>0</c:v>
                </c:pt>
                <c:pt idx="24">
                  <c:v>7</c:v>
                </c:pt>
                <c:pt idx="25">
                  <c:v>0</c:v>
                </c:pt>
                <c:pt idx="26">
                  <c:v>0</c:v>
                </c:pt>
                <c:pt idx="27">
                  <c:v>3</c:v>
                </c:pt>
                <c:pt idx="28">
                  <c:v>47</c:v>
                </c:pt>
                <c:pt idx="29">
                  <c:v>3</c:v>
                </c:pt>
                <c:pt idx="30">
                  <c:v>11</c:v>
                </c:pt>
              </c:numCache>
            </c:numRef>
          </c:val>
          <c:extLst>
            <c:ext xmlns:c16="http://schemas.microsoft.com/office/drawing/2014/chart" uri="{C3380CC4-5D6E-409C-BE32-E72D297353CC}">
              <c16:uniqueId val="{00000001-2C37-4DE4-9CBD-1D421755C3F3}"/>
            </c:ext>
          </c:extLst>
        </c:ser>
        <c:ser>
          <c:idx val="2"/>
          <c:order val="2"/>
          <c:tx>
            <c:strRef>
              <c:f>Sheet2!$D$2:$D$3</c:f>
              <c:strCache>
                <c:ptCount val="2"/>
                <c:pt idx="0">
                  <c:v>Disability</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p3d/>
          </c:spPr>
          <c:invertIfNegative val="0"/>
          <c:cat>
            <c:strRef>
              <c:f>Sheet2!$A$4:$A$34</c:f>
              <c:strCache>
                <c:ptCount val="31"/>
                <c:pt idx="0">
                  <c:v>Agricultural Science</c:v>
                </c:pt>
                <c:pt idx="1">
                  <c:v>Agricultural Science: Forestry &amp; wood science</c:v>
                </c:pt>
                <c:pt idx="2">
                  <c:v>Animal Science</c:v>
                </c:pt>
                <c:pt idx="3">
                  <c:v>Aquatic Science</c:v>
                </c:pt>
                <c:pt idx="4">
                  <c:v>Aquatic Science: Marine Science</c:v>
                </c:pt>
                <c:pt idx="5">
                  <c:v>Atmospheric Science</c:v>
                </c:pt>
                <c:pt idx="6">
                  <c:v>Biological Science</c:v>
                </c:pt>
                <c:pt idx="7">
                  <c:v>Botanical Science</c:v>
                </c:pt>
                <c:pt idx="8">
                  <c:v>Chemical Science</c:v>
                </c:pt>
                <c:pt idx="9">
                  <c:v>Chemical Science: Industrial Science</c:v>
                </c:pt>
                <c:pt idx="10">
                  <c:v>Conservation Science</c:v>
                </c:pt>
                <c:pt idx="11">
                  <c:v>Earth Science</c:v>
                </c:pt>
                <c:pt idx="12">
                  <c:v>Ecological Science</c:v>
                </c:pt>
                <c:pt idx="13">
                  <c:v>Environmental Science</c:v>
                </c:pt>
                <c:pt idx="14">
                  <c:v>Extension Science</c:v>
                </c:pt>
                <c:pt idx="15">
                  <c:v>Food Science</c:v>
                </c:pt>
                <c:pt idx="16">
                  <c:v>Geological Science</c:v>
                </c:pt>
                <c:pt idx="17">
                  <c:v>Geospatial Science</c:v>
                </c:pt>
                <c:pt idx="18">
                  <c:v>Materials Science</c:v>
                </c:pt>
                <c:pt idx="19">
                  <c:v>Materials Science: Metallurgical Science</c:v>
                </c:pt>
                <c:pt idx="20">
                  <c:v>Mathematical Science</c:v>
                </c:pt>
                <c:pt idx="21">
                  <c:v>Microbiological Science</c:v>
                </c:pt>
                <c:pt idx="22">
                  <c:v>Physical Science</c:v>
                </c:pt>
                <c:pt idx="23">
                  <c:v>Physical Science: Radiation Science</c:v>
                </c:pt>
                <c:pt idx="24">
                  <c:v>Soil Science</c:v>
                </c:pt>
                <c:pt idx="25">
                  <c:v>Specified Science: Fire origin and cause investigation</c:v>
                </c:pt>
                <c:pt idx="26">
                  <c:v>Statistical Science</c:v>
                </c:pt>
                <c:pt idx="27">
                  <c:v>Toxicological Science</c:v>
                </c:pt>
                <c:pt idx="28">
                  <c:v>Water Resources Science</c:v>
                </c:pt>
                <c:pt idx="29">
                  <c:v>Water Resources Science: Hydrological Science</c:v>
                </c:pt>
                <c:pt idx="30">
                  <c:v>Zoological Science</c:v>
                </c:pt>
              </c:strCache>
            </c:strRef>
          </c:cat>
          <c:val>
            <c:numRef>
              <c:f>Sheet2!$D$4:$D$34</c:f>
              <c:numCache>
                <c:formatCode>General</c:formatCode>
                <c:ptCount val="31"/>
                <c:pt idx="0">
                  <c:v>39</c:v>
                </c:pt>
                <c:pt idx="1">
                  <c:v>2</c:v>
                </c:pt>
                <c:pt idx="2">
                  <c:v>14</c:v>
                </c:pt>
                <c:pt idx="3">
                  <c:v>0</c:v>
                </c:pt>
                <c:pt idx="4">
                  <c:v>0</c:v>
                </c:pt>
                <c:pt idx="5">
                  <c:v>0</c:v>
                </c:pt>
                <c:pt idx="6">
                  <c:v>6</c:v>
                </c:pt>
                <c:pt idx="7">
                  <c:v>3</c:v>
                </c:pt>
                <c:pt idx="8">
                  <c:v>9</c:v>
                </c:pt>
                <c:pt idx="9">
                  <c:v>0</c:v>
                </c:pt>
                <c:pt idx="10">
                  <c:v>2</c:v>
                </c:pt>
                <c:pt idx="11">
                  <c:v>5</c:v>
                </c:pt>
                <c:pt idx="12">
                  <c:v>2</c:v>
                </c:pt>
                <c:pt idx="13">
                  <c:v>22</c:v>
                </c:pt>
                <c:pt idx="14">
                  <c:v>13</c:v>
                </c:pt>
                <c:pt idx="15">
                  <c:v>0</c:v>
                </c:pt>
                <c:pt idx="16">
                  <c:v>13</c:v>
                </c:pt>
                <c:pt idx="17">
                  <c:v>1</c:v>
                </c:pt>
                <c:pt idx="18">
                  <c:v>0</c:v>
                </c:pt>
                <c:pt idx="19">
                  <c:v>0</c:v>
                </c:pt>
                <c:pt idx="20">
                  <c:v>0</c:v>
                </c:pt>
                <c:pt idx="21">
                  <c:v>4</c:v>
                </c:pt>
                <c:pt idx="22">
                  <c:v>0</c:v>
                </c:pt>
                <c:pt idx="23">
                  <c:v>0</c:v>
                </c:pt>
                <c:pt idx="24">
                  <c:v>0</c:v>
                </c:pt>
                <c:pt idx="25">
                  <c:v>0</c:v>
                </c:pt>
                <c:pt idx="26">
                  <c:v>1</c:v>
                </c:pt>
                <c:pt idx="27">
                  <c:v>0</c:v>
                </c:pt>
                <c:pt idx="28">
                  <c:v>5</c:v>
                </c:pt>
                <c:pt idx="29">
                  <c:v>0</c:v>
                </c:pt>
                <c:pt idx="30">
                  <c:v>0</c:v>
                </c:pt>
              </c:numCache>
            </c:numRef>
          </c:val>
          <c:extLst>
            <c:ext xmlns:c16="http://schemas.microsoft.com/office/drawing/2014/chart" uri="{C3380CC4-5D6E-409C-BE32-E72D297353CC}">
              <c16:uniqueId val="{00000002-2C37-4DE4-9CBD-1D421755C3F3}"/>
            </c:ext>
          </c:extLst>
        </c:ser>
        <c:dLbls>
          <c:showLegendKey val="0"/>
          <c:showVal val="0"/>
          <c:showCatName val="0"/>
          <c:showSerName val="0"/>
          <c:showPercent val="0"/>
          <c:showBubbleSize val="0"/>
        </c:dLbls>
        <c:gapWidth val="150"/>
        <c:shape val="box"/>
        <c:axId val="671158272"/>
        <c:axId val="671161512"/>
        <c:axId val="0"/>
      </c:bar3DChart>
      <c:catAx>
        <c:axId val="67115827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671161512"/>
        <c:crosses val="autoZero"/>
        <c:auto val="1"/>
        <c:lblAlgn val="ctr"/>
        <c:lblOffset val="100"/>
        <c:noMultiLvlLbl val="0"/>
      </c:catAx>
      <c:valAx>
        <c:axId val="67116151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671158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SACNASP Income</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581430366271208"/>
          <c:y val="2.8194444444444459E-2"/>
          <c:w val="0.77144641294838145"/>
          <c:h val="0.61498432487605714"/>
        </c:manualLayout>
      </c:layout>
      <c:areaChart>
        <c:grouping val="standard"/>
        <c:varyColors val="0"/>
        <c:ser>
          <c:idx val="0"/>
          <c:order val="0"/>
          <c:tx>
            <c:strRef>
              <c:f>Graphs!$A$48</c:f>
              <c:strCache>
                <c:ptCount val="1"/>
                <c:pt idx="0">
                  <c:v>Revenue from Scientists</c:v>
                </c:pt>
              </c:strCache>
            </c:strRef>
          </c:tx>
          <c:spPr>
            <a:solidFill>
              <a:srgbClr val="00B050"/>
            </a:solidFill>
            <a:ln>
              <a:noFill/>
            </a:ln>
            <a:effectLst/>
          </c:spPr>
          <c:cat>
            <c:strRef>
              <c:f>Graphs!$B$47:$E$47</c:f>
              <c:strCache>
                <c:ptCount val="4"/>
                <c:pt idx="0">
                  <c:v> 2022/23 (Unaudited) </c:v>
                </c:pt>
                <c:pt idx="1">
                  <c:v> 2021/22 </c:v>
                </c:pt>
                <c:pt idx="2">
                  <c:v> 2020/21 </c:v>
                </c:pt>
                <c:pt idx="3">
                  <c:v>2019/20</c:v>
                </c:pt>
              </c:strCache>
            </c:strRef>
          </c:cat>
          <c:val>
            <c:numRef>
              <c:f>Graphs!$B$48:$E$48</c:f>
              <c:numCache>
                <c:formatCode>_-* #,##0_-;\-* #,##0_-;_-* "-"??_-;_-@_-</c:formatCode>
                <c:ptCount val="4"/>
                <c:pt idx="0">
                  <c:v>18332</c:v>
                </c:pt>
                <c:pt idx="1">
                  <c:v>17632</c:v>
                </c:pt>
                <c:pt idx="2">
                  <c:v>15539</c:v>
                </c:pt>
                <c:pt idx="3">
                  <c:v>14340</c:v>
                </c:pt>
              </c:numCache>
            </c:numRef>
          </c:val>
          <c:extLst>
            <c:ext xmlns:c16="http://schemas.microsoft.com/office/drawing/2014/chart" uri="{C3380CC4-5D6E-409C-BE32-E72D297353CC}">
              <c16:uniqueId val="{00000000-557B-44E4-979C-46DF08717C8A}"/>
            </c:ext>
          </c:extLst>
        </c:ser>
        <c:ser>
          <c:idx val="1"/>
          <c:order val="1"/>
          <c:tx>
            <c:strRef>
              <c:f>Graphs!$A$49</c:f>
              <c:strCache>
                <c:ptCount val="1"/>
                <c:pt idx="0">
                  <c:v>DSI project Income</c:v>
                </c:pt>
              </c:strCache>
            </c:strRef>
          </c:tx>
          <c:spPr>
            <a:solidFill>
              <a:schemeClr val="accent6">
                <a:lumMod val="60000"/>
                <a:lumOff val="40000"/>
              </a:schemeClr>
            </a:solidFill>
            <a:ln>
              <a:noFill/>
            </a:ln>
            <a:effectLst/>
          </c:spPr>
          <c:cat>
            <c:strRef>
              <c:f>Graphs!$B$47:$E$47</c:f>
              <c:strCache>
                <c:ptCount val="4"/>
                <c:pt idx="0">
                  <c:v> 2022/23 (Unaudited) </c:v>
                </c:pt>
                <c:pt idx="1">
                  <c:v> 2021/22 </c:v>
                </c:pt>
                <c:pt idx="2">
                  <c:v> 2020/21 </c:v>
                </c:pt>
                <c:pt idx="3">
                  <c:v>2019/20</c:v>
                </c:pt>
              </c:strCache>
            </c:strRef>
          </c:cat>
          <c:val>
            <c:numRef>
              <c:f>Graphs!$B$49:$E$49</c:f>
              <c:numCache>
                <c:formatCode>_-* #,##0_-;\-* #,##0_-;_-* "-"??_-;_-@_-</c:formatCode>
                <c:ptCount val="4"/>
                <c:pt idx="0">
                  <c:v>8032</c:v>
                </c:pt>
                <c:pt idx="1">
                  <c:v>5600</c:v>
                </c:pt>
                <c:pt idx="2">
                  <c:v>3252</c:v>
                </c:pt>
                <c:pt idx="3">
                  <c:v>5406</c:v>
                </c:pt>
              </c:numCache>
            </c:numRef>
          </c:val>
          <c:extLst>
            <c:ext xmlns:c16="http://schemas.microsoft.com/office/drawing/2014/chart" uri="{C3380CC4-5D6E-409C-BE32-E72D297353CC}">
              <c16:uniqueId val="{00000001-557B-44E4-979C-46DF08717C8A}"/>
            </c:ext>
          </c:extLst>
        </c:ser>
        <c:ser>
          <c:idx val="2"/>
          <c:order val="2"/>
          <c:tx>
            <c:strRef>
              <c:f>Graphs!$A$50</c:f>
              <c:strCache>
                <c:ptCount val="1"/>
                <c:pt idx="0">
                  <c:v>Other Income</c:v>
                </c:pt>
              </c:strCache>
            </c:strRef>
          </c:tx>
          <c:spPr>
            <a:solidFill>
              <a:srgbClr val="0070C0"/>
            </a:solidFill>
            <a:ln>
              <a:noFill/>
            </a:ln>
            <a:effectLst/>
          </c:spPr>
          <c:cat>
            <c:strRef>
              <c:f>Graphs!$B$47:$E$47</c:f>
              <c:strCache>
                <c:ptCount val="4"/>
                <c:pt idx="0">
                  <c:v> 2022/23 (Unaudited) </c:v>
                </c:pt>
                <c:pt idx="1">
                  <c:v> 2021/22 </c:v>
                </c:pt>
                <c:pt idx="2">
                  <c:v> 2020/21 </c:v>
                </c:pt>
                <c:pt idx="3">
                  <c:v>2019/20</c:v>
                </c:pt>
              </c:strCache>
            </c:strRef>
          </c:cat>
          <c:val>
            <c:numRef>
              <c:f>Graphs!$B$50:$E$50</c:f>
              <c:numCache>
                <c:formatCode>_-* #,##0_-;\-* #,##0_-;_-* "-"??_-;_-@_-</c:formatCode>
                <c:ptCount val="4"/>
                <c:pt idx="0">
                  <c:v>448</c:v>
                </c:pt>
                <c:pt idx="1">
                  <c:v>563</c:v>
                </c:pt>
                <c:pt idx="2">
                  <c:v>141</c:v>
                </c:pt>
                <c:pt idx="3">
                  <c:v>268</c:v>
                </c:pt>
              </c:numCache>
            </c:numRef>
          </c:val>
          <c:extLst>
            <c:ext xmlns:c16="http://schemas.microsoft.com/office/drawing/2014/chart" uri="{C3380CC4-5D6E-409C-BE32-E72D297353CC}">
              <c16:uniqueId val="{00000002-557B-44E4-979C-46DF08717C8A}"/>
            </c:ext>
          </c:extLst>
        </c:ser>
        <c:dLbls>
          <c:showLegendKey val="0"/>
          <c:showVal val="0"/>
          <c:showCatName val="0"/>
          <c:showSerName val="0"/>
          <c:showPercent val="0"/>
          <c:showBubbleSize val="0"/>
        </c:dLbls>
        <c:axId val="1682288175"/>
        <c:axId val="1682293583"/>
      </c:areaChart>
      <c:catAx>
        <c:axId val="1682288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2293583"/>
        <c:crosses val="autoZero"/>
        <c:auto val="1"/>
        <c:lblAlgn val="ctr"/>
        <c:lblOffset val="100"/>
        <c:noMultiLvlLbl val="0"/>
      </c:catAx>
      <c:valAx>
        <c:axId val="1682293583"/>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2288175"/>
        <c:crosses val="autoZero"/>
        <c:crossBetween val="midCat"/>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image" Target="../media/image16.png"/></Relationships>
</file>

<file path=ppt/diagrams/_rels/data2.xml.rels><?xml version="1.0" encoding="UTF-8" standalone="yes"?>
<Relationships xmlns="http://schemas.openxmlformats.org/package/2006/relationships"><Relationship Id="rId1" Type="http://schemas.openxmlformats.org/officeDocument/2006/relationships/image" Target="../media/image6.png"/></Relationships>
</file>

<file path=ppt/diagrams/_rels/data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1" Type="http://schemas.openxmlformats.org/officeDocument/2006/relationships/image" Target="../media/image6.png"/></Relationships>
</file>

<file path=ppt/diagrams/_rels/drawing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DD3A40-F11C-4850-AC4B-FA41446E2646}" type="doc">
      <dgm:prSet loTypeId="urn:microsoft.com/office/officeart/2005/8/layout/vList5" loCatId="list" qsTypeId="urn:microsoft.com/office/officeart/2005/8/quickstyle/simple1" qsCatId="simple" csTypeId="urn:microsoft.com/office/officeart/2005/8/colors/accent5_4" csCatId="accent5" phldr="1"/>
      <dgm:spPr/>
      <dgm:t>
        <a:bodyPr/>
        <a:lstStyle/>
        <a:p>
          <a:endParaRPr lang="en-US"/>
        </a:p>
      </dgm:t>
    </dgm:pt>
    <dgm:pt modelId="{D4AEA875-F4AA-484A-A6EE-D1BCC08CEDC0}">
      <dgm:prSet/>
      <dgm:spPr/>
      <dgm:t>
        <a:bodyPr/>
        <a:lstStyle/>
        <a:p>
          <a:r>
            <a:rPr lang="en-ZA" b="1" dirty="0"/>
            <a:t>Five Year Strategic Objectives</a:t>
          </a:r>
          <a:endParaRPr lang="en-US" dirty="0"/>
        </a:p>
      </dgm:t>
    </dgm:pt>
    <dgm:pt modelId="{B810A631-CC83-4BAD-B363-20537E97AF0B}" type="parTrans" cxnId="{D81EE1A9-1993-4471-8B0B-46277397AF80}">
      <dgm:prSet/>
      <dgm:spPr/>
      <dgm:t>
        <a:bodyPr/>
        <a:lstStyle/>
        <a:p>
          <a:endParaRPr lang="en-US"/>
        </a:p>
      </dgm:t>
    </dgm:pt>
    <dgm:pt modelId="{A644E6DC-B803-4179-A0B9-DE3A79F57B63}" type="sibTrans" cxnId="{D81EE1A9-1993-4471-8B0B-46277397AF80}">
      <dgm:prSet/>
      <dgm:spPr/>
      <dgm:t>
        <a:bodyPr/>
        <a:lstStyle/>
        <a:p>
          <a:endParaRPr lang="en-US"/>
        </a:p>
      </dgm:t>
    </dgm:pt>
    <dgm:pt modelId="{652C75EC-AAEA-4F4A-AD83-873CE5D5A72D}">
      <dgm:prSet/>
      <dgm:spPr/>
      <dgm:t>
        <a:bodyPr/>
        <a:lstStyle/>
        <a:p>
          <a:r>
            <a:rPr lang="en-US" b="1" dirty="0"/>
            <a:t>Vision, Mission &amp; Values </a:t>
          </a:r>
        </a:p>
      </dgm:t>
    </dgm:pt>
    <dgm:pt modelId="{62B8A73D-8C9A-46A4-8F91-D2B50FBD4DF8}" type="parTrans" cxnId="{8EC91236-C42B-42D8-9944-4F6CF067CC26}">
      <dgm:prSet/>
      <dgm:spPr/>
      <dgm:t>
        <a:bodyPr/>
        <a:lstStyle/>
        <a:p>
          <a:endParaRPr lang="en-US"/>
        </a:p>
      </dgm:t>
    </dgm:pt>
    <dgm:pt modelId="{EECE9215-AF47-476D-922F-85BC26D70262}" type="sibTrans" cxnId="{8EC91236-C42B-42D8-9944-4F6CF067CC26}">
      <dgm:prSet/>
      <dgm:spPr/>
      <dgm:t>
        <a:bodyPr/>
        <a:lstStyle/>
        <a:p>
          <a:endParaRPr lang="en-US"/>
        </a:p>
      </dgm:t>
    </dgm:pt>
    <dgm:pt modelId="{1509B087-D549-4A86-B458-8A84A0A81A43}">
      <dgm:prSet/>
      <dgm:spPr/>
      <dgm:t>
        <a:bodyPr/>
        <a:lstStyle/>
        <a:p>
          <a:r>
            <a:rPr lang="en-US" b="1" dirty="0"/>
            <a:t>DSI Funded Projects </a:t>
          </a:r>
        </a:p>
      </dgm:t>
    </dgm:pt>
    <dgm:pt modelId="{928D81D1-11AF-451A-8931-871DBEDC72F6}" type="parTrans" cxnId="{8F45BC14-CAF4-4B5F-AA62-572CA15EDEC3}">
      <dgm:prSet/>
      <dgm:spPr/>
      <dgm:t>
        <a:bodyPr/>
        <a:lstStyle/>
        <a:p>
          <a:endParaRPr lang="en-US"/>
        </a:p>
      </dgm:t>
    </dgm:pt>
    <dgm:pt modelId="{C773B3E0-EC4F-4563-B2D1-F209666068BC}" type="sibTrans" cxnId="{8F45BC14-CAF4-4B5F-AA62-572CA15EDEC3}">
      <dgm:prSet/>
      <dgm:spPr/>
      <dgm:t>
        <a:bodyPr/>
        <a:lstStyle/>
        <a:p>
          <a:endParaRPr lang="en-US"/>
        </a:p>
      </dgm:t>
    </dgm:pt>
    <dgm:pt modelId="{44E6C003-716D-4FB9-9618-A609EC3224A8}">
      <dgm:prSet/>
      <dgm:spPr/>
      <dgm:t>
        <a:bodyPr/>
        <a:lstStyle/>
        <a:p>
          <a:r>
            <a:rPr lang="en-ZA" b="1" dirty="0"/>
            <a:t>Who we are</a:t>
          </a:r>
          <a:endParaRPr lang="en-US" dirty="0"/>
        </a:p>
      </dgm:t>
    </dgm:pt>
    <dgm:pt modelId="{D184D686-1210-4892-858F-6C9E72D4125C}" type="sibTrans" cxnId="{2DACE1B0-7C9D-499D-AD21-9D10F3345850}">
      <dgm:prSet/>
      <dgm:spPr/>
      <dgm:t>
        <a:bodyPr/>
        <a:lstStyle/>
        <a:p>
          <a:endParaRPr lang="en-US"/>
        </a:p>
      </dgm:t>
    </dgm:pt>
    <dgm:pt modelId="{A0CC71CD-1253-48B0-BE8B-A6B72F6144C4}" type="parTrans" cxnId="{2DACE1B0-7C9D-499D-AD21-9D10F3345850}">
      <dgm:prSet/>
      <dgm:spPr/>
      <dgm:t>
        <a:bodyPr/>
        <a:lstStyle/>
        <a:p>
          <a:endParaRPr lang="en-US"/>
        </a:p>
      </dgm:t>
    </dgm:pt>
    <dgm:pt modelId="{38E16178-4C9D-4665-AB95-2990D2421DCB}">
      <dgm:prSet/>
      <dgm:spPr/>
      <dgm:t>
        <a:bodyPr/>
        <a:lstStyle/>
        <a:p>
          <a:r>
            <a:rPr lang="en-US" b="1" dirty="0"/>
            <a:t>Finance</a:t>
          </a:r>
        </a:p>
      </dgm:t>
    </dgm:pt>
    <dgm:pt modelId="{3F627A40-42F2-494D-A08D-9ED1FEBCD058}" type="parTrans" cxnId="{A2B589A2-2E24-4838-8A01-7203853839FA}">
      <dgm:prSet/>
      <dgm:spPr/>
      <dgm:t>
        <a:bodyPr/>
        <a:lstStyle/>
        <a:p>
          <a:endParaRPr lang="en-US"/>
        </a:p>
      </dgm:t>
    </dgm:pt>
    <dgm:pt modelId="{8CE95D28-EF38-426F-9781-F92E312465EE}" type="sibTrans" cxnId="{A2B589A2-2E24-4838-8A01-7203853839FA}">
      <dgm:prSet/>
      <dgm:spPr/>
      <dgm:t>
        <a:bodyPr/>
        <a:lstStyle/>
        <a:p>
          <a:endParaRPr lang="en-US"/>
        </a:p>
      </dgm:t>
    </dgm:pt>
    <dgm:pt modelId="{4ED54BC3-409B-4453-9A5F-72D1A72221E8}">
      <dgm:prSet/>
      <dgm:spPr/>
      <dgm:t>
        <a:bodyPr/>
        <a:lstStyle/>
        <a:p>
          <a:r>
            <a:rPr lang="en-US" b="1" dirty="0"/>
            <a:t>Progress on Minister’s Directives</a:t>
          </a:r>
        </a:p>
      </dgm:t>
    </dgm:pt>
    <dgm:pt modelId="{6C1556F5-C80F-46C8-83DF-DC9BD4EC4FBA}" type="parTrans" cxnId="{9FAD1B25-3BBC-42AB-A2C7-9ACD3A0BA13D}">
      <dgm:prSet/>
      <dgm:spPr/>
      <dgm:t>
        <a:bodyPr/>
        <a:lstStyle/>
        <a:p>
          <a:endParaRPr lang="en-US"/>
        </a:p>
      </dgm:t>
    </dgm:pt>
    <dgm:pt modelId="{07F15D7A-D5A1-4B78-9B3E-06558D32710E}" type="sibTrans" cxnId="{9FAD1B25-3BBC-42AB-A2C7-9ACD3A0BA13D}">
      <dgm:prSet/>
      <dgm:spPr/>
      <dgm:t>
        <a:bodyPr/>
        <a:lstStyle/>
        <a:p>
          <a:endParaRPr lang="en-US"/>
        </a:p>
      </dgm:t>
    </dgm:pt>
    <dgm:pt modelId="{3DF6F033-5EF2-424D-ADEC-3D946C25AD1B}">
      <dgm:prSet/>
      <dgm:spPr/>
      <dgm:t>
        <a:bodyPr/>
        <a:lstStyle/>
        <a:p>
          <a:r>
            <a:rPr lang="en-US" b="1" dirty="0"/>
            <a:t>Key Highlights and Challenges </a:t>
          </a:r>
          <a:r>
            <a:rPr lang="en-US" dirty="0"/>
            <a:t> </a:t>
          </a:r>
        </a:p>
      </dgm:t>
    </dgm:pt>
    <dgm:pt modelId="{4BC5E59A-FE1E-45D4-8141-C693032AD2FA}" type="parTrans" cxnId="{49A75316-1EBD-4BCE-B725-CF0AA92B9D8C}">
      <dgm:prSet/>
      <dgm:spPr/>
      <dgm:t>
        <a:bodyPr/>
        <a:lstStyle/>
        <a:p>
          <a:endParaRPr lang="en-US"/>
        </a:p>
      </dgm:t>
    </dgm:pt>
    <dgm:pt modelId="{2BE4754A-E8F0-4754-BC59-E881ED0BFF08}" type="sibTrans" cxnId="{49A75316-1EBD-4BCE-B725-CF0AA92B9D8C}">
      <dgm:prSet/>
      <dgm:spPr/>
      <dgm:t>
        <a:bodyPr/>
        <a:lstStyle/>
        <a:p>
          <a:endParaRPr lang="en-US"/>
        </a:p>
      </dgm:t>
    </dgm:pt>
    <dgm:pt modelId="{275D46C1-5D00-4B5C-8030-FBFD5E3008AD}">
      <dgm:prSet/>
      <dgm:spPr/>
      <dgm:t>
        <a:bodyPr/>
        <a:lstStyle/>
        <a:p>
          <a:r>
            <a:rPr lang="en-ZA" b="1" dirty="0"/>
            <a:t> FY 2023/24 Performance Plan</a:t>
          </a:r>
          <a:endParaRPr lang="en-US" dirty="0"/>
        </a:p>
      </dgm:t>
    </dgm:pt>
    <dgm:pt modelId="{6FED7470-1B2C-449D-9AE6-0F99736D689C}" type="sibTrans" cxnId="{0B41537D-7BF5-4895-A703-4C34966B43BE}">
      <dgm:prSet/>
      <dgm:spPr/>
      <dgm:t>
        <a:bodyPr/>
        <a:lstStyle/>
        <a:p>
          <a:endParaRPr lang="en-US"/>
        </a:p>
      </dgm:t>
    </dgm:pt>
    <dgm:pt modelId="{4D343673-7074-442D-A84C-5B0116B7BE6B}" type="parTrans" cxnId="{0B41537D-7BF5-4895-A703-4C34966B43BE}">
      <dgm:prSet/>
      <dgm:spPr/>
      <dgm:t>
        <a:bodyPr/>
        <a:lstStyle/>
        <a:p>
          <a:endParaRPr lang="en-US"/>
        </a:p>
      </dgm:t>
    </dgm:pt>
    <dgm:pt modelId="{49B565B0-30E4-40E4-90BC-F7B04E780066}" type="pres">
      <dgm:prSet presAssocID="{0FDD3A40-F11C-4850-AC4B-FA41446E2646}" presName="Name0" presStyleCnt="0">
        <dgm:presLayoutVars>
          <dgm:dir val="rev"/>
          <dgm:animLvl val="lvl"/>
          <dgm:resizeHandles val="exact"/>
        </dgm:presLayoutVars>
      </dgm:prSet>
      <dgm:spPr/>
    </dgm:pt>
    <dgm:pt modelId="{49A937CE-D7E7-4299-AE4F-67A59E578ACC}" type="pres">
      <dgm:prSet presAssocID="{44E6C003-716D-4FB9-9618-A609EC3224A8}" presName="linNode" presStyleCnt="0"/>
      <dgm:spPr/>
    </dgm:pt>
    <dgm:pt modelId="{D1361B01-46AA-4504-B267-7383157D664D}" type="pres">
      <dgm:prSet presAssocID="{44E6C003-716D-4FB9-9618-A609EC3224A8}" presName="parentText" presStyleLbl="node1" presStyleIdx="0" presStyleCnt="8" custLinFactNeighborX="-507">
        <dgm:presLayoutVars>
          <dgm:chMax val="1"/>
          <dgm:bulletEnabled val="1"/>
        </dgm:presLayoutVars>
      </dgm:prSet>
      <dgm:spPr/>
    </dgm:pt>
    <dgm:pt modelId="{6BCDAD17-0F3C-4508-B496-F7879A8A3EBA}" type="pres">
      <dgm:prSet presAssocID="{D184D686-1210-4892-858F-6C9E72D4125C}" presName="sp" presStyleCnt="0"/>
      <dgm:spPr/>
    </dgm:pt>
    <dgm:pt modelId="{C9CFA1B5-0DBE-4F7A-831E-27C2E7590AD4}" type="pres">
      <dgm:prSet presAssocID="{652C75EC-AAEA-4F4A-AD83-873CE5D5A72D}" presName="linNode" presStyleCnt="0"/>
      <dgm:spPr/>
    </dgm:pt>
    <dgm:pt modelId="{4D67F913-C8B4-4640-888F-5F0AAD95F2AA}" type="pres">
      <dgm:prSet presAssocID="{652C75EC-AAEA-4F4A-AD83-873CE5D5A72D}" presName="parentText" presStyleLbl="node1" presStyleIdx="1" presStyleCnt="8" custLinFactNeighborX="-219">
        <dgm:presLayoutVars>
          <dgm:chMax val="1"/>
          <dgm:bulletEnabled val="1"/>
        </dgm:presLayoutVars>
      </dgm:prSet>
      <dgm:spPr/>
    </dgm:pt>
    <dgm:pt modelId="{3FE1FF57-000B-4672-B229-69D1CD7694C0}" type="pres">
      <dgm:prSet presAssocID="{EECE9215-AF47-476D-922F-85BC26D70262}" presName="sp" presStyleCnt="0"/>
      <dgm:spPr/>
    </dgm:pt>
    <dgm:pt modelId="{FEFFDE37-260F-4FFD-90E6-5677C44891F9}" type="pres">
      <dgm:prSet presAssocID="{D4AEA875-F4AA-484A-A6EE-D1BCC08CEDC0}" presName="linNode" presStyleCnt="0"/>
      <dgm:spPr/>
    </dgm:pt>
    <dgm:pt modelId="{07EF7147-0703-452E-950F-6AC15CA5B6AA}" type="pres">
      <dgm:prSet presAssocID="{D4AEA875-F4AA-484A-A6EE-D1BCC08CEDC0}" presName="parentText" presStyleLbl="node1" presStyleIdx="2" presStyleCnt="8">
        <dgm:presLayoutVars>
          <dgm:chMax val="1"/>
          <dgm:bulletEnabled val="1"/>
        </dgm:presLayoutVars>
      </dgm:prSet>
      <dgm:spPr/>
    </dgm:pt>
    <dgm:pt modelId="{D944CE42-8AD9-4E56-AEF8-5F269B302DE2}" type="pres">
      <dgm:prSet presAssocID="{A644E6DC-B803-4179-A0B9-DE3A79F57B63}" presName="sp" presStyleCnt="0"/>
      <dgm:spPr/>
    </dgm:pt>
    <dgm:pt modelId="{C57E21E4-E5BA-4D6B-9A28-F9F8542D350C}" type="pres">
      <dgm:prSet presAssocID="{275D46C1-5D00-4B5C-8030-FBFD5E3008AD}" presName="linNode" presStyleCnt="0"/>
      <dgm:spPr/>
    </dgm:pt>
    <dgm:pt modelId="{4F8C1FCD-93C9-42C9-B305-C13BC88673A5}" type="pres">
      <dgm:prSet presAssocID="{275D46C1-5D00-4B5C-8030-FBFD5E3008AD}" presName="parentText" presStyleLbl="node1" presStyleIdx="3" presStyleCnt="8" custLinFactNeighborX="-1128">
        <dgm:presLayoutVars>
          <dgm:chMax val="1"/>
          <dgm:bulletEnabled val="1"/>
        </dgm:presLayoutVars>
      </dgm:prSet>
      <dgm:spPr/>
    </dgm:pt>
    <dgm:pt modelId="{A7B2AC5D-E552-4563-877A-F9123E967B44}" type="pres">
      <dgm:prSet presAssocID="{6FED7470-1B2C-449D-9AE6-0F99736D689C}" presName="sp" presStyleCnt="0"/>
      <dgm:spPr/>
    </dgm:pt>
    <dgm:pt modelId="{7026F58D-3D2A-4405-8B8D-7E811A012A7B}" type="pres">
      <dgm:prSet presAssocID="{1509B087-D549-4A86-B458-8A84A0A81A43}" presName="linNode" presStyleCnt="0"/>
      <dgm:spPr/>
    </dgm:pt>
    <dgm:pt modelId="{8CF9D740-FE03-496A-84F9-EA7C29A7034C}" type="pres">
      <dgm:prSet presAssocID="{1509B087-D549-4A86-B458-8A84A0A81A43}" presName="parentText" presStyleLbl="node1" presStyleIdx="4" presStyleCnt="8">
        <dgm:presLayoutVars>
          <dgm:chMax val="1"/>
          <dgm:bulletEnabled val="1"/>
        </dgm:presLayoutVars>
      </dgm:prSet>
      <dgm:spPr/>
    </dgm:pt>
    <dgm:pt modelId="{8788DD02-5511-4F43-859B-1B54FDF85238}" type="pres">
      <dgm:prSet presAssocID="{C773B3E0-EC4F-4563-B2D1-F209666068BC}" presName="sp" presStyleCnt="0"/>
      <dgm:spPr/>
    </dgm:pt>
    <dgm:pt modelId="{12BDA000-DD3A-4CFE-9FDE-3A14E31D64BD}" type="pres">
      <dgm:prSet presAssocID="{38E16178-4C9D-4665-AB95-2990D2421DCB}" presName="linNode" presStyleCnt="0"/>
      <dgm:spPr/>
    </dgm:pt>
    <dgm:pt modelId="{7EFCB1F6-5953-4600-A094-75CF96A52812}" type="pres">
      <dgm:prSet presAssocID="{38E16178-4C9D-4665-AB95-2990D2421DCB}" presName="parentText" presStyleLbl="node1" presStyleIdx="5" presStyleCnt="8" custLinFactNeighborY="-3678">
        <dgm:presLayoutVars>
          <dgm:chMax val="1"/>
          <dgm:bulletEnabled val="1"/>
        </dgm:presLayoutVars>
      </dgm:prSet>
      <dgm:spPr/>
    </dgm:pt>
    <dgm:pt modelId="{B2AF9FD5-F12D-4210-927E-0B31C89A3E94}" type="pres">
      <dgm:prSet presAssocID="{8CE95D28-EF38-426F-9781-F92E312465EE}" presName="sp" presStyleCnt="0"/>
      <dgm:spPr/>
    </dgm:pt>
    <dgm:pt modelId="{0D6307E4-A2E9-47B1-B530-098BBC1E949E}" type="pres">
      <dgm:prSet presAssocID="{4ED54BC3-409B-4453-9A5F-72D1A72221E8}" presName="linNode" presStyleCnt="0"/>
      <dgm:spPr/>
    </dgm:pt>
    <dgm:pt modelId="{FC26F5A9-1243-4B72-98F8-160FC0724A41}" type="pres">
      <dgm:prSet presAssocID="{4ED54BC3-409B-4453-9A5F-72D1A72221E8}" presName="parentText" presStyleLbl="node1" presStyleIdx="6" presStyleCnt="8">
        <dgm:presLayoutVars>
          <dgm:chMax val="1"/>
          <dgm:bulletEnabled val="1"/>
        </dgm:presLayoutVars>
      </dgm:prSet>
      <dgm:spPr/>
    </dgm:pt>
    <dgm:pt modelId="{23CE4BC7-33D6-4C8A-B523-1C4BC44F736E}" type="pres">
      <dgm:prSet presAssocID="{07F15D7A-D5A1-4B78-9B3E-06558D32710E}" presName="sp" presStyleCnt="0"/>
      <dgm:spPr/>
    </dgm:pt>
    <dgm:pt modelId="{C7DDA43A-EA1C-4BF5-B6C7-FDE38B2C795A}" type="pres">
      <dgm:prSet presAssocID="{3DF6F033-5EF2-424D-ADEC-3D946C25AD1B}" presName="linNode" presStyleCnt="0"/>
      <dgm:spPr/>
    </dgm:pt>
    <dgm:pt modelId="{FCA52764-D0AE-4D7C-B4F9-1BACBC44DA24}" type="pres">
      <dgm:prSet presAssocID="{3DF6F033-5EF2-424D-ADEC-3D946C25AD1B}" presName="parentText" presStyleLbl="node1" presStyleIdx="7" presStyleCnt="8">
        <dgm:presLayoutVars>
          <dgm:chMax val="1"/>
          <dgm:bulletEnabled val="1"/>
        </dgm:presLayoutVars>
      </dgm:prSet>
      <dgm:spPr/>
    </dgm:pt>
  </dgm:ptLst>
  <dgm:cxnLst>
    <dgm:cxn modelId="{8F45BC14-CAF4-4B5F-AA62-572CA15EDEC3}" srcId="{0FDD3A40-F11C-4850-AC4B-FA41446E2646}" destId="{1509B087-D549-4A86-B458-8A84A0A81A43}" srcOrd="4" destOrd="0" parTransId="{928D81D1-11AF-451A-8931-871DBEDC72F6}" sibTransId="{C773B3E0-EC4F-4563-B2D1-F209666068BC}"/>
    <dgm:cxn modelId="{49A75316-1EBD-4BCE-B725-CF0AA92B9D8C}" srcId="{0FDD3A40-F11C-4850-AC4B-FA41446E2646}" destId="{3DF6F033-5EF2-424D-ADEC-3D946C25AD1B}" srcOrd="7" destOrd="0" parTransId="{4BC5E59A-FE1E-45D4-8141-C693032AD2FA}" sibTransId="{2BE4754A-E8F0-4754-BC59-E881ED0BFF08}"/>
    <dgm:cxn modelId="{9FAD1B25-3BBC-42AB-A2C7-9ACD3A0BA13D}" srcId="{0FDD3A40-F11C-4850-AC4B-FA41446E2646}" destId="{4ED54BC3-409B-4453-9A5F-72D1A72221E8}" srcOrd="6" destOrd="0" parTransId="{6C1556F5-C80F-46C8-83DF-DC9BD4EC4FBA}" sibTransId="{07F15D7A-D5A1-4B78-9B3E-06558D32710E}"/>
    <dgm:cxn modelId="{FF803D25-77E6-40F4-99FB-08BCD4537DD7}" type="presOf" srcId="{275D46C1-5D00-4B5C-8030-FBFD5E3008AD}" destId="{4F8C1FCD-93C9-42C9-B305-C13BC88673A5}" srcOrd="0" destOrd="0" presId="urn:microsoft.com/office/officeart/2005/8/layout/vList5"/>
    <dgm:cxn modelId="{C1D19F31-26A4-4C93-98AE-CBC1D66703C2}" type="presOf" srcId="{1509B087-D549-4A86-B458-8A84A0A81A43}" destId="{8CF9D740-FE03-496A-84F9-EA7C29A7034C}" srcOrd="0" destOrd="0" presId="urn:microsoft.com/office/officeart/2005/8/layout/vList5"/>
    <dgm:cxn modelId="{8EC91236-C42B-42D8-9944-4F6CF067CC26}" srcId="{0FDD3A40-F11C-4850-AC4B-FA41446E2646}" destId="{652C75EC-AAEA-4F4A-AD83-873CE5D5A72D}" srcOrd="1" destOrd="0" parTransId="{62B8A73D-8C9A-46A4-8F91-D2B50FBD4DF8}" sibTransId="{EECE9215-AF47-476D-922F-85BC26D70262}"/>
    <dgm:cxn modelId="{BFADB43E-BE14-4B71-A310-AAE7D2CE8297}" type="presOf" srcId="{652C75EC-AAEA-4F4A-AD83-873CE5D5A72D}" destId="{4D67F913-C8B4-4640-888F-5F0AAD95F2AA}" srcOrd="0" destOrd="0" presId="urn:microsoft.com/office/officeart/2005/8/layout/vList5"/>
    <dgm:cxn modelId="{FD23495D-0845-4AAE-8F44-F5EEF69DDBB5}" type="presOf" srcId="{44E6C003-716D-4FB9-9618-A609EC3224A8}" destId="{D1361B01-46AA-4504-B267-7383157D664D}" srcOrd="0" destOrd="0" presId="urn:microsoft.com/office/officeart/2005/8/layout/vList5"/>
    <dgm:cxn modelId="{0B41537D-7BF5-4895-A703-4C34966B43BE}" srcId="{0FDD3A40-F11C-4850-AC4B-FA41446E2646}" destId="{275D46C1-5D00-4B5C-8030-FBFD5E3008AD}" srcOrd="3" destOrd="0" parTransId="{4D343673-7074-442D-A84C-5B0116B7BE6B}" sibTransId="{6FED7470-1B2C-449D-9AE6-0F99736D689C}"/>
    <dgm:cxn modelId="{8BE6CE8B-6763-4F01-8744-0C4C83B573B6}" type="presOf" srcId="{38E16178-4C9D-4665-AB95-2990D2421DCB}" destId="{7EFCB1F6-5953-4600-A094-75CF96A52812}" srcOrd="0" destOrd="0" presId="urn:microsoft.com/office/officeart/2005/8/layout/vList5"/>
    <dgm:cxn modelId="{A2B589A2-2E24-4838-8A01-7203853839FA}" srcId="{0FDD3A40-F11C-4850-AC4B-FA41446E2646}" destId="{38E16178-4C9D-4665-AB95-2990D2421DCB}" srcOrd="5" destOrd="0" parTransId="{3F627A40-42F2-494D-A08D-9ED1FEBCD058}" sibTransId="{8CE95D28-EF38-426F-9781-F92E312465EE}"/>
    <dgm:cxn modelId="{B521A0A2-0428-4AD2-9913-635DC873DA3C}" type="presOf" srcId="{4ED54BC3-409B-4453-9A5F-72D1A72221E8}" destId="{FC26F5A9-1243-4B72-98F8-160FC0724A41}" srcOrd="0" destOrd="0" presId="urn:microsoft.com/office/officeart/2005/8/layout/vList5"/>
    <dgm:cxn modelId="{D81EE1A9-1993-4471-8B0B-46277397AF80}" srcId="{0FDD3A40-F11C-4850-AC4B-FA41446E2646}" destId="{D4AEA875-F4AA-484A-A6EE-D1BCC08CEDC0}" srcOrd="2" destOrd="0" parTransId="{B810A631-CC83-4BAD-B363-20537E97AF0B}" sibTransId="{A644E6DC-B803-4179-A0B9-DE3A79F57B63}"/>
    <dgm:cxn modelId="{2DACE1B0-7C9D-499D-AD21-9D10F3345850}" srcId="{0FDD3A40-F11C-4850-AC4B-FA41446E2646}" destId="{44E6C003-716D-4FB9-9618-A609EC3224A8}" srcOrd="0" destOrd="0" parTransId="{A0CC71CD-1253-48B0-BE8B-A6B72F6144C4}" sibTransId="{D184D686-1210-4892-858F-6C9E72D4125C}"/>
    <dgm:cxn modelId="{B05262B6-0E4F-4CBE-A4CB-8E9EF663ECB7}" type="presOf" srcId="{3DF6F033-5EF2-424D-ADEC-3D946C25AD1B}" destId="{FCA52764-D0AE-4D7C-B4F9-1BACBC44DA24}" srcOrd="0" destOrd="0" presId="urn:microsoft.com/office/officeart/2005/8/layout/vList5"/>
    <dgm:cxn modelId="{C62C69CE-DEC7-4C3D-9EC3-792C91A3F5B9}" type="presOf" srcId="{D4AEA875-F4AA-484A-A6EE-D1BCC08CEDC0}" destId="{07EF7147-0703-452E-950F-6AC15CA5B6AA}" srcOrd="0" destOrd="0" presId="urn:microsoft.com/office/officeart/2005/8/layout/vList5"/>
    <dgm:cxn modelId="{0DE4C8D3-215A-4554-A436-79AB25651F5E}" type="presOf" srcId="{0FDD3A40-F11C-4850-AC4B-FA41446E2646}" destId="{49B565B0-30E4-40E4-90BC-F7B04E780066}" srcOrd="0" destOrd="0" presId="urn:microsoft.com/office/officeart/2005/8/layout/vList5"/>
    <dgm:cxn modelId="{D1296B87-B1A6-40FC-BAED-C1F97A10BBFF}" type="presParOf" srcId="{49B565B0-30E4-40E4-90BC-F7B04E780066}" destId="{49A937CE-D7E7-4299-AE4F-67A59E578ACC}" srcOrd="0" destOrd="0" presId="urn:microsoft.com/office/officeart/2005/8/layout/vList5"/>
    <dgm:cxn modelId="{FEDD4056-F173-4B38-8896-18E4EAE6978A}" type="presParOf" srcId="{49A937CE-D7E7-4299-AE4F-67A59E578ACC}" destId="{D1361B01-46AA-4504-B267-7383157D664D}" srcOrd="0" destOrd="0" presId="urn:microsoft.com/office/officeart/2005/8/layout/vList5"/>
    <dgm:cxn modelId="{6BD1C9C7-9CFB-48EB-B3B1-6F7F46F45A09}" type="presParOf" srcId="{49B565B0-30E4-40E4-90BC-F7B04E780066}" destId="{6BCDAD17-0F3C-4508-B496-F7879A8A3EBA}" srcOrd="1" destOrd="0" presId="urn:microsoft.com/office/officeart/2005/8/layout/vList5"/>
    <dgm:cxn modelId="{F9A50E90-F670-4050-8BD6-1AAA0795A685}" type="presParOf" srcId="{49B565B0-30E4-40E4-90BC-F7B04E780066}" destId="{C9CFA1B5-0DBE-4F7A-831E-27C2E7590AD4}" srcOrd="2" destOrd="0" presId="urn:microsoft.com/office/officeart/2005/8/layout/vList5"/>
    <dgm:cxn modelId="{2C86E677-5CED-4679-86D8-B77F2D7AB624}" type="presParOf" srcId="{C9CFA1B5-0DBE-4F7A-831E-27C2E7590AD4}" destId="{4D67F913-C8B4-4640-888F-5F0AAD95F2AA}" srcOrd="0" destOrd="0" presId="urn:microsoft.com/office/officeart/2005/8/layout/vList5"/>
    <dgm:cxn modelId="{A3A9C1AE-AEAF-4210-A65A-E3F78251B570}" type="presParOf" srcId="{49B565B0-30E4-40E4-90BC-F7B04E780066}" destId="{3FE1FF57-000B-4672-B229-69D1CD7694C0}" srcOrd="3" destOrd="0" presId="urn:microsoft.com/office/officeart/2005/8/layout/vList5"/>
    <dgm:cxn modelId="{FC01D095-94A1-4272-A324-0BCF0CF316BB}" type="presParOf" srcId="{49B565B0-30E4-40E4-90BC-F7B04E780066}" destId="{FEFFDE37-260F-4FFD-90E6-5677C44891F9}" srcOrd="4" destOrd="0" presId="urn:microsoft.com/office/officeart/2005/8/layout/vList5"/>
    <dgm:cxn modelId="{04B79444-BD25-4124-A304-F8D72CEB2F3D}" type="presParOf" srcId="{FEFFDE37-260F-4FFD-90E6-5677C44891F9}" destId="{07EF7147-0703-452E-950F-6AC15CA5B6AA}" srcOrd="0" destOrd="0" presId="urn:microsoft.com/office/officeart/2005/8/layout/vList5"/>
    <dgm:cxn modelId="{E4CF61E6-CBE4-44B9-87AD-3B72936AFA5D}" type="presParOf" srcId="{49B565B0-30E4-40E4-90BC-F7B04E780066}" destId="{D944CE42-8AD9-4E56-AEF8-5F269B302DE2}" srcOrd="5" destOrd="0" presId="urn:microsoft.com/office/officeart/2005/8/layout/vList5"/>
    <dgm:cxn modelId="{2BC2B713-4A45-4F23-A13C-B23D7EF7DC23}" type="presParOf" srcId="{49B565B0-30E4-40E4-90BC-F7B04E780066}" destId="{C57E21E4-E5BA-4D6B-9A28-F9F8542D350C}" srcOrd="6" destOrd="0" presId="urn:microsoft.com/office/officeart/2005/8/layout/vList5"/>
    <dgm:cxn modelId="{3C26DA53-D3AA-411C-87C4-103BBAF5BA7C}" type="presParOf" srcId="{C57E21E4-E5BA-4D6B-9A28-F9F8542D350C}" destId="{4F8C1FCD-93C9-42C9-B305-C13BC88673A5}" srcOrd="0" destOrd="0" presId="urn:microsoft.com/office/officeart/2005/8/layout/vList5"/>
    <dgm:cxn modelId="{3C8B5440-E9BB-4593-8AE2-67AA3E51D41C}" type="presParOf" srcId="{49B565B0-30E4-40E4-90BC-F7B04E780066}" destId="{A7B2AC5D-E552-4563-877A-F9123E967B44}" srcOrd="7" destOrd="0" presId="urn:microsoft.com/office/officeart/2005/8/layout/vList5"/>
    <dgm:cxn modelId="{C3ECEDBB-6885-420A-A6A0-E6CA5B8CFFAF}" type="presParOf" srcId="{49B565B0-30E4-40E4-90BC-F7B04E780066}" destId="{7026F58D-3D2A-4405-8B8D-7E811A012A7B}" srcOrd="8" destOrd="0" presId="urn:microsoft.com/office/officeart/2005/8/layout/vList5"/>
    <dgm:cxn modelId="{7E251725-9787-4678-BBE2-3B1304CE3713}" type="presParOf" srcId="{7026F58D-3D2A-4405-8B8D-7E811A012A7B}" destId="{8CF9D740-FE03-496A-84F9-EA7C29A7034C}" srcOrd="0" destOrd="0" presId="urn:microsoft.com/office/officeart/2005/8/layout/vList5"/>
    <dgm:cxn modelId="{3E0EEE9E-0A74-496F-BDEC-E6BF6666C942}" type="presParOf" srcId="{49B565B0-30E4-40E4-90BC-F7B04E780066}" destId="{8788DD02-5511-4F43-859B-1B54FDF85238}" srcOrd="9" destOrd="0" presId="urn:microsoft.com/office/officeart/2005/8/layout/vList5"/>
    <dgm:cxn modelId="{4BEDDF29-0ECF-4821-8BB9-E61171B2F0A8}" type="presParOf" srcId="{49B565B0-30E4-40E4-90BC-F7B04E780066}" destId="{12BDA000-DD3A-4CFE-9FDE-3A14E31D64BD}" srcOrd="10" destOrd="0" presId="urn:microsoft.com/office/officeart/2005/8/layout/vList5"/>
    <dgm:cxn modelId="{8F57BB99-EE8E-4EEF-9D09-7ED8196DA1F6}" type="presParOf" srcId="{12BDA000-DD3A-4CFE-9FDE-3A14E31D64BD}" destId="{7EFCB1F6-5953-4600-A094-75CF96A52812}" srcOrd="0" destOrd="0" presId="urn:microsoft.com/office/officeart/2005/8/layout/vList5"/>
    <dgm:cxn modelId="{ADE68F80-EE7B-46BC-88A3-FF426C72DDED}" type="presParOf" srcId="{49B565B0-30E4-40E4-90BC-F7B04E780066}" destId="{B2AF9FD5-F12D-4210-927E-0B31C89A3E94}" srcOrd="11" destOrd="0" presId="urn:microsoft.com/office/officeart/2005/8/layout/vList5"/>
    <dgm:cxn modelId="{48C5F10B-D44C-4645-A949-F5DA641038F9}" type="presParOf" srcId="{49B565B0-30E4-40E4-90BC-F7B04E780066}" destId="{0D6307E4-A2E9-47B1-B530-098BBC1E949E}" srcOrd="12" destOrd="0" presId="urn:microsoft.com/office/officeart/2005/8/layout/vList5"/>
    <dgm:cxn modelId="{6C446470-6C6F-4B4C-82FB-668235DFE3AB}" type="presParOf" srcId="{0D6307E4-A2E9-47B1-B530-098BBC1E949E}" destId="{FC26F5A9-1243-4B72-98F8-160FC0724A41}" srcOrd="0" destOrd="0" presId="urn:microsoft.com/office/officeart/2005/8/layout/vList5"/>
    <dgm:cxn modelId="{BB682E81-7886-434E-B149-A60101E64D51}" type="presParOf" srcId="{49B565B0-30E4-40E4-90BC-F7B04E780066}" destId="{23CE4BC7-33D6-4C8A-B523-1C4BC44F736E}" srcOrd="13" destOrd="0" presId="urn:microsoft.com/office/officeart/2005/8/layout/vList5"/>
    <dgm:cxn modelId="{1CC43AC9-7E8D-4657-B1CC-9EA2B275786B}" type="presParOf" srcId="{49B565B0-30E4-40E4-90BC-F7B04E780066}" destId="{C7DDA43A-EA1C-4BF5-B6C7-FDE38B2C795A}" srcOrd="14" destOrd="0" presId="urn:microsoft.com/office/officeart/2005/8/layout/vList5"/>
    <dgm:cxn modelId="{9074E8DF-A35C-4066-BC9E-502C1D445F04}" type="presParOf" srcId="{C7DDA43A-EA1C-4BF5-B6C7-FDE38B2C795A}" destId="{FCA52764-D0AE-4D7C-B4F9-1BACBC44DA24}"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2ACAE42-8AC3-4728-98D1-770F4ACCD2CB}" type="doc">
      <dgm:prSet loTypeId="urn:microsoft.com/office/officeart/2005/8/layout/hierarchy3" loCatId="hierarchy" qsTypeId="urn:microsoft.com/office/officeart/2005/8/quickstyle/simple1" qsCatId="simple" csTypeId="urn:microsoft.com/office/officeart/2005/8/colors/accent3_1" csCatId="accent3" phldr="1"/>
      <dgm:spPr/>
      <dgm:t>
        <a:bodyPr/>
        <a:lstStyle/>
        <a:p>
          <a:endParaRPr lang="en-US"/>
        </a:p>
      </dgm:t>
    </dgm:pt>
    <dgm:pt modelId="{3D993B19-CCD7-420A-A385-D81917CB48ED}">
      <dgm:prSet custT="1"/>
      <dgm:spPr>
        <a:solidFill>
          <a:srgbClr val="70AD47">
            <a:lumMod val="60000"/>
            <a:lumOff val="40000"/>
          </a:srgbClr>
        </a:solidFill>
        <a:ln w="25400" cap="flat" cmpd="sng" algn="ctr">
          <a:solidFill>
            <a:srgbClr val="A5A5A5">
              <a:shade val="80000"/>
              <a:hueOff val="0"/>
              <a:satOff val="0"/>
              <a:lumOff val="0"/>
              <a:alphaOff val="0"/>
            </a:srgbClr>
          </a:solidFill>
          <a:prstDash val="solid"/>
          <a:miter/>
        </a:ln>
        <a:effectLst/>
      </dgm:spPr>
      <dgm:t>
        <a:bodyPr spcFirstLastPara="0" vert="horz" wrap="square" lIns="68580" tIns="45720" rIns="68580" bIns="45720" numCol="1" spcCol="1270" anchor="ctr" anchorCtr="0"/>
        <a:lstStyle/>
        <a:p>
          <a:r>
            <a:rPr lang="en-GB" sz="3600" b="1" kern="1200" dirty="0">
              <a:solidFill>
                <a:srgbClr val="4472C4"/>
              </a:solidFill>
              <a:latin typeface="Arial"/>
              <a:ea typeface="DejaVu Sans"/>
              <a:cs typeface="DejaVu Sans"/>
            </a:rPr>
            <a:t>Register</a:t>
          </a:r>
          <a:r>
            <a:rPr lang="en-GB" sz="3600" kern="1200" dirty="0"/>
            <a:t> </a:t>
          </a:r>
          <a:endParaRPr lang="en-US" sz="3600" kern="1200" dirty="0"/>
        </a:p>
      </dgm:t>
    </dgm:pt>
    <dgm:pt modelId="{1ADC8BFB-EBBC-4BEF-8DFC-4249100B10D4}" type="parTrans" cxnId="{4C05B798-A21F-4055-AB6D-98C3C6488333}">
      <dgm:prSet/>
      <dgm:spPr/>
      <dgm:t>
        <a:bodyPr/>
        <a:lstStyle/>
        <a:p>
          <a:endParaRPr lang="en-US"/>
        </a:p>
      </dgm:t>
    </dgm:pt>
    <dgm:pt modelId="{93A418AC-E8F9-4888-91E0-CF4E419AD28B}" type="sibTrans" cxnId="{4C05B798-A21F-4055-AB6D-98C3C6488333}">
      <dgm:prSet/>
      <dgm:spPr/>
      <dgm:t>
        <a:bodyPr/>
        <a:lstStyle/>
        <a:p>
          <a:endParaRPr lang="en-US"/>
        </a:p>
      </dgm:t>
    </dgm:pt>
    <dgm:pt modelId="{A321B32F-0FEE-476D-AC57-A7B0CD22A17F}">
      <dgm:prSet/>
      <dgm:spPr/>
      <dgm:t>
        <a:bodyPr/>
        <a:lstStyle/>
        <a:p>
          <a:r>
            <a:rPr lang="en-GB" dirty="0"/>
            <a:t>Registration of Natural Scientists  </a:t>
          </a:r>
          <a:endParaRPr lang="en-US" dirty="0"/>
        </a:p>
      </dgm:t>
    </dgm:pt>
    <dgm:pt modelId="{66991A13-CDA1-4E26-BAC9-604B2D18DEFB}" type="parTrans" cxnId="{C5880976-FDBE-4A4B-B385-FB1B12177569}">
      <dgm:prSet/>
      <dgm:spPr/>
      <dgm:t>
        <a:bodyPr/>
        <a:lstStyle/>
        <a:p>
          <a:endParaRPr lang="en-US"/>
        </a:p>
      </dgm:t>
    </dgm:pt>
    <dgm:pt modelId="{01C780B4-93CC-4254-8658-A197354B9987}" type="sibTrans" cxnId="{C5880976-FDBE-4A4B-B385-FB1B12177569}">
      <dgm:prSet/>
      <dgm:spPr/>
      <dgm:t>
        <a:bodyPr/>
        <a:lstStyle/>
        <a:p>
          <a:endParaRPr lang="en-US"/>
        </a:p>
      </dgm:t>
    </dgm:pt>
    <dgm:pt modelId="{A75196E9-64AB-40BD-8856-211CD6073EE2}">
      <dgm:prSet/>
      <dgm:spPr/>
      <dgm:t>
        <a:bodyPr/>
        <a:lstStyle/>
        <a:p>
          <a:r>
            <a:rPr lang="en-GB" dirty="0">
              <a:solidFill>
                <a:schemeClr val="bg1">
                  <a:lumMod val="75000"/>
                </a:schemeClr>
              </a:solidFill>
            </a:rPr>
            <a:t>Enable </a:t>
          </a:r>
          <a:endParaRPr lang="en-US" dirty="0">
            <a:solidFill>
              <a:schemeClr val="bg1">
                <a:lumMod val="75000"/>
              </a:schemeClr>
            </a:solidFill>
          </a:endParaRPr>
        </a:p>
      </dgm:t>
    </dgm:pt>
    <dgm:pt modelId="{863B303F-55CC-4F53-983E-3795656CF8A1}" type="parTrans" cxnId="{18DAECA6-3541-43BA-AD17-079D458A5AE4}">
      <dgm:prSet/>
      <dgm:spPr/>
      <dgm:t>
        <a:bodyPr/>
        <a:lstStyle/>
        <a:p>
          <a:endParaRPr lang="en-US"/>
        </a:p>
      </dgm:t>
    </dgm:pt>
    <dgm:pt modelId="{FB6A61E6-26FB-41C9-8363-816DFBDDC1C0}" type="sibTrans" cxnId="{18DAECA6-3541-43BA-AD17-079D458A5AE4}">
      <dgm:prSet/>
      <dgm:spPr/>
      <dgm:t>
        <a:bodyPr/>
        <a:lstStyle/>
        <a:p>
          <a:endParaRPr lang="en-US"/>
        </a:p>
      </dgm:t>
    </dgm:pt>
    <dgm:pt modelId="{9649946E-1CEC-4562-99E3-C907B5183067}">
      <dgm:prSet/>
      <dgm:spPr/>
      <dgm:t>
        <a:bodyPr/>
        <a:lstStyle/>
        <a:p>
          <a:r>
            <a:rPr lang="en-GB" dirty="0"/>
            <a:t>To enable registered scientists through life-long learning</a:t>
          </a:r>
          <a:endParaRPr lang="en-US" dirty="0"/>
        </a:p>
      </dgm:t>
    </dgm:pt>
    <dgm:pt modelId="{B234416B-89DB-44E7-A997-6AC7486CFE34}" type="parTrans" cxnId="{16B37A4D-374B-45EA-9F5C-5907F67F90EE}">
      <dgm:prSet/>
      <dgm:spPr/>
      <dgm:t>
        <a:bodyPr/>
        <a:lstStyle/>
        <a:p>
          <a:endParaRPr lang="en-US"/>
        </a:p>
      </dgm:t>
    </dgm:pt>
    <dgm:pt modelId="{39A72AA1-A741-45DE-BC74-1AB8D6C7F20C}" type="sibTrans" cxnId="{16B37A4D-374B-45EA-9F5C-5907F67F90EE}">
      <dgm:prSet/>
      <dgm:spPr/>
      <dgm:t>
        <a:bodyPr/>
        <a:lstStyle/>
        <a:p>
          <a:endParaRPr lang="en-US"/>
        </a:p>
      </dgm:t>
    </dgm:pt>
    <dgm:pt modelId="{6A071645-8AB2-497E-B688-EB1444AFC31B}">
      <dgm:prSet/>
      <dgm:spPr/>
      <dgm:t>
        <a:bodyPr/>
        <a:lstStyle/>
        <a:p>
          <a:r>
            <a:rPr lang="en-GB" dirty="0">
              <a:solidFill>
                <a:schemeClr val="bg1">
                  <a:lumMod val="75000"/>
                </a:schemeClr>
              </a:solidFill>
            </a:rPr>
            <a:t>Regulate</a:t>
          </a:r>
          <a:r>
            <a:rPr lang="en-GB" dirty="0"/>
            <a:t>  </a:t>
          </a:r>
          <a:endParaRPr lang="en-US" dirty="0"/>
        </a:p>
      </dgm:t>
    </dgm:pt>
    <dgm:pt modelId="{CD387A1C-9DF0-4B45-A75C-436D8A333243}" type="parTrans" cxnId="{42EE4EB3-2B27-4643-93D9-561E40A04C99}">
      <dgm:prSet/>
      <dgm:spPr/>
      <dgm:t>
        <a:bodyPr/>
        <a:lstStyle/>
        <a:p>
          <a:endParaRPr lang="en-US"/>
        </a:p>
      </dgm:t>
    </dgm:pt>
    <dgm:pt modelId="{C4A1B4CC-950E-4E94-8917-A32CB7C0F036}" type="sibTrans" cxnId="{42EE4EB3-2B27-4643-93D9-561E40A04C99}">
      <dgm:prSet/>
      <dgm:spPr/>
      <dgm:t>
        <a:bodyPr/>
        <a:lstStyle/>
        <a:p>
          <a:endParaRPr lang="en-US"/>
        </a:p>
      </dgm:t>
    </dgm:pt>
    <dgm:pt modelId="{8B081C4C-9A57-4B15-9BE3-6478A77001B7}">
      <dgm:prSet/>
      <dgm:spPr/>
      <dgm:t>
        <a:bodyPr/>
        <a:lstStyle/>
        <a:p>
          <a:r>
            <a:rPr lang="en-GB" dirty="0"/>
            <a:t>To protect the Public, the Profession and the Environment</a:t>
          </a:r>
          <a:endParaRPr lang="en-US" dirty="0"/>
        </a:p>
      </dgm:t>
    </dgm:pt>
    <dgm:pt modelId="{CAD6ADF3-E895-4F6F-A7B4-BC5608CD1D07}" type="parTrans" cxnId="{8FEC685D-CAAD-420C-9C97-28765D053133}">
      <dgm:prSet/>
      <dgm:spPr/>
      <dgm:t>
        <a:bodyPr/>
        <a:lstStyle/>
        <a:p>
          <a:endParaRPr lang="en-US"/>
        </a:p>
      </dgm:t>
    </dgm:pt>
    <dgm:pt modelId="{0712F5F3-45BA-454D-8F2F-A0290CFA556A}" type="sibTrans" cxnId="{8FEC685D-CAAD-420C-9C97-28765D053133}">
      <dgm:prSet/>
      <dgm:spPr/>
      <dgm:t>
        <a:bodyPr/>
        <a:lstStyle/>
        <a:p>
          <a:endParaRPr lang="en-US"/>
        </a:p>
      </dgm:t>
    </dgm:pt>
    <dgm:pt modelId="{FC8F07C3-8BA4-4ED1-89A2-32B5ED7CBBF5}">
      <dgm:prSet custT="1"/>
      <dgm:spPr>
        <a:solidFill>
          <a:schemeClr val="bg1"/>
        </a:solidFill>
      </dgm:spPr>
      <dgm:t>
        <a:bodyPr/>
        <a:lstStyle/>
        <a:p>
          <a:r>
            <a:rPr lang="en-GB" sz="3600" kern="1200" dirty="0">
              <a:solidFill>
                <a:prstClr val="white">
                  <a:lumMod val="75000"/>
                </a:prstClr>
              </a:solidFill>
              <a:latin typeface="Arial"/>
              <a:ea typeface="DejaVu Sans"/>
              <a:cs typeface="DejaVu Sans"/>
            </a:rPr>
            <a:t>Advise</a:t>
          </a:r>
          <a:r>
            <a:rPr lang="en-GB" sz="3600" kern="1200" dirty="0"/>
            <a:t> </a:t>
          </a:r>
          <a:endParaRPr lang="en-US" sz="3600" kern="1200" dirty="0"/>
        </a:p>
      </dgm:t>
    </dgm:pt>
    <dgm:pt modelId="{D5D50D4B-3BDC-4AE9-A8EE-B07261BFBC7A}" type="parTrans" cxnId="{0907B904-E9D4-45DF-93E1-92FA1E89F374}">
      <dgm:prSet/>
      <dgm:spPr/>
      <dgm:t>
        <a:bodyPr/>
        <a:lstStyle/>
        <a:p>
          <a:endParaRPr lang="en-US"/>
        </a:p>
      </dgm:t>
    </dgm:pt>
    <dgm:pt modelId="{DD27E2B1-72AF-43A8-99E6-C9563C36AF99}" type="sibTrans" cxnId="{0907B904-E9D4-45DF-93E1-92FA1E89F374}">
      <dgm:prSet/>
      <dgm:spPr/>
      <dgm:t>
        <a:bodyPr/>
        <a:lstStyle/>
        <a:p>
          <a:endParaRPr lang="en-US"/>
        </a:p>
      </dgm:t>
    </dgm:pt>
    <dgm:pt modelId="{CB0CB8D1-8686-4C76-B503-06114083FEDF}">
      <dgm:prSet/>
      <dgm:spPr/>
      <dgm:t>
        <a:bodyPr/>
        <a:lstStyle/>
        <a:p>
          <a:r>
            <a:rPr lang="en-GB" dirty="0"/>
            <a:t>To advise government for policy and decision making</a:t>
          </a:r>
          <a:endParaRPr lang="en-US" dirty="0"/>
        </a:p>
      </dgm:t>
    </dgm:pt>
    <dgm:pt modelId="{0CAD24EF-BF83-4C8C-96C2-BD6FB5ADBBE7}" type="parTrans" cxnId="{671C7890-3B76-40BE-B302-F9186BECA6DA}">
      <dgm:prSet/>
      <dgm:spPr/>
      <dgm:t>
        <a:bodyPr/>
        <a:lstStyle/>
        <a:p>
          <a:endParaRPr lang="en-US"/>
        </a:p>
      </dgm:t>
    </dgm:pt>
    <dgm:pt modelId="{61AAED95-BE51-412D-B1A3-C4BF0991EB58}" type="sibTrans" cxnId="{671C7890-3B76-40BE-B302-F9186BECA6DA}">
      <dgm:prSet/>
      <dgm:spPr/>
      <dgm:t>
        <a:bodyPr/>
        <a:lstStyle/>
        <a:p>
          <a:endParaRPr lang="en-US"/>
        </a:p>
      </dgm:t>
    </dgm:pt>
    <dgm:pt modelId="{7FCD850D-EEF2-4DD4-B548-6ECDFC74170C}" type="pres">
      <dgm:prSet presAssocID="{12ACAE42-8AC3-4728-98D1-770F4ACCD2CB}" presName="diagram" presStyleCnt="0">
        <dgm:presLayoutVars>
          <dgm:chPref val="1"/>
          <dgm:dir/>
          <dgm:animOne val="branch"/>
          <dgm:animLvl val="lvl"/>
          <dgm:resizeHandles/>
        </dgm:presLayoutVars>
      </dgm:prSet>
      <dgm:spPr/>
    </dgm:pt>
    <dgm:pt modelId="{6E7B79E7-5FAB-4B4A-9BC4-D5F437E8C8AA}" type="pres">
      <dgm:prSet presAssocID="{3D993B19-CCD7-420A-A385-D81917CB48ED}" presName="root" presStyleCnt="0"/>
      <dgm:spPr/>
    </dgm:pt>
    <dgm:pt modelId="{384696C8-B0D4-4F35-90D1-9B4F727C0592}" type="pres">
      <dgm:prSet presAssocID="{3D993B19-CCD7-420A-A385-D81917CB48ED}" presName="rootComposite" presStyleCnt="0"/>
      <dgm:spPr/>
    </dgm:pt>
    <dgm:pt modelId="{9675086C-6DDE-4EB1-A1A8-999DB60ACC96}" type="pres">
      <dgm:prSet presAssocID="{3D993B19-CCD7-420A-A385-D81917CB48ED}" presName="rootText" presStyleLbl="node1" presStyleIdx="0" presStyleCnt="4"/>
      <dgm:spPr>
        <a:xfrm>
          <a:off x="1801" y="906026"/>
          <a:ext cx="2070892" cy="1035446"/>
        </a:xfrm>
        <a:prstGeom prst="roundRect">
          <a:avLst>
            <a:gd name="adj" fmla="val 10000"/>
          </a:avLst>
        </a:prstGeom>
      </dgm:spPr>
    </dgm:pt>
    <dgm:pt modelId="{6DF1FDA5-8EDE-4A27-B133-93FE5F0E943D}" type="pres">
      <dgm:prSet presAssocID="{3D993B19-CCD7-420A-A385-D81917CB48ED}" presName="rootConnector" presStyleLbl="node1" presStyleIdx="0" presStyleCnt="4"/>
      <dgm:spPr/>
    </dgm:pt>
    <dgm:pt modelId="{5B81A268-8E67-4E88-AFAD-C13C4D198030}" type="pres">
      <dgm:prSet presAssocID="{3D993B19-CCD7-420A-A385-D81917CB48ED}" presName="childShape" presStyleCnt="0"/>
      <dgm:spPr/>
    </dgm:pt>
    <dgm:pt modelId="{0D8739EE-E567-46C9-8782-EC43B78DCDA4}" type="pres">
      <dgm:prSet presAssocID="{66991A13-CDA1-4E26-BAC9-604B2D18DEFB}" presName="Name13" presStyleLbl="parChTrans1D2" presStyleIdx="0" presStyleCnt="4"/>
      <dgm:spPr/>
    </dgm:pt>
    <dgm:pt modelId="{2BD88276-5373-46A1-BC35-F7216FCE337E}" type="pres">
      <dgm:prSet presAssocID="{A321B32F-0FEE-476D-AC57-A7B0CD22A17F}" presName="childText" presStyleLbl="bgAcc1" presStyleIdx="0" presStyleCnt="4">
        <dgm:presLayoutVars>
          <dgm:bulletEnabled val="1"/>
        </dgm:presLayoutVars>
      </dgm:prSet>
      <dgm:spPr/>
    </dgm:pt>
    <dgm:pt modelId="{8030AB6D-3F7E-4575-BD5B-8F2F08CF92AE}" type="pres">
      <dgm:prSet presAssocID="{A75196E9-64AB-40BD-8856-211CD6073EE2}" presName="root" presStyleCnt="0"/>
      <dgm:spPr/>
    </dgm:pt>
    <dgm:pt modelId="{99E9287D-64A6-4626-872D-41E0C973C21B}" type="pres">
      <dgm:prSet presAssocID="{A75196E9-64AB-40BD-8856-211CD6073EE2}" presName="rootComposite" presStyleCnt="0"/>
      <dgm:spPr/>
    </dgm:pt>
    <dgm:pt modelId="{CC92DABA-8C8A-4781-BA6A-15C08CDC74C3}" type="pres">
      <dgm:prSet presAssocID="{A75196E9-64AB-40BD-8856-211CD6073EE2}" presName="rootText" presStyleLbl="node1" presStyleIdx="1" presStyleCnt="4"/>
      <dgm:spPr/>
    </dgm:pt>
    <dgm:pt modelId="{B87A23F6-4E40-4B61-967E-402986C4E576}" type="pres">
      <dgm:prSet presAssocID="{A75196E9-64AB-40BD-8856-211CD6073EE2}" presName="rootConnector" presStyleLbl="node1" presStyleIdx="1" presStyleCnt="4"/>
      <dgm:spPr/>
    </dgm:pt>
    <dgm:pt modelId="{945A6343-077A-464C-975B-02ED83971680}" type="pres">
      <dgm:prSet presAssocID="{A75196E9-64AB-40BD-8856-211CD6073EE2}" presName="childShape" presStyleCnt="0"/>
      <dgm:spPr/>
    </dgm:pt>
    <dgm:pt modelId="{8ED45A45-A11A-45C0-B2BF-57512F0C2BE2}" type="pres">
      <dgm:prSet presAssocID="{B234416B-89DB-44E7-A997-6AC7486CFE34}" presName="Name13" presStyleLbl="parChTrans1D2" presStyleIdx="1" presStyleCnt="4"/>
      <dgm:spPr/>
    </dgm:pt>
    <dgm:pt modelId="{19513059-5DFE-4A5D-98E4-254849998BDE}" type="pres">
      <dgm:prSet presAssocID="{9649946E-1CEC-4562-99E3-C907B5183067}" presName="childText" presStyleLbl="bgAcc1" presStyleIdx="1" presStyleCnt="4">
        <dgm:presLayoutVars>
          <dgm:bulletEnabled val="1"/>
        </dgm:presLayoutVars>
      </dgm:prSet>
      <dgm:spPr/>
    </dgm:pt>
    <dgm:pt modelId="{292B3C13-7A64-4C6F-B3D0-99986B1ADA84}" type="pres">
      <dgm:prSet presAssocID="{6A071645-8AB2-497E-B688-EB1444AFC31B}" presName="root" presStyleCnt="0"/>
      <dgm:spPr/>
    </dgm:pt>
    <dgm:pt modelId="{AB1C421E-CE3C-4E1F-BA75-CFAD3F85E708}" type="pres">
      <dgm:prSet presAssocID="{6A071645-8AB2-497E-B688-EB1444AFC31B}" presName="rootComposite" presStyleCnt="0"/>
      <dgm:spPr/>
    </dgm:pt>
    <dgm:pt modelId="{FC122EB8-4CAD-45D8-809E-B50C0AF111FE}" type="pres">
      <dgm:prSet presAssocID="{6A071645-8AB2-497E-B688-EB1444AFC31B}" presName="rootText" presStyleLbl="node1" presStyleIdx="2" presStyleCnt="4"/>
      <dgm:spPr/>
    </dgm:pt>
    <dgm:pt modelId="{307CBC4E-4909-4174-B3BC-C85C18366B19}" type="pres">
      <dgm:prSet presAssocID="{6A071645-8AB2-497E-B688-EB1444AFC31B}" presName="rootConnector" presStyleLbl="node1" presStyleIdx="2" presStyleCnt="4"/>
      <dgm:spPr/>
    </dgm:pt>
    <dgm:pt modelId="{93103192-B2F2-4528-A05B-A3F2F5798FD8}" type="pres">
      <dgm:prSet presAssocID="{6A071645-8AB2-497E-B688-EB1444AFC31B}" presName="childShape" presStyleCnt="0"/>
      <dgm:spPr/>
    </dgm:pt>
    <dgm:pt modelId="{B2B86294-7FEB-49AB-8F66-B55CBD5A9264}" type="pres">
      <dgm:prSet presAssocID="{CAD6ADF3-E895-4F6F-A7B4-BC5608CD1D07}" presName="Name13" presStyleLbl="parChTrans1D2" presStyleIdx="2" presStyleCnt="4"/>
      <dgm:spPr/>
    </dgm:pt>
    <dgm:pt modelId="{6CB9247F-C3B8-4FA2-A537-81D894D1906B}" type="pres">
      <dgm:prSet presAssocID="{8B081C4C-9A57-4B15-9BE3-6478A77001B7}" presName="childText" presStyleLbl="bgAcc1" presStyleIdx="2" presStyleCnt="4">
        <dgm:presLayoutVars>
          <dgm:bulletEnabled val="1"/>
        </dgm:presLayoutVars>
      </dgm:prSet>
      <dgm:spPr/>
    </dgm:pt>
    <dgm:pt modelId="{7A47ECA9-4095-44CB-8955-9A0ABDB2CCDF}" type="pres">
      <dgm:prSet presAssocID="{FC8F07C3-8BA4-4ED1-89A2-32B5ED7CBBF5}" presName="root" presStyleCnt="0"/>
      <dgm:spPr/>
    </dgm:pt>
    <dgm:pt modelId="{85C826EF-6001-4481-9A0B-3E45ADE087AA}" type="pres">
      <dgm:prSet presAssocID="{FC8F07C3-8BA4-4ED1-89A2-32B5ED7CBBF5}" presName="rootComposite" presStyleCnt="0"/>
      <dgm:spPr/>
    </dgm:pt>
    <dgm:pt modelId="{904EECEE-D7F5-4ED7-9908-59BC91BF631D}" type="pres">
      <dgm:prSet presAssocID="{FC8F07C3-8BA4-4ED1-89A2-32B5ED7CBBF5}" presName="rootText" presStyleLbl="node1" presStyleIdx="3" presStyleCnt="4"/>
      <dgm:spPr/>
    </dgm:pt>
    <dgm:pt modelId="{AD85056B-59EE-4DF4-8F84-7BBB33466478}" type="pres">
      <dgm:prSet presAssocID="{FC8F07C3-8BA4-4ED1-89A2-32B5ED7CBBF5}" presName="rootConnector" presStyleLbl="node1" presStyleIdx="3" presStyleCnt="4"/>
      <dgm:spPr/>
    </dgm:pt>
    <dgm:pt modelId="{EDAE5B65-A529-4B9F-8241-BCC19583F562}" type="pres">
      <dgm:prSet presAssocID="{FC8F07C3-8BA4-4ED1-89A2-32B5ED7CBBF5}" presName="childShape" presStyleCnt="0"/>
      <dgm:spPr/>
    </dgm:pt>
    <dgm:pt modelId="{DF7FB07E-D414-4B6B-8C47-F91B452A4DCE}" type="pres">
      <dgm:prSet presAssocID="{0CAD24EF-BF83-4C8C-96C2-BD6FB5ADBBE7}" presName="Name13" presStyleLbl="parChTrans1D2" presStyleIdx="3" presStyleCnt="4"/>
      <dgm:spPr/>
    </dgm:pt>
    <dgm:pt modelId="{6B049240-5FF1-4C9D-98D4-7F9B0F24AB56}" type="pres">
      <dgm:prSet presAssocID="{CB0CB8D1-8686-4C76-B503-06114083FEDF}" presName="childText" presStyleLbl="bgAcc1" presStyleIdx="3" presStyleCnt="4">
        <dgm:presLayoutVars>
          <dgm:bulletEnabled val="1"/>
        </dgm:presLayoutVars>
      </dgm:prSet>
      <dgm:spPr/>
    </dgm:pt>
  </dgm:ptLst>
  <dgm:cxnLst>
    <dgm:cxn modelId="{0907B904-E9D4-45DF-93E1-92FA1E89F374}" srcId="{12ACAE42-8AC3-4728-98D1-770F4ACCD2CB}" destId="{FC8F07C3-8BA4-4ED1-89A2-32B5ED7CBBF5}" srcOrd="3" destOrd="0" parTransId="{D5D50D4B-3BDC-4AE9-A8EE-B07261BFBC7A}" sibTransId="{DD27E2B1-72AF-43A8-99E6-C9563C36AF99}"/>
    <dgm:cxn modelId="{CCDCA030-A019-48BD-B5F9-305B1576042E}" type="presOf" srcId="{A321B32F-0FEE-476D-AC57-A7B0CD22A17F}" destId="{2BD88276-5373-46A1-BC35-F7216FCE337E}" srcOrd="0" destOrd="0" presId="urn:microsoft.com/office/officeart/2005/8/layout/hierarchy3"/>
    <dgm:cxn modelId="{8FEC685D-CAAD-420C-9C97-28765D053133}" srcId="{6A071645-8AB2-497E-B688-EB1444AFC31B}" destId="{8B081C4C-9A57-4B15-9BE3-6478A77001B7}" srcOrd="0" destOrd="0" parTransId="{CAD6ADF3-E895-4F6F-A7B4-BC5608CD1D07}" sibTransId="{0712F5F3-45BA-454D-8F2F-A0290CFA556A}"/>
    <dgm:cxn modelId="{C14C395E-4E8A-4D1E-BBBD-DE1AA62C42B7}" type="presOf" srcId="{3D993B19-CCD7-420A-A385-D81917CB48ED}" destId="{9675086C-6DDE-4EB1-A1A8-999DB60ACC96}" srcOrd="0" destOrd="0" presId="urn:microsoft.com/office/officeart/2005/8/layout/hierarchy3"/>
    <dgm:cxn modelId="{38037765-3ED5-4256-A56C-43459CE0160D}" type="presOf" srcId="{A75196E9-64AB-40BD-8856-211CD6073EE2}" destId="{B87A23F6-4E40-4B61-967E-402986C4E576}" srcOrd="1" destOrd="0" presId="urn:microsoft.com/office/officeart/2005/8/layout/hierarchy3"/>
    <dgm:cxn modelId="{7A160546-D7AC-4190-AD40-DF97DB0C9973}" type="presOf" srcId="{B234416B-89DB-44E7-A997-6AC7486CFE34}" destId="{8ED45A45-A11A-45C0-B2BF-57512F0C2BE2}" srcOrd="0" destOrd="0" presId="urn:microsoft.com/office/officeart/2005/8/layout/hierarchy3"/>
    <dgm:cxn modelId="{16B37A4D-374B-45EA-9F5C-5907F67F90EE}" srcId="{A75196E9-64AB-40BD-8856-211CD6073EE2}" destId="{9649946E-1CEC-4562-99E3-C907B5183067}" srcOrd="0" destOrd="0" parTransId="{B234416B-89DB-44E7-A997-6AC7486CFE34}" sibTransId="{39A72AA1-A741-45DE-BC74-1AB8D6C7F20C}"/>
    <dgm:cxn modelId="{C5880976-FDBE-4A4B-B385-FB1B12177569}" srcId="{3D993B19-CCD7-420A-A385-D81917CB48ED}" destId="{A321B32F-0FEE-476D-AC57-A7B0CD22A17F}" srcOrd="0" destOrd="0" parTransId="{66991A13-CDA1-4E26-BAC9-604B2D18DEFB}" sibTransId="{01C780B4-93CC-4254-8658-A197354B9987}"/>
    <dgm:cxn modelId="{545B9576-2399-4D4C-A0F0-92FFC6DAED4B}" type="presOf" srcId="{3D993B19-CCD7-420A-A385-D81917CB48ED}" destId="{6DF1FDA5-8EDE-4A27-B133-93FE5F0E943D}" srcOrd="1" destOrd="0" presId="urn:microsoft.com/office/officeart/2005/8/layout/hierarchy3"/>
    <dgm:cxn modelId="{66DD7981-2023-4051-B8FC-40C7D2E8191F}" type="presOf" srcId="{66991A13-CDA1-4E26-BAC9-604B2D18DEFB}" destId="{0D8739EE-E567-46C9-8782-EC43B78DCDA4}" srcOrd="0" destOrd="0" presId="urn:microsoft.com/office/officeart/2005/8/layout/hierarchy3"/>
    <dgm:cxn modelId="{DFB44C83-80C8-4A1F-837D-4AE0D0AFED26}" type="presOf" srcId="{6A071645-8AB2-497E-B688-EB1444AFC31B}" destId="{FC122EB8-4CAD-45D8-809E-B50C0AF111FE}" srcOrd="0" destOrd="0" presId="urn:microsoft.com/office/officeart/2005/8/layout/hierarchy3"/>
    <dgm:cxn modelId="{5C3D6684-A78A-4945-8324-CC1955739B18}" type="presOf" srcId="{9649946E-1CEC-4562-99E3-C907B5183067}" destId="{19513059-5DFE-4A5D-98E4-254849998BDE}" srcOrd="0" destOrd="0" presId="urn:microsoft.com/office/officeart/2005/8/layout/hierarchy3"/>
    <dgm:cxn modelId="{671C7890-3B76-40BE-B302-F9186BECA6DA}" srcId="{FC8F07C3-8BA4-4ED1-89A2-32B5ED7CBBF5}" destId="{CB0CB8D1-8686-4C76-B503-06114083FEDF}" srcOrd="0" destOrd="0" parTransId="{0CAD24EF-BF83-4C8C-96C2-BD6FB5ADBBE7}" sibTransId="{61AAED95-BE51-412D-B1A3-C4BF0991EB58}"/>
    <dgm:cxn modelId="{CCAAAE94-38D8-4D44-9041-F7584E8DA557}" type="presOf" srcId="{0CAD24EF-BF83-4C8C-96C2-BD6FB5ADBBE7}" destId="{DF7FB07E-D414-4B6B-8C47-F91B452A4DCE}" srcOrd="0" destOrd="0" presId="urn:microsoft.com/office/officeart/2005/8/layout/hierarchy3"/>
    <dgm:cxn modelId="{4C05B798-A21F-4055-AB6D-98C3C6488333}" srcId="{12ACAE42-8AC3-4728-98D1-770F4ACCD2CB}" destId="{3D993B19-CCD7-420A-A385-D81917CB48ED}" srcOrd="0" destOrd="0" parTransId="{1ADC8BFB-EBBC-4BEF-8DFC-4249100B10D4}" sibTransId="{93A418AC-E8F9-4888-91E0-CF4E419AD28B}"/>
    <dgm:cxn modelId="{E014EFA2-D9C7-4D64-9759-163F539AB01B}" type="presOf" srcId="{8B081C4C-9A57-4B15-9BE3-6478A77001B7}" destId="{6CB9247F-C3B8-4FA2-A537-81D894D1906B}" srcOrd="0" destOrd="0" presId="urn:microsoft.com/office/officeart/2005/8/layout/hierarchy3"/>
    <dgm:cxn modelId="{18DAECA6-3541-43BA-AD17-079D458A5AE4}" srcId="{12ACAE42-8AC3-4728-98D1-770F4ACCD2CB}" destId="{A75196E9-64AB-40BD-8856-211CD6073EE2}" srcOrd="1" destOrd="0" parTransId="{863B303F-55CC-4F53-983E-3795656CF8A1}" sibTransId="{FB6A61E6-26FB-41C9-8363-816DFBDDC1C0}"/>
    <dgm:cxn modelId="{42EE4EB3-2B27-4643-93D9-561E40A04C99}" srcId="{12ACAE42-8AC3-4728-98D1-770F4ACCD2CB}" destId="{6A071645-8AB2-497E-B688-EB1444AFC31B}" srcOrd="2" destOrd="0" parTransId="{CD387A1C-9DF0-4B45-A75C-436D8A333243}" sibTransId="{C4A1B4CC-950E-4E94-8917-A32CB7C0F036}"/>
    <dgm:cxn modelId="{DD5638BD-3581-4617-8943-64FEC3090833}" type="presOf" srcId="{FC8F07C3-8BA4-4ED1-89A2-32B5ED7CBBF5}" destId="{AD85056B-59EE-4DF4-8F84-7BBB33466478}" srcOrd="1" destOrd="0" presId="urn:microsoft.com/office/officeart/2005/8/layout/hierarchy3"/>
    <dgm:cxn modelId="{3053DBC8-A19B-4724-9B1F-AE0C7746838A}" type="presOf" srcId="{6A071645-8AB2-497E-B688-EB1444AFC31B}" destId="{307CBC4E-4909-4174-B3BC-C85C18366B19}" srcOrd="1" destOrd="0" presId="urn:microsoft.com/office/officeart/2005/8/layout/hierarchy3"/>
    <dgm:cxn modelId="{85D4A7DA-6457-411E-B52A-ADC4E836E65A}" type="presOf" srcId="{A75196E9-64AB-40BD-8856-211CD6073EE2}" destId="{CC92DABA-8C8A-4781-BA6A-15C08CDC74C3}" srcOrd="0" destOrd="0" presId="urn:microsoft.com/office/officeart/2005/8/layout/hierarchy3"/>
    <dgm:cxn modelId="{283362E2-7ECC-410D-8CE9-415E5B68CCFF}" type="presOf" srcId="{CB0CB8D1-8686-4C76-B503-06114083FEDF}" destId="{6B049240-5FF1-4C9D-98D4-7F9B0F24AB56}" srcOrd="0" destOrd="0" presId="urn:microsoft.com/office/officeart/2005/8/layout/hierarchy3"/>
    <dgm:cxn modelId="{889305F5-6AA6-4F0C-8403-8276AF47DED2}" type="presOf" srcId="{12ACAE42-8AC3-4728-98D1-770F4ACCD2CB}" destId="{7FCD850D-EEF2-4DD4-B548-6ECDFC74170C}" srcOrd="0" destOrd="0" presId="urn:microsoft.com/office/officeart/2005/8/layout/hierarchy3"/>
    <dgm:cxn modelId="{8E7872FB-EE01-48C4-B5FC-D0D6776FC38E}" type="presOf" srcId="{FC8F07C3-8BA4-4ED1-89A2-32B5ED7CBBF5}" destId="{904EECEE-D7F5-4ED7-9908-59BC91BF631D}" srcOrd="0" destOrd="0" presId="urn:microsoft.com/office/officeart/2005/8/layout/hierarchy3"/>
    <dgm:cxn modelId="{802356FC-4C77-4500-AD6D-7AE01E669815}" type="presOf" srcId="{CAD6ADF3-E895-4F6F-A7B4-BC5608CD1D07}" destId="{B2B86294-7FEB-49AB-8F66-B55CBD5A9264}" srcOrd="0" destOrd="0" presId="urn:microsoft.com/office/officeart/2005/8/layout/hierarchy3"/>
    <dgm:cxn modelId="{94BDE653-1A4B-4F20-980D-F0D04819D29B}" type="presParOf" srcId="{7FCD850D-EEF2-4DD4-B548-6ECDFC74170C}" destId="{6E7B79E7-5FAB-4B4A-9BC4-D5F437E8C8AA}" srcOrd="0" destOrd="0" presId="urn:microsoft.com/office/officeart/2005/8/layout/hierarchy3"/>
    <dgm:cxn modelId="{85309439-0368-42B3-AA2F-956843D28939}" type="presParOf" srcId="{6E7B79E7-5FAB-4B4A-9BC4-D5F437E8C8AA}" destId="{384696C8-B0D4-4F35-90D1-9B4F727C0592}" srcOrd="0" destOrd="0" presId="urn:microsoft.com/office/officeart/2005/8/layout/hierarchy3"/>
    <dgm:cxn modelId="{40FB10F6-0EC2-4975-A152-5A0DEF6D47CE}" type="presParOf" srcId="{384696C8-B0D4-4F35-90D1-9B4F727C0592}" destId="{9675086C-6DDE-4EB1-A1A8-999DB60ACC96}" srcOrd="0" destOrd="0" presId="urn:microsoft.com/office/officeart/2005/8/layout/hierarchy3"/>
    <dgm:cxn modelId="{F906C3C1-7695-4219-A9F5-7F7CCFA7D999}" type="presParOf" srcId="{384696C8-B0D4-4F35-90D1-9B4F727C0592}" destId="{6DF1FDA5-8EDE-4A27-B133-93FE5F0E943D}" srcOrd="1" destOrd="0" presId="urn:microsoft.com/office/officeart/2005/8/layout/hierarchy3"/>
    <dgm:cxn modelId="{A9BF00D0-A1D4-4D04-B3EB-C748EC9B7541}" type="presParOf" srcId="{6E7B79E7-5FAB-4B4A-9BC4-D5F437E8C8AA}" destId="{5B81A268-8E67-4E88-AFAD-C13C4D198030}" srcOrd="1" destOrd="0" presId="urn:microsoft.com/office/officeart/2005/8/layout/hierarchy3"/>
    <dgm:cxn modelId="{DA9BC3A2-87FA-4B16-BB15-9491217FB057}" type="presParOf" srcId="{5B81A268-8E67-4E88-AFAD-C13C4D198030}" destId="{0D8739EE-E567-46C9-8782-EC43B78DCDA4}" srcOrd="0" destOrd="0" presId="urn:microsoft.com/office/officeart/2005/8/layout/hierarchy3"/>
    <dgm:cxn modelId="{39D4CC25-3E1B-4EDC-BDB8-0FBC870B7B21}" type="presParOf" srcId="{5B81A268-8E67-4E88-AFAD-C13C4D198030}" destId="{2BD88276-5373-46A1-BC35-F7216FCE337E}" srcOrd="1" destOrd="0" presId="urn:microsoft.com/office/officeart/2005/8/layout/hierarchy3"/>
    <dgm:cxn modelId="{A4D9922E-F709-4DD4-B1A5-16FD69F70F0A}" type="presParOf" srcId="{7FCD850D-EEF2-4DD4-B548-6ECDFC74170C}" destId="{8030AB6D-3F7E-4575-BD5B-8F2F08CF92AE}" srcOrd="1" destOrd="0" presId="urn:microsoft.com/office/officeart/2005/8/layout/hierarchy3"/>
    <dgm:cxn modelId="{02C0E0A8-FF50-470A-BF5B-85A0A26A5AAF}" type="presParOf" srcId="{8030AB6D-3F7E-4575-BD5B-8F2F08CF92AE}" destId="{99E9287D-64A6-4626-872D-41E0C973C21B}" srcOrd="0" destOrd="0" presId="urn:microsoft.com/office/officeart/2005/8/layout/hierarchy3"/>
    <dgm:cxn modelId="{C29AA81D-932A-492E-953F-56CBE401939E}" type="presParOf" srcId="{99E9287D-64A6-4626-872D-41E0C973C21B}" destId="{CC92DABA-8C8A-4781-BA6A-15C08CDC74C3}" srcOrd="0" destOrd="0" presId="urn:microsoft.com/office/officeart/2005/8/layout/hierarchy3"/>
    <dgm:cxn modelId="{07827CF0-0FE1-45AE-BE82-14557E3F0274}" type="presParOf" srcId="{99E9287D-64A6-4626-872D-41E0C973C21B}" destId="{B87A23F6-4E40-4B61-967E-402986C4E576}" srcOrd="1" destOrd="0" presId="urn:microsoft.com/office/officeart/2005/8/layout/hierarchy3"/>
    <dgm:cxn modelId="{1792073E-A009-47FB-9645-4854D0B1CCF9}" type="presParOf" srcId="{8030AB6D-3F7E-4575-BD5B-8F2F08CF92AE}" destId="{945A6343-077A-464C-975B-02ED83971680}" srcOrd="1" destOrd="0" presId="urn:microsoft.com/office/officeart/2005/8/layout/hierarchy3"/>
    <dgm:cxn modelId="{C1346D65-21EA-4277-A8A1-5FFC555A2F7C}" type="presParOf" srcId="{945A6343-077A-464C-975B-02ED83971680}" destId="{8ED45A45-A11A-45C0-B2BF-57512F0C2BE2}" srcOrd="0" destOrd="0" presId="urn:microsoft.com/office/officeart/2005/8/layout/hierarchy3"/>
    <dgm:cxn modelId="{E95F6AF3-5688-4533-895A-60B86A5C7B66}" type="presParOf" srcId="{945A6343-077A-464C-975B-02ED83971680}" destId="{19513059-5DFE-4A5D-98E4-254849998BDE}" srcOrd="1" destOrd="0" presId="urn:microsoft.com/office/officeart/2005/8/layout/hierarchy3"/>
    <dgm:cxn modelId="{05946AE3-777F-486F-BD49-8112FFEE4A14}" type="presParOf" srcId="{7FCD850D-EEF2-4DD4-B548-6ECDFC74170C}" destId="{292B3C13-7A64-4C6F-B3D0-99986B1ADA84}" srcOrd="2" destOrd="0" presId="urn:microsoft.com/office/officeart/2005/8/layout/hierarchy3"/>
    <dgm:cxn modelId="{51605E34-9CF3-4284-A125-911476F4BB11}" type="presParOf" srcId="{292B3C13-7A64-4C6F-B3D0-99986B1ADA84}" destId="{AB1C421E-CE3C-4E1F-BA75-CFAD3F85E708}" srcOrd="0" destOrd="0" presId="urn:microsoft.com/office/officeart/2005/8/layout/hierarchy3"/>
    <dgm:cxn modelId="{D3AA4E13-3E99-402D-8734-6220C6A5812B}" type="presParOf" srcId="{AB1C421E-CE3C-4E1F-BA75-CFAD3F85E708}" destId="{FC122EB8-4CAD-45D8-809E-B50C0AF111FE}" srcOrd="0" destOrd="0" presId="urn:microsoft.com/office/officeart/2005/8/layout/hierarchy3"/>
    <dgm:cxn modelId="{011015EC-973C-458E-8C08-3DF2E634A87D}" type="presParOf" srcId="{AB1C421E-CE3C-4E1F-BA75-CFAD3F85E708}" destId="{307CBC4E-4909-4174-B3BC-C85C18366B19}" srcOrd="1" destOrd="0" presId="urn:microsoft.com/office/officeart/2005/8/layout/hierarchy3"/>
    <dgm:cxn modelId="{1B835303-851F-4D29-B2F9-D8CB242B90CF}" type="presParOf" srcId="{292B3C13-7A64-4C6F-B3D0-99986B1ADA84}" destId="{93103192-B2F2-4528-A05B-A3F2F5798FD8}" srcOrd="1" destOrd="0" presId="urn:microsoft.com/office/officeart/2005/8/layout/hierarchy3"/>
    <dgm:cxn modelId="{24A077FB-8B55-4884-AC4F-FE72B348F145}" type="presParOf" srcId="{93103192-B2F2-4528-A05B-A3F2F5798FD8}" destId="{B2B86294-7FEB-49AB-8F66-B55CBD5A9264}" srcOrd="0" destOrd="0" presId="urn:microsoft.com/office/officeart/2005/8/layout/hierarchy3"/>
    <dgm:cxn modelId="{4A7BF963-0CD4-49F4-AB79-3809FB68BE75}" type="presParOf" srcId="{93103192-B2F2-4528-A05B-A3F2F5798FD8}" destId="{6CB9247F-C3B8-4FA2-A537-81D894D1906B}" srcOrd="1" destOrd="0" presId="urn:microsoft.com/office/officeart/2005/8/layout/hierarchy3"/>
    <dgm:cxn modelId="{12CC6092-12C7-4443-9768-4031BF2B67DC}" type="presParOf" srcId="{7FCD850D-EEF2-4DD4-B548-6ECDFC74170C}" destId="{7A47ECA9-4095-44CB-8955-9A0ABDB2CCDF}" srcOrd="3" destOrd="0" presId="urn:microsoft.com/office/officeart/2005/8/layout/hierarchy3"/>
    <dgm:cxn modelId="{13D541CA-7BA9-4258-95E8-E7658614F213}" type="presParOf" srcId="{7A47ECA9-4095-44CB-8955-9A0ABDB2CCDF}" destId="{85C826EF-6001-4481-9A0B-3E45ADE087AA}" srcOrd="0" destOrd="0" presId="urn:microsoft.com/office/officeart/2005/8/layout/hierarchy3"/>
    <dgm:cxn modelId="{BCD3AE3D-4C03-4683-B73A-DA91AFC4A8F4}" type="presParOf" srcId="{85C826EF-6001-4481-9A0B-3E45ADE087AA}" destId="{904EECEE-D7F5-4ED7-9908-59BC91BF631D}" srcOrd="0" destOrd="0" presId="urn:microsoft.com/office/officeart/2005/8/layout/hierarchy3"/>
    <dgm:cxn modelId="{C45D3936-9F78-4737-A3C3-19DEC2DDF6BF}" type="presParOf" srcId="{85C826EF-6001-4481-9A0B-3E45ADE087AA}" destId="{AD85056B-59EE-4DF4-8F84-7BBB33466478}" srcOrd="1" destOrd="0" presId="urn:microsoft.com/office/officeart/2005/8/layout/hierarchy3"/>
    <dgm:cxn modelId="{48C20F5C-D1F5-40D7-88DF-089852B99015}" type="presParOf" srcId="{7A47ECA9-4095-44CB-8955-9A0ABDB2CCDF}" destId="{EDAE5B65-A529-4B9F-8241-BCC19583F562}" srcOrd="1" destOrd="0" presId="urn:microsoft.com/office/officeart/2005/8/layout/hierarchy3"/>
    <dgm:cxn modelId="{DC7BB579-6171-4666-AD09-7DABAFB20170}" type="presParOf" srcId="{EDAE5B65-A529-4B9F-8241-BCC19583F562}" destId="{DF7FB07E-D414-4B6B-8C47-F91B452A4DCE}" srcOrd="0" destOrd="0" presId="urn:microsoft.com/office/officeart/2005/8/layout/hierarchy3"/>
    <dgm:cxn modelId="{30D68F0C-0408-43B6-9FE0-6DBD724CB42C}" type="presParOf" srcId="{EDAE5B65-A529-4B9F-8241-BCC19583F562}" destId="{6B049240-5FF1-4C9D-98D4-7F9B0F24AB56}"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2ACAE42-8AC3-4728-98D1-770F4ACCD2CB}" type="doc">
      <dgm:prSet loTypeId="urn:microsoft.com/office/officeart/2005/8/layout/hierarchy3" loCatId="hierarchy" qsTypeId="urn:microsoft.com/office/officeart/2005/8/quickstyle/simple1" qsCatId="simple" csTypeId="urn:microsoft.com/office/officeart/2005/8/colors/accent3_1" csCatId="accent3" phldr="1"/>
      <dgm:spPr/>
      <dgm:t>
        <a:bodyPr/>
        <a:lstStyle/>
        <a:p>
          <a:endParaRPr lang="en-US"/>
        </a:p>
      </dgm:t>
    </dgm:pt>
    <dgm:pt modelId="{3D993B19-CCD7-420A-A385-D81917CB48ED}">
      <dgm:prSet/>
      <dgm:spPr/>
      <dgm:t>
        <a:bodyPr/>
        <a:lstStyle/>
        <a:p>
          <a:r>
            <a:rPr lang="en-GB" dirty="0">
              <a:solidFill>
                <a:schemeClr val="bg1">
                  <a:lumMod val="75000"/>
                </a:schemeClr>
              </a:solidFill>
            </a:rPr>
            <a:t>Register</a:t>
          </a:r>
          <a:r>
            <a:rPr lang="en-GB" dirty="0"/>
            <a:t> </a:t>
          </a:r>
          <a:endParaRPr lang="en-US" dirty="0"/>
        </a:p>
      </dgm:t>
    </dgm:pt>
    <dgm:pt modelId="{1ADC8BFB-EBBC-4BEF-8DFC-4249100B10D4}" type="parTrans" cxnId="{4C05B798-A21F-4055-AB6D-98C3C6488333}">
      <dgm:prSet/>
      <dgm:spPr/>
      <dgm:t>
        <a:bodyPr/>
        <a:lstStyle/>
        <a:p>
          <a:endParaRPr lang="en-US"/>
        </a:p>
      </dgm:t>
    </dgm:pt>
    <dgm:pt modelId="{93A418AC-E8F9-4888-91E0-CF4E419AD28B}" type="sibTrans" cxnId="{4C05B798-A21F-4055-AB6D-98C3C6488333}">
      <dgm:prSet/>
      <dgm:spPr/>
      <dgm:t>
        <a:bodyPr/>
        <a:lstStyle/>
        <a:p>
          <a:endParaRPr lang="en-US"/>
        </a:p>
      </dgm:t>
    </dgm:pt>
    <dgm:pt modelId="{A321B32F-0FEE-476D-AC57-A7B0CD22A17F}">
      <dgm:prSet/>
      <dgm:spPr/>
      <dgm:t>
        <a:bodyPr/>
        <a:lstStyle/>
        <a:p>
          <a:r>
            <a:rPr lang="en-GB" dirty="0"/>
            <a:t>Registration of Natural Scientists  </a:t>
          </a:r>
          <a:endParaRPr lang="en-US" dirty="0"/>
        </a:p>
      </dgm:t>
    </dgm:pt>
    <dgm:pt modelId="{66991A13-CDA1-4E26-BAC9-604B2D18DEFB}" type="parTrans" cxnId="{C5880976-FDBE-4A4B-B385-FB1B12177569}">
      <dgm:prSet/>
      <dgm:spPr/>
      <dgm:t>
        <a:bodyPr/>
        <a:lstStyle/>
        <a:p>
          <a:endParaRPr lang="en-US"/>
        </a:p>
      </dgm:t>
    </dgm:pt>
    <dgm:pt modelId="{01C780B4-93CC-4254-8658-A197354B9987}" type="sibTrans" cxnId="{C5880976-FDBE-4A4B-B385-FB1B12177569}">
      <dgm:prSet/>
      <dgm:spPr/>
      <dgm:t>
        <a:bodyPr/>
        <a:lstStyle/>
        <a:p>
          <a:endParaRPr lang="en-US"/>
        </a:p>
      </dgm:t>
    </dgm:pt>
    <dgm:pt modelId="{A75196E9-64AB-40BD-8856-211CD6073EE2}">
      <dgm:prSet/>
      <dgm:spPr/>
      <dgm:t>
        <a:bodyPr/>
        <a:lstStyle/>
        <a:p>
          <a:r>
            <a:rPr lang="en-GB" dirty="0">
              <a:solidFill>
                <a:schemeClr val="bg1">
                  <a:lumMod val="75000"/>
                </a:schemeClr>
              </a:solidFill>
            </a:rPr>
            <a:t>Enable </a:t>
          </a:r>
          <a:endParaRPr lang="en-US" dirty="0">
            <a:solidFill>
              <a:schemeClr val="bg1">
                <a:lumMod val="75000"/>
              </a:schemeClr>
            </a:solidFill>
          </a:endParaRPr>
        </a:p>
      </dgm:t>
    </dgm:pt>
    <dgm:pt modelId="{863B303F-55CC-4F53-983E-3795656CF8A1}" type="parTrans" cxnId="{18DAECA6-3541-43BA-AD17-079D458A5AE4}">
      <dgm:prSet/>
      <dgm:spPr/>
      <dgm:t>
        <a:bodyPr/>
        <a:lstStyle/>
        <a:p>
          <a:endParaRPr lang="en-US"/>
        </a:p>
      </dgm:t>
    </dgm:pt>
    <dgm:pt modelId="{FB6A61E6-26FB-41C9-8363-816DFBDDC1C0}" type="sibTrans" cxnId="{18DAECA6-3541-43BA-AD17-079D458A5AE4}">
      <dgm:prSet/>
      <dgm:spPr/>
      <dgm:t>
        <a:bodyPr/>
        <a:lstStyle/>
        <a:p>
          <a:endParaRPr lang="en-US"/>
        </a:p>
      </dgm:t>
    </dgm:pt>
    <dgm:pt modelId="{9649946E-1CEC-4562-99E3-C907B5183067}">
      <dgm:prSet/>
      <dgm:spPr/>
      <dgm:t>
        <a:bodyPr/>
        <a:lstStyle/>
        <a:p>
          <a:r>
            <a:rPr lang="en-GB" dirty="0"/>
            <a:t>To enable registered scientists through life-long learning</a:t>
          </a:r>
          <a:endParaRPr lang="en-US" dirty="0"/>
        </a:p>
      </dgm:t>
    </dgm:pt>
    <dgm:pt modelId="{B234416B-89DB-44E7-A997-6AC7486CFE34}" type="parTrans" cxnId="{16B37A4D-374B-45EA-9F5C-5907F67F90EE}">
      <dgm:prSet/>
      <dgm:spPr/>
      <dgm:t>
        <a:bodyPr/>
        <a:lstStyle/>
        <a:p>
          <a:endParaRPr lang="en-US"/>
        </a:p>
      </dgm:t>
    </dgm:pt>
    <dgm:pt modelId="{39A72AA1-A741-45DE-BC74-1AB8D6C7F20C}" type="sibTrans" cxnId="{16B37A4D-374B-45EA-9F5C-5907F67F90EE}">
      <dgm:prSet/>
      <dgm:spPr/>
      <dgm:t>
        <a:bodyPr/>
        <a:lstStyle/>
        <a:p>
          <a:endParaRPr lang="en-US"/>
        </a:p>
      </dgm:t>
    </dgm:pt>
    <dgm:pt modelId="{6A071645-8AB2-497E-B688-EB1444AFC31B}">
      <dgm:prSet/>
      <dgm:spPr/>
      <dgm:t>
        <a:bodyPr/>
        <a:lstStyle/>
        <a:p>
          <a:r>
            <a:rPr lang="en-GB" dirty="0">
              <a:solidFill>
                <a:schemeClr val="bg1">
                  <a:lumMod val="75000"/>
                </a:schemeClr>
              </a:solidFill>
            </a:rPr>
            <a:t>Regulate</a:t>
          </a:r>
          <a:r>
            <a:rPr lang="en-GB" dirty="0"/>
            <a:t>  </a:t>
          </a:r>
          <a:endParaRPr lang="en-US" dirty="0"/>
        </a:p>
      </dgm:t>
    </dgm:pt>
    <dgm:pt modelId="{CD387A1C-9DF0-4B45-A75C-436D8A333243}" type="parTrans" cxnId="{42EE4EB3-2B27-4643-93D9-561E40A04C99}">
      <dgm:prSet/>
      <dgm:spPr/>
      <dgm:t>
        <a:bodyPr/>
        <a:lstStyle/>
        <a:p>
          <a:endParaRPr lang="en-US"/>
        </a:p>
      </dgm:t>
    </dgm:pt>
    <dgm:pt modelId="{C4A1B4CC-950E-4E94-8917-A32CB7C0F036}" type="sibTrans" cxnId="{42EE4EB3-2B27-4643-93D9-561E40A04C99}">
      <dgm:prSet/>
      <dgm:spPr/>
      <dgm:t>
        <a:bodyPr/>
        <a:lstStyle/>
        <a:p>
          <a:endParaRPr lang="en-US"/>
        </a:p>
      </dgm:t>
    </dgm:pt>
    <dgm:pt modelId="{8B081C4C-9A57-4B15-9BE3-6478A77001B7}">
      <dgm:prSet/>
      <dgm:spPr/>
      <dgm:t>
        <a:bodyPr/>
        <a:lstStyle/>
        <a:p>
          <a:r>
            <a:rPr lang="en-GB" dirty="0"/>
            <a:t>To protect the Public, the Profession and the Environment</a:t>
          </a:r>
          <a:endParaRPr lang="en-US" dirty="0"/>
        </a:p>
      </dgm:t>
    </dgm:pt>
    <dgm:pt modelId="{CAD6ADF3-E895-4F6F-A7B4-BC5608CD1D07}" type="parTrans" cxnId="{8FEC685D-CAAD-420C-9C97-28765D053133}">
      <dgm:prSet/>
      <dgm:spPr/>
      <dgm:t>
        <a:bodyPr/>
        <a:lstStyle/>
        <a:p>
          <a:endParaRPr lang="en-US"/>
        </a:p>
      </dgm:t>
    </dgm:pt>
    <dgm:pt modelId="{0712F5F3-45BA-454D-8F2F-A0290CFA556A}" type="sibTrans" cxnId="{8FEC685D-CAAD-420C-9C97-28765D053133}">
      <dgm:prSet/>
      <dgm:spPr/>
      <dgm:t>
        <a:bodyPr/>
        <a:lstStyle/>
        <a:p>
          <a:endParaRPr lang="en-US"/>
        </a:p>
      </dgm:t>
    </dgm:pt>
    <dgm:pt modelId="{FC8F07C3-8BA4-4ED1-89A2-32B5ED7CBBF5}">
      <dgm:prSet/>
      <dgm:spPr>
        <a:solidFill>
          <a:schemeClr val="accent6">
            <a:lumMod val="60000"/>
            <a:lumOff val="40000"/>
          </a:schemeClr>
        </a:solidFill>
      </dgm:spPr>
      <dgm:t>
        <a:bodyPr/>
        <a:lstStyle/>
        <a:p>
          <a:r>
            <a:rPr lang="en-GB" b="1" dirty="0">
              <a:solidFill>
                <a:schemeClr val="accent1"/>
              </a:solidFill>
            </a:rPr>
            <a:t>Advise</a:t>
          </a:r>
          <a:r>
            <a:rPr lang="en-GB" dirty="0"/>
            <a:t> </a:t>
          </a:r>
          <a:endParaRPr lang="en-US" dirty="0"/>
        </a:p>
      </dgm:t>
    </dgm:pt>
    <dgm:pt modelId="{D5D50D4B-3BDC-4AE9-A8EE-B07261BFBC7A}" type="parTrans" cxnId="{0907B904-E9D4-45DF-93E1-92FA1E89F374}">
      <dgm:prSet/>
      <dgm:spPr/>
      <dgm:t>
        <a:bodyPr/>
        <a:lstStyle/>
        <a:p>
          <a:endParaRPr lang="en-US"/>
        </a:p>
      </dgm:t>
    </dgm:pt>
    <dgm:pt modelId="{DD27E2B1-72AF-43A8-99E6-C9563C36AF99}" type="sibTrans" cxnId="{0907B904-E9D4-45DF-93E1-92FA1E89F374}">
      <dgm:prSet/>
      <dgm:spPr/>
      <dgm:t>
        <a:bodyPr/>
        <a:lstStyle/>
        <a:p>
          <a:endParaRPr lang="en-US"/>
        </a:p>
      </dgm:t>
    </dgm:pt>
    <dgm:pt modelId="{CB0CB8D1-8686-4C76-B503-06114083FEDF}">
      <dgm:prSet/>
      <dgm:spPr/>
      <dgm:t>
        <a:bodyPr/>
        <a:lstStyle/>
        <a:p>
          <a:r>
            <a:rPr lang="en-GB" dirty="0"/>
            <a:t>To advise government for policy and decision making</a:t>
          </a:r>
          <a:endParaRPr lang="en-US" dirty="0"/>
        </a:p>
      </dgm:t>
    </dgm:pt>
    <dgm:pt modelId="{0CAD24EF-BF83-4C8C-96C2-BD6FB5ADBBE7}" type="parTrans" cxnId="{671C7890-3B76-40BE-B302-F9186BECA6DA}">
      <dgm:prSet/>
      <dgm:spPr/>
      <dgm:t>
        <a:bodyPr/>
        <a:lstStyle/>
        <a:p>
          <a:endParaRPr lang="en-US"/>
        </a:p>
      </dgm:t>
    </dgm:pt>
    <dgm:pt modelId="{61AAED95-BE51-412D-B1A3-C4BF0991EB58}" type="sibTrans" cxnId="{671C7890-3B76-40BE-B302-F9186BECA6DA}">
      <dgm:prSet/>
      <dgm:spPr/>
      <dgm:t>
        <a:bodyPr/>
        <a:lstStyle/>
        <a:p>
          <a:endParaRPr lang="en-US"/>
        </a:p>
      </dgm:t>
    </dgm:pt>
    <dgm:pt modelId="{7FCD850D-EEF2-4DD4-B548-6ECDFC74170C}" type="pres">
      <dgm:prSet presAssocID="{12ACAE42-8AC3-4728-98D1-770F4ACCD2CB}" presName="diagram" presStyleCnt="0">
        <dgm:presLayoutVars>
          <dgm:chPref val="1"/>
          <dgm:dir/>
          <dgm:animOne val="branch"/>
          <dgm:animLvl val="lvl"/>
          <dgm:resizeHandles/>
        </dgm:presLayoutVars>
      </dgm:prSet>
      <dgm:spPr/>
    </dgm:pt>
    <dgm:pt modelId="{6E7B79E7-5FAB-4B4A-9BC4-D5F437E8C8AA}" type="pres">
      <dgm:prSet presAssocID="{3D993B19-CCD7-420A-A385-D81917CB48ED}" presName="root" presStyleCnt="0"/>
      <dgm:spPr/>
    </dgm:pt>
    <dgm:pt modelId="{384696C8-B0D4-4F35-90D1-9B4F727C0592}" type="pres">
      <dgm:prSet presAssocID="{3D993B19-CCD7-420A-A385-D81917CB48ED}" presName="rootComposite" presStyleCnt="0"/>
      <dgm:spPr/>
    </dgm:pt>
    <dgm:pt modelId="{9675086C-6DDE-4EB1-A1A8-999DB60ACC96}" type="pres">
      <dgm:prSet presAssocID="{3D993B19-CCD7-420A-A385-D81917CB48ED}" presName="rootText" presStyleLbl="node1" presStyleIdx="0" presStyleCnt="4"/>
      <dgm:spPr/>
    </dgm:pt>
    <dgm:pt modelId="{6DF1FDA5-8EDE-4A27-B133-93FE5F0E943D}" type="pres">
      <dgm:prSet presAssocID="{3D993B19-CCD7-420A-A385-D81917CB48ED}" presName="rootConnector" presStyleLbl="node1" presStyleIdx="0" presStyleCnt="4"/>
      <dgm:spPr/>
    </dgm:pt>
    <dgm:pt modelId="{5B81A268-8E67-4E88-AFAD-C13C4D198030}" type="pres">
      <dgm:prSet presAssocID="{3D993B19-CCD7-420A-A385-D81917CB48ED}" presName="childShape" presStyleCnt="0"/>
      <dgm:spPr/>
    </dgm:pt>
    <dgm:pt modelId="{0D8739EE-E567-46C9-8782-EC43B78DCDA4}" type="pres">
      <dgm:prSet presAssocID="{66991A13-CDA1-4E26-BAC9-604B2D18DEFB}" presName="Name13" presStyleLbl="parChTrans1D2" presStyleIdx="0" presStyleCnt="4"/>
      <dgm:spPr/>
    </dgm:pt>
    <dgm:pt modelId="{2BD88276-5373-46A1-BC35-F7216FCE337E}" type="pres">
      <dgm:prSet presAssocID="{A321B32F-0FEE-476D-AC57-A7B0CD22A17F}" presName="childText" presStyleLbl="bgAcc1" presStyleIdx="0" presStyleCnt="4">
        <dgm:presLayoutVars>
          <dgm:bulletEnabled val="1"/>
        </dgm:presLayoutVars>
      </dgm:prSet>
      <dgm:spPr/>
    </dgm:pt>
    <dgm:pt modelId="{8030AB6D-3F7E-4575-BD5B-8F2F08CF92AE}" type="pres">
      <dgm:prSet presAssocID="{A75196E9-64AB-40BD-8856-211CD6073EE2}" presName="root" presStyleCnt="0"/>
      <dgm:spPr/>
    </dgm:pt>
    <dgm:pt modelId="{99E9287D-64A6-4626-872D-41E0C973C21B}" type="pres">
      <dgm:prSet presAssocID="{A75196E9-64AB-40BD-8856-211CD6073EE2}" presName="rootComposite" presStyleCnt="0"/>
      <dgm:spPr/>
    </dgm:pt>
    <dgm:pt modelId="{CC92DABA-8C8A-4781-BA6A-15C08CDC74C3}" type="pres">
      <dgm:prSet presAssocID="{A75196E9-64AB-40BD-8856-211CD6073EE2}" presName="rootText" presStyleLbl="node1" presStyleIdx="1" presStyleCnt="4"/>
      <dgm:spPr/>
    </dgm:pt>
    <dgm:pt modelId="{B87A23F6-4E40-4B61-967E-402986C4E576}" type="pres">
      <dgm:prSet presAssocID="{A75196E9-64AB-40BD-8856-211CD6073EE2}" presName="rootConnector" presStyleLbl="node1" presStyleIdx="1" presStyleCnt="4"/>
      <dgm:spPr/>
    </dgm:pt>
    <dgm:pt modelId="{945A6343-077A-464C-975B-02ED83971680}" type="pres">
      <dgm:prSet presAssocID="{A75196E9-64AB-40BD-8856-211CD6073EE2}" presName="childShape" presStyleCnt="0"/>
      <dgm:spPr/>
    </dgm:pt>
    <dgm:pt modelId="{8ED45A45-A11A-45C0-B2BF-57512F0C2BE2}" type="pres">
      <dgm:prSet presAssocID="{B234416B-89DB-44E7-A997-6AC7486CFE34}" presName="Name13" presStyleLbl="parChTrans1D2" presStyleIdx="1" presStyleCnt="4"/>
      <dgm:spPr/>
    </dgm:pt>
    <dgm:pt modelId="{19513059-5DFE-4A5D-98E4-254849998BDE}" type="pres">
      <dgm:prSet presAssocID="{9649946E-1CEC-4562-99E3-C907B5183067}" presName="childText" presStyleLbl="bgAcc1" presStyleIdx="1" presStyleCnt="4">
        <dgm:presLayoutVars>
          <dgm:bulletEnabled val="1"/>
        </dgm:presLayoutVars>
      </dgm:prSet>
      <dgm:spPr/>
    </dgm:pt>
    <dgm:pt modelId="{292B3C13-7A64-4C6F-B3D0-99986B1ADA84}" type="pres">
      <dgm:prSet presAssocID="{6A071645-8AB2-497E-B688-EB1444AFC31B}" presName="root" presStyleCnt="0"/>
      <dgm:spPr/>
    </dgm:pt>
    <dgm:pt modelId="{AB1C421E-CE3C-4E1F-BA75-CFAD3F85E708}" type="pres">
      <dgm:prSet presAssocID="{6A071645-8AB2-497E-B688-EB1444AFC31B}" presName="rootComposite" presStyleCnt="0"/>
      <dgm:spPr/>
    </dgm:pt>
    <dgm:pt modelId="{FC122EB8-4CAD-45D8-809E-B50C0AF111FE}" type="pres">
      <dgm:prSet presAssocID="{6A071645-8AB2-497E-B688-EB1444AFC31B}" presName="rootText" presStyleLbl="node1" presStyleIdx="2" presStyleCnt="4"/>
      <dgm:spPr/>
    </dgm:pt>
    <dgm:pt modelId="{307CBC4E-4909-4174-B3BC-C85C18366B19}" type="pres">
      <dgm:prSet presAssocID="{6A071645-8AB2-497E-B688-EB1444AFC31B}" presName="rootConnector" presStyleLbl="node1" presStyleIdx="2" presStyleCnt="4"/>
      <dgm:spPr/>
    </dgm:pt>
    <dgm:pt modelId="{93103192-B2F2-4528-A05B-A3F2F5798FD8}" type="pres">
      <dgm:prSet presAssocID="{6A071645-8AB2-497E-B688-EB1444AFC31B}" presName="childShape" presStyleCnt="0"/>
      <dgm:spPr/>
    </dgm:pt>
    <dgm:pt modelId="{B2B86294-7FEB-49AB-8F66-B55CBD5A9264}" type="pres">
      <dgm:prSet presAssocID="{CAD6ADF3-E895-4F6F-A7B4-BC5608CD1D07}" presName="Name13" presStyleLbl="parChTrans1D2" presStyleIdx="2" presStyleCnt="4"/>
      <dgm:spPr/>
    </dgm:pt>
    <dgm:pt modelId="{6CB9247F-C3B8-4FA2-A537-81D894D1906B}" type="pres">
      <dgm:prSet presAssocID="{8B081C4C-9A57-4B15-9BE3-6478A77001B7}" presName="childText" presStyleLbl="bgAcc1" presStyleIdx="2" presStyleCnt="4">
        <dgm:presLayoutVars>
          <dgm:bulletEnabled val="1"/>
        </dgm:presLayoutVars>
      </dgm:prSet>
      <dgm:spPr/>
    </dgm:pt>
    <dgm:pt modelId="{7A47ECA9-4095-44CB-8955-9A0ABDB2CCDF}" type="pres">
      <dgm:prSet presAssocID="{FC8F07C3-8BA4-4ED1-89A2-32B5ED7CBBF5}" presName="root" presStyleCnt="0"/>
      <dgm:spPr/>
    </dgm:pt>
    <dgm:pt modelId="{85C826EF-6001-4481-9A0B-3E45ADE087AA}" type="pres">
      <dgm:prSet presAssocID="{FC8F07C3-8BA4-4ED1-89A2-32B5ED7CBBF5}" presName="rootComposite" presStyleCnt="0"/>
      <dgm:spPr/>
    </dgm:pt>
    <dgm:pt modelId="{904EECEE-D7F5-4ED7-9908-59BC91BF631D}" type="pres">
      <dgm:prSet presAssocID="{FC8F07C3-8BA4-4ED1-89A2-32B5ED7CBBF5}" presName="rootText" presStyleLbl="node1" presStyleIdx="3" presStyleCnt="4"/>
      <dgm:spPr/>
    </dgm:pt>
    <dgm:pt modelId="{AD85056B-59EE-4DF4-8F84-7BBB33466478}" type="pres">
      <dgm:prSet presAssocID="{FC8F07C3-8BA4-4ED1-89A2-32B5ED7CBBF5}" presName="rootConnector" presStyleLbl="node1" presStyleIdx="3" presStyleCnt="4"/>
      <dgm:spPr/>
    </dgm:pt>
    <dgm:pt modelId="{EDAE5B65-A529-4B9F-8241-BCC19583F562}" type="pres">
      <dgm:prSet presAssocID="{FC8F07C3-8BA4-4ED1-89A2-32B5ED7CBBF5}" presName="childShape" presStyleCnt="0"/>
      <dgm:spPr/>
    </dgm:pt>
    <dgm:pt modelId="{DF7FB07E-D414-4B6B-8C47-F91B452A4DCE}" type="pres">
      <dgm:prSet presAssocID="{0CAD24EF-BF83-4C8C-96C2-BD6FB5ADBBE7}" presName="Name13" presStyleLbl="parChTrans1D2" presStyleIdx="3" presStyleCnt="4"/>
      <dgm:spPr/>
    </dgm:pt>
    <dgm:pt modelId="{6B049240-5FF1-4C9D-98D4-7F9B0F24AB56}" type="pres">
      <dgm:prSet presAssocID="{CB0CB8D1-8686-4C76-B503-06114083FEDF}" presName="childText" presStyleLbl="bgAcc1" presStyleIdx="3" presStyleCnt="4">
        <dgm:presLayoutVars>
          <dgm:bulletEnabled val="1"/>
        </dgm:presLayoutVars>
      </dgm:prSet>
      <dgm:spPr/>
    </dgm:pt>
  </dgm:ptLst>
  <dgm:cxnLst>
    <dgm:cxn modelId="{0907B904-E9D4-45DF-93E1-92FA1E89F374}" srcId="{12ACAE42-8AC3-4728-98D1-770F4ACCD2CB}" destId="{FC8F07C3-8BA4-4ED1-89A2-32B5ED7CBBF5}" srcOrd="3" destOrd="0" parTransId="{D5D50D4B-3BDC-4AE9-A8EE-B07261BFBC7A}" sibTransId="{DD27E2B1-72AF-43A8-99E6-C9563C36AF99}"/>
    <dgm:cxn modelId="{CCDCA030-A019-48BD-B5F9-305B1576042E}" type="presOf" srcId="{A321B32F-0FEE-476D-AC57-A7B0CD22A17F}" destId="{2BD88276-5373-46A1-BC35-F7216FCE337E}" srcOrd="0" destOrd="0" presId="urn:microsoft.com/office/officeart/2005/8/layout/hierarchy3"/>
    <dgm:cxn modelId="{8FEC685D-CAAD-420C-9C97-28765D053133}" srcId="{6A071645-8AB2-497E-B688-EB1444AFC31B}" destId="{8B081C4C-9A57-4B15-9BE3-6478A77001B7}" srcOrd="0" destOrd="0" parTransId="{CAD6ADF3-E895-4F6F-A7B4-BC5608CD1D07}" sibTransId="{0712F5F3-45BA-454D-8F2F-A0290CFA556A}"/>
    <dgm:cxn modelId="{C14C395E-4E8A-4D1E-BBBD-DE1AA62C42B7}" type="presOf" srcId="{3D993B19-CCD7-420A-A385-D81917CB48ED}" destId="{9675086C-6DDE-4EB1-A1A8-999DB60ACC96}" srcOrd="0" destOrd="0" presId="urn:microsoft.com/office/officeart/2005/8/layout/hierarchy3"/>
    <dgm:cxn modelId="{38037765-3ED5-4256-A56C-43459CE0160D}" type="presOf" srcId="{A75196E9-64AB-40BD-8856-211CD6073EE2}" destId="{B87A23F6-4E40-4B61-967E-402986C4E576}" srcOrd="1" destOrd="0" presId="urn:microsoft.com/office/officeart/2005/8/layout/hierarchy3"/>
    <dgm:cxn modelId="{7A160546-D7AC-4190-AD40-DF97DB0C9973}" type="presOf" srcId="{B234416B-89DB-44E7-A997-6AC7486CFE34}" destId="{8ED45A45-A11A-45C0-B2BF-57512F0C2BE2}" srcOrd="0" destOrd="0" presId="urn:microsoft.com/office/officeart/2005/8/layout/hierarchy3"/>
    <dgm:cxn modelId="{16B37A4D-374B-45EA-9F5C-5907F67F90EE}" srcId="{A75196E9-64AB-40BD-8856-211CD6073EE2}" destId="{9649946E-1CEC-4562-99E3-C907B5183067}" srcOrd="0" destOrd="0" parTransId="{B234416B-89DB-44E7-A997-6AC7486CFE34}" sibTransId="{39A72AA1-A741-45DE-BC74-1AB8D6C7F20C}"/>
    <dgm:cxn modelId="{C5880976-FDBE-4A4B-B385-FB1B12177569}" srcId="{3D993B19-CCD7-420A-A385-D81917CB48ED}" destId="{A321B32F-0FEE-476D-AC57-A7B0CD22A17F}" srcOrd="0" destOrd="0" parTransId="{66991A13-CDA1-4E26-BAC9-604B2D18DEFB}" sibTransId="{01C780B4-93CC-4254-8658-A197354B9987}"/>
    <dgm:cxn modelId="{545B9576-2399-4D4C-A0F0-92FFC6DAED4B}" type="presOf" srcId="{3D993B19-CCD7-420A-A385-D81917CB48ED}" destId="{6DF1FDA5-8EDE-4A27-B133-93FE5F0E943D}" srcOrd="1" destOrd="0" presId="urn:microsoft.com/office/officeart/2005/8/layout/hierarchy3"/>
    <dgm:cxn modelId="{66DD7981-2023-4051-B8FC-40C7D2E8191F}" type="presOf" srcId="{66991A13-CDA1-4E26-BAC9-604B2D18DEFB}" destId="{0D8739EE-E567-46C9-8782-EC43B78DCDA4}" srcOrd="0" destOrd="0" presId="urn:microsoft.com/office/officeart/2005/8/layout/hierarchy3"/>
    <dgm:cxn modelId="{DFB44C83-80C8-4A1F-837D-4AE0D0AFED26}" type="presOf" srcId="{6A071645-8AB2-497E-B688-EB1444AFC31B}" destId="{FC122EB8-4CAD-45D8-809E-B50C0AF111FE}" srcOrd="0" destOrd="0" presId="urn:microsoft.com/office/officeart/2005/8/layout/hierarchy3"/>
    <dgm:cxn modelId="{5C3D6684-A78A-4945-8324-CC1955739B18}" type="presOf" srcId="{9649946E-1CEC-4562-99E3-C907B5183067}" destId="{19513059-5DFE-4A5D-98E4-254849998BDE}" srcOrd="0" destOrd="0" presId="urn:microsoft.com/office/officeart/2005/8/layout/hierarchy3"/>
    <dgm:cxn modelId="{671C7890-3B76-40BE-B302-F9186BECA6DA}" srcId="{FC8F07C3-8BA4-4ED1-89A2-32B5ED7CBBF5}" destId="{CB0CB8D1-8686-4C76-B503-06114083FEDF}" srcOrd="0" destOrd="0" parTransId="{0CAD24EF-BF83-4C8C-96C2-BD6FB5ADBBE7}" sibTransId="{61AAED95-BE51-412D-B1A3-C4BF0991EB58}"/>
    <dgm:cxn modelId="{CCAAAE94-38D8-4D44-9041-F7584E8DA557}" type="presOf" srcId="{0CAD24EF-BF83-4C8C-96C2-BD6FB5ADBBE7}" destId="{DF7FB07E-D414-4B6B-8C47-F91B452A4DCE}" srcOrd="0" destOrd="0" presId="urn:microsoft.com/office/officeart/2005/8/layout/hierarchy3"/>
    <dgm:cxn modelId="{4C05B798-A21F-4055-AB6D-98C3C6488333}" srcId="{12ACAE42-8AC3-4728-98D1-770F4ACCD2CB}" destId="{3D993B19-CCD7-420A-A385-D81917CB48ED}" srcOrd="0" destOrd="0" parTransId="{1ADC8BFB-EBBC-4BEF-8DFC-4249100B10D4}" sibTransId="{93A418AC-E8F9-4888-91E0-CF4E419AD28B}"/>
    <dgm:cxn modelId="{E014EFA2-D9C7-4D64-9759-163F539AB01B}" type="presOf" srcId="{8B081C4C-9A57-4B15-9BE3-6478A77001B7}" destId="{6CB9247F-C3B8-4FA2-A537-81D894D1906B}" srcOrd="0" destOrd="0" presId="urn:microsoft.com/office/officeart/2005/8/layout/hierarchy3"/>
    <dgm:cxn modelId="{18DAECA6-3541-43BA-AD17-079D458A5AE4}" srcId="{12ACAE42-8AC3-4728-98D1-770F4ACCD2CB}" destId="{A75196E9-64AB-40BD-8856-211CD6073EE2}" srcOrd="1" destOrd="0" parTransId="{863B303F-55CC-4F53-983E-3795656CF8A1}" sibTransId="{FB6A61E6-26FB-41C9-8363-816DFBDDC1C0}"/>
    <dgm:cxn modelId="{42EE4EB3-2B27-4643-93D9-561E40A04C99}" srcId="{12ACAE42-8AC3-4728-98D1-770F4ACCD2CB}" destId="{6A071645-8AB2-497E-B688-EB1444AFC31B}" srcOrd="2" destOrd="0" parTransId="{CD387A1C-9DF0-4B45-A75C-436D8A333243}" sibTransId="{C4A1B4CC-950E-4E94-8917-A32CB7C0F036}"/>
    <dgm:cxn modelId="{DD5638BD-3581-4617-8943-64FEC3090833}" type="presOf" srcId="{FC8F07C3-8BA4-4ED1-89A2-32B5ED7CBBF5}" destId="{AD85056B-59EE-4DF4-8F84-7BBB33466478}" srcOrd="1" destOrd="0" presId="urn:microsoft.com/office/officeart/2005/8/layout/hierarchy3"/>
    <dgm:cxn modelId="{3053DBC8-A19B-4724-9B1F-AE0C7746838A}" type="presOf" srcId="{6A071645-8AB2-497E-B688-EB1444AFC31B}" destId="{307CBC4E-4909-4174-B3BC-C85C18366B19}" srcOrd="1" destOrd="0" presId="urn:microsoft.com/office/officeart/2005/8/layout/hierarchy3"/>
    <dgm:cxn modelId="{85D4A7DA-6457-411E-B52A-ADC4E836E65A}" type="presOf" srcId="{A75196E9-64AB-40BD-8856-211CD6073EE2}" destId="{CC92DABA-8C8A-4781-BA6A-15C08CDC74C3}" srcOrd="0" destOrd="0" presId="urn:microsoft.com/office/officeart/2005/8/layout/hierarchy3"/>
    <dgm:cxn modelId="{283362E2-7ECC-410D-8CE9-415E5B68CCFF}" type="presOf" srcId="{CB0CB8D1-8686-4C76-B503-06114083FEDF}" destId="{6B049240-5FF1-4C9D-98D4-7F9B0F24AB56}" srcOrd="0" destOrd="0" presId="urn:microsoft.com/office/officeart/2005/8/layout/hierarchy3"/>
    <dgm:cxn modelId="{889305F5-6AA6-4F0C-8403-8276AF47DED2}" type="presOf" srcId="{12ACAE42-8AC3-4728-98D1-770F4ACCD2CB}" destId="{7FCD850D-EEF2-4DD4-B548-6ECDFC74170C}" srcOrd="0" destOrd="0" presId="urn:microsoft.com/office/officeart/2005/8/layout/hierarchy3"/>
    <dgm:cxn modelId="{8E7872FB-EE01-48C4-B5FC-D0D6776FC38E}" type="presOf" srcId="{FC8F07C3-8BA4-4ED1-89A2-32B5ED7CBBF5}" destId="{904EECEE-D7F5-4ED7-9908-59BC91BF631D}" srcOrd="0" destOrd="0" presId="urn:microsoft.com/office/officeart/2005/8/layout/hierarchy3"/>
    <dgm:cxn modelId="{802356FC-4C77-4500-AD6D-7AE01E669815}" type="presOf" srcId="{CAD6ADF3-E895-4F6F-A7B4-BC5608CD1D07}" destId="{B2B86294-7FEB-49AB-8F66-B55CBD5A9264}" srcOrd="0" destOrd="0" presId="urn:microsoft.com/office/officeart/2005/8/layout/hierarchy3"/>
    <dgm:cxn modelId="{94BDE653-1A4B-4F20-980D-F0D04819D29B}" type="presParOf" srcId="{7FCD850D-EEF2-4DD4-B548-6ECDFC74170C}" destId="{6E7B79E7-5FAB-4B4A-9BC4-D5F437E8C8AA}" srcOrd="0" destOrd="0" presId="urn:microsoft.com/office/officeart/2005/8/layout/hierarchy3"/>
    <dgm:cxn modelId="{85309439-0368-42B3-AA2F-956843D28939}" type="presParOf" srcId="{6E7B79E7-5FAB-4B4A-9BC4-D5F437E8C8AA}" destId="{384696C8-B0D4-4F35-90D1-9B4F727C0592}" srcOrd="0" destOrd="0" presId="urn:microsoft.com/office/officeart/2005/8/layout/hierarchy3"/>
    <dgm:cxn modelId="{40FB10F6-0EC2-4975-A152-5A0DEF6D47CE}" type="presParOf" srcId="{384696C8-B0D4-4F35-90D1-9B4F727C0592}" destId="{9675086C-6DDE-4EB1-A1A8-999DB60ACC96}" srcOrd="0" destOrd="0" presId="urn:microsoft.com/office/officeart/2005/8/layout/hierarchy3"/>
    <dgm:cxn modelId="{F906C3C1-7695-4219-A9F5-7F7CCFA7D999}" type="presParOf" srcId="{384696C8-B0D4-4F35-90D1-9B4F727C0592}" destId="{6DF1FDA5-8EDE-4A27-B133-93FE5F0E943D}" srcOrd="1" destOrd="0" presId="urn:microsoft.com/office/officeart/2005/8/layout/hierarchy3"/>
    <dgm:cxn modelId="{A9BF00D0-A1D4-4D04-B3EB-C748EC9B7541}" type="presParOf" srcId="{6E7B79E7-5FAB-4B4A-9BC4-D5F437E8C8AA}" destId="{5B81A268-8E67-4E88-AFAD-C13C4D198030}" srcOrd="1" destOrd="0" presId="urn:microsoft.com/office/officeart/2005/8/layout/hierarchy3"/>
    <dgm:cxn modelId="{DA9BC3A2-87FA-4B16-BB15-9491217FB057}" type="presParOf" srcId="{5B81A268-8E67-4E88-AFAD-C13C4D198030}" destId="{0D8739EE-E567-46C9-8782-EC43B78DCDA4}" srcOrd="0" destOrd="0" presId="urn:microsoft.com/office/officeart/2005/8/layout/hierarchy3"/>
    <dgm:cxn modelId="{39D4CC25-3E1B-4EDC-BDB8-0FBC870B7B21}" type="presParOf" srcId="{5B81A268-8E67-4E88-AFAD-C13C4D198030}" destId="{2BD88276-5373-46A1-BC35-F7216FCE337E}" srcOrd="1" destOrd="0" presId="urn:microsoft.com/office/officeart/2005/8/layout/hierarchy3"/>
    <dgm:cxn modelId="{A4D9922E-F709-4DD4-B1A5-16FD69F70F0A}" type="presParOf" srcId="{7FCD850D-EEF2-4DD4-B548-6ECDFC74170C}" destId="{8030AB6D-3F7E-4575-BD5B-8F2F08CF92AE}" srcOrd="1" destOrd="0" presId="urn:microsoft.com/office/officeart/2005/8/layout/hierarchy3"/>
    <dgm:cxn modelId="{02C0E0A8-FF50-470A-BF5B-85A0A26A5AAF}" type="presParOf" srcId="{8030AB6D-3F7E-4575-BD5B-8F2F08CF92AE}" destId="{99E9287D-64A6-4626-872D-41E0C973C21B}" srcOrd="0" destOrd="0" presId="urn:microsoft.com/office/officeart/2005/8/layout/hierarchy3"/>
    <dgm:cxn modelId="{C29AA81D-932A-492E-953F-56CBE401939E}" type="presParOf" srcId="{99E9287D-64A6-4626-872D-41E0C973C21B}" destId="{CC92DABA-8C8A-4781-BA6A-15C08CDC74C3}" srcOrd="0" destOrd="0" presId="urn:microsoft.com/office/officeart/2005/8/layout/hierarchy3"/>
    <dgm:cxn modelId="{07827CF0-0FE1-45AE-BE82-14557E3F0274}" type="presParOf" srcId="{99E9287D-64A6-4626-872D-41E0C973C21B}" destId="{B87A23F6-4E40-4B61-967E-402986C4E576}" srcOrd="1" destOrd="0" presId="urn:microsoft.com/office/officeart/2005/8/layout/hierarchy3"/>
    <dgm:cxn modelId="{1792073E-A009-47FB-9645-4854D0B1CCF9}" type="presParOf" srcId="{8030AB6D-3F7E-4575-BD5B-8F2F08CF92AE}" destId="{945A6343-077A-464C-975B-02ED83971680}" srcOrd="1" destOrd="0" presId="urn:microsoft.com/office/officeart/2005/8/layout/hierarchy3"/>
    <dgm:cxn modelId="{C1346D65-21EA-4277-A8A1-5FFC555A2F7C}" type="presParOf" srcId="{945A6343-077A-464C-975B-02ED83971680}" destId="{8ED45A45-A11A-45C0-B2BF-57512F0C2BE2}" srcOrd="0" destOrd="0" presId="urn:microsoft.com/office/officeart/2005/8/layout/hierarchy3"/>
    <dgm:cxn modelId="{E95F6AF3-5688-4533-895A-60B86A5C7B66}" type="presParOf" srcId="{945A6343-077A-464C-975B-02ED83971680}" destId="{19513059-5DFE-4A5D-98E4-254849998BDE}" srcOrd="1" destOrd="0" presId="urn:microsoft.com/office/officeart/2005/8/layout/hierarchy3"/>
    <dgm:cxn modelId="{05946AE3-777F-486F-BD49-8112FFEE4A14}" type="presParOf" srcId="{7FCD850D-EEF2-4DD4-B548-6ECDFC74170C}" destId="{292B3C13-7A64-4C6F-B3D0-99986B1ADA84}" srcOrd="2" destOrd="0" presId="urn:microsoft.com/office/officeart/2005/8/layout/hierarchy3"/>
    <dgm:cxn modelId="{51605E34-9CF3-4284-A125-911476F4BB11}" type="presParOf" srcId="{292B3C13-7A64-4C6F-B3D0-99986B1ADA84}" destId="{AB1C421E-CE3C-4E1F-BA75-CFAD3F85E708}" srcOrd="0" destOrd="0" presId="urn:microsoft.com/office/officeart/2005/8/layout/hierarchy3"/>
    <dgm:cxn modelId="{D3AA4E13-3E99-402D-8734-6220C6A5812B}" type="presParOf" srcId="{AB1C421E-CE3C-4E1F-BA75-CFAD3F85E708}" destId="{FC122EB8-4CAD-45D8-809E-B50C0AF111FE}" srcOrd="0" destOrd="0" presId="urn:microsoft.com/office/officeart/2005/8/layout/hierarchy3"/>
    <dgm:cxn modelId="{011015EC-973C-458E-8C08-3DF2E634A87D}" type="presParOf" srcId="{AB1C421E-CE3C-4E1F-BA75-CFAD3F85E708}" destId="{307CBC4E-4909-4174-B3BC-C85C18366B19}" srcOrd="1" destOrd="0" presId="urn:microsoft.com/office/officeart/2005/8/layout/hierarchy3"/>
    <dgm:cxn modelId="{1B835303-851F-4D29-B2F9-D8CB242B90CF}" type="presParOf" srcId="{292B3C13-7A64-4C6F-B3D0-99986B1ADA84}" destId="{93103192-B2F2-4528-A05B-A3F2F5798FD8}" srcOrd="1" destOrd="0" presId="urn:microsoft.com/office/officeart/2005/8/layout/hierarchy3"/>
    <dgm:cxn modelId="{24A077FB-8B55-4884-AC4F-FE72B348F145}" type="presParOf" srcId="{93103192-B2F2-4528-A05B-A3F2F5798FD8}" destId="{B2B86294-7FEB-49AB-8F66-B55CBD5A9264}" srcOrd="0" destOrd="0" presId="urn:microsoft.com/office/officeart/2005/8/layout/hierarchy3"/>
    <dgm:cxn modelId="{4A7BF963-0CD4-49F4-AB79-3809FB68BE75}" type="presParOf" srcId="{93103192-B2F2-4528-A05B-A3F2F5798FD8}" destId="{6CB9247F-C3B8-4FA2-A537-81D894D1906B}" srcOrd="1" destOrd="0" presId="urn:microsoft.com/office/officeart/2005/8/layout/hierarchy3"/>
    <dgm:cxn modelId="{12CC6092-12C7-4443-9768-4031BF2B67DC}" type="presParOf" srcId="{7FCD850D-EEF2-4DD4-B548-6ECDFC74170C}" destId="{7A47ECA9-4095-44CB-8955-9A0ABDB2CCDF}" srcOrd="3" destOrd="0" presId="urn:microsoft.com/office/officeart/2005/8/layout/hierarchy3"/>
    <dgm:cxn modelId="{13D541CA-7BA9-4258-95E8-E7658614F213}" type="presParOf" srcId="{7A47ECA9-4095-44CB-8955-9A0ABDB2CCDF}" destId="{85C826EF-6001-4481-9A0B-3E45ADE087AA}" srcOrd="0" destOrd="0" presId="urn:microsoft.com/office/officeart/2005/8/layout/hierarchy3"/>
    <dgm:cxn modelId="{BCD3AE3D-4C03-4683-B73A-DA91AFC4A8F4}" type="presParOf" srcId="{85C826EF-6001-4481-9A0B-3E45ADE087AA}" destId="{904EECEE-D7F5-4ED7-9908-59BC91BF631D}" srcOrd="0" destOrd="0" presId="urn:microsoft.com/office/officeart/2005/8/layout/hierarchy3"/>
    <dgm:cxn modelId="{C45D3936-9F78-4737-A3C3-19DEC2DDF6BF}" type="presParOf" srcId="{85C826EF-6001-4481-9A0B-3E45ADE087AA}" destId="{AD85056B-59EE-4DF4-8F84-7BBB33466478}" srcOrd="1" destOrd="0" presId="urn:microsoft.com/office/officeart/2005/8/layout/hierarchy3"/>
    <dgm:cxn modelId="{48C20F5C-D1F5-40D7-88DF-089852B99015}" type="presParOf" srcId="{7A47ECA9-4095-44CB-8955-9A0ABDB2CCDF}" destId="{EDAE5B65-A529-4B9F-8241-BCC19583F562}" srcOrd="1" destOrd="0" presId="urn:microsoft.com/office/officeart/2005/8/layout/hierarchy3"/>
    <dgm:cxn modelId="{DC7BB579-6171-4666-AD09-7DABAFB20170}" type="presParOf" srcId="{EDAE5B65-A529-4B9F-8241-BCC19583F562}" destId="{DF7FB07E-D414-4B6B-8C47-F91B452A4DCE}" srcOrd="0" destOrd="0" presId="urn:microsoft.com/office/officeart/2005/8/layout/hierarchy3"/>
    <dgm:cxn modelId="{30D68F0C-0408-43B6-9FE0-6DBD724CB42C}" type="presParOf" srcId="{EDAE5B65-A529-4B9F-8241-BCC19583F562}" destId="{6B049240-5FF1-4C9D-98D4-7F9B0F24AB56}"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D595138-B4E1-4B05-82EF-AA140A39F2B8}" type="doc">
      <dgm:prSet loTypeId="urn:microsoft.com/office/officeart/2005/8/layout/hList7" loCatId="list" qsTypeId="urn:microsoft.com/office/officeart/2005/8/quickstyle/simple4" qsCatId="simple" csTypeId="urn:microsoft.com/office/officeart/2005/8/colors/accent5_3" csCatId="accent5" phldr="1"/>
      <dgm:spPr/>
      <dgm:t>
        <a:bodyPr/>
        <a:lstStyle/>
        <a:p>
          <a:endParaRPr lang="en-US"/>
        </a:p>
      </dgm:t>
    </dgm:pt>
    <dgm:pt modelId="{4AEE5AB0-01A6-4E87-8AE6-266CDDB01061}">
      <dgm:prSet/>
      <dgm:spPr/>
      <dgm:t>
        <a:bodyPr/>
        <a:lstStyle/>
        <a:p>
          <a:endParaRPr lang="en-ZA" dirty="0"/>
        </a:p>
        <a:p>
          <a:r>
            <a:rPr lang="en-ZA" dirty="0"/>
            <a:t>SACNASP &amp; SAASTA jointly submitted a proposal to the Academy of Science of South Africa (</a:t>
          </a:r>
          <a:r>
            <a:rPr lang="en-ZA" dirty="0" err="1"/>
            <a:t>ASSAf</a:t>
          </a:r>
          <a:r>
            <a:rPr lang="en-ZA" dirty="0"/>
            <a:t>) to roll out the Young Science Communicator’s Competition. </a:t>
          </a:r>
          <a:endParaRPr lang="en-US" dirty="0"/>
        </a:p>
      </dgm:t>
    </dgm:pt>
    <dgm:pt modelId="{15956D4B-A738-4BB3-AE36-AEBE6B2E6334}" type="parTrans" cxnId="{C89CF73D-4020-407A-9B57-6DDF9ED912A7}">
      <dgm:prSet/>
      <dgm:spPr/>
      <dgm:t>
        <a:bodyPr/>
        <a:lstStyle/>
        <a:p>
          <a:endParaRPr lang="en-US"/>
        </a:p>
      </dgm:t>
    </dgm:pt>
    <dgm:pt modelId="{B67FA646-9FFA-4138-9A26-8DE1ABD8FC14}" type="sibTrans" cxnId="{C89CF73D-4020-407A-9B57-6DDF9ED912A7}">
      <dgm:prSet/>
      <dgm:spPr/>
      <dgm:t>
        <a:bodyPr/>
        <a:lstStyle/>
        <a:p>
          <a:endParaRPr lang="en-US"/>
        </a:p>
      </dgm:t>
    </dgm:pt>
    <dgm:pt modelId="{B0D889A5-29F7-4001-81A6-3B9FB26AE505}">
      <dgm:prSet/>
      <dgm:spPr/>
      <dgm:t>
        <a:bodyPr/>
        <a:lstStyle/>
        <a:p>
          <a:endParaRPr lang="en-US" dirty="0"/>
        </a:p>
        <a:p>
          <a:r>
            <a:rPr lang="en-US" dirty="0"/>
            <a:t>SACNASP hosted workshops at nine (9) under-resourced schools in the Northern Cape under three different districts. A total of 1 580 learners were reached.</a:t>
          </a:r>
        </a:p>
      </dgm:t>
    </dgm:pt>
    <dgm:pt modelId="{D1F415EF-C97E-42E0-BCEB-970BF531E213}" type="parTrans" cxnId="{5A205C53-E9D9-43FE-8F44-97473EDBEAD3}">
      <dgm:prSet/>
      <dgm:spPr/>
      <dgm:t>
        <a:bodyPr/>
        <a:lstStyle/>
        <a:p>
          <a:endParaRPr lang="en-US"/>
        </a:p>
      </dgm:t>
    </dgm:pt>
    <dgm:pt modelId="{D75A25A5-0E29-4B12-9691-622ED2922235}" type="sibTrans" cxnId="{5A205C53-E9D9-43FE-8F44-97473EDBEAD3}">
      <dgm:prSet/>
      <dgm:spPr/>
      <dgm:t>
        <a:bodyPr/>
        <a:lstStyle/>
        <a:p>
          <a:endParaRPr lang="en-US"/>
        </a:p>
      </dgm:t>
    </dgm:pt>
    <dgm:pt modelId="{A17C6C44-44EA-4554-AFAE-AF5D50B7C8F8}">
      <dgm:prSet/>
      <dgm:spPr/>
      <dgm:t>
        <a:bodyPr/>
        <a:lstStyle/>
        <a:p>
          <a:r>
            <a:rPr lang="en-US" dirty="0"/>
            <a:t>SACNASP hosted a </a:t>
          </a:r>
          <a:r>
            <a:rPr lang="en-US" dirty="0" err="1"/>
            <a:t>CanDo</a:t>
          </a:r>
          <a:r>
            <a:rPr lang="en-US" dirty="0"/>
            <a:t> 4IR workshop at </a:t>
          </a:r>
          <a:r>
            <a:rPr lang="en-US" dirty="0" err="1"/>
            <a:t>SciFest</a:t>
          </a:r>
          <a:r>
            <a:rPr lang="en-US" dirty="0"/>
            <a:t> on 7-13 September 2022.</a:t>
          </a:r>
        </a:p>
      </dgm:t>
    </dgm:pt>
    <dgm:pt modelId="{751A4801-CD91-4263-B324-4241D66D2836}" type="parTrans" cxnId="{7A9D1F02-2793-4A21-845A-13B76CEF2B15}">
      <dgm:prSet/>
      <dgm:spPr/>
      <dgm:t>
        <a:bodyPr/>
        <a:lstStyle/>
        <a:p>
          <a:endParaRPr lang="en-US"/>
        </a:p>
      </dgm:t>
    </dgm:pt>
    <dgm:pt modelId="{001D6590-D961-4907-A93B-6A1EA3AD4AED}" type="sibTrans" cxnId="{7A9D1F02-2793-4A21-845A-13B76CEF2B15}">
      <dgm:prSet/>
      <dgm:spPr/>
      <dgm:t>
        <a:bodyPr/>
        <a:lstStyle/>
        <a:p>
          <a:endParaRPr lang="en-US"/>
        </a:p>
      </dgm:t>
    </dgm:pt>
    <dgm:pt modelId="{6326CAF1-488B-464B-A31D-1E5C3CF16CE7}" type="pres">
      <dgm:prSet presAssocID="{1D595138-B4E1-4B05-82EF-AA140A39F2B8}" presName="Name0" presStyleCnt="0">
        <dgm:presLayoutVars>
          <dgm:dir/>
          <dgm:resizeHandles val="exact"/>
        </dgm:presLayoutVars>
      </dgm:prSet>
      <dgm:spPr/>
    </dgm:pt>
    <dgm:pt modelId="{EDA726B6-2E3E-4781-8991-778BC0EE55DD}" type="pres">
      <dgm:prSet presAssocID="{1D595138-B4E1-4B05-82EF-AA140A39F2B8}" presName="fgShape" presStyleLbl="fgShp" presStyleIdx="0" presStyleCnt="1"/>
      <dgm:spPr/>
    </dgm:pt>
    <dgm:pt modelId="{9E296E3E-BEFD-4B7D-BBBB-1140E5795F81}" type="pres">
      <dgm:prSet presAssocID="{1D595138-B4E1-4B05-82EF-AA140A39F2B8}" presName="linComp" presStyleCnt="0"/>
      <dgm:spPr/>
    </dgm:pt>
    <dgm:pt modelId="{B2295F6B-17E5-444A-8477-C95E1FC2E16F}" type="pres">
      <dgm:prSet presAssocID="{4AEE5AB0-01A6-4E87-8AE6-266CDDB01061}" presName="compNode" presStyleCnt="0"/>
      <dgm:spPr/>
    </dgm:pt>
    <dgm:pt modelId="{77112B21-5AB1-4221-B57F-158311ECFF54}" type="pres">
      <dgm:prSet presAssocID="{4AEE5AB0-01A6-4E87-8AE6-266CDDB01061}" presName="bkgdShape" presStyleLbl="node1" presStyleIdx="0" presStyleCnt="3"/>
      <dgm:spPr/>
    </dgm:pt>
    <dgm:pt modelId="{499BAD9B-DEBE-480D-9449-72F6D09D824F}" type="pres">
      <dgm:prSet presAssocID="{4AEE5AB0-01A6-4E87-8AE6-266CDDB01061}" presName="nodeTx" presStyleLbl="node1" presStyleIdx="0" presStyleCnt="3">
        <dgm:presLayoutVars>
          <dgm:bulletEnabled val="1"/>
        </dgm:presLayoutVars>
      </dgm:prSet>
      <dgm:spPr/>
    </dgm:pt>
    <dgm:pt modelId="{4375FF49-1A0A-4D49-8E4B-DD411991E179}" type="pres">
      <dgm:prSet presAssocID="{4AEE5AB0-01A6-4E87-8AE6-266CDDB01061}" presName="invisiNode" presStyleLbl="node1" presStyleIdx="0" presStyleCnt="3"/>
      <dgm:spPr/>
    </dgm:pt>
    <dgm:pt modelId="{ACA43F1B-F13E-4A6C-B327-F7A72129B1F9}" type="pres">
      <dgm:prSet presAssocID="{4AEE5AB0-01A6-4E87-8AE6-266CDDB01061}" presName="imagNode" presStyleLbl="fgImgPlace1" presStyleIdx="0" presStyleCnt="3" custScaleX="135702" custScaleY="126921"/>
      <dgm:spPr>
        <a:blipFill rotWithShape="1">
          <a:blip xmlns:r="http://schemas.openxmlformats.org/officeDocument/2006/relationships" r:embed="rId1"/>
          <a:srcRect/>
          <a:stretch>
            <a:fillRect l="-37000" r="-37000"/>
          </a:stretch>
        </a:blipFill>
      </dgm:spPr>
    </dgm:pt>
    <dgm:pt modelId="{30F98F52-3C2B-4478-92B4-76D84E628575}" type="pres">
      <dgm:prSet presAssocID="{B67FA646-9FFA-4138-9A26-8DE1ABD8FC14}" presName="sibTrans" presStyleLbl="sibTrans2D1" presStyleIdx="0" presStyleCnt="0"/>
      <dgm:spPr/>
    </dgm:pt>
    <dgm:pt modelId="{CAEF567C-9729-42BC-99A5-C651AAE83529}" type="pres">
      <dgm:prSet presAssocID="{B0D889A5-29F7-4001-81A6-3B9FB26AE505}" presName="compNode" presStyleCnt="0"/>
      <dgm:spPr/>
    </dgm:pt>
    <dgm:pt modelId="{243E3379-6B9B-47A7-9DB2-EAF0964FE428}" type="pres">
      <dgm:prSet presAssocID="{B0D889A5-29F7-4001-81A6-3B9FB26AE505}" presName="bkgdShape" presStyleLbl="node1" presStyleIdx="1" presStyleCnt="3"/>
      <dgm:spPr/>
    </dgm:pt>
    <dgm:pt modelId="{698335E3-782B-40B0-B927-FAFA73C2A18C}" type="pres">
      <dgm:prSet presAssocID="{B0D889A5-29F7-4001-81A6-3B9FB26AE505}" presName="nodeTx" presStyleLbl="node1" presStyleIdx="1" presStyleCnt="3">
        <dgm:presLayoutVars>
          <dgm:bulletEnabled val="1"/>
        </dgm:presLayoutVars>
      </dgm:prSet>
      <dgm:spPr/>
    </dgm:pt>
    <dgm:pt modelId="{C5D67D79-22C6-45DE-821B-8F70905DAA0D}" type="pres">
      <dgm:prSet presAssocID="{B0D889A5-29F7-4001-81A6-3B9FB26AE505}" presName="invisiNode" presStyleLbl="node1" presStyleIdx="1" presStyleCnt="3"/>
      <dgm:spPr/>
    </dgm:pt>
    <dgm:pt modelId="{EDE835ED-99D5-4675-9E15-1C6D131DE139}" type="pres">
      <dgm:prSet presAssocID="{B0D889A5-29F7-4001-81A6-3B9FB26AE505}" presName="imagNode" presStyleLbl="fgImgPlace1" presStyleIdx="1" presStyleCnt="3" custScaleX="143160" custScaleY="132351"/>
      <dgm:spPr>
        <a:blipFill>
          <a:blip xmlns:r="http://schemas.openxmlformats.org/officeDocument/2006/relationships" r:embed="rId2"/>
          <a:srcRect/>
          <a:stretch>
            <a:fillRect l="-6000" r="-6000"/>
          </a:stretch>
        </a:blipFill>
      </dgm:spPr>
    </dgm:pt>
    <dgm:pt modelId="{251BCE9D-7E57-4974-94B0-226F7DB6DF3A}" type="pres">
      <dgm:prSet presAssocID="{D75A25A5-0E29-4B12-9691-622ED2922235}" presName="sibTrans" presStyleLbl="sibTrans2D1" presStyleIdx="0" presStyleCnt="0"/>
      <dgm:spPr/>
    </dgm:pt>
    <dgm:pt modelId="{E4F547C9-4671-456B-BC22-A7E8DC73C7E0}" type="pres">
      <dgm:prSet presAssocID="{A17C6C44-44EA-4554-AFAE-AF5D50B7C8F8}" presName="compNode" presStyleCnt="0"/>
      <dgm:spPr/>
    </dgm:pt>
    <dgm:pt modelId="{60435E38-3551-4653-BD80-7AF5700B2F68}" type="pres">
      <dgm:prSet presAssocID="{A17C6C44-44EA-4554-AFAE-AF5D50B7C8F8}" presName="bkgdShape" presStyleLbl="node1" presStyleIdx="2" presStyleCnt="3"/>
      <dgm:spPr/>
    </dgm:pt>
    <dgm:pt modelId="{2061F9EB-9BBC-4151-92EE-70D62B36DF1A}" type="pres">
      <dgm:prSet presAssocID="{A17C6C44-44EA-4554-AFAE-AF5D50B7C8F8}" presName="nodeTx" presStyleLbl="node1" presStyleIdx="2" presStyleCnt="3">
        <dgm:presLayoutVars>
          <dgm:bulletEnabled val="1"/>
        </dgm:presLayoutVars>
      </dgm:prSet>
      <dgm:spPr/>
    </dgm:pt>
    <dgm:pt modelId="{4A131E3A-542E-4F59-97E2-E52A979E27C5}" type="pres">
      <dgm:prSet presAssocID="{A17C6C44-44EA-4554-AFAE-AF5D50B7C8F8}" presName="invisiNode" presStyleLbl="node1" presStyleIdx="2" presStyleCnt="3"/>
      <dgm:spPr/>
    </dgm:pt>
    <dgm:pt modelId="{1A4A117A-789B-43BC-81B1-416B19BB315A}" type="pres">
      <dgm:prSet presAssocID="{A17C6C44-44EA-4554-AFAE-AF5D50B7C8F8}" presName="imagNode" presStyleLbl="fgImgPlace1" presStyleIdx="2" presStyleCnt="3" custScaleX="137452" custScaleY="142478"/>
      <dgm:spPr>
        <a:blipFill>
          <a:blip xmlns:r="http://schemas.openxmlformats.org/officeDocument/2006/relationships" r:embed="rId3"/>
          <a:srcRect/>
          <a:stretch>
            <a:fillRect l="-50000" r="-50000"/>
          </a:stretch>
        </a:blipFill>
      </dgm:spPr>
    </dgm:pt>
  </dgm:ptLst>
  <dgm:cxnLst>
    <dgm:cxn modelId="{7A9D1F02-2793-4A21-845A-13B76CEF2B15}" srcId="{1D595138-B4E1-4B05-82EF-AA140A39F2B8}" destId="{A17C6C44-44EA-4554-AFAE-AF5D50B7C8F8}" srcOrd="2" destOrd="0" parTransId="{751A4801-CD91-4263-B324-4241D66D2836}" sibTransId="{001D6590-D961-4907-A93B-6A1EA3AD4AED}"/>
    <dgm:cxn modelId="{60B29209-F92E-4F9B-8C58-C3025FB83980}" type="presOf" srcId="{1D595138-B4E1-4B05-82EF-AA140A39F2B8}" destId="{6326CAF1-488B-464B-A31D-1E5C3CF16CE7}" srcOrd="0" destOrd="0" presId="urn:microsoft.com/office/officeart/2005/8/layout/hList7"/>
    <dgm:cxn modelId="{3EA9550D-7BD7-4532-B49A-7B8A9F064824}" type="presOf" srcId="{A17C6C44-44EA-4554-AFAE-AF5D50B7C8F8}" destId="{60435E38-3551-4653-BD80-7AF5700B2F68}" srcOrd="0" destOrd="0" presId="urn:microsoft.com/office/officeart/2005/8/layout/hList7"/>
    <dgm:cxn modelId="{C89CF73D-4020-407A-9B57-6DDF9ED912A7}" srcId="{1D595138-B4E1-4B05-82EF-AA140A39F2B8}" destId="{4AEE5AB0-01A6-4E87-8AE6-266CDDB01061}" srcOrd="0" destOrd="0" parTransId="{15956D4B-A738-4BB3-AE36-AEBE6B2E6334}" sibTransId="{B67FA646-9FFA-4138-9A26-8DE1ABD8FC14}"/>
    <dgm:cxn modelId="{08A3006A-EE27-4BF0-B3BA-F697C7DD52A4}" type="presOf" srcId="{D75A25A5-0E29-4B12-9691-622ED2922235}" destId="{251BCE9D-7E57-4974-94B0-226F7DB6DF3A}" srcOrd="0" destOrd="0" presId="urn:microsoft.com/office/officeart/2005/8/layout/hList7"/>
    <dgm:cxn modelId="{5A205C53-E9D9-43FE-8F44-97473EDBEAD3}" srcId="{1D595138-B4E1-4B05-82EF-AA140A39F2B8}" destId="{B0D889A5-29F7-4001-81A6-3B9FB26AE505}" srcOrd="1" destOrd="0" parTransId="{D1F415EF-C97E-42E0-BCEB-970BF531E213}" sibTransId="{D75A25A5-0E29-4B12-9691-622ED2922235}"/>
    <dgm:cxn modelId="{E2E96093-44E1-48EB-810F-1224D19D62DA}" type="presOf" srcId="{4AEE5AB0-01A6-4E87-8AE6-266CDDB01061}" destId="{77112B21-5AB1-4221-B57F-158311ECFF54}" srcOrd="0" destOrd="0" presId="urn:microsoft.com/office/officeart/2005/8/layout/hList7"/>
    <dgm:cxn modelId="{242D9ABF-325A-4DA4-A9DC-B76127380BF5}" type="presOf" srcId="{A17C6C44-44EA-4554-AFAE-AF5D50B7C8F8}" destId="{2061F9EB-9BBC-4151-92EE-70D62B36DF1A}" srcOrd="1" destOrd="0" presId="urn:microsoft.com/office/officeart/2005/8/layout/hList7"/>
    <dgm:cxn modelId="{247451C1-2408-4AC8-8308-F586AE99ABC1}" type="presOf" srcId="{B67FA646-9FFA-4138-9A26-8DE1ABD8FC14}" destId="{30F98F52-3C2B-4478-92B4-76D84E628575}" srcOrd="0" destOrd="0" presId="urn:microsoft.com/office/officeart/2005/8/layout/hList7"/>
    <dgm:cxn modelId="{5D7D4CC4-37AA-43F3-AFB9-371E14ED110B}" type="presOf" srcId="{B0D889A5-29F7-4001-81A6-3B9FB26AE505}" destId="{698335E3-782B-40B0-B927-FAFA73C2A18C}" srcOrd="1" destOrd="0" presId="urn:microsoft.com/office/officeart/2005/8/layout/hList7"/>
    <dgm:cxn modelId="{25FA41C7-D95C-4CC4-824E-A8BFA7901EFC}" type="presOf" srcId="{B0D889A5-29F7-4001-81A6-3B9FB26AE505}" destId="{243E3379-6B9B-47A7-9DB2-EAF0964FE428}" srcOrd="0" destOrd="0" presId="urn:microsoft.com/office/officeart/2005/8/layout/hList7"/>
    <dgm:cxn modelId="{65435CF4-25A9-412F-A3C2-B6CF9D66010D}" type="presOf" srcId="{4AEE5AB0-01A6-4E87-8AE6-266CDDB01061}" destId="{499BAD9B-DEBE-480D-9449-72F6D09D824F}" srcOrd="1" destOrd="0" presId="urn:microsoft.com/office/officeart/2005/8/layout/hList7"/>
    <dgm:cxn modelId="{294CE208-19FC-4899-BAA8-7D7EFD072FAD}" type="presParOf" srcId="{6326CAF1-488B-464B-A31D-1E5C3CF16CE7}" destId="{EDA726B6-2E3E-4781-8991-778BC0EE55DD}" srcOrd="0" destOrd="0" presId="urn:microsoft.com/office/officeart/2005/8/layout/hList7"/>
    <dgm:cxn modelId="{70F18880-CB33-4886-8301-4558A0A24F1F}" type="presParOf" srcId="{6326CAF1-488B-464B-A31D-1E5C3CF16CE7}" destId="{9E296E3E-BEFD-4B7D-BBBB-1140E5795F81}" srcOrd="1" destOrd="0" presId="urn:microsoft.com/office/officeart/2005/8/layout/hList7"/>
    <dgm:cxn modelId="{E9B16077-C0D0-40C8-8290-1F4079C2262D}" type="presParOf" srcId="{9E296E3E-BEFD-4B7D-BBBB-1140E5795F81}" destId="{B2295F6B-17E5-444A-8477-C95E1FC2E16F}" srcOrd="0" destOrd="0" presId="urn:microsoft.com/office/officeart/2005/8/layout/hList7"/>
    <dgm:cxn modelId="{0BBB165C-63F8-42B6-842E-EE2645D11D08}" type="presParOf" srcId="{B2295F6B-17E5-444A-8477-C95E1FC2E16F}" destId="{77112B21-5AB1-4221-B57F-158311ECFF54}" srcOrd="0" destOrd="0" presId="urn:microsoft.com/office/officeart/2005/8/layout/hList7"/>
    <dgm:cxn modelId="{8B365271-1523-456B-95E0-93454FFEAF32}" type="presParOf" srcId="{B2295F6B-17E5-444A-8477-C95E1FC2E16F}" destId="{499BAD9B-DEBE-480D-9449-72F6D09D824F}" srcOrd="1" destOrd="0" presId="urn:microsoft.com/office/officeart/2005/8/layout/hList7"/>
    <dgm:cxn modelId="{D1FC26BB-FA28-4785-B3EE-6FCE51EFC2CC}" type="presParOf" srcId="{B2295F6B-17E5-444A-8477-C95E1FC2E16F}" destId="{4375FF49-1A0A-4D49-8E4B-DD411991E179}" srcOrd="2" destOrd="0" presId="urn:microsoft.com/office/officeart/2005/8/layout/hList7"/>
    <dgm:cxn modelId="{66ED1AF8-3DF0-4FE0-8CAE-2E1039442F49}" type="presParOf" srcId="{B2295F6B-17E5-444A-8477-C95E1FC2E16F}" destId="{ACA43F1B-F13E-4A6C-B327-F7A72129B1F9}" srcOrd="3" destOrd="0" presId="urn:microsoft.com/office/officeart/2005/8/layout/hList7"/>
    <dgm:cxn modelId="{D7B39FB0-DA6D-40B8-903C-28216A0B0504}" type="presParOf" srcId="{9E296E3E-BEFD-4B7D-BBBB-1140E5795F81}" destId="{30F98F52-3C2B-4478-92B4-76D84E628575}" srcOrd="1" destOrd="0" presId="urn:microsoft.com/office/officeart/2005/8/layout/hList7"/>
    <dgm:cxn modelId="{86E3EAF2-8671-4248-9B3D-90730D8AE2DA}" type="presParOf" srcId="{9E296E3E-BEFD-4B7D-BBBB-1140E5795F81}" destId="{CAEF567C-9729-42BC-99A5-C651AAE83529}" srcOrd="2" destOrd="0" presId="urn:microsoft.com/office/officeart/2005/8/layout/hList7"/>
    <dgm:cxn modelId="{D2C5BE55-C5A3-4F1B-B909-C6F02C9955AA}" type="presParOf" srcId="{CAEF567C-9729-42BC-99A5-C651AAE83529}" destId="{243E3379-6B9B-47A7-9DB2-EAF0964FE428}" srcOrd="0" destOrd="0" presId="urn:microsoft.com/office/officeart/2005/8/layout/hList7"/>
    <dgm:cxn modelId="{C073C1C7-2235-46EF-AC92-B4960214EBB4}" type="presParOf" srcId="{CAEF567C-9729-42BC-99A5-C651AAE83529}" destId="{698335E3-782B-40B0-B927-FAFA73C2A18C}" srcOrd="1" destOrd="0" presId="urn:microsoft.com/office/officeart/2005/8/layout/hList7"/>
    <dgm:cxn modelId="{2C61679A-84AD-4002-9019-0DDAE6E26BD4}" type="presParOf" srcId="{CAEF567C-9729-42BC-99A5-C651AAE83529}" destId="{C5D67D79-22C6-45DE-821B-8F70905DAA0D}" srcOrd="2" destOrd="0" presId="urn:microsoft.com/office/officeart/2005/8/layout/hList7"/>
    <dgm:cxn modelId="{A0EC6E25-6C0D-47C8-A6C7-BB5E38242B1D}" type="presParOf" srcId="{CAEF567C-9729-42BC-99A5-C651AAE83529}" destId="{EDE835ED-99D5-4675-9E15-1C6D131DE139}" srcOrd="3" destOrd="0" presId="urn:microsoft.com/office/officeart/2005/8/layout/hList7"/>
    <dgm:cxn modelId="{D227B151-5047-45B4-8043-25FAE69AE2D0}" type="presParOf" srcId="{9E296E3E-BEFD-4B7D-BBBB-1140E5795F81}" destId="{251BCE9D-7E57-4974-94B0-226F7DB6DF3A}" srcOrd="3" destOrd="0" presId="urn:microsoft.com/office/officeart/2005/8/layout/hList7"/>
    <dgm:cxn modelId="{E3FB81CE-6B33-485D-97F7-82B60BAA56AE}" type="presParOf" srcId="{9E296E3E-BEFD-4B7D-BBBB-1140E5795F81}" destId="{E4F547C9-4671-456B-BC22-A7E8DC73C7E0}" srcOrd="4" destOrd="0" presId="urn:microsoft.com/office/officeart/2005/8/layout/hList7"/>
    <dgm:cxn modelId="{24F2669B-F029-4AF6-BC25-B3267B99BD01}" type="presParOf" srcId="{E4F547C9-4671-456B-BC22-A7E8DC73C7E0}" destId="{60435E38-3551-4653-BD80-7AF5700B2F68}" srcOrd="0" destOrd="0" presId="urn:microsoft.com/office/officeart/2005/8/layout/hList7"/>
    <dgm:cxn modelId="{ABE9F659-4EDB-46A5-B3CA-B91B48C55590}" type="presParOf" srcId="{E4F547C9-4671-456B-BC22-A7E8DC73C7E0}" destId="{2061F9EB-9BBC-4151-92EE-70D62B36DF1A}" srcOrd="1" destOrd="0" presId="urn:microsoft.com/office/officeart/2005/8/layout/hList7"/>
    <dgm:cxn modelId="{A469E956-9B48-4637-9F97-5B1B1D217FCB}" type="presParOf" srcId="{E4F547C9-4671-456B-BC22-A7E8DC73C7E0}" destId="{4A131E3A-542E-4F59-97E2-E52A979E27C5}" srcOrd="2" destOrd="0" presId="urn:microsoft.com/office/officeart/2005/8/layout/hList7"/>
    <dgm:cxn modelId="{8685732E-851E-44F6-9E19-CEE0281AFC96}" type="presParOf" srcId="{E4F547C9-4671-456B-BC22-A7E8DC73C7E0}" destId="{1A4A117A-789B-43BC-81B1-416B19BB315A}"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2ACAE42-8AC3-4728-98D1-770F4ACCD2CB}" type="doc">
      <dgm:prSet loTypeId="urn:microsoft.com/office/officeart/2005/8/layout/hierarchy3" loCatId="hierarchy" qsTypeId="urn:microsoft.com/office/officeart/2005/8/quickstyle/simple1" qsCatId="simple" csTypeId="urn:microsoft.com/office/officeart/2005/8/colors/accent3_1" csCatId="accent3" phldr="1"/>
      <dgm:spPr/>
      <dgm:t>
        <a:bodyPr/>
        <a:lstStyle/>
        <a:p>
          <a:endParaRPr lang="en-US"/>
        </a:p>
      </dgm:t>
    </dgm:pt>
    <dgm:pt modelId="{3D993B19-CCD7-420A-A385-D81917CB48ED}">
      <dgm:prSet/>
      <dgm:spPr/>
      <dgm:t>
        <a:bodyPr/>
        <a:lstStyle/>
        <a:p>
          <a:r>
            <a:rPr lang="en-GB" dirty="0">
              <a:solidFill>
                <a:schemeClr val="bg1">
                  <a:lumMod val="75000"/>
                </a:schemeClr>
              </a:solidFill>
            </a:rPr>
            <a:t>Register</a:t>
          </a:r>
          <a:r>
            <a:rPr lang="en-GB" dirty="0"/>
            <a:t> </a:t>
          </a:r>
          <a:endParaRPr lang="en-US" dirty="0"/>
        </a:p>
      </dgm:t>
    </dgm:pt>
    <dgm:pt modelId="{1ADC8BFB-EBBC-4BEF-8DFC-4249100B10D4}" type="parTrans" cxnId="{4C05B798-A21F-4055-AB6D-98C3C6488333}">
      <dgm:prSet/>
      <dgm:spPr/>
      <dgm:t>
        <a:bodyPr/>
        <a:lstStyle/>
        <a:p>
          <a:endParaRPr lang="en-US"/>
        </a:p>
      </dgm:t>
    </dgm:pt>
    <dgm:pt modelId="{93A418AC-E8F9-4888-91E0-CF4E419AD28B}" type="sibTrans" cxnId="{4C05B798-A21F-4055-AB6D-98C3C6488333}">
      <dgm:prSet/>
      <dgm:spPr/>
      <dgm:t>
        <a:bodyPr/>
        <a:lstStyle/>
        <a:p>
          <a:endParaRPr lang="en-US"/>
        </a:p>
      </dgm:t>
    </dgm:pt>
    <dgm:pt modelId="{A321B32F-0FEE-476D-AC57-A7B0CD22A17F}">
      <dgm:prSet/>
      <dgm:spPr/>
      <dgm:t>
        <a:bodyPr/>
        <a:lstStyle/>
        <a:p>
          <a:r>
            <a:rPr lang="en-GB" dirty="0"/>
            <a:t>Registration of Natural Scientists  </a:t>
          </a:r>
          <a:endParaRPr lang="en-US" dirty="0"/>
        </a:p>
      </dgm:t>
    </dgm:pt>
    <dgm:pt modelId="{66991A13-CDA1-4E26-BAC9-604B2D18DEFB}" type="parTrans" cxnId="{C5880976-FDBE-4A4B-B385-FB1B12177569}">
      <dgm:prSet/>
      <dgm:spPr/>
      <dgm:t>
        <a:bodyPr/>
        <a:lstStyle/>
        <a:p>
          <a:endParaRPr lang="en-US"/>
        </a:p>
      </dgm:t>
    </dgm:pt>
    <dgm:pt modelId="{01C780B4-93CC-4254-8658-A197354B9987}" type="sibTrans" cxnId="{C5880976-FDBE-4A4B-B385-FB1B12177569}">
      <dgm:prSet/>
      <dgm:spPr/>
      <dgm:t>
        <a:bodyPr/>
        <a:lstStyle/>
        <a:p>
          <a:endParaRPr lang="en-US"/>
        </a:p>
      </dgm:t>
    </dgm:pt>
    <dgm:pt modelId="{A75196E9-64AB-40BD-8856-211CD6073EE2}">
      <dgm:prSet custT="1"/>
      <dgm:spPr>
        <a:solidFill>
          <a:srgbClr val="70AD47">
            <a:lumMod val="60000"/>
            <a:lumOff val="40000"/>
          </a:srgbClr>
        </a:solidFill>
        <a:ln w="25400" cap="flat" cmpd="sng" algn="ctr">
          <a:solidFill>
            <a:srgbClr val="A5A5A5">
              <a:shade val="80000"/>
              <a:hueOff val="0"/>
              <a:satOff val="0"/>
              <a:lumOff val="0"/>
              <a:alphaOff val="0"/>
            </a:srgbClr>
          </a:solidFill>
          <a:prstDash val="solid"/>
          <a:miter/>
        </a:ln>
        <a:effectLst/>
      </dgm:spPr>
      <dgm:t>
        <a:bodyPr spcFirstLastPara="0" vert="horz" wrap="square" lIns="68580" tIns="45720" rIns="68580" bIns="45720" numCol="1" spcCol="1270" anchor="ctr" anchorCtr="0"/>
        <a:lstStyle/>
        <a:p>
          <a:pPr marL="0" lvl="0" indent="0" algn="ctr" defTabSz="1600200">
            <a:lnSpc>
              <a:spcPct val="90000"/>
            </a:lnSpc>
            <a:spcBef>
              <a:spcPct val="0"/>
            </a:spcBef>
            <a:spcAft>
              <a:spcPct val="35000"/>
            </a:spcAft>
            <a:buNone/>
          </a:pPr>
          <a:r>
            <a:rPr lang="en-GB" sz="3600" b="1" kern="1200" dirty="0">
              <a:solidFill>
                <a:srgbClr val="4472C4"/>
              </a:solidFill>
              <a:latin typeface="Arial"/>
              <a:ea typeface="DejaVu Sans"/>
              <a:cs typeface="DejaVu Sans"/>
            </a:rPr>
            <a:t>Enable </a:t>
          </a:r>
          <a:endParaRPr lang="en-US" sz="3600" b="1" kern="1200" dirty="0">
            <a:solidFill>
              <a:srgbClr val="4472C4"/>
            </a:solidFill>
            <a:latin typeface="Arial"/>
            <a:ea typeface="DejaVu Sans"/>
            <a:cs typeface="DejaVu Sans"/>
          </a:endParaRPr>
        </a:p>
      </dgm:t>
    </dgm:pt>
    <dgm:pt modelId="{863B303F-55CC-4F53-983E-3795656CF8A1}" type="parTrans" cxnId="{18DAECA6-3541-43BA-AD17-079D458A5AE4}">
      <dgm:prSet/>
      <dgm:spPr/>
      <dgm:t>
        <a:bodyPr/>
        <a:lstStyle/>
        <a:p>
          <a:endParaRPr lang="en-US"/>
        </a:p>
      </dgm:t>
    </dgm:pt>
    <dgm:pt modelId="{FB6A61E6-26FB-41C9-8363-816DFBDDC1C0}" type="sibTrans" cxnId="{18DAECA6-3541-43BA-AD17-079D458A5AE4}">
      <dgm:prSet/>
      <dgm:spPr/>
      <dgm:t>
        <a:bodyPr/>
        <a:lstStyle/>
        <a:p>
          <a:endParaRPr lang="en-US"/>
        </a:p>
      </dgm:t>
    </dgm:pt>
    <dgm:pt modelId="{9649946E-1CEC-4562-99E3-C907B5183067}">
      <dgm:prSet/>
      <dgm:spPr/>
      <dgm:t>
        <a:bodyPr/>
        <a:lstStyle/>
        <a:p>
          <a:r>
            <a:rPr lang="en-GB" dirty="0"/>
            <a:t>To enable registered scientists through life-long learning</a:t>
          </a:r>
          <a:endParaRPr lang="en-US" dirty="0"/>
        </a:p>
      </dgm:t>
    </dgm:pt>
    <dgm:pt modelId="{B234416B-89DB-44E7-A997-6AC7486CFE34}" type="parTrans" cxnId="{16B37A4D-374B-45EA-9F5C-5907F67F90EE}">
      <dgm:prSet/>
      <dgm:spPr/>
      <dgm:t>
        <a:bodyPr/>
        <a:lstStyle/>
        <a:p>
          <a:endParaRPr lang="en-US"/>
        </a:p>
      </dgm:t>
    </dgm:pt>
    <dgm:pt modelId="{39A72AA1-A741-45DE-BC74-1AB8D6C7F20C}" type="sibTrans" cxnId="{16B37A4D-374B-45EA-9F5C-5907F67F90EE}">
      <dgm:prSet/>
      <dgm:spPr/>
      <dgm:t>
        <a:bodyPr/>
        <a:lstStyle/>
        <a:p>
          <a:endParaRPr lang="en-US"/>
        </a:p>
      </dgm:t>
    </dgm:pt>
    <dgm:pt modelId="{6A071645-8AB2-497E-B688-EB1444AFC31B}">
      <dgm:prSet/>
      <dgm:spPr/>
      <dgm:t>
        <a:bodyPr/>
        <a:lstStyle/>
        <a:p>
          <a:r>
            <a:rPr lang="en-GB" dirty="0">
              <a:solidFill>
                <a:schemeClr val="bg1">
                  <a:lumMod val="75000"/>
                </a:schemeClr>
              </a:solidFill>
            </a:rPr>
            <a:t>Regulate</a:t>
          </a:r>
          <a:r>
            <a:rPr lang="en-GB" dirty="0"/>
            <a:t>  </a:t>
          </a:r>
          <a:endParaRPr lang="en-US" dirty="0"/>
        </a:p>
      </dgm:t>
    </dgm:pt>
    <dgm:pt modelId="{CD387A1C-9DF0-4B45-A75C-436D8A333243}" type="parTrans" cxnId="{42EE4EB3-2B27-4643-93D9-561E40A04C99}">
      <dgm:prSet/>
      <dgm:spPr/>
      <dgm:t>
        <a:bodyPr/>
        <a:lstStyle/>
        <a:p>
          <a:endParaRPr lang="en-US"/>
        </a:p>
      </dgm:t>
    </dgm:pt>
    <dgm:pt modelId="{C4A1B4CC-950E-4E94-8917-A32CB7C0F036}" type="sibTrans" cxnId="{42EE4EB3-2B27-4643-93D9-561E40A04C99}">
      <dgm:prSet/>
      <dgm:spPr/>
      <dgm:t>
        <a:bodyPr/>
        <a:lstStyle/>
        <a:p>
          <a:endParaRPr lang="en-US"/>
        </a:p>
      </dgm:t>
    </dgm:pt>
    <dgm:pt modelId="{8B081C4C-9A57-4B15-9BE3-6478A77001B7}">
      <dgm:prSet/>
      <dgm:spPr/>
      <dgm:t>
        <a:bodyPr/>
        <a:lstStyle/>
        <a:p>
          <a:r>
            <a:rPr lang="en-GB" dirty="0"/>
            <a:t>To protect the Public, the Profession and the Environment</a:t>
          </a:r>
          <a:endParaRPr lang="en-US" dirty="0"/>
        </a:p>
      </dgm:t>
    </dgm:pt>
    <dgm:pt modelId="{CAD6ADF3-E895-4F6F-A7B4-BC5608CD1D07}" type="parTrans" cxnId="{8FEC685D-CAAD-420C-9C97-28765D053133}">
      <dgm:prSet/>
      <dgm:spPr/>
      <dgm:t>
        <a:bodyPr/>
        <a:lstStyle/>
        <a:p>
          <a:endParaRPr lang="en-US"/>
        </a:p>
      </dgm:t>
    </dgm:pt>
    <dgm:pt modelId="{0712F5F3-45BA-454D-8F2F-A0290CFA556A}" type="sibTrans" cxnId="{8FEC685D-CAAD-420C-9C97-28765D053133}">
      <dgm:prSet/>
      <dgm:spPr/>
      <dgm:t>
        <a:bodyPr/>
        <a:lstStyle/>
        <a:p>
          <a:endParaRPr lang="en-US"/>
        </a:p>
      </dgm:t>
    </dgm:pt>
    <dgm:pt modelId="{FC8F07C3-8BA4-4ED1-89A2-32B5ED7CBBF5}">
      <dgm:prSet custT="1"/>
      <dgm:spPr>
        <a:solidFill>
          <a:prstClr val="white">
            <a:hueOff val="0"/>
            <a:satOff val="0"/>
            <a:lumOff val="0"/>
            <a:alphaOff val="0"/>
          </a:prstClr>
        </a:solidFill>
        <a:ln w="25400" cap="flat" cmpd="sng" algn="ctr">
          <a:solidFill>
            <a:srgbClr val="A5A5A5">
              <a:shade val="80000"/>
              <a:hueOff val="0"/>
              <a:satOff val="0"/>
              <a:lumOff val="0"/>
              <a:alphaOff val="0"/>
            </a:srgbClr>
          </a:solidFill>
          <a:prstDash val="solid"/>
          <a:miter/>
        </a:ln>
        <a:effectLst/>
      </dgm:spPr>
      <dgm:t>
        <a:bodyPr spcFirstLastPara="0" vert="horz" wrap="square" lIns="68580" tIns="45720" rIns="68580" bIns="45720" numCol="1" spcCol="1270" anchor="ctr" anchorCtr="0"/>
        <a:lstStyle/>
        <a:p>
          <a:pPr marL="0" lvl="0" indent="0" algn="ctr" defTabSz="1600200">
            <a:lnSpc>
              <a:spcPct val="90000"/>
            </a:lnSpc>
            <a:spcBef>
              <a:spcPct val="0"/>
            </a:spcBef>
            <a:spcAft>
              <a:spcPct val="35000"/>
            </a:spcAft>
            <a:buNone/>
          </a:pPr>
          <a:r>
            <a:rPr lang="en-GB" sz="3600" kern="1200" dirty="0">
              <a:solidFill>
                <a:prstClr val="white">
                  <a:lumMod val="75000"/>
                </a:prstClr>
              </a:solidFill>
              <a:latin typeface="Arial"/>
              <a:ea typeface="DejaVu Sans"/>
              <a:cs typeface="DejaVu Sans"/>
            </a:rPr>
            <a:t>Advise </a:t>
          </a:r>
          <a:endParaRPr lang="en-US" sz="3600" kern="1200" dirty="0">
            <a:solidFill>
              <a:prstClr val="white">
                <a:lumMod val="75000"/>
              </a:prstClr>
            </a:solidFill>
            <a:latin typeface="Arial"/>
            <a:ea typeface="DejaVu Sans"/>
            <a:cs typeface="DejaVu Sans"/>
          </a:endParaRPr>
        </a:p>
      </dgm:t>
    </dgm:pt>
    <dgm:pt modelId="{D5D50D4B-3BDC-4AE9-A8EE-B07261BFBC7A}" type="parTrans" cxnId="{0907B904-E9D4-45DF-93E1-92FA1E89F374}">
      <dgm:prSet/>
      <dgm:spPr/>
      <dgm:t>
        <a:bodyPr/>
        <a:lstStyle/>
        <a:p>
          <a:endParaRPr lang="en-US"/>
        </a:p>
      </dgm:t>
    </dgm:pt>
    <dgm:pt modelId="{DD27E2B1-72AF-43A8-99E6-C9563C36AF99}" type="sibTrans" cxnId="{0907B904-E9D4-45DF-93E1-92FA1E89F374}">
      <dgm:prSet/>
      <dgm:spPr/>
      <dgm:t>
        <a:bodyPr/>
        <a:lstStyle/>
        <a:p>
          <a:endParaRPr lang="en-US"/>
        </a:p>
      </dgm:t>
    </dgm:pt>
    <dgm:pt modelId="{CB0CB8D1-8686-4C76-B503-06114083FEDF}">
      <dgm:prSet/>
      <dgm:spPr/>
      <dgm:t>
        <a:bodyPr/>
        <a:lstStyle/>
        <a:p>
          <a:r>
            <a:rPr lang="en-GB" dirty="0"/>
            <a:t>To advise government for policy and decision making</a:t>
          </a:r>
          <a:endParaRPr lang="en-US" dirty="0"/>
        </a:p>
      </dgm:t>
    </dgm:pt>
    <dgm:pt modelId="{0CAD24EF-BF83-4C8C-96C2-BD6FB5ADBBE7}" type="parTrans" cxnId="{671C7890-3B76-40BE-B302-F9186BECA6DA}">
      <dgm:prSet/>
      <dgm:spPr/>
      <dgm:t>
        <a:bodyPr/>
        <a:lstStyle/>
        <a:p>
          <a:endParaRPr lang="en-US"/>
        </a:p>
      </dgm:t>
    </dgm:pt>
    <dgm:pt modelId="{61AAED95-BE51-412D-B1A3-C4BF0991EB58}" type="sibTrans" cxnId="{671C7890-3B76-40BE-B302-F9186BECA6DA}">
      <dgm:prSet/>
      <dgm:spPr/>
      <dgm:t>
        <a:bodyPr/>
        <a:lstStyle/>
        <a:p>
          <a:endParaRPr lang="en-US"/>
        </a:p>
      </dgm:t>
    </dgm:pt>
    <dgm:pt modelId="{7FCD850D-EEF2-4DD4-B548-6ECDFC74170C}" type="pres">
      <dgm:prSet presAssocID="{12ACAE42-8AC3-4728-98D1-770F4ACCD2CB}" presName="diagram" presStyleCnt="0">
        <dgm:presLayoutVars>
          <dgm:chPref val="1"/>
          <dgm:dir/>
          <dgm:animOne val="branch"/>
          <dgm:animLvl val="lvl"/>
          <dgm:resizeHandles/>
        </dgm:presLayoutVars>
      </dgm:prSet>
      <dgm:spPr/>
    </dgm:pt>
    <dgm:pt modelId="{6E7B79E7-5FAB-4B4A-9BC4-D5F437E8C8AA}" type="pres">
      <dgm:prSet presAssocID="{3D993B19-CCD7-420A-A385-D81917CB48ED}" presName="root" presStyleCnt="0"/>
      <dgm:spPr/>
    </dgm:pt>
    <dgm:pt modelId="{384696C8-B0D4-4F35-90D1-9B4F727C0592}" type="pres">
      <dgm:prSet presAssocID="{3D993B19-CCD7-420A-A385-D81917CB48ED}" presName="rootComposite" presStyleCnt="0"/>
      <dgm:spPr/>
    </dgm:pt>
    <dgm:pt modelId="{9675086C-6DDE-4EB1-A1A8-999DB60ACC96}" type="pres">
      <dgm:prSet presAssocID="{3D993B19-CCD7-420A-A385-D81917CB48ED}" presName="rootText" presStyleLbl="node1" presStyleIdx="0" presStyleCnt="4"/>
      <dgm:spPr/>
    </dgm:pt>
    <dgm:pt modelId="{6DF1FDA5-8EDE-4A27-B133-93FE5F0E943D}" type="pres">
      <dgm:prSet presAssocID="{3D993B19-CCD7-420A-A385-D81917CB48ED}" presName="rootConnector" presStyleLbl="node1" presStyleIdx="0" presStyleCnt="4"/>
      <dgm:spPr/>
    </dgm:pt>
    <dgm:pt modelId="{5B81A268-8E67-4E88-AFAD-C13C4D198030}" type="pres">
      <dgm:prSet presAssocID="{3D993B19-CCD7-420A-A385-D81917CB48ED}" presName="childShape" presStyleCnt="0"/>
      <dgm:spPr/>
    </dgm:pt>
    <dgm:pt modelId="{0D8739EE-E567-46C9-8782-EC43B78DCDA4}" type="pres">
      <dgm:prSet presAssocID="{66991A13-CDA1-4E26-BAC9-604B2D18DEFB}" presName="Name13" presStyleLbl="parChTrans1D2" presStyleIdx="0" presStyleCnt="4"/>
      <dgm:spPr/>
    </dgm:pt>
    <dgm:pt modelId="{2BD88276-5373-46A1-BC35-F7216FCE337E}" type="pres">
      <dgm:prSet presAssocID="{A321B32F-0FEE-476D-AC57-A7B0CD22A17F}" presName="childText" presStyleLbl="bgAcc1" presStyleIdx="0" presStyleCnt="4">
        <dgm:presLayoutVars>
          <dgm:bulletEnabled val="1"/>
        </dgm:presLayoutVars>
      </dgm:prSet>
      <dgm:spPr/>
    </dgm:pt>
    <dgm:pt modelId="{8030AB6D-3F7E-4575-BD5B-8F2F08CF92AE}" type="pres">
      <dgm:prSet presAssocID="{A75196E9-64AB-40BD-8856-211CD6073EE2}" presName="root" presStyleCnt="0"/>
      <dgm:spPr/>
    </dgm:pt>
    <dgm:pt modelId="{99E9287D-64A6-4626-872D-41E0C973C21B}" type="pres">
      <dgm:prSet presAssocID="{A75196E9-64AB-40BD-8856-211CD6073EE2}" presName="rootComposite" presStyleCnt="0"/>
      <dgm:spPr/>
    </dgm:pt>
    <dgm:pt modelId="{CC92DABA-8C8A-4781-BA6A-15C08CDC74C3}" type="pres">
      <dgm:prSet presAssocID="{A75196E9-64AB-40BD-8856-211CD6073EE2}" presName="rootText" presStyleLbl="node1" presStyleIdx="1" presStyleCnt="4"/>
      <dgm:spPr>
        <a:xfrm>
          <a:off x="2590417" y="906026"/>
          <a:ext cx="2070892" cy="1035446"/>
        </a:xfrm>
        <a:prstGeom prst="roundRect">
          <a:avLst>
            <a:gd name="adj" fmla="val 10000"/>
          </a:avLst>
        </a:prstGeom>
      </dgm:spPr>
    </dgm:pt>
    <dgm:pt modelId="{B87A23F6-4E40-4B61-967E-402986C4E576}" type="pres">
      <dgm:prSet presAssocID="{A75196E9-64AB-40BD-8856-211CD6073EE2}" presName="rootConnector" presStyleLbl="node1" presStyleIdx="1" presStyleCnt="4"/>
      <dgm:spPr/>
    </dgm:pt>
    <dgm:pt modelId="{945A6343-077A-464C-975B-02ED83971680}" type="pres">
      <dgm:prSet presAssocID="{A75196E9-64AB-40BD-8856-211CD6073EE2}" presName="childShape" presStyleCnt="0"/>
      <dgm:spPr/>
    </dgm:pt>
    <dgm:pt modelId="{8ED45A45-A11A-45C0-B2BF-57512F0C2BE2}" type="pres">
      <dgm:prSet presAssocID="{B234416B-89DB-44E7-A997-6AC7486CFE34}" presName="Name13" presStyleLbl="parChTrans1D2" presStyleIdx="1" presStyleCnt="4"/>
      <dgm:spPr/>
    </dgm:pt>
    <dgm:pt modelId="{19513059-5DFE-4A5D-98E4-254849998BDE}" type="pres">
      <dgm:prSet presAssocID="{9649946E-1CEC-4562-99E3-C907B5183067}" presName="childText" presStyleLbl="bgAcc1" presStyleIdx="1" presStyleCnt="4">
        <dgm:presLayoutVars>
          <dgm:bulletEnabled val="1"/>
        </dgm:presLayoutVars>
      </dgm:prSet>
      <dgm:spPr/>
    </dgm:pt>
    <dgm:pt modelId="{292B3C13-7A64-4C6F-B3D0-99986B1ADA84}" type="pres">
      <dgm:prSet presAssocID="{6A071645-8AB2-497E-B688-EB1444AFC31B}" presName="root" presStyleCnt="0"/>
      <dgm:spPr/>
    </dgm:pt>
    <dgm:pt modelId="{AB1C421E-CE3C-4E1F-BA75-CFAD3F85E708}" type="pres">
      <dgm:prSet presAssocID="{6A071645-8AB2-497E-B688-EB1444AFC31B}" presName="rootComposite" presStyleCnt="0"/>
      <dgm:spPr/>
    </dgm:pt>
    <dgm:pt modelId="{FC122EB8-4CAD-45D8-809E-B50C0AF111FE}" type="pres">
      <dgm:prSet presAssocID="{6A071645-8AB2-497E-B688-EB1444AFC31B}" presName="rootText" presStyleLbl="node1" presStyleIdx="2" presStyleCnt="4"/>
      <dgm:spPr/>
    </dgm:pt>
    <dgm:pt modelId="{307CBC4E-4909-4174-B3BC-C85C18366B19}" type="pres">
      <dgm:prSet presAssocID="{6A071645-8AB2-497E-B688-EB1444AFC31B}" presName="rootConnector" presStyleLbl="node1" presStyleIdx="2" presStyleCnt="4"/>
      <dgm:spPr/>
    </dgm:pt>
    <dgm:pt modelId="{93103192-B2F2-4528-A05B-A3F2F5798FD8}" type="pres">
      <dgm:prSet presAssocID="{6A071645-8AB2-497E-B688-EB1444AFC31B}" presName="childShape" presStyleCnt="0"/>
      <dgm:spPr/>
    </dgm:pt>
    <dgm:pt modelId="{B2B86294-7FEB-49AB-8F66-B55CBD5A9264}" type="pres">
      <dgm:prSet presAssocID="{CAD6ADF3-E895-4F6F-A7B4-BC5608CD1D07}" presName="Name13" presStyleLbl="parChTrans1D2" presStyleIdx="2" presStyleCnt="4"/>
      <dgm:spPr/>
    </dgm:pt>
    <dgm:pt modelId="{6CB9247F-C3B8-4FA2-A537-81D894D1906B}" type="pres">
      <dgm:prSet presAssocID="{8B081C4C-9A57-4B15-9BE3-6478A77001B7}" presName="childText" presStyleLbl="bgAcc1" presStyleIdx="2" presStyleCnt="4">
        <dgm:presLayoutVars>
          <dgm:bulletEnabled val="1"/>
        </dgm:presLayoutVars>
      </dgm:prSet>
      <dgm:spPr/>
    </dgm:pt>
    <dgm:pt modelId="{7A47ECA9-4095-44CB-8955-9A0ABDB2CCDF}" type="pres">
      <dgm:prSet presAssocID="{FC8F07C3-8BA4-4ED1-89A2-32B5ED7CBBF5}" presName="root" presStyleCnt="0"/>
      <dgm:spPr/>
    </dgm:pt>
    <dgm:pt modelId="{85C826EF-6001-4481-9A0B-3E45ADE087AA}" type="pres">
      <dgm:prSet presAssocID="{FC8F07C3-8BA4-4ED1-89A2-32B5ED7CBBF5}" presName="rootComposite" presStyleCnt="0"/>
      <dgm:spPr/>
    </dgm:pt>
    <dgm:pt modelId="{904EECEE-D7F5-4ED7-9908-59BC91BF631D}" type="pres">
      <dgm:prSet presAssocID="{FC8F07C3-8BA4-4ED1-89A2-32B5ED7CBBF5}" presName="rootText" presStyleLbl="node1" presStyleIdx="3" presStyleCnt="4"/>
      <dgm:spPr>
        <a:xfrm>
          <a:off x="7767649" y="906026"/>
          <a:ext cx="2070892" cy="1035446"/>
        </a:xfrm>
        <a:prstGeom prst="roundRect">
          <a:avLst>
            <a:gd name="adj" fmla="val 10000"/>
          </a:avLst>
        </a:prstGeom>
      </dgm:spPr>
    </dgm:pt>
    <dgm:pt modelId="{AD85056B-59EE-4DF4-8F84-7BBB33466478}" type="pres">
      <dgm:prSet presAssocID="{FC8F07C3-8BA4-4ED1-89A2-32B5ED7CBBF5}" presName="rootConnector" presStyleLbl="node1" presStyleIdx="3" presStyleCnt="4"/>
      <dgm:spPr/>
    </dgm:pt>
    <dgm:pt modelId="{EDAE5B65-A529-4B9F-8241-BCC19583F562}" type="pres">
      <dgm:prSet presAssocID="{FC8F07C3-8BA4-4ED1-89A2-32B5ED7CBBF5}" presName="childShape" presStyleCnt="0"/>
      <dgm:spPr/>
    </dgm:pt>
    <dgm:pt modelId="{DF7FB07E-D414-4B6B-8C47-F91B452A4DCE}" type="pres">
      <dgm:prSet presAssocID="{0CAD24EF-BF83-4C8C-96C2-BD6FB5ADBBE7}" presName="Name13" presStyleLbl="parChTrans1D2" presStyleIdx="3" presStyleCnt="4"/>
      <dgm:spPr/>
    </dgm:pt>
    <dgm:pt modelId="{6B049240-5FF1-4C9D-98D4-7F9B0F24AB56}" type="pres">
      <dgm:prSet presAssocID="{CB0CB8D1-8686-4C76-B503-06114083FEDF}" presName="childText" presStyleLbl="bgAcc1" presStyleIdx="3" presStyleCnt="4">
        <dgm:presLayoutVars>
          <dgm:bulletEnabled val="1"/>
        </dgm:presLayoutVars>
      </dgm:prSet>
      <dgm:spPr/>
    </dgm:pt>
  </dgm:ptLst>
  <dgm:cxnLst>
    <dgm:cxn modelId="{0907B904-E9D4-45DF-93E1-92FA1E89F374}" srcId="{12ACAE42-8AC3-4728-98D1-770F4ACCD2CB}" destId="{FC8F07C3-8BA4-4ED1-89A2-32B5ED7CBBF5}" srcOrd="3" destOrd="0" parTransId="{D5D50D4B-3BDC-4AE9-A8EE-B07261BFBC7A}" sibTransId="{DD27E2B1-72AF-43A8-99E6-C9563C36AF99}"/>
    <dgm:cxn modelId="{CCDCA030-A019-48BD-B5F9-305B1576042E}" type="presOf" srcId="{A321B32F-0FEE-476D-AC57-A7B0CD22A17F}" destId="{2BD88276-5373-46A1-BC35-F7216FCE337E}" srcOrd="0" destOrd="0" presId="urn:microsoft.com/office/officeart/2005/8/layout/hierarchy3"/>
    <dgm:cxn modelId="{8FEC685D-CAAD-420C-9C97-28765D053133}" srcId="{6A071645-8AB2-497E-B688-EB1444AFC31B}" destId="{8B081C4C-9A57-4B15-9BE3-6478A77001B7}" srcOrd="0" destOrd="0" parTransId="{CAD6ADF3-E895-4F6F-A7B4-BC5608CD1D07}" sibTransId="{0712F5F3-45BA-454D-8F2F-A0290CFA556A}"/>
    <dgm:cxn modelId="{C14C395E-4E8A-4D1E-BBBD-DE1AA62C42B7}" type="presOf" srcId="{3D993B19-CCD7-420A-A385-D81917CB48ED}" destId="{9675086C-6DDE-4EB1-A1A8-999DB60ACC96}" srcOrd="0" destOrd="0" presId="urn:microsoft.com/office/officeart/2005/8/layout/hierarchy3"/>
    <dgm:cxn modelId="{38037765-3ED5-4256-A56C-43459CE0160D}" type="presOf" srcId="{A75196E9-64AB-40BD-8856-211CD6073EE2}" destId="{B87A23F6-4E40-4B61-967E-402986C4E576}" srcOrd="1" destOrd="0" presId="urn:microsoft.com/office/officeart/2005/8/layout/hierarchy3"/>
    <dgm:cxn modelId="{7A160546-D7AC-4190-AD40-DF97DB0C9973}" type="presOf" srcId="{B234416B-89DB-44E7-A997-6AC7486CFE34}" destId="{8ED45A45-A11A-45C0-B2BF-57512F0C2BE2}" srcOrd="0" destOrd="0" presId="urn:microsoft.com/office/officeart/2005/8/layout/hierarchy3"/>
    <dgm:cxn modelId="{16B37A4D-374B-45EA-9F5C-5907F67F90EE}" srcId="{A75196E9-64AB-40BD-8856-211CD6073EE2}" destId="{9649946E-1CEC-4562-99E3-C907B5183067}" srcOrd="0" destOrd="0" parTransId="{B234416B-89DB-44E7-A997-6AC7486CFE34}" sibTransId="{39A72AA1-A741-45DE-BC74-1AB8D6C7F20C}"/>
    <dgm:cxn modelId="{C5880976-FDBE-4A4B-B385-FB1B12177569}" srcId="{3D993B19-CCD7-420A-A385-D81917CB48ED}" destId="{A321B32F-0FEE-476D-AC57-A7B0CD22A17F}" srcOrd="0" destOrd="0" parTransId="{66991A13-CDA1-4E26-BAC9-604B2D18DEFB}" sibTransId="{01C780B4-93CC-4254-8658-A197354B9987}"/>
    <dgm:cxn modelId="{545B9576-2399-4D4C-A0F0-92FFC6DAED4B}" type="presOf" srcId="{3D993B19-CCD7-420A-A385-D81917CB48ED}" destId="{6DF1FDA5-8EDE-4A27-B133-93FE5F0E943D}" srcOrd="1" destOrd="0" presId="urn:microsoft.com/office/officeart/2005/8/layout/hierarchy3"/>
    <dgm:cxn modelId="{66DD7981-2023-4051-B8FC-40C7D2E8191F}" type="presOf" srcId="{66991A13-CDA1-4E26-BAC9-604B2D18DEFB}" destId="{0D8739EE-E567-46C9-8782-EC43B78DCDA4}" srcOrd="0" destOrd="0" presId="urn:microsoft.com/office/officeart/2005/8/layout/hierarchy3"/>
    <dgm:cxn modelId="{DFB44C83-80C8-4A1F-837D-4AE0D0AFED26}" type="presOf" srcId="{6A071645-8AB2-497E-B688-EB1444AFC31B}" destId="{FC122EB8-4CAD-45D8-809E-B50C0AF111FE}" srcOrd="0" destOrd="0" presId="urn:microsoft.com/office/officeart/2005/8/layout/hierarchy3"/>
    <dgm:cxn modelId="{5C3D6684-A78A-4945-8324-CC1955739B18}" type="presOf" srcId="{9649946E-1CEC-4562-99E3-C907B5183067}" destId="{19513059-5DFE-4A5D-98E4-254849998BDE}" srcOrd="0" destOrd="0" presId="urn:microsoft.com/office/officeart/2005/8/layout/hierarchy3"/>
    <dgm:cxn modelId="{671C7890-3B76-40BE-B302-F9186BECA6DA}" srcId="{FC8F07C3-8BA4-4ED1-89A2-32B5ED7CBBF5}" destId="{CB0CB8D1-8686-4C76-B503-06114083FEDF}" srcOrd="0" destOrd="0" parTransId="{0CAD24EF-BF83-4C8C-96C2-BD6FB5ADBBE7}" sibTransId="{61AAED95-BE51-412D-B1A3-C4BF0991EB58}"/>
    <dgm:cxn modelId="{CCAAAE94-38D8-4D44-9041-F7584E8DA557}" type="presOf" srcId="{0CAD24EF-BF83-4C8C-96C2-BD6FB5ADBBE7}" destId="{DF7FB07E-D414-4B6B-8C47-F91B452A4DCE}" srcOrd="0" destOrd="0" presId="urn:microsoft.com/office/officeart/2005/8/layout/hierarchy3"/>
    <dgm:cxn modelId="{4C05B798-A21F-4055-AB6D-98C3C6488333}" srcId="{12ACAE42-8AC3-4728-98D1-770F4ACCD2CB}" destId="{3D993B19-CCD7-420A-A385-D81917CB48ED}" srcOrd="0" destOrd="0" parTransId="{1ADC8BFB-EBBC-4BEF-8DFC-4249100B10D4}" sibTransId="{93A418AC-E8F9-4888-91E0-CF4E419AD28B}"/>
    <dgm:cxn modelId="{E014EFA2-D9C7-4D64-9759-163F539AB01B}" type="presOf" srcId="{8B081C4C-9A57-4B15-9BE3-6478A77001B7}" destId="{6CB9247F-C3B8-4FA2-A537-81D894D1906B}" srcOrd="0" destOrd="0" presId="urn:microsoft.com/office/officeart/2005/8/layout/hierarchy3"/>
    <dgm:cxn modelId="{18DAECA6-3541-43BA-AD17-079D458A5AE4}" srcId="{12ACAE42-8AC3-4728-98D1-770F4ACCD2CB}" destId="{A75196E9-64AB-40BD-8856-211CD6073EE2}" srcOrd="1" destOrd="0" parTransId="{863B303F-55CC-4F53-983E-3795656CF8A1}" sibTransId="{FB6A61E6-26FB-41C9-8363-816DFBDDC1C0}"/>
    <dgm:cxn modelId="{42EE4EB3-2B27-4643-93D9-561E40A04C99}" srcId="{12ACAE42-8AC3-4728-98D1-770F4ACCD2CB}" destId="{6A071645-8AB2-497E-B688-EB1444AFC31B}" srcOrd="2" destOrd="0" parTransId="{CD387A1C-9DF0-4B45-A75C-436D8A333243}" sibTransId="{C4A1B4CC-950E-4E94-8917-A32CB7C0F036}"/>
    <dgm:cxn modelId="{DD5638BD-3581-4617-8943-64FEC3090833}" type="presOf" srcId="{FC8F07C3-8BA4-4ED1-89A2-32B5ED7CBBF5}" destId="{AD85056B-59EE-4DF4-8F84-7BBB33466478}" srcOrd="1" destOrd="0" presId="urn:microsoft.com/office/officeart/2005/8/layout/hierarchy3"/>
    <dgm:cxn modelId="{3053DBC8-A19B-4724-9B1F-AE0C7746838A}" type="presOf" srcId="{6A071645-8AB2-497E-B688-EB1444AFC31B}" destId="{307CBC4E-4909-4174-B3BC-C85C18366B19}" srcOrd="1" destOrd="0" presId="urn:microsoft.com/office/officeart/2005/8/layout/hierarchy3"/>
    <dgm:cxn modelId="{85D4A7DA-6457-411E-B52A-ADC4E836E65A}" type="presOf" srcId="{A75196E9-64AB-40BD-8856-211CD6073EE2}" destId="{CC92DABA-8C8A-4781-BA6A-15C08CDC74C3}" srcOrd="0" destOrd="0" presId="urn:microsoft.com/office/officeart/2005/8/layout/hierarchy3"/>
    <dgm:cxn modelId="{283362E2-7ECC-410D-8CE9-415E5B68CCFF}" type="presOf" srcId="{CB0CB8D1-8686-4C76-B503-06114083FEDF}" destId="{6B049240-5FF1-4C9D-98D4-7F9B0F24AB56}" srcOrd="0" destOrd="0" presId="urn:microsoft.com/office/officeart/2005/8/layout/hierarchy3"/>
    <dgm:cxn modelId="{889305F5-6AA6-4F0C-8403-8276AF47DED2}" type="presOf" srcId="{12ACAE42-8AC3-4728-98D1-770F4ACCD2CB}" destId="{7FCD850D-EEF2-4DD4-B548-6ECDFC74170C}" srcOrd="0" destOrd="0" presId="urn:microsoft.com/office/officeart/2005/8/layout/hierarchy3"/>
    <dgm:cxn modelId="{8E7872FB-EE01-48C4-B5FC-D0D6776FC38E}" type="presOf" srcId="{FC8F07C3-8BA4-4ED1-89A2-32B5ED7CBBF5}" destId="{904EECEE-D7F5-4ED7-9908-59BC91BF631D}" srcOrd="0" destOrd="0" presId="urn:microsoft.com/office/officeart/2005/8/layout/hierarchy3"/>
    <dgm:cxn modelId="{802356FC-4C77-4500-AD6D-7AE01E669815}" type="presOf" srcId="{CAD6ADF3-E895-4F6F-A7B4-BC5608CD1D07}" destId="{B2B86294-7FEB-49AB-8F66-B55CBD5A9264}" srcOrd="0" destOrd="0" presId="urn:microsoft.com/office/officeart/2005/8/layout/hierarchy3"/>
    <dgm:cxn modelId="{94BDE653-1A4B-4F20-980D-F0D04819D29B}" type="presParOf" srcId="{7FCD850D-EEF2-4DD4-B548-6ECDFC74170C}" destId="{6E7B79E7-5FAB-4B4A-9BC4-D5F437E8C8AA}" srcOrd="0" destOrd="0" presId="urn:microsoft.com/office/officeart/2005/8/layout/hierarchy3"/>
    <dgm:cxn modelId="{85309439-0368-42B3-AA2F-956843D28939}" type="presParOf" srcId="{6E7B79E7-5FAB-4B4A-9BC4-D5F437E8C8AA}" destId="{384696C8-B0D4-4F35-90D1-9B4F727C0592}" srcOrd="0" destOrd="0" presId="urn:microsoft.com/office/officeart/2005/8/layout/hierarchy3"/>
    <dgm:cxn modelId="{40FB10F6-0EC2-4975-A152-5A0DEF6D47CE}" type="presParOf" srcId="{384696C8-B0D4-4F35-90D1-9B4F727C0592}" destId="{9675086C-6DDE-4EB1-A1A8-999DB60ACC96}" srcOrd="0" destOrd="0" presId="urn:microsoft.com/office/officeart/2005/8/layout/hierarchy3"/>
    <dgm:cxn modelId="{F906C3C1-7695-4219-A9F5-7F7CCFA7D999}" type="presParOf" srcId="{384696C8-B0D4-4F35-90D1-9B4F727C0592}" destId="{6DF1FDA5-8EDE-4A27-B133-93FE5F0E943D}" srcOrd="1" destOrd="0" presId="urn:microsoft.com/office/officeart/2005/8/layout/hierarchy3"/>
    <dgm:cxn modelId="{A9BF00D0-A1D4-4D04-B3EB-C748EC9B7541}" type="presParOf" srcId="{6E7B79E7-5FAB-4B4A-9BC4-D5F437E8C8AA}" destId="{5B81A268-8E67-4E88-AFAD-C13C4D198030}" srcOrd="1" destOrd="0" presId="urn:microsoft.com/office/officeart/2005/8/layout/hierarchy3"/>
    <dgm:cxn modelId="{DA9BC3A2-87FA-4B16-BB15-9491217FB057}" type="presParOf" srcId="{5B81A268-8E67-4E88-AFAD-C13C4D198030}" destId="{0D8739EE-E567-46C9-8782-EC43B78DCDA4}" srcOrd="0" destOrd="0" presId="urn:microsoft.com/office/officeart/2005/8/layout/hierarchy3"/>
    <dgm:cxn modelId="{39D4CC25-3E1B-4EDC-BDB8-0FBC870B7B21}" type="presParOf" srcId="{5B81A268-8E67-4E88-AFAD-C13C4D198030}" destId="{2BD88276-5373-46A1-BC35-F7216FCE337E}" srcOrd="1" destOrd="0" presId="urn:microsoft.com/office/officeart/2005/8/layout/hierarchy3"/>
    <dgm:cxn modelId="{A4D9922E-F709-4DD4-B1A5-16FD69F70F0A}" type="presParOf" srcId="{7FCD850D-EEF2-4DD4-B548-6ECDFC74170C}" destId="{8030AB6D-3F7E-4575-BD5B-8F2F08CF92AE}" srcOrd="1" destOrd="0" presId="urn:microsoft.com/office/officeart/2005/8/layout/hierarchy3"/>
    <dgm:cxn modelId="{02C0E0A8-FF50-470A-BF5B-85A0A26A5AAF}" type="presParOf" srcId="{8030AB6D-3F7E-4575-BD5B-8F2F08CF92AE}" destId="{99E9287D-64A6-4626-872D-41E0C973C21B}" srcOrd="0" destOrd="0" presId="urn:microsoft.com/office/officeart/2005/8/layout/hierarchy3"/>
    <dgm:cxn modelId="{C29AA81D-932A-492E-953F-56CBE401939E}" type="presParOf" srcId="{99E9287D-64A6-4626-872D-41E0C973C21B}" destId="{CC92DABA-8C8A-4781-BA6A-15C08CDC74C3}" srcOrd="0" destOrd="0" presId="urn:microsoft.com/office/officeart/2005/8/layout/hierarchy3"/>
    <dgm:cxn modelId="{07827CF0-0FE1-45AE-BE82-14557E3F0274}" type="presParOf" srcId="{99E9287D-64A6-4626-872D-41E0C973C21B}" destId="{B87A23F6-4E40-4B61-967E-402986C4E576}" srcOrd="1" destOrd="0" presId="urn:microsoft.com/office/officeart/2005/8/layout/hierarchy3"/>
    <dgm:cxn modelId="{1792073E-A009-47FB-9645-4854D0B1CCF9}" type="presParOf" srcId="{8030AB6D-3F7E-4575-BD5B-8F2F08CF92AE}" destId="{945A6343-077A-464C-975B-02ED83971680}" srcOrd="1" destOrd="0" presId="urn:microsoft.com/office/officeart/2005/8/layout/hierarchy3"/>
    <dgm:cxn modelId="{C1346D65-21EA-4277-A8A1-5FFC555A2F7C}" type="presParOf" srcId="{945A6343-077A-464C-975B-02ED83971680}" destId="{8ED45A45-A11A-45C0-B2BF-57512F0C2BE2}" srcOrd="0" destOrd="0" presId="urn:microsoft.com/office/officeart/2005/8/layout/hierarchy3"/>
    <dgm:cxn modelId="{E95F6AF3-5688-4533-895A-60B86A5C7B66}" type="presParOf" srcId="{945A6343-077A-464C-975B-02ED83971680}" destId="{19513059-5DFE-4A5D-98E4-254849998BDE}" srcOrd="1" destOrd="0" presId="urn:microsoft.com/office/officeart/2005/8/layout/hierarchy3"/>
    <dgm:cxn modelId="{05946AE3-777F-486F-BD49-8112FFEE4A14}" type="presParOf" srcId="{7FCD850D-EEF2-4DD4-B548-6ECDFC74170C}" destId="{292B3C13-7A64-4C6F-B3D0-99986B1ADA84}" srcOrd="2" destOrd="0" presId="urn:microsoft.com/office/officeart/2005/8/layout/hierarchy3"/>
    <dgm:cxn modelId="{51605E34-9CF3-4284-A125-911476F4BB11}" type="presParOf" srcId="{292B3C13-7A64-4C6F-B3D0-99986B1ADA84}" destId="{AB1C421E-CE3C-4E1F-BA75-CFAD3F85E708}" srcOrd="0" destOrd="0" presId="urn:microsoft.com/office/officeart/2005/8/layout/hierarchy3"/>
    <dgm:cxn modelId="{D3AA4E13-3E99-402D-8734-6220C6A5812B}" type="presParOf" srcId="{AB1C421E-CE3C-4E1F-BA75-CFAD3F85E708}" destId="{FC122EB8-4CAD-45D8-809E-B50C0AF111FE}" srcOrd="0" destOrd="0" presId="urn:microsoft.com/office/officeart/2005/8/layout/hierarchy3"/>
    <dgm:cxn modelId="{011015EC-973C-458E-8C08-3DF2E634A87D}" type="presParOf" srcId="{AB1C421E-CE3C-4E1F-BA75-CFAD3F85E708}" destId="{307CBC4E-4909-4174-B3BC-C85C18366B19}" srcOrd="1" destOrd="0" presId="urn:microsoft.com/office/officeart/2005/8/layout/hierarchy3"/>
    <dgm:cxn modelId="{1B835303-851F-4D29-B2F9-D8CB242B90CF}" type="presParOf" srcId="{292B3C13-7A64-4C6F-B3D0-99986B1ADA84}" destId="{93103192-B2F2-4528-A05B-A3F2F5798FD8}" srcOrd="1" destOrd="0" presId="urn:microsoft.com/office/officeart/2005/8/layout/hierarchy3"/>
    <dgm:cxn modelId="{24A077FB-8B55-4884-AC4F-FE72B348F145}" type="presParOf" srcId="{93103192-B2F2-4528-A05B-A3F2F5798FD8}" destId="{B2B86294-7FEB-49AB-8F66-B55CBD5A9264}" srcOrd="0" destOrd="0" presId="urn:microsoft.com/office/officeart/2005/8/layout/hierarchy3"/>
    <dgm:cxn modelId="{4A7BF963-0CD4-49F4-AB79-3809FB68BE75}" type="presParOf" srcId="{93103192-B2F2-4528-A05B-A3F2F5798FD8}" destId="{6CB9247F-C3B8-4FA2-A537-81D894D1906B}" srcOrd="1" destOrd="0" presId="urn:microsoft.com/office/officeart/2005/8/layout/hierarchy3"/>
    <dgm:cxn modelId="{12CC6092-12C7-4443-9768-4031BF2B67DC}" type="presParOf" srcId="{7FCD850D-EEF2-4DD4-B548-6ECDFC74170C}" destId="{7A47ECA9-4095-44CB-8955-9A0ABDB2CCDF}" srcOrd="3" destOrd="0" presId="urn:microsoft.com/office/officeart/2005/8/layout/hierarchy3"/>
    <dgm:cxn modelId="{13D541CA-7BA9-4258-95E8-E7658614F213}" type="presParOf" srcId="{7A47ECA9-4095-44CB-8955-9A0ABDB2CCDF}" destId="{85C826EF-6001-4481-9A0B-3E45ADE087AA}" srcOrd="0" destOrd="0" presId="urn:microsoft.com/office/officeart/2005/8/layout/hierarchy3"/>
    <dgm:cxn modelId="{BCD3AE3D-4C03-4683-B73A-DA91AFC4A8F4}" type="presParOf" srcId="{85C826EF-6001-4481-9A0B-3E45ADE087AA}" destId="{904EECEE-D7F5-4ED7-9908-59BC91BF631D}" srcOrd="0" destOrd="0" presId="urn:microsoft.com/office/officeart/2005/8/layout/hierarchy3"/>
    <dgm:cxn modelId="{C45D3936-9F78-4737-A3C3-19DEC2DDF6BF}" type="presParOf" srcId="{85C826EF-6001-4481-9A0B-3E45ADE087AA}" destId="{AD85056B-59EE-4DF4-8F84-7BBB33466478}" srcOrd="1" destOrd="0" presId="urn:microsoft.com/office/officeart/2005/8/layout/hierarchy3"/>
    <dgm:cxn modelId="{48C20F5C-D1F5-40D7-88DF-089852B99015}" type="presParOf" srcId="{7A47ECA9-4095-44CB-8955-9A0ABDB2CCDF}" destId="{EDAE5B65-A529-4B9F-8241-BCC19583F562}" srcOrd="1" destOrd="0" presId="urn:microsoft.com/office/officeart/2005/8/layout/hierarchy3"/>
    <dgm:cxn modelId="{DC7BB579-6171-4666-AD09-7DABAFB20170}" type="presParOf" srcId="{EDAE5B65-A529-4B9F-8241-BCC19583F562}" destId="{DF7FB07E-D414-4B6B-8C47-F91B452A4DCE}" srcOrd="0" destOrd="0" presId="urn:microsoft.com/office/officeart/2005/8/layout/hierarchy3"/>
    <dgm:cxn modelId="{30D68F0C-0408-43B6-9FE0-6DBD724CB42C}" type="presParOf" srcId="{EDAE5B65-A529-4B9F-8241-BCC19583F562}" destId="{6B049240-5FF1-4C9D-98D4-7F9B0F24AB56}"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DE63FD6-6E1D-43FC-A1C7-1E64C6FF3DD2}"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244F127E-92EE-4CDF-A706-C84DA5510A86}">
      <dgm:prSet/>
      <dgm:spPr/>
      <dgm:t>
        <a:bodyPr/>
        <a:lstStyle/>
        <a:p>
          <a:r>
            <a:rPr lang="en-ZA" i="0" dirty="0">
              <a:latin typeface="+mj-lt"/>
            </a:rPr>
            <a:t>Scientists who participate in science engagement activities will be awarded continuing professional development points by the Council for Natural Scientific Professions.</a:t>
          </a:r>
          <a:endParaRPr lang="en-US" i="0" dirty="0">
            <a:latin typeface="+mj-lt"/>
          </a:endParaRPr>
        </a:p>
      </dgm:t>
    </dgm:pt>
    <dgm:pt modelId="{B0AA85D4-1262-4631-AF97-619405ECB6AC}" type="parTrans" cxnId="{DB0AEEBE-F9CA-4584-8A71-CA966917D638}">
      <dgm:prSet/>
      <dgm:spPr/>
      <dgm:t>
        <a:bodyPr/>
        <a:lstStyle/>
        <a:p>
          <a:endParaRPr lang="en-US"/>
        </a:p>
      </dgm:t>
    </dgm:pt>
    <dgm:pt modelId="{92A4984D-6B57-4731-A8B0-747C392BAFA6}" type="sibTrans" cxnId="{DB0AEEBE-F9CA-4584-8A71-CA966917D638}">
      <dgm:prSet/>
      <dgm:spPr/>
      <dgm:t>
        <a:bodyPr/>
        <a:lstStyle/>
        <a:p>
          <a:endParaRPr lang="en-US"/>
        </a:p>
      </dgm:t>
    </dgm:pt>
    <dgm:pt modelId="{8FF7F3C7-5942-4E54-90DC-23CF9B1EBEAF}">
      <dgm:prSet/>
      <dgm:spPr/>
      <dgm:t>
        <a:bodyPr/>
        <a:lstStyle/>
        <a:p>
          <a:r>
            <a:rPr lang="en-ZA" b="1" i="1"/>
            <a:t>2019 White Paper on Science, Technology and Innovation</a:t>
          </a:r>
          <a:endParaRPr lang="en-US"/>
        </a:p>
      </dgm:t>
    </dgm:pt>
    <dgm:pt modelId="{FC229CD3-9552-411C-860F-1C98EAE2A660}" type="parTrans" cxnId="{363D8FF9-48D1-49AE-868F-9A39EF2C3B41}">
      <dgm:prSet/>
      <dgm:spPr/>
      <dgm:t>
        <a:bodyPr/>
        <a:lstStyle/>
        <a:p>
          <a:endParaRPr lang="en-US"/>
        </a:p>
      </dgm:t>
    </dgm:pt>
    <dgm:pt modelId="{A7ABC658-5DD0-4955-91FB-887BCB7449A8}" type="sibTrans" cxnId="{363D8FF9-48D1-49AE-868F-9A39EF2C3B41}">
      <dgm:prSet/>
      <dgm:spPr/>
      <dgm:t>
        <a:bodyPr/>
        <a:lstStyle/>
        <a:p>
          <a:endParaRPr lang="en-US"/>
        </a:p>
      </dgm:t>
    </dgm:pt>
    <dgm:pt modelId="{DA7C915F-EAA6-4787-ACD0-4329A4F116FD}" type="pres">
      <dgm:prSet presAssocID="{4DE63FD6-6E1D-43FC-A1C7-1E64C6FF3DD2}" presName="hierChild1" presStyleCnt="0">
        <dgm:presLayoutVars>
          <dgm:chPref val="1"/>
          <dgm:dir/>
          <dgm:animOne val="branch"/>
          <dgm:animLvl val="lvl"/>
          <dgm:resizeHandles/>
        </dgm:presLayoutVars>
      </dgm:prSet>
      <dgm:spPr/>
    </dgm:pt>
    <dgm:pt modelId="{C85E9AE4-C271-4692-ADAD-4F5A9799B74D}" type="pres">
      <dgm:prSet presAssocID="{244F127E-92EE-4CDF-A706-C84DA5510A86}" presName="hierRoot1" presStyleCnt="0"/>
      <dgm:spPr/>
    </dgm:pt>
    <dgm:pt modelId="{448242BA-B247-4B2F-9DF3-378C500EF025}" type="pres">
      <dgm:prSet presAssocID="{244F127E-92EE-4CDF-A706-C84DA5510A86}" presName="composite" presStyleCnt="0"/>
      <dgm:spPr/>
    </dgm:pt>
    <dgm:pt modelId="{0364C11F-4C8D-4188-A329-F1189DBFFE1E}" type="pres">
      <dgm:prSet presAssocID="{244F127E-92EE-4CDF-A706-C84DA5510A86}" presName="background" presStyleLbl="node0" presStyleIdx="0" presStyleCnt="2"/>
      <dgm:spPr/>
    </dgm:pt>
    <dgm:pt modelId="{B122E17F-33EE-4C80-8699-5A52D6BC8A52}" type="pres">
      <dgm:prSet presAssocID="{244F127E-92EE-4CDF-A706-C84DA5510A86}" presName="text" presStyleLbl="fgAcc0" presStyleIdx="0" presStyleCnt="2" custLinFactX="11372" custLinFactNeighborX="100000" custLinFactNeighborY="-1370">
        <dgm:presLayoutVars>
          <dgm:chPref val="3"/>
        </dgm:presLayoutVars>
      </dgm:prSet>
      <dgm:spPr/>
    </dgm:pt>
    <dgm:pt modelId="{C19BF347-68C2-407A-9819-46ADEFCF0D83}" type="pres">
      <dgm:prSet presAssocID="{244F127E-92EE-4CDF-A706-C84DA5510A86}" presName="hierChild2" presStyleCnt="0"/>
      <dgm:spPr/>
    </dgm:pt>
    <dgm:pt modelId="{B6AC31DB-7B25-4CC1-825E-7321C2EFD4DF}" type="pres">
      <dgm:prSet presAssocID="{8FF7F3C7-5942-4E54-90DC-23CF9B1EBEAF}" presName="hierRoot1" presStyleCnt="0"/>
      <dgm:spPr/>
    </dgm:pt>
    <dgm:pt modelId="{C73A4387-72D5-4847-B4D8-CEECA140C9C4}" type="pres">
      <dgm:prSet presAssocID="{8FF7F3C7-5942-4E54-90DC-23CF9B1EBEAF}" presName="composite" presStyleCnt="0"/>
      <dgm:spPr/>
    </dgm:pt>
    <dgm:pt modelId="{3AB340F1-1D8A-4E7A-8D48-60885249F255}" type="pres">
      <dgm:prSet presAssocID="{8FF7F3C7-5942-4E54-90DC-23CF9B1EBEAF}" presName="background" presStyleLbl="node0" presStyleIdx="1" presStyleCnt="2"/>
      <dgm:spPr/>
    </dgm:pt>
    <dgm:pt modelId="{44EDC588-2EDC-458F-B54E-1FF0FBA5F50C}" type="pres">
      <dgm:prSet presAssocID="{8FF7F3C7-5942-4E54-90DC-23CF9B1EBEAF}" presName="text" presStyleLbl="fgAcc0" presStyleIdx="1" presStyleCnt="2" custLinFactX="-36551" custLinFactNeighborX="-100000" custLinFactNeighborY="913">
        <dgm:presLayoutVars>
          <dgm:chPref val="3"/>
        </dgm:presLayoutVars>
      </dgm:prSet>
      <dgm:spPr/>
    </dgm:pt>
    <dgm:pt modelId="{FA72C618-BEE2-4A52-8E4A-D0DA80574DD1}" type="pres">
      <dgm:prSet presAssocID="{8FF7F3C7-5942-4E54-90DC-23CF9B1EBEAF}" presName="hierChild2" presStyleCnt="0"/>
      <dgm:spPr/>
    </dgm:pt>
  </dgm:ptLst>
  <dgm:cxnLst>
    <dgm:cxn modelId="{BF92CF7C-BF83-47DF-B241-BF97F3A96A87}" type="presOf" srcId="{4DE63FD6-6E1D-43FC-A1C7-1E64C6FF3DD2}" destId="{DA7C915F-EAA6-4787-ACD0-4329A4F116FD}" srcOrd="0" destOrd="0" presId="urn:microsoft.com/office/officeart/2005/8/layout/hierarchy1"/>
    <dgm:cxn modelId="{886C207E-32B7-4517-8488-B12F1EFD9AB2}" type="presOf" srcId="{244F127E-92EE-4CDF-A706-C84DA5510A86}" destId="{B122E17F-33EE-4C80-8699-5A52D6BC8A52}" srcOrd="0" destOrd="0" presId="urn:microsoft.com/office/officeart/2005/8/layout/hierarchy1"/>
    <dgm:cxn modelId="{DB0AEEBE-F9CA-4584-8A71-CA966917D638}" srcId="{4DE63FD6-6E1D-43FC-A1C7-1E64C6FF3DD2}" destId="{244F127E-92EE-4CDF-A706-C84DA5510A86}" srcOrd="0" destOrd="0" parTransId="{B0AA85D4-1262-4631-AF97-619405ECB6AC}" sibTransId="{92A4984D-6B57-4731-A8B0-747C392BAFA6}"/>
    <dgm:cxn modelId="{A48CD7CD-3E89-4F18-A10D-FB37682C4280}" type="presOf" srcId="{8FF7F3C7-5942-4E54-90DC-23CF9B1EBEAF}" destId="{44EDC588-2EDC-458F-B54E-1FF0FBA5F50C}" srcOrd="0" destOrd="0" presId="urn:microsoft.com/office/officeart/2005/8/layout/hierarchy1"/>
    <dgm:cxn modelId="{363D8FF9-48D1-49AE-868F-9A39EF2C3B41}" srcId="{4DE63FD6-6E1D-43FC-A1C7-1E64C6FF3DD2}" destId="{8FF7F3C7-5942-4E54-90DC-23CF9B1EBEAF}" srcOrd="1" destOrd="0" parTransId="{FC229CD3-9552-411C-860F-1C98EAE2A660}" sibTransId="{A7ABC658-5DD0-4955-91FB-887BCB7449A8}"/>
    <dgm:cxn modelId="{21FCF7F3-8885-47E2-A007-6A9B26DB4E4C}" type="presParOf" srcId="{DA7C915F-EAA6-4787-ACD0-4329A4F116FD}" destId="{C85E9AE4-C271-4692-ADAD-4F5A9799B74D}" srcOrd="0" destOrd="0" presId="urn:microsoft.com/office/officeart/2005/8/layout/hierarchy1"/>
    <dgm:cxn modelId="{ABE8CE5C-48EE-4146-BFCA-09D8F3D4F9C1}" type="presParOf" srcId="{C85E9AE4-C271-4692-ADAD-4F5A9799B74D}" destId="{448242BA-B247-4B2F-9DF3-378C500EF025}" srcOrd="0" destOrd="0" presId="urn:microsoft.com/office/officeart/2005/8/layout/hierarchy1"/>
    <dgm:cxn modelId="{21D98A5A-D13F-42B9-A1CF-B0523C3FC8BF}" type="presParOf" srcId="{448242BA-B247-4B2F-9DF3-378C500EF025}" destId="{0364C11F-4C8D-4188-A329-F1189DBFFE1E}" srcOrd="0" destOrd="0" presId="urn:microsoft.com/office/officeart/2005/8/layout/hierarchy1"/>
    <dgm:cxn modelId="{2A53D483-F09B-4812-BBB7-D39BA196C47F}" type="presParOf" srcId="{448242BA-B247-4B2F-9DF3-378C500EF025}" destId="{B122E17F-33EE-4C80-8699-5A52D6BC8A52}" srcOrd="1" destOrd="0" presId="urn:microsoft.com/office/officeart/2005/8/layout/hierarchy1"/>
    <dgm:cxn modelId="{ED1166C1-51ED-4A54-8A86-F7E3A2F7FFE8}" type="presParOf" srcId="{C85E9AE4-C271-4692-ADAD-4F5A9799B74D}" destId="{C19BF347-68C2-407A-9819-46ADEFCF0D83}" srcOrd="1" destOrd="0" presId="urn:microsoft.com/office/officeart/2005/8/layout/hierarchy1"/>
    <dgm:cxn modelId="{ECAA2D41-968A-43CA-8BA5-BC55BB29258D}" type="presParOf" srcId="{DA7C915F-EAA6-4787-ACD0-4329A4F116FD}" destId="{B6AC31DB-7B25-4CC1-825E-7321C2EFD4DF}" srcOrd="1" destOrd="0" presId="urn:microsoft.com/office/officeart/2005/8/layout/hierarchy1"/>
    <dgm:cxn modelId="{4157AD44-B9DB-4AD9-B085-B4A74EF79887}" type="presParOf" srcId="{B6AC31DB-7B25-4CC1-825E-7321C2EFD4DF}" destId="{C73A4387-72D5-4847-B4D8-CEECA140C9C4}" srcOrd="0" destOrd="0" presId="urn:microsoft.com/office/officeart/2005/8/layout/hierarchy1"/>
    <dgm:cxn modelId="{4FDBE42A-8932-49C0-9C29-6D4865EB9877}" type="presParOf" srcId="{C73A4387-72D5-4847-B4D8-CEECA140C9C4}" destId="{3AB340F1-1D8A-4E7A-8D48-60885249F255}" srcOrd="0" destOrd="0" presId="urn:microsoft.com/office/officeart/2005/8/layout/hierarchy1"/>
    <dgm:cxn modelId="{CBEF1200-7571-4951-A5A9-9E179F3FBE7A}" type="presParOf" srcId="{C73A4387-72D5-4847-B4D8-CEECA140C9C4}" destId="{44EDC588-2EDC-458F-B54E-1FF0FBA5F50C}" srcOrd="1" destOrd="0" presId="urn:microsoft.com/office/officeart/2005/8/layout/hierarchy1"/>
    <dgm:cxn modelId="{B8B9750B-718C-4CF7-A6D0-1C9F81AAF337}" type="presParOf" srcId="{B6AC31DB-7B25-4CC1-825E-7321C2EFD4DF}" destId="{FA72C618-BEE2-4A52-8E4A-D0DA80574DD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236FB59-1877-4251-A6E1-C5620501C621}" type="doc">
      <dgm:prSet loTypeId="urn:microsoft.com/office/officeart/2005/8/layout/hierarchy3" loCatId="list" qsTypeId="urn:microsoft.com/office/officeart/2005/8/quickstyle/simple3" qsCatId="simple" csTypeId="urn:microsoft.com/office/officeart/2005/8/colors/accent6_2" csCatId="accent6" phldr="1"/>
      <dgm:spPr/>
      <dgm:t>
        <a:bodyPr/>
        <a:lstStyle/>
        <a:p>
          <a:endParaRPr lang="en-US"/>
        </a:p>
      </dgm:t>
    </dgm:pt>
    <dgm:pt modelId="{60C3356B-10F6-4B09-ACCD-09DB3942F101}">
      <dgm:prSet/>
      <dgm:spPr/>
      <dgm:t>
        <a:bodyPr/>
        <a:lstStyle/>
        <a:p>
          <a:r>
            <a:rPr lang="en-US" dirty="0">
              <a:solidFill>
                <a:schemeClr val="accent1">
                  <a:lumMod val="75000"/>
                </a:schemeClr>
              </a:solidFill>
            </a:rPr>
            <a:t>Register</a:t>
          </a:r>
        </a:p>
      </dgm:t>
    </dgm:pt>
    <dgm:pt modelId="{6797AB93-2FD7-4208-BF42-A76D4DD4E754}" type="parTrans" cxnId="{385CF604-9D96-4DBE-A5DF-50F0909AD331}">
      <dgm:prSet/>
      <dgm:spPr/>
      <dgm:t>
        <a:bodyPr/>
        <a:lstStyle/>
        <a:p>
          <a:endParaRPr lang="en-US"/>
        </a:p>
      </dgm:t>
    </dgm:pt>
    <dgm:pt modelId="{E27D6642-2D0A-4CA6-8ED1-CA0DADC09CAA}" type="sibTrans" cxnId="{385CF604-9D96-4DBE-A5DF-50F0909AD331}">
      <dgm:prSet/>
      <dgm:spPr/>
      <dgm:t>
        <a:bodyPr/>
        <a:lstStyle/>
        <a:p>
          <a:endParaRPr lang="en-US"/>
        </a:p>
      </dgm:t>
    </dgm:pt>
    <dgm:pt modelId="{376A6737-061F-4AF4-8288-57A3C7E6180B}">
      <dgm:prSet custT="1"/>
      <dgm:spPr/>
      <dgm:t>
        <a:bodyPr/>
        <a:lstStyle/>
        <a:p>
          <a:r>
            <a:rPr lang="en-US" sz="1600" dirty="0"/>
            <a:t>Increased number of registrations of scientists from designated groups.</a:t>
          </a:r>
        </a:p>
      </dgm:t>
    </dgm:pt>
    <dgm:pt modelId="{4B01122D-EEA8-4C76-93AC-EA4758C541CB}" type="parTrans" cxnId="{5B7DAC05-B44F-465B-BBD5-AC9E25F24E9E}">
      <dgm:prSet/>
      <dgm:spPr/>
      <dgm:t>
        <a:bodyPr/>
        <a:lstStyle/>
        <a:p>
          <a:endParaRPr lang="en-US"/>
        </a:p>
      </dgm:t>
    </dgm:pt>
    <dgm:pt modelId="{ABFA684A-FD32-43F6-952B-414FEC0689F1}" type="sibTrans" cxnId="{5B7DAC05-B44F-465B-BBD5-AC9E25F24E9E}">
      <dgm:prSet/>
      <dgm:spPr/>
      <dgm:t>
        <a:bodyPr/>
        <a:lstStyle/>
        <a:p>
          <a:endParaRPr lang="en-US"/>
        </a:p>
      </dgm:t>
    </dgm:pt>
    <dgm:pt modelId="{6E6A0D48-028C-4FDE-9FA5-5A20C03376B9}">
      <dgm:prSet/>
      <dgm:spPr/>
      <dgm:t>
        <a:bodyPr/>
        <a:lstStyle/>
        <a:p>
          <a:r>
            <a:rPr lang="en-US" dirty="0">
              <a:solidFill>
                <a:schemeClr val="accent1">
                  <a:lumMod val="75000"/>
                </a:schemeClr>
              </a:solidFill>
            </a:rPr>
            <a:t>Enable</a:t>
          </a:r>
          <a:r>
            <a:rPr lang="en-US" dirty="0"/>
            <a:t> </a:t>
          </a:r>
        </a:p>
      </dgm:t>
    </dgm:pt>
    <dgm:pt modelId="{CD3EF4FC-B2DB-4BAE-B894-3634BD2C7CB3}" type="parTrans" cxnId="{DCBFA407-090D-42C6-8B1A-F410E27D4030}">
      <dgm:prSet/>
      <dgm:spPr/>
      <dgm:t>
        <a:bodyPr/>
        <a:lstStyle/>
        <a:p>
          <a:endParaRPr lang="en-US"/>
        </a:p>
      </dgm:t>
    </dgm:pt>
    <dgm:pt modelId="{8C169434-5798-455B-B778-A391FA8AA181}" type="sibTrans" cxnId="{DCBFA407-090D-42C6-8B1A-F410E27D4030}">
      <dgm:prSet/>
      <dgm:spPr/>
      <dgm:t>
        <a:bodyPr/>
        <a:lstStyle/>
        <a:p>
          <a:endParaRPr lang="en-US"/>
        </a:p>
      </dgm:t>
    </dgm:pt>
    <dgm:pt modelId="{72DCD740-1D35-4CB0-8417-E8C3E01F9131}">
      <dgm:prSet custT="1"/>
      <dgm:spPr/>
      <dgm:t>
        <a:bodyPr/>
        <a:lstStyle/>
        <a:p>
          <a:r>
            <a:rPr lang="en-US" sz="1600" dirty="0"/>
            <a:t>An embedded system of lifelong learning.</a:t>
          </a:r>
        </a:p>
      </dgm:t>
    </dgm:pt>
    <dgm:pt modelId="{34C70BAA-98A3-49F7-97BB-10ECDECD93D6}" type="parTrans" cxnId="{314DD066-1164-4D1F-B821-7EC53A055BDA}">
      <dgm:prSet/>
      <dgm:spPr/>
      <dgm:t>
        <a:bodyPr/>
        <a:lstStyle/>
        <a:p>
          <a:endParaRPr lang="en-US"/>
        </a:p>
      </dgm:t>
    </dgm:pt>
    <dgm:pt modelId="{9BE92C70-2284-4237-ADD6-49A06F851D2D}" type="sibTrans" cxnId="{314DD066-1164-4D1F-B821-7EC53A055BDA}">
      <dgm:prSet/>
      <dgm:spPr/>
      <dgm:t>
        <a:bodyPr/>
        <a:lstStyle/>
        <a:p>
          <a:endParaRPr lang="en-US"/>
        </a:p>
      </dgm:t>
    </dgm:pt>
    <dgm:pt modelId="{9AF59FA6-3150-41BB-9BC4-BC7D4C43F42F}">
      <dgm:prSet/>
      <dgm:spPr/>
      <dgm:t>
        <a:bodyPr/>
        <a:lstStyle/>
        <a:p>
          <a:r>
            <a:rPr lang="en-US" dirty="0">
              <a:solidFill>
                <a:schemeClr val="accent1">
                  <a:lumMod val="75000"/>
                </a:schemeClr>
              </a:solidFill>
            </a:rPr>
            <a:t>Regulate</a:t>
          </a:r>
          <a:r>
            <a:rPr lang="en-US" dirty="0"/>
            <a:t> </a:t>
          </a:r>
        </a:p>
      </dgm:t>
    </dgm:pt>
    <dgm:pt modelId="{408C5F9C-1935-4C6F-9804-02F0AF1AC1E4}" type="parTrans" cxnId="{405425C9-000B-428F-B288-5478CCCC2AA5}">
      <dgm:prSet/>
      <dgm:spPr/>
      <dgm:t>
        <a:bodyPr/>
        <a:lstStyle/>
        <a:p>
          <a:endParaRPr lang="en-US"/>
        </a:p>
      </dgm:t>
    </dgm:pt>
    <dgm:pt modelId="{C0ADE4DD-0EDD-4BD1-8B6F-59A9978443A6}" type="sibTrans" cxnId="{405425C9-000B-428F-B288-5478CCCC2AA5}">
      <dgm:prSet/>
      <dgm:spPr/>
      <dgm:t>
        <a:bodyPr/>
        <a:lstStyle/>
        <a:p>
          <a:endParaRPr lang="en-US"/>
        </a:p>
      </dgm:t>
    </dgm:pt>
    <dgm:pt modelId="{FC65BCF8-F7E0-4473-9578-2F2117953D01}">
      <dgm:prSet custT="1"/>
      <dgm:spPr/>
      <dgm:t>
        <a:bodyPr/>
        <a:lstStyle/>
        <a:p>
          <a:r>
            <a:rPr lang="en-US" sz="1600" dirty="0"/>
            <a:t>Whistle</a:t>
          </a:r>
          <a:r>
            <a:rPr lang="en-US" sz="1600" baseline="0" dirty="0"/>
            <a:t> blowing hotline </a:t>
          </a:r>
        </a:p>
        <a:p>
          <a:r>
            <a:rPr lang="en-US" sz="1600" dirty="0"/>
            <a:t>Professional Conduct Committee addressing malpractice.</a:t>
          </a:r>
        </a:p>
        <a:p>
          <a:r>
            <a:rPr lang="en-US" sz="1600" dirty="0"/>
            <a:t>Strict governance procedures </a:t>
          </a:r>
        </a:p>
      </dgm:t>
    </dgm:pt>
    <dgm:pt modelId="{0B5489DC-993D-4D50-A0BF-33C5FFF4CAF4}" type="parTrans" cxnId="{34BE2025-EB38-4624-A246-C937AD3971BB}">
      <dgm:prSet/>
      <dgm:spPr/>
      <dgm:t>
        <a:bodyPr/>
        <a:lstStyle/>
        <a:p>
          <a:endParaRPr lang="en-US"/>
        </a:p>
      </dgm:t>
    </dgm:pt>
    <dgm:pt modelId="{A9EEC14E-8CC9-472A-B184-5D023FEC4CD5}" type="sibTrans" cxnId="{34BE2025-EB38-4624-A246-C937AD3971BB}">
      <dgm:prSet/>
      <dgm:spPr/>
      <dgm:t>
        <a:bodyPr/>
        <a:lstStyle/>
        <a:p>
          <a:endParaRPr lang="en-US"/>
        </a:p>
      </dgm:t>
    </dgm:pt>
    <dgm:pt modelId="{41117251-1D73-42E6-8F39-07C505B10B81}">
      <dgm:prSet/>
      <dgm:spPr/>
      <dgm:t>
        <a:bodyPr/>
        <a:lstStyle/>
        <a:p>
          <a:r>
            <a:rPr lang="en-US" dirty="0">
              <a:solidFill>
                <a:schemeClr val="accent1">
                  <a:lumMod val="75000"/>
                </a:schemeClr>
              </a:solidFill>
            </a:rPr>
            <a:t>Advise</a:t>
          </a:r>
        </a:p>
      </dgm:t>
    </dgm:pt>
    <dgm:pt modelId="{A00131D8-79E1-4005-BE3C-D63F0F74A0C5}" type="parTrans" cxnId="{DAF012E8-9C53-4120-89FF-5E50C0E0096B}">
      <dgm:prSet/>
      <dgm:spPr/>
      <dgm:t>
        <a:bodyPr/>
        <a:lstStyle/>
        <a:p>
          <a:endParaRPr lang="en-US"/>
        </a:p>
      </dgm:t>
    </dgm:pt>
    <dgm:pt modelId="{AAA4A722-172F-4567-B8EA-6E5C35A46DC4}" type="sibTrans" cxnId="{DAF012E8-9C53-4120-89FF-5E50C0E0096B}">
      <dgm:prSet/>
      <dgm:spPr/>
      <dgm:t>
        <a:bodyPr/>
        <a:lstStyle/>
        <a:p>
          <a:endParaRPr lang="en-US"/>
        </a:p>
      </dgm:t>
    </dgm:pt>
    <dgm:pt modelId="{FEAD9A39-1AE3-4A8F-9BCD-A8EFB9AAE99F}">
      <dgm:prSet custT="1"/>
      <dgm:spPr/>
      <dgm:t>
        <a:bodyPr/>
        <a:lstStyle/>
        <a:p>
          <a:r>
            <a:rPr lang="en-US" sz="1600" dirty="0"/>
            <a:t>Reports to government</a:t>
          </a:r>
        </a:p>
        <a:p>
          <a:r>
            <a:rPr lang="en-US" sz="1600" dirty="0"/>
            <a:t>Webinars on  topical issues.  </a:t>
          </a:r>
        </a:p>
      </dgm:t>
    </dgm:pt>
    <dgm:pt modelId="{25EB3AA4-FC29-431C-8F48-1F4650112D6F}" type="parTrans" cxnId="{7BFD2D56-B3A8-43CA-B272-D439A7B2EDAD}">
      <dgm:prSet/>
      <dgm:spPr/>
      <dgm:t>
        <a:bodyPr/>
        <a:lstStyle/>
        <a:p>
          <a:endParaRPr lang="en-US"/>
        </a:p>
      </dgm:t>
    </dgm:pt>
    <dgm:pt modelId="{204787A1-7D0F-4369-AC4E-C60E8E6FFBFC}" type="sibTrans" cxnId="{7BFD2D56-B3A8-43CA-B272-D439A7B2EDAD}">
      <dgm:prSet/>
      <dgm:spPr/>
      <dgm:t>
        <a:bodyPr/>
        <a:lstStyle/>
        <a:p>
          <a:endParaRPr lang="en-US"/>
        </a:p>
      </dgm:t>
    </dgm:pt>
    <dgm:pt modelId="{514302D4-57EB-4DAE-A87C-662EA93875E3}" type="pres">
      <dgm:prSet presAssocID="{6236FB59-1877-4251-A6E1-C5620501C621}" presName="diagram" presStyleCnt="0">
        <dgm:presLayoutVars>
          <dgm:chPref val="1"/>
          <dgm:dir/>
          <dgm:animOne val="branch"/>
          <dgm:animLvl val="lvl"/>
          <dgm:resizeHandles/>
        </dgm:presLayoutVars>
      </dgm:prSet>
      <dgm:spPr/>
    </dgm:pt>
    <dgm:pt modelId="{E6447CB6-72A5-4F8B-AA4A-4414474AFE97}" type="pres">
      <dgm:prSet presAssocID="{60C3356B-10F6-4B09-ACCD-09DB3942F101}" presName="root" presStyleCnt="0"/>
      <dgm:spPr/>
    </dgm:pt>
    <dgm:pt modelId="{68803FBB-81D2-4157-AAA3-AC6AD6415AEB}" type="pres">
      <dgm:prSet presAssocID="{60C3356B-10F6-4B09-ACCD-09DB3942F101}" presName="rootComposite" presStyleCnt="0"/>
      <dgm:spPr/>
    </dgm:pt>
    <dgm:pt modelId="{5C5076F2-94BB-4304-ABAF-3CA8DF4BC77D}" type="pres">
      <dgm:prSet presAssocID="{60C3356B-10F6-4B09-ACCD-09DB3942F101}" presName="rootText" presStyleLbl="node1" presStyleIdx="0" presStyleCnt="4"/>
      <dgm:spPr/>
    </dgm:pt>
    <dgm:pt modelId="{5E6683AA-C4CF-4882-81FA-353DF76DC3E6}" type="pres">
      <dgm:prSet presAssocID="{60C3356B-10F6-4B09-ACCD-09DB3942F101}" presName="rootConnector" presStyleLbl="node1" presStyleIdx="0" presStyleCnt="4"/>
      <dgm:spPr/>
    </dgm:pt>
    <dgm:pt modelId="{463B2A3D-8454-40B9-B180-C7FCF33788F1}" type="pres">
      <dgm:prSet presAssocID="{60C3356B-10F6-4B09-ACCD-09DB3942F101}" presName="childShape" presStyleCnt="0"/>
      <dgm:spPr/>
    </dgm:pt>
    <dgm:pt modelId="{8F451D22-0E60-41A9-9178-B2895A757D1C}" type="pres">
      <dgm:prSet presAssocID="{4B01122D-EEA8-4C76-93AC-EA4758C541CB}" presName="Name13" presStyleLbl="parChTrans1D2" presStyleIdx="0" presStyleCnt="4"/>
      <dgm:spPr/>
    </dgm:pt>
    <dgm:pt modelId="{631FDB6E-5323-4583-A345-E7809AF945C0}" type="pres">
      <dgm:prSet presAssocID="{376A6737-061F-4AF4-8288-57A3C7E6180B}" presName="childText" presStyleLbl="bgAcc1" presStyleIdx="0" presStyleCnt="4">
        <dgm:presLayoutVars>
          <dgm:bulletEnabled val="1"/>
        </dgm:presLayoutVars>
      </dgm:prSet>
      <dgm:spPr/>
    </dgm:pt>
    <dgm:pt modelId="{C996977F-8D75-4E00-86FE-FB56D5EE5FC8}" type="pres">
      <dgm:prSet presAssocID="{6E6A0D48-028C-4FDE-9FA5-5A20C03376B9}" presName="root" presStyleCnt="0"/>
      <dgm:spPr/>
    </dgm:pt>
    <dgm:pt modelId="{9FECB483-7386-4DAC-928D-11034D935A07}" type="pres">
      <dgm:prSet presAssocID="{6E6A0D48-028C-4FDE-9FA5-5A20C03376B9}" presName="rootComposite" presStyleCnt="0"/>
      <dgm:spPr/>
    </dgm:pt>
    <dgm:pt modelId="{9B7AC056-66B5-48B9-B773-0E07FDBB23E2}" type="pres">
      <dgm:prSet presAssocID="{6E6A0D48-028C-4FDE-9FA5-5A20C03376B9}" presName="rootText" presStyleLbl="node1" presStyleIdx="1" presStyleCnt="4"/>
      <dgm:spPr/>
    </dgm:pt>
    <dgm:pt modelId="{15631913-D5D4-4C2C-A4C6-497D90A0516B}" type="pres">
      <dgm:prSet presAssocID="{6E6A0D48-028C-4FDE-9FA5-5A20C03376B9}" presName="rootConnector" presStyleLbl="node1" presStyleIdx="1" presStyleCnt="4"/>
      <dgm:spPr/>
    </dgm:pt>
    <dgm:pt modelId="{F7B8422A-DC4B-4DB7-9CD6-E82508E5D0E0}" type="pres">
      <dgm:prSet presAssocID="{6E6A0D48-028C-4FDE-9FA5-5A20C03376B9}" presName="childShape" presStyleCnt="0"/>
      <dgm:spPr/>
    </dgm:pt>
    <dgm:pt modelId="{0D774A08-7EA1-4953-870B-072F380EBFF4}" type="pres">
      <dgm:prSet presAssocID="{34C70BAA-98A3-49F7-97BB-10ECDECD93D6}" presName="Name13" presStyleLbl="parChTrans1D2" presStyleIdx="1" presStyleCnt="4"/>
      <dgm:spPr/>
    </dgm:pt>
    <dgm:pt modelId="{E95EA31D-0ACF-4C81-98E0-EA6795C11785}" type="pres">
      <dgm:prSet presAssocID="{72DCD740-1D35-4CB0-8417-E8C3E01F9131}" presName="childText" presStyleLbl="bgAcc1" presStyleIdx="1" presStyleCnt="4">
        <dgm:presLayoutVars>
          <dgm:bulletEnabled val="1"/>
        </dgm:presLayoutVars>
      </dgm:prSet>
      <dgm:spPr/>
    </dgm:pt>
    <dgm:pt modelId="{4979894C-5FA2-4F80-9588-EF03229D3AB1}" type="pres">
      <dgm:prSet presAssocID="{9AF59FA6-3150-41BB-9BC4-BC7D4C43F42F}" presName="root" presStyleCnt="0"/>
      <dgm:spPr/>
    </dgm:pt>
    <dgm:pt modelId="{CF56E0F9-701A-497C-9EC8-D43796F6C64B}" type="pres">
      <dgm:prSet presAssocID="{9AF59FA6-3150-41BB-9BC4-BC7D4C43F42F}" presName="rootComposite" presStyleCnt="0"/>
      <dgm:spPr/>
    </dgm:pt>
    <dgm:pt modelId="{1540E128-7A50-4391-AEA4-797F3FB1D57E}" type="pres">
      <dgm:prSet presAssocID="{9AF59FA6-3150-41BB-9BC4-BC7D4C43F42F}" presName="rootText" presStyleLbl="node1" presStyleIdx="2" presStyleCnt="4"/>
      <dgm:spPr/>
    </dgm:pt>
    <dgm:pt modelId="{7E00B12E-4471-4F5C-8CFC-E29768CAF8E3}" type="pres">
      <dgm:prSet presAssocID="{9AF59FA6-3150-41BB-9BC4-BC7D4C43F42F}" presName="rootConnector" presStyleLbl="node1" presStyleIdx="2" presStyleCnt="4"/>
      <dgm:spPr/>
    </dgm:pt>
    <dgm:pt modelId="{99577E41-F4BE-452B-A8DE-BDD02260AB70}" type="pres">
      <dgm:prSet presAssocID="{9AF59FA6-3150-41BB-9BC4-BC7D4C43F42F}" presName="childShape" presStyleCnt="0"/>
      <dgm:spPr/>
    </dgm:pt>
    <dgm:pt modelId="{D0F90132-E5CC-4C00-B69D-1DF131F0ABC9}" type="pres">
      <dgm:prSet presAssocID="{0B5489DC-993D-4D50-A0BF-33C5FFF4CAF4}" presName="Name13" presStyleLbl="parChTrans1D2" presStyleIdx="2" presStyleCnt="4"/>
      <dgm:spPr/>
    </dgm:pt>
    <dgm:pt modelId="{7AEA6DCB-56A8-4255-85B8-35645E9BE739}" type="pres">
      <dgm:prSet presAssocID="{FC65BCF8-F7E0-4473-9578-2F2117953D01}" presName="childText" presStyleLbl="bgAcc1" presStyleIdx="2" presStyleCnt="4" custScaleX="123130" custScaleY="120626">
        <dgm:presLayoutVars>
          <dgm:bulletEnabled val="1"/>
        </dgm:presLayoutVars>
      </dgm:prSet>
      <dgm:spPr/>
    </dgm:pt>
    <dgm:pt modelId="{BA1D1F1E-292F-4F67-8416-6BE874CF7FB0}" type="pres">
      <dgm:prSet presAssocID="{41117251-1D73-42E6-8F39-07C505B10B81}" presName="root" presStyleCnt="0"/>
      <dgm:spPr/>
    </dgm:pt>
    <dgm:pt modelId="{E3AFCAA2-8491-46E6-8634-F0C22A92C088}" type="pres">
      <dgm:prSet presAssocID="{41117251-1D73-42E6-8F39-07C505B10B81}" presName="rootComposite" presStyleCnt="0"/>
      <dgm:spPr/>
    </dgm:pt>
    <dgm:pt modelId="{0590463B-9F13-4924-AC55-41D1134D2B38}" type="pres">
      <dgm:prSet presAssocID="{41117251-1D73-42E6-8F39-07C505B10B81}" presName="rootText" presStyleLbl="node1" presStyleIdx="3" presStyleCnt="4"/>
      <dgm:spPr/>
    </dgm:pt>
    <dgm:pt modelId="{F05336C2-D1CC-4A81-9A6D-C5797E03B92C}" type="pres">
      <dgm:prSet presAssocID="{41117251-1D73-42E6-8F39-07C505B10B81}" presName="rootConnector" presStyleLbl="node1" presStyleIdx="3" presStyleCnt="4"/>
      <dgm:spPr/>
    </dgm:pt>
    <dgm:pt modelId="{EEE75C9F-4ECE-4F15-B73A-316E3C1EECC6}" type="pres">
      <dgm:prSet presAssocID="{41117251-1D73-42E6-8F39-07C505B10B81}" presName="childShape" presStyleCnt="0"/>
      <dgm:spPr/>
    </dgm:pt>
    <dgm:pt modelId="{04A79266-1C7C-41AA-A512-276ABE76F8C5}" type="pres">
      <dgm:prSet presAssocID="{25EB3AA4-FC29-431C-8F48-1F4650112D6F}" presName="Name13" presStyleLbl="parChTrans1D2" presStyleIdx="3" presStyleCnt="4"/>
      <dgm:spPr/>
    </dgm:pt>
    <dgm:pt modelId="{8071C002-051A-4B93-B269-D366653DE55B}" type="pres">
      <dgm:prSet presAssocID="{FEAD9A39-1AE3-4A8F-9BCD-A8EFB9AAE99F}" presName="childText" presStyleLbl="bgAcc1" presStyleIdx="3" presStyleCnt="4">
        <dgm:presLayoutVars>
          <dgm:bulletEnabled val="1"/>
        </dgm:presLayoutVars>
      </dgm:prSet>
      <dgm:spPr/>
    </dgm:pt>
  </dgm:ptLst>
  <dgm:cxnLst>
    <dgm:cxn modelId="{385CF604-9D96-4DBE-A5DF-50F0909AD331}" srcId="{6236FB59-1877-4251-A6E1-C5620501C621}" destId="{60C3356B-10F6-4B09-ACCD-09DB3942F101}" srcOrd="0" destOrd="0" parTransId="{6797AB93-2FD7-4208-BF42-A76D4DD4E754}" sibTransId="{E27D6642-2D0A-4CA6-8ED1-CA0DADC09CAA}"/>
    <dgm:cxn modelId="{5B7DAC05-B44F-465B-BBD5-AC9E25F24E9E}" srcId="{60C3356B-10F6-4B09-ACCD-09DB3942F101}" destId="{376A6737-061F-4AF4-8288-57A3C7E6180B}" srcOrd="0" destOrd="0" parTransId="{4B01122D-EEA8-4C76-93AC-EA4758C541CB}" sibTransId="{ABFA684A-FD32-43F6-952B-414FEC0689F1}"/>
    <dgm:cxn modelId="{DCBFA407-090D-42C6-8B1A-F410E27D4030}" srcId="{6236FB59-1877-4251-A6E1-C5620501C621}" destId="{6E6A0D48-028C-4FDE-9FA5-5A20C03376B9}" srcOrd="1" destOrd="0" parTransId="{CD3EF4FC-B2DB-4BAE-B894-3634BD2C7CB3}" sibTransId="{8C169434-5798-455B-B778-A391FA8AA181}"/>
    <dgm:cxn modelId="{DE633A0D-F14C-47DA-B97B-7010564BD353}" type="presOf" srcId="{72DCD740-1D35-4CB0-8417-E8C3E01F9131}" destId="{E95EA31D-0ACF-4C81-98E0-EA6795C11785}" srcOrd="0" destOrd="0" presId="urn:microsoft.com/office/officeart/2005/8/layout/hierarchy3"/>
    <dgm:cxn modelId="{03897023-F87B-49B2-AD66-491932486830}" type="presOf" srcId="{FC65BCF8-F7E0-4473-9578-2F2117953D01}" destId="{7AEA6DCB-56A8-4255-85B8-35645E9BE739}" srcOrd="0" destOrd="0" presId="urn:microsoft.com/office/officeart/2005/8/layout/hierarchy3"/>
    <dgm:cxn modelId="{34BE2025-EB38-4624-A246-C937AD3971BB}" srcId="{9AF59FA6-3150-41BB-9BC4-BC7D4C43F42F}" destId="{FC65BCF8-F7E0-4473-9578-2F2117953D01}" srcOrd="0" destOrd="0" parTransId="{0B5489DC-993D-4D50-A0BF-33C5FFF4CAF4}" sibTransId="{A9EEC14E-8CC9-472A-B184-5D023FEC4CD5}"/>
    <dgm:cxn modelId="{C366252B-A246-41BC-ADB4-6E13A6D92A8F}" type="presOf" srcId="{9AF59FA6-3150-41BB-9BC4-BC7D4C43F42F}" destId="{1540E128-7A50-4391-AEA4-797F3FB1D57E}" srcOrd="0" destOrd="0" presId="urn:microsoft.com/office/officeart/2005/8/layout/hierarchy3"/>
    <dgm:cxn modelId="{BAC56933-8C25-40FE-9843-824CB152D233}" type="presOf" srcId="{60C3356B-10F6-4B09-ACCD-09DB3942F101}" destId="{5E6683AA-C4CF-4882-81FA-353DF76DC3E6}" srcOrd="1" destOrd="0" presId="urn:microsoft.com/office/officeart/2005/8/layout/hierarchy3"/>
    <dgm:cxn modelId="{B4017C36-4B60-471C-9E8E-F50FCB855BA2}" type="presOf" srcId="{376A6737-061F-4AF4-8288-57A3C7E6180B}" destId="{631FDB6E-5323-4583-A345-E7809AF945C0}" srcOrd="0" destOrd="0" presId="urn:microsoft.com/office/officeart/2005/8/layout/hierarchy3"/>
    <dgm:cxn modelId="{FE79F739-3A9B-4BD0-8693-9B25A79347E0}" type="presOf" srcId="{0B5489DC-993D-4D50-A0BF-33C5FFF4CAF4}" destId="{D0F90132-E5CC-4C00-B69D-1DF131F0ABC9}" srcOrd="0" destOrd="0" presId="urn:microsoft.com/office/officeart/2005/8/layout/hierarchy3"/>
    <dgm:cxn modelId="{314DD066-1164-4D1F-B821-7EC53A055BDA}" srcId="{6E6A0D48-028C-4FDE-9FA5-5A20C03376B9}" destId="{72DCD740-1D35-4CB0-8417-E8C3E01F9131}" srcOrd="0" destOrd="0" parTransId="{34C70BAA-98A3-49F7-97BB-10ECDECD93D6}" sibTransId="{9BE92C70-2284-4237-ADD6-49A06F851D2D}"/>
    <dgm:cxn modelId="{BF54D566-7572-489E-A962-981DF3AF9F75}" type="presOf" srcId="{FEAD9A39-1AE3-4A8F-9BCD-A8EFB9AAE99F}" destId="{8071C002-051A-4B93-B269-D366653DE55B}" srcOrd="0" destOrd="0" presId="urn:microsoft.com/office/officeart/2005/8/layout/hierarchy3"/>
    <dgm:cxn modelId="{7BFD2D56-B3A8-43CA-B272-D439A7B2EDAD}" srcId="{41117251-1D73-42E6-8F39-07C505B10B81}" destId="{FEAD9A39-1AE3-4A8F-9BCD-A8EFB9AAE99F}" srcOrd="0" destOrd="0" parTransId="{25EB3AA4-FC29-431C-8F48-1F4650112D6F}" sibTransId="{204787A1-7D0F-4369-AC4E-C60E8E6FFBFC}"/>
    <dgm:cxn modelId="{ECB1AE77-29D9-4ED7-B9C4-FBC4A224B363}" type="presOf" srcId="{34C70BAA-98A3-49F7-97BB-10ECDECD93D6}" destId="{0D774A08-7EA1-4953-870B-072F380EBFF4}" srcOrd="0" destOrd="0" presId="urn:microsoft.com/office/officeart/2005/8/layout/hierarchy3"/>
    <dgm:cxn modelId="{E742DD9F-77C6-44FC-8BA7-26607F2B8E7F}" type="presOf" srcId="{25EB3AA4-FC29-431C-8F48-1F4650112D6F}" destId="{04A79266-1C7C-41AA-A512-276ABE76F8C5}" srcOrd="0" destOrd="0" presId="urn:microsoft.com/office/officeart/2005/8/layout/hierarchy3"/>
    <dgm:cxn modelId="{F08D26AD-D7BF-4282-B3CA-5CC45D12F82A}" type="presOf" srcId="{41117251-1D73-42E6-8F39-07C505B10B81}" destId="{0590463B-9F13-4924-AC55-41D1134D2B38}" srcOrd="0" destOrd="0" presId="urn:microsoft.com/office/officeart/2005/8/layout/hierarchy3"/>
    <dgm:cxn modelId="{DB47A9C5-1C64-4A51-8CA3-B37270DF23BC}" type="presOf" srcId="{6E6A0D48-028C-4FDE-9FA5-5A20C03376B9}" destId="{15631913-D5D4-4C2C-A4C6-497D90A0516B}" srcOrd="1" destOrd="0" presId="urn:microsoft.com/office/officeart/2005/8/layout/hierarchy3"/>
    <dgm:cxn modelId="{79E748C7-D3C7-4837-8447-28872B303A62}" type="presOf" srcId="{4B01122D-EEA8-4C76-93AC-EA4758C541CB}" destId="{8F451D22-0E60-41A9-9178-B2895A757D1C}" srcOrd="0" destOrd="0" presId="urn:microsoft.com/office/officeart/2005/8/layout/hierarchy3"/>
    <dgm:cxn modelId="{405425C9-000B-428F-B288-5478CCCC2AA5}" srcId="{6236FB59-1877-4251-A6E1-C5620501C621}" destId="{9AF59FA6-3150-41BB-9BC4-BC7D4C43F42F}" srcOrd="2" destOrd="0" parTransId="{408C5F9C-1935-4C6F-9804-02F0AF1AC1E4}" sibTransId="{C0ADE4DD-0EDD-4BD1-8B6F-59A9978443A6}"/>
    <dgm:cxn modelId="{044C43D6-95EB-415F-BA9A-19F917A69661}" type="presOf" srcId="{6236FB59-1877-4251-A6E1-C5620501C621}" destId="{514302D4-57EB-4DAE-A87C-662EA93875E3}" srcOrd="0" destOrd="0" presId="urn:microsoft.com/office/officeart/2005/8/layout/hierarchy3"/>
    <dgm:cxn modelId="{38DB10DE-90E8-40D0-A430-FC747B15CEA9}" type="presOf" srcId="{6E6A0D48-028C-4FDE-9FA5-5A20C03376B9}" destId="{9B7AC056-66B5-48B9-B773-0E07FDBB23E2}" srcOrd="0" destOrd="0" presId="urn:microsoft.com/office/officeart/2005/8/layout/hierarchy3"/>
    <dgm:cxn modelId="{DAF012E8-9C53-4120-89FF-5E50C0E0096B}" srcId="{6236FB59-1877-4251-A6E1-C5620501C621}" destId="{41117251-1D73-42E6-8F39-07C505B10B81}" srcOrd="3" destOrd="0" parTransId="{A00131D8-79E1-4005-BE3C-D63F0F74A0C5}" sibTransId="{AAA4A722-172F-4567-B8EA-6E5C35A46DC4}"/>
    <dgm:cxn modelId="{E56E48EC-955F-4283-A5B3-220BF2817626}" type="presOf" srcId="{9AF59FA6-3150-41BB-9BC4-BC7D4C43F42F}" destId="{7E00B12E-4471-4F5C-8CFC-E29768CAF8E3}" srcOrd="1" destOrd="0" presId="urn:microsoft.com/office/officeart/2005/8/layout/hierarchy3"/>
    <dgm:cxn modelId="{75CC16F6-F193-44B8-98C5-70BC63C3BCDD}" type="presOf" srcId="{60C3356B-10F6-4B09-ACCD-09DB3942F101}" destId="{5C5076F2-94BB-4304-ABAF-3CA8DF4BC77D}" srcOrd="0" destOrd="0" presId="urn:microsoft.com/office/officeart/2005/8/layout/hierarchy3"/>
    <dgm:cxn modelId="{29B91AFA-40B8-49BA-B8E4-F88389350C2B}" type="presOf" srcId="{41117251-1D73-42E6-8F39-07C505B10B81}" destId="{F05336C2-D1CC-4A81-9A6D-C5797E03B92C}" srcOrd="1" destOrd="0" presId="urn:microsoft.com/office/officeart/2005/8/layout/hierarchy3"/>
    <dgm:cxn modelId="{90806EB8-14E2-4FB6-8ABB-74A07817F517}" type="presParOf" srcId="{514302D4-57EB-4DAE-A87C-662EA93875E3}" destId="{E6447CB6-72A5-4F8B-AA4A-4414474AFE97}" srcOrd="0" destOrd="0" presId="urn:microsoft.com/office/officeart/2005/8/layout/hierarchy3"/>
    <dgm:cxn modelId="{FBEC1F7C-C7D4-49FC-A0BD-7DCA8CD98684}" type="presParOf" srcId="{E6447CB6-72A5-4F8B-AA4A-4414474AFE97}" destId="{68803FBB-81D2-4157-AAA3-AC6AD6415AEB}" srcOrd="0" destOrd="0" presId="urn:microsoft.com/office/officeart/2005/8/layout/hierarchy3"/>
    <dgm:cxn modelId="{96B83899-956F-4381-8995-658198632E25}" type="presParOf" srcId="{68803FBB-81D2-4157-AAA3-AC6AD6415AEB}" destId="{5C5076F2-94BB-4304-ABAF-3CA8DF4BC77D}" srcOrd="0" destOrd="0" presId="urn:microsoft.com/office/officeart/2005/8/layout/hierarchy3"/>
    <dgm:cxn modelId="{0F39868E-716A-4044-8F98-4870D8234486}" type="presParOf" srcId="{68803FBB-81D2-4157-AAA3-AC6AD6415AEB}" destId="{5E6683AA-C4CF-4882-81FA-353DF76DC3E6}" srcOrd="1" destOrd="0" presId="urn:microsoft.com/office/officeart/2005/8/layout/hierarchy3"/>
    <dgm:cxn modelId="{1A7EF6FC-3380-4A09-8769-8058569E4377}" type="presParOf" srcId="{E6447CB6-72A5-4F8B-AA4A-4414474AFE97}" destId="{463B2A3D-8454-40B9-B180-C7FCF33788F1}" srcOrd="1" destOrd="0" presId="urn:microsoft.com/office/officeart/2005/8/layout/hierarchy3"/>
    <dgm:cxn modelId="{7F201026-23CF-45BA-9712-3A73D5AA69D5}" type="presParOf" srcId="{463B2A3D-8454-40B9-B180-C7FCF33788F1}" destId="{8F451D22-0E60-41A9-9178-B2895A757D1C}" srcOrd="0" destOrd="0" presId="urn:microsoft.com/office/officeart/2005/8/layout/hierarchy3"/>
    <dgm:cxn modelId="{9B3FA4FB-D236-4163-8DFE-3CD803BABA92}" type="presParOf" srcId="{463B2A3D-8454-40B9-B180-C7FCF33788F1}" destId="{631FDB6E-5323-4583-A345-E7809AF945C0}" srcOrd="1" destOrd="0" presId="urn:microsoft.com/office/officeart/2005/8/layout/hierarchy3"/>
    <dgm:cxn modelId="{A241F0AC-6D10-497C-861E-2AC72599A650}" type="presParOf" srcId="{514302D4-57EB-4DAE-A87C-662EA93875E3}" destId="{C996977F-8D75-4E00-86FE-FB56D5EE5FC8}" srcOrd="1" destOrd="0" presId="urn:microsoft.com/office/officeart/2005/8/layout/hierarchy3"/>
    <dgm:cxn modelId="{D301E185-77F6-4C8C-99DF-5625DB9097C7}" type="presParOf" srcId="{C996977F-8D75-4E00-86FE-FB56D5EE5FC8}" destId="{9FECB483-7386-4DAC-928D-11034D935A07}" srcOrd="0" destOrd="0" presId="urn:microsoft.com/office/officeart/2005/8/layout/hierarchy3"/>
    <dgm:cxn modelId="{9D5D7594-643F-4F9C-9F77-5A81DB7EE3D5}" type="presParOf" srcId="{9FECB483-7386-4DAC-928D-11034D935A07}" destId="{9B7AC056-66B5-48B9-B773-0E07FDBB23E2}" srcOrd="0" destOrd="0" presId="urn:microsoft.com/office/officeart/2005/8/layout/hierarchy3"/>
    <dgm:cxn modelId="{24264D48-FA98-46B7-B34E-F39A688532D4}" type="presParOf" srcId="{9FECB483-7386-4DAC-928D-11034D935A07}" destId="{15631913-D5D4-4C2C-A4C6-497D90A0516B}" srcOrd="1" destOrd="0" presId="urn:microsoft.com/office/officeart/2005/8/layout/hierarchy3"/>
    <dgm:cxn modelId="{A108BDC6-A060-4046-B58C-CE37A3FCD690}" type="presParOf" srcId="{C996977F-8D75-4E00-86FE-FB56D5EE5FC8}" destId="{F7B8422A-DC4B-4DB7-9CD6-E82508E5D0E0}" srcOrd="1" destOrd="0" presId="urn:microsoft.com/office/officeart/2005/8/layout/hierarchy3"/>
    <dgm:cxn modelId="{C8747C90-E7DA-43CD-9FCF-153E77EAB4E4}" type="presParOf" srcId="{F7B8422A-DC4B-4DB7-9CD6-E82508E5D0E0}" destId="{0D774A08-7EA1-4953-870B-072F380EBFF4}" srcOrd="0" destOrd="0" presId="urn:microsoft.com/office/officeart/2005/8/layout/hierarchy3"/>
    <dgm:cxn modelId="{29447776-B070-46D4-9FB4-0CE2124B2DB9}" type="presParOf" srcId="{F7B8422A-DC4B-4DB7-9CD6-E82508E5D0E0}" destId="{E95EA31D-0ACF-4C81-98E0-EA6795C11785}" srcOrd="1" destOrd="0" presId="urn:microsoft.com/office/officeart/2005/8/layout/hierarchy3"/>
    <dgm:cxn modelId="{DC72CB2B-9087-4707-8719-D1603B8A25AF}" type="presParOf" srcId="{514302D4-57EB-4DAE-A87C-662EA93875E3}" destId="{4979894C-5FA2-4F80-9588-EF03229D3AB1}" srcOrd="2" destOrd="0" presId="urn:microsoft.com/office/officeart/2005/8/layout/hierarchy3"/>
    <dgm:cxn modelId="{823C8D16-7D65-4AF2-8A5B-F84EA7D33CBD}" type="presParOf" srcId="{4979894C-5FA2-4F80-9588-EF03229D3AB1}" destId="{CF56E0F9-701A-497C-9EC8-D43796F6C64B}" srcOrd="0" destOrd="0" presId="urn:microsoft.com/office/officeart/2005/8/layout/hierarchy3"/>
    <dgm:cxn modelId="{BE61D16E-158E-4BCA-B101-8CE193038801}" type="presParOf" srcId="{CF56E0F9-701A-497C-9EC8-D43796F6C64B}" destId="{1540E128-7A50-4391-AEA4-797F3FB1D57E}" srcOrd="0" destOrd="0" presId="urn:microsoft.com/office/officeart/2005/8/layout/hierarchy3"/>
    <dgm:cxn modelId="{CB3659B3-E9E7-4B48-9AFA-E51EE59AD401}" type="presParOf" srcId="{CF56E0F9-701A-497C-9EC8-D43796F6C64B}" destId="{7E00B12E-4471-4F5C-8CFC-E29768CAF8E3}" srcOrd="1" destOrd="0" presId="urn:microsoft.com/office/officeart/2005/8/layout/hierarchy3"/>
    <dgm:cxn modelId="{CB35FC38-D15D-4C69-BA76-B38362EE98E9}" type="presParOf" srcId="{4979894C-5FA2-4F80-9588-EF03229D3AB1}" destId="{99577E41-F4BE-452B-A8DE-BDD02260AB70}" srcOrd="1" destOrd="0" presId="urn:microsoft.com/office/officeart/2005/8/layout/hierarchy3"/>
    <dgm:cxn modelId="{A25765A6-FF15-4314-A0A1-7F2DE0FEE8D1}" type="presParOf" srcId="{99577E41-F4BE-452B-A8DE-BDD02260AB70}" destId="{D0F90132-E5CC-4C00-B69D-1DF131F0ABC9}" srcOrd="0" destOrd="0" presId="urn:microsoft.com/office/officeart/2005/8/layout/hierarchy3"/>
    <dgm:cxn modelId="{437C315D-F821-4B66-9B75-3553D5D01F8B}" type="presParOf" srcId="{99577E41-F4BE-452B-A8DE-BDD02260AB70}" destId="{7AEA6DCB-56A8-4255-85B8-35645E9BE739}" srcOrd="1" destOrd="0" presId="urn:microsoft.com/office/officeart/2005/8/layout/hierarchy3"/>
    <dgm:cxn modelId="{3A22C774-DA7F-4DC1-BA2A-C88140638C37}" type="presParOf" srcId="{514302D4-57EB-4DAE-A87C-662EA93875E3}" destId="{BA1D1F1E-292F-4F67-8416-6BE874CF7FB0}" srcOrd="3" destOrd="0" presId="urn:microsoft.com/office/officeart/2005/8/layout/hierarchy3"/>
    <dgm:cxn modelId="{BF65CBD1-A744-4D69-A95B-C4A2EA5D4C9C}" type="presParOf" srcId="{BA1D1F1E-292F-4F67-8416-6BE874CF7FB0}" destId="{E3AFCAA2-8491-46E6-8634-F0C22A92C088}" srcOrd="0" destOrd="0" presId="urn:microsoft.com/office/officeart/2005/8/layout/hierarchy3"/>
    <dgm:cxn modelId="{E096715F-CA60-427A-993E-6987CB3F5A4E}" type="presParOf" srcId="{E3AFCAA2-8491-46E6-8634-F0C22A92C088}" destId="{0590463B-9F13-4924-AC55-41D1134D2B38}" srcOrd="0" destOrd="0" presId="urn:microsoft.com/office/officeart/2005/8/layout/hierarchy3"/>
    <dgm:cxn modelId="{8F1FE0DC-83B4-45F7-85C7-0F1DE9628DCA}" type="presParOf" srcId="{E3AFCAA2-8491-46E6-8634-F0C22A92C088}" destId="{F05336C2-D1CC-4A81-9A6D-C5797E03B92C}" srcOrd="1" destOrd="0" presId="urn:microsoft.com/office/officeart/2005/8/layout/hierarchy3"/>
    <dgm:cxn modelId="{AA83E6B6-4F0D-4CF6-9EBB-55F8739A8A87}" type="presParOf" srcId="{BA1D1F1E-292F-4F67-8416-6BE874CF7FB0}" destId="{EEE75C9F-4ECE-4F15-B73A-316E3C1EECC6}" srcOrd="1" destOrd="0" presId="urn:microsoft.com/office/officeart/2005/8/layout/hierarchy3"/>
    <dgm:cxn modelId="{9F4CD74A-9A9C-4C8E-A29E-96D9944C6F75}" type="presParOf" srcId="{EEE75C9F-4ECE-4F15-B73A-316E3C1EECC6}" destId="{04A79266-1C7C-41AA-A512-276ABE76F8C5}" srcOrd="0" destOrd="0" presId="urn:microsoft.com/office/officeart/2005/8/layout/hierarchy3"/>
    <dgm:cxn modelId="{6B5FED2E-107A-4780-8084-0372B6955CE8}" type="presParOf" srcId="{EEE75C9F-4ECE-4F15-B73A-316E3C1EECC6}" destId="{8071C002-051A-4B93-B269-D366653DE55B}"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4598BA6-3AE0-492A-AE37-B43634FE907C}" type="doc">
      <dgm:prSet loTypeId="urn:microsoft.com/office/officeart/2005/8/layout/hList1" loCatId="list" qsTypeId="urn:microsoft.com/office/officeart/2005/8/quickstyle/simple2" qsCatId="simple" csTypeId="urn:microsoft.com/office/officeart/2005/8/colors/accent5_4" csCatId="accent5" phldr="1"/>
      <dgm:spPr/>
      <dgm:t>
        <a:bodyPr/>
        <a:lstStyle/>
        <a:p>
          <a:endParaRPr lang="en-US"/>
        </a:p>
      </dgm:t>
    </dgm:pt>
    <dgm:pt modelId="{E50B65DF-B99A-49D7-BC69-77EA29D07C97}">
      <dgm:prSet custT="1"/>
      <dgm:spPr/>
      <dgm:t>
        <a:bodyPr/>
        <a:lstStyle/>
        <a:p>
          <a:r>
            <a:rPr lang="en-GB" sz="1700" spc="-1" dirty="0">
              <a:latin typeface="+mn-lt"/>
              <a:ea typeface="+mn-lt"/>
              <a:cs typeface="Calibri Light" panose="020F0302020204030204" pitchFamily="34" charset="0"/>
            </a:rPr>
            <a:t>A capable, ethical and developmental state</a:t>
          </a:r>
          <a:endParaRPr lang="en-US" sz="1700" dirty="0"/>
        </a:p>
      </dgm:t>
    </dgm:pt>
    <dgm:pt modelId="{AF042FDC-D021-4409-8D8B-AA817E26FF5A}" type="parTrans" cxnId="{7BB29AAB-B940-496A-9210-F9D1793BB44E}">
      <dgm:prSet/>
      <dgm:spPr/>
      <dgm:t>
        <a:bodyPr/>
        <a:lstStyle/>
        <a:p>
          <a:endParaRPr lang="en-US" sz="1700"/>
        </a:p>
      </dgm:t>
    </dgm:pt>
    <dgm:pt modelId="{563ACF41-64ED-4401-8804-8AF23BF654A0}" type="sibTrans" cxnId="{7BB29AAB-B940-496A-9210-F9D1793BB44E}">
      <dgm:prSet/>
      <dgm:spPr/>
      <dgm:t>
        <a:bodyPr/>
        <a:lstStyle/>
        <a:p>
          <a:endParaRPr lang="en-US" sz="1700"/>
        </a:p>
      </dgm:t>
    </dgm:pt>
    <dgm:pt modelId="{BBB505F0-440B-4A74-B683-BF821BF94797}">
      <dgm:prSet custT="1"/>
      <dgm:spPr/>
      <dgm:t>
        <a:bodyPr/>
        <a:lstStyle/>
        <a:p>
          <a:r>
            <a:rPr lang="en-US" sz="1700" dirty="0"/>
            <a:t>A Code  of Conduct that is robust and enforceable </a:t>
          </a:r>
        </a:p>
      </dgm:t>
    </dgm:pt>
    <dgm:pt modelId="{155870DF-A93A-4A13-A971-9E7891AF0A8E}" type="parTrans" cxnId="{4A899E29-745E-458C-B0DA-810D071D18BE}">
      <dgm:prSet/>
      <dgm:spPr/>
      <dgm:t>
        <a:bodyPr/>
        <a:lstStyle/>
        <a:p>
          <a:endParaRPr lang="en-US" sz="1700"/>
        </a:p>
      </dgm:t>
    </dgm:pt>
    <dgm:pt modelId="{E5F707BD-508B-4808-955F-EADD413663D6}" type="sibTrans" cxnId="{4A899E29-745E-458C-B0DA-810D071D18BE}">
      <dgm:prSet/>
      <dgm:spPr/>
      <dgm:t>
        <a:bodyPr/>
        <a:lstStyle/>
        <a:p>
          <a:endParaRPr lang="en-US" sz="1700"/>
        </a:p>
      </dgm:t>
    </dgm:pt>
    <dgm:pt modelId="{C01831FB-ABBC-4F99-A61B-E5F6C00409B7}">
      <dgm:prSet custT="1"/>
      <dgm:spPr/>
      <dgm:t>
        <a:bodyPr/>
        <a:lstStyle/>
        <a:p>
          <a:r>
            <a:rPr lang="en-US" sz="1700" dirty="0"/>
            <a:t>Social Cohesion, Safer Communities </a:t>
          </a:r>
        </a:p>
      </dgm:t>
    </dgm:pt>
    <dgm:pt modelId="{86D5034D-9317-41CB-AF43-EF85F54246E5}" type="parTrans" cxnId="{0591903B-A21E-4219-8133-BE5844F822DB}">
      <dgm:prSet/>
      <dgm:spPr/>
      <dgm:t>
        <a:bodyPr/>
        <a:lstStyle/>
        <a:p>
          <a:endParaRPr lang="en-US" sz="1700"/>
        </a:p>
      </dgm:t>
    </dgm:pt>
    <dgm:pt modelId="{ACE6B9DF-D595-46EB-9AE1-1F725829C915}" type="sibTrans" cxnId="{0591903B-A21E-4219-8133-BE5844F822DB}">
      <dgm:prSet/>
      <dgm:spPr/>
      <dgm:t>
        <a:bodyPr/>
        <a:lstStyle/>
        <a:p>
          <a:endParaRPr lang="en-US" sz="1700"/>
        </a:p>
      </dgm:t>
    </dgm:pt>
    <dgm:pt modelId="{7EE39D83-160D-49CE-BCBC-75CDCCD3C4CA}">
      <dgm:prSet custT="1"/>
      <dgm:spPr/>
      <dgm:t>
        <a:bodyPr/>
        <a:lstStyle/>
        <a:p>
          <a:r>
            <a:rPr lang="en-ZA" sz="1700">
              <a:latin typeface="+mn-lt"/>
              <a:cs typeface="Calibri Light" panose="020F0302020204030204" pitchFamily="34" charset="0"/>
            </a:rPr>
            <a:t>Robust regulatory function protecting communities and the environment. </a:t>
          </a:r>
          <a:r>
            <a:rPr lang="en-GB" sz="1700">
              <a:effectLst/>
              <a:latin typeface="+mn-lt"/>
              <a:ea typeface="+mn-ea"/>
              <a:cs typeface="Calibri Light" panose="020F0302020204030204" pitchFamily="34" charset="0"/>
            </a:rPr>
            <a:t>Protect and enhance our environmental assets and natural resources.</a:t>
          </a:r>
          <a:endParaRPr lang="en-US" sz="1700" dirty="0"/>
        </a:p>
      </dgm:t>
    </dgm:pt>
    <dgm:pt modelId="{4457FCC0-DB5D-4898-911E-AB2311EFD636}" type="parTrans" cxnId="{00EA1E40-27FD-4FFE-B6EB-29E2D1DEA462}">
      <dgm:prSet/>
      <dgm:spPr/>
      <dgm:t>
        <a:bodyPr/>
        <a:lstStyle/>
        <a:p>
          <a:endParaRPr lang="en-US" sz="1700"/>
        </a:p>
      </dgm:t>
    </dgm:pt>
    <dgm:pt modelId="{5049A18A-F7EB-4ADB-9A51-0FF39AE7DE43}" type="sibTrans" cxnId="{00EA1E40-27FD-4FFE-B6EB-29E2D1DEA462}">
      <dgm:prSet/>
      <dgm:spPr/>
      <dgm:t>
        <a:bodyPr/>
        <a:lstStyle/>
        <a:p>
          <a:endParaRPr lang="en-US" sz="1700"/>
        </a:p>
      </dgm:t>
    </dgm:pt>
    <dgm:pt modelId="{CD1CCF4E-1BF7-40F2-84CC-D21A9D96AEE1}">
      <dgm:prSet custT="1"/>
      <dgm:spPr/>
      <dgm:t>
        <a:bodyPr/>
        <a:lstStyle/>
        <a:p>
          <a:r>
            <a:rPr lang="en-US" sz="1700" dirty="0"/>
            <a:t>A Better Africa a better world</a:t>
          </a:r>
        </a:p>
      </dgm:t>
    </dgm:pt>
    <dgm:pt modelId="{8EF119A5-1D76-4883-AC77-CCE57B3194EC}" type="parTrans" cxnId="{5B65C41B-916A-47D5-912A-72F0D564B529}">
      <dgm:prSet/>
      <dgm:spPr/>
      <dgm:t>
        <a:bodyPr/>
        <a:lstStyle/>
        <a:p>
          <a:endParaRPr lang="en-US" sz="1700"/>
        </a:p>
      </dgm:t>
    </dgm:pt>
    <dgm:pt modelId="{4E4DAFC2-7FF8-41AD-989B-D39A8BA64171}" type="sibTrans" cxnId="{5B65C41B-916A-47D5-912A-72F0D564B529}">
      <dgm:prSet/>
      <dgm:spPr/>
      <dgm:t>
        <a:bodyPr/>
        <a:lstStyle/>
        <a:p>
          <a:endParaRPr lang="en-US" sz="1700"/>
        </a:p>
      </dgm:t>
    </dgm:pt>
    <dgm:pt modelId="{B01405A9-826E-4D82-AB4C-3EBBE6A71CCA}">
      <dgm:prSet custT="1"/>
      <dgm:spPr/>
      <dgm:t>
        <a:bodyPr/>
        <a:lstStyle/>
        <a:p>
          <a:pPr>
            <a:buFont typeface="Arial" panose="020B0604020202020204" pitchFamily="34" charset="0"/>
            <a:buChar char="•"/>
          </a:pPr>
          <a:r>
            <a:rPr lang="en-GB" sz="1700">
              <a:effectLst/>
              <a:latin typeface="+mn-lt"/>
              <a:ea typeface="+mn-ea"/>
              <a:cs typeface="Calibri Light" panose="020F0302020204030204" pitchFamily="34" charset="0"/>
            </a:rPr>
            <a:t>Science driven economy for a prosperous African continent.</a:t>
          </a:r>
          <a:endParaRPr lang="en-US" sz="1700" dirty="0"/>
        </a:p>
      </dgm:t>
    </dgm:pt>
    <dgm:pt modelId="{005160CC-8D05-4A17-94D9-C0C7105FE86A}" type="parTrans" cxnId="{BB88DF08-C99D-4487-AC2C-A1275D736117}">
      <dgm:prSet/>
      <dgm:spPr/>
      <dgm:t>
        <a:bodyPr/>
        <a:lstStyle/>
        <a:p>
          <a:endParaRPr lang="en-US" sz="1700"/>
        </a:p>
      </dgm:t>
    </dgm:pt>
    <dgm:pt modelId="{2F21A1AA-758E-415D-A864-504C3ED1A20B}" type="sibTrans" cxnId="{BB88DF08-C99D-4487-AC2C-A1275D736117}">
      <dgm:prSet/>
      <dgm:spPr/>
      <dgm:t>
        <a:bodyPr/>
        <a:lstStyle/>
        <a:p>
          <a:endParaRPr lang="en-US" sz="1700"/>
        </a:p>
      </dgm:t>
    </dgm:pt>
    <dgm:pt modelId="{A8FDE858-5AD3-4AE4-ADE6-7B9D0BD5510B}">
      <dgm:prSet custT="1"/>
      <dgm:spPr/>
      <dgm:t>
        <a:bodyPr/>
        <a:lstStyle/>
        <a:p>
          <a:r>
            <a:rPr lang="en-US" sz="1700" dirty="0"/>
            <a:t>Economic transformation and job creation</a:t>
          </a:r>
        </a:p>
      </dgm:t>
    </dgm:pt>
    <dgm:pt modelId="{4C3FF29D-D299-4584-9EDF-F96A9E797ED2}" type="parTrans" cxnId="{2EB9C7C4-2033-41B0-BD5D-3DEB3E85EBD1}">
      <dgm:prSet/>
      <dgm:spPr/>
      <dgm:t>
        <a:bodyPr/>
        <a:lstStyle/>
        <a:p>
          <a:endParaRPr lang="en-US" sz="1700"/>
        </a:p>
      </dgm:t>
    </dgm:pt>
    <dgm:pt modelId="{CA5761D5-573F-4C8B-8D7D-87A580E054BF}" type="sibTrans" cxnId="{2EB9C7C4-2033-41B0-BD5D-3DEB3E85EBD1}">
      <dgm:prSet/>
      <dgm:spPr/>
      <dgm:t>
        <a:bodyPr/>
        <a:lstStyle/>
        <a:p>
          <a:endParaRPr lang="en-US" sz="1700"/>
        </a:p>
      </dgm:t>
    </dgm:pt>
    <dgm:pt modelId="{0AF4BF8E-86A7-4F23-902B-E35ABBCEAA2C}">
      <dgm:prSet custT="1"/>
      <dgm:spPr/>
      <dgm:t>
        <a:bodyPr/>
        <a:lstStyle/>
        <a:p>
          <a:r>
            <a:rPr lang="en-US" sz="1700" dirty="0"/>
            <a:t>Education, skills and health </a:t>
          </a:r>
        </a:p>
      </dgm:t>
    </dgm:pt>
    <dgm:pt modelId="{A4097C84-FD01-4CF3-B4CB-F15F52AE8719}" type="parTrans" cxnId="{57E5DD78-797A-488B-859F-E9CB33B921CA}">
      <dgm:prSet/>
      <dgm:spPr/>
      <dgm:t>
        <a:bodyPr/>
        <a:lstStyle/>
        <a:p>
          <a:endParaRPr lang="en-US" sz="1700"/>
        </a:p>
      </dgm:t>
    </dgm:pt>
    <dgm:pt modelId="{5ECAA23C-478F-47A3-9E2B-3F2C54F08B45}" type="sibTrans" cxnId="{57E5DD78-797A-488B-859F-E9CB33B921CA}">
      <dgm:prSet/>
      <dgm:spPr/>
      <dgm:t>
        <a:bodyPr/>
        <a:lstStyle/>
        <a:p>
          <a:endParaRPr lang="en-US" sz="1700"/>
        </a:p>
      </dgm:t>
    </dgm:pt>
    <dgm:pt modelId="{90A6F08D-8AE1-40AF-840E-B8093164CD43}">
      <dgm:prSet custT="1"/>
      <dgm:spPr/>
      <dgm:t>
        <a:bodyPr/>
        <a:lstStyle/>
        <a:p>
          <a:r>
            <a:rPr lang="en-US" sz="1700" dirty="0"/>
            <a:t>Development of briefs on key matters to government </a:t>
          </a:r>
        </a:p>
      </dgm:t>
    </dgm:pt>
    <dgm:pt modelId="{287C38B9-D988-47FF-985B-9039A0F941D9}" type="parTrans" cxnId="{65D24B9C-F191-4C18-B004-633E0D13F158}">
      <dgm:prSet/>
      <dgm:spPr/>
      <dgm:t>
        <a:bodyPr/>
        <a:lstStyle/>
        <a:p>
          <a:endParaRPr lang="en-US" sz="1700"/>
        </a:p>
      </dgm:t>
    </dgm:pt>
    <dgm:pt modelId="{BEF690BB-5DF6-4D6C-AEEC-749361203D87}" type="sibTrans" cxnId="{65D24B9C-F191-4C18-B004-633E0D13F158}">
      <dgm:prSet/>
      <dgm:spPr/>
      <dgm:t>
        <a:bodyPr/>
        <a:lstStyle/>
        <a:p>
          <a:endParaRPr lang="en-US" sz="1700"/>
        </a:p>
      </dgm:t>
    </dgm:pt>
    <dgm:pt modelId="{A9C1598F-7038-4C7B-9DBA-B7B1E07FAD59}">
      <dgm:prSet custT="1"/>
      <dgm:spPr/>
      <dgm:t>
        <a:bodyPr/>
        <a:lstStyle/>
        <a:p>
          <a:r>
            <a:rPr lang="en-US" sz="1700" dirty="0"/>
            <a:t>Science engagement and communication activities. </a:t>
          </a:r>
        </a:p>
      </dgm:t>
    </dgm:pt>
    <dgm:pt modelId="{C322B418-5661-4472-A654-E341A0503525}" type="parTrans" cxnId="{6A5F2707-F758-41D4-9A10-2CAC113889F6}">
      <dgm:prSet/>
      <dgm:spPr/>
      <dgm:t>
        <a:bodyPr/>
        <a:lstStyle/>
        <a:p>
          <a:endParaRPr lang="en-US" sz="1700"/>
        </a:p>
      </dgm:t>
    </dgm:pt>
    <dgm:pt modelId="{4BD2B045-E87B-4886-9F34-8EF7409989F9}" type="sibTrans" cxnId="{6A5F2707-F758-41D4-9A10-2CAC113889F6}">
      <dgm:prSet/>
      <dgm:spPr/>
      <dgm:t>
        <a:bodyPr/>
        <a:lstStyle/>
        <a:p>
          <a:endParaRPr lang="en-US" sz="1700"/>
        </a:p>
      </dgm:t>
    </dgm:pt>
    <dgm:pt modelId="{DCDC86E6-12BD-4483-979A-75A13251ADE8}">
      <dgm:prSet custT="1"/>
      <dgm:spPr/>
      <dgm:t>
        <a:bodyPr/>
        <a:lstStyle/>
        <a:p>
          <a:r>
            <a:rPr lang="en-US" sz="1700" dirty="0"/>
            <a:t>Registration and regulation of natural scientists.</a:t>
          </a:r>
        </a:p>
      </dgm:t>
    </dgm:pt>
    <dgm:pt modelId="{D1A3CF32-CF50-4951-8175-F30232F3E46B}" type="parTrans" cxnId="{F5BC0551-A404-4470-BAA8-8073BD5E7CF2}">
      <dgm:prSet/>
      <dgm:spPr/>
      <dgm:t>
        <a:bodyPr/>
        <a:lstStyle/>
        <a:p>
          <a:endParaRPr lang="en-US" sz="1700"/>
        </a:p>
      </dgm:t>
    </dgm:pt>
    <dgm:pt modelId="{D4CDB39F-7724-4ED2-8300-390203B76D35}" type="sibTrans" cxnId="{F5BC0551-A404-4470-BAA8-8073BD5E7CF2}">
      <dgm:prSet/>
      <dgm:spPr/>
      <dgm:t>
        <a:bodyPr/>
        <a:lstStyle/>
        <a:p>
          <a:endParaRPr lang="en-US" sz="1700"/>
        </a:p>
      </dgm:t>
    </dgm:pt>
    <dgm:pt modelId="{45BE250B-3460-4C8F-B8C3-453788AEB60B}">
      <dgm:prSet custT="1"/>
      <dgm:spPr/>
      <dgm:t>
        <a:bodyPr/>
        <a:lstStyle/>
        <a:p>
          <a:endParaRPr lang="en-US" sz="1700" dirty="0"/>
        </a:p>
      </dgm:t>
    </dgm:pt>
    <dgm:pt modelId="{3D94E47E-B59C-4335-BA24-9B5D11F04D51}" type="parTrans" cxnId="{A40C0643-F0A1-4841-85B1-A1528B414E33}">
      <dgm:prSet/>
      <dgm:spPr/>
      <dgm:t>
        <a:bodyPr/>
        <a:lstStyle/>
        <a:p>
          <a:endParaRPr lang="en-US" sz="1700"/>
        </a:p>
      </dgm:t>
    </dgm:pt>
    <dgm:pt modelId="{39BB6D85-D035-4754-8AFA-E158D3085D87}" type="sibTrans" cxnId="{A40C0643-F0A1-4841-85B1-A1528B414E33}">
      <dgm:prSet/>
      <dgm:spPr/>
      <dgm:t>
        <a:bodyPr/>
        <a:lstStyle/>
        <a:p>
          <a:endParaRPr lang="en-US" sz="1700"/>
        </a:p>
      </dgm:t>
    </dgm:pt>
    <dgm:pt modelId="{62C7D2AA-91EA-4687-BDC5-3F239E65E758}">
      <dgm:prSet custT="1"/>
      <dgm:spPr/>
      <dgm:t>
        <a:bodyPr/>
        <a:lstStyle/>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dirty="0">
              <a:latin typeface="+mn-lt"/>
              <a:cs typeface="Calibri Light" panose="020F0302020204030204" pitchFamily="34" charset="0"/>
            </a:rPr>
            <a:t>Targeted registration and Life-long learning opportunities provided to designated groups e.g. CMP and CPD</a:t>
          </a:r>
          <a:endParaRPr lang="en-US" sz="1700" dirty="0"/>
        </a:p>
      </dgm:t>
    </dgm:pt>
    <dgm:pt modelId="{844AA5D9-F421-4047-AA89-7745C21CC1B7}" type="parTrans" cxnId="{6326D120-7C2C-4699-B2F0-CB185443F986}">
      <dgm:prSet/>
      <dgm:spPr/>
      <dgm:t>
        <a:bodyPr/>
        <a:lstStyle/>
        <a:p>
          <a:endParaRPr lang="en-US" sz="1700"/>
        </a:p>
      </dgm:t>
    </dgm:pt>
    <dgm:pt modelId="{91566343-C591-4771-A3D9-CDA81DF8AF36}" type="sibTrans" cxnId="{6326D120-7C2C-4699-B2F0-CB185443F986}">
      <dgm:prSet/>
      <dgm:spPr/>
      <dgm:t>
        <a:bodyPr/>
        <a:lstStyle/>
        <a:p>
          <a:endParaRPr lang="en-US" sz="1700"/>
        </a:p>
      </dgm:t>
    </dgm:pt>
    <dgm:pt modelId="{3125A3EC-9BEB-43AC-8A95-CBB2865476C6}">
      <dgm:prSet custT="1"/>
      <dgm:spPr/>
      <dgm:t>
        <a:bodyPr/>
        <a:lstStyle/>
        <a:p>
          <a:pPr marL="114300" lvl="1" indent="0" algn="l" defTabSz="666750">
            <a:lnSpc>
              <a:spcPct val="90000"/>
            </a:lnSpc>
            <a:spcBef>
              <a:spcPct val="0"/>
            </a:spcBef>
            <a:spcAft>
              <a:spcPct val="15000"/>
            </a:spcAft>
          </a:pPr>
          <a:r>
            <a:rPr lang="en-US" sz="1700" dirty="0"/>
            <a:t>Strategic partnerships with CHE, SAQA, HEI’s and other relevant stakeholders. Skilling, upskilling and reskilling </a:t>
          </a:r>
          <a:r>
            <a:rPr lang="en-US" sz="1700" dirty="0" err="1"/>
            <a:t>programmes</a:t>
          </a:r>
          <a:r>
            <a:rPr lang="en-US" sz="1700" dirty="0"/>
            <a:t> (CMP and CPD).</a:t>
          </a:r>
        </a:p>
      </dgm:t>
    </dgm:pt>
    <dgm:pt modelId="{43EBE959-0D41-48DB-97B4-C3DC924FAB64}" type="parTrans" cxnId="{C58776F1-1B35-4436-885A-700F09E3917E}">
      <dgm:prSet/>
      <dgm:spPr/>
      <dgm:t>
        <a:bodyPr/>
        <a:lstStyle/>
        <a:p>
          <a:endParaRPr lang="en-US" sz="1700"/>
        </a:p>
      </dgm:t>
    </dgm:pt>
    <dgm:pt modelId="{FF9F0AC1-E0D5-4E5B-A9EC-162F50261CE2}" type="sibTrans" cxnId="{C58776F1-1B35-4436-885A-700F09E3917E}">
      <dgm:prSet/>
      <dgm:spPr/>
      <dgm:t>
        <a:bodyPr/>
        <a:lstStyle/>
        <a:p>
          <a:endParaRPr lang="en-US" sz="1700"/>
        </a:p>
      </dgm:t>
    </dgm:pt>
    <dgm:pt modelId="{17D4AC9C-893D-4D76-88ED-67E8DD55C8CE}">
      <dgm:prSet custT="1"/>
      <dgm:spPr/>
      <dgm:t>
        <a:bodyPr/>
        <a:lstStyle/>
        <a:p>
          <a:pPr marL="114300" lvl="1" indent="0" algn="l" defTabSz="666750">
            <a:lnSpc>
              <a:spcPct val="90000"/>
            </a:lnSpc>
            <a:spcBef>
              <a:spcPct val="0"/>
            </a:spcBef>
            <a:spcAft>
              <a:spcPct val="15000"/>
            </a:spcAft>
          </a:pPr>
          <a:endParaRPr lang="en-US" sz="1700" dirty="0"/>
        </a:p>
      </dgm:t>
    </dgm:pt>
    <dgm:pt modelId="{EF1D0DDE-E04C-4178-899E-1D53778A614C}" type="parTrans" cxnId="{8328F0D4-BB24-4E42-AA1D-9933FA755656}">
      <dgm:prSet/>
      <dgm:spPr/>
      <dgm:t>
        <a:bodyPr/>
        <a:lstStyle/>
        <a:p>
          <a:endParaRPr lang="en-US" sz="1700"/>
        </a:p>
      </dgm:t>
    </dgm:pt>
    <dgm:pt modelId="{DDE7FE5F-990C-4B9D-B9DD-36D142DA02A2}" type="sibTrans" cxnId="{8328F0D4-BB24-4E42-AA1D-9933FA755656}">
      <dgm:prSet/>
      <dgm:spPr/>
      <dgm:t>
        <a:bodyPr/>
        <a:lstStyle/>
        <a:p>
          <a:endParaRPr lang="en-US" sz="1700"/>
        </a:p>
      </dgm:t>
    </dgm:pt>
    <dgm:pt modelId="{F35C6986-2202-41E7-827B-EACBEBF5E090}">
      <dgm:prSet custT="1"/>
      <dgm:spPr/>
      <dgm:t>
        <a:bodyPr/>
        <a:lstStyle/>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dirty="0">
              <a:latin typeface="+mn-lt"/>
              <a:cs typeface="Calibri Light" panose="020F0302020204030204" pitchFamily="34" charset="0"/>
            </a:rPr>
            <a:t>All procurement evaluations adhere to DSI guidelines on advancing the status of women, youth and people with disabilities.</a:t>
          </a:r>
          <a:endParaRPr lang="en-US" sz="1700" dirty="0"/>
        </a:p>
        <a:p>
          <a:pPr algn="l">
            <a:buFont typeface="Arial" panose="020B0604020202020204" pitchFamily="34" charset="0"/>
            <a:buChar char="•"/>
          </a:pPr>
          <a:endParaRPr lang="en-US" sz="1700" dirty="0"/>
        </a:p>
      </dgm:t>
    </dgm:pt>
    <dgm:pt modelId="{06565FAA-E5F5-4DCD-B0AC-586144B15CBE}" type="parTrans" cxnId="{9FCDA886-37B6-4D6F-80BB-90055321E6AB}">
      <dgm:prSet/>
      <dgm:spPr/>
      <dgm:t>
        <a:bodyPr/>
        <a:lstStyle/>
        <a:p>
          <a:endParaRPr lang="en-US" sz="1700"/>
        </a:p>
      </dgm:t>
    </dgm:pt>
    <dgm:pt modelId="{E52AA1CE-F3AB-4828-9B99-CE807ECA4142}" type="sibTrans" cxnId="{9FCDA886-37B6-4D6F-80BB-90055321E6AB}">
      <dgm:prSet/>
      <dgm:spPr/>
      <dgm:t>
        <a:bodyPr/>
        <a:lstStyle/>
        <a:p>
          <a:endParaRPr lang="en-US" sz="1700"/>
        </a:p>
      </dgm:t>
    </dgm:pt>
    <dgm:pt modelId="{83CF796B-4CA3-41B3-99F5-AEDF10168D5A}" type="pres">
      <dgm:prSet presAssocID="{A4598BA6-3AE0-492A-AE37-B43634FE907C}" presName="Name0" presStyleCnt="0">
        <dgm:presLayoutVars>
          <dgm:dir/>
          <dgm:animLvl val="lvl"/>
          <dgm:resizeHandles val="exact"/>
        </dgm:presLayoutVars>
      </dgm:prSet>
      <dgm:spPr/>
    </dgm:pt>
    <dgm:pt modelId="{0CBBCB4E-2813-4868-B924-DF21ED8067CC}" type="pres">
      <dgm:prSet presAssocID="{E50B65DF-B99A-49D7-BC69-77EA29D07C97}" presName="composite" presStyleCnt="0"/>
      <dgm:spPr/>
    </dgm:pt>
    <dgm:pt modelId="{010C96F2-635D-44F7-BAFA-2777B30F8B01}" type="pres">
      <dgm:prSet presAssocID="{E50B65DF-B99A-49D7-BC69-77EA29D07C97}" presName="parTx" presStyleLbl="alignNode1" presStyleIdx="0" presStyleCnt="5">
        <dgm:presLayoutVars>
          <dgm:chMax val="0"/>
          <dgm:chPref val="0"/>
          <dgm:bulletEnabled val="1"/>
        </dgm:presLayoutVars>
      </dgm:prSet>
      <dgm:spPr/>
    </dgm:pt>
    <dgm:pt modelId="{24F63FFC-DEC7-462A-B311-4B7C983B6065}" type="pres">
      <dgm:prSet presAssocID="{E50B65DF-B99A-49D7-BC69-77EA29D07C97}" presName="desTx" presStyleLbl="alignAccFollowNode1" presStyleIdx="0" presStyleCnt="5">
        <dgm:presLayoutVars>
          <dgm:bulletEnabled val="1"/>
        </dgm:presLayoutVars>
      </dgm:prSet>
      <dgm:spPr/>
    </dgm:pt>
    <dgm:pt modelId="{04D30AEC-3B71-415F-8383-207FC370C90D}" type="pres">
      <dgm:prSet presAssocID="{563ACF41-64ED-4401-8804-8AF23BF654A0}" presName="space" presStyleCnt="0"/>
      <dgm:spPr/>
    </dgm:pt>
    <dgm:pt modelId="{D404F896-3522-48BD-B8C2-3076A2E40C47}" type="pres">
      <dgm:prSet presAssocID="{A8FDE858-5AD3-4AE4-ADE6-7B9D0BD5510B}" presName="composite" presStyleCnt="0"/>
      <dgm:spPr/>
    </dgm:pt>
    <dgm:pt modelId="{4213131E-E403-4E98-ADD0-87BECA02C4BC}" type="pres">
      <dgm:prSet presAssocID="{A8FDE858-5AD3-4AE4-ADE6-7B9D0BD5510B}" presName="parTx" presStyleLbl="alignNode1" presStyleIdx="1" presStyleCnt="5">
        <dgm:presLayoutVars>
          <dgm:chMax val="0"/>
          <dgm:chPref val="0"/>
          <dgm:bulletEnabled val="1"/>
        </dgm:presLayoutVars>
      </dgm:prSet>
      <dgm:spPr/>
    </dgm:pt>
    <dgm:pt modelId="{1A3D5140-0DAD-4B78-B9E6-0459FDC37C6C}" type="pres">
      <dgm:prSet presAssocID="{A8FDE858-5AD3-4AE4-ADE6-7B9D0BD5510B}" presName="desTx" presStyleLbl="alignAccFollowNode1" presStyleIdx="1" presStyleCnt="5">
        <dgm:presLayoutVars>
          <dgm:bulletEnabled val="1"/>
        </dgm:presLayoutVars>
      </dgm:prSet>
      <dgm:spPr/>
    </dgm:pt>
    <dgm:pt modelId="{E55F110B-3CF0-4306-A082-C97D5E3E3214}" type="pres">
      <dgm:prSet presAssocID="{CA5761D5-573F-4C8B-8D7D-87A580E054BF}" presName="space" presStyleCnt="0"/>
      <dgm:spPr/>
    </dgm:pt>
    <dgm:pt modelId="{75FECE64-81C2-4BDA-9B3A-9FFEB01F42A7}" type="pres">
      <dgm:prSet presAssocID="{0AF4BF8E-86A7-4F23-902B-E35ABBCEAA2C}" presName="composite" presStyleCnt="0"/>
      <dgm:spPr/>
    </dgm:pt>
    <dgm:pt modelId="{1F56FF3B-E1C5-4C2F-A054-AADB699DF758}" type="pres">
      <dgm:prSet presAssocID="{0AF4BF8E-86A7-4F23-902B-E35ABBCEAA2C}" presName="parTx" presStyleLbl="alignNode1" presStyleIdx="2" presStyleCnt="5">
        <dgm:presLayoutVars>
          <dgm:chMax val="0"/>
          <dgm:chPref val="0"/>
          <dgm:bulletEnabled val="1"/>
        </dgm:presLayoutVars>
      </dgm:prSet>
      <dgm:spPr/>
    </dgm:pt>
    <dgm:pt modelId="{0D467A07-DDA0-46C4-97B0-8E345D184ECE}" type="pres">
      <dgm:prSet presAssocID="{0AF4BF8E-86A7-4F23-902B-E35ABBCEAA2C}" presName="desTx" presStyleLbl="alignAccFollowNode1" presStyleIdx="2" presStyleCnt="5" custLinFactNeighborX="1618" custLinFactNeighborY="299">
        <dgm:presLayoutVars>
          <dgm:bulletEnabled val="1"/>
        </dgm:presLayoutVars>
      </dgm:prSet>
      <dgm:spPr/>
    </dgm:pt>
    <dgm:pt modelId="{B823F0D8-9404-4B1B-9DE9-564C1D71AC2F}" type="pres">
      <dgm:prSet presAssocID="{5ECAA23C-478F-47A3-9E2B-3F2C54F08B45}" presName="space" presStyleCnt="0"/>
      <dgm:spPr/>
    </dgm:pt>
    <dgm:pt modelId="{A3CCB21B-2F53-4E60-9016-D2A7FBEC2987}" type="pres">
      <dgm:prSet presAssocID="{C01831FB-ABBC-4F99-A61B-E5F6C00409B7}" presName="composite" presStyleCnt="0"/>
      <dgm:spPr/>
    </dgm:pt>
    <dgm:pt modelId="{AB34247D-F946-421A-80F4-5FAAD38A57B1}" type="pres">
      <dgm:prSet presAssocID="{C01831FB-ABBC-4F99-A61B-E5F6C00409B7}" presName="parTx" presStyleLbl="alignNode1" presStyleIdx="3" presStyleCnt="5">
        <dgm:presLayoutVars>
          <dgm:chMax val="0"/>
          <dgm:chPref val="0"/>
          <dgm:bulletEnabled val="1"/>
        </dgm:presLayoutVars>
      </dgm:prSet>
      <dgm:spPr/>
    </dgm:pt>
    <dgm:pt modelId="{098694CF-F4D8-484E-B980-F895797D2625}" type="pres">
      <dgm:prSet presAssocID="{C01831FB-ABBC-4F99-A61B-E5F6C00409B7}" presName="desTx" presStyleLbl="alignAccFollowNode1" presStyleIdx="3" presStyleCnt="5">
        <dgm:presLayoutVars>
          <dgm:bulletEnabled val="1"/>
        </dgm:presLayoutVars>
      </dgm:prSet>
      <dgm:spPr/>
    </dgm:pt>
    <dgm:pt modelId="{B3E8C25F-766A-4B94-9703-A506D09022FA}" type="pres">
      <dgm:prSet presAssocID="{ACE6B9DF-D595-46EB-9AE1-1F725829C915}" presName="space" presStyleCnt="0"/>
      <dgm:spPr/>
    </dgm:pt>
    <dgm:pt modelId="{FB835AFD-1DDE-4944-9DC9-774957B5630D}" type="pres">
      <dgm:prSet presAssocID="{CD1CCF4E-1BF7-40F2-84CC-D21A9D96AEE1}" presName="composite" presStyleCnt="0"/>
      <dgm:spPr/>
    </dgm:pt>
    <dgm:pt modelId="{4902BA8A-D576-4A32-97C1-2F0B4E535C65}" type="pres">
      <dgm:prSet presAssocID="{CD1CCF4E-1BF7-40F2-84CC-D21A9D96AEE1}" presName="parTx" presStyleLbl="alignNode1" presStyleIdx="4" presStyleCnt="5">
        <dgm:presLayoutVars>
          <dgm:chMax val="0"/>
          <dgm:chPref val="0"/>
          <dgm:bulletEnabled val="1"/>
        </dgm:presLayoutVars>
      </dgm:prSet>
      <dgm:spPr/>
    </dgm:pt>
    <dgm:pt modelId="{4F89B939-D159-441C-939D-7C6F47ABE8D1}" type="pres">
      <dgm:prSet presAssocID="{CD1CCF4E-1BF7-40F2-84CC-D21A9D96AEE1}" presName="desTx" presStyleLbl="alignAccFollowNode1" presStyleIdx="4" presStyleCnt="5" custLinFactNeighborY="1114">
        <dgm:presLayoutVars>
          <dgm:bulletEnabled val="1"/>
        </dgm:presLayoutVars>
      </dgm:prSet>
      <dgm:spPr/>
    </dgm:pt>
  </dgm:ptLst>
  <dgm:cxnLst>
    <dgm:cxn modelId="{E8EB0302-D24D-4D78-8F61-6CEC433282C8}" type="presOf" srcId="{7EE39D83-160D-49CE-BCBC-75CDCCD3C4CA}" destId="{098694CF-F4D8-484E-B980-F895797D2625}" srcOrd="0" destOrd="0" presId="urn:microsoft.com/office/officeart/2005/8/layout/hList1"/>
    <dgm:cxn modelId="{6A5F2707-F758-41D4-9A10-2CAC113889F6}" srcId="{E50B65DF-B99A-49D7-BC69-77EA29D07C97}" destId="{A9C1598F-7038-4C7B-9DBA-B7B1E07FAD59}" srcOrd="2" destOrd="0" parTransId="{C322B418-5661-4472-A654-E341A0503525}" sibTransId="{4BD2B045-E87B-4886-9F34-8EF7409989F9}"/>
    <dgm:cxn modelId="{BB88DF08-C99D-4487-AC2C-A1275D736117}" srcId="{CD1CCF4E-1BF7-40F2-84CC-D21A9D96AEE1}" destId="{B01405A9-826E-4D82-AB4C-3EBBE6A71CCA}" srcOrd="0" destOrd="0" parTransId="{005160CC-8D05-4A17-94D9-C0C7105FE86A}" sibTransId="{2F21A1AA-758E-415D-A864-504C3ED1A20B}"/>
    <dgm:cxn modelId="{8EE6E712-0054-4E37-8E93-3C4F2C33E7A6}" type="presOf" srcId="{B01405A9-826E-4D82-AB4C-3EBBE6A71CCA}" destId="{4F89B939-D159-441C-939D-7C6F47ABE8D1}" srcOrd="0" destOrd="0" presId="urn:microsoft.com/office/officeart/2005/8/layout/hList1"/>
    <dgm:cxn modelId="{5B65C41B-916A-47D5-912A-72F0D564B529}" srcId="{A4598BA6-3AE0-492A-AE37-B43634FE907C}" destId="{CD1CCF4E-1BF7-40F2-84CC-D21A9D96AEE1}" srcOrd="4" destOrd="0" parTransId="{8EF119A5-1D76-4883-AC77-CCE57B3194EC}" sibTransId="{4E4DAFC2-7FF8-41AD-989B-D39A8BA64171}"/>
    <dgm:cxn modelId="{6326D120-7C2C-4699-B2F0-CB185443F986}" srcId="{A8FDE858-5AD3-4AE4-ADE6-7B9D0BD5510B}" destId="{62C7D2AA-91EA-4687-BDC5-3F239E65E758}" srcOrd="0" destOrd="0" parTransId="{844AA5D9-F421-4047-AA89-7745C21CC1B7}" sibTransId="{91566343-C591-4771-A3D9-CDA81DF8AF36}"/>
    <dgm:cxn modelId="{3F3EA424-BE0D-4F27-AD40-FDAD37C5D7D9}" type="presOf" srcId="{CD1CCF4E-1BF7-40F2-84CC-D21A9D96AEE1}" destId="{4902BA8A-D576-4A32-97C1-2F0B4E535C65}" srcOrd="0" destOrd="0" presId="urn:microsoft.com/office/officeart/2005/8/layout/hList1"/>
    <dgm:cxn modelId="{0F0B7F27-4BCF-4CD6-9847-50C57F6641ED}" type="presOf" srcId="{F35C6986-2202-41E7-827B-EACBEBF5E090}" destId="{1A3D5140-0DAD-4B78-B9E6-0459FDC37C6C}" srcOrd="0" destOrd="1" presId="urn:microsoft.com/office/officeart/2005/8/layout/hList1"/>
    <dgm:cxn modelId="{4A899E29-745E-458C-B0DA-810D071D18BE}" srcId="{E50B65DF-B99A-49D7-BC69-77EA29D07C97}" destId="{BBB505F0-440B-4A74-B683-BF821BF94797}" srcOrd="0" destOrd="0" parTransId="{155870DF-A93A-4A13-A971-9E7891AF0A8E}" sibTransId="{E5F707BD-508B-4808-955F-EADD413663D6}"/>
    <dgm:cxn modelId="{B496963A-3F93-4EAB-9B32-A80F8D200C86}" type="presOf" srcId="{A9C1598F-7038-4C7B-9DBA-B7B1E07FAD59}" destId="{24F63FFC-DEC7-462A-B311-4B7C983B6065}" srcOrd="0" destOrd="2" presId="urn:microsoft.com/office/officeart/2005/8/layout/hList1"/>
    <dgm:cxn modelId="{0591903B-A21E-4219-8133-BE5844F822DB}" srcId="{A4598BA6-3AE0-492A-AE37-B43634FE907C}" destId="{C01831FB-ABBC-4F99-A61B-E5F6C00409B7}" srcOrd="3" destOrd="0" parTransId="{86D5034D-9317-41CB-AF43-EF85F54246E5}" sibTransId="{ACE6B9DF-D595-46EB-9AE1-1F725829C915}"/>
    <dgm:cxn modelId="{00EA1E40-27FD-4FFE-B6EB-29E2D1DEA462}" srcId="{C01831FB-ABBC-4F99-A61B-E5F6C00409B7}" destId="{7EE39D83-160D-49CE-BCBC-75CDCCD3C4CA}" srcOrd="0" destOrd="0" parTransId="{4457FCC0-DB5D-4898-911E-AB2311EFD636}" sibTransId="{5049A18A-F7EB-4ADB-9A51-0FF39AE7DE43}"/>
    <dgm:cxn modelId="{271F035F-8AFD-4445-97EB-56EB34D29B15}" type="presOf" srcId="{62C7D2AA-91EA-4687-BDC5-3F239E65E758}" destId="{1A3D5140-0DAD-4B78-B9E6-0459FDC37C6C}" srcOrd="0" destOrd="0" presId="urn:microsoft.com/office/officeart/2005/8/layout/hList1"/>
    <dgm:cxn modelId="{A40C0643-F0A1-4841-85B1-A1528B414E33}" srcId="{E50B65DF-B99A-49D7-BC69-77EA29D07C97}" destId="{45BE250B-3460-4C8F-B8C3-453788AEB60B}" srcOrd="4" destOrd="0" parTransId="{3D94E47E-B59C-4335-BA24-9B5D11F04D51}" sibTransId="{39BB6D85-D035-4754-8AFA-E158D3085D87}"/>
    <dgm:cxn modelId="{56C75644-777B-4240-A2B7-0D31F22A5A3F}" type="presOf" srcId="{E50B65DF-B99A-49D7-BC69-77EA29D07C97}" destId="{010C96F2-635D-44F7-BAFA-2777B30F8B01}" srcOrd="0" destOrd="0" presId="urn:microsoft.com/office/officeart/2005/8/layout/hList1"/>
    <dgm:cxn modelId="{0CF91B4D-4493-4641-845A-547CD765D7F2}" type="presOf" srcId="{0AF4BF8E-86A7-4F23-902B-E35ABBCEAA2C}" destId="{1F56FF3B-E1C5-4C2F-A054-AADB699DF758}" srcOrd="0" destOrd="0" presId="urn:microsoft.com/office/officeart/2005/8/layout/hList1"/>
    <dgm:cxn modelId="{816F7E70-F0FA-4C93-A029-3A965551ED5C}" type="presOf" srcId="{C01831FB-ABBC-4F99-A61B-E5F6C00409B7}" destId="{AB34247D-F946-421A-80F4-5FAAD38A57B1}" srcOrd="0" destOrd="0" presId="urn:microsoft.com/office/officeart/2005/8/layout/hList1"/>
    <dgm:cxn modelId="{F5BC0551-A404-4470-BAA8-8073BD5E7CF2}" srcId="{E50B65DF-B99A-49D7-BC69-77EA29D07C97}" destId="{DCDC86E6-12BD-4483-979A-75A13251ADE8}" srcOrd="3" destOrd="0" parTransId="{D1A3CF32-CF50-4951-8175-F30232F3E46B}" sibTransId="{D4CDB39F-7724-4ED2-8300-390203B76D35}"/>
    <dgm:cxn modelId="{57E5DD78-797A-488B-859F-E9CB33B921CA}" srcId="{A4598BA6-3AE0-492A-AE37-B43634FE907C}" destId="{0AF4BF8E-86A7-4F23-902B-E35ABBCEAA2C}" srcOrd="2" destOrd="0" parTransId="{A4097C84-FD01-4CF3-B4CB-F15F52AE8719}" sibTransId="{5ECAA23C-478F-47A3-9E2B-3F2C54F08B45}"/>
    <dgm:cxn modelId="{9FCDA886-37B6-4D6F-80BB-90055321E6AB}" srcId="{A8FDE858-5AD3-4AE4-ADE6-7B9D0BD5510B}" destId="{F35C6986-2202-41E7-827B-EACBEBF5E090}" srcOrd="1" destOrd="0" parTransId="{06565FAA-E5F5-4DCD-B0AC-586144B15CBE}" sibTransId="{E52AA1CE-F3AB-4828-9B99-CE807ECA4142}"/>
    <dgm:cxn modelId="{0F412B96-A7CC-478B-A289-CDEDCCD26DDA}" type="presOf" srcId="{17D4AC9C-893D-4D76-88ED-67E8DD55C8CE}" destId="{0D467A07-DDA0-46C4-97B0-8E345D184ECE}" srcOrd="0" destOrd="1" presId="urn:microsoft.com/office/officeart/2005/8/layout/hList1"/>
    <dgm:cxn modelId="{32D59797-57BE-450B-8525-A0EFE22EDF00}" type="presOf" srcId="{A4598BA6-3AE0-492A-AE37-B43634FE907C}" destId="{83CF796B-4CA3-41B3-99F5-AEDF10168D5A}" srcOrd="0" destOrd="0" presId="urn:microsoft.com/office/officeart/2005/8/layout/hList1"/>
    <dgm:cxn modelId="{776BCD98-CB45-4D32-A8B3-9C6ED11919AA}" type="presOf" srcId="{45BE250B-3460-4C8F-B8C3-453788AEB60B}" destId="{24F63FFC-DEC7-462A-B311-4B7C983B6065}" srcOrd="0" destOrd="4" presId="urn:microsoft.com/office/officeart/2005/8/layout/hList1"/>
    <dgm:cxn modelId="{65D24B9C-F191-4C18-B004-633E0D13F158}" srcId="{E50B65DF-B99A-49D7-BC69-77EA29D07C97}" destId="{90A6F08D-8AE1-40AF-840E-B8093164CD43}" srcOrd="1" destOrd="0" parTransId="{287C38B9-D988-47FF-985B-9039A0F941D9}" sibTransId="{BEF690BB-5DF6-4D6C-AEEC-749361203D87}"/>
    <dgm:cxn modelId="{7BB29AAB-B940-496A-9210-F9D1793BB44E}" srcId="{A4598BA6-3AE0-492A-AE37-B43634FE907C}" destId="{E50B65DF-B99A-49D7-BC69-77EA29D07C97}" srcOrd="0" destOrd="0" parTransId="{AF042FDC-D021-4409-8D8B-AA817E26FF5A}" sibTransId="{563ACF41-64ED-4401-8804-8AF23BF654A0}"/>
    <dgm:cxn modelId="{CE4245AD-EEC2-45AC-B0F2-052FFACDB9A8}" type="presOf" srcId="{A8FDE858-5AD3-4AE4-ADE6-7B9D0BD5510B}" destId="{4213131E-E403-4E98-ADD0-87BECA02C4BC}" srcOrd="0" destOrd="0" presId="urn:microsoft.com/office/officeart/2005/8/layout/hList1"/>
    <dgm:cxn modelId="{9E4331AF-3F5A-4AF4-BAFD-D1FF367C7849}" type="presOf" srcId="{BBB505F0-440B-4A74-B683-BF821BF94797}" destId="{24F63FFC-DEC7-462A-B311-4B7C983B6065}" srcOrd="0" destOrd="0" presId="urn:microsoft.com/office/officeart/2005/8/layout/hList1"/>
    <dgm:cxn modelId="{2EB9C7C4-2033-41B0-BD5D-3DEB3E85EBD1}" srcId="{A4598BA6-3AE0-492A-AE37-B43634FE907C}" destId="{A8FDE858-5AD3-4AE4-ADE6-7B9D0BD5510B}" srcOrd="1" destOrd="0" parTransId="{4C3FF29D-D299-4584-9EDF-F96A9E797ED2}" sibTransId="{CA5761D5-573F-4C8B-8D7D-87A580E054BF}"/>
    <dgm:cxn modelId="{8328F0D4-BB24-4E42-AA1D-9933FA755656}" srcId="{0AF4BF8E-86A7-4F23-902B-E35ABBCEAA2C}" destId="{17D4AC9C-893D-4D76-88ED-67E8DD55C8CE}" srcOrd="1" destOrd="0" parTransId="{EF1D0DDE-E04C-4178-899E-1D53778A614C}" sibTransId="{DDE7FE5F-990C-4B9D-B9DD-36D142DA02A2}"/>
    <dgm:cxn modelId="{CFDCA4DC-4166-4943-9F22-FFA29A62164C}" type="presOf" srcId="{3125A3EC-9BEB-43AC-8A95-CBB2865476C6}" destId="{0D467A07-DDA0-46C4-97B0-8E345D184ECE}" srcOrd="0" destOrd="0" presId="urn:microsoft.com/office/officeart/2005/8/layout/hList1"/>
    <dgm:cxn modelId="{C9535AE8-58A8-4D54-BE92-B9FA30BB55A7}" type="presOf" srcId="{DCDC86E6-12BD-4483-979A-75A13251ADE8}" destId="{24F63FFC-DEC7-462A-B311-4B7C983B6065}" srcOrd="0" destOrd="3" presId="urn:microsoft.com/office/officeart/2005/8/layout/hList1"/>
    <dgm:cxn modelId="{C58776F1-1B35-4436-885A-700F09E3917E}" srcId="{0AF4BF8E-86A7-4F23-902B-E35ABBCEAA2C}" destId="{3125A3EC-9BEB-43AC-8A95-CBB2865476C6}" srcOrd="0" destOrd="0" parTransId="{43EBE959-0D41-48DB-97B4-C3DC924FAB64}" sibTransId="{FF9F0AC1-E0D5-4E5B-A9EC-162F50261CE2}"/>
    <dgm:cxn modelId="{55F220FB-7AA3-4CE4-98F5-BA192CF33C52}" type="presOf" srcId="{90A6F08D-8AE1-40AF-840E-B8093164CD43}" destId="{24F63FFC-DEC7-462A-B311-4B7C983B6065}" srcOrd="0" destOrd="1" presId="urn:microsoft.com/office/officeart/2005/8/layout/hList1"/>
    <dgm:cxn modelId="{25ED2513-B8BB-41AF-8C39-A05FFCF11954}" type="presParOf" srcId="{83CF796B-4CA3-41B3-99F5-AEDF10168D5A}" destId="{0CBBCB4E-2813-4868-B924-DF21ED8067CC}" srcOrd="0" destOrd="0" presId="urn:microsoft.com/office/officeart/2005/8/layout/hList1"/>
    <dgm:cxn modelId="{A1E8027B-ADB3-4140-9724-94387414897B}" type="presParOf" srcId="{0CBBCB4E-2813-4868-B924-DF21ED8067CC}" destId="{010C96F2-635D-44F7-BAFA-2777B30F8B01}" srcOrd="0" destOrd="0" presId="urn:microsoft.com/office/officeart/2005/8/layout/hList1"/>
    <dgm:cxn modelId="{573E3ED3-580E-43E1-9CCD-DF88B03DDFDA}" type="presParOf" srcId="{0CBBCB4E-2813-4868-B924-DF21ED8067CC}" destId="{24F63FFC-DEC7-462A-B311-4B7C983B6065}" srcOrd="1" destOrd="0" presId="urn:microsoft.com/office/officeart/2005/8/layout/hList1"/>
    <dgm:cxn modelId="{668C08AD-872E-4F8A-80A5-2F10DC245F9E}" type="presParOf" srcId="{83CF796B-4CA3-41B3-99F5-AEDF10168D5A}" destId="{04D30AEC-3B71-415F-8383-207FC370C90D}" srcOrd="1" destOrd="0" presId="urn:microsoft.com/office/officeart/2005/8/layout/hList1"/>
    <dgm:cxn modelId="{5FB721E1-383E-43A4-BFFE-54CE8D966C42}" type="presParOf" srcId="{83CF796B-4CA3-41B3-99F5-AEDF10168D5A}" destId="{D404F896-3522-48BD-B8C2-3076A2E40C47}" srcOrd="2" destOrd="0" presId="urn:microsoft.com/office/officeart/2005/8/layout/hList1"/>
    <dgm:cxn modelId="{7D0FF826-98EC-436A-BB51-9A9915CD841C}" type="presParOf" srcId="{D404F896-3522-48BD-B8C2-3076A2E40C47}" destId="{4213131E-E403-4E98-ADD0-87BECA02C4BC}" srcOrd="0" destOrd="0" presId="urn:microsoft.com/office/officeart/2005/8/layout/hList1"/>
    <dgm:cxn modelId="{2FE0AB5F-36EB-4217-8E15-E0E6E676D59C}" type="presParOf" srcId="{D404F896-3522-48BD-B8C2-3076A2E40C47}" destId="{1A3D5140-0DAD-4B78-B9E6-0459FDC37C6C}" srcOrd="1" destOrd="0" presId="urn:microsoft.com/office/officeart/2005/8/layout/hList1"/>
    <dgm:cxn modelId="{016C0721-0204-452E-A18D-3C6361E70929}" type="presParOf" srcId="{83CF796B-4CA3-41B3-99F5-AEDF10168D5A}" destId="{E55F110B-3CF0-4306-A082-C97D5E3E3214}" srcOrd="3" destOrd="0" presId="urn:microsoft.com/office/officeart/2005/8/layout/hList1"/>
    <dgm:cxn modelId="{CD90C8D2-37E9-43FA-83A0-3B964BA2A5C6}" type="presParOf" srcId="{83CF796B-4CA3-41B3-99F5-AEDF10168D5A}" destId="{75FECE64-81C2-4BDA-9B3A-9FFEB01F42A7}" srcOrd="4" destOrd="0" presId="urn:microsoft.com/office/officeart/2005/8/layout/hList1"/>
    <dgm:cxn modelId="{91EDA24C-8B37-46A0-ADED-BD146884EB64}" type="presParOf" srcId="{75FECE64-81C2-4BDA-9B3A-9FFEB01F42A7}" destId="{1F56FF3B-E1C5-4C2F-A054-AADB699DF758}" srcOrd="0" destOrd="0" presId="urn:microsoft.com/office/officeart/2005/8/layout/hList1"/>
    <dgm:cxn modelId="{6B51F771-5548-4295-B80C-470E6ADFFCAC}" type="presParOf" srcId="{75FECE64-81C2-4BDA-9B3A-9FFEB01F42A7}" destId="{0D467A07-DDA0-46C4-97B0-8E345D184ECE}" srcOrd="1" destOrd="0" presId="urn:microsoft.com/office/officeart/2005/8/layout/hList1"/>
    <dgm:cxn modelId="{8FAE4D29-C4FE-4B5A-B3C7-11A0B895952B}" type="presParOf" srcId="{83CF796B-4CA3-41B3-99F5-AEDF10168D5A}" destId="{B823F0D8-9404-4B1B-9DE9-564C1D71AC2F}" srcOrd="5" destOrd="0" presId="urn:microsoft.com/office/officeart/2005/8/layout/hList1"/>
    <dgm:cxn modelId="{57081A14-FE7E-4278-AED4-47062447A595}" type="presParOf" srcId="{83CF796B-4CA3-41B3-99F5-AEDF10168D5A}" destId="{A3CCB21B-2F53-4E60-9016-D2A7FBEC2987}" srcOrd="6" destOrd="0" presId="urn:microsoft.com/office/officeart/2005/8/layout/hList1"/>
    <dgm:cxn modelId="{A9741E09-AEB3-4746-8F56-812FFA393A6E}" type="presParOf" srcId="{A3CCB21B-2F53-4E60-9016-D2A7FBEC2987}" destId="{AB34247D-F946-421A-80F4-5FAAD38A57B1}" srcOrd="0" destOrd="0" presId="urn:microsoft.com/office/officeart/2005/8/layout/hList1"/>
    <dgm:cxn modelId="{A1DDA80D-C77F-46EC-B695-8A66A0BAA503}" type="presParOf" srcId="{A3CCB21B-2F53-4E60-9016-D2A7FBEC2987}" destId="{098694CF-F4D8-484E-B980-F895797D2625}" srcOrd="1" destOrd="0" presId="urn:microsoft.com/office/officeart/2005/8/layout/hList1"/>
    <dgm:cxn modelId="{EE3FB3C1-BDAB-4532-ACEC-39C11CBE0D2D}" type="presParOf" srcId="{83CF796B-4CA3-41B3-99F5-AEDF10168D5A}" destId="{B3E8C25F-766A-4B94-9703-A506D09022FA}" srcOrd="7" destOrd="0" presId="urn:microsoft.com/office/officeart/2005/8/layout/hList1"/>
    <dgm:cxn modelId="{59FEC282-CB4A-402C-B124-D859EFB898F2}" type="presParOf" srcId="{83CF796B-4CA3-41B3-99F5-AEDF10168D5A}" destId="{FB835AFD-1DDE-4944-9DC9-774957B5630D}" srcOrd="8" destOrd="0" presId="urn:microsoft.com/office/officeart/2005/8/layout/hList1"/>
    <dgm:cxn modelId="{F5AD53AA-2512-4EDE-A773-1C5008D4D9B9}" type="presParOf" srcId="{FB835AFD-1DDE-4944-9DC9-774957B5630D}" destId="{4902BA8A-D576-4A32-97C1-2F0B4E535C65}" srcOrd="0" destOrd="0" presId="urn:microsoft.com/office/officeart/2005/8/layout/hList1"/>
    <dgm:cxn modelId="{65BE2F3D-BFBA-4FF2-830F-35002C333AEB}" type="presParOf" srcId="{FB835AFD-1DDE-4944-9DC9-774957B5630D}" destId="{4F89B939-D159-441C-939D-7C6F47ABE8D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5AD805F-2A67-430D-B17F-854BF5FAC3A9}" type="doc">
      <dgm:prSet loTypeId="urn:microsoft.com/office/officeart/2005/8/layout/vList2" loCatId="list" qsTypeId="urn:microsoft.com/office/officeart/2005/8/quickstyle/simple3" qsCatId="simple" csTypeId="urn:microsoft.com/office/officeart/2005/8/colors/accent5_5" csCatId="accent5" phldr="1"/>
      <dgm:spPr/>
      <dgm:t>
        <a:bodyPr/>
        <a:lstStyle/>
        <a:p>
          <a:endParaRPr lang="en-US"/>
        </a:p>
      </dgm:t>
    </dgm:pt>
    <dgm:pt modelId="{9BCA0439-E6B7-4F4D-9BF9-AB27B1B10CD2}">
      <dgm:prSet/>
      <dgm:spPr/>
      <dgm:t>
        <a:bodyPr/>
        <a:lstStyle/>
        <a:p>
          <a:r>
            <a:rPr lang="en-GB" dirty="0"/>
            <a:t>The Council continues to experience challenges in collecting annual fees and bad debts – </a:t>
          </a:r>
          <a:r>
            <a:rPr lang="en-GB" b="1" dirty="0">
              <a:solidFill>
                <a:schemeClr val="accent2">
                  <a:lumMod val="75000"/>
                </a:schemeClr>
              </a:solidFill>
            </a:rPr>
            <a:t>internal interventions for debt collection (R1.7M recovered so far). </a:t>
          </a:r>
          <a:endParaRPr lang="en-US" b="1" dirty="0">
            <a:solidFill>
              <a:schemeClr val="accent2">
                <a:lumMod val="75000"/>
              </a:schemeClr>
            </a:solidFill>
          </a:endParaRPr>
        </a:p>
      </dgm:t>
    </dgm:pt>
    <dgm:pt modelId="{520AFEDE-E0BB-412B-8523-EB6BD8AE0E7C}" type="parTrans" cxnId="{B2EDDFEC-0377-4F7B-8138-E7F879893F17}">
      <dgm:prSet/>
      <dgm:spPr/>
      <dgm:t>
        <a:bodyPr/>
        <a:lstStyle/>
        <a:p>
          <a:endParaRPr lang="en-US"/>
        </a:p>
      </dgm:t>
    </dgm:pt>
    <dgm:pt modelId="{1A9DB540-91AF-4A0E-AF5E-80EBD098273E}" type="sibTrans" cxnId="{B2EDDFEC-0377-4F7B-8138-E7F879893F17}">
      <dgm:prSet/>
      <dgm:spPr/>
      <dgm:t>
        <a:bodyPr/>
        <a:lstStyle/>
        <a:p>
          <a:endParaRPr lang="en-US"/>
        </a:p>
      </dgm:t>
    </dgm:pt>
    <dgm:pt modelId="{15C5B510-8002-46CE-9D1A-89824B6B18E3}">
      <dgm:prSet/>
      <dgm:spPr/>
      <dgm:t>
        <a:bodyPr/>
        <a:lstStyle/>
        <a:p>
          <a:r>
            <a:rPr lang="en-GB" dirty="0"/>
            <a:t>High turnover of staff due to low remuneration and inadequately staffed key departments </a:t>
          </a:r>
          <a:r>
            <a:rPr lang="en-GB" b="1" dirty="0">
              <a:solidFill>
                <a:schemeClr val="accent2">
                  <a:lumMod val="75000"/>
                </a:schemeClr>
              </a:solidFill>
            </a:rPr>
            <a:t>– OD fit-for-purpose and work study process to align JD and salary benchmarking exercise</a:t>
          </a:r>
          <a:endParaRPr lang="en-US" b="1" dirty="0">
            <a:solidFill>
              <a:schemeClr val="accent2">
                <a:lumMod val="75000"/>
              </a:schemeClr>
            </a:solidFill>
          </a:endParaRPr>
        </a:p>
      </dgm:t>
    </dgm:pt>
    <dgm:pt modelId="{044E70BC-87F8-4CFF-A181-DB61BB14E04A}" type="parTrans" cxnId="{4D433531-51BB-4FBD-BDF6-ABF5E4C71D6B}">
      <dgm:prSet/>
      <dgm:spPr/>
      <dgm:t>
        <a:bodyPr/>
        <a:lstStyle/>
        <a:p>
          <a:endParaRPr lang="en-US"/>
        </a:p>
      </dgm:t>
    </dgm:pt>
    <dgm:pt modelId="{31E84EB1-4C6F-4BF5-A3CB-9FB5DFA9025D}" type="sibTrans" cxnId="{4D433531-51BB-4FBD-BDF6-ABF5E4C71D6B}">
      <dgm:prSet/>
      <dgm:spPr/>
      <dgm:t>
        <a:bodyPr/>
        <a:lstStyle/>
        <a:p>
          <a:endParaRPr lang="en-US"/>
        </a:p>
      </dgm:t>
    </dgm:pt>
    <dgm:pt modelId="{D3BBB4A2-CDCE-4084-AB1E-FB27484A23BA}">
      <dgm:prSet/>
      <dgm:spPr/>
      <dgm:t>
        <a:bodyPr/>
        <a:lstStyle/>
        <a:p>
          <a:r>
            <a:rPr lang="en-US" dirty="0"/>
            <a:t>Long application processing times for specific fields of practice – </a:t>
          </a:r>
          <a:r>
            <a:rPr lang="en-US" b="1" dirty="0">
              <a:solidFill>
                <a:schemeClr val="accent2">
                  <a:lumMod val="75000"/>
                </a:schemeClr>
              </a:solidFill>
            </a:rPr>
            <a:t>AI based systems to improve registration processes.</a:t>
          </a:r>
        </a:p>
      </dgm:t>
    </dgm:pt>
    <dgm:pt modelId="{1670AEA5-0105-47CB-B59B-333603050EAB}" type="parTrans" cxnId="{F2449B20-1DE3-454B-B1A1-41EE5E9D32A7}">
      <dgm:prSet/>
      <dgm:spPr/>
      <dgm:t>
        <a:bodyPr/>
        <a:lstStyle/>
        <a:p>
          <a:endParaRPr lang="en-US"/>
        </a:p>
      </dgm:t>
    </dgm:pt>
    <dgm:pt modelId="{E1F5F54F-7154-414B-863C-D38734F6C7B4}" type="sibTrans" cxnId="{F2449B20-1DE3-454B-B1A1-41EE5E9D32A7}">
      <dgm:prSet/>
      <dgm:spPr/>
      <dgm:t>
        <a:bodyPr/>
        <a:lstStyle/>
        <a:p>
          <a:endParaRPr lang="en-US"/>
        </a:p>
      </dgm:t>
    </dgm:pt>
    <dgm:pt modelId="{2DEA05E5-4B88-4E20-BE29-1BB6F908FF43}">
      <dgm:prSet custT="1"/>
      <dgm:spPr/>
      <dgm:t>
        <a:bodyPr/>
        <a:lstStyle/>
        <a:p>
          <a:r>
            <a:rPr lang="en-US" sz="2000" kern="1200" dirty="0"/>
            <a:t>Progress of the Draft Amendment Bill – </a:t>
          </a:r>
          <a:r>
            <a:rPr lang="en-US" sz="2000" b="1" kern="1200" dirty="0">
              <a:solidFill>
                <a:srgbClr val="ED7D31">
                  <a:lumMod val="75000"/>
                </a:srgbClr>
              </a:solidFill>
              <a:latin typeface="Arial"/>
              <a:ea typeface="DejaVu Sans"/>
              <a:cs typeface="DejaVu Sans"/>
            </a:rPr>
            <a:t>recommendation greatly assists the organization deliver on the mandate </a:t>
          </a:r>
        </a:p>
      </dgm:t>
    </dgm:pt>
    <dgm:pt modelId="{D4B22507-8D1A-442C-9045-3492E64E8593}" type="parTrans" cxnId="{804C7880-7BCE-4B6B-AD43-BA6776423B72}">
      <dgm:prSet/>
      <dgm:spPr/>
      <dgm:t>
        <a:bodyPr/>
        <a:lstStyle/>
        <a:p>
          <a:endParaRPr lang="en-US"/>
        </a:p>
      </dgm:t>
    </dgm:pt>
    <dgm:pt modelId="{0225924E-7F63-46FA-BE07-89F4E3009372}" type="sibTrans" cxnId="{804C7880-7BCE-4B6B-AD43-BA6776423B72}">
      <dgm:prSet/>
      <dgm:spPr/>
      <dgm:t>
        <a:bodyPr/>
        <a:lstStyle/>
        <a:p>
          <a:endParaRPr lang="en-US"/>
        </a:p>
      </dgm:t>
    </dgm:pt>
    <dgm:pt modelId="{1758F12D-FA86-4AA0-8FCD-EAD50AD5A261}">
      <dgm:prSet/>
      <dgm:spPr/>
      <dgm:t>
        <a:bodyPr vert="horz"/>
        <a:lstStyle/>
        <a:p>
          <a:r>
            <a:rPr lang="en-US" dirty="0"/>
            <a:t>Need to adequately resource the mandate of SACNASP – </a:t>
          </a:r>
          <a:r>
            <a:rPr lang="en-US" dirty="0">
              <a:solidFill>
                <a:schemeClr val="accent2">
                  <a:lumMod val="75000"/>
                </a:schemeClr>
              </a:solidFill>
            </a:rPr>
            <a:t>“</a:t>
          </a:r>
          <a:r>
            <a:rPr lang="en-US" b="1" i="1" dirty="0">
              <a:solidFill>
                <a:schemeClr val="accent2">
                  <a:lumMod val="75000"/>
                </a:schemeClr>
              </a:solidFill>
            </a:rPr>
            <a:t>maximum delivery &amp; leaving no one behind</a:t>
          </a:r>
          <a:r>
            <a:rPr lang="en-US" dirty="0">
              <a:solidFill>
                <a:schemeClr val="accent2">
                  <a:lumMod val="75000"/>
                </a:schemeClr>
              </a:solidFill>
            </a:rPr>
            <a:t>”  - the move to baseline funding greatly appreciated.</a:t>
          </a:r>
        </a:p>
      </dgm:t>
    </dgm:pt>
    <dgm:pt modelId="{E012F60C-C4AA-4225-81F6-2DB1D22A3C30}" type="parTrans" cxnId="{AC28744B-6B55-454B-93C4-01855A5B6818}">
      <dgm:prSet/>
      <dgm:spPr/>
      <dgm:t>
        <a:bodyPr/>
        <a:lstStyle/>
        <a:p>
          <a:endParaRPr lang="en-US"/>
        </a:p>
      </dgm:t>
    </dgm:pt>
    <dgm:pt modelId="{9E942F06-F80C-4066-97BC-1DCC41F13534}" type="sibTrans" cxnId="{AC28744B-6B55-454B-93C4-01855A5B6818}">
      <dgm:prSet/>
      <dgm:spPr/>
      <dgm:t>
        <a:bodyPr/>
        <a:lstStyle/>
        <a:p>
          <a:endParaRPr lang="en-US"/>
        </a:p>
      </dgm:t>
    </dgm:pt>
    <dgm:pt modelId="{0AE24E15-A1FA-4E3A-A858-4D8FE830C0C2}">
      <dgm:prSet/>
      <dgm:spPr/>
      <dgm:t>
        <a:bodyPr/>
        <a:lstStyle/>
        <a:p>
          <a:endParaRPr lang="en-US"/>
        </a:p>
      </dgm:t>
    </dgm:pt>
    <dgm:pt modelId="{C2956216-15A3-467B-8C0F-E77756C2B9D9}" type="parTrans" cxnId="{0BE5FB67-B38B-4B11-AF49-6FF33F0B9DC3}">
      <dgm:prSet/>
      <dgm:spPr/>
      <dgm:t>
        <a:bodyPr/>
        <a:lstStyle/>
        <a:p>
          <a:endParaRPr lang="en-US"/>
        </a:p>
      </dgm:t>
    </dgm:pt>
    <dgm:pt modelId="{C93ABA94-A97F-4DA4-A3DA-B68310F777E2}" type="sibTrans" cxnId="{0BE5FB67-B38B-4B11-AF49-6FF33F0B9DC3}">
      <dgm:prSet/>
      <dgm:spPr/>
      <dgm:t>
        <a:bodyPr/>
        <a:lstStyle/>
        <a:p>
          <a:endParaRPr lang="en-US"/>
        </a:p>
      </dgm:t>
    </dgm:pt>
    <dgm:pt modelId="{CC527D6D-9322-4C04-AC43-E5C8C4D25B6B}" type="pres">
      <dgm:prSet presAssocID="{95AD805F-2A67-430D-B17F-854BF5FAC3A9}" presName="linear" presStyleCnt="0">
        <dgm:presLayoutVars>
          <dgm:animLvl val="lvl"/>
          <dgm:resizeHandles val="exact"/>
        </dgm:presLayoutVars>
      </dgm:prSet>
      <dgm:spPr/>
    </dgm:pt>
    <dgm:pt modelId="{7EB01BA5-8850-45DD-A359-D306B32C6C8A}" type="pres">
      <dgm:prSet presAssocID="{9BCA0439-E6B7-4F4D-9BF9-AB27B1B10CD2}" presName="parentText" presStyleLbl="node1" presStyleIdx="0" presStyleCnt="5">
        <dgm:presLayoutVars>
          <dgm:chMax val="0"/>
          <dgm:bulletEnabled val="1"/>
        </dgm:presLayoutVars>
      </dgm:prSet>
      <dgm:spPr/>
    </dgm:pt>
    <dgm:pt modelId="{A2575611-1E93-4DCF-91B9-EDA7F0CF9102}" type="pres">
      <dgm:prSet presAssocID="{9BCA0439-E6B7-4F4D-9BF9-AB27B1B10CD2}" presName="childText" presStyleLbl="revTx" presStyleIdx="0" presStyleCnt="1">
        <dgm:presLayoutVars>
          <dgm:bulletEnabled val="1"/>
        </dgm:presLayoutVars>
      </dgm:prSet>
      <dgm:spPr/>
    </dgm:pt>
    <dgm:pt modelId="{FDDE0B5C-6EF5-4E6B-8D5E-A66E2F911BCA}" type="pres">
      <dgm:prSet presAssocID="{15C5B510-8002-46CE-9D1A-89824B6B18E3}" presName="parentText" presStyleLbl="node1" presStyleIdx="1" presStyleCnt="5" custLinFactY="81824" custLinFactNeighborY="100000">
        <dgm:presLayoutVars>
          <dgm:chMax val="0"/>
          <dgm:bulletEnabled val="1"/>
        </dgm:presLayoutVars>
      </dgm:prSet>
      <dgm:spPr/>
    </dgm:pt>
    <dgm:pt modelId="{6F9E8290-0099-4DD0-86DC-332C6E27BEA6}" type="pres">
      <dgm:prSet presAssocID="{31E84EB1-4C6F-4BF5-A3CB-9FB5DFA9025D}" presName="spacer" presStyleCnt="0"/>
      <dgm:spPr/>
    </dgm:pt>
    <dgm:pt modelId="{9FFA4700-101D-439F-A10B-76C8B4621AA6}" type="pres">
      <dgm:prSet presAssocID="{D3BBB4A2-CDCE-4084-AB1E-FB27484A23BA}" presName="parentText" presStyleLbl="node1" presStyleIdx="2" presStyleCnt="5" custLinFactY="-124151" custLinFactNeighborY="-200000">
        <dgm:presLayoutVars>
          <dgm:chMax val="0"/>
          <dgm:bulletEnabled val="1"/>
        </dgm:presLayoutVars>
      </dgm:prSet>
      <dgm:spPr/>
    </dgm:pt>
    <dgm:pt modelId="{70B28AC0-DD34-4ED9-94CF-9DBA32C6899B}" type="pres">
      <dgm:prSet presAssocID="{E1F5F54F-7154-414B-863C-D38734F6C7B4}" presName="spacer" presStyleCnt="0"/>
      <dgm:spPr/>
    </dgm:pt>
    <dgm:pt modelId="{E6F03A30-B709-4AE1-8F5A-7853B81BB624}" type="pres">
      <dgm:prSet presAssocID="{2DEA05E5-4B88-4E20-BE29-1BB6F908FF43}" presName="parentText" presStyleLbl="node1" presStyleIdx="3" presStyleCnt="5">
        <dgm:presLayoutVars>
          <dgm:chMax val="0"/>
          <dgm:bulletEnabled val="1"/>
        </dgm:presLayoutVars>
      </dgm:prSet>
      <dgm:spPr/>
    </dgm:pt>
    <dgm:pt modelId="{10A73984-7CEB-424B-A860-F3065ABF4DFF}" type="pres">
      <dgm:prSet presAssocID="{0225924E-7F63-46FA-BE07-89F4E3009372}" presName="spacer" presStyleCnt="0"/>
      <dgm:spPr/>
    </dgm:pt>
    <dgm:pt modelId="{99676018-3023-4322-BE20-B40DDAD1E66D}" type="pres">
      <dgm:prSet presAssocID="{1758F12D-FA86-4AA0-8FCD-EAD50AD5A261}" presName="parentText" presStyleLbl="node1" presStyleIdx="4" presStyleCnt="5">
        <dgm:presLayoutVars>
          <dgm:chMax val="0"/>
          <dgm:bulletEnabled val="1"/>
        </dgm:presLayoutVars>
      </dgm:prSet>
      <dgm:spPr>
        <a:xfrm>
          <a:off x="0" y="3758427"/>
          <a:ext cx="10142806" cy="804960"/>
        </a:xfrm>
      </dgm:spPr>
    </dgm:pt>
  </dgm:ptLst>
  <dgm:cxnLst>
    <dgm:cxn modelId="{F2449B20-1DE3-454B-B1A1-41EE5E9D32A7}" srcId="{95AD805F-2A67-430D-B17F-854BF5FAC3A9}" destId="{D3BBB4A2-CDCE-4084-AB1E-FB27484A23BA}" srcOrd="2" destOrd="0" parTransId="{1670AEA5-0105-47CB-B59B-333603050EAB}" sibTransId="{E1F5F54F-7154-414B-863C-D38734F6C7B4}"/>
    <dgm:cxn modelId="{B55DB02B-DD26-4438-93E0-18B7FED1F451}" type="presOf" srcId="{0AE24E15-A1FA-4E3A-A858-4D8FE830C0C2}" destId="{A2575611-1E93-4DCF-91B9-EDA7F0CF9102}" srcOrd="0" destOrd="0" presId="urn:microsoft.com/office/officeart/2005/8/layout/vList2"/>
    <dgm:cxn modelId="{4D433531-51BB-4FBD-BDF6-ABF5E4C71D6B}" srcId="{95AD805F-2A67-430D-B17F-854BF5FAC3A9}" destId="{15C5B510-8002-46CE-9D1A-89824B6B18E3}" srcOrd="1" destOrd="0" parTransId="{044E70BC-87F8-4CFF-A181-DB61BB14E04A}" sibTransId="{31E84EB1-4C6F-4BF5-A3CB-9FB5DFA9025D}"/>
    <dgm:cxn modelId="{2C31BC33-5460-4385-B4B6-FE9901F69723}" type="presOf" srcId="{2DEA05E5-4B88-4E20-BE29-1BB6F908FF43}" destId="{E6F03A30-B709-4AE1-8F5A-7853B81BB624}" srcOrd="0" destOrd="0" presId="urn:microsoft.com/office/officeart/2005/8/layout/vList2"/>
    <dgm:cxn modelId="{B62CA164-1AC6-4163-9DFF-D3D61872CCA5}" type="presOf" srcId="{95AD805F-2A67-430D-B17F-854BF5FAC3A9}" destId="{CC527D6D-9322-4C04-AC43-E5C8C4D25B6B}" srcOrd="0" destOrd="0" presId="urn:microsoft.com/office/officeart/2005/8/layout/vList2"/>
    <dgm:cxn modelId="{0BE5FB67-B38B-4B11-AF49-6FF33F0B9DC3}" srcId="{9BCA0439-E6B7-4F4D-9BF9-AB27B1B10CD2}" destId="{0AE24E15-A1FA-4E3A-A858-4D8FE830C0C2}" srcOrd="0" destOrd="0" parTransId="{C2956216-15A3-467B-8C0F-E77756C2B9D9}" sibTransId="{C93ABA94-A97F-4DA4-A3DA-B68310F777E2}"/>
    <dgm:cxn modelId="{AC28744B-6B55-454B-93C4-01855A5B6818}" srcId="{95AD805F-2A67-430D-B17F-854BF5FAC3A9}" destId="{1758F12D-FA86-4AA0-8FCD-EAD50AD5A261}" srcOrd="4" destOrd="0" parTransId="{E012F60C-C4AA-4225-81F6-2DB1D22A3C30}" sibTransId="{9E942F06-F80C-4066-97BC-1DCC41F13534}"/>
    <dgm:cxn modelId="{0055566C-0D38-4340-ACA2-12BAD40C0219}" type="presOf" srcId="{D3BBB4A2-CDCE-4084-AB1E-FB27484A23BA}" destId="{9FFA4700-101D-439F-A10B-76C8B4621AA6}" srcOrd="0" destOrd="0" presId="urn:microsoft.com/office/officeart/2005/8/layout/vList2"/>
    <dgm:cxn modelId="{A5CECA5A-E904-4A63-85E0-AF4220341415}" type="presOf" srcId="{1758F12D-FA86-4AA0-8FCD-EAD50AD5A261}" destId="{99676018-3023-4322-BE20-B40DDAD1E66D}" srcOrd="0" destOrd="0" presId="urn:microsoft.com/office/officeart/2005/8/layout/vList2"/>
    <dgm:cxn modelId="{804C7880-7BCE-4B6B-AD43-BA6776423B72}" srcId="{95AD805F-2A67-430D-B17F-854BF5FAC3A9}" destId="{2DEA05E5-4B88-4E20-BE29-1BB6F908FF43}" srcOrd="3" destOrd="0" parTransId="{D4B22507-8D1A-442C-9045-3492E64E8593}" sibTransId="{0225924E-7F63-46FA-BE07-89F4E3009372}"/>
    <dgm:cxn modelId="{3074F7D1-AFF0-4729-95C8-DB0142D193F0}" type="presOf" srcId="{9BCA0439-E6B7-4F4D-9BF9-AB27B1B10CD2}" destId="{7EB01BA5-8850-45DD-A359-D306B32C6C8A}" srcOrd="0" destOrd="0" presId="urn:microsoft.com/office/officeart/2005/8/layout/vList2"/>
    <dgm:cxn modelId="{1DE838DD-4EEB-4CF2-97A9-8238D87DB10D}" type="presOf" srcId="{15C5B510-8002-46CE-9D1A-89824B6B18E3}" destId="{FDDE0B5C-6EF5-4E6B-8D5E-A66E2F911BCA}" srcOrd="0" destOrd="0" presId="urn:microsoft.com/office/officeart/2005/8/layout/vList2"/>
    <dgm:cxn modelId="{B2EDDFEC-0377-4F7B-8138-E7F879893F17}" srcId="{95AD805F-2A67-430D-B17F-854BF5FAC3A9}" destId="{9BCA0439-E6B7-4F4D-9BF9-AB27B1B10CD2}" srcOrd="0" destOrd="0" parTransId="{520AFEDE-E0BB-412B-8523-EB6BD8AE0E7C}" sibTransId="{1A9DB540-91AF-4A0E-AF5E-80EBD098273E}"/>
    <dgm:cxn modelId="{277A2286-FB8C-4BE0-BE2D-1F7477985F2A}" type="presParOf" srcId="{CC527D6D-9322-4C04-AC43-E5C8C4D25B6B}" destId="{7EB01BA5-8850-45DD-A359-D306B32C6C8A}" srcOrd="0" destOrd="0" presId="urn:microsoft.com/office/officeart/2005/8/layout/vList2"/>
    <dgm:cxn modelId="{213E990E-12DD-45DC-99F3-6889D604209D}" type="presParOf" srcId="{CC527D6D-9322-4C04-AC43-E5C8C4D25B6B}" destId="{A2575611-1E93-4DCF-91B9-EDA7F0CF9102}" srcOrd="1" destOrd="0" presId="urn:microsoft.com/office/officeart/2005/8/layout/vList2"/>
    <dgm:cxn modelId="{B60C868D-4BBE-4207-94BE-3ACE88019760}" type="presParOf" srcId="{CC527D6D-9322-4C04-AC43-E5C8C4D25B6B}" destId="{FDDE0B5C-6EF5-4E6B-8D5E-A66E2F911BCA}" srcOrd="2" destOrd="0" presId="urn:microsoft.com/office/officeart/2005/8/layout/vList2"/>
    <dgm:cxn modelId="{DCA65C4D-E682-4B05-B0BB-CD1C62F34D53}" type="presParOf" srcId="{CC527D6D-9322-4C04-AC43-E5C8C4D25B6B}" destId="{6F9E8290-0099-4DD0-86DC-332C6E27BEA6}" srcOrd="3" destOrd="0" presId="urn:microsoft.com/office/officeart/2005/8/layout/vList2"/>
    <dgm:cxn modelId="{37E1BCB9-7A1B-4707-AA93-2657CCF5A1F3}" type="presParOf" srcId="{CC527D6D-9322-4C04-AC43-E5C8C4D25B6B}" destId="{9FFA4700-101D-439F-A10B-76C8B4621AA6}" srcOrd="4" destOrd="0" presId="urn:microsoft.com/office/officeart/2005/8/layout/vList2"/>
    <dgm:cxn modelId="{7F00C4FC-6F59-444A-8239-5846E6D837F3}" type="presParOf" srcId="{CC527D6D-9322-4C04-AC43-E5C8C4D25B6B}" destId="{70B28AC0-DD34-4ED9-94CF-9DBA32C6899B}" srcOrd="5" destOrd="0" presId="urn:microsoft.com/office/officeart/2005/8/layout/vList2"/>
    <dgm:cxn modelId="{F1FAA322-0E34-402B-82AA-AA9EF968203E}" type="presParOf" srcId="{CC527D6D-9322-4C04-AC43-E5C8C4D25B6B}" destId="{E6F03A30-B709-4AE1-8F5A-7853B81BB624}" srcOrd="6" destOrd="0" presId="urn:microsoft.com/office/officeart/2005/8/layout/vList2"/>
    <dgm:cxn modelId="{3F079936-4F66-4CBE-A41B-CEA8212D0C1C}" type="presParOf" srcId="{CC527D6D-9322-4C04-AC43-E5C8C4D25B6B}" destId="{10A73984-7CEB-424B-A860-F3065ABF4DFF}" srcOrd="7" destOrd="0" presId="urn:microsoft.com/office/officeart/2005/8/layout/vList2"/>
    <dgm:cxn modelId="{3C442773-CC22-419F-B00A-9C9EC7A3E9C3}" type="presParOf" srcId="{CC527D6D-9322-4C04-AC43-E5C8C4D25B6B}" destId="{99676018-3023-4322-BE20-B40DDAD1E66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88D00A-6303-4CE5-86E1-9B8CE8BC7C4A}" type="doc">
      <dgm:prSet loTypeId="urn:microsoft.com/office/officeart/2005/8/layout/vList4" loCatId="list" qsTypeId="urn:microsoft.com/office/officeart/2005/8/quickstyle/simple1" qsCatId="simple" csTypeId="urn:microsoft.com/office/officeart/2005/8/colors/accent5_3" csCatId="accent5" phldr="1"/>
      <dgm:spPr/>
      <dgm:t>
        <a:bodyPr/>
        <a:lstStyle/>
        <a:p>
          <a:endParaRPr lang="en-US"/>
        </a:p>
      </dgm:t>
    </dgm:pt>
    <dgm:pt modelId="{A195A892-38AE-48D4-8DE2-BC02BDADF1C4}">
      <dgm:prSet custT="1"/>
      <dgm:spPr/>
      <dgm:t>
        <a:bodyPr/>
        <a:lstStyle/>
        <a:p>
          <a:pPr algn="just"/>
          <a:r>
            <a:rPr lang="en-ZA" sz="2300" dirty="0"/>
            <a:t>The South African Council for Natural Scientific Professions (SACNASP) is the registration and regulatory body for natural science professionals in South Africa.</a:t>
          </a:r>
        </a:p>
        <a:p>
          <a:pPr algn="just"/>
          <a:endParaRPr lang="en-ZA" sz="2300" dirty="0"/>
        </a:p>
        <a:p>
          <a:pPr algn="just"/>
          <a:r>
            <a:rPr lang="en-ZA" sz="2300" dirty="0"/>
            <a:t>SACNASP was established in terms of the Natural Scientific Professions Act (27 of 2003) (the NSP Act) as amended by the Science and Technology Laws Amendment Act (7 of 2014). </a:t>
          </a:r>
          <a:endParaRPr lang="en-US" sz="2300" dirty="0"/>
        </a:p>
      </dgm:t>
    </dgm:pt>
    <dgm:pt modelId="{6A98D236-BC37-4C67-8B08-B53FC092F052}" type="parTrans" cxnId="{D073DD34-39DA-42AC-A1F9-76FE1487B165}">
      <dgm:prSet/>
      <dgm:spPr/>
      <dgm:t>
        <a:bodyPr/>
        <a:lstStyle/>
        <a:p>
          <a:endParaRPr lang="en-US"/>
        </a:p>
      </dgm:t>
    </dgm:pt>
    <dgm:pt modelId="{94EF3872-DC53-477E-AF35-872079A5A975}" type="sibTrans" cxnId="{D073DD34-39DA-42AC-A1F9-76FE1487B165}">
      <dgm:prSet/>
      <dgm:spPr/>
      <dgm:t>
        <a:bodyPr/>
        <a:lstStyle/>
        <a:p>
          <a:endParaRPr lang="en-US"/>
        </a:p>
      </dgm:t>
    </dgm:pt>
    <dgm:pt modelId="{4D02B5A5-5C4B-4005-BFD0-A47BE2BF2927}" type="pres">
      <dgm:prSet presAssocID="{FF88D00A-6303-4CE5-86E1-9B8CE8BC7C4A}" presName="linear" presStyleCnt="0">
        <dgm:presLayoutVars>
          <dgm:dir/>
          <dgm:resizeHandles val="exact"/>
        </dgm:presLayoutVars>
      </dgm:prSet>
      <dgm:spPr/>
    </dgm:pt>
    <dgm:pt modelId="{7E0A2160-C318-4280-A571-E9EA46B3050C}" type="pres">
      <dgm:prSet presAssocID="{A195A892-38AE-48D4-8DE2-BC02BDADF1C4}" presName="comp" presStyleCnt="0"/>
      <dgm:spPr/>
    </dgm:pt>
    <dgm:pt modelId="{A611B83D-2EC8-40E7-A5DC-23702A29F6FC}" type="pres">
      <dgm:prSet presAssocID="{A195A892-38AE-48D4-8DE2-BC02BDADF1C4}" presName="box" presStyleLbl="node1" presStyleIdx="0" presStyleCnt="1" custLinFactNeighborX="1591" custLinFactNeighborY="28375"/>
      <dgm:spPr/>
    </dgm:pt>
    <dgm:pt modelId="{2DEF4B8F-A627-4777-B63B-86550DF15A49}" type="pres">
      <dgm:prSet presAssocID="{A195A892-38AE-48D4-8DE2-BC02BDADF1C4}" presName="img" presStyleLbl="fgImgPlace1" presStyleIdx="0" presStyleCnt="1"/>
      <dgm:spPr>
        <a:blipFill rotWithShape="1">
          <a:blip xmlns:r="http://schemas.openxmlformats.org/officeDocument/2006/relationships" r:embed="rId1"/>
          <a:srcRect/>
          <a:stretch>
            <a:fillRect t="-14000" b="-14000"/>
          </a:stretch>
        </a:blipFill>
      </dgm:spPr>
      <dgm:extLst>
        <a:ext uri="{E40237B7-FDA0-4F09-8148-C483321AD2D9}">
          <dgm14:cNvPr xmlns:dgm14="http://schemas.microsoft.com/office/drawing/2010/diagram" id="0" name="" descr="Connected outline"/>
        </a:ext>
      </dgm:extLst>
    </dgm:pt>
    <dgm:pt modelId="{44B54CD1-A745-4F4C-B68E-C8988A21A561}" type="pres">
      <dgm:prSet presAssocID="{A195A892-38AE-48D4-8DE2-BC02BDADF1C4}" presName="text" presStyleLbl="node1" presStyleIdx="0" presStyleCnt="1">
        <dgm:presLayoutVars>
          <dgm:bulletEnabled val="1"/>
        </dgm:presLayoutVars>
      </dgm:prSet>
      <dgm:spPr/>
    </dgm:pt>
  </dgm:ptLst>
  <dgm:cxnLst>
    <dgm:cxn modelId="{3BBE9804-B593-492F-A6F1-D5F1968EF3A1}" type="presOf" srcId="{A195A892-38AE-48D4-8DE2-BC02BDADF1C4}" destId="{44B54CD1-A745-4F4C-B68E-C8988A21A561}" srcOrd="1" destOrd="0" presId="urn:microsoft.com/office/officeart/2005/8/layout/vList4"/>
    <dgm:cxn modelId="{64584C14-BCA0-406E-B9CA-E7303AA982AE}" type="presOf" srcId="{A195A892-38AE-48D4-8DE2-BC02BDADF1C4}" destId="{A611B83D-2EC8-40E7-A5DC-23702A29F6FC}" srcOrd="0" destOrd="0" presId="urn:microsoft.com/office/officeart/2005/8/layout/vList4"/>
    <dgm:cxn modelId="{D073DD34-39DA-42AC-A1F9-76FE1487B165}" srcId="{FF88D00A-6303-4CE5-86E1-9B8CE8BC7C4A}" destId="{A195A892-38AE-48D4-8DE2-BC02BDADF1C4}" srcOrd="0" destOrd="0" parTransId="{6A98D236-BC37-4C67-8B08-B53FC092F052}" sibTransId="{94EF3872-DC53-477E-AF35-872079A5A975}"/>
    <dgm:cxn modelId="{A4540CAB-6C41-4AE8-94BB-F10166D80036}" type="presOf" srcId="{FF88D00A-6303-4CE5-86E1-9B8CE8BC7C4A}" destId="{4D02B5A5-5C4B-4005-BFD0-A47BE2BF2927}" srcOrd="0" destOrd="0" presId="urn:microsoft.com/office/officeart/2005/8/layout/vList4"/>
    <dgm:cxn modelId="{072A9C14-ECA8-4CA8-BE01-80796211A413}" type="presParOf" srcId="{4D02B5A5-5C4B-4005-BFD0-A47BE2BF2927}" destId="{7E0A2160-C318-4280-A571-E9EA46B3050C}" srcOrd="0" destOrd="0" presId="urn:microsoft.com/office/officeart/2005/8/layout/vList4"/>
    <dgm:cxn modelId="{55180372-32B6-4008-A881-54B538B5EF2F}" type="presParOf" srcId="{7E0A2160-C318-4280-A571-E9EA46B3050C}" destId="{A611B83D-2EC8-40E7-A5DC-23702A29F6FC}" srcOrd="0" destOrd="0" presId="urn:microsoft.com/office/officeart/2005/8/layout/vList4"/>
    <dgm:cxn modelId="{8BE3844C-F0C9-4918-8475-C114ABEAB192}" type="presParOf" srcId="{7E0A2160-C318-4280-A571-E9EA46B3050C}" destId="{2DEF4B8F-A627-4777-B63B-86550DF15A49}" srcOrd="1" destOrd="0" presId="urn:microsoft.com/office/officeart/2005/8/layout/vList4"/>
    <dgm:cxn modelId="{92C6F044-C2D1-4B5B-8193-96EE89D9BC8B}" type="presParOf" srcId="{7E0A2160-C318-4280-A571-E9EA46B3050C}" destId="{44B54CD1-A745-4F4C-B68E-C8988A21A561}"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ACAE42-8AC3-4728-98D1-770F4ACCD2CB}" type="doc">
      <dgm:prSet loTypeId="urn:microsoft.com/office/officeart/2005/8/layout/hierarchy3" loCatId="hierarchy" qsTypeId="urn:microsoft.com/office/officeart/2005/8/quickstyle/simple3" qsCatId="simple" csTypeId="urn:microsoft.com/office/officeart/2005/8/colors/accent6_2" csCatId="accent6" phldr="1"/>
      <dgm:spPr/>
      <dgm:t>
        <a:bodyPr/>
        <a:lstStyle/>
        <a:p>
          <a:endParaRPr lang="en-US"/>
        </a:p>
      </dgm:t>
    </dgm:pt>
    <dgm:pt modelId="{3D993B19-CCD7-420A-A385-D81917CB48ED}">
      <dgm:prSet/>
      <dgm:spPr/>
      <dgm:t>
        <a:bodyPr/>
        <a:lstStyle/>
        <a:p>
          <a:r>
            <a:rPr lang="en-GB" dirty="0">
              <a:solidFill>
                <a:schemeClr val="accent1">
                  <a:lumMod val="75000"/>
                </a:schemeClr>
              </a:solidFill>
            </a:rPr>
            <a:t>Register</a:t>
          </a:r>
          <a:r>
            <a:rPr lang="en-GB" dirty="0"/>
            <a:t> </a:t>
          </a:r>
          <a:endParaRPr lang="en-US" dirty="0"/>
        </a:p>
      </dgm:t>
    </dgm:pt>
    <dgm:pt modelId="{1ADC8BFB-EBBC-4BEF-8DFC-4249100B10D4}" type="parTrans" cxnId="{4C05B798-A21F-4055-AB6D-98C3C6488333}">
      <dgm:prSet/>
      <dgm:spPr/>
      <dgm:t>
        <a:bodyPr/>
        <a:lstStyle/>
        <a:p>
          <a:endParaRPr lang="en-US"/>
        </a:p>
      </dgm:t>
    </dgm:pt>
    <dgm:pt modelId="{93A418AC-E8F9-4888-91E0-CF4E419AD28B}" type="sibTrans" cxnId="{4C05B798-A21F-4055-AB6D-98C3C6488333}">
      <dgm:prSet/>
      <dgm:spPr/>
      <dgm:t>
        <a:bodyPr/>
        <a:lstStyle/>
        <a:p>
          <a:endParaRPr lang="en-US"/>
        </a:p>
      </dgm:t>
    </dgm:pt>
    <dgm:pt modelId="{A321B32F-0FEE-476D-AC57-A7B0CD22A17F}">
      <dgm:prSet custT="1"/>
      <dgm:spPr/>
      <dgm:t>
        <a:bodyPr/>
        <a:lstStyle/>
        <a:p>
          <a:r>
            <a:rPr lang="en-GB" sz="1800" dirty="0"/>
            <a:t>Registration of Natural Scientists  </a:t>
          </a:r>
          <a:endParaRPr lang="en-US" sz="1800" dirty="0"/>
        </a:p>
      </dgm:t>
    </dgm:pt>
    <dgm:pt modelId="{66991A13-CDA1-4E26-BAC9-604B2D18DEFB}" type="parTrans" cxnId="{C5880976-FDBE-4A4B-B385-FB1B12177569}">
      <dgm:prSet/>
      <dgm:spPr/>
      <dgm:t>
        <a:bodyPr/>
        <a:lstStyle/>
        <a:p>
          <a:endParaRPr lang="en-US"/>
        </a:p>
      </dgm:t>
    </dgm:pt>
    <dgm:pt modelId="{01C780B4-93CC-4254-8658-A197354B9987}" type="sibTrans" cxnId="{C5880976-FDBE-4A4B-B385-FB1B12177569}">
      <dgm:prSet/>
      <dgm:spPr/>
      <dgm:t>
        <a:bodyPr/>
        <a:lstStyle/>
        <a:p>
          <a:endParaRPr lang="en-US"/>
        </a:p>
      </dgm:t>
    </dgm:pt>
    <dgm:pt modelId="{A75196E9-64AB-40BD-8856-211CD6073EE2}">
      <dgm:prSet/>
      <dgm:spPr/>
      <dgm:t>
        <a:bodyPr/>
        <a:lstStyle/>
        <a:p>
          <a:r>
            <a:rPr lang="en-GB" dirty="0">
              <a:solidFill>
                <a:schemeClr val="accent1">
                  <a:lumMod val="75000"/>
                </a:schemeClr>
              </a:solidFill>
            </a:rPr>
            <a:t>Enable </a:t>
          </a:r>
          <a:endParaRPr lang="en-US" dirty="0">
            <a:solidFill>
              <a:schemeClr val="accent1">
                <a:lumMod val="75000"/>
              </a:schemeClr>
            </a:solidFill>
          </a:endParaRPr>
        </a:p>
      </dgm:t>
    </dgm:pt>
    <dgm:pt modelId="{863B303F-55CC-4F53-983E-3795656CF8A1}" type="parTrans" cxnId="{18DAECA6-3541-43BA-AD17-079D458A5AE4}">
      <dgm:prSet/>
      <dgm:spPr/>
      <dgm:t>
        <a:bodyPr/>
        <a:lstStyle/>
        <a:p>
          <a:endParaRPr lang="en-US"/>
        </a:p>
      </dgm:t>
    </dgm:pt>
    <dgm:pt modelId="{FB6A61E6-26FB-41C9-8363-816DFBDDC1C0}" type="sibTrans" cxnId="{18DAECA6-3541-43BA-AD17-079D458A5AE4}">
      <dgm:prSet/>
      <dgm:spPr/>
      <dgm:t>
        <a:bodyPr/>
        <a:lstStyle/>
        <a:p>
          <a:endParaRPr lang="en-US"/>
        </a:p>
      </dgm:t>
    </dgm:pt>
    <dgm:pt modelId="{9649946E-1CEC-4562-99E3-C907B5183067}">
      <dgm:prSet custT="1"/>
      <dgm:spPr/>
      <dgm:t>
        <a:bodyPr/>
        <a:lstStyle/>
        <a:p>
          <a:r>
            <a:rPr lang="en-GB" sz="1800" dirty="0"/>
            <a:t>To enable registered scientists through life-long learning</a:t>
          </a:r>
          <a:endParaRPr lang="en-US" sz="1800" dirty="0"/>
        </a:p>
      </dgm:t>
    </dgm:pt>
    <dgm:pt modelId="{B234416B-89DB-44E7-A997-6AC7486CFE34}" type="parTrans" cxnId="{16B37A4D-374B-45EA-9F5C-5907F67F90EE}">
      <dgm:prSet/>
      <dgm:spPr/>
      <dgm:t>
        <a:bodyPr/>
        <a:lstStyle/>
        <a:p>
          <a:endParaRPr lang="en-US"/>
        </a:p>
      </dgm:t>
    </dgm:pt>
    <dgm:pt modelId="{39A72AA1-A741-45DE-BC74-1AB8D6C7F20C}" type="sibTrans" cxnId="{16B37A4D-374B-45EA-9F5C-5907F67F90EE}">
      <dgm:prSet/>
      <dgm:spPr/>
      <dgm:t>
        <a:bodyPr/>
        <a:lstStyle/>
        <a:p>
          <a:endParaRPr lang="en-US"/>
        </a:p>
      </dgm:t>
    </dgm:pt>
    <dgm:pt modelId="{6A071645-8AB2-497E-B688-EB1444AFC31B}">
      <dgm:prSet/>
      <dgm:spPr/>
      <dgm:t>
        <a:bodyPr/>
        <a:lstStyle/>
        <a:p>
          <a:r>
            <a:rPr lang="en-GB" dirty="0">
              <a:solidFill>
                <a:schemeClr val="accent1">
                  <a:lumMod val="75000"/>
                </a:schemeClr>
              </a:solidFill>
            </a:rPr>
            <a:t>Regulate</a:t>
          </a:r>
          <a:r>
            <a:rPr lang="en-GB" dirty="0"/>
            <a:t>  </a:t>
          </a:r>
          <a:endParaRPr lang="en-US" dirty="0"/>
        </a:p>
      </dgm:t>
    </dgm:pt>
    <dgm:pt modelId="{CD387A1C-9DF0-4B45-A75C-436D8A333243}" type="parTrans" cxnId="{42EE4EB3-2B27-4643-93D9-561E40A04C99}">
      <dgm:prSet/>
      <dgm:spPr/>
      <dgm:t>
        <a:bodyPr/>
        <a:lstStyle/>
        <a:p>
          <a:endParaRPr lang="en-US"/>
        </a:p>
      </dgm:t>
    </dgm:pt>
    <dgm:pt modelId="{C4A1B4CC-950E-4E94-8917-A32CB7C0F036}" type="sibTrans" cxnId="{42EE4EB3-2B27-4643-93D9-561E40A04C99}">
      <dgm:prSet/>
      <dgm:spPr/>
      <dgm:t>
        <a:bodyPr/>
        <a:lstStyle/>
        <a:p>
          <a:endParaRPr lang="en-US"/>
        </a:p>
      </dgm:t>
    </dgm:pt>
    <dgm:pt modelId="{8B081C4C-9A57-4B15-9BE3-6478A77001B7}">
      <dgm:prSet custT="1"/>
      <dgm:spPr/>
      <dgm:t>
        <a:bodyPr/>
        <a:lstStyle/>
        <a:p>
          <a:r>
            <a:rPr lang="en-GB" sz="1600" dirty="0"/>
            <a:t>To protect the </a:t>
          </a:r>
          <a:r>
            <a:rPr lang="en-GB" sz="1800" dirty="0"/>
            <a:t>Public</a:t>
          </a:r>
          <a:r>
            <a:rPr lang="en-GB" sz="1600" dirty="0"/>
            <a:t>, the Profession &amp; the Environment</a:t>
          </a:r>
          <a:endParaRPr lang="en-US" sz="1600" dirty="0"/>
        </a:p>
      </dgm:t>
    </dgm:pt>
    <dgm:pt modelId="{CAD6ADF3-E895-4F6F-A7B4-BC5608CD1D07}" type="parTrans" cxnId="{8FEC685D-CAAD-420C-9C97-28765D053133}">
      <dgm:prSet/>
      <dgm:spPr/>
      <dgm:t>
        <a:bodyPr/>
        <a:lstStyle/>
        <a:p>
          <a:endParaRPr lang="en-US"/>
        </a:p>
      </dgm:t>
    </dgm:pt>
    <dgm:pt modelId="{0712F5F3-45BA-454D-8F2F-A0290CFA556A}" type="sibTrans" cxnId="{8FEC685D-CAAD-420C-9C97-28765D053133}">
      <dgm:prSet/>
      <dgm:spPr/>
      <dgm:t>
        <a:bodyPr/>
        <a:lstStyle/>
        <a:p>
          <a:endParaRPr lang="en-US"/>
        </a:p>
      </dgm:t>
    </dgm:pt>
    <dgm:pt modelId="{FC8F07C3-8BA4-4ED1-89A2-32B5ED7CBBF5}">
      <dgm:prSet/>
      <dgm:spPr/>
      <dgm:t>
        <a:bodyPr/>
        <a:lstStyle/>
        <a:p>
          <a:r>
            <a:rPr lang="en-GB" dirty="0">
              <a:solidFill>
                <a:schemeClr val="accent1">
                  <a:lumMod val="75000"/>
                </a:schemeClr>
              </a:solidFill>
            </a:rPr>
            <a:t>Advise</a:t>
          </a:r>
          <a:r>
            <a:rPr lang="en-GB" dirty="0"/>
            <a:t> </a:t>
          </a:r>
          <a:endParaRPr lang="en-US" dirty="0"/>
        </a:p>
      </dgm:t>
    </dgm:pt>
    <dgm:pt modelId="{D5D50D4B-3BDC-4AE9-A8EE-B07261BFBC7A}" type="parTrans" cxnId="{0907B904-E9D4-45DF-93E1-92FA1E89F374}">
      <dgm:prSet/>
      <dgm:spPr/>
      <dgm:t>
        <a:bodyPr/>
        <a:lstStyle/>
        <a:p>
          <a:endParaRPr lang="en-US"/>
        </a:p>
      </dgm:t>
    </dgm:pt>
    <dgm:pt modelId="{DD27E2B1-72AF-43A8-99E6-C9563C36AF99}" type="sibTrans" cxnId="{0907B904-E9D4-45DF-93E1-92FA1E89F374}">
      <dgm:prSet/>
      <dgm:spPr/>
      <dgm:t>
        <a:bodyPr/>
        <a:lstStyle/>
        <a:p>
          <a:endParaRPr lang="en-US"/>
        </a:p>
      </dgm:t>
    </dgm:pt>
    <dgm:pt modelId="{CB0CB8D1-8686-4C76-B503-06114083FEDF}">
      <dgm:prSet custT="1"/>
      <dgm:spPr/>
      <dgm:t>
        <a:bodyPr/>
        <a:lstStyle/>
        <a:p>
          <a:r>
            <a:rPr lang="en-GB" sz="1800" dirty="0"/>
            <a:t>To advise government for policy &amp; decision making</a:t>
          </a:r>
          <a:endParaRPr lang="en-US" sz="1800" dirty="0"/>
        </a:p>
      </dgm:t>
    </dgm:pt>
    <dgm:pt modelId="{0CAD24EF-BF83-4C8C-96C2-BD6FB5ADBBE7}" type="parTrans" cxnId="{671C7890-3B76-40BE-B302-F9186BECA6DA}">
      <dgm:prSet/>
      <dgm:spPr/>
      <dgm:t>
        <a:bodyPr/>
        <a:lstStyle/>
        <a:p>
          <a:endParaRPr lang="en-US"/>
        </a:p>
      </dgm:t>
    </dgm:pt>
    <dgm:pt modelId="{61AAED95-BE51-412D-B1A3-C4BF0991EB58}" type="sibTrans" cxnId="{671C7890-3B76-40BE-B302-F9186BECA6DA}">
      <dgm:prSet/>
      <dgm:spPr/>
      <dgm:t>
        <a:bodyPr/>
        <a:lstStyle/>
        <a:p>
          <a:endParaRPr lang="en-US"/>
        </a:p>
      </dgm:t>
    </dgm:pt>
    <dgm:pt modelId="{7FCD850D-EEF2-4DD4-B548-6ECDFC74170C}" type="pres">
      <dgm:prSet presAssocID="{12ACAE42-8AC3-4728-98D1-770F4ACCD2CB}" presName="diagram" presStyleCnt="0">
        <dgm:presLayoutVars>
          <dgm:chPref val="1"/>
          <dgm:dir/>
          <dgm:animOne val="branch"/>
          <dgm:animLvl val="lvl"/>
          <dgm:resizeHandles/>
        </dgm:presLayoutVars>
      </dgm:prSet>
      <dgm:spPr/>
    </dgm:pt>
    <dgm:pt modelId="{6E7B79E7-5FAB-4B4A-9BC4-D5F437E8C8AA}" type="pres">
      <dgm:prSet presAssocID="{3D993B19-CCD7-420A-A385-D81917CB48ED}" presName="root" presStyleCnt="0"/>
      <dgm:spPr/>
    </dgm:pt>
    <dgm:pt modelId="{384696C8-B0D4-4F35-90D1-9B4F727C0592}" type="pres">
      <dgm:prSet presAssocID="{3D993B19-CCD7-420A-A385-D81917CB48ED}" presName="rootComposite" presStyleCnt="0"/>
      <dgm:spPr/>
    </dgm:pt>
    <dgm:pt modelId="{9675086C-6DDE-4EB1-A1A8-999DB60ACC96}" type="pres">
      <dgm:prSet presAssocID="{3D993B19-CCD7-420A-A385-D81917CB48ED}" presName="rootText" presStyleLbl="node1" presStyleIdx="0" presStyleCnt="4"/>
      <dgm:spPr/>
    </dgm:pt>
    <dgm:pt modelId="{6DF1FDA5-8EDE-4A27-B133-93FE5F0E943D}" type="pres">
      <dgm:prSet presAssocID="{3D993B19-CCD7-420A-A385-D81917CB48ED}" presName="rootConnector" presStyleLbl="node1" presStyleIdx="0" presStyleCnt="4"/>
      <dgm:spPr/>
    </dgm:pt>
    <dgm:pt modelId="{5B81A268-8E67-4E88-AFAD-C13C4D198030}" type="pres">
      <dgm:prSet presAssocID="{3D993B19-CCD7-420A-A385-D81917CB48ED}" presName="childShape" presStyleCnt="0"/>
      <dgm:spPr/>
    </dgm:pt>
    <dgm:pt modelId="{0D8739EE-E567-46C9-8782-EC43B78DCDA4}" type="pres">
      <dgm:prSet presAssocID="{66991A13-CDA1-4E26-BAC9-604B2D18DEFB}" presName="Name13" presStyleLbl="parChTrans1D2" presStyleIdx="0" presStyleCnt="4"/>
      <dgm:spPr/>
    </dgm:pt>
    <dgm:pt modelId="{2BD88276-5373-46A1-BC35-F7216FCE337E}" type="pres">
      <dgm:prSet presAssocID="{A321B32F-0FEE-476D-AC57-A7B0CD22A17F}" presName="childText" presStyleLbl="bgAcc1" presStyleIdx="0" presStyleCnt="4">
        <dgm:presLayoutVars>
          <dgm:bulletEnabled val="1"/>
        </dgm:presLayoutVars>
      </dgm:prSet>
      <dgm:spPr/>
    </dgm:pt>
    <dgm:pt modelId="{8030AB6D-3F7E-4575-BD5B-8F2F08CF92AE}" type="pres">
      <dgm:prSet presAssocID="{A75196E9-64AB-40BD-8856-211CD6073EE2}" presName="root" presStyleCnt="0"/>
      <dgm:spPr/>
    </dgm:pt>
    <dgm:pt modelId="{99E9287D-64A6-4626-872D-41E0C973C21B}" type="pres">
      <dgm:prSet presAssocID="{A75196E9-64AB-40BD-8856-211CD6073EE2}" presName="rootComposite" presStyleCnt="0"/>
      <dgm:spPr/>
    </dgm:pt>
    <dgm:pt modelId="{CC92DABA-8C8A-4781-BA6A-15C08CDC74C3}" type="pres">
      <dgm:prSet presAssocID="{A75196E9-64AB-40BD-8856-211CD6073EE2}" presName="rootText" presStyleLbl="node1" presStyleIdx="1" presStyleCnt="4"/>
      <dgm:spPr/>
    </dgm:pt>
    <dgm:pt modelId="{B87A23F6-4E40-4B61-967E-402986C4E576}" type="pres">
      <dgm:prSet presAssocID="{A75196E9-64AB-40BD-8856-211CD6073EE2}" presName="rootConnector" presStyleLbl="node1" presStyleIdx="1" presStyleCnt="4"/>
      <dgm:spPr/>
    </dgm:pt>
    <dgm:pt modelId="{945A6343-077A-464C-975B-02ED83971680}" type="pres">
      <dgm:prSet presAssocID="{A75196E9-64AB-40BD-8856-211CD6073EE2}" presName="childShape" presStyleCnt="0"/>
      <dgm:spPr/>
    </dgm:pt>
    <dgm:pt modelId="{8ED45A45-A11A-45C0-B2BF-57512F0C2BE2}" type="pres">
      <dgm:prSet presAssocID="{B234416B-89DB-44E7-A997-6AC7486CFE34}" presName="Name13" presStyleLbl="parChTrans1D2" presStyleIdx="1" presStyleCnt="4"/>
      <dgm:spPr/>
    </dgm:pt>
    <dgm:pt modelId="{19513059-5DFE-4A5D-98E4-254849998BDE}" type="pres">
      <dgm:prSet presAssocID="{9649946E-1CEC-4562-99E3-C907B5183067}" presName="childText" presStyleLbl="bgAcc1" presStyleIdx="1" presStyleCnt="4" custScaleX="133716">
        <dgm:presLayoutVars>
          <dgm:bulletEnabled val="1"/>
        </dgm:presLayoutVars>
      </dgm:prSet>
      <dgm:spPr/>
    </dgm:pt>
    <dgm:pt modelId="{292B3C13-7A64-4C6F-B3D0-99986B1ADA84}" type="pres">
      <dgm:prSet presAssocID="{6A071645-8AB2-497E-B688-EB1444AFC31B}" presName="root" presStyleCnt="0"/>
      <dgm:spPr/>
    </dgm:pt>
    <dgm:pt modelId="{AB1C421E-CE3C-4E1F-BA75-CFAD3F85E708}" type="pres">
      <dgm:prSet presAssocID="{6A071645-8AB2-497E-B688-EB1444AFC31B}" presName="rootComposite" presStyleCnt="0"/>
      <dgm:spPr/>
    </dgm:pt>
    <dgm:pt modelId="{FC122EB8-4CAD-45D8-809E-B50C0AF111FE}" type="pres">
      <dgm:prSet presAssocID="{6A071645-8AB2-497E-B688-EB1444AFC31B}" presName="rootText" presStyleLbl="node1" presStyleIdx="2" presStyleCnt="4"/>
      <dgm:spPr/>
    </dgm:pt>
    <dgm:pt modelId="{307CBC4E-4909-4174-B3BC-C85C18366B19}" type="pres">
      <dgm:prSet presAssocID="{6A071645-8AB2-497E-B688-EB1444AFC31B}" presName="rootConnector" presStyleLbl="node1" presStyleIdx="2" presStyleCnt="4"/>
      <dgm:spPr/>
    </dgm:pt>
    <dgm:pt modelId="{93103192-B2F2-4528-A05B-A3F2F5798FD8}" type="pres">
      <dgm:prSet presAssocID="{6A071645-8AB2-497E-B688-EB1444AFC31B}" presName="childShape" presStyleCnt="0"/>
      <dgm:spPr/>
    </dgm:pt>
    <dgm:pt modelId="{B2B86294-7FEB-49AB-8F66-B55CBD5A9264}" type="pres">
      <dgm:prSet presAssocID="{CAD6ADF3-E895-4F6F-A7B4-BC5608CD1D07}" presName="Name13" presStyleLbl="parChTrans1D2" presStyleIdx="2" presStyleCnt="4"/>
      <dgm:spPr/>
    </dgm:pt>
    <dgm:pt modelId="{6CB9247F-C3B8-4FA2-A537-81D894D1906B}" type="pres">
      <dgm:prSet presAssocID="{8B081C4C-9A57-4B15-9BE3-6478A77001B7}" presName="childText" presStyleLbl="bgAcc1" presStyleIdx="2" presStyleCnt="4" custScaleX="156582">
        <dgm:presLayoutVars>
          <dgm:bulletEnabled val="1"/>
        </dgm:presLayoutVars>
      </dgm:prSet>
      <dgm:spPr/>
    </dgm:pt>
    <dgm:pt modelId="{7A47ECA9-4095-44CB-8955-9A0ABDB2CCDF}" type="pres">
      <dgm:prSet presAssocID="{FC8F07C3-8BA4-4ED1-89A2-32B5ED7CBBF5}" presName="root" presStyleCnt="0"/>
      <dgm:spPr/>
    </dgm:pt>
    <dgm:pt modelId="{85C826EF-6001-4481-9A0B-3E45ADE087AA}" type="pres">
      <dgm:prSet presAssocID="{FC8F07C3-8BA4-4ED1-89A2-32B5ED7CBBF5}" presName="rootComposite" presStyleCnt="0"/>
      <dgm:spPr/>
    </dgm:pt>
    <dgm:pt modelId="{904EECEE-D7F5-4ED7-9908-59BC91BF631D}" type="pres">
      <dgm:prSet presAssocID="{FC8F07C3-8BA4-4ED1-89A2-32B5ED7CBBF5}" presName="rootText" presStyleLbl="node1" presStyleIdx="3" presStyleCnt="4"/>
      <dgm:spPr/>
    </dgm:pt>
    <dgm:pt modelId="{AD85056B-59EE-4DF4-8F84-7BBB33466478}" type="pres">
      <dgm:prSet presAssocID="{FC8F07C3-8BA4-4ED1-89A2-32B5ED7CBBF5}" presName="rootConnector" presStyleLbl="node1" presStyleIdx="3" presStyleCnt="4"/>
      <dgm:spPr/>
    </dgm:pt>
    <dgm:pt modelId="{EDAE5B65-A529-4B9F-8241-BCC19583F562}" type="pres">
      <dgm:prSet presAssocID="{FC8F07C3-8BA4-4ED1-89A2-32B5ED7CBBF5}" presName="childShape" presStyleCnt="0"/>
      <dgm:spPr/>
    </dgm:pt>
    <dgm:pt modelId="{DF7FB07E-D414-4B6B-8C47-F91B452A4DCE}" type="pres">
      <dgm:prSet presAssocID="{0CAD24EF-BF83-4C8C-96C2-BD6FB5ADBBE7}" presName="Name13" presStyleLbl="parChTrans1D2" presStyleIdx="3" presStyleCnt="4"/>
      <dgm:spPr/>
    </dgm:pt>
    <dgm:pt modelId="{6B049240-5FF1-4C9D-98D4-7F9B0F24AB56}" type="pres">
      <dgm:prSet presAssocID="{CB0CB8D1-8686-4C76-B503-06114083FEDF}" presName="childText" presStyleLbl="bgAcc1" presStyleIdx="3" presStyleCnt="4" custScaleX="141576">
        <dgm:presLayoutVars>
          <dgm:bulletEnabled val="1"/>
        </dgm:presLayoutVars>
      </dgm:prSet>
      <dgm:spPr/>
    </dgm:pt>
  </dgm:ptLst>
  <dgm:cxnLst>
    <dgm:cxn modelId="{0907B904-E9D4-45DF-93E1-92FA1E89F374}" srcId="{12ACAE42-8AC3-4728-98D1-770F4ACCD2CB}" destId="{FC8F07C3-8BA4-4ED1-89A2-32B5ED7CBBF5}" srcOrd="3" destOrd="0" parTransId="{D5D50D4B-3BDC-4AE9-A8EE-B07261BFBC7A}" sibTransId="{DD27E2B1-72AF-43A8-99E6-C9563C36AF99}"/>
    <dgm:cxn modelId="{CCDCA030-A019-48BD-B5F9-305B1576042E}" type="presOf" srcId="{A321B32F-0FEE-476D-AC57-A7B0CD22A17F}" destId="{2BD88276-5373-46A1-BC35-F7216FCE337E}" srcOrd="0" destOrd="0" presId="urn:microsoft.com/office/officeart/2005/8/layout/hierarchy3"/>
    <dgm:cxn modelId="{8FEC685D-CAAD-420C-9C97-28765D053133}" srcId="{6A071645-8AB2-497E-B688-EB1444AFC31B}" destId="{8B081C4C-9A57-4B15-9BE3-6478A77001B7}" srcOrd="0" destOrd="0" parTransId="{CAD6ADF3-E895-4F6F-A7B4-BC5608CD1D07}" sibTransId="{0712F5F3-45BA-454D-8F2F-A0290CFA556A}"/>
    <dgm:cxn modelId="{C14C395E-4E8A-4D1E-BBBD-DE1AA62C42B7}" type="presOf" srcId="{3D993B19-CCD7-420A-A385-D81917CB48ED}" destId="{9675086C-6DDE-4EB1-A1A8-999DB60ACC96}" srcOrd="0" destOrd="0" presId="urn:microsoft.com/office/officeart/2005/8/layout/hierarchy3"/>
    <dgm:cxn modelId="{38037765-3ED5-4256-A56C-43459CE0160D}" type="presOf" srcId="{A75196E9-64AB-40BD-8856-211CD6073EE2}" destId="{B87A23F6-4E40-4B61-967E-402986C4E576}" srcOrd="1" destOrd="0" presId="urn:microsoft.com/office/officeart/2005/8/layout/hierarchy3"/>
    <dgm:cxn modelId="{7A160546-D7AC-4190-AD40-DF97DB0C9973}" type="presOf" srcId="{B234416B-89DB-44E7-A997-6AC7486CFE34}" destId="{8ED45A45-A11A-45C0-B2BF-57512F0C2BE2}" srcOrd="0" destOrd="0" presId="urn:microsoft.com/office/officeart/2005/8/layout/hierarchy3"/>
    <dgm:cxn modelId="{16B37A4D-374B-45EA-9F5C-5907F67F90EE}" srcId="{A75196E9-64AB-40BD-8856-211CD6073EE2}" destId="{9649946E-1CEC-4562-99E3-C907B5183067}" srcOrd="0" destOrd="0" parTransId="{B234416B-89DB-44E7-A997-6AC7486CFE34}" sibTransId="{39A72AA1-A741-45DE-BC74-1AB8D6C7F20C}"/>
    <dgm:cxn modelId="{C5880976-FDBE-4A4B-B385-FB1B12177569}" srcId="{3D993B19-CCD7-420A-A385-D81917CB48ED}" destId="{A321B32F-0FEE-476D-AC57-A7B0CD22A17F}" srcOrd="0" destOrd="0" parTransId="{66991A13-CDA1-4E26-BAC9-604B2D18DEFB}" sibTransId="{01C780B4-93CC-4254-8658-A197354B9987}"/>
    <dgm:cxn modelId="{545B9576-2399-4D4C-A0F0-92FFC6DAED4B}" type="presOf" srcId="{3D993B19-CCD7-420A-A385-D81917CB48ED}" destId="{6DF1FDA5-8EDE-4A27-B133-93FE5F0E943D}" srcOrd="1" destOrd="0" presId="urn:microsoft.com/office/officeart/2005/8/layout/hierarchy3"/>
    <dgm:cxn modelId="{66DD7981-2023-4051-B8FC-40C7D2E8191F}" type="presOf" srcId="{66991A13-CDA1-4E26-BAC9-604B2D18DEFB}" destId="{0D8739EE-E567-46C9-8782-EC43B78DCDA4}" srcOrd="0" destOrd="0" presId="urn:microsoft.com/office/officeart/2005/8/layout/hierarchy3"/>
    <dgm:cxn modelId="{DFB44C83-80C8-4A1F-837D-4AE0D0AFED26}" type="presOf" srcId="{6A071645-8AB2-497E-B688-EB1444AFC31B}" destId="{FC122EB8-4CAD-45D8-809E-B50C0AF111FE}" srcOrd="0" destOrd="0" presId="urn:microsoft.com/office/officeart/2005/8/layout/hierarchy3"/>
    <dgm:cxn modelId="{5C3D6684-A78A-4945-8324-CC1955739B18}" type="presOf" srcId="{9649946E-1CEC-4562-99E3-C907B5183067}" destId="{19513059-5DFE-4A5D-98E4-254849998BDE}" srcOrd="0" destOrd="0" presId="urn:microsoft.com/office/officeart/2005/8/layout/hierarchy3"/>
    <dgm:cxn modelId="{671C7890-3B76-40BE-B302-F9186BECA6DA}" srcId="{FC8F07C3-8BA4-4ED1-89A2-32B5ED7CBBF5}" destId="{CB0CB8D1-8686-4C76-B503-06114083FEDF}" srcOrd="0" destOrd="0" parTransId="{0CAD24EF-BF83-4C8C-96C2-BD6FB5ADBBE7}" sibTransId="{61AAED95-BE51-412D-B1A3-C4BF0991EB58}"/>
    <dgm:cxn modelId="{CCAAAE94-38D8-4D44-9041-F7584E8DA557}" type="presOf" srcId="{0CAD24EF-BF83-4C8C-96C2-BD6FB5ADBBE7}" destId="{DF7FB07E-D414-4B6B-8C47-F91B452A4DCE}" srcOrd="0" destOrd="0" presId="urn:microsoft.com/office/officeart/2005/8/layout/hierarchy3"/>
    <dgm:cxn modelId="{4C05B798-A21F-4055-AB6D-98C3C6488333}" srcId="{12ACAE42-8AC3-4728-98D1-770F4ACCD2CB}" destId="{3D993B19-CCD7-420A-A385-D81917CB48ED}" srcOrd="0" destOrd="0" parTransId="{1ADC8BFB-EBBC-4BEF-8DFC-4249100B10D4}" sibTransId="{93A418AC-E8F9-4888-91E0-CF4E419AD28B}"/>
    <dgm:cxn modelId="{E014EFA2-D9C7-4D64-9759-163F539AB01B}" type="presOf" srcId="{8B081C4C-9A57-4B15-9BE3-6478A77001B7}" destId="{6CB9247F-C3B8-4FA2-A537-81D894D1906B}" srcOrd="0" destOrd="0" presId="urn:microsoft.com/office/officeart/2005/8/layout/hierarchy3"/>
    <dgm:cxn modelId="{18DAECA6-3541-43BA-AD17-079D458A5AE4}" srcId="{12ACAE42-8AC3-4728-98D1-770F4ACCD2CB}" destId="{A75196E9-64AB-40BD-8856-211CD6073EE2}" srcOrd="1" destOrd="0" parTransId="{863B303F-55CC-4F53-983E-3795656CF8A1}" sibTransId="{FB6A61E6-26FB-41C9-8363-816DFBDDC1C0}"/>
    <dgm:cxn modelId="{42EE4EB3-2B27-4643-93D9-561E40A04C99}" srcId="{12ACAE42-8AC3-4728-98D1-770F4ACCD2CB}" destId="{6A071645-8AB2-497E-B688-EB1444AFC31B}" srcOrd="2" destOrd="0" parTransId="{CD387A1C-9DF0-4B45-A75C-436D8A333243}" sibTransId="{C4A1B4CC-950E-4E94-8917-A32CB7C0F036}"/>
    <dgm:cxn modelId="{DD5638BD-3581-4617-8943-64FEC3090833}" type="presOf" srcId="{FC8F07C3-8BA4-4ED1-89A2-32B5ED7CBBF5}" destId="{AD85056B-59EE-4DF4-8F84-7BBB33466478}" srcOrd="1" destOrd="0" presId="urn:microsoft.com/office/officeart/2005/8/layout/hierarchy3"/>
    <dgm:cxn modelId="{3053DBC8-A19B-4724-9B1F-AE0C7746838A}" type="presOf" srcId="{6A071645-8AB2-497E-B688-EB1444AFC31B}" destId="{307CBC4E-4909-4174-B3BC-C85C18366B19}" srcOrd="1" destOrd="0" presId="urn:microsoft.com/office/officeart/2005/8/layout/hierarchy3"/>
    <dgm:cxn modelId="{85D4A7DA-6457-411E-B52A-ADC4E836E65A}" type="presOf" srcId="{A75196E9-64AB-40BD-8856-211CD6073EE2}" destId="{CC92DABA-8C8A-4781-BA6A-15C08CDC74C3}" srcOrd="0" destOrd="0" presId="urn:microsoft.com/office/officeart/2005/8/layout/hierarchy3"/>
    <dgm:cxn modelId="{283362E2-7ECC-410D-8CE9-415E5B68CCFF}" type="presOf" srcId="{CB0CB8D1-8686-4C76-B503-06114083FEDF}" destId="{6B049240-5FF1-4C9D-98D4-7F9B0F24AB56}" srcOrd="0" destOrd="0" presId="urn:microsoft.com/office/officeart/2005/8/layout/hierarchy3"/>
    <dgm:cxn modelId="{889305F5-6AA6-4F0C-8403-8276AF47DED2}" type="presOf" srcId="{12ACAE42-8AC3-4728-98D1-770F4ACCD2CB}" destId="{7FCD850D-EEF2-4DD4-B548-6ECDFC74170C}" srcOrd="0" destOrd="0" presId="urn:microsoft.com/office/officeart/2005/8/layout/hierarchy3"/>
    <dgm:cxn modelId="{8E7872FB-EE01-48C4-B5FC-D0D6776FC38E}" type="presOf" srcId="{FC8F07C3-8BA4-4ED1-89A2-32B5ED7CBBF5}" destId="{904EECEE-D7F5-4ED7-9908-59BC91BF631D}" srcOrd="0" destOrd="0" presId="urn:microsoft.com/office/officeart/2005/8/layout/hierarchy3"/>
    <dgm:cxn modelId="{802356FC-4C77-4500-AD6D-7AE01E669815}" type="presOf" srcId="{CAD6ADF3-E895-4F6F-A7B4-BC5608CD1D07}" destId="{B2B86294-7FEB-49AB-8F66-B55CBD5A9264}" srcOrd="0" destOrd="0" presId="urn:microsoft.com/office/officeart/2005/8/layout/hierarchy3"/>
    <dgm:cxn modelId="{94BDE653-1A4B-4F20-980D-F0D04819D29B}" type="presParOf" srcId="{7FCD850D-EEF2-4DD4-B548-6ECDFC74170C}" destId="{6E7B79E7-5FAB-4B4A-9BC4-D5F437E8C8AA}" srcOrd="0" destOrd="0" presId="urn:microsoft.com/office/officeart/2005/8/layout/hierarchy3"/>
    <dgm:cxn modelId="{85309439-0368-42B3-AA2F-956843D28939}" type="presParOf" srcId="{6E7B79E7-5FAB-4B4A-9BC4-D5F437E8C8AA}" destId="{384696C8-B0D4-4F35-90D1-9B4F727C0592}" srcOrd="0" destOrd="0" presId="urn:microsoft.com/office/officeart/2005/8/layout/hierarchy3"/>
    <dgm:cxn modelId="{40FB10F6-0EC2-4975-A152-5A0DEF6D47CE}" type="presParOf" srcId="{384696C8-B0D4-4F35-90D1-9B4F727C0592}" destId="{9675086C-6DDE-4EB1-A1A8-999DB60ACC96}" srcOrd="0" destOrd="0" presId="urn:microsoft.com/office/officeart/2005/8/layout/hierarchy3"/>
    <dgm:cxn modelId="{F906C3C1-7695-4219-A9F5-7F7CCFA7D999}" type="presParOf" srcId="{384696C8-B0D4-4F35-90D1-9B4F727C0592}" destId="{6DF1FDA5-8EDE-4A27-B133-93FE5F0E943D}" srcOrd="1" destOrd="0" presId="urn:microsoft.com/office/officeart/2005/8/layout/hierarchy3"/>
    <dgm:cxn modelId="{A9BF00D0-A1D4-4D04-B3EB-C748EC9B7541}" type="presParOf" srcId="{6E7B79E7-5FAB-4B4A-9BC4-D5F437E8C8AA}" destId="{5B81A268-8E67-4E88-AFAD-C13C4D198030}" srcOrd="1" destOrd="0" presId="urn:microsoft.com/office/officeart/2005/8/layout/hierarchy3"/>
    <dgm:cxn modelId="{DA9BC3A2-87FA-4B16-BB15-9491217FB057}" type="presParOf" srcId="{5B81A268-8E67-4E88-AFAD-C13C4D198030}" destId="{0D8739EE-E567-46C9-8782-EC43B78DCDA4}" srcOrd="0" destOrd="0" presId="urn:microsoft.com/office/officeart/2005/8/layout/hierarchy3"/>
    <dgm:cxn modelId="{39D4CC25-3E1B-4EDC-BDB8-0FBC870B7B21}" type="presParOf" srcId="{5B81A268-8E67-4E88-AFAD-C13C4D198030}" destId="{2BD88276-5373-46A1-BC35-F7216FCE337E}" srcOrd="1" destOrd="0" presId="urn:microsoft.com/office/officeart/2005/8/layout/hierarchy3"/>
    <dgm:cxn modelId="{A4D9922E-F709-4DD4-B1A5-16FD69F70F0A}" type="presParOf" srcId="{7FCD850D-EEF2-4DD4-B548-6ECDFC74170C}" destId="{8030AB6D-3F7E-4575-BD5B-8F2F08CF92AE}" srcOrd="1" destOrd="0" presId="urn:microsoft.com/office/officeart/2005/8/layout/hierarchy3"/>
    <dgm:cxn modelId="{02C0E0A8-FF50-470A-BF5B-85A0A26A5AAF}" type="presParOf" srcId="{8030AB6D-3F7E-4575-BD5B-8F2F08CF92AE}" destId="{99E9287D-64A6-4626-872D-41E0C973C21B}" srcOrd="0" destOrd="0" presId="urn:microsoft.com/office/officeart/2005/8/layout/hierarchy3"/>
    <dgm:cxn modelId="{C29AA81D-932A-492E-953F-56CBE401939E}" type="presParOf" srcId="{99E9287D-64A6-4626-872D-41E0C973C21B}" destId="{CC92DABA-8C8A-4781-BA6A-15C08CDC74C3}" srcOrd="0" destOrd="0" presId="urn:microsoft.com/office/officeart/2005/8/layout/hierarchy3"/>
    <dgm:cxn modelId="{07827CF0-0FE1-45AE-BE82-14557E3F0274}" type="presParOf" srcId="{99E9287D-64A6-4626-872D-41E0C973C21B}" destId="{B87A23F6-4E40-4B61-967E-402986C4E576}" srcOrd="1" destOrd="0" presId="urn:microsoft.com/office/officeart/2005/8/layout/hierarchy3"/>
    <dgm:cxn modelId="{1792073E-A009-47FB-9645-4854D0B1CCF9}" type="presParOf" srcId="{8030AB6D-3F7E-4575-BD5B-8F2F08CF92AE}" destId="{945A6343-077A-464C-975B-02ED83971680}" srcOrd="1" destOrd="0" presId="urn:microsoft.com/office/officeart/2005/8/layout/hierarchy3"/>
    <dgm:cxn modelId="{C1346D65-21EA-4277-A8A1-5FFC555A2F7C}" type="presParOf" srcId="{945A6343-077A-464C-975B-02ED83971680}" destId="{8ED45A45-A11A-45C0-B2BF-57512F0C2BE2}" srcOrd="0" destOrd="0" presId="urn:microsoft.com/office/officeart/2005/8/layout/hierarchy3"/>
    <dgm:cxn modelId="{E95F6AF3-5688-4533-895A-60B86A5C7B66}" type="presParOf" srcId="{945A6343-077A-464C-975B-02ED83971680}" destId="{19513059-5DFE-4A5D-98E4-254849998BDE}" srcOrd="1" destOrd="0" presId="urn:microsoft.com/office/officeart/2005/8/layout/hierarchy3"/>
    <dgm:cxn modelId="{05946AE3-777F-486F-BD49-8112FFEE4A14}" type="presParOf" srcId="{7FCD850D-EEF2-4DD4-B548-6ECDFC74170C}" destId="{292B3C13-7A64-4C6F-B3D0-99986B1ADA84}" srcOrd="2" destOrd="0" presId="urn:microsoft.com/office/officeart/2005/8/layout/hierarchy3"/>
    <dgm:cxn modelId="{51605E34-9CF3-4284-A125-911476F4BB11}" type="presParOf" srcId="{292B3C13-7A64-4C6F-B3D0-99986B1ADA84}" destId="{AB1C421E-CE3C-4E1F-BA75-CFAD3F85E708}" srcOrd="0" destOrd="0" presId="urn:microsoft.com/office/officeart/2005/8/layout/hierarchy3"/>
    <dgm:cxn modelId="{D3AA4E13-3E99-402D-8734-6220C6A5812B}" type="presParOf" srcId="{AB1C421E-CE3C-4E1F-BA75-CFAD3F85E708}" destId="{FC122EB8-4CAD-45D8-809E-B50C0AF111FE}" srcOrd="0" destOrd="0" presId="urn:microsoft.com/office/officeart/2005/8/layout/hierarchy3"/>
    <dgm:cxn modelId="{011015EC-973C-458E-8C08-3DF2E634A87D}" type="presParOf" srcId="{AB1C421E-CE3C-4E1F-BA75-CFAD3F85E708}" destId="{307CBC4E-4909-4174-B3BC-C85C18366B19}" srcOrd="1" destOrd="0" presId="urn:microsoft.com/office/officeart/2005/8/layout/hierarchy3"/>
    <dgm:cxn modelId="{1B835303-851F-4D29-B2F9-D8CB242B90CF}" type="presParOf" srcId="{292B3C13-7A64-4C6F-B3D0-99986B1ADA84}" destId="{93103192-B2F2-4528-A05B-A3F2F5798FD8}" srcOrd="1" destOrd="0" presId="urn:microsoft.com/office/officeart/2005/8/layout/hierarchy3"/>
    <dgm:cxn modelId="{24A077FB-8B55-4884-AC4F-FE72B348F145}" type="presParOf" srcId="{93103192-B2F2-4528-A05B-A3F2F5798FD8}" destId="{B2B86294-7FEB-49AB-8F66-B55CBD5A9264}" srcOrd="0" destOrd="0" presId="urn:microsoft.com/office/officeart/2005/8/layout/hierarchy3"/>
    <dgm:cxn modelId="{4A7BF963-0CD4-49F4-AB79-3809FB68BE75}" type="presParOf" srcId="{93103192-B2F2-4528-A05B-A3F2F5798FD8}" destId="{6CB9247F-C3B8-4FA2-A537-81D894D1906B}" srcOrd="1" destOrd="0" presId="urn:microsoft.com/office/officeart/2005/8/layout/hierarchy3"/>
    <dgm:cxn modelId="{12CC6092-12C7-4443-9768-4031BF2B67DC}" type="presParOf" srcId="{7FCD850D-EEF2-4DD4-B548-6ECDFC74170C}" destId="{7A47ECA9-4095-44CB-8955-9A0ABDB2CCDF}" srcOrd="3" destOrd="0" presId="urn:microsoft.com/office/officeart/2005/8/layout/hierarchy3"/>
    <dgm:cxn modelId="{13D541CA-7BA9-4258-95E8-E7658614F213}" type="presParOf" srcId="{7A47ECA9-4095-44CB-8955-9A0ABDB2CCDF}" destId="{85C826EF-6001-4481-9A0B-3E45ADE087AA}" srcOrd="0" destOrd="0" presId="urn:microsoft.com/office/officeart/2005/8/layout/hierarchy3"/>
    <dgm:cxn modelId="{BCD3AE3D-4C03-4683-B73A-DA91AFC4A8F4}" type="presParOf" srcId="{85C826EF-6001-4481-9A0B-3E45ADE087AA}" destId="{904EECEE-D7F5-4ED7-9908-59BC91BF631D}" srcOrd="0" destOrd="0" presId="urn:microsoft.com/office/officeart/2005/8/layout/hierarchy3"/>
    <dgm:cxn modelId="{C45D3936-9F78-4737-A3C3-19DEC2DDF6BF}" type="presParOf" srcId="{85C826EF-6001-4481-9A0B-3E45ADE087AA}" destId="{AD85056B-59EE-4DF4-8F84-7BBB33466478}" srcOrd="1" destOrd="0" presId="urn:microsoft.com/office/officeart/2005/8/layout/hierarchy3"/>
    <dgm:cxn modelId="{48C20F5C-D1F5-40D7-88DF-089852B99015}" type="presParOf" srcId="{7A47ECA9-4095-44CB-8955-9A0ABDB2CCDF}" destId="{EDAE5B65-A529-4B9F-8241-BCC19583F562}" srcOrd="1" destOrd="0" presId="urn:microsoft.com/office/officeart/2005/8/layout/hierarchy3"/>
    <dgm:cxn modelId="{DC7BB579-6171-4666-AD09-7DABAFB20170}" type="presParOf" srcId="{EDAE5B65-A529-4B9F-8241-BCC19583F562}" destId="{DF7FB07E-D414-4B6B-8C47-F91B452A4DCE}" srcOrd="0" destOrd="0" presId="urn:microsoft.com/office/officeart/2005/8/layout/hierarchy3"/>
    <dgm:cxn modelId="{30D68F0C-0408-43B6-9FE0-6DBD724CB42C}" type="presParOf" srcId="{EDAE5B65-A529-4B9F-8241-BCC19583F562}" destId="{6B049240-5FF1-4C9D-98D4-7F9B0F24AB56}"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90C571-B7A5-417D-8F3A-7FC7682852CF}"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9E02FBEC-32DE-4289-8812-4BB872669ADB}">
      <dgm:prSet phldrT="[Text]" custT="1"/>
      <dgm:spPr/>
      <dgm:t>
        <a:bodyPr/>
        <a:lstStyle/>
        <a:p>
          <a:endParaRPr lang="en-ZA" sz="2800" b="1" dirty="0">
            <a:solidFill>
              <a:schemeClr val="bg2"/>
            </a:solidFill>
          </a:endParaRPr>
        </a:p>
        <a:p>
          <a:r>
            <a:rPr lang="en-ZA" sz="2800" b="1" dirty="0">
              <a:solidFill>
                <a:schemeClr val="bg1"/>
              </a:solidFill>
            </a:rPr>
            <a:t>Vision</a:t>
          </a:r>
          <a:endParaRPr lang="en-US" sz="2800" dirty="0">
            <a:solidFill>
              <a:schemeClr val="bg1"/>
            </a:solidFill>
          </a:endParaRPr>
        </a:p>
      </dgm:t>
    </dgm:pt>
    <dgm:pt modelId="{BC1220D4-8B60-4CC0-97E2-921C8FAEC990}" type="parTrans" cxnId="{B32E4776-5B53-4C36-BDF7-45E5E72AE50C}">
      <dgm:prSet/>
      <dgm:spPr/>
      <dgm:t>
        <a:bodyPr/>
        <a:lstStyle/>
        <a:p>
          <a:endParaRPr lang="en-US"/>
        </a:p>
      </dgm:t>
    </dgm:pt>
    <dgm:pt modelId="{72B271F5-E30F-4E5E-81C2-6AB9C2F59ABA}" type="sibTrans" cxnId="{B32E4776-5B53-4C36-BDF7-45E5E72AE50C}">
      <dgm:prSet/>
      <dgm:spPr/>
      <dgm:t>
        <a:bodyPr/>
        <a:lstStyle/>
        <a:p>
          <a:endParaRPr lang="en-US"/>
        </a:p>
      </dgm:t>
    </dgm:pt>
    <dgm:pt modelId="{1570B97E-97FF-4255-89C6-C26ECC9C6F27}">
      <dgm:prSet phldrT="[Text]" custT="1"/>
      <dgm:spPr/>
      <dgm:t>
        <a:bodyPr/>
        <a:lstStyle/>
        <a:p>
          <a:pPr algn="just">
            <a:buFontTx/>
            <a:buNone/>
          </a:pPr>
          <a:r>
            <a:rPr lang="en-ZA" sz="2000" kern="1200" dirty="0"/>
            <a:t>   </a:t>
          </a:r>
          <a:r>
            <a:rPr lang="en-ZA" sz="2200" kern="1200" dirty="0">
              <a:solidFill>
                <a:prstClr val="black">
                  <a:hueOff val="0"/>
                  <a:satOff val="0"/>
                  <a:lumOff val="0"/>
                  <a:alphaOff val="0"/>
                </a:prstClr>
              </a:solidFill>
              <a:latin typeface="Arial"/>
              <a:ea typeface="DejaVu Sans"/>
              <a:cs typeface="DejaVu Sans"/>
            </a:rPr>
            <a:t>Leading the development and advancement of the Natural Science Professions in South Africa.</a:t>
          </a:r>
          <a:endParaRPr lang="en-US" sz="2200" kern="1200" dirty="0">
            <a:solidFill>
              <a:prstClr val="black">
                <a:hueOff val="0"/>
                <a:satOff val="0"/>
                <a:lumOff val="0"/>
                <a:alphaOff val="0"/>
              </a:prstClr>
            </a:solidFill>
            <a:latin typeface="Arial"/>
            <a:ea typeface="DejaVu Sans"/>
            <a:cs typeface="DejaVu Sans"/>
          </a:endParaRPr>
        </a:p>
      </dgm:t>
    </dgm:pt>
    <dgm:pt modelId="{A572192B-F533-4D69-9B85-2CF1745578BF}" type="parTrans" cxnId="{2A5F04B8-EE92-41DD-B4C1-CE00A0943A08}">
      <dgm:prSet/>
      <dgm:spPr/>
      <dgm:t>
        <a:bodyPr/>
        <a:lstStyle/>
        <a:p>
          <a:endParaRPr lang="en-US"/>
        </a:p>
      </dgm:t>
    </dgm:pt>
    <dgm:pt modelId="{58973EC8-B67E-491D-8234-F88A4FF95F2E}" type="sibTrans" cxnId="{2A5F04B8-EE92-41DD-B4C1-CE00A0943A08}">
      <dgm:prSet/>
      <dgm:spPr/>
      <dgm:t>
        <a:bodyPr/>
        <a:lstStyle/>
        <a:p>
          <a:endParaRPr lang="en-US"/>
        </a:p>
      </dgm:t>
    </dgm:pt>
    <dgm:pt modelId="{1F9B327D-4CF4-4A11-B867-362320D8983D}">
      <dgm:prSet phldrT="[Text]" custT="1"/>
      <dgm:spPr/>
      <dgm:t>
        <a:bodyPr/>
        <a:lstStyle/>
        <a:p>
          <a:endParaRPr lang="en-US" sz="1000" kern="1200" dirty="0"/>
        </a:p>
        <a:p>
          <a:r>
            <a:rPr lang="en-US" sz="2800" b="1" kern="1200" dirty="0">
              <a:solidFill>
                <a:schemeClr val="bg1"/>
              </a:solidFill>
              <a:latin typeface="Arial"/>
              <a:ea typeface="DejaVu Sans"/>
              <a:cs typeface="DejaVu Sans"/>
            </a:rPr>
            <a:t>Mission</a:t>
          </a:r>
        </a:p>
      </dgm:t>
    </dgm:pt>
    <dgm:pt modelId="{B7B1602E-9A92-40D5-A271-E8259037F638}" type="parTrans" cxnId="{D847AD3F-DD6A-4AE1-A13E-62D587A2EC31}">
      <dgm:prSet/>
      <dgm:spPr/>
      <dgm:t>
        <a:bodyPr/>
        <a:lstStyle/>
        <a:p>
          <a:endParaRPr lang="en-US"/>
        </a:p>
      </dgm:t>
    </dgm:pt>
    <dgm:pt modelId="{813F88F8-08BE-4C7C-A9A0-18646AEB0BE1}" type="sibTrans" cxnId="{D847AD3F-DD6A-4AE1-A13E-62D587A2EC31}">
      <dgm:prSet/>
      <dgm:spPr/>
      <dgm:t>
        <a:bodyPr/>
        <a:lstStyle/>
        <a:p>
          <a:endParaRPr lang="en-US"/>
        </a:p>
      </dgm:t>
    </dgm:pt>
    <dgm:pt modelId="{37DCF3DF-8BB3-4300-8AD2-5A12D834AF2C}">
      <dgm:prSet phldrT="[Text]"/>
      <dgm:spPr/>
      <dgm:t>
        <a:bodyPr/>
        <a:lstStyle/>
        <a:p>
          <a:pPr algn="just">
            <a:buFontTx/>
            <a:buNone/>
          </a:pPr>
          <a:r>
            <a:rPr lang="en-ZA" dirty="0">
              <a:latin typeface="Arial"/>
              <a:ea typeface="DejaVu Sans"/>
              <a:cs typeface="DejaVu Sans"/>
            </a:rPr>
            <a:t>   To</a:t>
          </a:r>
          <a:r>
            <a:rPr lang="en-ZA" dirty="0"/>
            <a:t> </a:t>
          </a:r>
          <a:r>
            <a:rPr lang="en-ZA" dirty="0">
              <a:latin typeface="Arial"/>
              <a:ea typeface="DejaVu Sans"/>
              <a:cs typeface="DejaVu Sans"/>
            </a:rPr>
            <a:t>provide an efficient statutory Council for the recruitment, registration, regulation, and advancement of the Natural Scientific Professionals to ensure high-quality services for economic growth and societal benefit. </a:t>
          </a:r>
          <a:endParaRPr lang="en-US" dirty="0"/>
        </a:p>
      </dgm:t>
    </dgm:pt>
    <dgm:pt modelId="{EA7AB5A3-FF5B-4415-8C6D-B16FB5A9D9D2}" type="parTrans" cxnId="{1CE5A801-D649-4E0B-B79E-7C80A4B1D0B6}">
      <dgm:prSet/>
      <dgm:spPr/>
      <dgm:t>
        <a:bodyPr/>
        <a:lstStyle/>
        <a:p>
          <a:endParaRPr lang="en-US"/>
        </a:p>
      </dgm:t>
    </dgm:pt>
    <dgm:pt modelId="{43DC30E1-C77C-4524-B074-6B7B23302CF6}" type="sibTrans" cxnId="{1CE5A801-D649-4E0B-B79E-7C80A4B1D0B6}">
      <dgm:prSet/>
      <dgm:spPr/>
      <dgm:t>
        <a:bodyPr/>
        <a:lstStyle/>
        <a:p>
          <a:endParaRPr lang="en-US"/>
        </a:p>
      </dgm:t>
    </dgm:pt>
    <dgm:pt modelId="{41CEE5C6-051C-45E4-B864-F2523142BBCF}">
      <dgm:prSet phldrT="[Text]" custT="1"/>
      <dgm:spPr/>
      <dgm:t>
        <a:bodyPr/>
        <a:lstStyle/>
        <a:p>
          <a:r>
            <a:rPr lang="en-US" sz="2800" b="1" kern="1200" dirty="0">
              <a:solidFill>
                <a:schemeClr val="bg1"/>
              </a:solidFill>
              <a:latin typeface="Arial"/>
              <a:ea typeface="DejaVu Sans"/>
              <a:cs typeface="DejaVu Sans"/>
            </a:rPr>
            <a:t>Values</a:t>
          </a:r>
        </a:p>
      </dgm:t>
    </dgm:pt>
    <dgm:pt modelId="{06CB9706-0FF2-4993-A201-D9EFAC36254D}" type="parTrans" cxnId="{7A60143B-A6AA-46C9-B0C4-ABB7E4681981}">
      <dgm:prSet/>
      <dgm:spPr/>
      <dgm:t>
        <a:bodyPr/>
        <a:lstStyle/>
        <a:p>
          <a:endParaRPr lang="en-US"/>
        </a:p>
      </dgm:t>
    </dgm:pt>
    <dgm:pt modelId="{EA16BFD0-09C1-4397-A448-02E62601D2F8}" type="sibTrans" cxnId="{7A60143B-A6AA-46C9-B0C4-ABB7E4681981}">
      <dgm:prSet/>
      <dgm:spPr/>
      <dgm:t>
        <a:bodyPr/>
        <a:lstStyle/>
        <a:p>
          <a:endParaRPr lang="en-US"/>
        </a:p>
      </dgm:t>
    </dgm:pt>
    <dgm:pt modelId="{7833149E-A0FB-47D0-AFBF-F68791F7DBE9}">
      <dgm:prSet phldrT="[Text]"/>
      <dgm:spPr/>
      <dgm:t>
        <a:bodyPr/>
        <a:lstStyle/>
        <a:p>
          <a:pPr>
            <a:buFontTx/>
            <a:buNone/>
          </a:pPr>
          <a:r>
            <a:rPr lang="en-ZA" dirty="0">
              <a:latin typeface="Arial"/>
              <a:ea typeface="DejaVu Sans"/>
              <a:cs typeface="DejaVu Sans"/>
            </a:rPr>
            <a:t>   SACNASP will be guided by the values of </a:t>
          </a:r>
          <a:r>
            <a:rPr lang="en-ZA" b="0" dirty="0">
              <a:latin typeface="Arial"/>
              <a:ea typeface="DejaVu Sans"/>
              <a:cs typeface="DejaVu Sans"/>
            </a:rPr>
            <a:t>independence, non- discrimination, diversity, </a:t>
          </a:r>
          <a:r>
            <a:rPr lang="en-ZA" b="1" dirty="0">
              <a:solidFill>
                <a:schemeClr val="accent1"/>
              </a:solidFill>
              <a:latin typeface="Arial"/>
              <a:ea typeface="DejaVu Sans"/>
              <a:cs typeface="DejaVu Sans"/>
            </a:rPr>
            <a:t>inclusiveness</a:t>
          </a:r>
          <a:r>
            <a:rPr lang="en-ZA" b="0" dirty="0">
              <a:latin typeface="Arial"/>
              <a:ea typeface="DejaVu Sans"/>
              <a:cs typeface="DejaVu Sans"/>
            </a:rPr>
            <a:t>, honesty, </a:t>
          </a:r>
          <a:r>
            <a:rPr lang="en-ZA" b="1" dirty="0">
              <a:solidFill>
                <a:schemeClr val="accent1"/>
              </a:solidFill>
              <a:latin typeface="Arial"/>
              <a:ea typeface="DejaVu Sans"/>
              <a:cs typeface="DejaVu Sans"/>
            </a:rPr>
            <a:t>integrity</a:t>
          </a:r>
          <a:r>
            <a:rPr lang="en-ZA" b="0" dirty="0">
              <a:latin typeface="Arial"/>
              <a:ea typeface="DejaVu Sans"/>
              <a:cs typeface="DejaVu Sans"/>
            </a:rPr>
            <a:t>, respect, non-partisanship, </a:t>
          </a:r>
          <a:r>
            <a:rPr lang="en-ZA" b="1" dirty="0">
              <a:solidFill>
                <a:schemeClr val="accent1"/>
              </a:solidFill>
              <a:latin typeface="Arial"/>
              <a:ea typeface="DejaVu Sans"/>
              <a:cs typeface="DejaVu Sans"/>
            </a:rPr>
            <a:t>innovation</a:t>
          </a:r>
          <a:r>
            <a:rPr lang="en-ZA" b="0" dirty="0">
              <a:latin typeface="Arial"/>
              <a:ea typeface="DejaVu Sans"/>
              <a:cs typeface="DejaVu Sans"/>
            </a:rPr>
            <a:t>, diligence, </a:t>
          </a:r>
          <a:r>
            <a:rPr lang="en-ZA" b="1" dirty="0">
              <a:solidFill>
                <a:schemeClr val="accent1"/>
              </a:solidFill>
              <a:latin typeface="Arial"/>
              <a:ea typeface="DejaVu Sans"/>
              <a:cs typeface="DejaVu Sans"/>
            </a:rPr>
            <a:t>responsiveness</a:t>
          </a:r>
          <a:r>
            <a:rPr lang="en-ZA" b="0" dirty="0">
              <a:latin typeface="Arial"/>
              <a:ea typeface="DejaVu Sans"/>
              <a:cs typeface="DejaVu Sans"/>
            </a:rPr>
            <a:t> and </a:t>
          </a:r>
          <a:r>
            <a:rPr lang="en-ZA" b="1" dirty="0">
              <a:solidFill>
                <a:schemeClr val="accent1"/>
              </a:solidFill>
              <a:latin typeface="Arial"/>
              <a:ea typeface="DejaVu Sans"/>
              <a:cs typeface="DejaVu Sans"/>
            </a:rPr>
            <a:t>collaboration</a:t>
          </a:r>
          <a:r>
            <a:rPr lang="en-ZA" b="0" dirty="0">
              <a:latin typeface="Arial"/>
              <a:ea typeface="DejaVu Sans"/>
              <a:cs typeface="DejaVu Sans"/>
            </a:rPr>
            <a:t>. </a:t>
          </a:r>
          <a:endParaRPr lang="en-US" dirty="0"/>
        </a:p>
      </dgm:t>
    </dgm:pt>
    <dgm:pt modelId="{864A2E9A-F4B2-4E66-95E2-0ADF9B8429FC}" type="parTrans" cxnId="{1EB0991D-4E8F-47A6-A32B-3A1DD71E09BB}">
      <dgm:prSet/>
      <dgm:spPr/>
      <dgm:t>
        <a:bodyPr/>
        <a:lstStyle/>
        <a:p>
          <a:endParaRPr lang="en-US"/>
        </a:p>
      </dgm:t>
    </dgm:pt>
    <dgm:pt modelId="{ABDA20A8-3167-4166-9C9C-FE7499183041}" type="sibTrans" cxnId="{1EB0991D-4E8F-47A6-A32B-3A1DD71E09BB}">
      <dgm:prSet/>
      <dgm:spPr/>
      <dgm:t>
        <a:bodyPr/>
        <a:lstStyle/>
        <a:p>
          <a:endParaRPr lang="en-US"/>
        </a:p>
      </dgm:t>
    </dgm:pt>
    <dgm:pt modelId="{529B5992-009F-4E9D-9CCE-FD6DD167A485}" type="pres">
      <dgm:prSet presAssocID="{4090C571-B7A5-417D-8F3A-7FC7682852CF}" presName="linearFlow" presStyleCnt="0">
        <dgm:presLayoutVars>
          <dgm:dir/>
          <dgm:animLvl val="lvl"/>
          <dgm:resizeHandles val="exact"/>
        </dgm:presLayoutVars>
      </dgm:prSet>
      <dgm:spPr/>
    </dgm:pt>
    <dgm:pt modelId="{1C065171-EFE9-4305-9C38-7696FDB07322}" type="pres">
      <dgm:prSet presAssocID="{9E02FBEC-32DE-4289-8812-4BB872669ADB}" presName="composite" presStyleCnt="0"/>
      <dgm:spPr/>
    </dgm:pt>
    <dgm:pt modelId="{F29F4A61-0216-41FF-BD14-5FED18ACE2DE}" type="pres">
      <dgm:prSet presAssocID="{9E02FBEC-32DE-4289-8812-4BB872669ADB}" presName="parentText" presStyleLbl="alignNode1" presStyleIdx="0" presStyleCnt="3" custScaleX="130186">
        <dgm:presLayoutVars>
          <dgm:chMax val="1"/>
          <dgm:bulletEnabled val="1"/>
        </dgm:presLayoutVars>
      </dgm:prSet>
      <dgm:spPr/>
    </dgm:pt>
    <dgm:pt modelId="{A3FCE9B8-923A-44AD-8CE5-1311D8137CE1}" type="pres">
      <dgm:prSet presAssocID="{9E02FBEC-32DE-4289-8812-4BB872669ADB}" presName="descendantText" presStyleLbl="alignAcc1" presStyleIdx="0" presStyleCnt="3" custScaleX="94515" custScaleY="100000" custLinFactNeighborX="-533" custLinFactNeighborY="736">
        <dgm:presLayoutVars>
          <dgm:bulletEnabled val="1"/>
        </dgm:presLayoutVars>
      </dgm:prSet>
      <dgm:spPr/>
    </dgm:pt>
    <dgm:pt modelId="{8137EA57-27E9-40D0-B039-3B323715B1A9}" type="pres">
      <dgm:prSet presAssocID="{72B271F5-E30F-4E5E-81C2-6AB9C2F59ABA}" presName="sp" presStyleCnt="0"/>
      <dgm:spPr/>
    </dgm:pt>
    <dgm:pt modelId="{E2357A95-0A28-459B-91D7-35CF65CA05F9}" type="pres">
      <dgm:prSet presAssocID="{1F9B327D-4CF4-4A11-B867-362320D8983D}" presName="composite" presStyleCnt="0"/>
      <dgm:spPr/>
    </dgm:pt>
    <dgm:pt modelId="{D38E33E1-177C-40EB-9608-2837D05322B8}" type="pres">
      <dgm:prSet presAssocID="{1F9B327D-4CF4-4A11-B867-362320D8983D}" presName="parentText" presStyleLbl="alignNode1" presStyleIdx="1" presStyleCnt="3" custScaleX="117504">
        <dgm:presLayoutVars>
          <dgm:chMax val="1"/>
          <dgm:bulletEnabled val="1"/>
        </dgm:presLayoutVars>
      </dgm:prSet>
      <dgm:spPr/>
    </dgm:pt>
    <dgm:pt modelId="{D9D3B3FA-539F-4948-AA5F-005F1FA046C4}" type="pres">
      <dgm:prSet presAssocID="{1F9B327D-4CF4-4A11-B867-362320D8983D}" presName="descendantText" presStyleLbl="alignAcc1" presStyleIdx="1" presStyleCnt="3" custScaleX="96590" custLinFactNeighborX="-305" custLinFactNeighborY="-3092">
        <dgm:presLayoutVars>
          <dgm:bulletEnabled val="1"/>
        </dgm:presLayoutVars>
      </dgm:prSet>
      <dgm:spPr/>
    </dgm:pt>
    <dgm:pt modelId="{8DDE7323-7BC1-4AB8-BA6F-E330B2E5747F}" type="pres">
      <dgm:prSet presAssocID="{813F88F8-08BE-4C7C-A9A0-18646AEB0BE1}" presName="sp" presStyleCnt="0"/>
      <dgm:spPr/>
    </dgm:pt>
    <dgm:pt modelId="{F01D1170-A27E-4F03-916B-67979385033C}" type="pres">
      <dgm:prSet presAssocID="{41CEE5C6-051C-45E4-B864-F2523142BBCF}" presName="composite" presStyleCnt="0"/>
      <dgm:spPr/>
    </dgm:pt>
    <dgm:pt modelId="{1BDE4C78-94DD-458F-B465-E858873B2688}" type="pres">
      <dgm:prSet presAssocID="{41CEE5C6-051C-45E4-B864-F2523142BBCF}" presName="parentText" presStyleLbl="alignNode1" presStyleIdx="2" presStyleCnt="3" custScaleX="121607" custLinFactNeighborX="-8959" custLinFactNeighborY="297">
        <dgm:presLayoutVars>
          <dgm:chMax val="1"/>
          <dgm:bulletEnabled val="1"/>
        </dgm:presLayoutVars>
      </dgm:prSet>
      <dgm:spPr/>
    </dgm:pt>
    <dgm:pt modelId="{7869DD00-4FE3-4788-848E-AADBAD12E45A}" type="pres">
      <dgm:prSet presAssocID="{41CEE5C6-051C-45E4-B864-F2523142BBCF}" presName="descendantText" presStyleLbl="alignAcc1" presStyleIdx="2" presStyleCnt="3" custScaleX="97066" custLinFactNeighborX="389" custLinFactNeighborY="737">
        <dgm:presLayoutVars>
          <dgm:bulletEnabled val="1"/>
        </dgm:presLayoutVars>
      </dgm:prSet>
      <dgm:spPr/>
    </dgm:pt>
  </dgm:ptLst>
  <dgm:cxnLst>
    <dgm:cxn modelId="{1CE5A801-D649-4E0B-B79E-7C80A4B1D0B6}" srcId="{1F9B327D-4CF4-4A11-B867-362320D8983D}" destId="{37DCF3DF-8BB3-4300-8AD2-5A12D834AF2C}" srcOrd="0" destOrd="0" parTransId="{EA7AB5A3-FF5B-4415-8C6D-B16FB5A9D9D2}" sibTransId="{43DC30E1-C77C-4524-B074-6B7B23302CF6}"/>
    <dgm:cxn modelId="{1EB0991D-4E8F-47A6-A32B-3A1DD71E09BB}" srcId="{41CEE5C6-051C-45E4-B864-F2523142BBCF}" destId="{7833149E-A0FB-47D0-AFBF-F68791F7DBE9}" srcOrd="0" destOrd="0" parTransId="{864A2E9A-F4B2-4E66-95E2-0ADF9B8429FC}" sibTransId="{ABDA20A8-3167-4166-9C9C-FE7499183041}"/>
    <dgm:cxn modelId="{7A60143B-A6AA-46C9-B0C4-ABB7E4681981}" srcId="{4090C571-B7A5-417D-8F3A-7FC7682852CF}" destId="{41CEE5C6-051C-45E4-B864-F2523142BBCF}" srcOrd="2" destOrd="0" parTransId="{06CB9706-0FF2-4993-A201-D9EFAC36254D}" sibTransId="{EA16BFD0-09C1-4397-A448-02E62601D2F8}"/>
    <dgm:cxn modelId="{D847AD3F-DD6A-4AE1-A13E-62D587A2EC31}" srcId="{4090C571-B7A5-417D-8F3A-7FC7682852CF}" destId="{1F9B327D-4CF4-4A11-B867-362320D8983D}" srcOrd="1" destOrd="0" parTransId="{B7B1602E-9A92-40D5-A271-E8259037F638}" sibTransId="{813F88F8-08BE-4C7C-A9A0-18646AEB0BE1}"/>
    <dgm:cxn modelId="{B056865F-723E-4BF2-A8D1-679E4E1C1060}" type="presOf" srcId="{9E02FBEC-32DE-4289-8812-4BB872669ADB}" destId="{F29F4A61-0216-41FF-BD14-5FED18ACE2DE}" srcOrd="0" destOrd="0" presId="urn:microsoft.com/office/officeart/2005/8/layout/chevron2"/>
    <dgm:cxn modelId="{5E3BDC6F-BF41-4C05-8EE5-0C82DD18E9DE}" type="presOf" srcId="{37DCF3DF-8BB3-4300-8AD2-5A12D834AF2C}" destId="{D9D3B3FA-539F-4948-AA5F-005F1FA046C4}" srcOrd="0" destOrd="0" presId="urn:microsoft.com/office/officeart/2005/8/layout/chevron2"/>
    <dgm:cxn modelId="{B32E4776-5B53-4C36-BDF7-45E5E72AE50C}" srcId="{4090C571-B7A5-417D-8F3A-7FC7682852CF}" destId="{9E02FBEC-32DE-4289-8812-4BB872669ADB}" srcOrd="0" destOrd="0" parTransId="{BC1220D4-8B60-4CC0-97E2-921C8FAEC990}" sibTransId="{72B271F5-E30F-4E5E-81C2-6AB9C2F59ABA}"/>
    <dgm:cxn modelId="{E64DC6A5-C30D-48F8-A061-61FA4F1561F5}" type="presOf" srcId="{1570B97E-97FF-4255-89C6-C26ECC9C6F27}" destId="{A3FCE9B8-923A-44AD-8CE5-1311D8137CE1}" srcOrd="0" destOrd="0" presId="urn:microsoft.com/office/officeart/2005/8/layout/chevron2"/>
    <dgm:cxn modelId="{2A5F04B8-EE92-41DD-B4C1-CE00A0943A08}" srcId="{9E02FBEC-32DE-4289-8812-4BB872669ADB}" destId="{1570B97E-97FF-4255-89C6-C26ECC9C6F27}" srcOrd="0" destOrd="0" parTransId="{A572192B-F533-4D69-9B85-2CF1745578BF}" sibTransId="{58973EC8-B67E-491D-8234-F88A4FF95F2E}"/>
    <dgm:cxn modelId="{E5DD80D2-DCE4-4C17-A98C-8DB5FA9AF235}" type="presOf" srcId="{4090C571-B7A5-417D-8F3A-7FC7682852CF}" destId="{529B5992-009F-4E9D-9CCE-FD6DD167A485}" srcOrd="0" destOrd="0" presId="urn:microsoft.com/office/officeart/2005/8/layout/chevron2"/>
    <dgm:cxn modelId="{8F1F8BDA-0C2A-4167-8B3F-C210D9A06FD3}" type="presOf" srcId="{7833149E-A0FB-47D0-AFBF-F68791F7DBE9}" destId="{7869DD00-4FE3-4788-848E-AADBAD12E45A}" srcOrd="0" destOrd="0" presId="urn:microsoft.com/office/officeart/2005/8/layout/chevron2"/>
    <dgm:cxn modelId="{F37060EA-7ECF-4F65-A03B-471CFB1C54FC}" type="presOf" srcId="{41CEE5C6-051C-45E4-B864-F2523142BBCF}" destId="{1BDE4C78-94DD-458F-B465-E858873B2688}" srcOrd="0" destOrd="0" presId="urn:microsoft.com/office/officeart/2005/8/layout/chevron2"/>
    <dgm:cxn modelId="{A6515FFF-D5DA-492F-8DBA-486DCC577FE0}" type="presOf" srcId="{1F9B327D-4CF4-4A11-B867-362320D8983D}" destId="{D38E33E1-177C-40EB-9608-2837D05322B8}" srcOrd="0" destOrd="0" presId="urn:microsoft.com/office/officeart/2005/8/layout/chevron2"/>
    <dgm:cxn modelId="{2FA22C5D-DBF2-481C-B6BA-E52E9D12C8AD}" type="presParOf" srcId="{529B5992-009F-4E9D-9CCE-FD6DD167A485}" destId="{1C065171-EFE9-4305-9C38-7696FDB07322}" srcOrd="0" destOrd="0" presId="urn:microsoft.com/office/officeart/2005/8/layout/chevron2"/>
    <dgm:cxn modelId="{34F59B44-8A6A-4236-866B-274266C9CB71}" type="presParOf" srcId="{1C065171-EFE9-4305-9C38-7696FDB07322}" destId="{F29F4A61-0216-41FF-BD14-5FED18ACE2DE}" srcOrd="0" destOrd="0" presId="urn:microsoft.com/office/officeart/2005/8/layout/chevron2"/>
    <dgm:cxn modelId="{F1DA19C0-853F-46D8-86BD-210301142CD9}" type="presParOf" srcId="{1C065171-EFE9-4305-9C38-7696FDB07322}" destId="{A3FCE9B8-923A-44AD-8CE5-1311D8137CE1}" srcOrd="1" destOrd="0" presId="urn:microsoft.com/office/officeart/2005/8/layout/chevron2"/>
    <dgm:cxn modelId="{A0976CE6-9FC5-43A9-BFC6-0D5D9688407F}" type="presParOf" srcId="{529B5992-009F-4E9D-9CCE-FD6DD167A485}" destId="{8137EA57-27E9-40D0-B039-3B323715B1A9}" srcOrd="1" destOrd="0" presId="urn:microsoft.com/office/officeart/2005/8/layout/chevron2"/>
    <dgm:cxn modelId="{34D0F29E-B927-49DE-9482-AD72955CE3A9}" type="presParOf" srcId="{529B5992-009F-4E9D-9CCE-FD6DD167A485}" destId="{E2357A95-0A28-459B-91D7-35CF65CA05F9}" srcOrd="2" destOrd="0" presId="urn:microsoft.com/office/officeart/2005/8/layout/chevron2"/>
    <dgm:cxn modelId="{1C65B63D-83F9-4865-B24F-AFA28FB1AB56}" type="presParOf" srcId="{E2357A95-0A28-459B-91D7-35CF65CA05F9}" destId="{D38E33E1-177C-40EB-9608-2837D05322B8}" srcOrd="0" destOrd="0" presId="urn:microsoft.com/office/officeart/2005/8/layout/chevron2"/>
    <dgm:cxn modelId="{2504844B-783E-4E51-9F08-C6356A3EE10F}" type="presParOf" srcId="{E2357A95-0A28-459B-91D7-35CF65CA05F9}" destId="{D9D3B3FA-539F-4948-AA5F-005F1FA046C4}" srcOrd="1" destOrd="0" presId="urn:microsoft.com/office/officeart/2005/8/layout/chevron2"/>
    <dgm:cxn modelId="{84D8ED32-FA7E-43D6-BF96-D5708ED89BDF}" type="presParOf" srcId="{529B5992-009F-4E9D-9CCE-FD6DD167A485}" destId="{8DDE7323-7BC1-4AB8-BA6F-E330B2E5747F}" srcOrd="3" destOrd="0" presId="urn:microsoft.com/office/officeart/2005/8/layout/chevron2"/>
    <dgm:cxn modelId="{A817F44A-72BB-4863-9C14-2892C3F510FE}" type="presParOf" srcId="{529B5992-009F-4E9D-9CCE-FD6DD167A485}" destId="{F01D1170-A27E-4F03-916B-67979385033C}" srcOrd="4" destOrd="0" presId="urn:microsoft.com/office/officeart/2005/8/layout/chevron2"/>
    <dgm:cxn modelId="{B00EDB7B-EE34-42F6-9367-2AE343D77FB4}" type="presParOf" srcId="{F01D1170-A27E-4F03-916B-67979385033C}" destId="{1BDE4C78-94DD-458F-B465-E858873B2688}" srcOrd="0" destOrd="0" presId="urn:microsoft.com/office/officeart/2005/8/layout/chevron2"/>
    <dgm:cxn modelId="{C60B1D4F-87C8-4479-95AA-6FA626643784}" type="presParOf" srcId="{F01D1170-A27E-4F03-916B-67979385033C}" destId="{7869DD00-4FE3-4788-848E-AADBAD12E45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19AEAC1-AD7C-4D6A-B639-746F4AC1C99D}" type="doc">
      <dgm:prSet loTypeId="urn:microsoft.com/office/officeart/2005/8/layout/list1" loCatId="list" qsTypeId="urn:microsoft.com/office/officeart/2005/8/quickstyle/simple3" qsCatId="simple" csTypeId="urn:microsoft.com/office/officeart/2005/8/colors/accent6_5" csCatId="accent6" phldr="1"/>
      <dgm:spPr/>
      <dgm:t>
        <a:bodyPr/>
        <a:lstStyle/>
        <a:p>
          <a:endParaRPr lang="en-US"/>
        </a:p>
      </dgm:t>
    </dgm:pt>
    <dgm:pt modelId="{CE4D8381-A4AB-4104-A14F-A12C7643332A}">
      <dgm:prSet custT="1"/>
      <dgm:spPr/>
      <dgm:t>
        <a:bodyPr/>
        <a:lstStyle/>
        <a:p>
          <a:r>
            <a:rPr lang="en-ZA" sz="2000" dirty="0"/>
            <a:t>To proactively advise Government and relevant stakeholders on the contributions and role of the Natural Scientific Professions in South Africa.</a:t>
          </a:r>
          <a:endParaRPr lang="en-US" sz="2000" dirty="0"/>
        </a:p>
      </dgm:t>
    </dgm:pt>
    <dgm:pt modelId="{042CBE91-D661-4BEE-8AB5-2B80A69F3E39}" type="parTrans" cxnId="{EAA52323-5F67-442D-8FE2-5ED3EE0F0764}">
      <dgm:prSet/>
      <dgm:spPr/>
      <dgm:t>
        <a:bodyPr/>
        <a:lstStyle/>
        <a:p>
          <a:endParaRPr lang="en-US" sz="2000"/>
        </a:p>
      </dgm:t>
    </dgm:pt>
    <dgm:pt modelId="{8783EB9A-3CB9-4502-9923-51F9462ACCA4}" type="sibTrans" cxnId="{EAA52323-5F67-442D-8FE2-5ED3EE0F0764}">
      <dgm:prSet/>
      <dgm:spPr/>
      <dgm:t>
        <a:bodyPr/>
        <a:lstStyle/>
        <a:p>
          <a:endParaRPr lang="en-US" sz="2000"/>
        </a:p>
      </dgm:t>
    </dgm:pt>
    <dgm:pt modelId="{FD996163-2CAB-47A9-86A0-D73CBA74109A}">
      <dgm:prSet custT="1"/>
      <dgm:spPr/>
      <dgm:t>
        <a:bodyPr/>
        <a:lstStyle/>
        <a:p>
          <a:r>
            <a:rPr lang="en-US" sz="2000" dirty="0"/>
            <a:t>To enforce high professional and ethical standards for the natural scientific workforce.</a:t>
          </a:r>
        </a:p>
      </dgm:t>
    </dgm:pt>
    <dgm:pt modelId="{2D7BD689-CFE7-4BBD-99F8-73C7AA87F7BE}" type="parTrans" cxnId="{6FA1BFCE-5B7E-4E89-BEFC-A223C17B0F06}">
      <dgm:prSet/>
      <dgm:spPr/>
      <dgm:t>
        <a:bodyPr/>
        <a:lstStyle/>
        <a:p>
          <a:endParaRPr lang="en-US" sz="2000"/>
        </a:p>
      </dgm:t>
    </dgm:pt>
    <dgm:pt modelId="{33903C38-920E-4B49-96C6-AE5A26EB2171}" type="sibTrans" cxnId="{6FA1BFCE-5B7E-4E89-BEFC-A223C17B0F06}">
      <dgm:prSet/>
      <dgm:spPr/>
      <dgm:t>
        <a:bodyPr/>
        <a:lstStyle/>
        <a:p>
          <a:endParaRPr lang="en-US" sz="2000"/>
        </a:p>
      </dgm:t>
    </dgm:pt>
    <dgm:pt modelId="{1540DF0B-FC2A-4B5B-A8B0-DE61B6E051A9}">
      <dgm:prSet custT="1"/>
      <dgm:spPr/>
      <dgm:t>
        <a:bodyPr/>
        <a:lstStyle/>
        <a:p>
          <a:r>
            <a:rPr lang="en-US" sz="2000"/>
            <a:t>To promote the natural science professions and science engagement in South Africa.</a:t>
          </a:r>
        </a:p>
      </dgm:t>
    </dgm:pt>
    <dgm:pt modelId="{118EA7BE-7AB0-4932-A1D5-B20F871C6849}" type="parTrans" cxnId="{D9720D00-537C-40F8-8DE8-0B1ABF79079D}">
      <dgm:prSet/>
      <dgm:spPr/>
      <dgm:t>
        <a:bodyPr/>
        <a:lstStyle/>
        <a:p>
          <a:endParaRPr lang="en-US" sz="2000"/>
        </a:p>
      </dgm:t>
    </dgm:pt>
    <dgm:pt modelId="{B8D5540F-516B-4B84-B2A0-1EB1F455AC88}" type="sibTrans" cxnId="{D9720D00-537C-40F8-8DE8-0B1ABF79079D}">
      <dgm:prSet/>
      <dgm:spPr/>
      <dgm:t>
        <a:bodyPr/>
        <a:lstStyle/>
        <a:p>
          <a:endParaRPr lang="en-US" sz="2000"/>
        </a:p>
      </dgm:t>
    </dgm:pt>
    <dgm:pt modelId="{CE194DE9-E8D7-42CC-91D6-A00D6BADA1DE}">
      <dgm:prSet custT="1"/>
      <dgm:spPr/>
      <dgm:t>
        <a:bodyPr/>
        <a:lstStyle/>
        <a:p>
          <a:r>
            <a:rPr lang="en-US" sz="2000"/>
            <a:t>To promote the professional development and transformation of the natural science sector in South Africa.</a:t>
          </a:r>
        </a:p>
      </dgm:t>
    </dgm:pt>
    <dgm:pt modelId="{9E0B2EEF-D216-4FFC-99DA-491D3A7140C7}" type="parTrans" cxnId="{A51A8D9B-059D-4528-8DC3-77DA1DE30247}">
      <dgm:prSet/>
      <dgm:spPr/>
      <dgm:t>
        <a:bodyPr/>
        <a:lstStyle/>
        <a:p>
          <a:endParaRPr lang="en-US" sz="2000"/>
        </a:p>
      </dgm:t>
    </dgm:pt>
    <dgm:pt modelId="{204DAF2B-70AA-4E9A-BF4E-5681DC29705D}" type="sibTrans" cxnId="{A51A8D9B-059D-4528-8DC3-77DA1DE30247}">
      <dgm:prSet/>
      <dgm:spPr/>
      <dgm:t>
        <a:bodyPr/>
        <a:lstStyle/>
        <a:p>
          <a:endParaRPr lang="en-US" sz="2000"/>
        </a:p>
      </dgm:t>
    </dgm:pt>
    <dgm:pt modelId="{23FA88B3-8F80-4030-A094-0E93904F2835}">
      <dgm:prSet custT="1"/>
      <dgm:spPr/>
      <dgm:t>
        <a:bodyPr/>
        <a:lstStyle/>
        <a:p>
          <a:r>
            <a:rPr lang="en-US" sz="2000"/>
            <a:t>To foster a culture of good corporate governance</a:t>
          </a:r>
        </a:p>
      </dgm:t>
    </dgm:pt>
    <dgm:pt modelId="{69700828-F3BD-4FE4-87A9-F2D5CDC78754}" type="parTrans" cxnId="{85244717-DBBA-4B46-BA3A-4641F8985BFC}">
      <dgm:prSet/>
      <dgm:spPr/>
      <dgm:t>
        <a:bodyPr/>
        <a:lstStyle/>
        <a:p>
          <a:endParaRPr lang="en-US" sz="2000"/>
        </a:p>
      </dgm:t>
    </dgm:pt>
    <dgm:pt modelId="{DD31A08F-F666-46F0-ABD1-D6E5CADE8D34}" type="sibTrans" cxnId="{85244717-DBBA-4B46-BA3A-4641F8985BFC}">
      <dgm:prSet/>
      <dgm:spPr/>
      <dgm:t>
        <a:bodyPr/>
        <a:lstStyle/>
        <a:p>
          <a:endParaRPr lang="en-US" sz="2000"/>
        </a:p>
      </dgm:t>
    </dgm:pt>
    <dgm:pt modelId="{60F390B9-F047-43BA-9FA9-E6EC8CAD3A9A}" type="pres">
      <dgm:prSet presAssocID="{719AEAC1-AD7C-4D6A-B639-746F4AC1C99D}" presName="linear" presStyleCnt="0">
        <dgm:presLayoutVars>
          <dgm:dir/>
          <dgm:animLvl val="lvl"/>
          <dgm:resizeHandles val="exact"/>
        </dgm:presLayoutVars>
      </dgm:prSet>
      <dgm:spPr/>
    </dgm:pt>
    <dgm:pt modelId="{D63DB8E4-6575-4300-A7E7-8A32759C71F1}" type="pres">
      <dgm:prSet presAssocID="{CE4D8381-A4AB-4104-A14F-A12C7643332A}" presName="parentLin" presStyleCnt="0"/>
      <dgm:spPr/>
    </dgm:pt>
    <dgm:pt modelId="{E9D20C0D-8E71-442A-AF79-47A589AAAA10}" type="pres">
      <dgm:prSet presAssocID="{CE4D8381-A4AB-4104-A14F-A12C7643332A}" presName="parentLeftMargin" presStyleLbl="node1" presStyleIdx="0" presStyleCnt="5"/>
      <dgm:spPr/>
    </dgm:pt>
    <dgm:pt modelId="{FDCF2598-2236-4F03-A2F2-66357DB634E8}" type="pres">
      <dgm:prSet presAssocID="{CE4D8381-A4AB-4104-A14F-A12C7643332A}" presName="parentText" presStyleLbl="node1" presStyleIdx="0" presStyleCnt="5" custScaleX="127741" custLinFactNeighborX="18161" custLinFactNeighborY="16373">
        <dgm:presLayoutVars>
          <dgm:chMax val="0"/>
          <dgm:bulletEnabled val="1"/>
        </dgm:presLayoutVars>
      </dgm:prSet>
      <dgm:spPr/>
    </dgm:pt>
    <dgm:pt modelId="{7D1AFC58-499D-45B3-9ABC-8E7EDA1DAE50}" type="pres">
      <dgm:prSet presAssocID="{CE4D8381-A4AB-4104-A14F-A12C7643332A}" presName="negativeSpace" presStyleCnt="0"/>
      <dgm:spPr/>
    </dgm:pt>
    <dgm:pt modelId="{951270F3-9D95-4E67-8356-C81261F0BD64}" type="pres">
      <dgm:prSet presAssocID="{CE4D8381-A4AB-4104-A14F-A12C7643332A}" presName="childText" presStyleLbl="conFgAcc1" presStyleIdx="0" presStyleCnt="5">
        <dgm:presLayoutVars>
          <dgm:bulletEnabled val="1"/>
        </dgm:presLayoutVars>
      </dgm:prSet>
      <dgm:spPr/>
    </dgm:pt>
    <dgm:pt modelId="{5DEAE1E3-853A-4DE4-B821-B491EC0D2A2D}" type="pres">
      <dgm:prSet presAssocID="{8783EB9A-3CB9-4502-9923-51F9462ACCA4}" presName="spaceBetweenRectangles" presStyleCnt="0"/>
      <dgm:spPr/>
    </dgm:pt>
    <dgm:pt modelId="{0F4E0077-2EFE-4302-A00C-2AEA043DFEBD}" type="pres">
      <dgm:prSet presAssocID="{FD996163-2CAB-47A9-86A0-D73CBA74109A}" presName="parentLin" presStyleCnt="0"/>
      <dgm:spPr/>
    </dgm:pt>
    <dgm:pt modelId="{3856F928-3847-4B25-A48F-34246CDD230A}" type="pres">
      <dgm:prSet presAssocID="{FD996163-2CAB-47A9-86A0-D73CBA74109A}" presName="parentLeftMargin" presStyleLbl="node1" presStyleIdx="0" presStyleCnt="5"/>
      <dgm:spPr/>
    </dgm:pt>
    <dgm:pt modelId="{7D214AD3-C608-4F7E-B546-0C07ABD945B7}" type="pres">
      <dgm:prSet presAssocID="{FD996163-2CAB-47A9-86A0-D73CBA74109A}" presName="parentText" presStyleLbl="node1" presStyleIdx="1" presStyleCnt="5" custScaleX="127741" custLinFactNeighborX="18161" custLinFactNeighborY="16373">
        <dgm:presLayoutVars>
          <dgm:chMax val="0"/>
          <dgm:bulletEnabled val="1"/>
        </dgm:presLayoutVars>
      </dgm:prSet>
      <dgm:spPr/>
    </dgm:pt>
    <dgm:pt modelId="{5832402A-3FC7-40FE-9D2F-4D6BA9AC2A77}" type="pres">
      <dgm:prSet presAssocID="{FD996163-2CAB-47A9-86A0-D73CBA74109A}" presName="negativeSpace" presStyleCnt="0"/>
      <dgm:spPr/>
    </dgm:pt>
    <dgm:pt modelId="{3F191647-CF18-4E40-A736-84D80F8EDDCD}" type="pres">
      <dgm:prSet presAssocID="{FD996163-2CAB-47A9-86A0-D73CBA74109A}" presName="childText" presStyleLbl="conFgAcc1" presStyleIdx="1" presStyleCnt="5">
        <dgm:presLayoutVars>
          <dgm:bulletEnabled val="1"/>
        </dgm:presLayoutVars>
      </dgm:prSet>
      <dgm:spPr/>
    </dgm:pt>
    <dgm:pt modelId="{D3A279E2-C391-4D48-9727-FC6B6379AE15}" type="pres">
      <dgm:prSet presAssocID="{33903C38-920E-4B49-96C6-AE5A26EB2171}" presName="spaceBetweenRectangles" presStyleCnt="0"/>
      <dgm:spPr/>
    </dgm:pt>
    <dgm:pt modelId="{72EAFD15-28DD-4A19-9B61-E32186AD25B0}" type="pres">
      <dgm:prSet presAssocID="{1540DF0B-FC2A-4B5B-A8B0-DE61B6E051A9}" presName="parentLin" presStyleCnt="0"/>
      <dgm:spPr/>
    </dgm:pt>
    <dgm:pt modelId="{6ADDFEEB-7552-4D70-9005-BCC998AD3347}" type="pres">
      <dgm:prSet presAssocID="{1540DF0B-FC2A-4B5B-A8B0-DE61B6E051A9}" presName="parentLeftMargin" presStyleLbl="node1" presStyleIdx="1" presStyleCnt="5"/>
      <dgm:spPr/>
    </dgm:pt>
    <dgm:pt modelId="{A55CAB92-D332-4025-8774-8535D5202905}" type="pres">
      <dgm:prSet presAssocID="{1540DF0B-FC2A-4B5B-A8B0-DE61B6E051A9}" presName="parentText" presStyleLbl="node1" presStyleIdx="2" presStyleCnt="5" custScaleX="127741" custLinFactNeighborX="18161" custLinFactNeighborY="16373">
        <dgm:presLayoutVars>
          <dgm:chMax val="0"/>
          <dgm:bulletEnabled val="1"/>
        </dgm:presLayoutVars>
      </dgm:prSet>
      <dgm:spPr/>
    </dgm:pt>
    <dgm:pt modelId="{78EA792C-467A-43A9-B226-D081B781B24B}" type="pres">
      <dgm:prSet presAssocID="{1540DF0B-FC2A-4B5B-A8B0-DE61B6E051A9}" presName="negativeSpace" presStyleCnt="0"/>
      <dgm:spPr/>
    </dgm:pt>
    <dgm:pt modelId="{E9B10365-BF05-497E-A616-7FA7EE91CB96}" type="pres">
      <dgm:prSet presAssocID="{1540DF0B-FC2A-4B5B-A8B0-DE61B6E051A9}" presName="childText" presStyleLbl="conFgAcc1" presStyleIdx="2" presStyleCnt="5">
        <dgm:presLayoutVars>
          <dgm:bulletEnabled val="1"/>
        </dgm:presLayoutVars>
      </dgm:prSet>
      <dgm:spPr/>
    </dgm:pt>
    <dgm:pt modelId="{A32E213C-8218-4DED-B34F-7090DD97EEA2}" type="pres">
      <dgm:prSet presAssocID="{B8D5540F-516B-4B84-B2A0-1EB1F455AC88}" presName="spaceBetweenRectangles" presStyleCnt="0"/>
      <dgm:spPr/>
    </dgm:pt>
    <dgm:pt modelId="{8FE17D25-7148-4265-BFE3-CDFE2028831C}" type="pres">
      <dgm:prSet presAssocID="{CE194DE9-E8D7-42CC-91D6-A00D6BADA1DE}" presName="parentLin" presStyleCnt="0"/>
      <dgm:spPr/>
    </dgm:pt>
    <dgm:pt modelId="{DC0E5AA1-80B4-4CD3-BF0F-5469A3B47D44}" type="pres">
      <dgm:prSet presAssocID="{CE194DE9-E8D7-42CC-91D6-A00D6BADA1DE}" presName="parentLeftMargin" presStyleLbl="node1" presStyleIdx="2" presStyleCnt="5"/>
      <dgm:spPr/>
    </dgm:pt>
    <dgm:pt modelId="{48D23E4D-EE37-40E2-BBCB-6449573C244D}" type="pres">
      <dgm:prSet presAssocID="{CE194DE9-E8D7-42CC-91D6-A00D6BADA1DE}" presName="parentText" presStyleLbl="node1" presStyleIdx="3" presStyleCnt="5" custScaleX="127741" custLinFactNeighborX="18161" custLinFactNeighborY="16373">
        <dgm:presLayoutVars>
          <dgm:chMax val="0"/>
          <dgm:bulletEnabled val="1"/>
        </dgm:presLayoutVars>
      </dgm:prSet>
      <dgm:spPr/>
    </dgm:pt>
    <dgm:pt modelId="{39CB7254-72E9-4DC0-B84C-0FDEC94D3455}" type="pres">
      <dgm:prSet presAssocID="{CE194DE9-E8D7-42CC-91D6-A00D6BADA1DE}" presName="negativeSpace" presStyleCnt="0"/>
      <dgm:spPr/>
    </dgm:pt>
    <dgm:pt modelId="{63862261-8705-4FFA-A94E-1B3438F35C5A}" type="pres">
      <dgm:prSet presAssocID="{CE194DE9-E8D7-42CC-91D6-A00D6BADA1DE}" presName="childText" presStyleLbl="conFgAcc1" presStyleIdx="3" presStyleCnt="5">
        <dgm:presLayoutVars>
          <dgm:bulletEnabled val="1"/>
        </dgm:presLayoutVars>
      </dgm:prSet>
      <dgm:spPr/>
    </dgm:pt>
    <dgm:pt modelId="{8E44AF66-D7C1-4486-A2C9-AA388ACE7691}" type="pres">
      <dgm:prSet presAssocID="{204DAF2B-70AA-4E9A-BF4E-5681DC29705D}" presName="spaceBetweenRectangles" presStyleCnt="0"/>
      <dgm:spPr/>
    </dgm:pt>
    <dgm:pt modelId="{4BF75B60-4E33-4F9E-8D02-73AC691F6917}" type="pres">
      <dgm:prSet presAssocID="{23FA88B3-8F80-4030-A094-0E93904F2835}" presName="parentLin" presStyleCnt="0"/>
      <dgm:spPr/>
    </dgm:pt>
    <dgm:pt modelId="{841CDB4F-FB1A-4B24-8287-5168834A1C40}" type="pres">
      <dgm:prSet presAssocID="{23FA88B3-8F80-4030-A094-0E93904F2835}" presName="parentLeftMargin" presStyleLbl="node1" presStyleIdx="3" presStyleCnt="5"/>
      <dgm:spPr/>
    </dgm:pt>
    <dgm:pt modelId="{60399F08-6B51-4D6E-B86B-4B51A3C88CA0}" type="pres">
      <dgm:prSet presAssocID="{23FA88B3-8F80-4030-A094-0E93904F2835}" presName="parentText" presStyleLbl="node1" presStyleIdx="4" presStyleCnt="5" custScaleX="127741" custLinFactNeighborX="18161" custLinFactNeighborY="16373">
        <dgm:presLayoutVars>
          <dgm:chMax val="0"/>
          <dgm:bulletEnabled val="1"/>
        </dgm:presLayoutVars>
      </dgm:prSet>
      <dgm:spPr/>
    </dgm:pt>
    <dgm:pt modelId="{2255CC07-0C02-4B61-82C8-04FB82FBB7A5}" type="pres">
      <dgm:prSet presAssocID="{23FA88B3-8F80-4030-A094-0E93904F2835}" presName="negativeSpace" presStyleCnt="0"/>
      <dgm:spPr/>
    </dgm:pt>
    <dgm:pt modelId="{24D14853-4179-4BE9-8E75-03904E4D829D}" type="pres">
      <dgm:prSet presAssocID="{23FA88B3-8F80-4030-A094-0E93904F2835}" presName="childText" presStyleLbl="conFgAcc1" presStyleIdx="4" presStyleCnt="5">
        <dgm:presLayoutVars>
          <dgm:bulletEnabled val="1"/>
        </dgm:presLayoutVars>
      </dgm:prSet>
      <dgm:spPr/>
    </dgm:pt>
  </dgm:ptLst>
  <dgm:cxnLst>
    <dgm:cxn modelId="{D9720D00-537C-40F8-8DE8-0B1ABF79079D}" srcId="{719AEAC1-AD7C-4D6A-B639-746F4AC1C99D}" destId="{1540DF0B-FC2A-4B5B-A8B0-DE61B6E051A9}" srcOrd="2" destOrd="0" parTransId="{118EA7BE-7AB0-4932-A1D5-B20F871C6849}" sibTransId="{B8D5540F-516B-4B84-B2A0-1EB1F455AC88}"/>
    <dgm:cxn modelId="{85244717-DBBA-4B46-BA3A-4641F8985BFC}" srcId="{719AEAC1-AD7C-4D6A-B639-746F4AC1C99D}" destId="{23FA88B3-8F80-4030-A094-0E93904F2835}" srcOrd="4" destOrd="0" parTransId="{69700828-F3BD-4FE4-87A9-F2D5CDC78754}" sibTransId="{DD31A08F-F666-46F0-ABD1-D6E5CADE8D34}"/>
    <dgm:cxn modelId="{1476B51D-94CC-4DBA-A028-88B57AF5680C}" type="presOf" srcId="{1540DF0B-FC2A-4B5B-A8B0-DE61B6E051A9}" destId="{6ADDFEEB-7552-4D70-9005-BCC998AD3347}" srcOrd="0" destOrd="0" presId="urn:microsoft.com/office/officeart/2005/8/layout/list1"/>
    <dgm:cxn modelId="{EAA52323-5F67-442D-8FE2-5ED3EE0F0764}" srcId="{719AEAC1-AD7C-4D6A-B639-746F4AC1C99D}" destId="{CE4D8381-A4AB-4104-A14F-A12C7643332A}" srcOrd="0" destOrd="0" parTransId="{042CBE91-D661-4BEE-8AB5-2B80A69F3E39}" sibTransId="{8783EB9A-3CB9-4502-9923-51F9462ACCA4}"/>
    <dgm:cxn modelId="{7C931E2A-D7BB-4B5A-B4A2-BEC27AFA599A}" type="presOf" srcId="{FD996163-2CAB-47A9-86A0-D73CBA74109A}" destId="{3856F928-3847-4B25-A48F-34246CDD230A}" srcOrd="0" destOrd="0" presId="urn:microsoft.com/office/officeart/2005/8/layout/list1"/>
    <dgm:cxn modelId="{CCF75639-11D0-498F-B4BA-BC48A63629B3}" type="presOf" srcId="{719AEAC1-AD7C-4D6A-B639-746F4AC1C99D}" destId="{60F390B9-F047-43BA-9FA9-E6EC8CAD3A9A}" srcOrd="0" destOrd="0" presId="urn:microsoft.com/office/officeart/2005/8/layout/list1"/>
    <dgm:cxn modelId="{ACDE5063-4279-45C5-8C4A-385F77017C05}" type="presOf" srcId="{CE4D8381-A4AB-4104-A14F-A12C7643332A}" destId="{FDCF2598-2236-4F03-A2F2-66357DB634E8}" srcOrd="1" destOrd="0" presId="urn:microsoft.com/office/officeart/2005/8/layout/list1"/>
    <dgm:cxn modelId="{155BE843-7BE8-42AE-AD22-92E7E78A196E}" type="presOf" srcId="{FD996163-2CAB-47A9-86A0-D73CBA74109A}" destId="{7D214AD3-C608-4F7E-B546-0C07ABD945B7}" srcOrd="1" destOrd="0" presId="urn:microsoft.com/office/officeart/2005/8/layout/list1"/>
    <dgm:cxn modelId="{5C8F736C-D395-4366-9CD8-45346BE1F6DE}" type="presOf" srcId="{CE194DE9-E8D7-42CC-91D6-A00D6BADA1DE}" destId="{DC0E5AA1-80B4-4CD3-BF0F-5469A3B47D44}" srcOrd="0" destOrd="0" presId="urn:microsoft.com/office/officeart/2005/8/layout/list1"/>
    <dgm:cxn modelId="{72440298-C550-4188-8941-EB0210345662}" type="presOf" srcId="{CE4D8381-A4AB-4104-A14F-A12C7643332A}" destId="{E9D20C0D-8E71-442A-AF79-47A589AAAA10}" srcOrd="0" destOrd="0" presId="urn:microsoft.com/office/officeart/2005/8/layout/list1"/>
    <dgm:cxn modelId="{A51A8D9B-059D-4528-8DC3-77DA1DE30247}" srcId="{719AEAC1-AD7C-4D6A-B639-746F4AC1C99D}" destId="{CE194DE9-E8D7-42CC-91D6-A00D6BADA1DE}" srcOrd="3" destOrd="0" parTransId="{9E0B2EEF-D216-4FFC-99DA-491D3A7140C7}" sibTransId="{204DAF2B-70AA-4E9A-BF4E-5681DC29705D}"/>
    <dgm:cxn modelId="{5B235B9D-5563-442C-BEFE-07DAF222A610}" type="presOf" srcId="{23FA88B3-8F80-4030-A094-0E93904F2835}" destId="{841CDB4F-FB1A-4B24-8287-5168834A1C40}" srcOrd="0" destOrd="0" presId="urn:microsoft.com/office/officeart/2005/8/layout/list1"/>
    <dgm:cxn modelId="{C9F2CCCA-E743-4F5A-A302-E2D7EB409473}" type="presOf" srcId="{23FA88B3-8F80-4030-A094-0E93904F2835}" destId="{60399F08-6B51-4D6E-B86B-4B51A3C88CA0}" srcOrd="1" destOrd="0" presId="urn:microsoft.com/office/officeart/2005/8/layout/list1"/>
    <dgm:cxn modelId="{6FA1BFCE-5B7E-4E89-BEFC-A223C17B0F06}" srcId="{719AEAC1-AD7C-4D6A-B639-746F4AC1C99D}" destId="{FD996163-2CAB-47A9-86A0-D73CBA74109A}" srcOrd="1" destOrd="0" parTransId="{2D7BD689-CFE7-4BBD-99F8-73C7AA87F7BE}" sibTransId="{33903C38-920E-4B49-96C6-AE5A26EB2171}"/>
    <dgm:cxn modelId="{73AC34E0-4224-4848-BCF3-F88A5B908194}" type="presOf" srcId="{1540DF0B-FC2A-4B5B-A8B0-DE61B6E051A9}" destId="{A55CAB92-D332-4025-8774-8535D5202905}" srcOrd="1" destOrd="0" presId="urn:microsoft.com/office/officeart/2005/8/layout/list1"/>
    <dgm:cxn modelId="{6A81A1F4-92C9-4C42-A011-8670D5FD363C}" type="presOf" srcId="{CE194DE9-E8D7-42CC-91D6-A00D6BADA1DE}" destId="{48D23E4D-EE37-40E2-BBCB-6449573C244D}" srcOrd="1" destOrd="0" presId="urn:microsoft.com/office/officeart/2005/8/layout/list1"/>
    <dgm:cxn modelId="{2D7A6551-3AD6-4A9F-A768-C33FBAC60DFF}" type="presParOf" srcId="{60F390B9-F047-43BA-9FA9-E6EC8CAD3A9A}" destId="{D63DB8E4-6575-4300-A7E7-8A32759C71F1}" srcOrd="0" destOrd="0" presId="urn:microsoft.com/office/officeart/2005/8/layout/list1"/>
    <dgm:cxn modelId="{AD13199D-116B-402D-96EC-C6C81A776BCE}" type="presParOf" srcId="{D63DB8E4-6575-4300-A7E7-8A32759C71F1}" destId="{E9D20C0D-8E71-442A-AF79-47A589AAAA10}" srcOrd="0" destOrd="0" presId="urn:microsoft.com/office/officeart/2005/8/layout/list1"/>
    <dgm:cxn modelId="{51F20D9A-D291-4DF6-A738-95143CE4A1C3}" type="presParOf" srcId="{D63DB8E4-6575-4300-A7E7-8A32759C71F1}" destId="{FDCF2598-2236-4F03-A2F2-66357DB634E8}" srcOrd="1" destOrd="0" presId="urn:microsoft.com/office/officeart/2005/8/layout/list1"/>
    <dgm:cxn modelId="{8C137B85-0AC8-4B08-A533-50630C24980E}" type="presParOf" srcId="{60F390B9-F047-43BA-9FA9-E6EC8CAD3A9A}" destId="{7D1AFC58-499D-45B3-9ABC-8E7EDA1DAE50}" srcOrd="1" destOrd="0" presId="urn:microsoft.com/office/officeart/2005/8/layout/list1"/>
    <dgm:cxn modelId="{B2F19E79-EDA9-4E8E-9B0A-D0CB97019242}" type="presParOf" srcId="{60F390B9-F047-43BA-9FA9-E6EC8CAD3A9A}" destId="{951270F3-9D95-4E67-8356-C81261F0BD64}" srcOrd="2" destOrd="0" presId="urn:microsoft.com/office/officeart/2005/8/layout/list1"/>
    <dgm:cxn modelId="{964C09E5-3ADE-4A22-878B-CB3325ECFDA2}" type="presParOf" srcId="{60F390B9-F047-43BA-9FA9-E6EC8CAD3A9A}" destId="{5DEAE1E3-853A-4DE4-B821-B491EC0D2A2D}" srcOrd="3" destOrd="0" presId="urn:microsoft.com/office/officeart/2005/8/layout/list1"/>
    <dgm:cxn modelId="{40228A31-E8C7-4966-A6DE-96B76C969CC2}" type="presParOf" srcId="{60F390B9-F047-43BA-9FA9-E6EC8CAD3A9A}" destId="{0F4E0077-2EFE-4302-A00C-2AEA043DFEBD}" srcOrd="4" destOrd="0" presId="urn:microsoft.com/office/officeart/2005/8/layout/list1"/>
    <dgm:cxn modelId="{78ACC343-A223-47B4-BA4C-1359F152409C}" type="presParOf" srcId="{0F4E0077-2EFE-4302-A00C-2AEA043DFEBD}" destId="{3856F928-3847-4B25-A48F-34246CDD230A}" srcOrd="0" destOrd="0" presId="urn:microsoft.com/office/officeart/2005/8/layout/list1"/>
    <dgm:cxn modelId="{811FF299-AE72-44C9-853B-EB88E839E693}" type="presParOf" srcId="{0F4E0077-2EFE-4302-A00C-2AEA043DFEBD}" destId="{7D214AD3-C608-4F7E-B546-0C07ABD945B7}" srcOrd="1" destOrd="0" presId="urn:microsoft.com/office/officeart/2005/8/layout/list1"/>
    <dgm:cxn modelId="{FB22ED15-7F04-4E59-9C01-632921202DE7}" type="presParOf" srcId="{60F390B9-F047-43BA-9FA9-E6EC8CAD3A9A}" destId="{5832402A-3FC7-40FE-9D2F-4D6BA9AC2A77}" srcOrd="5" destOrd="0" presId="urn:microsoft.com/office/officeart/2005/8/layout/list1"/>
    <dgm:cxn modelId="{EE0E3D87-6BB4-4E7C-B401-37FFBCE8145C}" type="presParOf" srcId="{60F390B9-F047-43BA-9FA9-E6EC8CAD3A9A}" destId="{3F191647-CF18-4E40-A736-84D80F8EDDCD}" srcOrd="6" destOrd="0" presId="urn:microsoft.com/office/officeart/2005/8/layout/list1"/>
    <dgm:cxn modelId="{26001758-1242-4B99-B046-57922EAA5E73}" type="presParOf" srcId="{60F390B9-F047-43BA-9FA9-E6EC8CAD3A9A}" destId="{D3A279E2-C391-4D48-9727-FC6B6379AE15}" srcOrd="7" destOrd="0" presId="urn:microsoft.com/office/officeart/2005/8/layout/list1"/>
    <dgm:cxn modelId="{FDC962D9-45F5-41F6-A07C-9D6E038E64DD}" type="presParOf" srcId="{60F390B9-F047-43BA-9FA9-E6EC8CAD3A9A}" destId="{72EAFD15-28DD-4A19-9B61-E32186AD25B0}" srcOrd="8" destOrd="0" presId="urn:microsoft.com/office/officeart/2005/8/layout/list1"/>
    <dgm:cxn modelId="{EA383A37-2CC5-4961-86C1-748CE9DE02D5}" type="presParOf" srcId="{72EAFD15-28DD-4A19-9B61-E32186AD25B0}" destId="{6ADDFEEB-7552-4D70-9005-BCC998AD3347}" srcOrd="0" destOrd="0" presId="urn:microsoft.com/office/officeart/2005/8/layout/list1"/>
    <dgm:cxn modelId="{D219AFAC-10D3-462A-81FF-86D8ADA47B32}" type="presParOf" srcId="{72EAFD15-28DD-4A19-9B61-E32186AD25B0}" destId="{A55CAB92-D332-4025-8774-8535D5202905}" srcOrd="1" destOrd="0" presId="urn:microsoft.com/office/officeart/2005/8/layout/list1"/>
    <dgm:cxn modelId="{72615B98-8686-491F-B5F7-D7B54665A45B}" type="presParOf" srcId="{60F390B9-F047-43BA-9FA9-E6EC8CAD3A9A}" destId="{78EA792C-467A-43A9-B226-D081B781B24B}" srcOrd="9" destOrd="0" presId="urn:microsoft.com/office/officeart/2005/8/layout/list1"/>
    <dgm:cxn modelId="{99A24956-B030-42D7-B223-E9F351015502}" type="presParOf" srcId="{60F390B9-F047-43BA-9FA9-E6EC8CAD3A9A}" destId="{E9B10365-BF05-497E-A616-7FA7EE91CB96}" srcOrd="10" destOrd="0" presId="urn:microsoft.com/office/officeart/2005/8/layout/list1"/>
    <dgm:cxn modelId="{37A5302E-C321-4DA8-9620-253EC061A7D6}" type="presParOf" srcId="{60F390B9-F047-43BA-9FA9-E6EC8CAD3A9A}" destId="{A32E213C-8218-4DED-B34F-7090DD97EEA2}" srcOrd="11" destOrd="0" presId="urn:microsoft.com/office/officeart/2005/8/layout/list1"/>
    <dgm:cxn modelId="{4118A7E2-4385-4FD1-9C1E-849CBE4DB496}" type="presParOf" srcId="{60F390B9-F047-43BA-9FA9-E6EC8CAD3A9A}" destId="{8FE17D25-7148-4265-BFE3-CDFE2028831C}" srcOrd="12" destOrd="0" presId="urn:microsoft.com/office/officeart/2005/8/layout/list1"/>
    <dgm:cxn modelId="{80BD5F16-AF00-4E5A-83FA-D58815E4F2D0}" type="presParOf" srcId="{8FE17D25-7148-4265-BFE3-CDFE2028831C}" destId="{DC0E5AA1-80B4-4CD3-BF0F-5469A3B47D44}" srcOrd="0" destOrd="0" presId="urn:microsoft.com/office/officeart/2005/8/layout/list1"/>
    <dgm:cxn modelId="{F0C6952D-F34E-4D40-BA03-C07919C9F0A9}" type="presParOf" srcId="{8FE17D25-7148-4265-BFE3-CDFE2028831C}" destId="{48D23E4D-EE37-40E2-BBCB-6449573C244D}" srcOrd="1" destOrd="0" presId="urn:microsoft.com/office/officeart/2005/8/layout/list1"/>
    <dgm:cxn modelId="{EC9770E5-F5EB-4A48-A08F-40846D781A3E}" type="presParOf" srcId="{60F390B9-F047-43BA-9FA9-E6EC8CAD3A9A}" destId="{39CB7254-72E9-4DC0-B84C-0FDEC94D3455}" srcOrd="13" destOrd="0" presId="urn:microsoft.com/office/officeart/2005/8/layout/list1"/>
    <dgm:cxn modelId="{8DA2747B-BC47-477E-B574-64758ABB2C85}" type="presParOf" srcId="{60F390B9-F047-43BA-9FA9-E6EC8CAD3A9A}" destId="{63862261-8705-4FFA-A94E-1B3438F35C5A}" srcOrd="14" destOrd="0" presId="urn:microsoft.com/office/officeart/2005/8/layout/list1"/>
    <dgm:cxn modelId="{40B0C153-0053-4672-9EBE-B1299EE9CAC1}" type="presParOf" srcId="{60F390B9-F047-43BA-9FA9-E6EC8CAD3A9A}" destId="{8E44AF66-D7C1-4486-A2C9-AA388ACE7691}" srcOrd="15" destOrd="0" presId="urn:microsoft.com/office/officeart/2005/8/layout/list1"/>
    <dgm:cxn modelId="{C0F76B7D-9719-4094-96FF-514698A856B8}" type="presParOf" srcId="{60F390B9-F047-43BA-9FA9-E6EC8CAD3A9A}" destId="{4BF75B60-4E33-4F9E-8D02-73AC691F6917}" srcOrd="16" destOrd="0" presId="urn:microsoft.com/office/officeart/2005/8/layout/list1"/>
    <dgm:cxn modelId="{66463053-D0C9-4C9E-B297-EE86E5B281A1}" type="presParOf" srcId="{4BF75B60-4E33-4F9E-8D02-73AC691F6917}" destId="{841CDB4F-FB1A-4B24-8287-5168834A1C40}" srcOrd="0" destOrd="0" presId="urn:microsoft.com/office/officeart/2005/8/layout/list1"/>
    <dgm:cxn modelId="{539BEB11-4E5A-41CF-9EE4-9FCD0373E11D}" type="presParOf" srcId="{4BF75B60-4E33-4F9E-8D02-73AC691F6917}" destId="{60399F08-6B51-4D6E-B86B-4B51A3C88CA0}" srcOrd="1" destOrd="0" presId="urn:microsoft.com/office/officeart/2005/8/layout/list1"/>
    <dgm:cxn modelId="{86BAB2C0-FCB3-45EA-9C59-C3E406E0B5A7}" type="presParOf" srcId="{60F390B9-F047-43BA-9FA9-E6EC8CAD3A9A}" destId="{2255CC07-0C02-4B61-82C8-04FB82FBB7A5}" srcOrd="17" destOrd="0" presId="urn:microsoft.com/office/officeart/2005/8/layout/list1"/>
    <dgm:cxn modelId="{20250C41-AE7D-4E60-88DA-5F3BD1C2ACEE}" type="presParOf" srcId="{60F390B9-F047-43BA-9FA9-E6EC8CAD3A9A}" destId="{24D14853-4179-4BE9-8E75-03904E4D829D}"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CB879F1-9463-4124-9F52-2CC56561191E}" type="doc">
      <dgm:prSet loTypeId="urn:microsoft.com/office/officeart/2009/3/layout/SubStepProcess" loCatId="process" qsTypeId="urn:microsoft.com/office/officeart/2005/8/quickstyle/simple3" qsCatId="simple" csTypeId="urn:microsoft.com/office/officeart/2005/8/colors/accent6_2" csCatId="accent6" phldr="1"/>
      <dgm:spPr/>
      <dgm:t>
        <a:bodyPr/>
        <a:lstStyle/>
        <a:p>
          <a:endParaRPr lang="en-US"/>
        </a:p>
      </dgm:t>
    </dgm:pt>
    <dgm:pt modelId="{F7DF29D0-A0B4-4BB5-A473-CAD7A5BA78C7}">
      <dgm:prSet/>
      <dgm:spPr/>
      <dgm:t>
        <a:bodyPr/>
        <a:lstStyle/>
        <a:p>
          <a:r>
            <a:rPr lang="en-ZA" b="1" dirty="0">
              <a:solidFill>
                <a:schemeClr val="accent1"/>
              </a:solidFill>
            </a:rPr>
            <a:t>SACNASP's strategic plan aligns to five of the seven national priorities</a:t>
          </a:r>
          <a:endParaRPr lang="en-US" b="1" dirty="0">
            <a:solidFill>
              <a:schemeClr val="accent1"/>
            </a:solidFill>
          </a:endParaRPr>
        </a:p>
      </dgm:t>
    </dgm:pt>
    <dgm:pt modelId="{F86160B7-5C28-450F-8144-391C0355E2A6}" type="parTrans" cxnId="{47714724-F404-4E53-B7DC-0F95539A8445}">
      <dgm:prSet/>
      <dgm:spPr/>
      <dgm:t>
        <a:bodyPr/>
        <a:lstStyle/>
        <a:p>
          <a:endParaRPr lang="en-US"/>
        </a:p>
      </dgm:t>
    </dgm:pt>
    <dgm:pt modelId="{D0726E70-4637-405B-9E25-FAA3059F1228}" type="sibTrans" cxnId="{47714724-F404-4E53-B7DC-0F95539A8445}">
      <dgm:prSet/>
      <dgm:spPr/>
      <dgm:t>
        <a:bodyPr/>
        <a:lstStyle/>
        <a:p>
          <a:endParaRPr lang="en-US"/>
        </a:p>
      </dgm:t>
    </dgm:pt>
    <dgm:pt modelId="{8B818A74-08AE-43BA-B7B2-41EC41F274F6}">
      <dgm:prSet/>
      <dgm:spPr/>
      <dgm:t>
        <a:bodyPr/>
        <a:lstStyle/>
        <a:p>
          <a:r>
            <a:rPr lang="en-ZA"/>
            <a:t>A capable, Ethical and Developmental State.</a:t>
          </a:r>
          <a:endParaRPr lang="en-US"/>
        </a:p>
      </dgm:t>
    </dgm:pt>
    <dgm:pt modelId="{339B1048-9672-4288-B78E-CAF143A910B6}" type="parTrans" cxnId="{5C955AE8-1CA6-45AF-A2C1-7963F76C0018}">
      <dgm:prSet/>
      <dgm:spPr/>
      <dgm:t>
        <a:bodyPr/>
        <a:lstStyle/>
        <a:p>
          <a:endParaRPr lang="en-US"/>
        </a:p>
      </dgm:t>
    </dgm:pt>
    <dgm:pt modelId="{FF87BDDD-FDF3-4010-B65D-904CF0D65683}" type="sibTrans" cxnId="{5C955AE8-1CA6-45AF-A2C1-7963F76C0018}">
      <dgm:prSet/>
      <dgm:spPr/>
      <dgm:t>
        <a:bodyPr/>
        <a:lstStyle/>
        <a:p>
          <a:endParaRPr lang="en-US"/>
        </a:p>
      </dgm:t>
    </dgm:pt>
    <dgm:pt modelId="{696B0529-B773-4F59-B64F-6F684FB9B382}">
      <dgm:prSet/>
      <dgm:spPr/>
      <dgm:t>
        <a:bodyPr/>
        <a:lstStyle/>
        <a:p>
          <a:r>
            <a:rPr lang="en-ZA"/>
            <a:t>Economic Transformation and Job Creation. </a:t>
          </a:r>
          <a:endParaRPr lang="en-US"/>
        </a:p>
      </dgm:t>
    </dgm:pt>
    <dgm:pt modelId="{EDE6C333-B91D-49A3-950C-0311FE28B124}" type="parTrans" cxnId="{50FC220B-21B0-4DD5-A558-C1E3A90E7932}">
      <dgm:prSet/>
      <dgm:spPr/>
      <dgm:t>
        <a:bodyPr/>
        <a:lstStyle/>
        <a:p>
          <a:endParaRPr lang="en-US"/>
        </a:p>
      </dgm:t>
    </dgm:pt>
    <dgm:pt modelId="{5A2717B7-B064-4312-9378-8E5B4152C10F}" type="sibTrans" cxnId="{50FC220B-21B0-4DD5-A558-C1E3A90E7932}">
      <dgm:prSet/>
      <dgm:spPr/>
      <dgm:t>
        <a:bodyPr/>
        <a:lstStyle/>
        <a:p>
          <a:endParaRPr lang="en-US"/>
        </a:p>
      </dgm:t>
    </dgm:pt>
    <dgm:pt modelId="{1F1193DD-F543-48EB-A366-E502025EBFA3}">
      <dgm:prSet/>
      <dgm:spPr/>
      <dgm:t>
        <a:bodyPr/>
        <a:lstStyle/>
        <a:p>
          <a:r>
            <a:rPr lang="en-ZA"/>
            <a:t>Education, Skills and Health.</a:t>
          </a:r>
          <a:endParaRPr lang="en-US"/>
        </a:p>
      </dgm:t>
    </dgm:pt>
    <dgm:pt modelId="{26FD483A-8612-4A2E-A560-B15E1C733681}" type="parTrans" cxnId="{F10E5A95-EA06-485A-A14F-B90A6A6A970C}">
      <dgm:prSet/>
      <dgm:spPr/>
      <dgm:t>
        <a:bodyPr/>
        <a:lstStyle/>
        <a:p>
          <a:endParaRPr lang="en-US"/>
        </a:p>
      </dgm:t>
    </dgm:pt>
    <dgm:pt modelId="{22E5E40F-FFF4-428D-80E5-30839FC37B45}" type="sibTrans" cxnId="{F10E5A95-EA06-485A-A14F-B90A6A6A970C}">
      <dgm:prSet/>
      <dgm:spPr/>
      <dgm:t>
        <a:bodyPr/>
        <a:lstStyle/>
        <a:p>
          <a:endParaRPr lang="en-US"/>
        </a:p>
      </dgm:t>
    </dgm:pt>
    <dgm:pt modelId="{9E380D6D-1E29-4EFD-B11A-745A3BA91636}">
      <dgm:prSet/>
      <dgm:spPr/>
      <dgm:t>
        <a:bodyPr/>
        <a:lstStyle/>
        <a:p>
          <a:r>
            <a:rPr lang="en-ZA" dirty="0"/>
            <a:t>A better Africa and a Better World</a:t>
          </a:r>
          <a:endParaRPr lang="en-US" dirty="0"/>
        </a:p>
      </dgm:t>
    </dgm:pt>
    <dgm:pt modelId="{23B2A41B-587E-45D0-84FF-F0B2CE8D89B2}" type="parTrans" cxnId="{0E1184DA-57AE-488F-94F9-56ED49BDC1E0}">
      <dgm:prSet/>
      <dgm:spPr/>
      <dgm:t>
        <a:bodyPr/>
        <a:lstStyle/>
        <a:p>
          <a:endParaRPr lang="en-US"/>
        </a:p>
      </dgm:t>
    </dgm:pt>
    <dgm:pt modelId="{4488EA14-D8CE-4D41-92B8-9520937B469F}" type="sibTrans" cxnId="{0E1184DA-57AE-488F-94F9-56ED49BDC1E0}">
      <dgm:prSet/>
      <dgm:spPr/>
      <dgm:t>
        <a:bodyPr/>
        <a:lstStyle/>
        <a:p>
          <a:endParaRPr lang="en-US"/>
        </a:p>
      </dgm:t>
    </dgm:pt>
    <dgm:pt modelId="{56B9E5E3-33A7-4206-B7BF-F24AD43F4279}">
      <dgm:prSet/>
      <dgm:spPr/>
      <dgm:t>
        <a:bodyPr/>
        <a:lstStyle/>
        <a:p>
          <a:r>
            <a:rPr lang="en-ZA" dirty="0"/>
            <a:t>Social Cohesion, Safer Communities; and</a:t>
          </a:r>
          <a:endParaRPr lang="en-US" dirty="0"/>
        </a:p>
      </dgm:t>
    </dgm:pt>
    <dgm:pt modelId="{D2E31CCF-391D-4D17-B24E-14C1AB6D5B33}" type="sibTrans" cxnId="{089991D4-F960-47BA-B684-E20BF02063D1}">
      <dgm:prSet/>
      <dgm:spPr/>
      <dgm:t>
        <a:bodyPr/>
        <a:lstStyle/>
        <a:p>
          <a:endParaRPr lang="en-US"/>
        </a:p>
      </dgm:t>
    </dgm:pt>
    <dgm:pt modelId="{52D16457-5DE6-4DFE-A929-190B36858519}" type="parTrans" cxnId="{089991D4-F960-47BA-B684-E20BF02063D1}">
      <dgm:prSet/>
      <dgm:spPr/>
      <dgm:t>
        <a:bodyPr/>
        <a:lstStyle/>
        <a:p>
          <a:endParaRPr lang="en-US"/>
        </a:p>
      </dgm:t>
    </dgm:pt>
    <dgm:pt modelId="{14532054-A2C3-4C14-B21A-5B27AF3DF066}" type="pres">
      <dgm:prSet presAssocID="{ECB879F1-9463-4124-9F52-2CC56561191E}" presName="Name0" presStyleCnt="0">
        <dgm:presLayoutVars>
          <dgm:chMax val="7"/>
          <dgm:dir/>
          <dgm:animOne val="branch"/>
        </dgm:presLayoutVars>
      </dgm:prSet>
      <dgm:spPr/>
    </dgm:pt>
    <dgm:pt modelId="{74055984-E888-46B7-97A7-2633C0EA5D47}" type="pres">
      <dgm:prSet presAssocID="{F7DF29D0-A0B4-4BB5-A473-CAD7A5BA78C7}" presName="parTx1" presStyleLbl="node1" presStyleIdx="0" presStyleCnt="1" custScaleX="66542" custScaleY="60213"/>
      <dgm:spPr/>
    </dgm:pt>
    <dgm:pt modelId="{1AD3DD53-2483-4684-9B1E-ABBC54D4C12B}" type="pres">
      <dgm:prSet presAssocID="{F7DF29D0-A0B4-4BB5-A473-CAD7A5BA78C7}" presName="spPre1" presStyleCnt="0"/>
      <dgm:spPr/>
    </dgm:pt>
    <dgm:pt modelId="{D0545B36-BB4C-4BF6-9710-CFBF601B89EA}" type="pres">
      <dgm:prSet presAssocID="{F7DF29D0-A0B4-4BB5-A473-CAD7A5BA78C7}" presName="chLin1" presStyleCnt="0"/>
      <dgm:spPr/>
    </dgm:pt>
    <dgm:pt modelId="{A9F0D879-EC54-4D4E-AA0B-D53AE127E9EC}" type="pres">
      <dgm:prSet presAssocID="{339B1048-9672-4288-B78E-CAF143A910B6}" presName="Name11" presStyleLbl="parChTrans1D1" presStyleIdx="0" presStyleCnt="10"/>
      <dgm:spPr/>
    </dgm:pt>
    <dgm:pt modelId="{70CE044A-2112-4F73-9BFF-FE80378CAE96}" type="pres">
      <dgm:prSet presAssocID="{8B818A74-08AE-43BA-B7B2-41EC41F274F6}" presName="txAndLines1" presStyleCnt="0"/>
      <dgm:spPr/>
    </dgm:pt>
    <dgm:pt modelId="{3F3CFD89-4D45-45DB-A131-FAC5ED39EDE5}" type="pres">
      <dgm:prSet presAssocID="{8B818A74-08AE-43BA-B7B2-41EC41F274F6}" presName="anchor1" presStyleCnt="0"/>
      <dgm:spPr/>
    </dgm:pt>
    <dgm:pt modelId="{BD9A502E-9049-4CA0-9178-36FD2D1CB4F0}" type="pres">
      <dgm:prSet presAssocID="{8B818A74-08AE-43BA-B7B2-41EC41F274F6}" presName="backup1" presStyleCnt="0"/>
      <dgm:spPr/>
    </dgm:pt>
    <dgm:pt modelId="{9DE1708A-0659-42BC-8C7C-8ACA6807413A}" type="pres">
      <dgm:prSet presAssocID="{8B818A74-08AE-43BA-B7B2-41EC41F274F6}" presName="preLine1" presStyleLbl="parChTrans1D1" presStyleIdx="1" presStyleCnt="10"/>
      <dgm:spPr/>
    </dgm:pt>
    <dgm:pt modelId="{A6CAA9A2-E7D1-47A8-8834-150E704B4CEF}" type="pres">
      <dgm:prSet presAssocID="{8B818A74-08AE-43BA-B7B2-41EC41F274F6}" presName="desTx1" presStyleLbl="revTx" presStyleIdx="0" presStyleCnt="0">
        <dgm:presLayoutVars>
          <dgm:bulletEnabled val="1"/>
        </dgm:presLayoutVars>
      </dgm:prSet>
      <dgm:spPr/>
    </dgm:pt>
    <dgm:pt modelId="{CB04D178-88ED-42CB-8450-F6B68E0AE47D}" type="pres">
      <dgm:prSet presAssocID="{EDE6C333-B91D-49A3-950C-0311FE28B124}" presName="Name11" presStyleLbl="parChTrans1D1" presStyleIdx="2" presStyleCnt="10"/>
      <dgm:spPr/>
    </dgm:pt>
    <dgm:pt modelId="{228CDD29-7318-4BC0-BB8D-9D25498C8715}" type="pres">
      <dgm:prSet presAssocID="{696B0529-B773-4F59-B64F-6F684FB9B382}" presName="txAndLines1" presStyleCnt="0"/>
      <dgm:spPr/>
    </dgm:pt>
    <dgm:pt modelId="{9AC08B25-5F37-4E7B-9DF2-C119189BD4B4}" type="pres">
      <dgm:prSet presAssocID="{696B0529-B773-4F59-B64F-6F684FB9B382}" presName="anchor1" presStyleCnt="0"/>
      <dgm:spPr/>
    </dgm:pt>
    <dgm:pt modelId="{A923234E-17B5-483A-AD9E-F4E4EEEBED54}" type="pres">
      <dgm:prSet presAssocID="{696B0529-B773-4F59-B64F-6F684FB9B382}" presName="backup1" presStyleCnt="0"/>
      <dgm:spPr/>
    </dgm:pt>
    <dgm:pt modelId="{D94FA020-24ED-43F5-A054-675417D215A9}" type="pres">
      <dgm:prSet presAssocID="{696B0529-B773-4F59-B64F-6F684FB9B382}" presName="preLine1" presStyleLbl="parChTrans1D1" presStyleIdx="3" presStyleCnt="10"/>
      <dgm:spPr/>
    </dgm:pt>
    <dgm:pt modelId="{6AE7D98C-2C80-4264-A8BA-A18D1349E504}" type="pres">
      <dgm:prSet presAssocID="{696B0529-B773-4F59-B64F-6F684FB9B382}" presName="desTx1" presStyleLbl="revTx" presStyleIdx="0" presStyleCnt="0">
        <dgm:presLayoutVars>
          <dgm:bulletEnabled val="1"/>
        </dgm:presLayoutVars>
      </dgm:prSet>
      <dgm:spPr/>
    </dgm:pt>
    <dgm:pt modelId="{7579190C-9B8F-4378-B734-91A5EFE7805C}" type="pres">
      <dgm:prSet presAssocID="{26FD483A-8612-4A2E-A560-B15E1C733681}" presName="Name11" presStyleLbl="parChTrans1D1" presStyleIdx="4" presStyleCnt="10"/>
      <dgm:spPr/>
    </dgm:pt>
    <dgm:pt modelId="{763FD998-9DB2-44C7-B3A4-85AB0AAF9744}" type="pres">
      <dgm:prSet presAssocID="{1F1193DD-F543-48EB-A366-E502025EBFA3}" presName="txAndLines1" presStyleCnt="0"/>
      <dgm:spPr/>
    </dgm:pt>
    <dgm:pt modelId="{8E11C742-B4FA-416A-B588-5BC60DE78777}" type="pres">
      <dgm:prSet presAssocID="{1F1193DD-F543-48EB-A366-E502025EBFA3}" presName="anchor1" presStyleCnt="0"/>
      <dgm:spPr/>
    </dgm:pt>
    <dgm:pt modelId="{7760000D-1A86-4039-BD85-B7D40961A7B7}" type="pres">
      <dgm:prSet presAssocID="{1F1193DD-F543-48EB-A366-E502025EBFA3}" presName="backup1" presStyleCnt="0"/>
      <dgm:spPr/>
    </dgm:pt>
    <dgm:pt modelId="{20FDFC58-879D-444F-9282-B3F978FFF280}" type="pres">
      <dgm:prSet presAssocID="{1F1193DD-F543-48EB-A366-E502025EBFA3}" presName="preLine1" presStyleLbl="parChTrans1D1" presStyleIdx="5" presStyleCnt="10"/>
      <dgm:spPr/>
    </dgm:pt>
    <dgm:pt modelId="{4187CB22-A579-441F-819C-B8AC7A5067AC}" type="pres">
      <dgm:prSet presAssocID="{1F1193DD-F543-48EB-A366-E502025EBFA3}" presName="desTx1" presStyleLbl="revTx" presStyleIdx="0" presStyleCnt="0">
        <dgm:presLayoutVars>
          <dgm:bulletEnabled val="1"/>
        </dgm:presLayoutVars>
      </dgm:prSet>
      <dgm:spPr/>
    </dgm:pt>
    <dgm:pt modelId="{B6DADE4B-E933-486F-BD8F-D19E1BB553E3}" type="pres">
      <dgm:prSet presAssocID="{52D16457-5DE6-4DFE-A929-190B36858519}" presName="Name11" presStyleLbl="parChTrans1D1" presStyleIdx="6" presStyleCnt="10"/>
      <dgm:spPr/>
    </dgm:pt>
    <dgm:pt modelId="{5B4C842A-4B92-4BCD-AA7C-0090198CE012}" type="pres">
      <dgm:prSet presAssocID="{56B9E5E3-33A7-4206-B7BF-F24AD43F4279}" presName="txAndLines1" presStyleCnt="0"/>
      <dgm:spPr/>
    </dgm:pt>
    <dgm:pt modelId="{828FFC2A-C2CB-4E8D-A295-4F54828E31CC}" type="pres">
      <dgm:prSet presAssocID="{56B9E5E3-33A7-4206-B7BF-F24AD43F4279}" presName="anchor1" presStyleCnt="0"/>
      <dgm:spPr/>
    </dgm:pt>
    <dgm:pt modelId="{C6B721B9-1349-4F2D-8D89-40F7BBCE371B}" type="pres">
      <dgm:prSet presAssocID="{56B9E5E3-33A7-4206-B7BF-F24AD43F4279}" presName="backup1" presStyleCnt="0"/>
      <dgm:spPr/>
    </dgm:pt>
    <dgm:pt modelId="{C4BA4F73-53D9-4D69-91FA-F430C3627CB6}" type="pres">
      <dgm:prSet presAssocID="{56B9E5E3-33A7-4206-B7BF-F24AD43F4279}" presName="preLine1" presStyleLbl="parChTrans1D1" presStyleIdx="7" presStyleCnt="10"/>
      <dgm:spPr/>
    </dgm:pt>
    <dgm:pt modelId="{1F5C5B61-33E8-466A-A929-6E24E139C48A}" type="pres">
      <dgm:prSet presAssocID="{56B9E5E3-33A7-4206-B7BF-F24AD43F4279}" presName="desTx1" presStyleLbl="revTx" presStyleIdx="0" presStyleCnt="0">
        <dgm:presLayoutVars>
          <dgm:bulletEnabled val="1"/>
        </dgm:presLayoutVars>
      </dgm:prSet>
      <dgm:spPr/>
    </dgm:pt>
    <dgm:pt modelId="{59704A9E-FA38-4AD0-9BBA-A8FF72513C37}" type="pres">
      <dgm:prSet presAssocID="{23B2A41B-587E-45D0-84FF-F0B2CE8D89B2}" presName="Name11" presStyleLbl="parChTrans1D1" presStyleIdx="8" presStyleCnt="10"/>
      <dgm:spPr/>
    </dgm:pt>
    <dgm:pt modelId="{553E4F41-25BD-45F5-A2B6-FB89F7A69FA8}" type="pres">
      <dgm:prSet presAssocID="{9E380D6D-1E29-4EFD-B11A-745A3BA91636}" presName="txAndLines1" presStyleCnt="0"/>
      <dgm:spPr/>
    </dgm:pt>
    <dgm:pt modelId="{BD99E071-172D-4F4D-9C43-87600ADC243D}" type="pres">
      <dgm:prSet presAssocID="{9E380D6D-1E29-4EFD-B11A-745A3BA91636}" presName="anchor1" presStyleCnt="0"/>
      <dgm:spPr/>
    </dgm:pt>
    <dgm:pt modelId="{829B5442-46E7-442E-98F3-2CEA93BFF9DF}" type="pres">
      <dgm:prSet presAssocID="{9E380D6D-1E29-4EFD-B11A-745A3BA91636}" presName="backup1" presStyleCnt="0"/>
      <dgm:spPr/>
    </dgm:pt>
    <dgm:pt modelId="{E72C12F2-459E-4D20-AB17-1BED18AD2800}" type="pres">
      <dgm:prSet presAssocID="{9E380D6D-1E29-4EFD-B11A-745A3BA91636}" presName="preLine1" presStyleLbl="parChTrans1D1" presStyleIdx="9" presStyleCnt="10"/>
      <dgm:spPr/>
    </dgm:pt>
    <dgm:pt modelId="{0DB3364F-157D-463A-A29E-B1B37DE17340}" type="pres">
      <dgm:prSet presAssocID="{9E380D6D-1E29-4EFD-B11A-745A3BA91636}" presName="desTx1" presStyleLbl="revTx" presStyleIdx="0" presStyleCnt="0">
        <dgm:presLayoutVars>
          <dgm:bulletEnabled val="1"/>
        </dgm:presLayoutVars>
      </dgm:prSet>
      <dgm:spPr/>
    </dgm:pt>
  </dgm:ptLst>
  <dgm:cxnLst>
    <dgm:cxn modelId="{50FC220B-21B0-4DD5-A558-C1E3A90E7932}" srcId="{F7DF29D0-A0B4-4BB5-A473-CAD7A5BA78C7}" destId="{696B0529-B773-4F59-B64F-6F684FB9B382}" srcOrd="1" destOrd="0" parTransId="{EDE6C333-B91D-49A3-950C-0311FE28B124}" sibTransId="{5A2717B7-B064-4312-9378-8E5B4152C10F}"/>
    <dgm:cxn modelId="{395BD01C-1894-472D-8A20-BA594BD180BE}" type="presOf" srcId="{696B0529-B773-4F59-B64F-6F684FB9B382}" destId="{6AE7D98C-2C80-4264-A8BA-A18D1349E504}" srcOrd="0" destOrd="0" presId="urn:microsoft.com/office/officeart/2009/3/layout/SubStepProcess"/>
    <dgm:cxn modelId="{47714724-F404-4E53-B7DC-0F95539A8445}" srcId="{ECB879F1-9463-4124-9F52-2CC56561191E}" destId="{F7DF29D0-A0B4-4BB5-A473-CAD7A5BA78C7}" srcOrd="0" destOrd="0" parTransId="{F86160B7-5C28-450F-8144-391C0355E2A6}" sibTransId="{D0726E70-4637-405B-9E25-FAA3059F1228}"/>
    <dgm:cxn modelId="{2F468D5C-3571-4511-86E4-66033F37DF00}" type="presOf" srcId="{8B818A74-08AE-43BA-B7B2-41EC41F274F6}" destId="{A6CAA9A2-E7D1-47A8-8834-150E704B4CEF}" srcOrd="0" destOrd="0" presId="urn:microsoft.com/office/officeart/2009/3/layout/SubStepProcess"/>
    <dgm:cxn modelId="{F5887944-2B42-43A2-8E9D-3CE147D62A16}" type="presOf" srcId="{F7DF29D0-A0B4-4BB5-A473-CAD7A5BA78C7}" destId="{74055984-E888-46B7-97A7-2633C0EA5D47}" srcOrd="0" destOrd="0" presId="urn:microsoft.com/office/officeart/2009/3/layout/SubStepProcess"/>
    <dgm:cxn modelId="{71578D77-CA19-42E4-9EFB-0F2D2EB30812}" type="presOf" srcId="{56B9E5E3-33A7-4206-B7BF-F24AD43F4279}" destId="{1F5C5B61-33E8-466A-A929-6E24E139C48A}" srcOrd="0" destOrd="0" presId="urn:microsoft.com/office/officeart/2009/3/layout/SubStepProcess"/>
    <dgm:cxn modelId="{F10E5A95-EA06-485A-A14F-B90A6A6A970C}" srcId="{F7DF29D0-A0B4-4BB5-A473-CAD7A5BA78C7}" destId="{1F1193DD-F543-48EB-A366-E502025EBFA3}" srcOrd="2" destOrd="0" parTransId="{26FD483A-8612-4A2E-A560-B15E1C733681}" sibTransId="{22E5E40F-FFF4-428D-80E5-30839FC37B45}"/>
    <dgm:cxn modelId="{089991D4-F960-47BA-B684-E20BF02063D1}" srcId="{F7DF29D0-A0B4-4BB5-A473-CAD7A5BA78C7}" destId="{56B9E5E3-33A7-4206-B7BF-F24AD43F4279}" srcOrd="3" destOrd="0" parTransId="{52D16457-5DE6-4DFE-A929-190B36858519}" sibTransId="{D2E31CCF-391D-4D17-B24E-14C1AB6D5B33}"/>
    <dgm:cxn modelId="{0E1184DA-57AE-488F-94F9-56ED49BDC1E0}" srcId="{F7DF29D0-A0B4-4BB5-A473-CAD7A5BA78C7}" destId="{9E380D6D-1E29-4EFD-B11A-745A3BA91636}" srcOrd="4" destOrd="0" parTransId="{23B2A41B-587E-45D0-84FF-F0B2CE8D89B2}" sibTransId="{4488EA14-D8CE-4D41-92B8-9520937B469F}"/>
    <dgm:cxn modelId="{5C955AE8-1CA6-45AF-A2C1-7963F76C0018}" srcId="{F7DF29D0-A0B4-4BB5-A473-CAD7A5BA78C7}" destId="{8B818A74-08AE-43BA-B7B2-41EC41F274F6}" srcOrd="0" destOrd="0" parTransId="{339B1048-9672-4288-B78E-CAF143A910B6}" sibTransId="{FF87BDDD-FDF3-4010-B65D-904CF0D65683}"/>
    <dgm:cxn modelId="{CB90B5EB-BCBB-4D81-A38B-7E74901993C2}" type="presOf" srcId="{9E380D6D-1E29-4EFD-B11A-745A3BA91636}" destId="{0DB3364F-157D-463A-A29E-B1B37DE17340}" srcOrd="0" destOrd="0" presId="urn:microsoft.com/office/officeart/2009/3/layout/SubStepProcess"/>
    <dgm:cxn modelId="{CF6C0FF7-E6CA-47AD-BB5C-9A1BDE6F4629}" type="presOf" srcId="{1F1193DD-F543-48EB-A366-E502025EBFA3}" destId="{4187CB22-A579-441F-819C-B8AC7A5067AC}" srcOrd="0" destOrd="0" presId="urn:microsoft.com/office/officeart/2009/3/layout/SubStepProcess"/>
    <dgm:cxn modelId="{1EBA66FE-1A5C-4516-BEF6-019D3688236C}" type="presOf" srcId="{ECB879F1-9463-4124-9F52-2CC56561191E}" destId="{14532054-A2C3-4C14-B21A-5B27AF3DF066}" srcOrd="0" destOrd="0" presId="urn:microsoft.com/office/officeart/2009/3/layout/SubStepProcess"/>
    <dgm:cxn modelId="{BAF659AA-7871-4071-A39F-35DA727E5F66}" type="presParOf" srcId="{14532054-A2C3-4C14-B21A-5B27AF3DF066}" destId="{74055984-E888-46B7-97A7-2633C0EA5D47}" srcOrd="0" destOrd="0" presId="urn:microsoft.com/office/officeart/2009/3/layout/SubStepProcess"/>
    <dgm:cxn modelId="{041B9F97-7BA7-4885-9B6E-7DF2A76CB342}" type="presParOf" srcId="{14532054-A2C3-4C14-B21A-5B27AF3DF066}" destId="{1AD3DD53-2483-4684-9B1E-ABBC54D4C12B}" srcOrd="1" destOrd="0" presId="urn:microsoft.com/office/officeart/2009/3/layout/SubStepProcess"/>
    <dgm:cxn modelId="{770D36B2-8E1D-498E-B365-AA02F80B1CC3}" type="presParOf" srcId="{14532054-A2C3-4C14-B21A-5B27AF3DF066}" destId="{D0545B36-BB4C-4BF6-9710-CFBF601B89EA}" srcOrd="2" destOrd="0" presId="urn:microsoft.com/office/officeart/2009/3/layout/SubStepProcess"/>
    <dgm:cxn modelId="{AE0EFCAE-8302-48A6-A03D-A5EA68CFBE1C}" type="presParOf" srcId="{D0545B36-BB4C-4BF6-9710-CFBF601B89EA}" destId="{A9F0D879-EC54-4D4E-AA0B-D53AE127E9EC}" srcOrd="0" destOrd="0" presId="urn:microsoft.com/office/officeart/2009/3/layout/SubStepProcess"/>
    <dgm:cxn modelId="{6A349E1C-EC35-47F8-AD78-EE242A22450A}" type="presParOf" srcId="{D0545B36-BB4C-4BF6-9710-CFBF601B89EA}" destId="{70CE044A-2112-4F73-9BFF-FE80378CAE96}" srcOrd="1" destOrd="0" presId="urn:microsoft.com/office/officeart/2009/3/layout/SubStepProcess"/>
    <dgm:cxn modelId="{238C9502-9C7B-4079-B277-A1531B660CBE}" type="presParOf" srcId="{70CE044A-2112-4F73-9BFF-FE80378CAE96}" destId="{3F3CFD89-4D45-45DB-A131-FAC5ED39EDE5}" srcOrd="0" destOrd="0" presId="urn:microsoft.com/office/officeart/2009/3/layout/SubStepProcess"/>
    <dgm:cxn modelId="{A13F50D8-4CEC-48AE-AA06-1441CAD5BB45}" type="presParOf" srcId="{70CE044A-2112-4F73-9BFF-FE80378CAE96}" destId="{BD9A502E-9049-4CA0-9178-36FD2D1CB4F0}" srcOrd="1" destOrd="0" presId="urn:microsoft.com/office/officeart/2009/3/layout/SubStepProcess"/>
    <dgm:cxn modelId="{CD2F2B5B-93E1-43FA-97DA-2DAEC632857F}" type="presParOf" srcId="{70CE044A-2112-4F73-9BFF-FE80378CAE96}" destId="{9DE1708A-0659-42BC-8C7C-8ACA6807413A}" srcOrd="2" destOrd="0" presId="urn:microsoft.com/office/officeart/2009/3/layout/SubStepProcess"/>
    <dgm:cxn modelId="{E9E2A82A-AD57-4260-A133-81C6E07D2C89}" type="presParOf" srcId="{70CE044A-2112-4F73-9BFF-FE80378CAE96}" destId="{A6CAA9A2-E7D1-47A8-8834-150E704B4CEF}" srcOrd="3" destOrd="0" presId="urn:microsoft.com/office/officeart/2009/3/layout/SubStepProcess"/>
    <dgm:cxn modelId="{3362A42F-AFA6-4401-901C-6866905B4684}" type="presParOf" srcId="{D0545B36-BB4C-4BF6-9710-CFBF601B89EA}" destId="{CB04D178-88ED-42CB-8450-F6B68E0AE47D}" srcOrd="2" destOrd="0" presId="urn:microsoft.com/office/officeart/2009/3/layout/SubStepProcess"/>
    <dgm:cxn modelId="{89220536-4EBB-45F7-9B92-DF101DA2D0B4}" type="presParOf" srcId="{D0545B36-BB4C-4BF6-9710-CFBF601B89EA}" destId="{228CDD29-7318-4BC0-BB8D-9D25498C8715}" srcOrd="3" destOrd="0" presId="urn:microsoft.com/office/officeart/2009/3/layout/SubStepProcess"/>
    <dgm:cxn modelId="{F6823A18-A629-4FA2-8CB0-8E0A0D9D80F1}" type="presParOf" srcId="{228CDD29-7318-4BC0-BB8D-9D25498C8715}" destId="{9AC08B25-5F37-4E7B-9DF2-C119189BD4B4}" srcOrd="0" destOrd="0" presId="urn:microsoft.com/office/officeart/2009/3/layout/SubStepProcess"/>
    <dgm:cxn modelId="{5E520A24-A113-4D6C-B0AD-A5705213A28C}" type="presParOf" srcId="{228CDD29-7318-4BC0-BB8D-9D25498C8715}" destId="{A923234E-17B5-483A-AD9E-F4E4EEEBED54}" srcOrd="1" destOrd="0" presId="urn:microsoft.com/office/officeart/2009/3/layout/SubStepProcess"/>
    <dgm:cxn modelId="{5E08DDC7-2077-49C7-A7CC-9AA8CA7C77A9}" type="presParOf" srcId="{228CDD29-7318-4BC0-BB8D-9D25498C8715}" destId="{D94FA020-24ED-43F5-A054-675417D215A9}" srcOrd="2" destOrd="0" presId="urn:microsoft.com/office/officeart/2009/3/layout/SubStepProcess"/>
    <dgm:cxn modelId="{80F8AB31-BAC3-476A-9A1D-BEDFC2EC1B5D}" type="presParOf" srcId="{228CDD29-7318-4BC0-BB8D-9D25498C8715}" destId="{6AE7D98C-2C80-4264-A8BA-A18D1349E504}" srcOrd="3" destOrd="0" presId="urn:microsoft.com/office/officeart/2009/3/layout/SubStepProcess"/>
    <dgm:cxn modelId="{9566D195-B1E9-40C0-AEA9-5AF532FA1523}" type="presParOf" srcId="{D0545B36-BB4C-4BF6-9710-CFBF601B89EA}" destId="{7579190C-9B8F-4378-B734-91A5EFE7805C}" srcOrd="4" destOrd="0" presId="urn:microsoft.com/office/officeart/2009/3/layout/SubStepProcess"/>
    <dgm:cxn modelId="{390FFAD2-A68F-4167-94B4-D94B903B8D2F}" type="presParOf" srcId="{D0545B36-BB4C-4BF6-9710-CFBF601B89EA}" destId="{763FD998-9DB2-44C7-B3A4-85AB0AAF9744}" srcOrd="5" destOrd="0" presId="urn:microsoft.com/office/officeart/2009/3/layout/SubStepProcess"/>
    <dgm:cxn modelId="{E9980B2E-6F23-4B4C-A655-6B5C1F17C8CF}" type="presParOf" srcId="{763FD998-9DB2-44C7-B3A4-85AB0AAF9744}" destId="{8E11C742-B4FA-416A-B588-5BC60DE78777}" srcOrd="0" destOrd="0" presId="urn:microsoft.com/office/officeart/2009/3/layout/SubStepProcess"/>
    <dgm:cxn modelId="{CEDCAB67-AA90-4551-95D2-FBF15D4B7596}" type="presParOf" srcId="{763FD998-9DB2-44C7-B3A4-85AB0AAF9744}" destId="{7760000D-1A86-4039-BD85-B7D40961A7B7}" srcOrd="1" destOrd="0" presId="urn:microsoft.com/office/officeart/2009/3/layout/SubStepProcess"/>
    <dgm:cxn modelId="{997C2708-2D0C-4E45-A910-D1A7D016A5F3}" type="presParOf" srcId="{763FD998-9DB2-44C7-B3A4-85AB0AAF9744}" destId="{20FDFC58-879D-444F-9282-B3F978FFF280}" srcOrd="2" destOrd="0" presId="urn:microsoft.com/office/officeart/2009/3/layout/SubStepProcess"/>
    <dgm:cxn modelId="{590EF608-4518-4787-B5B0-F8B404243E1E}" type="presParOf" srcId="{763FD998-9DB2-44C7-B3A4-85AB0AAF9744}" destId="{4187CB22-A579-441F-819C-B8AC7A5067AC}" srcOrd="3" destOrd="0" presId="urn:microsoft.com/office/officeart/2009/3/layout/SubStepProcess"/>
    <dgm:cxn modelId="{FE95604E-E7B3-4867-9D00-BB7317E1DF84}" type="presParOf" srcId="{D0545B36-BB4C-4BF6-9710-CFBF601B89EA}" destId="{B6DADE4B-E933-486F-BD8F-D19E1BB553E3}" srcOrd="6" destOrd="0" presId="urn:microsoft.com/office/officeart/2009/3/layout/SubStepProcess"/>
    <dgm:cxn modelId="{C18CD299-DE1D-4CB6-A64A-77FF20A7CAE7}" type="presParOf" srcId="{D0545B36-BB4C-4BF6-9710-CFBF601B89EA}" destId="{5B4C842A-4B92-4BCD-AA7C-0090198CE012}" srcOrd="7" destOrd="0" presId="urn:microsoft.com/office/officeart/2009/3/layout/SubStepProcess"/>
    <dgm:cxn modelId="{F926D2FB-F6F4-4FCE-A0A7-62BE28503EEC}" type="presParOf" srcId="{5B4C842A-4B92-4BCD-AA7C-0090198CE012}" destId="{828FFC2A-C2CB-4E8D-A295-4F54828E31CC}" srcOrd="0" destOrd="0" presId="urn:microsoft.com/office/officeart/2009/3/layout/SubStepProcess"/>
    <dgm:cxn modelId="{DD09529C-13BA-492D-859A-30BD5DD637F6}" type="presParOf" srcId="{5B4C842A-4B92-4BCD-AA7C-0090198CE012}" destId="{C6B721B9-1349-4F2D-8D89-40F7BBCE371B}" srcOrd="1" destOrd="0" presId="urn:microsoft.com/office/officeart/2009/3/layout/SubStepProcess"/>
    <dgm:cxn modelId="{FB7EACDD-F53D-4968-9F64-E6CF126A4F54}" type="presParOf" srcId="{5B4C842A-4B92-4BCD-AA7C-0090198CE012}" destId="{C4BA4F73-53D9-4D69-91FA-F430C3627CB6}" srcOrd="2" destOrd="0" presId="urn:microsoft.com/office/officeart/2009/3/layout/SubStepProcess"/>
    <dgm:cxn modelId="{DEF614C1-90CC-4C50-B5CE-A1B18951FA3F}" type="presParOf" srcId="{5B4C842A-4B92-4BCD-AA7C-0090198CE012}" destId="{1F5C5B61-33E8-466A-A929-6E24E139C48A}" srcOrd="3" destOrd="0" presId="urn:microsoft.com/office/officeart/2009/3/layout/SubStepProcess"/>
    <dgm:cxn modelId="{B2955BE8-0D85-4037-B7BD-B2E66CCBDB39}" type="presParOf" srcId="{D0545B36-BB4C-4BF6-9710-CFBF601B89EA}" destId="{59704A9E-FA38-4AD0-9BBA-A8FF72513C37}" srcOrd="8" destOrd="0" presId="urn:microsoft.com/office/officeart/2009/3/layout/SubStepProcess"/>
    <dgm:cxn modelId="{3DE7449E-91E8-4395-8F61-BD3CBF4C7C1D}" type="presParOf" srcId="{D0545B36-BB4C-4BF6-9710-CFBF601B89EA}" destId="{553E4F41-25BD-45F5-A2B6-FB89F7A69FA8}" srcOrd="9" destOrd="0" presId="urn:microsoft.com/office/officeart/2009/3/layout/SubStepProcess"/>
    <dgm:cxn modelId="{98967A04-E98A-43AB-920A-57419F7BE72B}" type="presParOf" srcId="{553E4F41-25BD-45F5-A2B6-FB89F7A69FA8}" destId="{BD99E071-172D-4F4D-9C43-87600ADC243D}" srcOrd="0" destOrd="0" presId="urn:microsoft.com/office/officeart/2009/3/layout/SubStepProcess"/>
    <dgm:cxn modelId="{F0718F46-F589-49A9-AE2E-C60E70BE2C6C}" type="presParOf" srcId="{553E4F41-25BD-45F5-A2B6-FB89F7A69FA8}" destId="{829B5442-46E7-442E-98F3-2CEA93BFF9DF}" srcOrd="1" destOrd="0" presId="urn:microsoft.com/office/officeart/2009/3/layout/SubStepProcess"/>
    <dgm:cxn modelId="{7E752729-DF7B-4EF2-A7A5-35AD7499D5D4}" type="presParOf" srcId="{553E4F41-25BD-45F5-A2B6-FB89F7A69FA8}" destId="{E72C12F2-459E-4D20-AB17-1BED18AD2800}" srcOrd="2" destOrd="0" presId="urn:microsoft.com/office/officeart/2009/3/layout/SubStepProcess"/>
    <dgm:cxn modelId="{C3B0286C-DD45-46DD-98AB-E481362C6544}" type="presParOf" srcId="{553E4F41-25BD-45F5-A2B6-FB89F7A69FA8}" destId="{0DB3364F-157D-463A-A29E-B1B37DE17340}" srcOrd="3"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598BA6-3AE0-492A-AE37-B43634FE907C}" type="doc">
      <dgm:prSet loTypeId="urn:microsoft.com/office/officeart/2005/8/layout/hList1" loCatId="list" qsTypeId="urn:microsoft.com/office/officeart/2005/8/quickstyle/simple2" qsCatId="simple" csTypeId="urn:microsoft.com/office/officeart/2005/8/colors/accent5_4" csCatId="accent5" phldr="1"/>
      <dgm:spPr/>
      <dgm:t>
        <a:bodyPr/>
        <a:lstStyle/>
        <a:p>
          <a:endParaRPr lang="en-US"/>
        </a:p>
      </dgm:t>
    </dgm:pt>
    <dgm:pt modelId="{E50B65DF-B99A-49D7-BC69-77EA29D07C97}">
      <dgm:prSet custT="1"/>
      <dgm:spPr/>
      <dgm:t>
        <a:bodyPr/>
        <a:lstStyle/>
        <a:p>
          <a:r>
            <a:rPr lang="en-US" sz="1500" dirty="0"/>
            <a:t>NDP	</a:t>
          </a:r>
        </a:p>
      </dgm:t>
    </dgm:pt>
    <dgm:pt modelId="{AF042FDC-D021-4409-8D8B-AA817E26FF5A}" type="parTrans" cxnId="{7BB29AAB-B940-496A-9210-F9D1793BB44E}">
      <dgm:prSet/>
      <dgm:spPr/>
      <dgm:t>
        <a:bodyPr/>
        <a:lstStyle/>
        <a:p>
          <a:endParaRPr lang="en-US" sz="1500"/>
        </a:p>
      </dgm:t>
    </dgm:pt>
    <dgm:pt modelId="{563ACF41-64ED-4401-8804-8AF23BF654A0}" type="sibTrans" cxnId="{7BB29AAB-B940-496A-9210-F9D1793BB44E}">
      <dgm:prSet/>
      <dgm:spPr/>
      <dgm:t>
        <a:bodyPr/>
        <a:lstStyle/>
        <a:p>
          <a:endParaRPr lang="en-US" sz="1500"/>
        </a:p>
      </dgm:t>
    </dgm:pt>
    <dgm:pt modelId="{BBB505F0-440B-4A74-B683-BF821BF94797}">
      <dgm:prSet custT="1"/>
      <dgm:spPr/>
      <dgm:t>
        <a:bodyPr/>
        <a:lstStyle/>
        <a:p>
          <a:r>
            <a:rPr lang="en-US" sz="1500" dirty="0"/>
            <a:t>New report on “The skills and competencies required for the future natural scientist amid grand societal challenges’.</a:t>
          </a:r>
        </a:p>
      </dgm:t>
    </dgm:pt>
    <dgm:pt modelId="{155870DF-A93A-4A13-A971-9E7891AF0A8E}" type="parTrans" cxnId="{4A899E29-745E-458C-B0DA-810D071D18BE}">
      <dgm:prSet/>
      <dgm:spPr/>
      <dgm:t>
        <a:bodyPr/>
        <a:lstStyle/>
        <a:p>
          <a:endParaRPr lang="en-US" sz="1500"/>
        </a:p>
      </dgm:t>
    </dgm:pt>
    <dgm:pt modelId="{E5F707BD-508B-4808-955F-EADD413663D6}" type="sibTrans" cxnId="{4A899E29-745E-458C-B0DA-810D071D18BE}">
      <dgm:prSet/>
      <dgm:spPr/>
      <dgm:t>
        <a:bodyPr/>
        <a:lstStyle/>
        <a:p>
          <a:endParaRPr lang="en-US" sz="1500"/>
        </a:p>
      </dgm:t>
    </dgm:pt>
    <dgm:pt modelId="{A8FDE858-5AD3-4AE4-ADE6-7B9D0BD5510B}">
      <dgm:prSet custT="1"/>
      <dgm:spPr/>
      <dgm:t>
        <a:bodyPr/>
        <a:lstStyle/>
        <a:p>
          <a:r>
            <a:rPr lang="en-US" sz="1500" dirty="0"/>
            <a:t>ERRP</a:t>
          </a:r>
        </a:p>
      </dgm:t>
    </dgm:pt>
    <dgm:pt modelId="{4C3FF29D-D299-4584-9EDF-F96A9E797ED2}" type="parTrans" cxnId="{2EB9C7C4-2033-41B0-BD5D-3DEB3E85EBD1}">
      <dgm:prSet/>
      <dgm:spPr/>
      <dgm:t>
        <a:bodyPr/>
        <a:lstStyle/>
        <a:p>
          <a:endParaRPr lang="en-US" sz="1500"/>
        </a:p>
      </dgm:t>
    </dgm:pt>
    <dgm:pt modelId="{CA5761D5-573F-4C8B-8D7D-87A580E054BF}" type="sibTrans" cxnId="{2EB9C7C4-2033-41B0-BD5D-3DEB3E85EBD1}">
      <dgm:prSet/>
      <dgm:spPr/>
      <dgm:t>
        <a:bodyPr/>
        <a:lstStyle/>
        <a:p>
          <a:endParaRPr lang="en-US" sz="1500"/>
        </a:p>
      </dgm:t>
    </dgm:pt>
    <dgm:pt modelId="{0AF4BF8E-86A7-4F23-902B-E35ABBCEAA2C}">
      <dgm:prSet custT="1"/>
      <dgm:spPr/>
      <dgm:t>
        <a:bodyPr/>
        <a:lstStyle/>
        <a:p>
          <a:r>
            <a:rPr lang="en-US" sz="1500" dirty="0"/>
            <a:t>Decadal Plan</a:t>
          </a:r>
        </a:p>
      </dgm:t>
    </dgm:pt>
    <dgm:pt modelId="{A4097C84-FD01-4CF3-B4CB-F15F52AE8719}" type="parTrans" cxnId="{57E5DD78-797A-488B-859F-E9CB33B921CA}">
      <dgm:prSet/>
      <dgm:spPr/>
      <dgm:t>
        <a:bodyPr/>
        <a:lstStyle/>
        <a:p>
          <a:endParaRPr lang="en-US" sz="1500"/>
        </a:p>
      </dgm:t>
    </dgm:pt>
    <dgm:pt modelId="{5ECAA23C-478F-47A3-9E2B-3F2C54F08B45}" type="sibTrans" cxnId="{57E5DD78-797A-488B-859F-E9CB33B921CA}">
      <dgm:prSet/>
      <dgm:spPr/>
      <dgm:t>
        <a:bodyPr/>
        <a:lstStyle/>
        <a:p>
          <a:endParaRPr lang="en-US" sz="1500"/>
        </a:p>
      </dgm:t>
    </dgm:pt>
    <dgm:pt modelId="{45BE250B-3460-4C8F-B8C3-453788AEB60B}">
      <dgm:prSet custT="1"/>
      <dgm:spPr/>
      <dgm:t>
        <a:bodyPr/>
        <a:lstStyle/>
        <a:p>
          <a:endParaRPr lang="en-US" sz="1500" dirty="0"/>
        </a:p>
      </dgm:t>
    </dgm:pt>
    <dgm:pt modelId="{3D94E47E-B59C-4335-BA24-9B5D11F04D51}" type="parTrans" cxnId="{A40C0643-F0A1-4841-85B1-A1528B414E33}">
      <dgm:prSet/>
      <dgm:spPr/>
      <dgm:t>
        <a:bodyPr/>
        <a:lstStyle/>
        <a:p>
          <a:endParaRPr lang="en-US" sz="1500"/>
        </a:p>
      </dgm:t>
    </dgm:pt>
    <dgm:pt modelId="{39BB6D85-D035-4754-8AFA-E158D3085D87}" type="sibTrans" cxnId="{A40C0643-F0A1-4841-85B1-A1528B414E33}">
      <dgm:prSet/>
      <dgm:spPr/>
      <dgm:t>
        <a:bodyPr/>
        <a:lstStyle/>
        <a:p>
          <a:endParaRPr lang="en-US" sz="1500"/>
        </a:p>
      </dgm:t>
    </dgm:pt>
    <dgm:pt modelId="{62C7D2AA-91EA-4687-BDC5-3F239E65E758}">
      <dgm:prSet custT="1"/>
      <dgm:spPr/>
      <dgm:t>
        <a:bodyPr/>
        <a:lstStyle/>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latin typeface="+mn-lt"/>
              <a:cs typeface="Calibri Light" panose="020F0302020204030204" pitchFamily="34" charset="0"/>
            </a:rPr>
            <a:t>Collaboration with government entities to decrease application times and reduce financial burden on young graduates to improve access to </a:t>
          </a:r>
          <a:r>
            <a:rPr lang="en-US" sz="1500">
              <a:latin typeface="+mn-lt"/>
              <a:cs typeface="Calibri Light" panose="020F0302020204030204" pitchFamily="34" charset="0"/>
            </a:rPr>
            <a:t>employment opportunities. </a:t>
          </a:r>
          <a:endParaRPr lang="en-US" sz="1500" dirty="0"/>
        </a:p>
      </dgm:t>
    </dgm:pt>
    <dgm:pt modelId="{844AA5D9-F421-4047-AA89-7745C21CC1B7}" type="parTrans" cxnId="{6326D120-7C2C-4699-B2F0-CB185443F986}">
      <dgm:prSet/>
      <dgm:spPr/>
      <dgm:t>
        <a:bodyPr/>
        <a:lstStyle/>
        <a:p>
          <a:endParaRPr lang="en-US" sz="1500"/>
        </a:p>
      </dgm:t>
    </dgm:pt>
    <dgm:pt modelId="{91566343-C591-4771-A3D9-CDA81DF8AF36}" type="sibTrans" cxnId="{6326D120-7C2C-4699-B2F0-CB185443F986}">
      <dgm:prSet/>
      <dgm:spPr/>
      <dgm:t>
        <a:bodyPr/>
        <a:lstStyle/>
        <a:p>
          <a:endParaRPr lang="en-US" sz="1500"/>
        </a:p>
      </dgm:t>
    </dgm:pt>
    <dgm:pt modelId="{3125A3EC-9BEB-43AC-8A95-CBB2865476C6}">
      <dgm:prSet custT="1"/>
      <dgm:spPr/>
      <dgm:t>
        <a:bodyPr/>
        <a:lstStyle/>
        <a:p>
          <a:pPr marL="114300" lvl="1" indent="0" algn="l" defTabSz="666750">
            <a:lnSpc>
              <a:spcPct val="90000"/>
            </a:lnSpc>
            <a:spcBef>
              <a:spcPct val="0"/>
            </a:spcBef>
            <a:spcAft>
              <a:spcPct val="15000"/>
            </a:spcAft>
          </a:pPr>
          <a:r>
            <a:rPr lang="en-US" sz="1500" dirty="0"/>
            <a:t>Skilling, upskilling and reskilling </a:t>
          </a:r>
          <a:r>
            <a:rPr lang="en-US" sz="1500" dirty="0" err="1"/>
            <a:t>programmes</a:t>
          </a:r>
          <a:r>
            <a:rPr lang="en-US" sz="1500" dirty="0"/>
            <a:t> (CMP and CPD)</a:t>
          </a:r>
        </a:p>
      </dgm:t>
    </dgm:pt>
    <dgm:pt modelId="{43EBE959-0D41-48DB-97B4-C3DC924FAB64}" type="parTrans" cxnId="{C58776F1-1B35-4436-885A-700F09E3917E}">
      <dgm:prSet/>
      <dgm:spPr/>
      <dgm:t>
        <a:bodyPr/>
        <a:lstStyle/>
        <a:p>
          <a:endParaRPr lang="en-US" sz="1500"/>
        </a:p>
      </dgm:t>
    </dgm:pt>
    <dgm:pt modelId="{FF9F0AC1-E0D5-4E5B-A9EC-162F50261CE2}" type="sibTrans" cxnId="{C58776F1-1B35-4436-885A-700F09E3917E}">
      <dgm:prSet/>
      <dgm:spPr/>
      <dgm:t>
        <a:bodyPr/>
        <a:lstStyle/>
        <a:p>
          <a:endParaRPr lang="en-US" sz="1500"/>
        </a:p>
      </dgm:t>
    </dgm:pt>
    <dgm:pt modelId="{17D4AC9C-893D-4D76-88ED-67E8DD55C8CE}">
      <dgm:prSet custT="1"/>
      <dgm:spPr/>
      <dgm:t>
        <a:bodyPr/>
        <a:lstStyle/>
        <a:p>
          <a:pPr marL="114300" lvl="1" indent="0" algn="l" defTabSz="666750">
            <a:lnSpc>
              <a:spcPct val="90000"/>
            </a:lnSpc>
            <a:spcBef>
              <a:spcPct val="0"/>
            </a:spcBef>
            <a:spcAft>
              <a:spcPct val="15000"/>
            </a:spcAft>
          </a:pPr>
          <a:endParaRPr lang="en-US" sz="1500" dirty="0"/>
        </a:p>
      </dgm:t>
    </dgm:pt>
    <dgm:pt modelId="{EF1D0DDE-E04C-4178-899E-1D53778A614C}" type="parTrans" cxnId="{8328F0D4-BB24-4E42-AA1D-9933FA755656}">
      <dgm:prSet/>
      <dgm:spPr/>
      <dgm:t>
        <a:bodyPr/>
        <a:lstStyle/>
        <a:p>
          <a:endParaRPr lang="en-US" sz="1500"/>
        </a:p>
      </dgm:t>
    </dgm:pt>
    <dgm:pt modelId="{DDE7FE5F-990C-4B9D-B9DD-36D142DA02A2}" type="sibTrans" cxnId="{8328F0D4-BB24-4E42-AA1D-9933FA755656}">
      <dgm:prSet/>
      <dgm:spPr/>
      <dgm:t>
        <a:bodyPr/>
        <a:lstStyle/>
        <a:p>
          <a:endParaRPr lang="en-US" sz="1500"/>
        </a:p>
      </dgm:t>
    </dgm:pt>
    <dgm:pt modelId="{D18C397D-3218-4CFD-A292-71753AC357FF}">
      <dgm:prSet custT="1"/>
      <dgm:spPr/>
      <dgm:t>
        <a:bodyPr/>
        <a:lstStyle/>
        <a:p>
          <a:pPr marL="114300" lvl="1" indent="0" algn="l" defTabSz="666750">
            <a:lnSpc>
              <a:spcPct val="90000"/>
            </a:lnSpc>
            <a:spcBef>
              <a:spcPct val="0"/>
            </a:spcBef>
            <a:spcAft>
              <a:spcPct val="15000"/>
            </a:spcAft>
          </a:pPr>
          <a:r>
            <a:rPr lang="en-US" sz="1500" dirty="0"/>
            <a:t>Promote 4IR early Q1 2023 collaboration with University of Johannesburg.</a:t>
          </a:r>
        </a:p>
      </dgm:t>
    </dgm:pt>
    <dgm:pt modelId="{A0AC9460-D5A8-4A1C-A3F3-A4DB9B351715}" type="parTrans" cxnId="{095C5157-EEFB-4CFF-9A75-0793F5C05997}">
      <dgm:prSet/>
      <dgm:spPr/>
    </dgm:pt>
    <dgm:pt modelId="{334A239B-D076-49B7-824E-29E29E87F6F8}" type="sibTrans" cxnId="{095C5157-EEFB-4CFF-9A75-0793F5C05997}">
      <dgm:prSet/>
      <dgm:spPr/>
    </dgm:pt>
    <dgm:pt modelId="{0BEE693E-BBC2-4FC2-A9BC-6B39F9AB6ABE}">
      <dgm:prSet custT="1"/>
      <dgm:spPr/>
      <dgm:t>
        <a:bodyPr/>
        <a:lstStyle/>
        <a:p>
          <a:pPr marL="114300" lvl="1" indent="0" algn="l" defTabSz="666750">
            <a:lnSpc>
              <a:spcPct val="90000"/>
            </a:lnSpc>
            <a:spcBef>
              <a:spcPct val="0"/>
            </a:spcBef>
            <a:spcAft>
              <a:spcPct val="15000"/>
            </a:spcAft>
          </a:pPr>
          <a:endParaRPr lang="en-US" sz="1500" dirty="0"/>
        </a:p>
      </dgm:t>
    </dgm:pt>
    <dgm:pt modelId="{06F36840-337D-46B4-809F-DEFAA2AD80A1}" type="parTrans" cxnId="{40418FD9-51AA-406B-B989-0C62F757072C}">
      <dgm:prSet/>
      <dgm:spPr/>
    </dgm:pt>
    <dgm:pt modelId="{4A260487-6599-48E1-8E64-FBD03E071651}" type="sibTrans" cxnId="{40418FD9-51AA-406B-B989-0C62F757072C}">
      <dgm:prSet/>
      <dgm:spPr/>
    </dgm:pt>
    <dgm:pt modelId="{579A5C83-8AB4-487A-A540-95DCE2499AB1}">
      <dgm:prSet custT="1"/>
      <dgm:spPr/>
      <dgm:t>
        <a:bodyPr/>
        <a:lstStyle/>
        <a:p>
          <a:pPr marL="114300" lvl="1" indent="0" algn="l" defTabSz="666750">
            <a:lnSpc>
              <a:spcPct val="90000"/>
            </a:lnSpc>
            <a:spcBef>
              <a:spcPct val="0"/>
            </a:spcBef>
            <a:spcAft>
              <a:spcPct val="15000"/>
            </a:spcAft>
          </a:pPr>
          <a:r>
            <a:rPr lang="en-US" sz="1500" dirty="0"/>
            <a:t>Development of </a:t>
          </a:r>
          <a:r>
            <a:rPr lang="en-US" sz="1500" dirty="0" err="1"/>
            <a:t>programmes</a:t>
          </a:r>
          <a:r>
            <a:rPr lang="en-US" sz="1500" dirty="0"/>
            <a:t> to give people living in rural areas access to SACNASP </a:t>
          </a:r>
          <a:r>
            <a:rPr lang="en-US" sz="1500" dirty="0" err="1"/>
            <a:t>iniatives</a:t>
          </a:r>
          <a:r>
            <a:rPr lang="en-US" sz="1500" dirty="0"/>
            <a:t>.</a:t>
          </a:r>
        </a:p>
      </dgm:t>
    </dgm:pt>
    <dgm:pt modelId="{A310F53E-E8B3-4742-AB95-46B89DB15E86}" type="parTrans" cxnId="{FA44AEF5-1DB8-4AB8-9645-C67C43C1AA80}">
      <dgm:prSet/>
      <dgm:spPr/>
    </dgm:pt>
    <dgm:pt modelId="{5CE63A8A-367B-4C85-80C3-EADE278257B3}" type="sibTrans" cxnId="{FA44AEF5-1DB8-4AB8-9645-C67C43C1AA80}">
      <dgm:prSet/>
      <dgm:spPr/>
    </dgm:pt>
    <dgm:pt modelId="{EA0C7D28-2B07-4961-92ED-75BA33D273F9}">
      <dgm:prSet custT="1"/>
      <dgm:spPr/>
      <dgm:t>
        <a:bodyPr/>
        <a:lstStyle/>
        <a:p>
          <a:r>
            <a:rPr lang="en-US" sz="1500" dirty="0"/>
            <a:t>Continuing Professional Development contributes to an enabling environment on innovation. </a:t>
          </a:r>
        </a:p>
      </dgm:t>
    </dgm:pt>
    <dgm:pt modelId="{B6A11847-E654-4A16-A66C-CCA314EDE417}" type="parTrans" cxnId="{269798C1-28B6-4C18-9074-1DF5DEC3E560}">
      <dgm:prSet/>
      <dgm:spPr/>
    </dgm:pt>
    <dgm:pt modelId="{3A7E2E1E-6949-45A9-AB27-A0817D79D132}" type="sibTrans" cxnId="{269798C1-28B6-4C18-9074-1DF5DEC3E560}">
      <dgm:prSet/>
      <dgm:spPr/>
    </dgm:pt>
    <dgm:pt modelId="{83CF796B-4CA3-41B3-99F5-AEDF10168D5A}" type="pres">
      <dgm:prSet presAssocID="{A4598BA6-3AE0-492A-AE37-B43634FE907C}" presName="Name0" presStyleCnt="0">
        <dgm:presLayoutVars>
          <dgm:dir/>
          <dgm:animLvl val="lvl"/>
          <dgm:resizeHandles val="exact"/>
        </dgm:presLayoutVars>
      </dgm:prSet>
      <dgm:spPr/>
    </dgm:pt>
    <dgm:pt modelId="{0CBBCB4E-2813-4868-B924-DF21ED8067CC}" type="pres">
      <dgm:prSet presAssocID="{E50B65DF-B99A-49D7-BC69-77EA29D07C97}" presName="composite" presStyleCnt="0"/>
      <dgm:spPr/>
    </dgm:pt>
    <dgm:pt modelId="{010C96F2-635D-44F7-BAFA-2777B30F8B01}" type="pres">
      <dgm:prSet presAssocID="{E50B65DF-B99A-49D7-BC69-77EA29D07C97}" presName="parTx" presStyleLbl="alignNode1" presStyleIdx="0" presStyleCnt="3">
        <dgm:presLayoutVars>
          <dgm:chMax val="0"/>
          <dgm:chPref val="0"/>
          <dgm:bulletEnabled val="1"/>
        </dgm:presLayoutVars>
      </dgm:prSet>
      <dgm:spPr/>
    </dgm:pt>
    <dgm:pt modelId="{24F63FFC-DEC7-462A-B311-4B7C983B6065}" type="pres">
      <dgm:prSet presAssocID="{E50B65DF-B99A-49D7-BC69-77EA29D07C97}" presName="desTx" presStyleLbl="alignAccFollowNode1" presStyleIdx="0" presStyleCnt="3">
        <dgm:presLayoutVars>
          <dgm:bulletEnabled val="1"/>
        </dgm:presLayoutVars>
      </dgm:prSet>
      <dgm:spPr/>
    </dgm:pt>
    <dgm:pt modelId="{04D30AEC-3B71-415F-8383-207FC370C90D}" type="pres">
      <dgm:prSet presAssocID="{563ACF41-64ED-4401-8804-8AF23BF654A0}" presName="space" presStyleCnt="0"/>
      <dgm:spPr/>
    </dgm:pt>
    <dgm:pt modelId="{D404F896-3522-48BD-B8C2-3076A2E40C47}" type="pres">
      <dgm:prSet presAssocID="{A8FDE858-5AD3-4AE4-ADE6-7B9D0BD5510B}" presName="composite" presStyleCnt="0"/>
      <dgm:spPr/>
    </dgm:pt>
    <dgm:pt modelId="{4213131E-E403-4E98-ADD0-87BECA02C4BC}" type="pres">
      <dgm:prSet presAssocID="{A8FDE858-5AD3-4AE4-ADE6-7B9D0BD5510B}" presName="parTx" presStyleLbl="alignNode1" presStyleIdx="1" presStyleCnt="3">
        <dgm:presLayoutVars>
          <dgm:chMax val="0"/>
          <dgm:chPref val="0"/>
          <dgm:bulletEnabled val="1"/>
        </dgm:presLayoutVars>
      </dgm:prSet>
      <dgm:spPr/>
    </dgm:pt>
    <dgm:pt modelId="{1A3D5140-0DAD-4B78-B9E6-0459FDC37C6C}" type="pres">
      <dgm:prSet presAssocID="{A8FDE858-5AD3-4AE4-ADE6-7B9D0BD5510B}" presName="desTx" presStyleLbl="alignAccFollowNode1" presStyleIdx="1" presStyleCnt="3" custLinFactNeighborY="-3928">
        <dgm:presLayoutVars>
          <dgm:bulletEnabled val="1"/>
        </dgm:presLayoutVars>
      </dgm:prSet>
      <dgm:spPr/>
    </dgm:pt>
    <dgm:pt modelId="{E55F110B-3CF0-4306-A082-C97D5E3E3214}" type="pres">
      <dgm:prSet presAssocID="{CA5761D5-573F-4C8B-8D7D-87A580E054BF}" presName="space" presStyleCnt="0"/>
      <dgm:spPr/>
    </dgm:pt>
    <dgm:pt modelId="{75FECE64-81C2-4BDA-9B3A-9FFEB01F42A7}" type="pres">
      <dgm:prSet presAssocID="{0AF4BF8E-86A7-4F23-902B-E35ABBCEAA2C}" presName="composite" presStyleCnt="0"/>
      <dgm:spPr/>
    </dgm:pt>
    <dgm:pt modelId="{1F56FF3B-E1C5-4C2F-A054-AADB699DF758}" type="pres">
      <dgm:prSet presAssocID="{0AF4BF8E-86A7-4F23-902B-E35ABBCEAA2C}" presName="parTx" presStyleLbl="alignNode1" presStyleIdx="2" presStyleCnt="3">
        <dgm:presLayoutVars>
          <dgm:chMax val="0"/>
          <dgm:chPref val="0"/>
          <dgm:bulletEnabled val="1"/>
        </dgm:presLayoutVars>
      </dgm:prSet>
      <dgm:spPr/>
    </dgm:pt>
    <dgm:pt modelId="{0D467A07-DDA0-46C4-97B0-8E345D184ECE}" type="pres">
      <dgm:prSet presAssocID="{0AF4BF8E-86A7-4F23-902B-E35ABBCEAA2C}" presName="desTx" presStyleLbl="alignAccFollowNode1" presStyleIdx="2" presStyleCnt="3" custLinFactNeighborX="1618" custLinFactNeighborY="299">
        <dgm:presLayoutVars>
          <dgm:bulletEnabled val="1"/>
        </dgm:presLayoutVars>
      </dgm:prSet>
      <dgm:spPr/>
    </dgm:pt>
  </dgm:ptLst>
  <dgm:cxnLst>
    <dgm:cxn modelId="{6326D120-7C2C-4699-B2F0-CB185443F986}" srcId="{A8FDE858-5AD3-4AE4-ADE6-7B9D0BD5510B}" destId="{62C7D2AA-91EA-4687-BDC5-3F239E65E758}" srcOrd="0" destOrd="0" parTransId="{844AA5D9-F421-4047-AA89-7745C21CC1B7}" sibTransId="{91566343-C591-4771-A3D9-CDA81DF8AF36}"/>
    <dgm:cxn modelId="{4A899E29-745E-458C-B0DA-810D071D18BE}" srcId="{E50B65DF-B99A-49D7-BC69-77EA29D07C97}" destId="{BBB505F0-440B-4A74-B683-BF821BF94797}" srcOrd="0" destOrd="0" parTransId="{155870DF-A93A-4A13-A971-9E7891AF0A8E}" sibTransId="{E5F707BD-508B-4808-955F-EADD413663D6}"/>
    <dgm:cxn modelId="{271F035F-8AFD-4445-97EB-56EB34D29B15}" type="presOf" srcId="{62C7D2AA-91EA-4687-BDC5-3F239E65E758}" destId="{1A3D5140-0DAD-4B78-B9E6-0459FDC37C6C}" srcOrd="0" destOrd="0" presId="urn:microsoft.com/office/officeart/2005/8/layout/hList1"/>
    <dgm:cxn modelId="{A40C0643-F0A1-4841-85B1-A1528B414E33}" srcId="{E50B65DF-B99A-49D7-BC69-77EA29D07C97}" destId="{45BE250B-3460-4C8F-B8C3-453788AEB60B}" srcOrd="2" destOrd="0" parTransId="{3D94E47E-B59C-4335-BA24-9B5D11F04D51}" sibTransId="{39BB6D85-D035-4754-8AFA-E158D3085D87}"/>
    <dgm:cxn modelId="{56C75644-777B-4240-A2B7-0D31F22A5A3F}" type="presOf" srcId="{E50B65DF-B99A-49D7-BC69-77EA29D07C97}" destId="{010C96F2-635D-44F7-BAFA-2777B30F8B01}" srcOrd="0" destOrd="0" presId="urn:microsoft.com/office/officeart/2005/8/layout/hList1"/>
    <dgm:cxn modelId="{0CF91B4D-4493-4641-845A-547CD765D7F2}" type="presOf" srcId="{0AF4BF8E-86A7-4F23-902B-E35ABBCEAA2C}" destId="{1F56FF3B-E1C5-4C2F-A054-AADB699DF758}" srcOrd="0" destOrd="0" presId="urn:microsoft.com/office/officeart/2005/8/layout/hList1"/>
    <dgm:cxn modelId="{40E6D752-469F-4D96-BAEC-514629FBB519}" type="presOf" srcId="{579A5C83-8AB4-487A-A540-95DCE2499AB1}" destId="{0D467A07-DDA0-46C4-97B0-8E345D184ECE}" srcOrd="0" destOrd="2" presId="urn:microsoft.com/office/officeart/2005/8/layout/hList1"/>
    <dgm:cxn modelId="{095C5157-EEFB-4CFF-9A75-0793F5C05997}" srcId="{0AF4BF8E-86A7-4F23-902B-E35ABBCEAA2C}" destId="{D18C397D-3218-4CFD-A292-71753AC357FF}" srcOrd="1" destOrd="0" parTransId="{A0AC9460-D5A8-4A1C-A3F3-A4DB9B351715}" sibTransId="{334A239B-D076-49B7-824E-29E29E87F6F8}"/>
    <dgm:cxn modelId="{4DEE9E58-54F3-4E81-B1D1-08647B431476}" type="presOf" srcId="{EA0C7D28-2B07-4961-92ED-75BA33D273F9}" destId="{24F63FFC-DEC7-462A-B311-4B7C983B6065}" srcOrd="0" destOrd="1" presId="urn:microsoft.com/office/officeart/2005/8/layout/hList1"/>
    <dgm:cxn modelId="{57E5DD78-797A-488B-859F-E9CB33B921CA}" srcId="{A4598BA6-3AE0-492A-AE37-B43634FE907C}" destId="{0AF4BF8E-86A7-4F23-902B-E35ABBCEAA2C}" srcOrd="2" destOrd="0" parTransId="{A4097C84-FD01-4CF3-B4CB-F15F52AE8719}" sibTransId="{5ECAA23C-478F-47A3-9E2B-3F2C54F08B45}"/>
    <dgm:cxn modelId="{5F014082-D006-4F4D-B23E-BCC9CE503B8D}" type="presOf" srcId="{D18C397D-3218-4CFD-A292-71753AC357FF}" destId="{0D467A07-DDA0-46C4-97B0-8E345D184ECE}" srcOrd="0" destOrd="1" presId="urn:microsoft.com/office/officeart/2005/8/layout/hList1"/>
    <dgm:cxn modelId="{0F412B96-A7CC-478B-A289-CDEDCCD26DDA}" type="presOf" srcId="{17D4AC9C-893D-4D76-88ED-67E8DD55C8CE}" destId="{0D467A07-DDA0-46C4-97B0-8E345D184ECE}" srcOrd="0" destOrd="4" presId="urn:microsoft.com/office/officeart/2005/8/layout/hList1"/>
    <dgm:cxn modelId="{32D59797-57BE-450B-8525-A0EFE22EDF00}" type="presOf" srcId="{A4598BA6-3AE0-492A-AE37-B43634FE907C}" destId="{83CF796B-4CA3-41B3-99F5-AEDF10168D5A}" srcOrd="0" destOrd="0" presId="urn:microsoft.com/office/officeart/2005/8/layout/hList1"/>
    <dgm:cxn modelId="{776BCD98-CB45-4D32-A8B3-9C6ED11919AA}" type="presOf" srcId="{45BE250B-3460-4C8F-B8C3-453788AEB60B}" destId="{24F63FFC-DEC7-462A-B311-4B7C983B6065}" srcOrd="0" destOrd="2" presId="urn:microsoft.com/office/officeart/2005/8/layout/hList1"/>
    <dgm:cxn modelId="{7BB29AAB-B940-496A-9210-F9D1793BB44E}" srcId="{A4598BA6-3AE0-492A-AE37-B43634FE907C}" destId="{E50B65DF-B99A-49D7-BC69-77EA29D07C97}" srcOrd="0" destOrd="0" parTransId="{AF042FDC-D021-4409-8D8B-AA817E26FF5A}" sibTransId="{563ACF41-64ED-4401-8804-8AF23BF654A0}"/>
    <dgm:cxn modelId="{CE4245AD-EEC2-45AC-B0F2-052FFACDB9A8}" type="presOf" srcId="{A8FDE858-5AD3-4AE4-ADE6-7B9D0BD5510B}" destId="{4213131E-E403-4E98-ADD0-87BECA02C4BC}" srcOrd="0" destOrd="0" presId="urn:microsoft.com/office/officeart/2005/8/layout/hList1"/>
    <dgm:cxn modelId="{9E4331AF-3F5A-4AF4-BAFD-D1FF367C7849}" type="presOf" srcId="{BBB505F0-440B-4A74-B683-BF821BF94797}" destId="{24F63FFC-DEC7-462A-B311-4B7C983B6065}" srcOrd="0" destOrd="0" presId="urn:microsoft.com/office/officeart/2005/8/layout/hList1"/>
    <dgm:cxn modelId="{269798C1-28B6-4C18-9074-1DF5DEC3E560}" srcId="{E50B65DF-B99A-49D7-BC69-77EA29D07C97}" destId="{EA0C7D28-2B07-4961-92ED-75BA33D273F9}" srcOrd="1" destOrd="0" parTransId="{B6A11847-E654-4A16-A66C-CCA314EDE417}" sibTransId="{3A7E2E1E-6949-45A9-AB27-A0817D79D132}"/>
    <dgm:cxn modelId="{2EB9C7C4-2033-41B0-BD5D-3DEB3E85EBD1}" srcId="{A4598BA6-3AE0-492A-AE37-B43634FE907C}" destId="{A8FDE858-5AD3-4AE4-ADE6-7B9D0BD5510B}" srcOrd="1" destOrd="0" parTransId="{4C3FF29D-D299-4584-9EDF-F96A9E797ED2}" sibTransId="{CA5761D5-573F-4C8B-8D7D-87A580E054BF}"/>
    <dgm:cxn modelId="{5C5D15C8-87C4-4F25-A366-C613F08C0C6A}" type="presOf" srcId="{0BEE693E-BBC2-4FC2-A9BC-6B39F9AB6ABE}" destId="{0D467A07-DDA0-46C4-97B0-8E345D184ECE}" srcOrd="0" destOrd="3" presId="urn:microsoft.com/office/officeart/2005/8/layout/hList1"/>
    <dgm:cxn modelId="{8328F0D4-BB24-4E42-AA1D-9933FA755656}" srcId="{0AF4BF8E-86A7-4F23-902B-E35ABBCEAA2C}" destId="{17D4AC9C-893D-4D76-88ED-67E8DD55C8CE}" srcOrd="4" destOrd="0" parTransId="{EF1D0DDE-E04C-4178-899E-1D53778A614C}" sibTransId="{DDE7FE5F-990C-4B9D-B9DD-36D142DA02A2}"/>
    <dgm:cxn modelId="{40418FD9-51AA-406B-B989-0C62F757072C}" srcId="{0AF4BF8E-86A7-4F23-902B-E35ABBCEAA2C}" destId="{0BEE693E-BBC2-4FC2-A9BC-6B39F9AB6ABE}" srcOrd="3" destOrd="0" parTransId="{06F36840-337D-46B4-809F-DEFAA2AD80A1}" sibTransId="{4A260487-6599-48E1-8E64-FBD03E071651}"/>
    <dgm:cxn modelId="{CFDCA4DC-4166-4943-9F22-FFA29A62164C}" type="presOf" srcId="{3125A3EC-9BEB-43AC-8A95-CBB2865476C6}" destId="{0D467A07-DDA0-46C4-97B0-8E345D184ECE}" srcOrd="0" destOrd="0" presId="urn:microsoft.com/office/officeart/2005/8/layout/hList1"/>
    <dgm:cxn modelId="{C58776F1-1B35-4436-885A-700F09E3917E}" srcId="{0AF4BF8E-86A7-4F23-902B-E35ABBCEAA2C}" destId="{3125A3EC-9BEB-43AC-8A95-CBB2865476C6}" srcOrd="0" destOrd="0" parTransId="{43EBE959-0D41-48DB-97B4-C3DC924FAB64}" sibTransId="{FF9F0AC1-E0D5-4E5B-A9EC-162F50261CE2}"/>
    <dgm:cxn modelId="{FA44AEF5-1DB8-4AB8-9645-C67C43C1AA80}" srcId="{0AF4BF8E-86A7-4F23-902B-E35ABBCEAA2C}" destId="{579A5C83-8AB4-487A-A540-95DCE2499AB1}" srcOrd="2" destOrd="0" parTransId="{A310F53E-E8B3-4742-AB95-46B89DB15E86}" sibTransId="{5CE63A8A-367B-4C85-80C3-EADE278257B3}"/>
    <dgm:cxn modelId="{25ED2513-B8BB-41AF-8C39-A05FFCF11954}" type="presParOf" srcId="{83CF796B-4CA3-41B3-99F5-AEDF10168D5A}" destId="{0CBBCB4E-2813-4868-B924-DF21ED8067CC}" srcOrd="0" destOrd="0" presId="urn:microsoft.com/office/officeart/2005/8/layout/hList1"/>
    <dgm:cxn modelId="{A1E8027B-ADB3-4140-9724-94387414897B}" type="presParOf" srcId="{0CBBCB4E-2813-4868-B924-DF21ED8067CC}" destId="{010C96F2-635D-44F7-BAFA-2777B30F8B01}" srcOrd="0" destOrd="0" presId="urn:microsoft.com/office/officeart/2005/8/layout/hList1"/>
    <dgm:cxn modelId="{573E3ED3-580E-43E1-9CCD-DF88B03DDFDA}" type="presParOf" srcId="{0CBBCB4E-2813-4868-B924-DF21ED8067CC}" destId="{24F63FFC-DEC7-462A-B311-4B7C983B6065}" srcOrd="1" destOrd="0" presId="urn:microsoft.com/office/officeart/2005/8/layout/hList1"/>
    <dgm:cxn modelId="{668C08AD-872E-4F8A-80A5-2F10DC245F9E}" type="presParOf" srcId="{83CF796B-4CA3-41B3-99F5-AEDF10168D5A}" destId="{04D30AEC-3B71-415F-8383-207FC370C90D}" srcOrd="1" destOrd="0" presId="urn:microsoft.com/office/officeart/2005/8/layout/hList1"/>
    <dgm:cxn modelId="{5FB721E1-383E-43A4-BFFE-54CE8D966C42}" type="presParOf" srcId="{83CF796B-4CA3-41B3-99F5-AEDF10168D5A}" destId="{D404F896-3522-48BD-B8C2-3076A2E40C47}" srcOrd="2" destOrd="0" presId="urn:microsoft.com/office/officeart/2005/8/layout/hList1"/>
    <dgm:cxn modelId="{7D0FF826-98EC-436A-BB51-9A9915CD841C}" type="presParOf" srcId="{D404F896-3522-48BD-B8C2-3076A2E40C47}" destId="{4213131E-E403-4E98-ADD0-87BECA02C4BC}" srcOrd="0" destOrd="0" presId="urn:microsoft.com/office/officeart/2005/8/layout/hList1"/>
    <dgm:cxn modelId="{2FE0AB5F-36EB-4217-8E15-E0E6E676D59C}" type="presParOf" srcId="{D404F896-3522-48BD-B8C2-3076A2E40C47}" destId="{1A3D5140-0DAD-4B78-B9E6-0459FDC37C6C}" srcOrd="1" destOrd="0" presId="urn:microsoft.com/office/officeart/2005/8/layout/hList1"/>
    <dgm:cxn modelId="{016C0721-0204-452E-A18D-3C6361E70929}" type="presParOf" srcId="{83CF796B-4CA3-41B3-99F5-AEDF10168D5A}" destId="{E55F110B-3CF0-4306-A082-C97D5E3E3214}" srcOrd="3" destOrd="0" presId="urn:microsoft.com/office/officeart/2005/8/layout/hList1"/>
    <dgm:cxn modelId="{CD90C8D2-37E9-43FA-83A0-3B964BA2A5C6}" type="presParOf" srcId="{83CF796B-4CA3-41B3-99F5-AEDF10168D5A}" destId="{75FECE64-81C2-4BDA-9B3A-9FFEB01F42A7}" srcOrd="4" destOrd="0" presId="urn:microsoft.com/office/officeart/2005/8/layout/hList1"/>
    <dgm:cxn modelId="{91EDA24C-8B37-46A0-ADED-BD146884EB64}" type="presParOf" srcId="{75FECE64-81C2-4BDA-9B3A-9FFEB01F42A7}" destId="{1F56FF3B-E1C5-4C2F-A054-AADB699DF758}" srcOrd="0" destOrd="0" presId="urn:microsoft.com/office/officeart/2005/8/layout/hList1"/>
    <dgm:cxn modelId="{6B51F771-5548-4295-B80C-470E6ADFFCAC}" type="presParOf" srcId="{75FECE64-81C2-4BDA-9B3A-9FFEB01F42A7}" destId="{0D467A07-DDA0-46C4-97B0-8E345D184EC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2ACAE42-8AC3-4728-98D1-770F4ACCD2CB}" type="doc">
      <dgm:prSet loTypeId="urn:microsoft.com/office/officeart/2005/8/layout/hierarchy3" loCatId="hierarchy" qsTypeId="urn:microsoft.com/office/officeart/2005/8/quickstyle/simple1" qsCatId="simple" csTypeId="urn:microsoft.com/office/officeart/2005/8/colors/accent3_1" csCatId="accent3" phldr="1"/>
      <dgm:spPr/>
      <dgm:t>
        <a:bodyPr/>
        <a:lstStyle/>
        <a:p>
          <a:endParaRPr lang="en-US"/>
        </a:p>
      </dgm:t>
    </dgm:pt>
    <dgm:pt modelId="{3D993B19-CCD7-420A-A385-D81917CB48ED}">
      <dgm:prSet/>
      <dgm:spPr/>
      <dgm:t>
        <a:bodyPr/>
        <a:lstStyle/>
        <a:p>
          <a:r>
            <a:rPr lang="en-GB" dirty="0">
              <a:solidFill>
                <a:schemeClr val="bg1">
                  <a:lumMod val="75000"/>
                </a:schemeClr>
              </a:solidFill>
            </a:rPr>
            <a:t>Register</a:t>
          </a:r>
          <a:r>
            <a:rPr lang="en-GB" dirty="0"/>
            <a:t> </a:t>
          </a:r>
          <a:endParaRPr lang="en-US" dirty="0"/>
        </a:p>
      </dgm:t>
    </dgm:pt>
    <dgm:pt modelId="{1ADC8BFB-EBBC-4BEF-8DFC-4249100B10D4}" type="parTrans" cxnId="{4C05B798-A21F-4055-AB6D-98C3C6488333}">
      <dgm:prSet/>
      <dgm:spPr/>
      <dgm:t>
        <a:bodyPr/>
        <a:lstStyle/>
        <a:p>
          <a:endParaRPr lang="en-US"/>
        </a:p>
      </dgm:t>
    </dgm:pt>
    <dgm:pt modelId="{93A418AC-E8F9-4888-91E0-CF4E419AD28B}" type="sibTrans" cxnId="{4C05B798-A21F-4055-AB6D-98C3C6488333}">
      <dgm:prSet/>
      <dgm:spPr/>
      <dgm:t>
        <a:bodyPr/>
        <a:lstStyle/>
        <a:p>
          <a:endParaRPr lang="en-US"/>
        </a:p>
      </dgm:t>
    </dgm:pt>
    <dgm:pt modelId="{A321B32F-0FEE-476D-AC57-A7B0CD22A17F}">
      <dgm:prSet/>
      <dgm:spPr/>
      <dgm:t>
        <a:bodyPr/>
        <a:lstStyle/>
        <a:p>
          <a:r>
            <a:rPr lang="en-GB" dirty="0"/>
            <a:t>Registration of Natural Scientists  </a:t>
          </a:r>
          <a:endParaRPr lang="en-US" dirty="0"/>
        </a:p>
      </dgm:t>
    </dgm:pt>
    <dgm:pt modelId="{66991A13-CDA1-4E26-BAC9-604B2D18DEFB}" type="parTrans" cxnId="{C5880976-FDBE-4A4B-B385-FB1B12177569}">
      <dgm:prSet/>
      <dgm:spPr/>
      <dgm:t>
        <a:bodyPr/>
        <a:lstStyle/>
        <a:p>
          <a:endParaRPr lang="en-US"/>
        </a:p>
      </dgm:t>
    </dgm:pt>
    <dgm:pt modelId="{01C780B4-93CC-4254-8658-A197354B9987}" type="sibTrans" cxnId="{C5880976-FDBE-4A4B-B385-FB1B12177569}">
      <dgm:prSet/>
      <dgm:spPr/>
      <dgm:t>
        <a:bodyPr/>
        <a:lstStyle/>
        <a:p>
          <a:endParaRPr lang="en-US"/>
        </a:p>
      </dgm:t>
    </dgm:pt>
    <dgm:pt modelId="{A75196E9-64AB-40BD-8856-211CD6073EE2}">
      <dgm:prSet/>
      <dgm:spPr/>
      <dgm:t>
        <a:bodyPr/>
        <a:lstStyle/>
        <a:p>
          <a:r>
            <a:rPr lang="en-GB" dirty="0">
              <a:solidFill>
                <a:schemeClr val="bg1">
                  <a:lumMod val="75000"/>
                </a:schemeClr>
              </a:solidFill>
            </a:rPr>
            <a:t>Enable </a:t>
          </a:r>
          <a:endParaRPr lang="en-US" dirty="0">
            <a:solidFill>
              <a:schemeClr val="bg1">
                <a:lumMod val="75000"/>
              </a:schemeClr>
            </a:solidFill>
          </a:endParaRPr>
        </a:p>
      </dgm:t>
    </dgm:pt>
    <dgm:pt modelId="{863B303F-55CC-4F53-983E-3795656CF8A1}" type="parTrans" cxnId="{18DAECA6-3541-43BA-AD17-079D458A5AE4}">
      <dgm:prSet/>
      <dgm:spPr/>
      <dgm:t>
        <a:bodyPr/>
        <a:lstStyle/>
        <a:p>
          <a:endParaRPr lang="en-US"/>
        </a:p>
      </dgm:t>
    </dgm:pt>
    <dgm:pt modelId="{FB6A61E6-26FB-41C9-8363-816DFBDDC1C0}" type="sibTrans" cxnId="{18DAECA6-3541-43BA-AD17-079D458A5AE4}">
      <dgm:prSet/>
      <dgm:spPr/>
      <dgm:t>
        <a:bodyPr/>
        <a:lstStyle/>
        <a:p>
          <a:endParaRPr lang="en-US"/>
        </a:p>
      </dgm:t>
    </dgm:pt>
    <dgm:pt modelId="{9649946E-1CEC-4562-99E3-C907B5183067}">
      <dgm:prSet/>
      <dgm:spPr/>
      <dgm:t>
        <a:bodyPr/>
        <a:lstStyle/>
        <a:p>
          <a:r>
            <a:rPr lang="en-GB" dirty="0"/>
            <a:t>To enable registered scientists through life-long learning</a:t>
          </a:r>
          <a:endParaRPr lang="en-US" dirty="0"/>
        </a:p>
      </dgm:t>
    </dgm:pt>
    <dgm:pt modelId="{B234416B-89DB-44E7-A997-6AC7486CFE34}" type="parTrans" cxnId="{16B37A4D-374B-45EA-9F5C-5907F67F90EE}">
      <dgm:prSet/>
      <dgm:spPr/>
      <dgm:t>
        <a:bodyPr/>
        <a:lstStyle/>
        <a:p>
          <a:endParaRPr lang="en-US"/>
        </a:p>
      </dgm:t>
    </dgm:pt>
    <dgm:pt modelId="{39A72AA1-A741-45DE-BC74-1AB8D6C7F20C}" type="sibTrans" cxnId="{16B37A4D-374B-45EA-9F5C-5907F67F90EE}">
      <dgm:prSet/>
      <dgm:spPr/>
      <dgm:t>
        <a:bodyPr/>
        <a:lstStyle/>
        <a:p>
          <a:endParaRPr lang="en-US"/>
        </a:p>
      </dgm:t>
    </dgm:pt>
    <dgm:pt modelId="{6A071645-8AB2-497E-B688-EB1444AFC31B}">
      <dgm:prSet/>
      <dgm:spPr/>
      <dgm:t>
        <a:bodyPr/>
        <a:lstStyle/>
        <a:p>
          <a:r>
            <a:rPr lang="en-GB" dirty="0">
              <a:solidFill>
                <a:schemeClr val="bg1">
                  <a:lumMod val="75000"/>
                </a:schemeClr>
              </a:solidFill>
            </a:rPr>
            <a:t>Regulate</a:t>
          </a:r>
          <a:r>
            <a:rPr lang="en-GB" dirty="0"/>
            <a:t>  </a:t>
          </a:r>
          <a:endParaRPr lang="en-US" dirty="0"/>
        </a:p>
      </dgm:t>
    </dgm:pt>
    <dgm:pt modelId="{CD387A1C-9DF0-4B45-A75C-436D8A333243}" type="parTrans" cxnId="{42EE4EB3-2B27-4643-93D9-561E40A04C99}">
      <dgm:prSet/>
      <dgm:spPr/>
      <dgm:t>
        <a:bodyPr/>
        <a:lstStyle/>
        <a:p>
          <a:endParaRPr lang="en-US"/>
        </a:p>
      </dgm:t>
    </dgm:pt>
    <dgm:pt modelId="{C4A1B4CC-950E-4E94-8917-A32CB7C0F036}" type="sibTrans" cxnId="{42EE4EB3-2B27-4643-93D9-561E40A04C99}">
      <dgm:prSet/>
      <dgm:spPr/>
      <dgm:t>
        <a:bodyPr/>
        <a:lstStyle/>
        <a:p>
          <a:endParaRPr lang="en-US"/>
        </a:p>
      </dgm:t>
    </dgm:pt>
    <dgm:pt modelId="{8B081C4C-9A57-4B15-9BE3-6478A77001B7}">
      <dgm:prSet/>
      <dgm:spPr/>
      <dgm:t>
        <a:bodyPr/>
        <a:lstStyle/>
        <a:p>
          <a:r>
            <a:rPr lang="en-GB" dirty="0"/>
            <a:t>To protect the Public, the Profession and the Environment</a:t>
          </a:r>
          <a:endParaRPr lang="en-US" dirty="0"/>
        </a:p>
      </dgm:t>
    </dgm:pt>
    <dgm:pt modelId="{CAD6ADF3-E895-4F6F-A7B4-BC5608CD1D07}" type="parTrans" cxnId="{8FEC685D-CAAD-420C-9C97-28765D053133}">
      <dgm:prSet/>
      <dgm:spPr/>
      <dgm:t>
        <a:bodyPr/>
        <a:lstStyle/>
        <a:p>
          <a:endParaRPr lang="en-US"/>
        </a:p>
      </dgm:t>
    </dgm:pt>
    <dgm:pt modelId="{0712F5F3-45BA-454D-8F2F-A0290CFA556A}" type="sibTrans" cxnId="{8FEC685D-CAAD-420C-9C97-28765D053133}">
      <dgm:prSet/>
      <dgm:spPr/>
      <dgm:t>
        <a:bodyPr/>
        <a:lstStyle/>
        <a:p>
          <a:endParaRPr lang="en-US"/>
        </a:p>
      </dgm:t>
    </dgm:pt>
    <dgm:pt modelId="{FC8F07C3-8BA4-4ED1-89A2-32B5ED7CBBF5}">
      <dgm:prSet/>
      <dgm:spPr>
        <a:solidFill>
          <a:schemeClr val="accent6">
            <a:lumMod val="60000"/>
            <a:lumOff val="40000"/>
          </a:schemeClr>
        </a:solidFill>
      </dgm:spPr>
      <dgm:t>
        <a:bodyPr/>
        <a:lstStyle/>
        <a:p>
          <a:r>
            <a:rPr lang="en-GB" b="1" dirty="0">
              <a:solidFill>
                <a:schemeClr val="accent1"/>
              </a:solidFill>
            </a:rPr>
            <a:t>Advise</a:t>
          </a:r>
          <a:r>
            <a:rPr lang="en-GB" dirty="0"/>
            <a:t> </a:t>
          </a:r>
          <a:endParaRPr lang="en-US" dirty="0"/>
        </a:p>
      </dgm:t>
    </dgm:pt>
    <dgm:pt modelId="{D5D50D4B-3BDC-4AE9-A8EE-B07261BFBC7A}" type="parTrans" cxnId="{0907B904-E9D4-45DF-93E1-92FA1E89F374}">
      <dgm:prSet/>
      <dgm:spPr/>
      <dgm:t>
        <a:bodyPr/>
        <a:lstStyle/>
        <a:p>
          <a:endParaRPr lang="en-US"/>
        </a:p>
      </dgm:t>
    </dgm:pt>
    <dgm:pt modelId="{DD27E2B1-72AF-43A8-99E6-C9563C36AF99}" type="sibTrans" cxnId="{0907B904-E9D4-45DF-93E1-92FA1E89F374}">
      <dgm:prSet/>
      <dgm:spPr/>
      <dgm:t>
        <a:bodyPr/>
        <a:lstStyle/>
        <a:p>
          <a:endParaRPr lang="en-US"/>
        </a:p>
      </dgm:t>
    </dgm:pt>
    <dgm:pt modelId="{CB0CB8D1-8686-4C76-B503-06114083FEDF}">
      <dgm:prSet/>
      <dgm:spPr/>
      <dgm:t>
        <a:bodyPr/>
        <a:lstStyle/>
        <a:p>
          <a:r>
            <a:rPr lang="en-GB" dirty="0"/>
            <a:t>To advise government for policy and decision making</a:t>
          </a:r>
          <a:endParaRPr lang="en-US" dirty="0"/>
        </a:p>
      </dgm:t>
    </dgm:pt>
    <dgm:pt modelId="{0CAD24EF-BF83-4C8C-96C2-BD6FB5ADBBE7}" type="parTrans" cxnId="{671C7890-3B76-40BE-B302-F9186BECA6DA}">
      <dgm:prSet/>
      <dgm:spPr/>
      <dgm:t>
        <a:bodyPr/>
        <a:lstStyle/>
        <a:p>
          <a:endParaRPr lang="en-US"/>
        </a:p>
      </dgm:t>
    </dgm:pt>
    <dgm:pt modelId="{61AAED95-BE51-412D-B1A3-C4BF0991EB58}" type="sibTrans" cxnId="{671C7890-3B76-40BE-B302-F9186BECA6DA}">
      <dgm:prSet/>
      <dgm:spPr/>
      <dgm:t>
        <a:bodyPr/>
        <a:lstStyle/>
        <a:p>
          <a:endParaRPr lang="en-US"/>
        </a:p>
      </dgm:t>
    </dgm:pt>
    <dgm:pt modelId="{7FCD850D-EEF2-4DD4-B548-6ECDFC74170C}" type="pres">
      <dgm:prSet presAssocID="{12ACAE42-8AC3-4728-98D1-770F4ACCD2CB}" presName="diagram" presStyleCnt="0">
        <dgm:presLayoutVars>
          <dgm:chPref val="1"/>
          <dgm:dir/>
          <dgm:animOne val="branch"/>
          <dgm:animLvl val="lvl"/>
          <dgm:resizeHandles/>
        </dgm:presLayoutVars>
      </dgm:prSet>
      <dgm:spPr/>
    </dgm:pt>
    <dgm:pt modelId="{6E7B79E7-5FAB-4B4A-9BC4-D5F437E8C8AA}" type="pres">
      <dgm:prSet presAssocID="{3D993B19-CCD7-420A-A385-D81917CB48ED}" presName="root" presStyleCnt="0"/>
      <dgm:spPr/>
    </dgm:pt>
    <dgm:pt modelId="{384696C8-B0D4-4F35-90D1-9B4F727C0592}" type="pres">
      <dgm:prSet presAssocID="{3D993B19-CCD7-420A-A385-D81917CB48ED}" presName="rootComposite" presStyleCnt="0"/>
      <dgm:spPr/>
    </dgm:pt>
    <dgm:pt modelId="{9675086C-6DDE-4EB1-A1A8-999DB60ACC96}" type="pres">
      <dgm:prSet presAssocID="{3D993B19-CCD7-420A-A385-D81917CB48ED}" presName="rootText" presStyleLbl="node1" presStyleIdx="0" presStyleCnt="4"/>
      <dgm:spPr/>
    </dgm:pt>
    <dgm:pt modelId="{6DF1FDA5-8EDE-4A27-B133-93FE5F0E943D}" type="pres">
      <dgm:prSet presAssocID="{3D993B19-CCD7-420A-A385-D81917CB48ED}" presName="rootConnector" presStyleLbl="node1" presStyleIdx="0" presStyleCnt="4"/>
      <dgm:spPr/>
    </dgm:pt>
    <dgm:pt modelId="{5B81A268-8E67-4E88-AFAD-C13C4D198030}" type="pres">
      <dgm:prSet presAssocID="{3D993B19-CCD7-420A-A385-D81917CB48ED}" presName="childShape" presStyleCnt="0"/>
      <dgm:spPr/>
    </dgm:pt>
    <dgm:pt modelId="{0D8739EE-E567-46C9-8782-EC43B78DCDA4}" type="pres">
      <dgm:prSet presAssocID="{66991A13-CDA1-4E26-BAC9-604B2D18DEFB}" presName="Name13" presStyleLbl="parChTrans1D2" presStyleIdx="0" presStyleCnt="4"/>
      <dgm:spPr/>
    </dgm:pt>
    <dgm:pt modelId="{2BD88276-5373-46A1-BC35-F7216FCE337E}" type="pres">
      <dgm:prSet presAssocID="{A321B32F-0FEE-476D-AC57-A7B0CD22A17F}" presName="childText" presStyleLbl="bgAcc1" presStyleIdx="0" presStyleCnt="4">
        <dgm:presLayoutVars>
          <dgm:bulletEnabled val="1"/>
        </dgm:presLayoutVars>
      </dgm:prSet>
      <dgm:spPr/>
    </dgm:pt>
    <dgm:pt modelId="{8030AB6D-3F7E-4575-BD5B-8F2F08CF92AE}" type="pres">
      <dgm:prSet presAssocID="{A75196E9-64AB-40BD-8856-211CD6073EE2}" presName="root" presStyleCnt="0"/>
      <dgm:spPr/>
    </dgm:pt>
    <dgm:pt modelId="{99E9287D-64A6-4626-872D-41E0C973C21B}" type="pres">
      <dgm:prSet presAssocID="{A75196E9-64AB-40BD-8856-211CD6073EE2}" presName="rootComposite" presStyleCnt="0"/>
      <dgm:spPr/>
    </dgm:pt>
    <dgm:pt modelId="{CC92DABA-8C8A-4781-BA6A-15C08CDC74C3}" type="pres">
      <dgm:prSet presAssocID="{A75196E9-64AB-40BD-8856-211CD6073EE2}" presName="rootText" presStyleLbl="node1" presStyleIdx="1" presStyleCnt="4"/>
      <dgm:spPr/>
    </dgm:pt>
    <dgm:pt modelId="{B87A23F6-4E40-4B61-967E-402986C4E576}" type="pres">
      <dgm:prSet presAssocID="{A75196E9-64AB-40BD-8856-211CD6073EE2}" presName="rootConnector" presStyleLbl="node1" presStyleIdx="1" presStyleCnt="4"/>
      <dgm:spPr/>
    </dgm:pt>
    <dgm:pt modelId="{945A6343-077A-464C-975B-02ED83971680}" type="pres">
      <dgm:prSet presAssocID="{A75196E9-64AB-40BD-8856-211CD6073EE2}" presName="childShape" presStyleCnt="0"/>
      <dgm:spPr/>
    </dgm:pt>
    <dgm:pt modelId="{8ED45A45-A11A-45C0-B2BF-57512F0C2BE2}" type="pres">
      <dgm:prSet presAssocID="{B234416B-89DB-44E7-A997-6AC7486CFE34}" presName="Name13" presStyleLbl="parChTrans1D2" presStyleIdx="1" presStyleCnt="4"/>
      <dgm:spPr/>
    </dgm:pt>
    <dgm:pt modelId="{19513059-5DFE-4A5D-98E4-254849998BDE}" type="pres">
      <dgm:prSet presAssocID="{9649946E-1CEC-4562-99E3-C907B5183067}" presName="childText" presStyleLbl="bgAcc1" presStyleIdx="1" presStyleCnt="4">
        <dgm:presLayoutVars>
          <dgm:bulletEnabled val="1"/>
        </dgm:presLayoutVars>
      </dgm:prSet>
      <dgm:spPr/>
    </dgm:pt>
    <dgm:pt modelId="{292B3C13-7A64-4C6F-B3D0-99986B1ADA84}" type="pres">
      <dgm:prSet presAssocID="{6A071645-8AB2-497E-B688-EB1444AFC31B}" presName="root" presStyleCnt="0"/>
      <dgm:spPr/>
    </dgm:pt>
    <dgm:pt modelId="{AB1C421E-CE3C-4E1F-BA75-CFAD3F85E708}" type="pres">
      <dgm:prSet presAssocID="{6A071645-8AB2-497E-B688-EB1444AFC31B}" presName="rootComposite" presStyleCnt="0"/>
      <dgm:spPr/>
    </dgm:pt>
    <dgm:pt modelId="{FC122EB8-4CAD-45D8-809E-B50C0AF111FE}" type="pres">
      <dgm:prSet presAssocID="{6A071645-8AB2-497E-B688-EB1444AFC31B}" presName="rootText" presStyleLbl="node1" presStyleIdx="2" presStyleCnt="4"/>
      <dgm:spPr/>
    </dgm:pt>
    <dgm:pt modelId="{307CBC4E-4909-4174-B3BC-C85C18366B19}" type="pres">
      <dgm:prSet presAssocID="{6A071645-8AB2-497E-B688-EB1444AFC31B}" presName="rootConnector" presStyleLbl="node1" presStyleIdx="2" presStyleCnt="4"/>
      <dgm:spPr/>
    </dgm:pt>
    <dgm:pt modelId="{93103192-B2F2-4528-A05B-A3F2F5798FD8}" type="pres">
      <dgm:prSet presAssocID="{6A071645-8AB2-497E-B688-EB1444AFC31B}" presName="childShape" presStyleCnt="0"/>
      <dgm:spPr/>
    </dgm:pt>
    <dgm:pt modelId="{B2B86294-7FEB-49AB-8F66-B55CBD5A9264}" type="pres">
      <dgm:prSet presAssocID="{CAD6ADF3-E895-4F6F-A7B4-BC5608CD1D07}" presName="Name13" presStyleLbl="parChTrans1D2" presStyleIdx="2" presStyleCnt="4"/>
      <dgm:spPr/>
    </dgm:pt>
    <dgm:pt modelId="{6CB9247F-C3B8-4FA2-A537-81D894D1906B}" type="pres">
      <dgm:prSet presAssocID="{8B081C4C-9A57-4B15-9BE3-6478A77001B7}" presName="childText" presStyleLbl="bgAcc1" presStyleIdx="2" presStyleCnt="4">
        <dgm:presLayoutVars>
          <dgm:bulletEnabled val="1"/>
        </dgm:presLayoutVars>
      </dgm:prSet>
      <dgm:spPr/>
    </dgm:pt>
    <dgm:pt modelId="{7A47ECA9-4095-44CB-8955-9A0ABDB2CCDF}" type="pres">
      <dgm:prSet presAssocID="{FC8F07C3-8BA4-4ED1-89A2-32B5ED7CBBF5}" presName="root" presStyleCnt="0"/>
      <dgm:spPr/>
    </dgm:pt>
    <dgm:pt modelId="{85C826EF-6001-4481-9A0B-3E45ADE087AA}" type="pres">
      <dgm:prSet presAssocID="{FC8F07C3-8BA4-4ED1-89A2-32B5ED7CBBF5}" presName="rootComposite" presStyleCnt="0"/>
      <dgm:spPr/>
    </dgm:pt>
    <dgm:pt modelId="{904EECEE-D7F5-4ED7-9908-59BC91BF631D}" type="pres">
      <dgm:prSet presAssocID="{FC8F07C3-8BA4-4ED1-89A2-32B5ED7CBBF5}" presName="rootText" presStyleLbl="node1" presStyleIdx="3" presStyleCnt="4"/>
      <dgm:spPr/>
    </dgm:pt>
    <dgm:pt modelId="{AD85056B-59EE-4DF4-8F84-7BBB33466478}" type="pres">
      <dgm:prSet presAssocID="{FC8F07C3-8BA4-4ED1-89A2-32B5ED7CBBF5}" presName="rootConnector" presStyleLbl="node1" presStyleIdx="3" presStyleCnt="4"/>
      <dgm:spPr/>
    </dgm:pt>
    <dgm:pt modelId="{EDAE5B65-A529-4B9F-8241-BCC19583F562}" type="pres">
      <dgm:prSet presAssocID="{FC8F07C3-8BA4-4ED1-89A2-32B5ED7CBBF5}" presName="childShape" presStyleCnt="0"/>
      <dgm:spPr/>
    </dgm:pt>
    <dgm:pt modelId="{DF7FB07E-D414-4B6B-8C47-F91B452A4DCE}" type="pres">
      <dgm:prSet presAssocID="{0CAD24EF-BF83-4C8C-96C2-BD6FB5ADBBE7}" presName="Name13" presStyleLbl="parChTrans1D2" presStyleIdx="3" presStyleCnt="4"/>
      <dgm:spPr/>
    </dgm:pt>
    <dgm:pt modelId="{6B049240-5FF1-4C9D-98D4-7F9B0F24AB56}" type="pres">
      <dgm:prSet presAssocID="{CB0CB8D1-8686-4C76-B503-06114083FEDF}" presName="childText" presStyleLbl="bgAcc1" presStyleIdx="3" presStyleCnt="4">
        <dgm:presLayoutVars>
          <dgm:bulletEnabled val="1"/>
        </dgm:presLayoutVars>
      </dgm:prSet>
      <dgm:spPr/>
    </dgm:pt>
  </dgm:ptLst>
  <dgm:cxnLst>
    <dgm:cxn modelId="{0907B904-E9D4-45DF-93E1-92FA1E89F374}" srcId="{12ACAE42-8AC3-4728-98D1-770F4ACCD2CB}" destId="{FC8F07C3-8BA4-4ED1-89A2-32B5ED7CBBF5}" srcOrd="3" destOrd="0" parTransId="{D5D50D4B-3BDC-4AE9-A8EE-B07261BFBC7A}" sibTransId="{DD27E2B1-72AF-43A8-99E6-C9563C36AF99}"/>
    <dgm:cxn modelId="{CCDCA030-A019-48BD-B5F9-305B1576042E}" type="presOf" srcId="{A321B32F-0FEE-476D-AC57-A7B0CD22A17F}" destId="{2BD88276-5373-46A1-BC35-F7216FCE337E}" srcOrd="0" destOrd="0" presId="urn:microsoft.com/office/officeart/2005/8/layout/hierarchy3"/>
    <dgm:cxn modelId="{8FEC685D-CAAD-420C-9C97-28765D053133}" srcId="{6A071645-8AB2-497E-B688-EB1444AFC31B}" destId="{8B081C4C-9A57-4B15-9BE3-6478A77001B7}" srcOrd="0" destOrd="0" parTransId="{CAD6ADF3-E895-4F6F-A7B4-BC5608CD1D07}" sibTransId="{0712F5F3-45BA-454D-8F2F-A0290CFA556A}"/>
    <dgm:cxn modelId="{C14C395E-4E8A-4D1E-BBBD-DE1AA62C42B7}" type="presOf" srcId="{3D993B19-CCD7-420A-A385-D81917CB48ED}" destId="{9675086C-6DDE-4EB1-A1A8-999DB60ACC96}" srcOrd="0" destOrd="0" presId="urn:microsoft.com/office/officeart/2005/8/layout/hierarchy3"/>
    <dgm:cxn modelId="{38037765-3ED5-4256-A56C-43459CE0160D}" type="presOf" srcId="{A75196E9-64AB-40BD-8856-211CD6073EE2}" destId="{B87A23F6-4E40-4B61-967E-402986C4E576}" srcOrd="1" destOrd="0" presId="urn:microsoft.com/office/officeart/2005/8/layout/hierarchy3"/>
    <dgm:cxn modelId="{7A160546-D7AC-4190-AD40-DF97DB0C9973}" type="presOf" srcId="{B234416B-89DB-44E7-A997-6AC7486CFE34}" destId="{8ED45A45-A11A-45C0-B2BF-57512F0C2BE2}" srcOrd="0" destOrd="0" presId="urn:microsoft.com/office/officeart/2005/8/layout/hierarchy3"/>
    <dgm:cxn modelId="{16B37A4D-374B-45EA-9F5C-5907F67F90EE}" srcId="{A75196E9-64AB-40BD-8856-211CD6073EE2}" destId="{9649946E-1CEC-4562-99E3-C907B5183067}" srcOrd="0" destOrd="0" parTransId="{B234416B-89DB-44E7-A997-6AC7486CFE34}" sibTransId="{39A72AA1-A741-45DE-BC74-1AB8D6C7F20C}"/>
    <dgm:cxn modelId="{C5880976-FDBE-4A4B-B385-FB1B12177569}" srcId="{3D993B19-CCD7-420A-A385-D81917CB48ED}" destId="{A321B32F-0FEE-476D-AC57-A7B0CD22A17F}" srcOrd="0" destOrd="0" parTransId="{66991A13-CDA1-4E26-BAC9-604B2D18DEFB}" sibTransId="{01C780B4-93CC-4254-8658-A197354B9987}"/>
    <dgm:cxn modelId="{545B9576-2399-4D4C-A0F0-92FFC6DAED4B}" type="presOf" srcId="{3D993B19-CCD7-420A-A385-D81917CB48ED}" destId="{6DF1FDA5-8EDE-4A27-B133-93FE5F0E943D}" srcOrd="1" destOrd="0" presId="urn:microsoft.com/office/officeart/2005/8/layout/hierarchy3"/>
    <dgm:cxn modelId="{66DD7981-2023-4051-B8FC-40C7D2E8191F}" type="presOf" srcId="{66991A13-CDA1-4E26-BAC9-604B2D18DEFB}" destId="{0D8739EE-E567-46C9-8782-EC43B78DCDA4}" srcOrd="0" destOrd="0" presId="urn:microsoft.com/office/officeart/2005/8/layout/hierarchy3"/>
    <dgm:cxn modelId="{DFB44C83-80C8-4A1F-837D-4AE0D0AFED26}" type="presOf" srcId="{6A071645-8AB2-497E-B688-EB1444AFC31B}" destId="{FC122EB8-4CAD-45D8-809E-B50C0AF111FE}" srcOrd="0" destOrd="0" presId="urn:microsoft.com/office/officeart/2005/8/layout/hierarchy3"/>
    <dgm:cxn modelId="{5C3D6684-A78A-4945-8324-CC1955739B18}" type="presOf" srcId="{9649946E-1CEC-4562-99E3-C907B5183067}" destId="{19513059-5DFE-4A5D-98E4-254849998BDE}" srcOrd="0" destOrd="0" presId="urn:microsoft.com/office/officeart/2005/8/layout/hierarchy3"/>
    <dgm:cxn modelId="{671C7890-3B76-40BE-B302-F9186BECA6DA}" srcId="{FC8F07C3-8BA4-4ED1-89A2-32B5ED7CBBF5}" destId="{CB0CB8D1-8686-4C76-B503-06114083FEDF}" srcOrd="0" destOrd="0" parTransId="{0CAD24EF-BF83-4C8C-96C2-BD6FB5ADBBE7}" sibTransId="{61AAED95-BE51-412D-B1A3-C4BF0991EB58}"/>
    <dgm:cxn modelId="{CCAAAE94-38D8-4D44-9041-F7584E8DA557}" type="presOf" srcId="{0CAD24EF-BF83-4C8C-96C2-BD6FB5ADBBE7}" destId="{DF7FB07E-D414-4B6B-8C47-F91B452A4DCE}" srcOrd="0" destOrd="0" presId="urn:microsoft.com/office/officeart/2005/8/layout/hierarchy3"/>
    <dgm:cxn modelId="{4C05B798-A21F-4055-AB6D-98C3C6488333}" srcId="{12ACAE42-8AC3-4728-98D1-770F4ACCD2CB}" destId="{3D993B19-CCD7-420A-A385-D81917CB48ED}" srcOrd="0" destOrd="0" parTransId="{1ADC8BFB-EBBC-4BEF-8DFC-4249100B10D4}" sibTransId="{93A418AC-E8F9-4888-91E0-CF4E419AD28B}"/>
    <dgm:cxn modelId="{E014EFA2-D9C7-4D64-9759-163F539AB01B}" type="presOf" srcId="{8B081C4C-9A57-4B15-9BE3-6478A77001B7}" destId="{6CB9247F-C3B8-4FA2-A537-81D894D1906B}" srcOrd="0" destOrd="0" presId="urn:microsoft.com/office/officeart/2005/8/layout/hierarchy3"/>
    <dgm:cxn modelId="{18DAECA6-3541-43BA-AD17-079D458A5AE4}" srcId="{12ACAE42-8AC3-4728-98D1-770F4ACCD2CB}" destId="{A75196E9-64AB-40BD-8856-211CD6073EE2}" srcOrd="1" destOrd="0" parTransId="{863B303F-55CC-4F53-983E-3795656CF8A1}" sibTransId="{FB6A61E6-26FB-41C9-8363-816DFBDDC1C0}"/>
    <dgm:cxn modelId="{42EE4EB3-2B27-4643-93D9-561E40A04C99}" srcId="{12ACAE42-8AC3-4728-98D1-770F4ACCD2CB}" destId="{6A071645-8AB2-497E-B688-EB1444AFC31B}" srcOrd="2" destOrd="0" parTransId="{CD387A1C-9DF0-4B45-A75C-436D8A333243}" sibTransId="{C4A1B4CC-950E-4E94-8917-A32CB7C0F036}"/>
    <dgm:cxn modelId="{DD5638BD-3581-4617-8943-64FEC3090833}" type="presOf" srcId="{FC8F07C3-8BA4-4ED1-89A2-32B5ED7CBBF5}" destId="{AD85056B-59EE-4DF4-8F84-7BBB33466478}" srcOrd="1" destOrd="0" presId="urn:microsoft.com/office/officeart/2005/8/layout/hierarchy3"/>
    <dgm:cxn modelId="{3053DBC8-A19B-4724-9B1F-AE0C7746838A}" type="presOf" srcId="{6A071645-8AB2-497E-B688-EB1444AFC31B}" destId="{307CBC4E-4909-4174-B3BC-C85C18366B19}" srcOrd="1" destOrd="0" presId="urn:microsoft.com/office/officeart/2005/8/layout/hierarchy3"/>
    <dgm:cxn modelId="{85D4A7DA-6457-411E-B52A-ADC4E836E65A}" type="presOf" srcId="{A75196E9-64AB-40BD-8856-211CD6073EE2}" destId="{CC92DABA-8C8A-4781-BA6A-15C08CDC74C3}" srcOrd="0" destOrd="0" presId="urn:microsoft.com/office/officeart/2005/8/layout/hierarchy3"/>
    <dgm:cxn modelId="{283362E2-7ECC-410D-8CE9-415E5B68CCFF}" type="presOf" srcId="{CB0CB8D1-8686-4C76-B503-06114083FEDF}" destId="{6B049240-5FF1-4C9D-98D4-7F9B0F24AB56}" srcOrd="0" destOrd="0" presId="urn:microsoft.com/office/officeart/2005/8/layout/hierarchy3"/>
    <dgm:cxn modelId="{889305F5-6AA6-4F0C-8403-8276AF47DED2}" type="presOf" srcId="{12ACAE42-8AC3-4728-98D1-770F4ACCD2CB}" destId="{7FCD850D-EEF2-4DD4-B548-6ECDFC74170C}" srcOrd="0" destOrd="0" presId="urn:microsoft.com/office/officeart/2005/8/layout/hierarchy3"/>
    <dgm:cxn modelId="{8E7872FB-EE01-48C4-B5FC-D0D6776FC38E}" type="presOf" srcId="{FC8F07C3-8BA4-4ED1-89A2-32B5ED7CBBF5}" destId="{904EECEE-D7F5-4ED7-9908-59BC91BF631D}" srcOrd="0" destOrd="0" presId="urn:microsoft.com/office/officeart/2005/8/layout/hierarchy3"/>
    <dgm:cxn modelId="{802356FC-4C77-4500-AD6D-7AE01E669815}" type="presOf" srcId="{CAD6ADF3-E895-4F6F-A7B4-BC5608CD1D07}" destId="{B2B86294-7FEB-49AB-8F66-B55CBD5A9264}" srcOrd="0" destOrd="0" presId="urn:microsoft.com/office/officeart/2005/8/layout/hierarchy3"/>
    <dgm:cxn modelId="{94BDE653-1A4B-4F20-980D-F0D04819D29B}" type="presParOf" srcId="{7FCD850D-EEF2-4DD4-B548-6ECDFC74170C}" destId="{6E7B79E7-5FAB-4B4A-9BC4-D5F437E8C8AA}" srcOrd="0" destOrd="0" presId="urn:microsoft.com/office/officeart/2005/8/layout/hierarchy3"/>
    <dgm:cxn modelId="{85309439-0368-42B3-AA2F-956843D28939}" type="presParOf" srcId="{6E7B79E7-5FAB-4B4A-9BC4-D5F437E8C8AA}" destId="{384696C8-B0D4-4F35-90D1-9B4F727C0592}" srcOrd="0" destOrd="0" presId="urn:microsoft.com/office/officeart/2005/8/layout/hierarchy3"/>
    <dgm:cxn modelId="{40FB10F6-0EC2-4975-A152-5A0DEF6D47CE}" type="presParOf" srcId="{384696C8-B0D4-4F35-90D1-9B4F727C0592}" destId="{9675086C-6DDE-4EB1-A1A8-999DB60ACC96}" srcOrd="0" destOrd="0" presId="urn:microsoft.com/office/officeart/2005/8/layout/hierarchy3"/>
    <dgm:cxn modelId="{F906C3C1-7695-4219-A9F5-7F7CCFA7D999}" type="presParOf" srcId="{384696C8-B0D4-4F35-90D1-9B4F727C0592}" destId="{6DF1FDA5-8EDE-4A27-B133-93FE5F0E943D}" srcOrd="1" destOrd="0" presId="urn:microsoft.com/office/officeart/2005/8/layout/hierarchy3"/>
    <dgm:cxn modelId="{A9BF00D0-A1D4-4D04-B3EB-C748EC9B7541}" type="presParOf" srcId="{6E7B79E7-5FAB-4B4A-9BC4-D5F437E8C8AA}" destId="{5B81A268-8E67-4E88-AFAD-C13C4D198030}" srcOrd="1" destOrd="0" presId="urn:microsoft.com/office/officeart/2005/8/layout/hierarchy3"/>
    <dgm:cxn modelId="{DA9BC3A2-87FA-4B16-BB15-9491217FB057}" type="presParOf" srcId="{5B81A268-8E67-4E88-AFAD-C13C4D198030}" destId="{0D8739EE-E567-46C9-8782-EC43B78DCDA4}" srcOrd="0" destOrd="0" presId="urn:microsoft.com/office/officeart/2005/8/layout/hierarchy3"/>
    <dgm:cxn modelId="{39D4CC25-3E1B-4EDC-BDB8-0FBC870B7B21}" type="presParOf" srcId="{5B81A268-8E67-4E88-AFAD-C13C4D198030}" destId="{2BD88276-5373-46A1-BC35-F7216FCE337E}" srcOrd="1" destOrd="0" presId="urn:microsoft.com/office/officeart/2005/8/layout/hierarchy3"/>
    <dgm:cxn modelId="{A4D9922E-F709-4DD4-B1A5-16FD69F70F0A}" type="presParOf" srcId="{7FCD850D-EEF2-4DD4-B548-6ECDFC74170C}" destId="{8030AB6D-3F7E-4575-BD5B-8F2F08CF92AE}" srcOrd="1" destOrd="0" presId="urn:microsoft.com/office/officeart/2005/8/layout/hierarchy3"/>
    <dgm:cxn modelId="{02C0E0A8-FF50-470A-BF5B-85A0A26A5AAF}" type="presParOf" srcId="{8030AB6D-3F7E-4575-BD5B-8F2F08CF92AE}" destId="{99E9287D-64A6-4626-872D-41E0C973C21B}" srcOrd="0" destOrd="0" presId="urn:microsoft.com/office/officeart/2005/8/layout/hierarchy3"/>
    <dgm:cxn modelId="{C29AA81D-932A-492E-953F-56CBE401939E}" type="presParOf" srcId="{99E9287D-64A6-4626-872D-41E0C973C21B}" destId="{CC92DABA-8C8A-4781-BA6A-15C08CDC74C3}" srcOrd="0" destOrd="0" presId="urn:microsoft.com/office/officeart/2005/8/layout/hierarchy3"/>
    <dgm:cxn modelId="{07827CF0-0FE1-45AE-BE82-14557E3F0274}" type="presParOf" srcId="{99E9287D-64A6-4626-872D-41E0C973C21B}" destId="{B87A23F6-4E40-4B61-967E-402986C4E576}" srcOrd="1" destOrd="0" presId="urn:microsoft.com/office/officeart/2005/8/layout/hierarchy3"/>
    <dgm:cxn modelId="{1792073E-A009-47FB-9645-4854D0B1CCF9}" type="presParOf" srcId="{8030AB6D-3F7E-4575-BD5B-8F2F08CF92AE}" destId="{945A6343-077A-464C-975B-02ED83971680}" srcOrd="1" destOrd="0" presId="urn:microsoft.com/office/officeart/2005/8/layout/hierarchy3"/>
    <dgm:cxn modelId="{C1346D65-21EA-4277-A8A1-5FFC555A2F7C}" type="presParOf" srcId="{945A6343-077A-464C-975B-02ED83971680}" destId="{8ED45A45-A11A-45C0-B2BF-57512F0C2BE2}" srcOrd="0" destOrd="0" presId="urn:microsoft.com/office/officeart/2005/8/layout/hierarchy3"/>
    <dgm:cxn modelId="{E95F6AF3-5688-4533-895A-60B86A5C7B66}" type="presParOf" srcId="{945A6343-077A-464C-975B-02ED83971680}" destId="{19513059-5DFE-4A5D-98E4-254849998BDE}" srcOrd="1" destOrd="0" presId="urn:microsoft.com/office/officeart/2005/8/layout/hierarchy3"/>
    <dgm:cxn modelId="{05946AE3-777F-486F-BD49-8112FFEE4A14}" type="presParOf" srcId="{7FCD850D-EEF2-4DD4-B548-6ECDFC74170C}" destId="{292B3C13-7A64-4C6F-B3D0-99986B1ADA84}" srcOrd="2" destOrd="0" presId="urn:microsoft.com/office/officeart/2005/8/layout/hierarchy3"/>
    <dgm:cxn modelId="{51605E34-9CF3-4284-A125-911476F4BB11}" type="presParOf" srcId="{292B3C13-7A64-4C6F-B3D0-99986B1ADA84}" destId="{AB1C421E-CE3C-4E1F-BA75-CFAD3F85E708}" srcOrd="0" destOrd="0" presId="urn:microsoft.com/office/officeart/2005/8/layout/hierarchy3"/>
    <dgm:cxn modelId="{D3AA4E13-3E99-402D-8734-6220C6A5812B}" type="presParOf" srcId="{AB1C421E-CE3C-4E1F-BA75-CFAD3F85E708}" destId="{FC122EB8-4CAD-45D8-809E-B50C0AF111FE}" srcOrd="0" destOrd="0" presId="urn:microsoft.com/office/officeart/2005/8/layout/hierarchy3"/>
    <dgm:cxn modelId="{011015EC-973C-458E-8C08-3DF2E634A87D}" type="presParOf" srcId="{AB1C421E-CE3C-4E1F-BA75-CFAD3F85E708}" destId="{307CBC4E-4909-4174-B3BC-C85C18366B19}" srcOrd="1" destOrd="0" presId="urn:microsoft.com/office/officeart/2005/8/layout/hierarchy3"/>
    <dgm:cxn modelId="{1B835303-851F-4D29-B2F9-D8CB242B90CF}" type="presParOf" srcId="{292B3C13-7A64-4C6F-B3D0-99986B1ADA84}" destId="{93103192-B2F2-4528-A05B-A3F2F5798FD8}" srcOrd="1" destOrd="0" presId="urn:microsoft.com/office/officeart/2005/8/layout/hierarchy3"/>
    <dgm:cxn modelId="{24A077FB-8B55-4884-AC4F-FE72B348F145}" type="presParOf" srcId="{93103192-B2F2-4528-A05B-A3F2F5798FD8}" destId="{B2B86294-7FEB-49AB-8F66-B55CBD5A9264}" srcOrd="0" destOrd="0" presId="urn:microsoft.com/office/officeart/2005/8/layout/hierarchy3"/>
    <dgm:cxn modelId="{4A7BF963-0CD4-49F4-AB79-3809FB68BE75}" type="presParOf" srcId="{93103192-B2F2-4528-A05B-A3F2F5798FD8}" destId="{6CB9247F-C3B8-4FA2-A537-81D894D1906B}" srcOrd="1" destOrd="0" presId="urn:microsoft.com/office/officeart/2005/8/layout/hierarchy3"/>
    <dgm:cxn modelId="{12CC6092-12C7-4443-9768-4031BF2B67DC}" type="presParOf" srcId="{7FCD850D-EEF2-4DD4-B548-6ECDFC74170C}" destId="{7A47ECA9-4095-44CB-8955-9A0ABDB2CCDF}" srcOrd="3" destOrd="0" presId="urn:microsoft.com/office/officeart/2005/8/layout/hierarchy3"/>
    <dgm:cxn modelId="{13D541CA-7BA9-4258-95E8-E7658614F213}" type="presParOf" srcId="{7A47ECA9-4095-44CB-8955-9A0ABDB2CCDF}" destId="{85C826EF-6001-4481-9A0B-3E45ADE087AA}" srcOrd="0" destOrd="0" presId="urn:microsoft.com/office/officeart/2005/8/layout/hierarchy3"/>
    <dgm:cxn modelId="{BCD3AE3D-4C03-4683-B73A-DA91AFC4A8F4}" type="presParOf" srcId="{85C826EF-6001-4481-9A0B-3E45ADE087AA}" destId="{904EECEE-D7F5-4ED7-9908-59BC91BF631D}" srcOrd="0" destOrd="0" presId="urn:microsoft.com/office/officeart/2005/8/layout/hierarchy3"/>
    <dgm:cxn modelId="{C45D3936-9F78-4737-A3C3-19DEC2DDF6BF}" type="presParOf" srcId="{85C826EF-6001-4481-9A0B-3E45ADE087AA}" destId="{AD85056B-59EE-4DF4-8F84-7BBB33466478}" srcOrd="1" destOrd="0" presId="urn:microsoft.com/office/officeart/2005/8/layout/hierarchy3"/>
    <dgm:cxn modelId="{48C20F5C-D1F5-40D7-88DF-089852B99015}" type="presParOf" srcId="{7A47ECA9-4095-44CB-8955-9A0ABDB2CCDF}" destId="{EDAE5B65-A529-4B9F-8241-BCC19583F562}" srcOrd="1" destOrd="0" presId="urn:microsoft.com/office/officeart/2005/8/layout/hierarchy3"/>
    <dgm:cxn modelId="{DC7BB579-6171-4666-AD09-7DABAFB20170}" type="presParOf" srcId="{EDAE5B65-A529-4B9F-8241-BCC19583F562}" destId="{DF7FB07E-D414-4B6B-8C47-F91B452A4DCE}" srcOrd="0" destOrd="0" presId="urn:microsoft.com/office/officeart/2005/8/layout/hierarchy3"/>
    <dgm:cxn modelId="{30D68F0C-0408-43B6-9FE0-6DBD724CB42C}" type="presParOf" srcId="{EDAE5B65-A529-4B9F-8241-BCC19583F562}" destId="{6B049240-5FF1-4C9D-98D4-7F9B0F24AB56}"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28B6062-D01B-4017-A59C-891508F51DB7}" type="doc">
      <dgm:prSet loTypeId="urn:microsoft.com/office/officeart/2005/8/layout/vList3" loCatId="list" qsTypeId="urn:microsoft.com/office/officeart/2005/8/quickstyle/simple1" qsCatId="simple" csTypeId="urn:microsoft.com/office/officeart/2005/8/colors/accent5_2" csCatId="accent5" phldr="1"/>
      <dgm:spPr/>
      <dgm:t>
        <a:bodyPr/>
        <a:lstStyle/>
        <a:p>
          <a:endParaRPr lang="en-US"/>
        </a:p>
      </dgm:t>
    </dgm:pt>
    <dgm:pt modelId="{C15784C2-88B2-4788-8036-BF85844039D7}">
      <dgm:prSet/>
      <dgm:spPr/>
      <dgm:t>
        <a:bodyPr/>
        <a:lstStyle/>
        <a:p>
          <a:r>
            <a:rPr lang="en-US" dirty="0">
              <a:solidFill>
                <a:schemeClr val="tx1"/>
              </a:solidFill>
            </a:rPr>
            <a:t>Reports to government to inform policy and decision making.</a:t>
          </a:r>
        </a:p>
      </dgm:t>
    </dgm:pt>
    <dgm:pt modelId="{CACF1DDD-FC60-4B41-B886-AA0916A873D0}" type="parTrans" cxnId="{E862FE73-2B0F-412A-A617-5DC808ECF3C3}">
      <dgm:prSet/>
      <dgm:spPr/>
      <dgm:t>
        <a:bodyPr/>
        <a:lstStyle/>
        <a:p>
          <a:endParaRPr lang="en-US"/>
        </a:p>
      </dgm:t>
    </dgm:pt>
    <dgm:pt modelId="{A2608C35-0F33-492E-9441-D27AF34B045E}" type="sibTrans" cxnId="{E862FE73-2B0F-412A-A617-5DC808ECF3C3}">
      <dgm:prSet/>
      <dgm:spPr/>
      <dgm:t>
        <a:bodyPr/>
        <a:lstStyle/>
        <a:p>
          <a:endParaRPr lang="en-US"/>
        </a:p>
      </dgm:t>
    </dgm:pt>
    <dgm:pt modelId="{21FCACFA-771A-4EFA-8B79-8B7BBD2AEA5F}">
      <dgm:prSet/>
      <dgm:spPr/>
      <dgm:t>
        <a:bodyPr/>
        <a:lstStyle/>
        <a:p>
          <a:r>
            <a:rPr lang="en-US" dirty="0">
              <a:solidFill>
                <a:schemeClr val="tx1"/>
              </a:solidFill>
            </a:rPr>
            <a:t>Taking science to society through science engagement and communication activities – a science engaged citizenry.</a:t>
          </a:r>
        </a:p>
      </dgm:t>
    </dgm:pt>
    <dgm:pt modelId="{B41B218C-3D1B-41AA-9E83-EB2C4C45EFB2}" type="parTrans" cxnId="{571AB1D6-8518-4F29-B1AC-E63BEAE7CEEF}">
      <dgm:prSet/>
      <dgm:spPr/>
      <dgm:t>
        <a:bodyPr/>
        <a:lstStyle/>
        <a:p>
          <a:endParaRPr lang="en-US"/>
        </a:p>
      </dgm:t>
    </dgm:pt>
    <dgm:pt modelId="{4157D218-1547-46BD-A723-4737FF728D7F}" type="sibTrans" cxnId="{571AB1D6-8518-4F29-B1AC-E63BEAE7CEEF}">
      <dgm:prSet/>
      <dgm:spPr/>
      <dgm:t>
        <a:bodyPr/>
        <a:lstStyle/>
        <a:p>
          <a:endParaRPr lang="en-US"/>
        </a:p>
      </dgm:t>
    </dgm:pt>
    <dgm:pt modelId="{CB7B0804-A000-4880-8F5E-95FA050C2ABA}">
      <dgm:prSet/>
      <dgm:spPr/>
      <dgm:t>
        <a:bodyPr/>
        <a:lstStyle/>
        <a:p>
          <a:r>
            <a:rPr lang="en-US" dirty="0">
              <a:solidFill>
                <a:schemeClr val="tx1"/>
              </a:solidFill>
            </a:rPr>
            <a:t>Responding to ministerial directives</a:t>
          </a:r>
          <a:r>
            <a:rPr lang="en-US" dirty="0"/>
            <a:t>.</a:t>
          </a:r>
        </a:p>
      </dgm:t>
    </dgm:pt>
    <dgm:pt modelId="{6062EFF3-8C0A-4D1B-9C9A-FD0C64561898}" type="parTrans" cxnId="{A9441AB6-ABBB-4E9E-9D7C-69231D30762E}">
      <dgm:prSet/>
      <dgm:spPr/>
      <dgm:t>
        <a:bodyPr/>
        <a:lstStyle/>
        <a:p>
          <a:endParaRPr lang="en-US"/>
        </a:p>
      </dgm:t>
    </dgm:pt>
    <dgm:pt modelId="{8130FCF3-4C8F-4535-878F-5F2688D3069E}" type="sibTrans" cxnId="{A9441AB6-ABBB-4E9E-9D7C-69231D30762E}">
      <dgm:prSet/>
      <dgm:spPr/>
      <dgm:t>
        <a:bodyPr/>
        <a:lstStyle/>
        <a:p>
          <a:endParaRPr lang="en-US"/>
        </a:p>
      </dgm:t>
    </dgm:pt>
    <dgm:pt modelId="{F618BF72-3188-4744-9390-B7BF830FDD03}" type="pres">
      <dgm:prSet presAssocID="{328B6062-D01B-4017-A59C-891508F51DB7}" presName="linearFlow" presStyleCnt="0">
        <dgm:presLayoutVars>
          <dgm:dir/>
          <dgm:resizeHandles val="exact"/>
        </dgm:presLayoutVars>
      </dgm:prSet>
      <dgm:spPr/>
    </dgm:pt>
    <dgm:pt modelId="{FD96BAA2-0C58-434A-A6D0-22A6415B1428}" type="pres">
      <dgm:prSet presAssocID="{C15784C2-88B2-4788-8036-BF85844039D7}" presName="composite" presStyleCnt="0"/>
      <dgm:spPr/>
    </dgm:pt>
    <dgm:pt modelId="{3F22EB2C-B869-41A4-A3ED-1AE87E9BE248}" type="pres">
      <dgm:prSet presAssocID="{C15784C2-88B2-4788-8036-BF85844039D7}" presName="imgShp" presStyleLbl="fgImgPlace1" presStyleIdx="0" presStyleCnt="3"/>
      <dgm:spPr>
        <a:blipFill rotWithShape="1">
          <a:blip xmlns:r="http://schemas.openxmlformats.org/officeDocument/2006/relationships" r:embed="rId1"/>
          <a:srcRect/>
          <a:stretch>
            <a:fillRect l="-39000" r="-39000"/>
          </a:stretch>
        </a:blipFill>
      </dgm:spPr>
      <dgm:extLst>
        <a:ext uri="{E40237B7-FDA0-4F09-8148-C483321AD2D9}">
          <dgm14:cNvPr xmlns:dgm14="http://schemas.microsoft.com/office/drawing/2010/diagram" id="0" name="" descr="Books with solid fill"/>
        </a:ext>
      </dgm:extLst>
    </dgm:pt>
    <dgm:pt modelId="{CFEC7E4A-EBE3-4EFD-BD77-7DC34C10F95A}" type="pres">
      <dgm:prSet presAssocID="{C15784C2-88B2-4788-8036-BF85844039D7}" presName="txShp" presStyleLbl="node1" presStyleIdx="0" presStyleCnt="3">
        <dgm:presLayoutVars>
          <dgm:bulletEnabled val="1"/>
        </dgm:presLayoutVars>
      </dgm:prSet>
      <dgm:spPr/>
    </dgm:pt>
    <dgm:pt modelId="{5468B97D-28DB-4752-804E-5E39321029FF}" type="pres">
      <dgm:prSet presAssocID="{A2608C35-0F33-492E-9441-D27AF34B045E}" presName="spacing" presStyleCnt="0"/>
      <dgm:spPr/>
    </dgm:pt>
    <dgm:pt modelId="{4E6336CA-38EA-42DB-BD86-100B667711EC}" type="pres">
      <dgm:prSet presAssocID="{21FCACFA-771A-4EFA-8B79-8B7BBD2AEA5F}" presName="composite" presStyleCnt="0"/>
      <dgm:spPr/>
    </dgm:pt>
    <dgm:pt modelId="{AE2093A8-92C7-421F-A56A-4EF68D7B1A99}" type="pres">
      <dgm:prSet presAssocID="{21FCACFA-771A-4EFA-8B79-8B7BBD2AEA5F}"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31000" r="-31000"/>
          </a:stretch>
        </a:blipFill>
      </dgm:spPr>
    </dgm:pt>
    <dgm:pt modelId="{1E883FD0-217C-422D-9FB9-35798778FD01}" type="pres">
      <dgm:prSet presAssocID="{21FCACFA-771A-4EFA-8B79-8B7BBD2AEA5F}" presName="txShp" presStyleLbl="node1" presStyleIdx="1" presStyleCnt="3">
        <dgm:presLayoutVars>
          <dgm:bulletEnabled val="1"/>
        </dgm:presLayoutVars>
      </dgm:prSet>
      <dgm:spPr/>
    </dgm:pt>
    <dgm:pt modelId="{4BCA6D5A-6656-4E15-B12D-45508BEFFBCB}" type="pres">
      <dgm:prSet presAssocID="{4157D218-1547-46BD-A723-4737FF728D7F}" presName="spacing" presStyleCnt="0"/>
      <dgm:spPr/>
    </dgm:pt>
    <dgm:pt modelId="{8CA102DA-009E-48CB-8834-088F2AD0217B}" type="pres">
      <dgm:prSet presAssocID="{CB7B0804-A000-4880-8F5E-95FA050C2ABA}" presName="composite" presStyleCnt="0"/>
      <dgm:spPr/>
    </dgm:pt>
    <dgm:pt modelId="{A9DEDEEB-B499-4CDF-A788-3456708F7E3C}" type="pres">
      <dgm:prSet presAssocID="{CB7B0804-A000-4880-8F5E-95FA050C2ABA}" presName="imgShp" presStyleLbl="fgImgPlace1" presStyleIdx="2" presStyleCnt="3"/>
      <dgm:spPr>
        <a:blipFill rotWithShape="1">
          <a:blip xmlns:r="http://schemas.openxmlformats.org/officeDocument/2006/relationships" r:embed="rId3"/>
          <a:srcRect/>
          <a:stretch>
            <a:fillRect l="-17000" r="-17000"/>
          </a:stretch>
        </a:blipFill>
      </dgm:spPr>
      <dgm:extLst>
        <a:ext uri="{E40237B7-FDA0-4F09-8148-C483321AD2D9}">
          <dgm14:cNvPr xmlns:dgm14="http://schemas.microsoft.com/office/drawing/2010/diagram" id="0" name="" descr="Group of women with solid fill"/>
        </a:ext>
      </dgm:extLst>
    </dgm:pt>
    <dgm:pt modelId="{BF042D04-00C7-467A-A223-DB53E4B3AA7A}" type="pres">
      <dgm:prSet presAssocID="{CB7B0804-A000-4880-8F5E-95FA050C2ABA}" presName="txShp" presStyleLbl="node1" presStyleIdx="2" presStyleCnt="3">
        <dgm:presLayoutVars>
          <dgm:bulletEnabled val="1"/>
        </dgm:presLayoutVars>
      </dgm:prSet>
      <dgm:spPr/>
    </dgm:pt>
  </dgm:ptLst>
  <dgm:cxnLst>
    <dgm:cxn modelId="{ABA44A07-1DFF-43C5-8B1A-650C242E92FC}" type="presOf" srcId="{C15784C2-88B2-4788-8036-BF85844039D7}" destId="{CFEC7E4A-EBE3-4EFD-BD77-7DC34C10F95A}" srcOrd="0" destOrd="0" presId="urn:microsoft.com/office/officeart/2005/8/layout/vList3"/>
    <dgm:cxn modelId="{3A7F5D27-BE87-42D8-ADF7-C0AB18ED218F}" type="presOf" srcId="{328B6062-D01B-4017-A59C-891508F51DB7}" destId="{F618BF72-3188-4744-9390-B7BF830FDD03}" srcOrd="0" destOrd="0" presId="urn:microsoft.com/office/officeart/2005/8/layout/vList3"/>
    <dgm:cxn modelId="{E862FE73-2B0F-412A-A617-5DC808ECF3C3}" srcId="{328B6062-D01B-4017-A59C-891508F51DB7}" destId="{C15784C2-88B2-4788-8036-BF85844039D7}" srcOrd="0" destOrd="0" parTransId="{CACF1DDD-FC60-4B41-B886-AA0916A873D0}" sibTransId="{A2608C35-0F33-492E-9441-D27AF34B045E}"/>
    <dgm:cxn modelId="{46801B87-3C92-48E5-AC1E-DC1068C92E2B}" type="presOf" srcId="{21FCACFA-771A-4EFA-8B79-8B7BBD2AEA5F}" destId="{1E883FD0-217C-422D-9FB9-35798778FD01}" srcOrd="0" destOrd="0" presId="urn:microsoft.com/office/officeart/2005/8/layout/vList3"/>
    <dgm:cxn modelId="{A9441AB6-ABBB-4E9E-9D7C-69231D30762E}" srcId="{328B6062-D01B-4017-A59C-891508F51DB7}" destId="{CB7B0804-A000-4880-8F5E-95FA050C2ABA}" srcOrd="2" destOrd="0" parTransId="{6062EFF3-8C0A-4D1B-9C9A-FD0C64561898}" sibTransId="{8130FCF3-4C8F-4535-878F-5F2688D3069E}"/>
    <dgm:cxn modelId="{43D419BF-F09F-43CD-AC62-7601B2E5DCE8}" type="presOf" srcId="{CB7B0804-A000-4880-8F5E-95FA050C2ABA}" destId="{BF042D04-00C7-467A-A223-DB53E4B3AA7A}" srcOrd="0" destOrd="0" presId="urn:microsoft.com/office/officeart/2005/8/layout/vList3"/>
    <dgm:cxn modelId="{571AB1D6-8518-4F29-B1AC-E63BEAE7CEEF}" srcId="{328B6062-D01B-4017-A59C-891508F51DB7}" destId="{21FCACFA-771A-4EFA-8B79-8B7BBD2AEA5F}" srcOrd="1" destOrd="0" parTransId="{B41B218C-3D1B-41AA-9E83-EB2C4C45EFB2}" sibTransId="{4157D218-1547-46BD-A723-4737FF728D7F}"/>
    <dgm:cxn modelId="{A268404B-F35C-4739-BC42-59E3343C13F4}" type="presParOf" srcId="{F618BF72-3188-4744-9390-B7BF830FDD03}" destId="{FD96BAA2-0C58-434A-A6D0-22A6415B1428}" srcOrd="0" destOrd="0" presId="urn:microsoft.com/office/officeart/2005/8/layout/vList3"/>
    <dgm:cxn modelId="{C5FB4BB7-FB87-4C78-A955-884189157CBC}" type="presParOf" srcId="{FD96BAA2-0C58-434A-A6D0-22A6415B1428}" destId="{3F22EB2C-B869-41A4-A3ED-1AE87E9BE248}" srcOrd="0" destOrd="0" presId="urn:microsoft.com/office/officeart/2005/8/layout/vList3"/>
    <dgm:cxn modelId="{E611C7DD-527A-4426-82F2-A8A76E86F3A9}" type="presParOf" srcId="{FD96BAA2-0C58-434A-A6D0-22A6415B1428}" destId="{CFEC7E4A-EBE3-4EFD-BD77-7DC34C10F95A}" srcOrd="1" destOrd="0" presId="urn:microsoft.com/office/officeart/2005/8/layout/vList3"/>
    <dgm:cxn modelId="{DBE61162-7EC1-4C4B-8EB0-78A54AEB3AD5}" type="presParOf" srcId="{F618BF72-3188-4744-9390-B7BF830FDD03}" destId="{5468B97D-28DB-4752-804E-5E39321029FF}" srcOrd="1" destOrd="0" presId="urn:microsoft.com/office/officeart/2005/8/layout/vList3"/>
    <dgm:cxn modelId="{16E1D59C-B639-4E40-97ED-374EA2F0AB97}" type="presParOf" srcId="{F618BF72-3188-4744-9390-B7BF830FDD03}" destId="{4E6336CA-38EA-42DB-BD86-100B667711EC}" srcOrd="2" destOrd="0" presId="urn:microsoft.com/office/officeart/2005/8/layout/vList3"/>
    <dgm:cxn modelId="{245609F1-3045-4E3D-9055-135640813C03}" type="presParOf" srcId="{4E6336CA-38EA-42DB-BD86-100B667711EC}" destId="{AE2093A8-92C7-421F-A56A-4EF68D7B1A99}" srcOrd="0" destOrd="0" presId="urn:microsoft.com/office/officeart/2005/8/layout/vList3"/>
    <dgm:cxn modelId="{374D685D-5572-4C9B-8967-1493A2FF4D05}" type="presParOf" srcId="{4E6336CA-38EA-42DB-BD86-100B667711EC}" destId="{1E883FD0-217C-422D-9FB9-35798778FD01}" srcOrd="1" destOrd="0" presId="urn:microsoft.com/office/officeart/2005/8/layout/vList3"/>
    <dgm:cxn modelId="{BCB284EB-5913-48D1-BC54-9BB6720E696F}" type="presParOf" srcId="{F618BF72-3188-4744-9390-B7BF830FDD03}" destId="{4BCA6D5A-6656-4E15-B12D-45508BEFFBCB}" srcOrd="3" destOrd="0" presId="urn:microsoft.com/office/officeart/2005/8/layout/vList3"/>
    <dgm:cxn modelId="{634339C9-359D-4395-99E1-4157F78CFDF6}" type="presParOf" srcId="{F618BF72-3188-4744-9390-B7BF830FDD03}" destId="{8CA102DA-009E-48CB-8834-088F2AD0217B}" srcOrd="4" destOrd="0" presId="urn:microsoft.com/office/officeart/2005/8/layout/vList3"/>
    <dgm:cxn modelId="{0CB7A0A8-0345-4F5B-AA98-172A75213428}" type="presParOf" srcId="{8CA102DA-009E-48CB-8834-088F2AD0217B}" destId="{A9DEDEEB-B499-4CDF-A788-3456708F7E3C}" srcOrd="0" destOrd="0" presId="urn:microsoft.com/office/officeart/2005/8/layout/vList3"/>
    <dgm:cxn modelId="{1D2BAA6B-F773-4149-A7EB-73E52F48233A}" type="presParOf" srcId="{8CA102DA-009E-48CB-8834-088F2AD0217B}" destId="{BF042D04-00C7-467A-A223-DB53E4B3AA7A}"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61B01-46AA-4504-B267-7383157D664D}">
      <dsp:nvSpPr>
        <dsp:cNvPr id="0" name=""/>
        <dsp:cNvSpPr/>
      </dsp:nvSpPr>
      <dsp:spPr>
        <a:xfrm>
          <a:off x="3934563" y="212"/>
          <a:ext cx="4451775" cy="642408"/>
        </a:xfrm>
        <a:prstGeom prst="roundRect">
          <a:avLst/>
        </a:prstGeom>
        <a:solidFill>
          <a:schemeClr val="accent5">
            <a:shade val="50000"/>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ZA" sz="2100" b="1" kern="1200" dirty="0"/>
            <a:t>Who we are</a:t>
          </a:r>
          <a:endParaRPr lang="en-US" sz="2100" kern="1200" dirty="0"/>
        </a:p>
      </dsp:txBody>
      <dsp:txXfrm>
        <a:off x="3965923" y="31572"/>
        <a:ext cx="4389055" cy="579688"/>
      </dsp:txXfrm>
    </dsp:sp>
    <dsp:sp modelId="{4D67F913-C8B4-4640-888F-5F0AAD95F2AA}">
      <dsp:nvSpPr>
        <dsp:cNvPr id="0" name=""/>
        <dsp:cNvSpPr/>
      </dsp:nvSpPr>
      <dsp:spPr>
        <a:xfrm>
          <a:off x="3947384" y="674741"/>
          <a:ext cx="4451775" cy="642408"/>
        </a:xfrm>
        <a:prstGeom prst="roundRect">
          <a:avLst/>
        </a:prstGeom>
        <a:solidFill>
          <a:schemeClr val="accent5">
            <a:shade val="50000"/>
            <a:hueOff val="83565"/>
            <a:satOff val="2239"/>
            <a:lumOff val="9863"/>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b="1" kern="1200" dirty="0"/>
            <a:t>Vision, Mission &amp; Values </a:t>
          </a:r>
        </a:p>
      </dsp:txBody>
      <dsp:txXfrm>
        <a:off x="3978744" y="706101"/>
        <a:ext cx="4389055" cy="579688"/>
      </dsp:txXfrm>
    </dsp:sp>
    <dsp:sp modelId="{07EF7147-0703-452E-950F-6AC15CA5B6AA}">
      <dsp:nvSpPr>
        <dsp:cNvPr id="0" name=""/>
        <dsp:cNvSpPr/>
      </dsp:nvSpPr>
      <dsp:spPr>
        <a:xfrm>
          <a:off x="3957133" y="1349270"/>
          <a:ext cx="4451775" cy="642408"/>
        </a:xfrm>
        <a:prstGeom prst="roundRect">
          <a:avLst/>
        </a:prstGeom>
        <a:solidFill>
          <a:schemeClr val="accent5">
            <a:shade val="50000"/>
            <a:hueOff val="167129"/>
            <a:satOff val="4478"/>
            <a:lumOff val="19726"/>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ZA" sz="2100" b="1" kern="1200" dirty="0"/>
            <a:t>Five Year Strategic Objectives</a:t>
          </a:r>
          <a:endParaRPr lang="en-US" sz="2100" kern="1200" dirty="0"/>
        </a:p>
      </dsp:txBody>
      <dsp:txXfrm>
        <a:off x="3988493" y="1380630"/>
        <a:ext cx="4389055" cy="579688"/>
      </dsp:txXfrm>
    </dsp:sp>
    <dsp:sp modelId="{4F8C1FCD-93C9-42C9-B305-C13BC88673A5}">
      <dsp:nvSpPr>
        <dsp:cNvPr id="0" name=""/>
        <dsp:cNvSpPr/>
      </dsp:nvSpPr>
      <dsp:spPr>
        <a:xfrm>
          <a:off x="3906917" y="2023798"/>
          <a:ext cx="4451775" cy="642408"/>
        </a:xfrm>
        <a:prstGeom prst="roundRect">
          <a:avLst/>
        </a:prstGeom>
        <a:solidFill>
          <a:schemeClr val="accent5">
            <a:shade val="50000"/>
            <a:hueOff val="250694"/>
            <a:satOff val="6716"/>
            <a:lumOff val="2959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ZA" sz="2100" b="1" kern="1200" dirty="0"/>
            <a:t> FY 2023/24 Performance Plan</a:t>
          </a:r>
          <a:endParaRPr lang="en-US" sz="2100" kern="1200" dirty="0"/>
        </a:p>
      </dsp:txBody>
      <dsp:txXfrm>
        <a:off x="3938277" y="2055158"/>
        <a:ext cx="4389055" cy="579688"/>
      </dsp:txXfrm>
    </dsp:sp>
    <dsp:sp modelId="{8CF9D740-FE03-496A-84F9-EA7C29A7034C}">
      <dsp:nvSpPr>
        <dsp:cNvPr id="0" name=""/>
        <dsp:cNvSpPr/>
      </dsp:nvSpPr>
      <dsp:spPr>
        <a:xfrm>
          <a:off x="3957133" y="2698327"/>
          <a:ext cx="4451775" cy="642408"/>
        </a:xfrm>
        <a:prstGeom prst="roundRect">
          <a:avLst/>
        </a:prstGeom>
        <a:solidFill>
          <a:schemeClr val="accent5">
            <a:shade val="50000"/>
            <a:hueOff val="334258"/>
            <a:satOff val="8955"/>
            <a:lumOff val="39453"/>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b="1" kern="1200" dirty="0"/>
            <a:t>DSI Funded Projects </a:t>
          </a:r>
        </a:p>
      </dsp:txBody>
      <dsp:txXfrm>
        <a:off x="3988493" y="2729687"/>
        <a:ext cx="4389055" cy="579688"/>
      </dsp:txXfrm>
    </dsp:sp>
    <dsp:sp modelId="{7EFCB1F6-5953-4600-A094-75CF96A52812}">
      <dsp:nvSpPr>
        <dsp:cNvPr id="0" name=""/>
        <dsp:cNvSpPr/>
      </dsp:nvSpPr>
      <dsp:spPr>
        <a:xfrm>
          <a:off x="3957133" y="3349228"/>
          <a:ext cx="4451775" cy="642408"/>
        </a:xfrm>
        <a:prstGeom prst="roundRect">
          <a:avLst/>
        </a:prstGeom>
        <a:solidFill>
          <a:schemeClr val="accent5">
            <a:shade val="50000"/>
            <a:hueOff val="250694"/>
            <a:satOff val="6716"/>
            <a:lumOff val="2959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b="1" kern="1200" dirty="0"/>
            <a:t>Finance</a:t>
          </a:r>
        </a:p>
      </dsp:txBody>
      <dsp:txXfrm>
        <a:off x="3988493" y="3380588"/>
        <a:ext cx="4389055" cy="579688"/>
      </dsp:txXfrm>
    </dsp:sp>
    <dsp:sp modelId="{FC26F5A9-1243-4B72-98F8-160FC0724A41}">
      <dsp:nvSpPr>
        <dsp:cNvPr id="0" name=""/>
        <dsp:cNvSpPr/>
      </dsp:nvSpPr>
      <dsp:spPr>
        <a:xfrm>
          <a:off x="3957133" y="4047385"/>
          <a:ext cx="4451775" cy="642408"/>
        </a:xfrm>
        <a:prstGeom prst="roundRect">
          <a:avLst/>
        </a:prstGeom>
        <a:solidFill>
          <a:schemeClr val="accent5">
            <a:shade val="50000"/>
            <a:hueOff val="167129"/>
            <a:satOff val="4478"/>
            <a:lumOff val="19726"/>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b="1" kern="1200" dirty="0"/>
            <a:t>Progress on Minister’s Directives</a:t>
          </a:r>
        </a:p>
      </dsp:txBody>
      <dsp:txXfrm>
        <a:off x="3988493" y="4078745"/>
        <a:ext cx="4389055" cy="579688"/>
      </dsp:txXfrm>
    </dsp:sp>
    <dsp:sp modelId="{FCA52764-D0AE-4D7C-B4F9-1BACBC44DA24}">
      <dsp:nvSpPr>
        <dsp:cNvPr id="0" name=""/>
        <dsp:cNvSpPr/>
      </dsp:nvSpPr>
      <dsp:spPr>
        <a:xfrm>
          <a:off x="3957133" y="4721913"/>
          <a:ext cx="4451775" cy="642408"/>
        </a:xfrm>
        <a:prstGeom prst="roundRect">
          <a:avLst/>
        </a:prstGeom>
        <a:solidFill>
          <a:schemeClr val="accent5">
            <a:shade val="50000"/>
            <a:hueOff val="83565"/>
            <a:satOff val="2239"/>
            <a:lumOff val="9863"/>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b="1" kern="1200" dirty="0"/>
            <a:t>Key Highlights and Challenges </a:t>
          </a:r>
          <a:r>
            <a:rPr lang="en-US" sz="2100" kern="1200" dirty="0"/>
            <a:t> </a:t>
          </a:r>
        </a:p>
      </dsp:txBody>
      <dsp:txXfrm>
        <a:off x="3988493" y="4753273"/>
        <a:ext cx="4389055" cy="57968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5086C-6DDE-4EB1-A1A8-999DB60ACC96}">
      <dsp:nvSpPr>
        <dsp:cNvPr id="0" name=""/>
        <dsp:cNvSpPr/>
      </dsp:nvSpPr>
      <dsp:spPr>
        <a:xfrm>
          <a:off x="1801" y="906026"/>
          <a:ext cx="2070892" cy="1035446"/>
        </a:xfrm>
        <a:prstGeom prst="roundRect">
          <a:avLst>
            <a:gd name="adj" fmla="val 10000"/>
          </a:avLst>
        </a:prstGeom>
        <a:solidFill>
          <a:srgbClr val="70AD47">
            <a:lumMod val="60000"/>
            <a:lumOff val="40000"/>
          </a:srgbClr>
        </a:solidFill>
        <a:ln w="25400" cap="flat" cmpd="sng" algn="ctr">
          <a:solidFill>
            <a:srgbClr val="A5A5A5">
              <a:shade val="80000"/>
              <a:hueOff val="0"/>
              <a:satOff val="0"/>
              <a:lumOff val="0"/>
              <a:alphaOff val="0"/>
            </a:srgb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GB" sz="3600" b="1" kern="1200" dirty="0">
              <a:solidFill>
                <a:srgbClr val="4472C4"/>
              </a:solidFill>
              <a:latin typeface="Arial"/>
              <a:ea typeface="DejaVu Sans"/>
              <a:cs typeface="DejaVu Sans"/>
            </a:rPr>
            <a:t>Register</a:t>
          </a:r>
          <a:r>
            <a:rPr lang="en-GB" sz="3600" kern="1200" dirty="0"/>
            <a:t> </a:t>
          </a:r>
          <a:endParaRPr lang="en-US" sz="3600" kern="1200" dirty="0"/>
        </a:p>
      </dsp:txBody>
      <dsp:txXfrm>
        <a:off x="32128" y="936353"/>
        <a:ext cx="2010238" cy="974792"/>
      </dsp:txXfrm>
    </dsp:sp>
    <dsp:sp modelId="{0D8739EE-E567-46C9-8782-EC43B78DCDA4}">
      <dsp:nvSpPr>
        <dsp:cNvPr id="0" name=""/>
        <dsp:cNvSpPr/>
      </dsp:nvSpPr>
      <dsp:spPr>
        <a:xfrm>
          <a:off x="208891" y="1941473"/>
          <a:ext cx="207089" cy="776584"/>
        </a:xfrm>
        <a:custGeom>
          <a:avLst/>
          <a:gdLst/>
          <a:ahLst/>
          <a:cxnLst/>
          <a:rect l="0" t="0" r="0" b="0"/>
          <a:pathLst>
            <a:path>
              <a:moveTo>
                <a:pt x="0" y="0"/>
              </a:moveTo>
              <a:lnTo>
                <a:pt x="0" y="776584"/>
              </a:lnTo>
              <a:lnTo>
                <a:pt x="207089" y="776584"/>
              </a:lnTo>
            </a:path>
          </a:pathLst>
        </a:custGeom>
        <a:noFill/>
        <a:ln w="25400" cap="flat" cmpd="sng" algn="ctr">
          <a:solidFill>
            <a:schemeClr val="accent3">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2BD88276-5373-46A1-BC35-F7216FCE337E}">
      <dsp:nvSpPr>
        <dsp:cNvPr id="0" name=""/>
        <dsp:cNvSpPr/>
      </dsp:nvSpPr>
      <dsp:spPr>
        <a:xfrm>
          <a:off x="415980" y="2200334"/>
          <a:ext cx="1656714" cy="1035446"/>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GB" sz="1500" kern="1200" dirty="0"/>
            <a:t>Registration of Natural Scientists  </a:t>
          </a:r>
          <a:endParaRPr lang="en-US" sz="1500" kern="1200" dirty="0"/>
        </a:p>
      </dsp:txBody>
      <dsp:txXfrm>
        <a:off x="446307" y="2230661"/>
        <a:ext cx="1596060" cy="974792"/>
      </dsp:txXfrm>
    </dsp:sp>
    <dsp:sp modelId="{CC92DABA-8C8A-4781-BA6A-15C08CDC74C3}">
      <dsp:nvSpPr>
        <dsp:cNvPr id="0" name=""/>
        <dsp:cNvSpPr/>
      </dsp:nvSpPr>
      <dsp:spPr>
        <a:xfrm>
          <a:off x="2590417" y="906026"/>
          <a:ext cx="2070892" cy="1035446"/>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bg1">
                  <a:lumMod val="75000"/>
                </a:schemeClr>
              </a:solidFill>
            </a:rPr>
            <a:t>Enable </a:t>
          </a:r>
          <a:endParaRPr lang="en-US" sz="3600" kern="1200" dirty="0">
            <a:solidFill>
              <a:schemeClr val="bg1">
                <a:lumMod val="75000"/>
              </a:schemeClr>
            </a:solidFill>
          </a:endParaRPr>
        </a:p>
      </dsp:txBody>
      <dsp:txXfrm>
        <a:off x="2620744" y="936353"/>
        <a:ext cx="2010238" cy="974792"/>
      </dsp:txXfrm>
    </dsp:sp>
    <dsp:sp modelId="{8ED45A45-A11A-45C0-B2BF-57512F0C2BE2}">
      <dsp:nvSpPr>
        <dsp:cNvPr id="0" name=""/>
        <dsp:cNvSpPr/>
      </dsp:nvSpPr>
      <dsp:spPr>
        <a:xfrm>
          <a:off x="2797506" y="1941473"/>
          <a:ext cx="207089" cy="776584"/>
        </a:xfrm>
        <a:custGeom>
          <a:avLst/>
          <a:gdLst/>
          <a:ahLst/>
          <a:cxnLst/>
          <a:rect l="0" t="0" r="0" b="0"/>
          <a:pathLst>
            <a:path>
              <a:moveTo>
                <a:pt x="0" y="0"/>
              </a:moveTo>
              <a:lnTo>
                <a:pt x="0" y="776584"/>
              </a:lnTo>
              <a:lnTo>
                <a:pt x="207089" y="776584"/>
              </a:lnTo>
            </a:path>
          </a:pathLst>
        </a:custGeom>
        <a:noFill/>
        <a:ln w="25400" cap="flat" cmpd="sng" algn="ctr">
          <a:solidFill>
            <a:schemeClr val="accent3">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19513059-5DFE-4A5D-98E4-254849998BDE}">
      <dsp:nvSpPr>
        <dsp:cNvPr id="0" name=""/>
        <dsp:cNvSpPr/>
      </dsp:nvSpPr>
      <dsp:spPr>
        <a:xfrm>
          <a:off x="3004596" y="2200334"/>
          <a:ext cx="1656714" cy="1035446"/>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GB" sz="1500" kern="1200" dirty="0"/>
            <a:t>To enable registered scientists through life-long learning</a:t>
          </a:r>
          <a:endParaRPr lang="en-US" sz="1500" kern="1200" dirty="0"/>
        </a:p>
      </dsp:txBody>
      <dsp:txXfrm>
        <a:off x="3034923" y="2230661"/>
        <a:ext cx="1596060" cy="974792"/>
      </dsp:txXfrm>
    </dsp:sp>
    <dsp:sp modelId="{FC122EB8-4CAD-45D8-809E-B50C0AF111FE}">
      <dsp:nvSpPr>
        <dsp:cNvPr id="0" name=""/>
        <dsp:cNvSpPr/>
      </dsp:nvSpPr>
      <dsp:spPr>
        <a:xfrm>
          <a:off x="5179033" y="906026"/>
          <a:ext cx="2070892" cy="1035446"/>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bg1">
                  <a:lumMod val="75000"/>
                </a:schemeClr>
              </a:solidFill>
            </a:rPr>
            <a:t>Regulate</a:t>
          </a:r>
          <a:r>
            <a:rPr lang="en-GB" sz="3600" kern="1200" dirty="0"/>
            <a:t>  </a:t>
          </a:r>
          <a:endParaRPr lang="en-US" sz="3600" kern="1200" dirty="0"/>
        </a:p>
      </dsp:txBody>
      <dsp:txXfrm>
        <a:off x="5209360" y="936353"/>
        <a:ext cx="2010238" cy="974792"/>
      </dsp:txXfrm>
    </dsp:sp>
    <dsp:sp modelId="{B2B86294-7FEB-49AB-8F66-B55CBD5A9264}">
      <dsp:nvSpPr>
        <dsp:cNvPr id="0" name=""/>
        <dsp:cNvSpPr/>
      </dsp:nvSpPr>
      <dsp:spPr>
        <a:xfrm>
          <a:off x="5386122" y="1941473"/>
          <a:ext cx="207089" cy="776584"/>
        </a:xfrm>
        <a:custGeom>
          <a:avLst/>
          <a:gdLst/>
          <a:ahLst/>
          <a:cxnLst/>
          <a:rect l="0" t="0" r="0" b="0"/>
          <a:pathLst>
            <a:path>
              <a:moveTo>
                <a:pt x="0" y="0"/>
              </a:moveTo>
              <a:lnTo>
                <a:pt x="0" y="776584"/>
              </a:lnTo>
              <a:lnTo>
                <a:pt x="207089" y="776584"/>
              </a:lnTo>
            </a:path>
          </a:pathLst>
        </a:custGeom>
        <a:noFill/>
        <a:ln w="25400" cap="flat" cmpd="sng" algn="ctr">
          <a:solidFill>
            <a:schemeClr val="accent3">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6CB9247F-C3B8-4FA2-A537-81D894D1906B}">
      <dsp:nvSpPr>
        <dsp:cNvPr id="0" name=""/>
        <dsp:cNvSpPr/>
      </dsp:nvSpPr>
      <dsp:spPr>
        <a:xfrm>
          <a:off x="5593212" y="2200334"/>
          <a:ext cx="1656714" cy="1035446"/>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GB" sz="1500" kern="1200" dirty="0"/>
            <a:t>To protect the Public, the Profession and the Environment</a:t>
          </a:r>
          <a:endParaRPr lang="en-US" sz="1500" kern="1200" dirty="0"/>
        </a:p>
      </dsp:txBody>
      <dsp:txXfrm>
        <a:off x="5623539" y="2230661"/>
        <a:ext cx="1596060" cy="974792"/>
      </dsp:txXfrm>
    </dsp:sp>
    <dsp:sp modelId="{904EECEE-D7F5-4ED7-9908-59BC91BF631D}">
      <dsp:nvSpPr>
        <dsp:cNvPr id="0" name=""/>
        <dsp:cNvSpPr/>
      </dsp:nvSpPr>
      <dsp:spPr>
        <a:xfrm>
          <a:off x="7767649" y="906026"/>
          <a:ext cx="2070892" cy="1035446"/>
        </a:xfrm>
        <a:prstGeom prst="roundRect">
          <a:avLst>
            <a:gd name="adj" fmla="val 10000"/>
          </a:avLst>
        </a:prstGeom>
        <a:solidFill>
          <a:schemeClr val="bg1"/>
        </a:solidFill>
        <a:ln w="25400" cap="flat" cmpd="sng" algn="ctr">
          <a:solidFill>
            <a:schemeClr val="accent3">
              <a:shade val="80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prstClr val="white">
                  <a:lumMod val="75000"/>
                </a:prstClr>
              </a:solidFill>
              <a:latin typeface="Arial"/>
              <a:ea typeface="DejaVu Sans"/>
              <a:cs typeface="DejaVu Sans"/>
            </a:rPr>
            <a:t>Advise</a:t>
          </a:r>
          <a:r>
            <a:rPr lang="en-GB" sz="3600" kern="1200" dirty="0"/>
            <a:t> </a:t>
          </a:r>
          <a:endParaRPr lang="en-US" sz="3600" kern="1200" dirty="0"/>
        </a:p>
      </dsp:txBody>
      <dsp:txXfrm>
        <a:off x="7797976" y="936353"/>
        <a:ext cx="2010238" cy="974792"/>
      </dsp:txXfrm>
    </dsp:sp>
    <dsp:sp modelId="{DF7FB07E-D414-4B6B-8C47-F91B452A4DCE}">
      <dsp:nvSpPr>
        <dsp:cNvPr id="0" name=""/>
        <dsp:cNvSpPr/>
      </dsp:nvSpPr>
      <dsp:spPr>
        <a:xfrm>
          <a:off x="7974738" y="1941473"/>
          <a:ext cx="207089" cy="776584"/>
        </a:xfrm>
        <a:custGeom>
          <a:avLst/>
          <a:gdLst/>
          <a:ahLst/>
          <a:cxnLst/>
          <a:rect l="0" t="0" r="0" b="0"/>
          <a:pathLst>
            <a:path>
              <a:moveTo>
                <a:pt x="0" y="0"/>
              </a:moveTo>
              <a:lnTo>
                <a:pt x="0" y="776584"/>
              </a:lnTo>
              <a:lnTo>
                <a:pt x="207089" y="776584"/>
              </a:lnTo>
            </a:path>
          </a:pathLst>
        </a:custGeom>
        <a:noFill/>
        <a:ln w="25400" cap="flat" cmpd="sng" algn="ctr">
          <a:solidFill>
            <a:schemeClr val="accent3">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6B049240-5FF1-4C9D-98D4-7F9B0F24AB56}">
      <dsp:nvSpPr>
        <dsp:cNvPr id="0" name=""/>
        <dsp:cNvSpPr/>
      </dsp:nvSpPr>
      <dsp:spPr>
        <a:xfrm>
          <a:off x="8181828" y="2200334"/>
          <a:ext cx="1656714" cy="1035446"/>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GB" sz="1500" kern="1200" dirty="0"/>
            <a:t>To advise government for policy and decision making</a:t>
          </a:r>
          <a:endParaRPr lang="en-US" sz="1500" kern="1200" dirty="0"/>
        </a:p>
      </dsp:txBody>
      <dsp:txXfrm>
        <a:off x="8212155" y="2230661"/>
        <a:ext cx="1596060" cy="97479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5086C-6DDE-4EB1-A1A8-999DB60ACC96}">
      <dsp:nvSpPr>
        <dsp:cNvPr id="0" name=""/>
        <dsp:cNvSpPr/>
      </dsp:nvSpPr>
      <dsp:spPr>
        <a:xfrm>
          <a:off x="1801" y="906026"/>
          <a:ext cx="2070892" cy="1035446"/>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bg1">
                  <a:lumMod val="75000"/>
                </a:schemeClr>
              </a:solidFill>
            </a:rPr>
            <a:t>Register</a:t>
          </a:r>
          <a:r>
            <a:rPr lang="en-GB" sz="3600" kern="1200" dirty="0"/>
            <a:t> </a:t>
          </a:r>
          <a:endParaRPr lang="en-US" sz="3600" kern="1200" dirty="0"/>
        </a:p>
      </dsp:txBody>
      <dsp:txXfrm>
        <a:off x="32128" y="936353"/>
        <a:ext cx="2010238" cy="974792"/>
      </dsp:txXfrm>
    </dsp:sp>
    <dsp:sp modelId="{0D8739EE-E567-46C9-8782-EC43B78DCDA4}">
      <dsp:nvSpPr>
        <dsp:cNvPr id="0" name=""/>
        <dsp:cNvSpPr/>
      </dsp:nvSpPr>
      <dsp:spPr>
        <a:xfrm>
          <a:off x="208891" y="1941473"/>
          <a:ext cx="207089" cy="776584"/>
        </a:xfrm>
        <a:custGeom>
          <a:avLst/>
          <a:gdLst/>
          <a:ahLst/>
          <a:cxnLst/>
          <a:rect l="0" t="0" r="0" b="0"/>
          <a:pathLst>
            <a:path>
              <a:moveTo>
                <a:pt x="0" y="0"/>
              </a:moveTo>
              <a:lnTo>
                <a:pt x="0" y="776584"/>
              </a:lnTo>
              <a:lnTo>
                <a:pt x="207089" y="776584"/>
              </a:lnTo>
            </a:path>
          </a:pathLst>
        </a:custGeom>
        <a:noFill/>
        <a:ln w="25400" cap="flat" cmpd="sng" algn="ctr">
          <a:solidFill>
            <a:schemeClr val="accent3">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2BD88276-5373-46A1-BC35-F7216FCE337E}">
      <dsp:nvSpPr>
        <dsp:cNvPr id="0" name=""/>
        <dsp:cNvSpPr/>
      </dsp:nvSpPr>
      <dsp:spPr>
        <a:xfrm>
          <a:off x="415980" y="2200334"/>
          <a:ext cx="1656714" cy="1035446"/>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GB" sz="1500" kern="1200" dirty="0"/>
            <a:t>Registration of Natural Scientists  </a:t>
          </a:r>
          <a:endParaRPr lang="en-US" sz="1500" kern="1200" dirty="0"/>
        </a:p>
      </dsp:txBody>
      <dsp:txXfrm>
        <a:off x="446307" y="2230661"/>
        <a:ext cx="1596060" cy="974792"/>
      </dsp:txXfrm>
    </dsp:sp>
    <dsp:sp modelId="{CC92DABA-8C8A-4781-BA6A-15C08CDC74C3}">
      <dsp:nvSpPr>
        <dsp:cNvPr id="0" name=""/>
        <dsp:cNvSpPr/>
      </dsp:nvSpPr>
      <dsp:spPr>
        <a:xfrm>
          <a:off x="2590417" y="906026"/>
          <a:ext cx="2070892" cy="1035446"/>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bg1">
                  <a:lumMod val="75000"/>
                </a:schemeClr>
              </a:solidFill>
            </a:rPr>
            <a:t>Enable </a:t>
          </a:r>
          <a:endParaRPr lang="en-US" sz="3600" kern="1200" dirty="0">
            <a:solidFill>
              <a:schemeClr val="bg1">
                <a:lumMod val="75000"/>
              </a:schemeClr>
            </a:solidFill>
          </a:endParaRPr>
        </a:p>
      </dsp:txBody>
      <dsp:txXfrm>
        <a:off x="2620744" y="936353"/>
        <a:ext cx="2010238" cy="974792"/>
      </dsp:txXfrm>
    </dsp:sp>
    <dsp:sp modelId="{8ED45A45-A11A-45C0-B2BF-57512F0C2BE2}">
      <dsp:nvSpPr>
        <dsp:cNvPr id="0" name=""/>
        <dsp:cNvSpPr/>
      </dsp:nvSpPr>
      <dsp:spPr>
        <a:xfrm>
          <a:off x="2797506" y="1941473"/>
          <a:ext cx="207089" cy="776584"/>
        </a:xfrm>
        <a:custGeom>
          <a:avLst/>
          <a:gdLst/>
          <a:ahLst/>
          <a:cxnLst/>
          <a:rect l="0" t="0" r="0" b="0"/>
          <a:pathLst>
            <a:path>
              <a:moveTo>
                <a:pt x="0" y="0"/>
              </a:moveTo>
              <a:lnTo>
                <a:pt x="0" y="776584"/>
              </a:lnTo>
              <a:lnTo>
                <a:pt x="207089" y="776584"/>
              </a:lnTo>
            </a:path>
          </a:pathLst>
        </a:custGeom>
        <a:noFill/>
        <a:ln w="25400" cap="flat" cmpd="sng" algn="ctr">
          <a:solidFill>
            <a:schemeClr val="accent3">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19513059-5DFE-4A5D-98E4-254849998BDE}">
      <dsp:nvSpPr>
        <dsp:cNvPr id="0" name=""/>
        <dsp:cNvSpPr/>
      </dsp:nvSpPr>
      <dsp:spPr>
        <a:xfrm>
          <a:off x="3004596" y="2200334"/>
          <a:ext cx="1656714" cy="1035446"/>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GB" sz="1500" kern="1200" dirty="0"/>
            <a:t>To enable registered scientists through life-long learning</a:t>
          </a:r>
          <a:endParaRPr lang="en-US" sz="1500" kern="1200" dirty="0"/>
        </a:p>
      </dsp:txBody>
      <dsp:txXfrm>
        <a:off x="3034923" y="2230661"/>
        <a:ext cx="1596060" cy="974792"/>
      </dsp:txXfrm>
    </dsp:sp>
    <dsp:sp modelId="{FC122EB8-4CAD-45D8-809E-B50C0AF111FE}">
      <dsp:nvSpPr>
        <dsp:cNvPr id="0" name=""/>
        <dsp:cNvSpPr/>
      </dsp:nvSpPr>
      <dsp:spPr>
        <a:xfrm>
          <a:off x="5179033" y="906026"/>
          <a:ext cx="2070892" cy="1035446"/>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bg1">
                  <a:lumMod val="75000"/>
                </a:schemeClr>
              </a:solidFill>
            </a:rPr>
            <a:t>Regulate</a:t>
          </a:r>
          <a:r>
            <a:rPr lang="en-GB" sz="3600" kern="1200" dirty="0"/>
            <a:t>  </a:t>
          </a:r>
          <a:endParaRPr lang="en-US" sz="3600" kern="1200" dirty="0"/>
        </a:p>
      </dsp:txBody>
      <dsp:txXfrm>
        <a:off x="5209360" y="936353"/>
        <a:ext cx="2010238" cy="974792"/>
      </dsp:txXfrm>
    </dsp:sp>
    <dsp:sp modelId="{B2B86294-7FEB-49AB-8F66-B55CBD5A9264}">
      <dsp:nvSpPr>
        <dsp:cNvPr id="0" name=""/>
        <dsp:cNvSpPr/>
      </dsp:nvSpPr>
      <dsp:spPr>
        <a:xfrm>
          <a:off x="5386122" y="1941473"/>
          <a:ext cx="207089" cy="776584"/>
        </a:xfrm>
        <a:custGeom>
          <a:avLst/>
          <a:gdLst/>
          <a:ahLst/>
          <a:cxnLst/>
          <a:rect l="0" t="0" r="0" b="0"/>
          <a:pathLst>
            <a:path>
              <a:moveTo>
                <a:pt x="0" y="0"/>
              </a:moveTo>
              <a:lnTo>
                <a:pt x="0" y="776584"/>
              </a:lnTo>
              <a:lnTo>
                <a:pt x="207089" y="776584"/>
              </a:lnTo>
            </a:path>
          </a:pathLst>
        </a:custGeom>
        <a:noFill/>
        <a:ln w="25400" cap="flat" cmpd="sng" algn="ctr">
          <a:solidFill>
            <a:schemeClr val="accent3">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6CB9247F-C3B8-4FA2-A537-81D894D1906B}">
      <dsp:nvSpPr>
        <dsp:cNvPr id="0" name=""/>
        <dsp:cNvSpPr/>
      </dsp:nvSpPr>
      <dsp:spPr>
        <a:xfrm>
          <a:off x="5593212" y="2200334"/>
          <a:ext cx="1656714" cy="1035446"/>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GB" sz="1500" kern="1200" dirty="0"/>
            <a:t>To protect the Public, the Profession and the Environment</a:t>
          </a:r>
          <a:endParaRPr lang="en-US" sz="1500" kern="1200" dirty="0"/>
        </a:p>
      </dsp:txBody>
      <dsp:txXfrm>
        <a:off x="5623539" y="2230661"/>
        <a:ext cx="1596060" cy="974792"/>
      </dsp:txXfrm>
    </dsp:sp>
    <dsp:sp modelId="{904EECEE-D7F5-4ED7-9908-59BC91BF631D}">
      <dsp:nvSpPr>
        <dsp:cNvPr id="0" name=""/>
        <dsp:cNvSpPr/>
      </dsp:nvSpPr>
      <dsp:spPr>
        <a:xfrm>
          <a:off x="7767649" y="906026"/>
          <a:ext cx="2070892" cy="1035446"/>
        </a:xfrm>
        <a:prstGeom prst="roundRect">
          <a:avLst>
            <a:gd name="adj" fmla="val 10000"/>
          </a:avLst>
        </a:prstGeom>
        <a:solidFill>
          <a:schemeClr val="accent6">
            <a:lumMod val="60000"/>
            <a:lumOff val="40000"/>
          </a:schemeClr>
        </a:solidFill>
        <a:ln w="25400" cap="flat" cmpd="sng" algn="ctr">
          <a:solidFill>
            <a:schemeClr val="accent3">
              <a:shade val="80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GB" sz="3600" b="1" kern="1200" dirty="0">
              <a:solidFill>
                <a:schemeClr val="accent1"/>
              </a:solidFill>
            </a:rPr>
            <a:t>Advise</a:t>
          </a:r>
          <a:r>
            <a:rPr lang="en-GB" sz="3600" kern="1200" dirty="0"/>
            <a:t> </a:t>
          </a:r>
          <a:endParaRPr lang="en-US" sz="3600" kern="1200" dirty="0"/>
        </a:p>
      </dsp:txBody>
      <dsp:txXfrm>
        <a:off x="7797976" y="936353"/>
        <a:ext cx="2010238" cy="974792"/>
      </dsp:txXfrm>
    </dsp:sp>
    <dsp:sp modelId="{DF7FB07E-D414-4B6B-8C47-F91B452A4DCE}">
      <dsp:nvSpPr>
        <dsp:cNvPr id="0" name=""/>
        <dsp:cNvSpPr/>
      </dsp:nvSpPr>
      <dsp:spPr>
        <a:xfrm>
          <a:off x="7974738" y="1941473"/>
          <a:ext cx="207089" cy="776584"/>
        </a:xfrm>
        <a:custGeom>
          <a:avLst/>
          <a:gdLst/>
          <a:ahLst/>
          <a:cxnLst/>
          <a:rect l="0" t="0" r="0" b="0"/>
          <a:pathLst>
            <a:path>
              <a:moveTo>
                <a:pt x="0" y="0"/>
              </a:moveTo>
              <a:lnTo>
                <a:pt x="0" y="776584"/>
              </a:lnTo>
              <a:lnTo>
                <a:pt x="207089" y="776584"/>
              </a:lnTo>
            </a:path>
          </a:pathLst>
        </a:custGeom>
        <a:noFill/>
        <a:ln w="25400" cap="flat" cmpd="sng" algn="ctr">
          <a:solidFill>
            <a:schemeClr val="accent3">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6B049240-5FF1-4C9D-98D4-7F9B0F24AB56}">
      <dsp:nvSpPr>
        <dsp:cNvPr id="0" name=""/>
        <dsp:cNvSpPr/>
      </dsp:nvSpPr>
      <dsp:spPr>
        <a:xfrm>
          <a:off x="8181828" y="2200334"/>
          <a:ext cx="1656714" cy="1035446"/>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GB" sz="1500" kern="1200" dirty="0"/>
            <a:t>To advise government for policy and decision making</a:t>
          </a:r>
          <a:endParaRPr lang="en-US" sz="1500" kern="1200" dirty="0"/>
        </a:p>
      </dsp:txBody>
      <dsp:txXfrm>
        <a:off x="8212155" y="2230661"/>
        <a:ext cx="1596060" cy="97479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112B21-5AB1-4221-B57F-158311ECFF54}">
      <dsp:nvSpPr>
        <dsp:cNvPr id="0" name=""/>
        <dsp:cNvSpPr/>
      </dsp:nvSpPr>
      <dsp:spPr>
        <a:xfrm>
          <a:off x="2269" y="0"/>
          <a:ext cx="3530493" cy="5316268"/>
        </a:xfrm>
        <a:prstGeom prst="roundRect">
          <a:avLst>
            <a:gd name="adj" fmla="val 10000"/>
          </a:avLst>
        </a:prstGeom>
        <a:gradFill rotWithShape="0">
          <a:gsLst>
            <a:gs pos="0">
              <a:schemeClr val="accent5">
                <a:shade val="80000"/>
                <a:hueOff val="0"/>
                <a:satOff val="0"/>
                <a:lumOff val="0"/>
                <a:alphaOff val="0"/>
                <a:shade val="51000"/>
                <a:satMod val="130000"/>
              </a:schemeClr>
            </a:gs>
            <a:gs pos="80000">
              <a:schemeClr val="accent5">
                <a:shade val="80000"/>
                <a:hueOff val="0"/>
                <a:satOff val="0"/>
                <a:lumOff val="0"/>
                <a:alphaOff val="0"/>
                <a:shade val="93000"/>
                <a:satMod val="130000"/>
              </a:schemeClr>
            </a:gs>
            <a:gs pos="100000">
              <a:schemeClr val="accent5">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endParaRPr lang="en-ZA" sz="1900" kern="1200" dirty="0"/>
        </a:p>
        <a:p>
          <a:pPr marL="0" lvl="0" indent="0" algn="ctr" defTabSz="844550">
            <a:lnSpc>
              <a:spcPct val="90000"/>
            </a:lnSpc>
            <a:spcBef>
              <a:spcPct val="0"/>
            </a:spcBef>
            <a:spcAft>
              <a:spcPct val="35000"/>
            </a:spcAft>
            <a:buNone/>
          </a:pPr>
          <a:r>
            <a:rPr lang="en-ZA" sz="1900" kern="1200" dirty="0"/>
            <a:t>SACNASP &amp; SAASTA jointly submitted a proposal to the Academy of Science of South Africa (</a:t>
          </a:r>
          <a:r>
            <a:rPr lang="en-ZA" sz="1900" kern="1200" dirty="0" err="1"/>
            <a:t>ASSAf</a:t>
          </a:r>
          <a:r>
            <a:rPr lang="en-ZA" sz="1900" kern="1200" dirty="0"/>
            <a:t>) to roll out the Young Science Communicator’s Competition. </a:t>
          </a:r>
          <a:endParaRPr lang="en-US" sz="1900" kern="1200" dirty="0"/>
        </a:p>
      </dsp:txBody>
      <dsp:txXfrm>
        <a:off x="2269" y="2126507"/>
        <a:ext cx="3530493" cy="2126507"/>
      </dsp:txXfrm>
    </dsp:sp>
    <dsp:sp modelId="{ACA43F1B-F13E-4A6C-B327-F7A72129B1F9}">
      <dsp:nvSpPr>
        <dsp:cNvPr id="0" name=""/>
        <dsp:cNvSpPr/>
      </dsp:nvSpPr>
      <dsp:spPr>
        <a:xfrm>
          <a:off x="566338" y="80682"/>
          <a:ext cx="2402355" cy="2246904"/>
        </a:xfrm>
        <a:prstGeom prst="ellipse">
          <a:avLst/>
        </a:prstGeom>
        <a:blipFill rotWithShape="1">
          <a:blip xmlns:r="http://schemas.openxmlformats.org/officeDocument/2006/relationships" r:embed="rId1"/>
          <a:srcRect/>
          <a:stretch>
            <a:fillRect l="-37000" r="-3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43E3379-6B9B-47A7-9DB2-EAF0964FE428}">
      <dsp:nvSpPr>
        <dsp:cNvPr id="0" name=""/>
        <dsp:cNvSpPr/>
      </dsp:nvSpPr>
      <dsp:spPr>
        <a:xfrm>
          <a:off x="3638678" y="0"/>
          <a:ext cx="3530493" cy="5316268"/>
        </a:xfrm>
        <a:prstGeom prst="roundRect">
          <a:avLst>
            <a:gd name="adj" fmla="val 10000"/>
          </a:avLst>
        </a:prstGeom>
        <a:gradFill rotWithShape="0">
          <a:gsLst>
            <a:gs pos="0">
              <a:schemeClr val="accent5">
                <a:shade val="80000"/>
                <a:hueOff val="135632"/>
                <a:satOff val="2588"/>
                <a:lumOff val="11428"/>
                <a:alphaOff val="0"/>
                <a:shade val="51000"/>
                <a:satMod val="130000"/>
              </a:schemeClr>
            </a:gs>
            <a:gs pos="80000">
              <a:schemeClr val="accent5">
                <a:shade val="80000"/>
                <a:hueOff val="135632"/>
                <a:satOff val="2588"/>
                <a:lumOff val="11428"/>
                <a:alphaOff val="0"/>
                <a:shade val="93000"/>
                <a:satMod val="130000"/>
              </a:schemeClr>
            </a:gs>
            <a:gs pos="100000">
              <a:schemeClr val="accent5">
                <a:shade val="80000"/>
                <a:hueOff val="135632"/>
                <a:satOff val="2588"/>
                <a:lumOff val="114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endParaRPr lang="en-US" sz="1900" kern="1200" dirty="0"/>
        </a:p>
        <a:p>
          <a:pPr marL="0" lvl="0" indent="0" algn="ctr" defTabSz="844550">
            <a:lnSpc>
              <a:spcPct val="90000"/>
            </a:lnSpc>
            <a:spcBef>
              <a:spcPct val="0"/>
            </a:spcBef>
            <a:spcAft>
              <a:spcPct val="35000"/>
            </a:spcAft>
            <a:buNone/>
          </a:pPr>
          <a:r>
            <a:rPr lang="en-US" sz="1900" kern="1200" dirty="0"/>
            <a:t>SACNASP hosted workshops at nine (9) under-resourced schools in the Northern Cape under three different districts. A total of 1 580 learners were reached.</a:t>
          </a:r>
        </a:p>
      </dsp:txBody>
      <dsp:txXfrm>
        <a:off x="3638678" y="2126507"/>
        <a:ext cx="3530493" cy="2126507"/>
      </dsp:txXfrm>
    </dsp:sp>
    <dsp:sp modelId="{EDE835ED-99D5-4675-9E15-1C6D131DE139}">
      <dsp:nvSpPr>
        <dsp:cNvPr id="0" name=""/>
        <dsp:cNvSpPr/>
      </dsp:nvSpPr>
      <dsp:spPr>
        <a:xfrm>
          <a:off x="4136731" y="32618"/>
          <a:ext cx="2534386" cy="2343032"/>
        </a:xfrm>
        <a:prstGeom prst="ellipse">
          <a:avLst/>
        </a:prstGeom>
        <a:blipFill>
          <a:blip xmlns:r="http://schemas.openxmlformats.org/officeDocument/2006/relationships" r:embed="rId2"/>
          <a:srcRect/>
          <a:stretch>
            <a:fillRect l="-6000" r="-6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0435E38-3551-4653-BD80-7AF5700B2F68}">
      <dsp:nvSpPr>
        <dsp:cNvPr id="0" name=""/>
        <dsp:cNvSpPr/>
      </dsp:nvSpPr>
      <dsp:spPr>
        <a:xfrm>
          <a:off x="7275086" y="28510"/>
          <a:ext cx="3530493" cy="5316268"/>
        </a:xfrm>
        <a:prstGeom prst="roundRect">
          <a:avLst>
            <a:gd name="adj" fmla="val 10000"/>
          </a:avLst>
        </a:prstGeom>
        <a:gradFill rotWithShape="0">
          <a:gsLst>
            <a:gs pos="0">
              <a:schemeClr val="accent5">
                <a:shade val="80000"/>
                <a:hueOff val="271263"/>
                <a:satOff val="5175"/>
                <a:lumOff val="22855"/>
                <a:alphaOff val="0"/>
                <a:shade val="51000"/>
                <a:satMod val="130000"/>
              </a:schemeClr>
            </a:gs>
            <a:gs pos="80000">
              <a:schemeClr val="accent5">
                <a:shade val="80000"/>
                <a:hueOff val="271263"/>
                <a:satOff val="5175"/>
                <a:lumOff val="22855"/>
                <a:alphaOff val="0"/>
                <a:shade val="93000"/>
                <a:satMod val="130000"/>
              </a:schemeClr>
            </a:gs>
            <a:gs pos="100000">
              <a:schemeClr val="accent5">
                <a:shade val="80000"/>
                <a:hueOff val="271263"/>
                <a:satOff val="5175"/>
                <a:lumOff val="2285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SACNASP hosted a </a:t>
          </a:r>
          <a:r>
            <a:rPr lang="en-US" sz="1900" kern="1200" dirty="0" err="1"/>
            <a:t>CanDo</a:t>
          </a:r>
          <a:r>
            <a:rPr lang="en-US" sz="1900" kern="1200" dirty="0"/>
            <a:t> 4IR workshop at </a:t>
          </a:r>
          <a:r>
            <a:rPr lang="en-US" sz="1900" kern="1200" dirty="0" err="1"/>
            <a:t>SciFest</a:t>
          </a:r>
          <a:r>
            <a:rPr lang="en-US" sz="1900" kern="1200" dirty="0"/>
            <a:t> on 7-13 September 2022.</a:t>
          </a:r>
        </a:p>
      </dsp:txBody>
      <dsp:txXfrm>
        <a:off x="7275086" y="2155017"/>
        <a:ext cx="3530493" cy="2126507"/>
      </dsp:txXfrm>
    </dsp:sp>
    <dsp:sp modelId="{1A4A117A-789B-43BC-81B1-416B19BB315A}">
      <dsp:nvSpPr>
        <dsp:cNvPr id="0" name=""/>
        <dsp:cNvSpPr/>
      </dsp:nvSpPr>
      <dsp:spPr>
        <a:xfrm>
          <a:off x="7823665" y="-28510"/>
          <a:ext cx="2433336" cy="2522312"/>
        </a:xfrm>
        <a:prstGeom prst="ellipse">
          <a:avLst/>
        </a:prstGeom>
        <a:blipFill>
          <a:blip xmlns:r="http://schemas.openxmlformats.org/officeDocument/2006/relationships" r:embed="rId3"/>
          <a:srcRect/>
          <a:stretch>
            <a:fillRect l="-50000" r="-50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DA726B6-2E3E-4781-8991-778BC0EE55DD}">
      <dsp:nvSpPr>
        <dsp:cNvPr id="0" name=""/>
        <dsp:cNvSpPr/>
      </dsp:nvSpPr>
      <dsp:spPr>
        <a:xfrm>
          <a:off x="432313" y="4253014"/>
          <a:ext cx="9943222" cy="797440"/>
        </a:xfrm>
        <a:prstGeom prst="leftRightArrow">
          <a:avLst/>
        </a:prstGeom>
        <a:gradFill rotWithShape="0">
          <a:gsLst>
            <a:gs pos="0">
              <a:schemeClr val="accent5">
                <a:tint val="40000"/>
                <a:hueOff val="0"/>
                <a:satOff val="0"/>
                <a:lumOff val="0"/>
                <a:alphaOff val="0"/>
                <a:shade val="51000"/>
                <a:satMod val="130000"/>
              </a:schemeClr>
            </a:gs>
            <a:gs pos="80000">
              <a:schemeClr val="accent5">
                <a:tint val="40000"/>
                <a:hueOff val="0"/>
                <a:satOff val="0"/>
                <a:lumOff val="0"/>
                <a:alphaOff val="0"/>
                <a:shade val="93000"/>
                <a:satMod val="130000"/>
              </a:schemeClr>
            </a:gs>
            <a:gs pos="100000">
              <a:schemeClr val="accent5">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5086C-6DDE-4EB1-A1A8-999DB60ACC96}">
      <dsp:nvSpPr>
        <dsp:cNvPr id="0" name=""/>
        <dsp:cNvSpPr/>
      </dsp:nvSpPr>
      <dsp:spPr>
        <a:xfrm>
          <a:off x="1801" y="906026"/>
          <a:ext cx="2070892" cy="1035446"/>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bg1">
                  <a:lumMod val="75000"/>
                </a:schemeClr>
              </a:solidFill>
            </a:rPr>
            <a:t>Register</a:t>
          </a:r>
          <a:r>
            <a:rPr lang="en-GB" sz="3600" kern="1200" dirty="0"/>
            <a:t> </a:t>
          </a:r>
          <a:endParaRPr lang="en-US" sz="3600" kern="1200" dirty="0"/>
        </a:p>
      </dsp:txBody>
      <dsp:txXfrm>
        <a:off x="32128" y="936353"/>
        <a:ext cx="2010238" cy="974792"/>
      </dsp:txXfrm>
    </dsp:sp>
    <dsp:sp modelId="{0D8739EE-E567-46C9-8782-EC43B78DCDA4}">
      <dsp:nvSpPr>
        <dsp:cNvPr id="0" name=""/>
        <dsp:cNvSpPr/>
      </dsp:nvSpPr>
      <dsp:spPr>
        <a:xfrm>
          <a:off x="208891" y="1941473"/>
          <a:ext cx="207089" cy="776584"/>
        </a:xfrm>
        <a:custGeom>
          <a:avLst/>
          <a:gdLst/>
          <a:ahLst/>
          <a:cxnLst/>
          <a:rect l="0" t="0" r="0" b="0"/>
          <a:pathLst>
            <a:path>
              <a:moveTo>
                <a:pt x="0" y="0"/>
              </a:moveTo>
              <a:lnTo>
                <a:pt x="0" y="776584"/>
              </a:lnTo>
              <a:lnTo>
                <a:pt x="207089" y="776584"/>
              </a:lnTo>
            </a:path>
          </a:pathLst>
        </a:custGeom>
        <a:noFill/>
        <a:ln w="25400" cap="flat" cmpd="sng" algn="ctr">
          <a:solidFill>
            <a:schemeClr val="accent3">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2BD88276-5373-46A1-BC35-F7216FCE337E}">
      <dsp:nvSpPr>
        <dsp:cNvPr id="0" name=""/>
        <dsp:cNvSpPr/>
      </dsp:nvSpPr>
      <dsp:spPr>
        <a:xfrm>
          <a:off x="415980" y="2200334"/>
          <a:ext cx="1656714" cy="1035446"/>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GB" sz="1500" kern="1200" dirty="0"/>
            <a:t>Registration of Natural Scientists  </a:t>
          </a:r>
          <a:endParaRPr lang="en-US" sz="1500" kern="1200" dirty="0"/>
        </a:p>
      </dsp:txBody>
      <dsp:txXfrm>
        <a:off x="446307" y="2230661"/>
        <a:ext cx="1596060" cy="974792"/>
      </dsp:txXfrm>
    </dsp:sp>
    <dsp:sp modelId="{CC92DABA-8C8A-4781-BA6A-15C08CDC74C3}">
      <dsp:nvSpPr>
        <dsp:cNvPr id="0" name=""/>
        <dsp:cNvSpPr/>
      </dsp:nvSpPr>
      <dsp:spPr>
        <a:xfrm>
          <a:off x="2590417" y="906026"/>
          <a:ext cx="2070892" cy="1035446"/>
        </a:xfrm>
        <a:prstGeom prst="roundRect">
          <a:avLst>
            <a:gd name="adj" fmla="val 10000"/>
          </a:avLst>
        </a:prstGeom>
        <a:solidFill>
          <a:srgbClr val="70AD47">
            <a:lumMod val="60000"/>
            <a:lumOff val="40000"/>
          </a:srgbClr>
        </a:solidFill>
        <a:ln w="25400" cap="flat" cmpd="sng" algn="ctr">
          <a:solidFill>
            <a:srgbClr val="A5A5A5">
              <a:shade val="80000"/>
              <a:hueOff val="0"/>
              <a:satOff val="0"/>
              <a:lumOff val="0"/>
              <a:alphaOff val="0"/>
            </a:srgb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GB" sz="3600" b="1" kern="1200" dirty="0">
              <a:solidFill>
                <a:srgbClr val="4472C4"/>
              </a:solidFill>
              <a:latin typeface="Arial"/>
              <a:ea typeface="DejaVu Sans"/>
              <a:cs typeface="DejaVu Sans"/>
            </a:rPr>
            <a:t>Enable </a:t>
          </a:r>
          <a:endParaRPr lang="en-US" sz="3600" b="1" kern="1200" dirty="0">
            <a:solidFill>
              <a:srgbClr val="4472C4"/>
            </a:solidFill>
            <a:latin typeface="Arial"/>
            <a:ea typeface="DejaVu Sans"/>
            <a:cs typeface="DejaVu Sans"/>
          </a:endParaRPr>
        </a:p>
      </dsp:txBody>
      <dsp:txXfrm>
        <a:off x="2620744" y="936353"/>
        <a:ext cx="2010238" cy="974792"/>
      </dsp:txXfrm>
    </dsp:sp>
    <dsp:sp modelId="{8ED45A45-A11A-45C0-B2BF-57512F0C2BE2}">
      <dsp:nvSpPr>
        <dsp:cNvPr id="0" name=""/>
        <dsp:cNvSpPr/>
      </dsp:nvSpPr>
      <dsp:spPr>
        <a:xfrm>
          <a:off x="2797506" y="1941473"/>
          <a:ext cx="207089" cy="776584"/>
        </a:xfrm>
        <a:custGeom>
          <a:avLst/>
          <a:gdLst/>
          <a:ahLst/>
          <a:cxnLst/>
          <a:rect l="0" t="0" r="0" b="0"/>
          <a:pathLst>
            <a:path>
              <a:moveTo>
                <a:pt x="0" y="0"/>
              </a:moveTo>
              <a:lnTo>
                <a:pt x="0" y="776584"/>
              </a:lnTo>
              <a:lnTo>
                <a:pt x="207089" y="776584"/>
              </a:lnTo>
            </a:path>
          </a:pathLst>
        </a:custGeom>
        <a:noFill/>
        <a:ln w="25400" cap="flat" cmpd="sng" algn="ctr">
          <a:solidFill>
            <a:schemeClr val="accent3">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19513059-5DFE-4A5D-98E4-254849998BDE}">
      <dsp:nvSpPr>
        <dsp:cNvPr id="0" name=""/>
        <dsp:cNvSpPr/>
      </dsp:nvSpPr>
      <dsp:spPr>
        <a:xfrm>
          <a:off x="3004596" y="2200334"/>
          <a:ext cx="1656714" cy="1035446"/>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GB" sz="1500" kern="1200" dirty="0"/>
            <a:t>To enable registered scientists through life-long learning</a:t>
          </a:r>
          <a:endParaRPr lang="en-US" sz="1500" kern="1200" dirty="0"/>
        </a:p>
      </dsp:txBody>
      <dsp:txXfrm>
        <a:off x="3034923" y="2230661"/>
        <a:ext cx="1596060" cy="974792"/>
      </dsp:txXfrm>
    </dsp:sp>
    <dsp:sp modelId="{FC122EB8-4CAD-45D8-809E-B50C0AF111FE}">
      <dsp:nvSpPr>
        <dsp:cNvPr id="0" name=""/>
        <dsp:cNvSpPr/>
      </dsp:nvSpPr>
      <dsp:spPr>
        <a:xfrm>
          <a:off x="5179033" y="906026"/>
          <a:ext cx="2070892" cy="1035446"/>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bg1">
                  <a:lumMod val="75000"/>
                </a:schemeClr>
              </a:solidFill>
            </a:rPr>
            <a:t>Regulate</a:t>
          </a:r>
          <a:r>
            <a:rPr lang="en-GB" sz="3600" kern="1200" dirty="0"/>
            <a:t>  </a:t>
          </a:r>
          <a:endParaRPr lang="en-US" sz="3600" kern="1200" dirty="0"/>
        </a:p>
      </dsp:txBody>
      <dsp:txXfrm>
        <a:off x="5209360" y="936353"/>
        <a:ext cx="2010238" cy="974792"/>
      </dsp:txXfrm>
    </dsp:sp>
    <dsp:sp modelId="{B2B86294-7FEB-49AB-8F66-B55CBD5A9264}">
      <dsp:nvSpPr>
        <dsp:cNvPr id="0" name=""/>
        <dsp:cNvSpPr/>
      </dsp:nvSpPr>
      <dsp:spPr>
        <a:xfrm>
          <a:off x="5386122" y="1941473"/>
          <a:ext cx="207089" cy="776584"/>
        </a:xfrm>
        <a:custGeom>
          <a:avLst/>
          <a:gdLst/>
          <a:ahLst/>
          <a:cxnLst/>
          <a:rect l="0" t="0" r="0" b="0"/>
          <a:pathLst>
            <a:path>
              <a:moveTo>
                <a:pt x="0" y="0"/>
              </a:moveTo>
              <a:lnTo>
                <a:pt x="0" y="776584"/>
              </a:lnTo>
              <a:lnTo>
                <a:pt x="207089" y="776584"/>
              </a:lnTo>
            </a:path>
          </a:pathLst>
        </a:custGeom>
        <a:noFill/>
        <a:ln w="25400" cap="flat" cmpd="sng" algn="ctr">
          <a:solidFill>
            <a:schemeClr val="accent3">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6CB9247F-C3B8-4FA2-A537-81D894D1906B}">
      <dsp:nvSpPr>
        <dsp:cNvPr id="0" name=""/>
        <dsp:cNvSpPr/>
      </dsp:nvSpPr>
      <dsp:spPr>
        <a:xfrm>
          <a:off x="5593212" y="2200334"/>
          <a:ext cx="1656714" cy="1035446"/>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GB" sz="1500" kern="1200" dirty="0"/>
            <a:t>To protect the Public, the Profession and the Environment</a:t>
          </a:r>
          <a:endParaRPr lang="en-US" sz="1500" kern="1200" dirty="0"/>
        </a:p>
      </dsp:txBody>
      <dsp:txXfrm>
        <a:off x="5623539" y="2230661"/>
        <a:ext cx="1596060" cy="974792"/>
      </dsp:txXfrm>
    </dsp:sp>
    <dsp:sp modelId="{904EECEE-D7F5-4ED7-9908-59BC91BF631D}">
      <dsp:nvSpPr>
        <dsp:cNvPr id="0" name=""/>
        <dsp:cNvSpPr/>
      </dsp:nvSpPr>
      <dsp:spPr>
        <a:xfrm>
          <a:off x="7767649" y="906026"/>
          <a:ext cx="2070892" cy="1035446"/>
        </a:xfrm>
        <a:prstGeom prst="roundRect">
          <a:avLst>
            <a:gd name="adj" fmla="val 10000"/>
          </a:avLst>
        </a:prstGeom>
        <a:solidFill>
          <a:prstClr val="white">
            <a:hueOff val="0"/>
            <a:satOff val="0"/>
            <a:lumOff val="0"/>
            <a:alphaOff val="0"/>
          </a:prstClr>
        </a:solidFill>
        <a:ln w="25400" cap="flat" cmpd="sng" algn="ctr">
          <a:solidFill>
            <a:srgbClr val="A5A5A5">
              <a:shade val="80000"/>
              <a:hueOff val="0"/>
              <a:satOff val="0"/>
              <a:lumOff val="0"/>
              <a:alphaOff val="0"/>
            </a:srgb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prstClr val="white">
                  <a:lumMod val="75000"/>
                </a:prstClr>
              </a:solidFill>
              <a:latin typeface="Arial"/>
              <a:ea typeface="DejaVu Sans"/>
              <a:cs typeface="DejaVu Sans"/>
            </a:rPr>
            <a:t>Advise </a:t>
          </a:r>
          <a:endParaRPr lang="en-US" sz="3600" kern="1200" dirty="0">
            <a:solidFill>
              <a:prstClr val="white">
                <a:lumMod val="75000"/>
              </a:prstClr>
            </a:solidFill>
            <a:latin typeface="Arial"/>
            <a:ea typeface="DejaVu Sans"/>
            <a:cs typeface="DejaVu Sans"/>
          </a:endParaRPr>
        </a:p>
      </dsp:txBody>
      <dsp:txXfrm>
        <a:off x="7797976" y="936353"/>
        <a:ext cx="2010238" cy="974792"/>
      </dsp:txXfrm>
    </dsp:sp>
    <dsp:sp modelId="{DF7FB07E-D414-4B6B-8C47-F91B452A4DCE}">
      <dsp:nvSpPr>
        <dsp:cNvPr id="0" name=""/>
        <dsp:cNvSpPr/>
      </dsp:nvSpPr>
      <dsp:spPr>
        <a:xfrm>
          <a:off x="7974738" y="1941473"/>
          <a:ext cx="207089" cy="776584"/>
        </a:xfrm>
        <a:custGeom>
          <a:avLst/>
          <a:gdLst/>
          <a:ahLst/>
          <a:cxnLst/>
          <a:rect l="0" t="0" r="0" b="0"/>
          <a:pathLst>
            <a:path>
              <a:moveTo>
                <a:pt x="0" y="0"/>
              </a:moveTo>
              <a:lnTo>
                <a:pt x="0" y="776584"/>
              </a:lnTo>
              <a:lnTo>
                <a:pt x="207089" y="776584"/>
              </a:lnTo>
            </a:path>
          </a:pathLst>
        </a:custGeom>
        <a:noFill/>
        <a:ln w="25400" cap="flat" cmpd="sng" algn="ctr">
          <a:solidFill>
            <a:schemeClr val="accent3">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6B049240-5FF1-4C9D-98D4-7F9B0F24AB56}">
      <dsp:nvSpPr>
        <dsp:cNvPr id="0" name=""/>
        <dsp:cNvSpPr/>
      </dsp:nvSpPr>
      <dsp:spPr>
        <a:xfrm>
          <a:off x="8181828" y="2200334"/>
          <a:ext cx="1656714" cy="1035446"/>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GB" sz="1500" kern="1200" dirty="0"/>
            <a:t>To advise government for policy and decision making</a:t>
          </a:r>
          <a:endParaRPr lang="en-US" sz="1500" kern="1200" dirty="0"/>
        </a:p>
      </dsp:txBody>
      <dsp:txXfrm>
        <a:off x="8212155" y="2230661"/>
        <a:ext cx="1596060" cy="97479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4C11F-4C8D-4188-A329-F1189DBFFE1E}">
      <dsp:nvSpPr>
        <dsp:cNvPr id="0" name=""/>
        <dsp:cNvSpPr/>
      </dsp:nvSpPr>
      <dsp:spPr>
        <a:xfrm>
          <a:off x="5019072" y="722183"/>
          <a:ext cx="4505431" cy="286094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B122E17F-33EE-4C80-8699-5A52D6BC8A52}">
      <dsp:nvSpPr>
        <dsp:cNvPr id="0" name=""/>
        <dsp:cNvSpPr/>
      </dsp:nvSpPr>
      <dsp:spPr>
        <a:xfrm>
          <a:off x="5519675" y="1197757"/>
          <a:ext cx="4505431" cy="286094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ZA" sz="2700" i="0" kern="1200" dirty="0">
              <a:latin typeface="+mj-lt"/>
            </a:rPr>
            <a:t>Scientists who participate in science engagement activities will be awarded continuing professional development points by the Council for Natural Scientific Professions.</a:t>
          </a:r>
          <a:endParaRPr lang="en-US" sz="2700" i="0" kern="1200" dirty="0">
            <a:latin typeface="+mj-lt"/>
          </a:endParaRPr>
        </a:p>
      </dsp:txBody>
      <dsp:txXfrm>
        <a:off x="5603469" y="1281551"/>
        <a:ext cx="4337843" cy="2693360"/>
      </dsp:txXfrm>
    </dsp:sp>
    <dsp:sp modelId="{3AB340F1-1D8A-4E7A-8D48-60885249F255}">
      <dsp:nvSpPr>
        <dsp:cNvPr id="0" name=""/>
        <dsp:cNvSpPr/>
      </dsp:nvSpPr>
      <dsp:spPr>
        <a:xfrm>
          <a:off x="-500603" y="787499"/>
          <a:ext cx="4505431" cy="286094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44EDC588-2EDC-458F-B54E-1FF0FBA5F50C}">
      <dsp:nvSpPr>
        <dsp:cNvPr id="0" name=""/>
        <dsp:cNvSpPr/>
      </dsp:nvSpPr>
      <dsp:spPr>
        <a:xfrm>
          <a:off x="0" y="1263072"/>
          <a:ext cx="4505431" cy="286094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ZA" sz="2700" b="1" i="1" kern="1200"/>
            <a:t>2019 White Paper on Science, Technology and Innovation</a:t>
          </a:r>
          <a:endParaRPr lang="en-US" sz="2700" kern="1200"/>
        </a:p>
      </dsp:txBody>
      <dsp:txXfrm>
        <a:off x="83794" y="1346866"/>
        <a:ext cx="4337843" cy="269336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076F2-94BB-4304-ABAF-3CA8DF4BC77D}">
      <dsp:nvSpPr>
        <dsp:cNvPr id="0" name=""/>
        <dsp:cNvSpPr/>
      </dsp:nvSpPr>
      <dsp:spPr>
        <a:xfrm>
          <a:off x="2097" y="508354"/>
          <a:ext cx="2410632" cy="1205316"/>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53340" rIns="80010" bIns="53340" numCol="1" spcCol="1270" anchor="ctr" anchorCtr="0">
          <a:noAutofit/>
        </a:bodyPr>
        <a:lstStyle/>
        <a:p>
          <a:pPr marL="0" lvl="0" indent="0" algn="ctr" defTabSz="1866900">
            <a:lnSpc>
              <a:spcPct val="90000"/>
            </a:lnSpc>
            <a:spcBef>
              <a:spcPct val="0"/>
            </a:spcBef>
            <a:spcAft>
              <a:spcPct val="35000"/>
            </a:spcAft>
            <a:buNone/>
          </a:pPr>
          <a:r>
            <a:rPr lang="en-US" sz="4200" kern="1200" dirty="0">
              <a:solidFill>
                <a:schemeClr val="accent1">
                  <a:lumMod val="75000"/>
                </a:schemeClr>
              </a:solidFill>
            </a:rPr>
            <a:t>Register</a:t>
          </a:r>
        </a:p>
      </dsp:txBody>
      <dsp:txXfrm>
        <a:off x="37400" y="543657"/>
        <a:ext cx="2340026" cy="1134710"/>
      </dsp:txXfrm>
    </dsp:sp>
    <dsp:sp modelId="{8F451D22-0E60-41A9-9178-B2895A757D1C}">
      <dsp:nvSpPr>
        <dsp:cNvPr id="0" name=""/>
        <dsp:cNvSpPr/>
      </dsp:nvSpPr>
      <dsp:spPr>
        <a:xfrm>
          <a:off x="243160" y="1713671"/>
          <a:ext cx="241063" cy="903987"/>
        </a:xfrm>
        <a:custGeom>
          <a:avLst/>
          <a:gdLst/>
          <a:ahLst/>
          <a:cxnLst/>
          <a:rect l="0" t="0" r="0" b="0"/>
          <a:pathLst>
            <a:path>
              <a:moveTo>
                <a:pt x="0" y="0"/>
              </a:moveTo>
              <a:lnTo>
                <a:pt x="0" y="903987"/>
              </a:lnTo>
              <a:lnTo>
                <a:pt x="241063" y="903987"/>
              </a:lnTo>
            </a:path>
          </a:pathLst>
        </a:custGeom>
        <a:noFill/>
        <a:ln w="25400" cap="flat" cmpd="sng" algn="ctr">
          <a:solidFill>
            <a:schemeClr val="accent6">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631FDB6E-5323-4583-A345-E7809AF945C0}">
      <dsp:nvSpPr>
        <dsp:cNvPr id="0" name=""/>
        <dsp:cNvSpPr/>
      </dsp:nvSpPr>
      <dsp:spPr>
        <a:xfrm>
          <a:off x="484223" y="2015000"/>
          <a:ext cx="1928506" cy="1205316"/>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miter/>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Increased number of registrations of scientists from designated groups.</a:t>
          </a:r>
        </a:p>
      </dsp:txBody>
      <dsp:txXfrm>
        <a:off x="519526" y="2050303"/>
        <a:ext cx="1857900" cy="1134710"/>
      </dsp:txXfrm>
    </dsp:sp>
    <dsp:sp modelId="{9B7AC056-66B5-48B9-B773-0E07FDBB23E2}">
      <dsp:nvSpPr>
        <dsp:cNvPr id="0" name=""/>
        <dsp:cNvSpPr/>
      </dsp:nvSpPr>
      <dsp:spPr>
        <a:xfrm>
          <a:off x="3015388" y="508354"/>
          <a:ext cx="2410632" cy="1205316"/>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53340" rIns="80010" bIns="53340" numCol="1" spcCol="1270" anchor="ctr" anchorCtr="0">
          <a:noAutofit/>
        </a:bodyPr>
        <a:lstStyle/>
        <a:p>
          <a:pPr marL="0" lvl="0" indent="0" algn="ctr" defTabSz="1866900">
            <a:lnSpc>
              <a:spcPct val="90000"/>
            </a:lnSpc>
            <a:spcBef>
              <a:spcPct val="0"/>
            </a:spcBef>
            <a:spcAft>
              <a:spcPct val="35000"/>
            </a:spcAft>
            <a:buNone/>
          </a:pPr>
          <a:r>
            <a:rPr lang="en-US" sz="4200" kern="1200" dirty="0">
              <a:solidFill>
                <a:schemeClr val="accent1">
                  <a:lumMod val="75000"/>
                </a:schemeClr>
              </a:solidFill>
            </a:rPr>
            <a:t>Enable</a:t>
          </a:r>
          <a:r>
            <a:rPr lang="en-US" sz="4200" kern="1200" dirty="0"/>
            <a:t> </a:t>
          </a:r>
        </a:p>
      </dsp:txBody>
      <dsp:txXfrm>
        <a:off x="3050691" y="543657"/>
        <a:ext cx="2340026" cy="1134710"/>
      </dsp:txXfrm>
    </dsp:sp>
    <dsp:sp modelId="{0D774A08-7EA1-4953-870B-072F380EBFF4}">
      <dsp:nvSpPr>
        <dsp:cNvPr id="0" name=""/>
        <dsp:cNvSpPr/>
      </dsp:nvSpPr>
      <dsp:spPr>
        <a:xfrm>
          <a:off x="3256451" y="1713671"/>
          <a:ext cx="241063" cy="903987"/>
        </a:xfrm>
        <a:custGeom>
          <a:avLst/>
          <a:gdLst/>
          <a:ahLst/>
          <a:cxnLst/>
          <a:rect l="0" t="0" r="0" b="0"/>
          <a:pathLst>
            <a:path>
              <a:moveTo>
                <a:pt x="0" y="0"/>
              </a:moveTo>
              <a:lnTo>
                <a:pt x="0" y="903987"/>
              </a:lnTo>
              <a:lnTo>
                <a:pt x="241063" y="903987"/>
              </a:lnTo>
            </a:path>
          </a:pathLst>
        </a:custGeom>
        <a:noFill/>
        <a:ln w="25400" cap="flat" cmpd="sng" algn="ctr">
          <a:solidFill>
            <a:schemeClr val="accent6">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E95EA31D-0ACF-4C81-98E0-EA6795C11785}">
      <dsp:nvSpPr>
        <dsp:cNvPr id="0" name=""/>
        <dsp:cNvSpPr/>
      </dsp:nvSpPr>
      <dsp:spPr>
        <a:xfrm>
          <a:off x="3497515" y="2015000"/>
          <a:ext cx="1928506" cy="1205316"/>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miter/>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An embedded system of lifelong learning.</a:t>
          </a:r>
        </a:p>
      </dsp:txBody>
      <dsp:txXfrm>
        <a:off x="3532818" y="2050303"/>
        <a:ext cx="1857900" cy="1134710"/>
      </dsp:txXfrm>
    </dsp:sp>
    <dsp:sp modelId="{1540E128-7A50-4391-AEA4-797F3FB1D57E}">
      <dsp:nvSpPr>
        <dsp:cNvPr id="0" name=""/>
        <dsp:cNvSpPr/>
      </dsp:nvSpPr>
      <dsp:spPr>
        <a:xfrm>
          <a:off x="6028679" y="508354"/>
          <a:ext cx="2410632" cy="1205316"/>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53340" rIns="80010" bIns="53340" numCol="1" spcCol="1270" anchor="ctr" anchorCtr="0">
          <a:noAutofit/>
        </a:bodyPr>
        <a:lstStyle/>
        <a:p>
          <a:pPr marL="0" lvl="0" indent="0" algn="ctr" defTabSz="1866900">
            <a:lnSpc>
              <a:spcPct val="90000"/>
            </a:lnSpc>
            <a:spcBef>
              <a:spcPct val="0"/>
            </a:spcBef>
            <a:spcAft>
              <a:spcPct val="35000"/>
            </a:spcAft>
            <a:buNone/>
          </a:pPr>
          <a:r>
            <a:rPr lang="en-US" sz="4200" kern="1200" dirty="0">
              <a:solidFill>
                <a:schemeClr val="accent1">
                  <a:lumMod val="75000"/>
                </a:schemeClr>
              </a:solidFill>
            </a:rPr>
            <a:t>Regulate</a:t>
          </a:r>
          <a:r>
            <a:rPr lang="en-US" sz="4200" kern="1200" dirty="0"/>
            <a:t> </a:t>
          </a:r>
        </a:p>
      </dsp:txBody>
      <dsp:txXfrm>
        <a:off x="6063982" y="543657"/>
        <a:ext cx="2340026" cy="1134710"/>
      </dsp:txXfrm>
    </dsp:sp>
    <dsp:sp modelId="{D0F90132-E5CC-4C00-B69D-1DF131F0ABC9}">
      <dsp:nvSpPr>
        <dsp:cNvPr id="0" name=""/>
        <dsp:cNvSpPr/>
      </dsp:nvSpPr>
      <dsp:spPr>
        <a:xfrm>
          <a:off x="6269742" y="1713671"/>
          <a:ext cx="241063" cy="1028291"/>
        </a:xfrm>
        <a:custGeom>
          <a:avLst/>
          <a:gdLst/>
          <a:ahLst/>
          <a:cxnLst/>
          <a:rect l="0" t="0" r="0" b="0"/>
          <a:pathLst>
            <a:path>
              <a:moveTo>
                <a:pt x="0" y="0"/>
              </a:moveTo>
              <a:lnTo>
                <a:pt x="0" y="1028291"/>
              </a:lnTo>
              <a:lnTo>
                <a:pt x="241063" y="1028291"/>
              </a:lnTo>
            </a:path>
          </a:pathLst>
        </a:custGeom>
        <a:noFill/>
        <a:ln w="25400" cap="flat" cmpd="sng" algn="ctr">
          <a:solidFill>
            <a:schemeClr val="accent6">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7AEA6DCB-56A8-4255-85B8-35645E9BE739}">
      <dsp:nvSpPr>
        <dsp:cNvPr id="0" name=""/>
        <dsp:cNvSpPr/>
      </dsp:nvSpPr>
      <dsp:spPr>
        <a:xfrm>
          <a:off x="6510806" y="2015000"/>
          <a:ext cx="2374569" cy="145392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miter/>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Whistle</a:t>
          </a:r>
          <a:r>
            <a:rPr lang="en-US" sz="1600" kern="1200" baseline="0" dirty="0"/>
            <a:t> blowing hotline </a:t>
          </a:r>
        </a:p>
        <a:p>
          <a:pPr marL="0" lvl="0" indent="0" algn="ctr" defTabSz="711200">
            <a:lnSpc>
              <a:spcPct val="90000"/>
            </a:lnSpc>
            <a:spcBef>
              <a:spcPct val="0"/>
            </a:spcBef>
            <a:spcAft>
              <a:spcPct val="35000"/>
            </a:spcAft>
            <a:buNone/>
          </a:pPr>
          <a:r>
            <a:rPr lang="en-US" sz="1600" kern="1200" dirty="0"/>
            <a:t>Professional Conduct Committee addressing malpractice.</a:t>
          </a:r>
        </a:p>
        <a:p>
          <a:pPr marL="0" lvl="0" indent="0" algn="ctr" defTabSz="711200">
            <a:lnSpc>
              <a:spcPct val="90000"/>
            </a:lnSpc>
            <a:spcBef>
              <a:spcPct val="0"/>
            </a:spcBef>
            <a:spcAft>
              <a:spcPct val="35000"/>
            </a:spcAft>
            <a:buNone/>
          </a:pPr>
          <a:r>
            <a:rPr lang="en-US" sz="1600" kern="1200" dirty="0"/>
            <a:t>Strict governance procedures </a:t>
          </a:r>
        </a:p>
      </dsp:txBody>
      <dsp:txXfrm>
        <a:off x="6553390" y="2057584"/>
        <a:ext cx="2289401" cy="1368757"/>
      </dsp:txXfrm>
    </dsp:sp>
    <dsp:sp modelId="{0590463B-9F13-4924-AC55-41D1134D2B38}">
      <dsp:nvSpPr>
        <dsp:cNvPr id="0" name=""/>
        <dsp:cNvSpPr/>
      </dsp:nvSpPr>
      <dsp:spPr>
        <a:xfrm>
          <a:off x="9041970" y="508354"/>
          <a:ext cx="2410632" cy="1205316"/>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53340" rIns="80010" bIns="53340" numCol="1" spcCol="1270" anchor="ctr" anchorCtr="0">
          <a:noAutofit/>
        </a:bodyPr>
        <a:lstStyle/>
        <a:p>
          <a:pPr marL="0" lvl="0" indent="0" algn="ctr" defTabSz="1866900">
            <a:lnSpc>
              <a:spcPct val="90000"/>
            </a:lnSpc>
            <a:spcBef>
              <a:spcPct val="0"/>
            </a:spcBef>
            <a:spcAft>
              <a:spcPct val="35000"/>
            </a:spcAft>
            <a:buNone/>
          </a:pPr>
          <a:r>
            <a:rPr lang="en-US" sz="4200" kern="1200" dirty="0">
              <a:solidFill>
                <a:schemeClr val="accent1">
                  <a:lumMod val="75000"/>
                </a:schemeClr>
              </a:solidFill>
            </a:rPr>
            <a:t>Advise</a:t>
          </a:r>
        </a:p>
      </dsp:txBody>
      <dsp:txXfrm>
        <a:off x="9077273" y="543657"/>
        <a:ext cx="2340026" cy="1134710"/>
      </dsp:txXfrm>
    </dsp:sp>
    <dsp:sp modelId="{04A79266-1C7C-41AA-A512-276ABE76F8C5}">
      <dsp:nvSpPr>
        <dsp:cNvPr id="0" name=""/>
        <dsp:cNvSpPr/>
      </dsp:nvSpPr>
      <dsp:spPr>
        <a:xfrm>
          <a:off x="9283033" y="1713671"/>
          <a:ext cx="241063" cy="903987"/>
        </a:xfrm>
        <a:custGeom>
          <a:avLst/>
          <a:gdLst/>
          <a:ahLst/>
          <a:cxnLst/>
          <a:rect l="0" t="0" r="0" b="0"/>
          <a:pathLst>
            <a:path>
              <a:moveTo>
                <a:pt x="0" y="0"/>
              </a:moveTo>
              <a:lnTo>
                <a:pt x="0" y="903987"/>
              </a:lnTo>
              <a:lnTo>
                <a:pt x="241063" y="903987"/>
              </a:lnTo>
            </a:path>
          </a:pathLst>
        </a:custGeom>
        <a:noFill/>
        <a:ln w="25400" cap="flat" cmpd="sng" algn="ctr">
          <a:solidFill>
            <a:schemeClr val="accent6">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8071C002-051A-4B93-B269-D366653DE55B}">
      <dsp:nvSpPr>
        <dsp:cNvPr id="0" name=""/>
        <dsp:cNvSpPr/>
      </dsp:nvSpPr>
      <dsp:spPr>
        <a:xfrm>
          <a:off x="9524097" y="2015000"/>
          <a:ext cx="1928506" cy="1205316"/>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miter/>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Reports to government</a:t>
          </a:r>
        </a:p>
        <a:p>
          <a:pPr marL="0" lvl="0" indent="0" algn="ctr" defTabSz="711200">
            <a:lnSpc>
              <a:spcPct val="90000"/>
            </a:lnSpc>
            <a:spcBef>
              <a:spcPct val="0"/>
            </a:spcBef>
            <a:spcAft>
              <a:spcPct val="35000"/>
            </a:spcAft>
            <a:buNone/>
          </a:pPr>
          <a:r>
            <a:rPr lang="en-US" sz="1600" kern="1200" dirty="0"/>
            <a:t>Webinars on  topical issues.  </a:t>
          </a:r>
        </a:p>
      </dsp:txBody>
      <dsp:txXfrm>
        <a:off x="9559400" y="2050303"/>
        <a:ext cx="1857900" cy="113471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0C96F2-635D-44F7-BAFA-2777B30F8B01}">
      <dsp:nvSpPr>
        <dsp:cNvPr id="0" name=""/>
        <dsp:cNvSpPr/>
      </dsp:nvSpPr>
      <dsp:spPr>
        <a:xfrm>
          <a:off x="5199" y="177919"/>
          <a:ext cx="1993212" cy="797285"/>
        </a:xfrm>
        <a:prstGeom prst="rect">
          <a:avLst/>
        </a:prstGeom>
        <a:solidFill>
          <a:schemeClr val="accent5">
            <a:shade val="50000"/>
            <a:hueOff val="0"/>
            <a:satOff val="0"/>
            <a:lumOff val="0"/>
            <a:alphaOff val="0"/>
          </a:schemeClr>
        </a:solidFill>
        <a:ln w="25400" cap="flat" cmpd="sng" algn="ctr">
          <a:solidFill>
            <a:schemeClr val="accent5">
              <a:shade val="50000"/>
              <a:hueOff val="0"/>
              <a:satOff val="0"/>
              <a:lumOff val="0"/>
              <a:alphaOff val="0"/>
            </a:schemeClr>
          </a:solidFill>
          <a:prstDash val="solid"/>
          <a:miter/>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GB" sz="1700" kern="1200" spc="-1" dirty="0">
              <a:latin typeface="+mn-lt"/>
              <a:ea typeface="+mn-lt"/>
              <a:cs typeface="Calibri Light" panose="020F0302020204030204" pitchFamily="34" charset="0"/>
            </a:rPr>
            <a:t>A capable, ethical and developmental state</a:t>
          </a:r>
          <a:endParaRPr lang="en-US" sz="1700" kern="1200" dirty="0"/>
        </a:p>
      </dsp:txBody>
      <dsp:txXfrm>
        <a:off x="5199" y="177919"/>
        <a:ext cx="1993212" cy="797285"/>
      </dsp:txXfrm>
    </dsp:sp>
    <dsp:sp modelId="{24F63FFC-DEC7-462A-B311-4B7C983B6065}">
      <dsp:nvSpPr>
        <dsp:cNvPr id="0" name=""/>
        <dsp:cNvSpPr/>
      </dsp:nvSpPr>
      <dsp:spPr>
        <a:xfrm>
          <a:off x="5199" y="975204"/>
          <a:ext cx="1993212" cy="4479840"/>
        </a:xfrm>
        <a:prstGeom prst="rect">
          <a:avLst/>
        </a:prstGeom>
        <a:solidFill>
          <a:schemeClr val="accent5">
            <a:alpha val="90000"/>
            <a:tint val="55000"/>
            <a:hueOff val="0"/>
            <a:satOff val="0"/>
            <a:lumOff val="0"/>
            <a:alphaOff val="0"/>
          </a:schemeClr>
        </a:solidFill>
        <a:ln w="25400" cap="flat" cmpd="sng" algn="ctr">
          <a:solidFill>
            <a:schemeClr val="accent5">
              <a:alpha val="90000"/>
              <a:tint val="55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A Code  of Conduct that is robust and enforceable </a:t>
          </a:r>
        </a:p>
        <a:p>
          <a:pPr marL="171450" lvl="1" indent="-171450" algn="l" defTabSz="755650">
            <a:lnSpc>
              <a:spcPct val="90000"/>
            </a:lnSpc>
            <a:spcBef>
              <a:spcPct val="0"/>
            </a:spcBef>
            <a:spcAft>
              <a:spcPct val="15000"/>
            </a:spcAft>
            <a:buChar char="•"/>
          </a:pPr>
          <a:r>
            <a:rPr lang="en-US" sz="1700" kern="1200" dirty="0"/>
            <a:t>Development of briefs on key matters to government </a:t>
          </a:r>
        </a:p>
        <a:p>
          <a:pPr marL="171450" lvl="1" indent="-171450" algn="l" defTabSz="755650">
            <a:lnSpc>
              <a:spcPct val="90000"/>
            </a:lnSpc>
            <a:spcBef>
              <a:spcPct val="0"/>
            </a:spcBef>
            <a:spcAft>
              <a:spcPct val="15000"/>
            </a:spcAft>
            <a:buChar char="•"/>
          </a:pPr>
          <a:r>
            <a:rPr lang="en-US" sz="1700" kern="1200" dirty="0"/>
            <a:t>Science engagement and communication activities. </a:t>
          </a:r>
        </a:p>
        <a:p>
          <a:pPr marL="171450" lvl="1" indent="-171450" algn="l" defTabSz="755650">
            <a:lnSpc>
              <a:spcPct val="90000"/>
            </a:lnSpc>
            <a:spcBef>
              <a:spcPct val="0"/>
            </a:spcBef>
            <a:spcAft>
              <a:spcPct val="15000"/>
            </a:spcAft>
            <a:buChar char="•"/>
          </a:pPr>
          <a:r>
            <a:rPr lang="en-US" sz="1700" kern="1200" dirty="0"/>
            <a:t>Registration and regulation of natural scientists.</a:t>
          </a:r>
        </a:p>
        <a:p>
          <a:pPr marL="171450" lvl="1" indent="-171450" algn="l" defTabSz="755650">
            <a:lnSpc>
              <a:spcPct val="90000"/>
            </a:lnSpc>
            <a:spcBef>
              <a:spcPct val="0"/>
            </a:spcBef>
            <a:spcAft>
              <a:spcPct val="15000"/>
            </a:spcAft>
            <a:buChar char="•"/>
          </a:pPr>
          <a:endParaRPr lang="en-US" sz="1700" kern="1200" dirty="0"/>
        </a:p>
      </dsp:txBody>
      <dsp:txXfrm>
        <a:off x="5199" y="975204"/>
        <a:ext cx="1993212" cy="4479840"/>
      </dsp:txXfrm>
    </dsp:sp>
    <dsp:sp modelId="{4213131E-E403-4E98-ADD0-87BECA02C4BC}">
      <dsp:nvSpPr>
        <dsp:cNvPr id="0" name=""/>
        <dsp:cNvSpPr/>
      </dsp:nvSpPr>
      <dsp:spPr>
        <a:xfrm>
          <a:off x="2277462" y="177919"/>
          <a:ext cx="1993212" cy="797285"/>
        </a:xfrm>
        <a:prstGeom prst="rect">
          <a:avLst/>
        </a:prstGeom>
        <a:solidFill>
          <a:schemeClr val="accent5">
            <a:shade val="50000"/>
            <a:hueOff val="133703"/>
            <a:satOff val="3582"/>
            <a:lumOff val="15781"/>
            <a:alphaOff val="0"/>
          </a:schemeClr>
        </a:solidFill>
        <a:ln w="25400" cap="flat" cmpd="sng" algn="ctr">
          <a:solidFill>
            <a:schemeClr val="accent5">
              <a:shade val="50000"/>
              <a:hueOff val="133703"/>
              <a:satOff val="3582"/>
              <a:lumOff val="15781"/>
              <a:alphaOff val="0"/>
            </a:schemeClr>
          </a:solidFill>
          <a:prstDash val="solid"/>
          <a:miter/>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Economic transformation and job creation</a:t>
          </a:r>
        </a:p>
      </dsp:txBody>
      <dsp:txXfrm>
        <a:off x="2277462" y="177919"/>
        <a:ext cx="1993212" cy="797285"/>
      </dsp:txXfrm>
    </dsp:sp>
    <dsp:sp modelId="{1A3D5140-0DAD-4B78-B9E6-0459FDC37C6C}">
      <dsp:nvSpPr>
        <dsp:cNvPr id="0" name=""/>
        <dsp:cNvSpPr/>
      </dsp:nvSpPr>
      <dsp:spPr>
        <a:xfrm>
          <a:off x="2277462" y="975204"/>
          <a:ext cx="1993212" cy="4479840"/>
        </a:xfrm>
        <a:prstGeom prst="rect">
          <a:avLst/>
        </a:prstGeom>
        <a:solidFill>
          <a:schemeClr val="accent5">
            <a:alpha val="90000"/>
            <a:tint val="55000"/>
            <a:hueOff val="0"/>
            <a:satOff val="0"/>
            <a:lumOff val="0"/>
            <a:alphaOff val="0"/>
          </a:schemeClr>
        </a:solidFill>
        <a:ln w="25400" cap="flat" cmpd="sng" algn="ctr">
          <a:solidFill>
            <a:schemeClr val="accent5">
              <a:alpha val="90000"/>
              <a:tint val="55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700" kern="1200" dirty="0">
              <a:latin typeface="+mn-lt"/>
              <a:cs typeface="Calibri Light" panose="020F0302020204030204" pitchFamily="34" charset="0"/>
            </a:rPr>
            <a:t>Targeted registration and Life-long learning opportunities provided to designated groups e.g. CMP and CPD</a:t>
          </a:r>
          <a:endParaRPr lang="en-US" sz="1700" kern="1200" dirty="0"/>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700" kern="1200" dirty="0">
              <a:latin typeface="+mn-lt"/>
              <a:cs typeface="Calibri Light" panose="020F0302020204030204" pitchFamily="34" charset="0"/>
            </a:rPr>
            <a:t>All procurement evaluations adhere to DSI guidelines on advancing the status of women, youth and people with disabilities.</a:t>
          </a:r>
          <a:endParaRPr lang="en-US" sz="1700" kern="1200" dirty="0"/>
        </a:p>
        <a:p>
          <a:pPr algn="l">
            <a:spcBef>
              <a:spcPct val="0"/>
            </a:spcBef>
            <a:buFont typeface="Arial" panose="020B0604020202020204" pitchFamily="34" charset="0"/>
            <a:buChar char="•"/>
          </a:pPr>
          <a:endParaRPr lang="en-US" sz="1700" kern="1200" dirty="0"/>
        </a:p>
      </dsp:txBody>
      <dsp:txXfrm>
        <a:off x="2277462" y="975204"/>
        <a:ext cx="1993212" cy="4479840"/>
      </dsp:txXfrm>
    </dsp:sp>
    <dsp:sp modelId="{1F56FF3B-E1C5-4C2F-A054-AADB699DF758}">
      <dsp:nvSpPr>
        <dsp:cNvPr id="0" name=""/>
        <dsp:cNvSpPr/>
      </dsp:nvSpPr>
      <dsp:spPr>
        <a:xfrm>
          <a:off x="4549725" y="177919"/>
          <a:ext cx="1993212" cy="797285"/>
        </a:xfrm>
        <a:prstGeom prst="rect">
          <a:avLst/>
        </a:prstGeom>
        <a:solidFill>
          <a:schemeClr val="accent5">
            <a:shade val="50000"/>
            <a:hueOff val="267407"/>
            <a:satOff val="7164"/>
            <a:lumOff val="31562"/>
            <a:alphaOff val="0"/>
          </a:schemeClr>
        </a:solidFill>
        <a:ln w="25400" cap="flat" cmpd="sng" algn="ctr">
          <a:solidFill>
            <a:schemeClr val="accent5">
              <a:shade val="50000"/>
              <a:hueOff val="267407"/>
              <a:satOff val="7164"/>
              <a:lumOff val="31562"/>
              <a:alphaOff val="0"/>
            </a:schemeClr>
          </a:solidFill>
          <a:prstDash val="solid"/>
          <a:miter/>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Education, skills and health </a:t>
          </a:r>
        </a:p>
      </dsp:txBody>
      <dsp:txXfrm>
        <a:off x="4549725" y="177919"/>
        <a:ext cx="1993212" cy="797285"/>
      </dsp:txXfrm>
    </dsp:sp>
    <dsp:sp modelId="{0D467A07-DDA0-46C4-97B0-8E345D184ECE}">
      <dsp:nvSpPr>
        <dsp:cNvPr id="0" name=""/>
        <dsp:cNvSpPr/>
      </dsp:nvSpPr>
      <dsp:spPr>
        <a:xfrm>
          <a:off x="4581975" y="988599"/>
          <a:ext cx="1993212" cy="4479840"/>
        </a:xfrm>
        <a:prstGeom prst="rect">
          <a:avLst/>
        </a:prstGeom>
        <a:solidFill>
          <a:schemeClr val="accent5">
            <a:alpha val="90000"/>
            <a:tint val="55000"/>
            <a:hueOff val="0"/>
            <a:satOff val="0"/>
            <a:lumOff val="0"/>
            <a:alphaOff val="0"/>
          </a:schemeClr>
        </a:solidFill>
        <a:ln w="25400" cap="flat" cmpd="sng" algn="ctr">
          <a:solidFill>
            <a:schemeClr val="accent5">
              <a:alpha val="90000"/>
              <a:tint val="55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14300" lvl="1" indent="0" algn="l" defTabSz="666750">
            <a:lnSpc>
              <a:spcPct val="90000"/>
            </a:lnSpc>
            <a:spcBef>
              <a:spcPct val="0"/>
            </a:spcBef>
            <a:spcAft>
              <a:spcPct val="15000"/>
            </a:spcAft>
            <a:buChar char="•"/>
          </a:pPr>
          <a:r>
            <a:rPr lang="en-US" sz="1700" kern="1200" dirty="0"/>
            <a:t>Strategic partnerships with CHE, SAQA, HEI’s and other relevant stakeholders. Skilling, upskilling and reskilling </a:t>
          </a:r>
          <a:r>
            <a:rPr lang="en-US" sz="1700" kern="1200" dirty="0" err="1"/>
            <a:t>programmes</a:t>
          </a:r>
          <a:r>
            <a:rPr lang="en-US" sz="1700" kern="1200" dirty="0"/>
            <a:t> (CMP and CPD).</a:t>
          </a:r>
        </a:p>
        <a:p>
          <a:pPr marL="114300" lvl="1" indent="0" algn="l" defTabSz="666750">
            <a:lnSpc>
              <a:spcPct val="90000"/>
            </a:lnSpc>
            <a:spcBef>
              <a:spcPct val="0"/>
            </a:spcBef>
            <a:spcAft>
              <a:spcPct val="15000"/>
            </a:spcAft>
            <a:buChar char="•"/>
          </a:pPr>
          <a:endParaRPr lang="en-US" sz="1700" kern="1200" dirty="0"/>
        </a:p>
      </dsp:txBody>
      <dsp:txXfrm>
        <a:off x="4581975" y="988599"/>
        <a:ext cx="1993212" cy="4479840"/>
      </dsp:txXfrm>
    </dsp:sp>
    <dsp:sp modelId="{AB34247D-F946-421A-80F4-5FAAD38A57B1}">
      <dsp:nvSpPr>
        <dsp:cNvPr id="0" name=""/>
        <dsp:cNvSpPr/>
      </dsp:nvSpPr>
      <dsp:spPr>
        <a:xfrm>
          <a:off x="6821987" y="177919"/>
          <a:ext cx="1993212" cy="797285"/>
        </a:xfrm>
        <a:prstGeom prst="rect">
          <a:avLst/>
        </a:prstGeom>
        <a:solidFill>
          <a:schemeClr val="accent5">
            <a:shade val="50000"/>
            <a:hueOff val="267407"/>
            <a:satOff val="7164"/>
            <a:lumOff val="31562"/>
            <a:alphaOff val="0"/>
          </a:schemeClr>
        </a:solidFill>
        <a:ln w="25400" cap="flat" cmpd="sng" algn="ctr">
          <a:solidFill>
            <a:schemeClr val="accent5">
              <a:shade val="50000"/>
              <a:hueOff val="267407"/>
              <a:satOff val="7164"/>
              <a:lumOff val="31562"/>
              <a:alphaOff val="0"/>
            </a:schemeClr>
          </a:solidFill>
          <a:prstDash val="solid"/>
          <a:miter/>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Social Cohesion, Safer Communities </a:t>
          </a:r>
        </a:p>
      </dsp:txBody>
      <dsp:txXfrm>
        <a:off x="6821987" y="177919"/>
        <a:ext cx="1993212" cy="797285"/>
      </dsp:txXfrm>
    </dsp:sp>
    <dsp:sp modelId="{098694CF-F4D8-484E-B980-F895797D2625}">
      <dsp:nvSpPr>
        <dsp:cNvPr id="0" name=""/>
        <dsp:cNvSpPr/>
      </dsp:nvSpPr>
      <dsp:spPr>
        <a:xfrm>
          <a:off x="6821987" y="975204"/>
          <a:ext cx="1993212" cy="4479840"/>
        </a:xfrm>
        <a:prstGeom prst="rect">
          <a:avLst/>
        </a:prstGeom>
        <a:solidFill>
          <a:schemeClr val="accent5">
            <a:alpha val="90000"/>
            <a:tint val="55000"/>
            <a:hueOff val="0"/>
            <a:satOff val="0"/>
            <a:lumOff val="0"/>
            <a:alphaOff val="0"/>
          </a:schemeClr>
        </a:solidFill>
        <a:ln w="25400" cap="flat" cmpd="sng" algn="ctr">
          <a:solidFill>
            <a:schemeClr val="accent5">
              <a:alpha val="90000"/>
              <a:tint val="55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ZA" sz="1700" kern="1200">
              <a:latin typeface="+mn-lt"/>
              <a:cs typeface="Calibri Light" panose="020F0302020204030204" pitchFamily="34" charset="0"/>
            </a:rPr>
            <a:t>Robust regulatory function protecting communities and the environment. </a:t>
          </a:r>
          <a:r>
            <a:rPr lang="en-GB" sz="1700" kern="1200">
              <a:effectLst/>
              <a:latin typeface="+mn-lt"/>
              <a:ea typeface="+mn-ea"/>
              <a:cs typeface="Calibri Light" panose="020F0302020204030204" pitchFamily="34" charset="0"/>
            </a:rPr>
            <a:t>Protect and enhance our environmental assets and natural resources.</a:t>
          </a:r>
          <a:endParaRPr lang="en-US" sz="1700" kern="1200" dirty="0"/>
        </a:p>
      </dsp:txBody>
      <dsp:txXfrm>
        <a:off x="6821987" y="975204"/>
        <a:ext cx="1993212" cy="4479840"/>
      </dsp:txXfrm>
    </dsp:sp>
    <dsp:sp modelId="{4902BA8A-D576-4A32-97C1-2F0B4E535C65}">
      <dsp:nvSpPr>
        <dsp:cNvPr id="0" name=""/>
        <dsp:cNvSpPr/>
      </dsp:nvSpPr>
      <dsp:spPr>
        <a:xfrm>
          <a:off x="9094250" y="177919"/>
          <a:ext cx="1993212" cy="797285"/>
        </a:xfrm>
        <a:prstGeom prst="rect">
          <a:avLst/>
        </a:prstGeom>
        <a:solidFill>
          <a:schemeClr val="accent5">
            <a:shade val="50000"/>
            <a:hueOff val="133703"/>
            <a:satOff val="3582"/>
            <a:lumOff val="15781"/>
            <a:alphaOff val="0"/>
          </a:schemeClr>
        </a:solidFill>
        <a:ln w="25400" cap="flat" cmpd="sng" algn="ctr">
          <a:solidFill>
            <a:schemeClr val="accent5">
              <a:shade val="50000"/>
              <a:hueOff val="133703"/>
              <a:satOff val="3582"/>
              <a:lumOff val="15781"/>
              <a:alphaOff val="0"/>
            </a:schemeClr>
          </a:solidFill>
          <a:prstDash val="solid"/>
          <a:miter/>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A Better Africa a better world</a:t>
          </a:r>
        </a:p>
      </dsp:txBody>
      <dsp:txXfrm>
        <a:off x="9094250" y="177919"/>
        <a:ext cx="1993212" cy="797285"/>
      </dsp:txXfrm>
    </dsp:sp>
    <dsp:sp modelId="{4F89B939-D159-441C-939D-7C6F47ABE8D1}">
      <dsp:nvSpPr>
        <dsp:cNvPr id="0" name=""/>
        <dsp:cNvSpPr/>
      </dsp:nvSpPr>
      <dsp:spPr>
        <a:xfrm>
          <a:off x="9094250" y="1025109"/>
          <a:ext cx="1993212" cy="4479840"/>
        </a:xfrm>
        <a:prstGeom prst="rect">
          <a:avLst/>
        </a:prstGeom>
        <a:solidFill>
          <a:schemeClr val="accent5">
            <a:alpha val="90000"/>
            <a:tint val="55000"/>
            <a:hueOff val="0"/>
            <a:satOff val="0"/>
            <a:lumOff val="0"/>
            <a:alphaOff val="0"/>
          </a:schemeClr>
        </a:solidFill>
        <a:ln w="25400" cap="flat" cmpd="sng" algn="ctr">
          <a:solidFill>
            <a:schemeClr val="accent5">
              <a:alpha val="90000"/>
              <a:tint val="55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Font typeface="Arial" panose="020B0604020202020204" pitchFamily="34" charset="0"/>
            <a:buChar char="•"/>
          </a:pPr>
          <a:r>
            <a:rPr lang="en-GB" sz="1700" kern="1200">
              <a:effectLst/>
              <a:latin typeface="+mn-lt"/>
              <a:ea typeface="+mn-ea"/>
              <a:cs typeface="Calibri Light" panose="020F0302020204030204" pitchFamily="34" charset="0"/>
            </a:rPr>
            <a:t>Science driven economy for a prosperous African continent.</a:t>
          </a:r>
          <a:endParaRPr lang="en-US" sz="1700" kern="1200" dirty="0"/>
        </a:p>
      </dsp:txBody>
      <dsp:txXfrm>
        <a:off x="9094250" y="1025109"/>
        <a:ext cx="1993212" cy="447984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B01BA5-8850-45DD-A359-D306B32C6C8A}">
      <dsp:nvSpPr>
        <dsp:cNvPr id="0" name=""/>
        <dsp:cNvSpPr/>
      </dsp:nvSpPr>
      <dsp:spPr>
        <a:xfrm>
          <a:off x="0" y="120807"/>
          <a:ext cx="10870700" cy="772200"/>
        </a:xfrm>
        <a:prstGeom prst="roundRect">
          <a:avLst/>
        </a:prstGeom>
        <a:gradFill rotWithShape="0">
          <a:gsLst>
            <a:gs pos="0">
              <a:schemeClr val="accent5">
                <a:alpha val="90000"/>
                <a:hueOff val="0"/>
                <a:satOff val="0"/>
                <a:lumOff val="0"/>
                <a:alphaOff val="0"/>
                <a:tint val="50000"/>
                <a:satMod val="300000"/>
              </a:schemeClr>
            </a:gs>
            <a:gs pos="35000">
              <a:schemeClr val="accent5">
                <a:alpha val="90000"/>
                <a:hueOff val="0"/>
                <a:satOff val="0"/>
                <a:lumOff val="0"/>
                <a:alphaOff val="0"/>
                <a:tint val="37000"/>
                <a:satMod val="300000"/>
              </a:schemeClr>
            </a:gs>
            <a:gs pos="100000">
              <a:schemeClr val="accent5">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The Council continues to experience challenges in collecting annual fees and bad debts – </a:t>
          </a:r>
          <a:r>
            <a:rPr lang="en-GB" sz="2000" b="1" kern="1200" dirty="0">
              <a:solidFill>
                <a:schemeClr val="accent2">
                  <a:lumMod val="75000"/>
                </a:schemeClr>
              </a:solidFill>
            </a:rPr>
            <a:t>internal interventions for debt collection (R1.7M recovered so far). </a:t>
          </a:r>
          <a:endParaRPr lang="en-US" sz="2000" b="1" kern="1200" dirty="0">
            <a:solidFill>
              <a:schemeClr val="accent2">
                <a:lumMod val="75000"/>
              </a:schemeClr>
            </a:solidFill>
          </a:endParaRPr>
        </a:p>
      </dsp:txBody>
      <dsp:txXfrm>
        <a:off x="37696" y="158503"/>
        <a:ext cx="10795308" cy="696808"/>
      </dsp:txXfrm>
    </dsp:sp>
    <dsp:sp modelId="{A2575611-1E93-4DCF-91B9-EDA7F0CF9102}">
      <dsp:nvSpPr>
        <dsp:cNvPr id="0" name=""/>
        <dsp:cNvSpPr/>
      </dsp:nvSpPr>
      <dsp:spPr>
        <a:xfrm>
          <a:off x="0" y="893007"/>
          <a:ext cx="10870700"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145" tIns="25400" rIns="142240" bIns="25400" numCol="1" spcCol="1270" anchor="t" anchorCtr="0">
          <a:noAutofit/>
        </a:bodyPr>
        <a:lstStyle/>
        <a:p>
          <a:pPr marL="171450" lvl="1" indent="-171450" algn="l" defTabSz="711200">
            <a:lnSpc>
              <a:spcPct val="90000"/>
            </a:lnSpc>
            <a:spcBef>
              <a:spcPct val="0"/>
            </a:spcBef>
            <a:spcAft>
              <a:spcPct val="20000"/>
            </a:spcAft>
            <a:buChar char="•"/>
          </a:pPr>
          <a:endParaRPr lang="en-US" sz="1600" kern="1200"/>
        </a:p>
      </dsp:txBody>
      <dsp:txXfrm>
        <a:off x="0" y="893007"/>
        <a:ext cx="10870700" cy="331200"/>
      </dsp:txXfrm>
    </dsp:sp>
    <dsp:sp modelId="{FDDE0B5C-6EF5-4E6B-8D5E-A66E2F911BCA}">
      <dsp:nvSpPr>
        <dsp:cNvPr id="0" name=""/>
        <dsp:cNvSpPr/>
      </dsp:nvSpPr>
      <dsp:spPr>
        <a:xfrm>
          <a:off x="0" y="1913652"/>
          <a:ext cx="10870700" cy="772200"/>
        </a:xfrm>
        <a:prstGeom prst="roundRect">
          <a:avLst/>
        </a:prstGeom>
        <a:gradFill rotWithShape="0">
          <a:gsLst>
            <a:gs pos="0">
              <a:schemeClr val="accent5">
                <a:alpha val="90000"/>
                <a:hueOff val="0"/>
                <a:satOff val="0"/>
                <a:lumOff val="0"/>
                <a:alphaOff val="-10000"/>
                <a:tint val="50000"/>
                <a:satMod val="300000"/>
              </a:schemeClr>
            </a:gs>
            <a:gs pos="35000">
              <a:schemeClr val="accent5">
                <a:alpha val="90000"/>
                <a:hueOff val="0"/>
                <a:satOff val="0"/>
                <a:lumOff val="0"/>
                <a:alphaOff val="-10000"/>
                <a:tint val="37000"/>
                <a:satMod val="300000"/>
              </a:schemeClr>
            </a:gs>
            <a:gs pos="100000">
              <a:schemeClr val="accent5">
                <a:alpha val="90000"/>
                <a:hueOff val="0"/>
                <a:satOff val="0"/>
                <a:lumOff val="0"/>
                <a:alphaOff val="-1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High turnover of staff due to low remuneration and inadequately staffed key departments </a:t>
          </a:r>
          <a:r>
            <a:rPr lang="en-GB" sz="2000" b="1" kern="1200" dirty="0">
              <a:solidFill>
                <a:schemeClr val="accent2">
                  <a:lumMod val="75000"/>
                </a:schemeClr>
              </a:solidFill>
            </a:rPr>
            <a:t>– OD fit-for-purpose and work study process to align JD and salary benchmarking exercise</a:t>
          </a:r>
          <a:endParaRPr lang="en-US" sz="2000" b="1" kern="1200" dirty="0">
            <a:solidFill>
              <a:schemeClr val="accent2">
                <a:lumMod val="75000"/>
              </a:schemeClr>
            </a:solidFill>
          </a:endParaRPr>
        </a:p>
      </dsp:txBody>
      <dsp:txXfrm>
        <a:off x="37696" y="1951348"/>
        <a:ext cx="10795308" cy="696808"/>
      </dsp:txXfrm>
    </dsp:sp>
    <dsp:sp modelId="{9FFA4700-101D-439F-A10B-76C8B4621AA6}">
      <dsp:nvSpPr>
        <dsp:cNvPr id="0" name=""/>
        <dsp:cNvSpPr/>
      </dsp:nvSpPr>
      <dsp:spPr>
        <a:xfrm>
          <a:off x="0" y="980113"/>
          <a:ext cx="10870700" cy="772200"/>
        </a:xfrm>
        <a:prstGeom prst="roundRect">
          <a:avLst/>
        </a:prstGeom>
        <a:gradFill rotWithShape="0">
          <a:gsLst>
            <a:gs pos="0">
              <a:schemeClr val="accent5">
                <a:alpha val="90000"/>
                <a:hueOff val="0"/>
                <a:satOff val="0"/>
                <a:lumOff val="0"/>
                <a:alphaOff val="-20000"/>
                <a:tint val="50000"/>
                <a:satMod val="300000"/>
              </a:schemeClr>
            </a:gs>
            <a:gs pos="35000">
              <a:schemeClr val="accent5">
                <a:alpha val="90000"/>
                <a:hueOff val="0"/>
                <a:satOff val="0"/>
                <a:lumOff val="0"/>
                <a:alphaOff val="-20000"/>
                <a:tint val="37000"/>
                <a:satMod val="300000"/>
              </a:schemeClr>
            </a:gs>
            <a:gs pos="100000">
              <a:schemeClr val="accent5">
                <a:alpha val="90000"/>
                <a:hueOff val="0"/>
                <a:satOff val="0"/>
                <a:lumOff val="0"/>
                <a:alphaOff val="-2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Long application processing times for specific fields of practice – </a:t>
          </a:r>
          <a:r>
            <a:rPr lang="en-US" sz="2000" b="1" kern="1200" dirty="0">
              <a:solidFill>
                <a:schemeClr val="accent2">
                  <a:lumMod val="75000"/>
                </a:schemeClr>
              </a:solidFill>
            </a:rPr>
            <a:t>AI based systems to improve registration processes.</a:t>
          </a:r>
        </a:p>
      </dsp:txBody>
      <dsp:txXfrm>
        <a:off x="37696" y="1017809"/>
        <a:ext cx="10795308" cy="696808"/>
      </dsp:txXfrm>
    </dsp:sp>
    <dsp:sp modelId="{E6F03A30-B709-4AE1-8F5A-7853B81BB624}">
      <dsp:nvSpPr>
        <dsp:cNvPr id="0" name=""/>
        <dsp:cNvSpPr/>
      </dsp:nvSpPr>
      <dsp:spPr>
        <a:xfrm>
          <a:off x="0" y="2883807"/>
          <a:ext cx="10870700" cy="772200"/>
        </a:xfrm>
        <a:prstGeom prst="roundRect">
          <a:avLst/>
        </a:prstGeom>
        <a:gradFill rotWithShape="0">
          <a:gsLst>
            <a:gs pos="0">
              <a:schemeClr val="accent5">
                <a:alpha val="90000"/>
                <a:hueOff val="0"/>
                <a:satOff val="0"/>
                <a:lumOff val="0"/>
                <a:alphaOff val="-30000"/>
                <a:tint val="50000"/>
                <a:satMod val="300000"/>
              </a:schemeClr>
            </a:gs>
            <a:gs pos="35000">
              <a:schemeClr val="accent5">
                <a:alpha val="90000"/>
                <a:hueOff val="0"/>
                <a:satOff val="0"/>
                <a:lumOff val="0"/>
                <a:alphaOff val="-30000"/>
                <a:tint val="37000"/>
                <a:satMod val="300000"/>
              </a:schemeClr>
            </a:gs>
            <a:gs pos="100000">
              <a:schemeClr val="accent5">
                <a:alpha val="90000"/>
                <a:hueOff val="0"/>
                <a:satOff val="0"/>
                <a:lumOff val="0"/>
                <a:alphaOff val="-3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Progress of the Draft Amendment Bill – </a:t>
          </a:r>
          <a:r>
            <a:rPr lang="en-US" sz="2000" b="1" kern="1200" dirty="0">
              <a:solidFill>
                <a:srgbClr val="ED7D31">
                  <a:lumMod val="75000"/>
                </a:srgbClr>
              </a:solidFill>
              <a:latin typeface="Arial"/>
              <a:ea typeface="DejaVu Sans"/>
              <a:cs typeface="DejaVu Sans"/>
            </a:rPr>
            <a:t>recommendation greatly assists the organization deliver on the mandate </a:t>
          </a:r>
        </a:p>
      </dsp:txBody>
      <dsp:txXfrm>
        <a:off x="37696" y="2921503"/>
        <a:ext cx="10795308" cy="696808"/>
      </dsp:txXfrm>
    </dsp:sp>
    <dsp:sp modelId="{99676018-3023-4322-BE20-B40DDAD1E66D}">
      <dsp:nvSpPr>
        <dsp:cNvPr id="0" name=""/>
        <dsp:cNvSpPr/>
      </dsp:nvSpPr>
      <dsp:spPr>
        <a:xfrm>
          <a:off x="0" y="3713607"/>
          <a:ext cx="10870700" cy="772200"/>
        </a:xfrm>
        <a:prstGeom prst="roundRect">
          <a:avLst/>
        </a:prstGeom>
        <a:gradFill rotWithShape="0">
          <a:gsLst>
            <a:gs pos="0">
              <a:schemeClr val="accent5">
                <a:alpha val="90000"/>
                <a:hueOff val="0"/>
                <a:satOff val="0"/>
                <a:lumOff val="0"/>
                <a:alphaOff val="-40000"/>
                <a:tint val="50000"/>
                <a:satMod val="300000"/>
              </a:schemeClr>
            </a:gs>
            <a:gs pos="35000">
              <a:schemeClr val="accent5">
                <a:alpha val="90000"/>
                <a:hueOff val="0"/>
                <a:satOff val="0"/>
                <a:lumOff val="0"/>
                <a:alphaOff val="-40000"/>
                <a:tint val="37000"/>
                <a:satMod val="300000"/>
              </a:schemeClr>
            </a:gs>
            <a:gs pos="100000">
              <a:schemeClr val="accent5">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Need to adequately resource the mandate of SACNASP – </a:t>
          </a:r>
          <a:r>
            <a:rPr lang="en-US" sz="2000" kern="1200" dirty="0">
              <a:solidFill>
                <a:schemeClr val="accent2">
                  <a:lumMod val="75000"/>
                </a:schemeClr>
              </a:solidFill>
            </a:rPr>
            <a:t>“</a:t>
          </a:r>
          <a:r>
            <a:rPr lang="en-US" sz="2000" b="1" i="1" kern="1200" dirty="0">
              <a:solidFill>
                <a:schemeClr val="accent2">
                  <a:lumMod val="75000"/>
                </a:schemeClr>
              </a:solidFill>
            </a:rPr>
            <a:t>maximum delivery &amp; leaving no one behind</a:t>
          </a:r>
          <a:r>
            <a:rPr lang="en-US" sz="2000" kern="1200" dirty="0">
              <a:solidFill>
                <a:schemeClr val="accent2">
                  <a:lumMod val="75000"/>
                </a:schemeClr>
              </a:solidFill>
            </a:rPr>
            <a:t>”  - the move to baseline funding greatly appreciated.</a:t>
          </a:r>
        </a:p>
      </dsp:txBody>
      <dsp:txXfrm>
        <a:off x="37696" y="3751303"/>
        <a:ext cx="10795308" cy="6968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1B83D-2EC8-40E7-A5DC-23702A29F6FC}">
      <dsp:nvSpPr>
        <dsp:cNvPr id="0" name=""/>
        <dsp:cNvSpPr/>
      </dsp:nvSpPr>
      <dsp:spPr>
        <a:xfrm>
          <a:off x="0" y="0"/>
          <a:ext cx="10345357" cy="3595818"/>
        </a:xfrm>
        <a:prstGeom prst="roundRect">
          <a:avLst>
            <a:gd name="adj" fmla="val 10000"/>
          </a:avLst>
        </a:prstGeom>
        <a:solidFill>
          <a:schemeClr val="accent5">
            <a:shade val="80000"/>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just" defTabSz="1022350">
            <a:lnSpc>
              <a:spcPct val="90000"/>
            </a:lnSpc>
            <a:spcBef>
              <a:spcPct val="0"/>
            </a:spcBef>
            <a:spcAft>
              <a:spcPct val="35000"/>
            </a:spcAft>
            <a:buNone/>
          </a:pPr>
          <a:r>
            <a:rPr lang="en-ZA" sz="2300" kern="1200" dirty="0"/>
            <a:t>The South African Council for Natural Scientific Professions (SACNASP) is the registration and regulatory body for natural science professionals in South Africa.</a:t>
          </a:r>
        </a:p>
        <a:p>
          <a:pPr marL="0" lvl="0" indent="0" algn="just" defTabSz="1022350">
            <a:lnSpc>
              <a:spcPct val="90000"/>
            </a:lnSpc>
            <a:spcBef>
              <a:spcPct val="0"/>
            </a:spcBef>
            <a:spcAft>
              <a:spcPct val="35000"/>
            </a:spcAft>
            <a:buNone/>
          </a:pPr>
          <a:endParaRPr lang="en-ZA" sz="2300" kern="1200" dirty="0"/>
        </a:p>
        <a:p>
          <a:pPr marL="0" lvl="0" indent="0" algn="just" defTabSz="1022350">
            <a:lnSpc>
              <a:spcPct val="90000"/>
            </a:lnSpc>
            <a:spcBef>
              <a:spcPct val="0"/>
            </a:spcBef>
            <a:spcAft>
              <a:spcPct val="35000"/>
            </a:spcAft>
            <a:buNone/>
          </a:pPr>
          <a:r>
            <a:rPr lang="en-ZA" sz="2300" kern="1200" dirty="0"/>
            <a:t>SACNASP was established in terms of the Natural Scientific Professions Act (27 of 2003) (the NSP Act) as amended by the Science and Technology Laws Amendment Act (7 of 2014). </a:t>
          </a:r>
          <a:endParaRPr lang="en-US" sz="2300" kern="1200" dirty="0"/>
        </a:p>
      </dsp:txBody>
      <dsp:txXfrm>
        <a:off x="2428653" y="0"/>
        <a:ext cx="7916704" cy="3595818"/>
      </dsp:txXfrm>
    </dsp:sp>
    <dsp:sp modelId="{2DEF4B8F-A627-4777-B63B-86550DF15A49}">
      <dsp:nvSpPr>
        <dsp:cNvPr id="0" name=""/>
        <dsp:cNvSpPr/>
      </dsp:nvSpPr>
      <dsp:spPr>
        <a:xfrm>
          <a:off x="359581" y="359581"/>
          <a:ext cx="2069071" cy="2876654"/>
        </a:xfrm>
        <a:prstGeom prst="roundRect">
          <a:avLst>
            <a:gd name="adj" fmla="val 10000"/>
          </a:avLst>
        </a:prstGeom>
        <a:blipFill rotWithShape="1">
          <a:blip xmlns:r="http://schemas.openxmlformats.org/officeDocument/2006/relationships" r:embed="rId1"/>
          <a:srcRect/>
          <a:stretch>
            <a:fillRect t="-14000" b="-14000"/>
          </a:stretch>
        </a:blip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5086C-6DDE-4EB1-A1A8-999DB60ACC96}">
      <dsp:nvSpPr>
        <dsp:cNvPr id="0" name=""/>
        <dsp:cNvSpPr/>
      </dsp:nvSpPr>
      <dsp:spPr>
        <a:xfrm>
          <a:off x="5971" y="1277202"/>
          <a:ext cx="2044831" cy="1022415"/>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accent1">
                  <a:lumMod val="75000"/>
                </a:schemeClr>
              </a:solidFill>
            </a:rPr>
            <a:t>Register</a:t>
          </a:r>
          <a:r>
            <a:rPr lang="en-GB" sz="3600" kern="1200" dirty="0"/>
            <a:t> </a:t>
          </a:r>
          <a:endParaRPr lang="en-US" sz="3600" kern="1200" dirty="0"/>
        </a:p>
      </dsp:txBody>
      <dsp:txXfrm>
        <a:off x="35917" y="1307148"/>
        <a:ext cx="1984939" cy="962523"/>
      </dsp:txXfrm>
    </dsp:sp>
    <dsp:sp modelId="{0D8739EE-E567-46C9-8782-EC43B78DCDA4}">
      <dsp:nvSpPr>
        <dsp:cNvPr id="0" name=""/>
        <dsp:cNvSpPr/>
      </dsp:nvSpPr>
      <dsp:spPr>
        <a:xfrm>
          <a:off x="210454" y="2299618"/>
          <a:ext cx="204483" cy="766811"/>
        </a:xfrm>
        <a:custGeom>
          <a:avLst/>
          <a:gdLst/>
          <a:ahLst/>
          <a:cxnLst/>
          <a:rect l="0" t="0" r="0" b="0"/>
          <a:pathLst>
            <a:path>
              <a:moveTo>
                <a:pt x="0" y="0"/>
              </a:moveTo>
              <a:lnTo>
                <a:pt x="0" y="766811"/>
              </a:lnTo>
              <a:lnTo>
                <a:pt x="204483" y="766811"/>
              </a:lnTo>
            </a:path>
          </a:pathLst>
        </a:custGeom>
        <a:noFill/>
        <a:ln w="25400" cap="flat" cmpd="sng" algn="ctr">
          <a:solidFill>
            <a:schemeClr val="accent6">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2BD88276-5373-46A1-BC35-F7216FCE337E}">
      <dsp:nvSpPr>
        <dsp:cNvPr id="0" name=""/>
        <dsp:cNvSpPr/>
      </dsp:nvSpPr>
      <dsp:spPr>
        <a:xfrm>
          <a:off x="414937" y="2555222"/>
          <a:ext cx="1635865" cy="102241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miter/>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dirty="0"/>
            <a:t>Registration of Natural Scientists  </a:t>
          </a:r>
          <a:endParaRPr lang="en-US" sz="1800" kern="1200" dirty="0"/>
        </a:p>
      </dsp:txBody>
      <dsp:txXfrm>
        <a:off x="444883" y="2585168"/>
        <a:ext cx="1575973" cy="962523"/>
      </dsp:txXfrm>
    </dsp:sp>
    <dsp:sp modelId="{CC92DABA-8C8A-4781-BA6A-15C08CDC74C3}">
      <dsp:nvSpPr>
        <dsp:cNvPr id="0" name=""/>
        <dsp:cNvSpPr/>
      </dsp:nvSpPr>
      <dsp:spPr>
        <a:xfrm>
          <a:off x="2562010" y="1277202"/>
          <a:ext cx="2044831" cy="1022415"/>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accent1">
                  <a:lumMod val="75000"/>
                </a:schemeClr>
              </a:solidFill>
            </a:rPr>
            <a:t>Enable </a:t>
          </a:r>
          <a:endParaRPr lang="en-US" sz="3600" kern="1200" dirty="0">
            <a:solidFill>
              <a:schemeClr val="accent1">
                <a:lumMod val="75000"/>
              </a:schemeClr>
            </a:solidFill>
          </a:endParaRPr>
        </a:p>
      </dsp:txBody>
      <dsp:txXfrm>
        <a:off x="2591956" y="1307148"/>
        <a:ext cx="1984939" cy="962523"/>
      </dsp:txXfrm>
    </dsp:sp>
    <dsp:sp modelId="{8ED45A45-A11A-45C0-B2BF-57512F0C2BE2}">
      <dsp:nvSpPr>
        <dsp:cNvPr id="0" name=""/>
        <dsp:cNvSpPr/>
      </dsp:nvSpPr>
      <dsp:spPr>
        <a:xfrm>
          <a:off x="2766493" y="2299618"/>
          <a:ext cx="204483" cy="766811"/>
        </a:xfrm>
        <a:custGeom>
          <a:avLst/>
          <a:gdLst/>
          <a:ahLst/>
          <a:cxnLst/>
          <a:rect l="0" t="0" r="0" b="0"/>
          <a:pathLst>
            <a:path>
              <a:moveTo>
                <a:pt x="0" y="0"/>
              </a:moveTo>
              <a:lnTo>
                <a:pt x="0" y="766811"/>
              </a:lnTo>
              <a:lnTo>
                <a:pt x="204483" y="766811"/>
              </a:lnTo>
            </a:path>
          </a:pathLst>
        </a:custGeom>
        <a:noFill/>
        <a:ln w="25400" cap="flat" cmpd="sng" algn="ctr">
          <a:solidFill>
            <a:schemeClr val="accent6">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19513059-5DFE-4A5D-98E4-254849998BDE}">
      <dsp:nvSpPr>
        <dsp:cNvPr id="0" name=""/>
        <dsp:cNvSpPr/>
      </dsp:nvSpPr>
      <dsp:spPr>
        <a:xfrm>
          <a:off x="2970976" y="2555222"/>
          <a:ext cx="2187413" cy="102241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miter/>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dirty="0"/>
            <a:t>To enable registered scientists through life-long learning</a:t>
          </a:r>
          <a:endParaRPr lang="en-US" sz="1800" kern="1200" dirty="0"/>
        </a:p>
      </dsp:txBody>
      <dsp:txXfrm>
        <a:off x="3000922" y="2585168"/>
        <a:ext cx="2127521" cy="962523"/>
      </dsp:txXfrm>
    </dsp:sp>
    <dsp:sp modelId="{FC122EB8-4CAD-45D8-809E-B50C0AF111FE}">
      <dsp:nvSpPr>
        <dsp:cNvPr id="0" name=""/>
        <dsp:cNvSpPr/>
      </dsp:nvSpPr>
      <dsp:spPr>
        <a:xfrm>
          <a:off x="5260631" y="1277202"/>
          <a:ext cx="2044831" cy="1022415"/>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accent1">
                  <a:lumMod val="75000"/>
                </a:schemeClr>
              </a:solidFill>
            </a:rPr>
            <a:t>Regulate</a:t>
          </a:r>
          <a:r>
            <a:rPr lang="en-GB" sz="3600" kern="1200" dirty="0"/>
            <a:t>  </a:t>
          </a:r>
          <a:endParaRPr lang="en-US" sz="3600" kern="1200" dirty="0"/>
        </a:p>
      </dsp:txBody>
      <dsp:txXfrm>
        <a:off x="5290577" y="1307148"/>
        <a:ext cx="1984939" cy="962523"/>
      </dsp:txXfrm>
    </dsp:sp>
    <dsp:sp modelId="{B2B86294-7FEB-49AB-8F66-B55CBD5A9264}">
      <dsp:nvSpPr>
        <dsp:cNvPr id="0" name=""/>
        <dsp:cNvSpPr/>
      </dsp:nvSpPr>
      <dsp:spPr>
        <a:xfrm>
          <a:off x="5465114" y="2299618"/>
          <a:ext cx="204483" cy="766811"/>
        </a:xfrm>
        <a:custGeom>
          <a:avLst/>
          <a:gdLst/>
          <a:ahLst/>
          <a:cxnLst/>
          <a:rect l="0" t="0" r="0" b="0"/>
          <a:pathLst>
            <a:path>
              <a:moveTo>
                <a:pt x="0" y="0"/>
              </a:moveTo>
              <a:lnTo>
                <a:pt x="0" y="766811"/>
              </a:lnTo>
              <a:lnTo>
                <a:pt x="204483" y="766811"/>
              </a:lnTo>
            </a:path>
          </a:pathLst>
        </a:custGeom>
        <a:noFill/>
        <a:ln w="25400" cap="flat" cmpd="sng" algn="ctr">
          <a:solidFill>
            <a:schemeClr val="accent6">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6CB9247F-C3B8-4FA2-A537-81D894D1906B}">
      <dsp:nvSpPr>
        <dsp:cNvPr id="0" name=""/>
        <dsp:cNvSpPr/>
      </dsp:nvSpPr>
      <dsp:spPr>
        <a:xfrm>
          <a:off x="5669598" y="2555222"/>
          <a:ext cx="2561470" cy="102241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miter/>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t>To protect the </a:t>
          </a:r>
          <a:r>
            <a:rPr lang="en-GB" sz="1800" kern="1200" dirty="0"/>
            <a:t>Public</a:t>
          </a:r>
          <a:r>
            <a:rPr lang="en-GB" sz="1600" kern="1200" dirty="0"/>
            <a:t>, the Profession &amp; the Environment</a:t>
          </a:r>
          <a:endParaRPr lang="en-US" sz="1600" kern="1200" dirty="0"/>
        </a:p>
      </dsp:txBody>
      <dsp:txXfrm>
        <a:off x="5699544" y="2585168"/>
        <a:ext cx="2501578" cy="962523"/>
      </dsp:txXfrm>
    </dsp:sp>
    <dsp:sp modelId="{904EECEE-D7F5-4ED7-9908-59BC91BF631D}">
      <dsp:nvSpPr>
        <dsp:cNvPr id="0" name=""/>
        <dsp:cNvSpPr/>
      </dsp:nvSpPr>
      <dsp:spPr>
        <a:xfrm>
          <a:off x="8333310" y="1277202"/>
          <a:ext cx="2044831" cy="1022415"/>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accent1">
                  <a:lumMod val="75000"/>
                </a:schemeClr>
              </a:solidFill>
            </a:rPr>
            <a:t>Advise</a:t>
          </a:r>
          <a:r>
            <a:rPr lang="en-GB" sz="3600" kern="1200" dirty="0"/>
            <a:t> </a:t>
          </a:r>
          <a:endParaRPr lang="en-US" sz="3600" kern="1200" dirty="0"/>
        </a:p>
      </dsp:txBody>
      <dsp:txXfrm>
        <a:off x="8363256" y="1307148"/>
        <a:ext cx="1984939" cy="962523"/>
      </dsp:txXfrm>
    </dsp:sp>
    <dsp:sp modelId="{DF7FB07E-D414-4B6B-8C47-F91B452A4DCE}">
      <dsp:nvSpPr>
        <dsp:cNvPr id="0" name=""/>
        <dsp:cNvSpPr/>
      </dsp:nvSpPr>
      <dsp:spPr>
        <a:xfrm>
          <a:off x="8537793" y="2299618"/>
          <a:ext cx="204483" cy="766811"/>
        </a:xfrm>
        <a:custGeom>
          <a:avLst/>
          <a:gdLst/>
          <a:ahLst/>
          <a:cxnLst/>
          <a:rect l="0" t="0" r="0" b="0"/>
          <a:pathLst>
            <a:path>
              <a:moveTo>
                <a:pt x="0" y="0"/>
              </a:moveTo>
              <a:lnTo>
                <a:pt x="0" y="766811"/>
              </a:lnTo>
              <a:lnTo>
                <a:pt x="204483" y="766811"/>
              </a:lnTo>
            </a:path>
          </a:pathLst>
        </a:custGeom>
        <a:noFill/>
        <a:ln w="25400" cap="flat" cmpd="sng" algn="ctr">
          <a:solidFill>
            <a:schemeClr val="accent6">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6B049240-5FF1-4C9D-98D4-7F9B0F24AB56}">
      <dsp:nvSpPr>
        <dsp:cNvPr id="0" name=""/>
        <dsp:cNvSpPr/>
      </dsp:nvSpPr>
      <dsp:spPr>
        <a:xfrm>
          <a:off x="8742276" y="2555222"/>
          <a:ext cx="2315992" cy="102241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miter/>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dirty="0"/>
            <a:t>To advise government for policy &amp; decision making</a:t>
          </a:r>
          <a:endParaRPr lang="en-US" sz="1800" kern="1200" dirty="0"/>
        </a:p>
      </dsp:txBody>
      <dsp:txXfrm>
        <a:off x="8772222" y="2585168"/>
        <a:ext cx="2256100" cy="9625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9F4A61-0216-41FF-BD14-5FED18ACE2DE}">
      <dsp:nvSpPr>
        <dsp:cNvPr id="0" name=""/>
        <dsp:cNvSpPr/>
      </dsp:nvSpPr>
      <dsp:spPr>
        <a:xfrm rot="5400000">
          <a:off x="-84638" y="91303"/>
          <a:ext cx="1929572" cy="175842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ZA" sz="2800" b="1" kern="1200" dirty="0">
            <a:solidFill>
              <a:schemeClr val="bg2"/>
            </a:solidFill>
          </a:endParaRPr>
        </a:p>
        <a:p>
          <a:pPr marL="0" lvl="0" indent="0" algn="ctr" defTabSz="1244600">
            <a:lnSpc>
              <a:spcPct val="90000"/>
            </a:lnSpc>
            <a:spcBef>
              <a:spcPct val="0"/>
            </a:spcBef>
            <a:spcAft>
              <a:spcPct val="35000"/>
            </a:spcAft>
            <a:buNone/>
          </a:pPr>
          <a:r>
            <a:rPr lang="en-ZA" sz="2800" b="1" kern="1200" dirty="0">
              <a:solidFill>
                <a:schemeClr val="bg1"/>
              </a:solidFill>
            </a:rPr>
            <a:t>Vision</a:t>
          </a:r>
          <a:endParaRPr lang="en-US" sz="2800" kern="1200" dirty="0">
            <a:solidFill>
              <a:schemeClr val="bg1"/>
            </a:solidFill>
          </a:endParaRPr>
        </a:p>
      </dsp:txBody>
      <dsp:txXfrm rot="-5400000">
        <a:off x="937" y="884941"/>
        <a:ext cx="1758423" cy="171149"/>
      </dsp:txXfrm>
    </dsp:sp>
    <dsp:sp modelId="{A3FCE9B8-923A-44AD-8CE5-1311D8137CE1}">
      <dsp:nvSpPr>
        <dsp:cNvPr id="0" name=""/>
        <dsp:cNvSpPr/>
      </dsp:nvSpPr>
      <dsp:spPr>
        <a:xfrm rot="5400000">
          <a:off x="5911700" y="-4118637"/>
          <a:ext cx="1254881" cy="952208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just" defTabSz="889000">
            <a:lnSpc>
              <a:spcPct val="90000"/>
            </a:lnSpc>
            <a:spcBef>
              <a:spcPct val="0"/>
            </a:spcBef>
            <a:spcAft>
              <a:spcPct val="15000"/>
            </a:spcAft>
            <a:buFontTx/>
            <a:buNone/>
          </a:pPr>
          <a:r>
            <a:rPr lang="en-ZA" sz="2000" kern="1200" dirty="0"/>
            <a:t>   </a:t>
          </a:r>
          <a:r>
            <a:rPr lang="en-ZA" sz="2200" kern="1200" dirty="0">
              <a:solidFill>
                <a:prstClr val="black">
                  <a:hueOff val="0"/>
                  <a:satOff val="0"/>
                  <a:lumOff val="0"/>
                  <a:alphaOff val="0"/>
                </a:prstClr>
              </a:solidFill>
              <a:latin typeface="Arial"/>
              <a:ea typeface="DejaVu Sans"/>
              <a:cs typeface="DejaVu Sans"/>
            </a:rPr>
            <a:t>Leading the development and advancement of the Natural Science Professions in South Africa.</a:t>
          </a:r>
          <a:endParaRPr lang="en-US" sz="2200" kern="1200" dirty="0">
            <a:solidFill>
              <a:prstClr val="black">
                <a:hueOff val="0"/>
                <a:satOff val="0"/>
                <a:lumOff val="0"/>
                <a:alphaOff val="0"/>
              </a:prstClr>
            </a:solidFill>
            <a:latin typeface="Arial"/>
            <a:ea typeface="DejaVu Sans"/>
            <a:cs typeface="DejaVu Sans"/>
          </a:endParaRPr>
        </a:p>
      </dsp:txBody>
      <dsp:txXfrm rot="-5400000">
        <a:off x="1778098" y="76223"/>
        <a:ext cx="9460828" cy="1132365"/>
      </dsp:txXfrm>
    </dsp:sp>
    <dsp:sp modelId="{D38E33E1-177C-40EB-9608-2837D05322B8}">
      <dsp:nvSpPr>
        <dsp:cNvPr id="0" name=""/>
        <dsp:cNvSpPr/>
      </dsp:nvSpPr>
      <dsp:spPr>
        <a:xfrm rot="5400000">
          <a:off x="-170286" y="1915769"/>
          <a:ext cx="1929572" cy="158712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endParaRPr lang="en-US" sz="1000" kern="1200" dirty="0"/>
        </a:p>
        <a:p>
          <a:pPr marL="0" lvl="0" indent="0" algn="ctr" defTabSz="444500">
            <a:lnSpc>
              <a:spcPct val="90000"/>
            </a:lnSpc>
            <a:spcBef>
              <a:spcPct val="0"/>
            </a:spcBef>
            <a:spcAft>
              <a:spcPct val="35000"/>
            </a:spcAft>
            <a:buNone/>
          </a:pPr>
          <a:r>
            <a:rPr lang="en-US" sz="2800" b="1" kern="1200" dirty="0">
              <a:solidFill>
                <a:schemeClr val="bg1"/>
              </a:solidFill>
              <a:latin typeface="Arial"/>
              <a:ea typeface="DejaVu Sans"/>
              <a:cs typeface="DejaVu Sans"/>
            </a:rPr>
            <a:t>Mission</a:t>
          </a:r>
        </a:p>
      </dsp:txBody>
      <dsp:txXfrm rot="-5400000">
        <a:off x="937" y="2538111"/>
        <a:ext cx="1587127" cy="342445"/>
      </dsp:txXfrm>
    </dsp:sp>
    <dsp:sp modelId="{D9D3B3FA-539F-4948-AA5F-005F1FA046C4}">
      <dsp:nvSpPr>
        <dsp:cNvPr id="0" name=""/>
        <dsp:cNvSpPr/>
      </dsp:nvSpPr>
      <dsp:spPr>
        <a:xfrm rot="5400000">
          <a:off x="5849352" y="-2532690"/>
          <a:ext cx="1254221" cy="973113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just" defTabSz="977900">
            <a:lnSpc>
              <a:spcPct val="90000"/>
            </a:lnSpc>
            <a:spcBef>
              <a:spcPct val="0"/>
            </a:spcBef>
            <a:spcAft>
              <a:spcPct val="15000"/>
            </a:spcAft>
            <a:buFontTx/>
            <a:buNone/>
          </a:pPr>
          <a:r>
            <a:rPr lang="en-ZA" sz="2200" kern="1200" dirty="0">
              <a:latin typeface="Arial"/>
              <a:ea typeface="DejaVu Sans"/>
              <a:cs typeface="DejaVu Sans"/>
            </a:rPr>
            <a:t>   To</a:t>
          </a:r>
          <a:r>
            <a:rPr lang="en-ZA" sz="2200" kern="1200" dirty="0"/>
            <a:t> </a:t>
          </a:r>
          <a:r>
            <a:rPr lang="en-ZA" sz="2200" kern="1200" dirty="0">
              <a:latin typeface="Arial"/>
              <a:ea typeface="DejaVu Sans"/>
              <a:cs typeface="DejaVu Sans"/>
            </a:rPr>
            <a:t>provide an efficient statutory Council for the recruitment, registration, regulation, and advancement of the Natural Scientific Professionals to ensure high-quality services for economic growth and societal benefit. </a:t>
          </a:r>
          <a:endParaRPr lang="en-US" sz="2200" kern="1200" dirty="0"/>
        </a:p>
      </dsp:txBody>
      <dsp:txXfrm rot="-5400000">
        <a:off x="1610895" y="1766993"/>
        <a:ext cx="9669909" cy="1131769"/>
      </dsp:txXfrm>
    </dsp:sp>
    <dsp:sp modelId="{1BDE4C78-94DD-458F-B465-E858873B2688}">
      <dsp:nvSpPr>
        <dsp:cNvPr id="0" name=""/>
        <dsp:cNvSpPr/>
      </dsp:nvSpPr>
      <dsp:spPr>
        <a:xfrm rot="5400000">
          <a:off x="-143512" y="3632607"/>
          <a:ext cx="1929572" cy="164254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Arial"/>
              <a:ea typeface="DejaVu Sans"/>
              <a:cs typeface="DejaVu Sans"/>
            </a:rPr>
            <a:t>Values</a:t>
          </a:r>
        </a:p>
      </dsp:txBody>
      <dsp:txXfrm rot="-5400000">
        <a:off x="1" y="4310367"/>
        <a:ext cx="1642546" cy="287026"/>
      </dsp:txXfrm>
    </dsp:sp>
    <dsp:sp modelId="{7869DD00-4FE3-4788-848E-AADBAD12E45A}">
      <dsp:nvSpPr>
        <dsp:cNvPr id="0" name=""/>
        <dsp:cNvSpPr/>
      </dsp:nvSpPr>
      <dsp:spPr>
        <a:xfrm rot="5400000">
          <a:off x="5908726" y="-769825"/>
          <a:ext cx="1254221" cy="977909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FontTx/>
            <a:buNone/>
          </a:pPr>
          <a:r>
            <a:rPr lang="en-ZA" sz="2200" kern="1200" dirty="0">
              <a:latin typeface="Arial"/>
              <a:ea typeface="DejaVu Sans"/>
              <a:cs typeface="DejaVu Sans"/>
            </a:rPr>
            <a:t>   SACNASP will be guided by the values of </a:t>
          </a:r>
          <a:r>
            <a:rPr lang="en-ZA" sz="2200" b="0" kern="1200" dirty="0">
              <a:latin typeface="Arial"/>
              <a:ea typeface="DejaVu Sans"/>
              <a:cs typeface="DejaVu Sans"/>
            </a:rPr>
            <a:t>independence, non- discrimination, diversity, </a:t>
          </a:r>
          <a:r>
            <a:rPr lang="en-ZA" sz="2200" b="1" kern="1200" dirty="0">
              <a:solidFill>
                <a:schemeClr val="accent1"/>
              </a:solidFill>
              <a:latin typeface="Arial"/>
              <a:ea typeface="DejaVu Sans"/>
              <a:cs typeface="DejaVu Sans"/>
            </a:rPr>
            <a:t>inclusiveness</a:t>
          </a:r>
          <a:r>
            <a:rPr lang="en-ZA" sz="2200" b="0" kern="1200" dirty="0">
              <a:latin typeface="Arial"/>
              <a:ea typeface="DejaVu Sans"/>
              <a:cs typeface="DejaVu Sans"/>
            </a:rPr>
            <a:t>, honesty, </a:t>
          </a:r>
          <a:r>
            <a:rPr lang="en-ZA" sz="2200" b="1" kern="1200" dirty="0">
              <a:solidFill>
                <a:schemeClr val="accent1"/>
              </a:solidFill>
              <a:latin typeface="Arial"/>
              <a:ea typeface="DejaVu Sans"/>
              <a:cs typeface="DejaVu Sans"/>
            </a:rPr>
            <a:t>integrity</a:t>
          </a:r>
          <a:r>
            <a:rPr lang="en-ZA" sz="2200" b="0" kern="1200" dirty="0">
              <a:latin typeface="Arial"/>
              <a:ea typeface="DejaVu Sans"/>
              <a:cs typeface="DejaVu Sans"/>
            </a:rPr>
            <a:t>, respect, non-partisanship, </a:t>
          </a:r>
          <a:r>
            <a:rPr lang="en-ZA" sz="2200" b="1" kern="1200" dirty="0">
              <a:solidFill>
                <a:schemeClr val="accent1"/>
              </a:solidFill>
              <a:latin typeface="Arial"/>
              <a:ea typeface="DejaVu Sans"/>
              <a:cs typeface="DejaVu Sans"/>
            </a:rPr>
            <a:t>innovation</a:t>
          </a:r>
          <a:r>
            <a:rPr lang="en-ZA" sz="2200" b="0" kern="1200" dirty="0">
              <a:latin typeface="Arial"/>
              <a:ea typeface="DejaVu Sans"/>
              <a:cs typeface="DejaVu Sans"/>
            </a:rPr>
            <a:t>, diligence, </a:t>
          </a:r>
          <a:r>
            <a:rPr lang="en-ZA" sz="2200" b="1" kern="1200" dirty="0">
              <a:solidFill>
                <a:schemeClr val="accent1"/>
              </a:solidFill>
              <a:latin typeface="Arial"/>
              <a:ea typeface="DejaVu Sans"/>
              <a:cs typeface="DejaVu Sans"/>
            </a:rPr>
            <a:t>responsiveness</a:t>
          </a:r>
          <a:r>
            <a:rPr lang="en-ZA" sz="2200" b="0" kern="1200" dirty="0">
              <a:latin typeface="Arial"/>
              <a:ea typeface="DejaVu Sans"/>
              <a:cs typeface="DejaVu Sans"/>
            </a:rPr>
            <a:t> and </a:t>
          </a:r>
          <a:r>
            <a:rPr lang="en-ZA" sz="2200" b="1" kern="1200" dirty="0">
              <a:solidFill>
                <a:schemeClr val="accent1"/>
              </a:solidFill>
              <a:latin typeface="Arial"/>
              <a:ea typeface="DejaVu Sans"/>
              <a:cs typeface="DejaVu Sans"/>
            </a:rPr>
            <a:t>collaboration</a:t>
          </a:r>
          <a:r>
            <a:rPr lang="en-ZA" sz="2200" b="0" kern="1200" dirty="0">
              <a:latin typeface="Arial"/>
              <a:ea typeface="DejaVu Sans"/>
              <a:cs typeface="DejaVu Sans"/>
            </a:rPr>
            <a:t>. </a:t>
          </a:r>
          <a:endParaRPr lang="en-US" sz="2200" kern="1200" dirty="0"/>
        </a:p>
      </dsp:txBody>
      <dsp:txXfrm rot="-5400000">
        <a:off x="1646291" y="3553836"/>
        <a:ext cx="9717865" cy="11317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1270F3-9D95-4E67-8356-C81261F0BD64}">
      <dsp:nvSpPr>
        <dsp:cNvPr id="0" name=""/>
        <dsp:cNvSpPr/>
      </dsp:nvSpPr>
      <dsp:spPr>
        <a:xfrm>
          <a:off x="0" y="414177"/>
          <a:ext cx="10631787" cy="579600"/>
        </a:xfrm>
        <a:prstGeom prst="rect">
          <a:avLst/>
        </a:prstGeom>
        <a:solidFill>
          <a:schemeClr val="lt1">
            <a:alpha val="90000"/>
            <a:hueOff val="0"/>
            <a:satOff val="0"/>
            <a:lumOff val="0"/>
            <a:alphaOff val="0"/>
          </a:schemeClr>
        </a:solidFill>
        <a:ln w="9525" cap="flat" cmpd="sng" algn="ctr">
          <a:solidFill>
            <a:schemeClr val="accent6">
              <a:alpha val="90000"/>
              <a:hueOff val="0"/>
              <a:satOff val="0"/>
              <a:lumOff val="0"/>
              <a:alphaOff val="0"/>
            </a:schemeClr>
          </a:solidFill>
          <a:prstDash val="solid"/>
          <a:miter/>
        </a:ln>
        <a:effectLst/>
      </dsp:spPr>
      <dsp:style>
        <a:lnRef idx="1">
          <a:scrgbClr r="0" g="0" b="0"/>
        </a:lnRef>
        <a:fillRef idx="1">
          <a:scrgbClr r="0" g="0" b="0"/>
        </a:fillRef>
        <a:effectRef idx="0">
          <a:scrgbClr r="0" g="0" b="0"/>
        </a:effectRef>
        <a:fontRef idx="minor"/>
      </dsp:style>
    </dsp:sp>
    <dsp:sp modelId="{FDCF2598-2236-4F03-A2F2-66357DB634E8}">
      <dsp:nvSpPr>
        <dsp:cNvPr id="0" name=""/>
        <dsp:cNvSpPr/>
      </dsp:nvSpPr>
      <dsp:spPr>
        <a:xfrm>
          <a:off x="628131" y="185863"/>
          <a:ext cx="9506805" cy="678960"/>
        </a:xfrm>
        <a:prstGeom prst="roundRect">
          <a:avLst/>
        </a:prstGeom>
        <a:gradFill rotWithShape="0">
          <a:gsLst>
            <a:gs pos="0">
              <a:schemeClr val="accent6">
                <a:alpha val="90000"/>
                <a:hueOff val="0"/>
                <a:satOff val="0"/>
                <a:lumOff val="0"/>
                <a:alphaOff val="0"/>
                <a:tint val="50000"/>
                <a:satMod val="300000"/>
              </a:schemeClr>
            </a:gs>
            <a:gs pos="35000">
              <a:schemeClr val="accent6">
                <a:alpha val="90000"/>
                <a:hueOff val="0"/>
                <a:satOff val="0"/>
                <a:lumOff val="0"/>
                <a:alphaOff val="0"/>
                <a:tint val="37000"/>
                <a:satMod val="300000"/>
              </a:schemeClr>
            </a:gs>
            <a:gs pos="100000">
              <a:schemeClr val="accent6">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1299" tIns="0" rIns="281299" bIns="0" numCol="1" spcCol="1270" anchor="ctr" anchorCtr="0">
          <a:noAutofit/>
        </a:bodyPr>
        <a:lstStyle/>
        <a:p>
          <a:pPr marL="0" lvl="0" indent="0" algn="l" defTabSz="889000">
            <a:lnSpc>
              <a:spcPct val="90000"/>
            </a:lnSpc>
            <a:spcBef>
              <a:spcPct val="0"/>
            </a:spcBef>
            <a:spcAft>
              <a:spcPct val="35000"/>
            </a:spcAft>
            <a:buNone/>
          </a:pPr>
          <a:r>
            <a:rPr lang="en-ZA" sz="2000" kern="1200" dirty="0"/>
            <a:t>To proactively advise Government and relevant stakeholders on the contributions and role of the Natural Scientific Professions in South Africa.</a:t>
          </a:r>
          <a:endParaRPr lang="en-US" sz="2000" kern="1200" dirty="0"/>
        </a:p>
      </dsp:txBody>
      <dsp:txXfrm>
        <a:off x="661275" y="219007"/>
        <a:ext cx="9440517" cy="612672"/>
      </dsp:txXfrm>
    </dsp:sp>
    <dsp:sp modelId="{3F191647-CF18-4E40-A736-84D80F8EDDCD}">
      <dsp:nvSpPr>
        <dsp:cNvPr id="0" name=""/>
        <dsp:cNvSpPr/>
      </dsp:nvSpPr>
      <dsp:spPr>
        <a:xfrm>
          <a:off x="0" y="1457457"/>
          <a:ext cx="10631787" cy="579600"/>
        </a:xfrm>
        <a:prstGeom prst="rect">
          <a:avLst/>
        </a:prstGeom>
        <a:solidFill>
          <a:schemeClr val="lt1">
            <a:alpha val="90000"/>
            <a:hueOff val="0"/>
            <a:satOff val="0"/>
            <a:lumOff val="0"/>
            <a:alphaOff val="0"/>
          </a:schemeClr>
        </a:solidFill>
        <a:ln w="9525" cap="flat" cmpd="sng" algn="ctr">
          <a:solidFill>
            <a:schemeClr val="accent6">
              <a:alpha val="90000"/>
              <a:hueOff val="0"/>
              <a:satOff val="0"/>
              <a:lumOff val="0"/>
              <a:alphaOff val="-10000"/>
            </a:schemeClr>
          </a:solidFill>
          <a:prstDash val="solid"/>
          <a:miter/>
        </a:ln>
        <a:effectLst/>
      </dsp:spPr>
      <dsp:style>
        <a:lnRef idx="1">
          <a:scrgbClr r="0" g="0" b="0"/>
        </a:lnRef>
        <a:fillRef idx="1">
          <a:scrgbClr r="0" g="0" b="0"/>
        </a:fillRef>
        <a:effectRef idx="0">
          <a:scrgbClr r="0" g="0" b="0"/>
        </a:effectRef>
        <a:fontRef idx="minor"/>
      </dsp:style>
    </dsp:sp>
    <dsp:sp modelId="{7D214AD3-C608-4F7E-B546-0C07ABD945B7}">
      <dsp:nvSpPr>
        <dsp:cNvPr id="0" name=""/>
        <dsp:cNvSpPr/>
      </dsp:nvSpPr>
      <dsp:spPr>
        <a:xfrm>
          <a:off x="628131" y="1229143"/>
          <a:ext cx="9506805" cy="678960"/>
        </a:xfrm>
        <a:prstGeom prst="roundRect">
          <a:avLst/>
        </a:prstGeom>
        <a:gradFill rotWithShape="0">
          <a:gsLst>
            <a:gs pos="0">
              <a:schemeClr val="accent6">
                <a:alpha val="90000"/>
                <a:hueOff val="0"/>
                <a:satOff val="0"/>
                <a:lumOff val="0"/>
                <a:alphaOff val="-10000"/>
                <a:tint val="50000"/>
                <a:satMod val="300000"/>
              </a:schemeClr>
            </a:gs>
            <a:gs pos="35000">
              <a:schemeClr val="accent6">
                <a:alpha val="90000"/>
                <a:hueOff val="0"/>
                <a:satOff val="0"/>
                <a:lumOff val="0"/>
                <a:alphaOff val="-10000"/>
                <a:tint val="37000"/>
                <a:satMod val="300000"/>
              </a:schemeClr>
            </a:gs>
            <a:gs pos="100000">
              <a:schemeClr val="accent6">
                <a:alpha val="90000"/>
                <a:hueOff val="0"/>
                <a:satOff val="0"/>
                <a:lumOff val="0"/>
                <a:alphaOff val="-1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1299" tIns="0" rIns="281299" bIns="0" numCol="1" spcCol="1270" anchor="ctr" anchorCtr="0">
          <a:noAutofit/>
        </a:bodyPr>
        <a:lstStyle/>
        <a:p>
          <a:pPr marL="0" lvl="0" indent="0" algn="l" defTabSz="889000">
            <a:lnSpc>
              <a:spcPct val="90000"/>
            </a:lnSpc>
            <a:spcBef>
              <a:spcPct val="0"/>
            </a:spcBef>
            <a:spcAft>
              <a:spcPct val="35000"/>
            </a:spcAft>
            <a:buNone/>
          </a:pPr>
          <a:r>
            <a:rPr lang="en-US" sz="2000" kern="1200" dirty="0"/>
            <a:t>To enforce high professional and ethical standards for the natural scientific workforce.</a:t>
          </a:r>
        </a:p>
      </dsp:txBody>
      <dsp:txXfrm>
        <a:off x="661275" y="1262287"/>
        <a:ext cx="9440517" cy="612672"/>
      </dsp:txXfrm>
    </dsp:sp>
    <dsp:sp modelId="{E9B10365-BF05-497E-A616-7FA7EE91CB96}">
      <dsp:nvSpPr>
        <dsp:cNvPr id="0" name=""/>
        <dsp:cNvSpPr/>
      </dsp:nvSpPr>
      <dsp:spPr>
        <a:xfrm>
          <a:off x="0" y="2500737"/>
          <a:ext cx="10631787" cy="579600"/>
        </a:xfrm>
        <a:prstGeom prst="rect">
          <a:avLst/>
        </a:prstGeom>
        <a:solidFill>
          <a:schemeClr val="lt1">
            <a:alpha val="90000"/>
            <a:hueOff val="0"/>
            <a:satOff val="0"/>
            <a:lumOff val="0"/>
            <a:alphaOff val="0"/>
          </a:schemeClr>
        </a:solidFill>
        <a:ln w="9525" cap="flat" cmpd="sng" algn="ctr">
          <a:solidFill>
            <a:schemeClr val="accent6">
              <a:alpha val="90000"/>
              <a:hueOff val="0"/>
              <a:satOff val="0"/>
              <a:lumOff val="0"/>
              <a:alphaOff val="-20000"/>
            </a:schemeClr>
          </a:solidFill>
          <a:prstDash val="solid"/>
          <a:miter/>
        </a:ln>
        <a:effectLst/>
      </dsp:spPr>
      <dsp:style>
        <a:lnRef idx="1">
          <a:scrgbClr r="0" g="0" b="0"/>
        </a:lnRef>
        <a:fillRef idx="1">
          <a:scrgbClr r="0" g="0" b="0"/>
        </a:fillRef>
        <a:effectRef idx="0">
          <a:scrgbClr r="0" g="0" b="0"/>
        </a:effectRef>
        <a:fontRef idx="minor"/>
      </dsp:style>
    </dsp:sp>
    <dsp:sp modelId="{A55CAB92-D332-4025-8774-8535D5202905}">
      <dsp:nvSpPr>
        <dsp:cNvPr id="0" name=""/>
        <dsp:cNvSpPr/>
      </dsp:nvSpPr>
      <dsp:spPr>
        <a:xfrm>
          <a:off x="628131" y="2272423"/>
          <a:ext cx="9506805" cy="678960"/>
        </a:xfrm>
        <a:prstGeom prst="roundRect">
          <a:avLst/>
        </a:prstGeom>
        <a:gradFill rotWithShape="0">
          <a:gsLst>
            <a:gs pos="0">
              <a:schemeClr val="accent6">
                <a:alpha val="90000"/>
                <a:hueOff val="0"/>
                <a:satOff val="0"/>
                <a:lumOff val="0"/>
                <a:alphaOff val="-20000"/>
                <a:tint val="50000"/>
                <a:satMod val="300000"/>
              </a:schemeClr>
            </a:gs>
            <a:gs pos="35000">
              <a:schemeClr val="accent6">
                <a:alpha val="90000"/>
                <a:hueOff val="0"/>
                <a:satOff val="0"/>
                <a:lumOff val="0"/>
                <a:alphaOff val="-20000"/>
                <a:tint val="37000"/>
                <a:satMod val="300000"/>
              </a:schemeClr>
            </a:gs>
            <a:gs pos="100000">
              <a:schemeClr val="accent6">
                <a:alpha val="90000"/>
                <a:hueOff val="0"/>
                <a:satOff val="0"/>
                <a:lumOff val="0"/>
                <a:alphaOff val="-2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1299" tIns="0" rIns="281299" bIns="0" numCol="1" spcCol="1270" anchor="ctr" anchorCtr="0">
          <a:noAutofit/>
        </a:bodyPr>
        <a:lstStyle/>
        <a:p>
          <a:pPr marL="0" lvl="0" indent="0" algn="l" defTabSz="889000">
            <a:lnSpc>
              <a:spcPct val="90000"/>
            </a:lnSpc>
            <a:spcBef>
              <a:spcPct val="0"/>
            </a:spcBef>
            <a:spcAft>
              <a:spcPct val="35000"/>
            </a:spcAft>
            <a:buNone/>
          </a:pPr>
          <a:r>
            <a:rPr lang="en-US" sz="2000" kern="1200"/>
            <a:t>To promote the natural science professions and science engagement in South Africa.</a:t>
          </a:r>
        </a:p>
      </dsp:txBody>
      <dsp:txXfrm>
        <a:off x="661275" y="2305567"/>
        <a:ext cx="9440517" cy="612672"/>
      </dsp:txXfrm>
    </dsp:sp>
    <dsp:sp modelId="{63862261-8705-4FFA-A94E-1B3438F35C5A}">
      <dsp:nvSpPr>
        <dsp:cNvPr id="0" name=""/>
        <dsp:cNvSpPr/>
      </dsp:nvSpPr>
      <dsp:spPr>
        <a:xfrm>
          <a:off x="0" y="3544017"/>
          <a:ext cx="10631787" cy="579600"/>
        </a:xfrm>
        <a:prstGeom prst="rect">
          <a:avLst/>
        </a:prstGeom>
        <a:solidFill>
          <a:schemeClr val="lt1">
            <a:alpha val="90000"/>
            <a:hueOff val="0"/>
            <a:satOff val="0"/>
            <a:lumOff val="0"/>
            <a:alphaOff val="0"/>
          </a:schemeClr>
        </a:solidFill>
        <a:ln w="9525" cap="flat" cmpd="sng" algn="ctr">
          <a:solidFill>
            <a:schemeClr val="accent6">
              <a:alpha val="90000"/>
              <a:hueOff val="0"/>
              <a:satOff val="0"/>
              <a:lumOff val="0"/>
              <a:alphaOff val="-30000"/>
            </a:schemeClr>
          </a:solidFill>
          <a:prstDash val="solid"/>
          <a:miter/>
        </a:ln>
        <a:effectLst/>
      </dsp:spPr>
      <dsp:style>
        <a:lnRef idx="1">
          <a:scrgbClr r="0" g="0" b="0"/>
        </a:lnRef>
        <a:fillRef idx="1">
          <a:scrgbClr r="0" g="0" b="0"/>
        </a:fillRef>
        <a:effectRef idx="0">
          <a:scrgbClr r="0" g="0" b="0"/>
        </a:effectRef>
        <a:fontRef idx="minor"/>
      </dsp:style>
    </dsp:sp>
    <dsp:sp modelId="{48D23E4D-EE37-40E2-BBCB-6449573C244D}">
      <dsp:nvSpPr>
        <dsp:cNvPr id="0" name=""/>
        <dsp:cNvSpPr/>
      </dsp:nvSpPr>
      <dsp:spPr>
        <a:xfrm>
          <a:off x="628131" y="3315703"/>
          <a:ext cx="9506805" cy="678960"/>
        </a:xfrm>
        <a:prstGeom prst="roundRect">
          <a:avLst/>
        </a:prstGeom>
        <a:gradFill rotWithShape="0">
          <a:gsLst>
            <a:gs pos="0">
              <a:schemeClr val="accent6">
                <a:alpha val="90000"/>
                <a:hueOff val="0"/>
                <a:satOff val="0"/>
                <a:lumOff val="0"/>
                <a:alphaOff val="-30000"/>
                <a:tint val="50000"/>
                <a:satMod val="300000"/>
              </a:schemeClr>
            </a:gs>
            <a:gs pos="35000">
              <a:schemeClr val="accent6">
                <a:alpha val="90000"/>
                <a:hueOff val="0"/>
                <a:satOff val="0"/>
                <a:lumOff val="0"/>
                <a:alphaOff val="-30000"/>
                <a:tint val="37000"/>
                <a:satMod val="300000"/>
              </a:schemeClr>
            </a:gs>
            <a:gs pos="100000">
              <a:schemeClr val="accent6">
                <a:alpha val="90000"/>
                <a:hueOff val="0"/>
                <a:satOff val="0"/>
                <a:lumOff val="0"/>
                <a:alphaOff val="-3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1299" tIns="0" rIns="281299" bIns="0" numCol="1" spcCol="1270" anchor="ctr" anchorCtr="0">
          <a:noAutofit/>
        </a:bodyPr>
        <a:lstStyle/>
        <a:p>
          <a:pPr marL="0" lvl="0" indent="0" algn="l" defTabSz="889000">
            <a:lnSpc>
              <a:spcPct val="90000"/>
            </a:lnSpc>
            <a:spcBef>
              <a:spcPct val="0"/>
            </a:spcBef>
            <a:spcAft>
              <a:spcPct val="35000"/>
            </a:spcAft>
            <a:buNone/>
          </a:pPr>
          <a:r>
            <a:rPr lang="en-US" sz="2000" kern="1200"/>
            <a:t>To promote the professional development and transformation of the natural science sector in South Africa.</a:t>
          </a:r>
        </a:p>
      </dsp:txBody>
      <dsp:txXfrm>
        <a:off x="661275" y="3348847"/>
        <a:ext cx="9440517" cy="612672"/>
      </dsp:txXfrm>
    </dsp:sp>
    <dsp:sp modelId="{24D14853-4179-4BE9-8E75-03904E4D829D}">
      <dsp:nvSpPr>
        <dsp:cNvPr id="0" name=""/>
        <dsp:cNvSpPr/>
      </dsp:nvSpPr>
      <dsp:spPr>
        <a:xfrm>
          <a:off x="0" y="4587297"/>
          <a:ext cx="10631787" cy="579600"/>
        </a:xfrm>
        <a:prstGeom prst="rect">
          <a:avLst/>
        </a:prstGeom>
        <a:solidFill>
          <a:schemeClr val="lt1">
            <a:alpha val="90000"/>
            <a:hueOff val="0"/>
            <a:satOff val="0"/>
            <a:lumOff val="0"/>
            <a:alphaOff val="0"/>
          </a:schemeClr>
        </a:solidFill>
        <a:ln w="9525" cap="flat" cmpd="sng" algn="ctr">
          <a:solidFill>
            <a:schemeClr val="accent6">
              <a:alpha val="90000"/>
              <a:hueOff val="0"/>
              <a:satOff val="0"/>
              <a:lumOff val="0"/>
              <a:alphaOff val="-40000"/>
            </a:schemeClr>
          </a:solidFill>
          <a:prstDash val="solid"/>
          <a:miter/>
        </a:ln>
        <a:effectLst/>
      </dsp:spPr>
      <dsp:style>
        <a:lnRef idx="1">
          <a:scrgbClr r="0" g="0" b="0"/>
        </a:lnRef>
        <a:fillRef idx="1">
          <a:scrgbClr r="0" g="0" b="0"/>
        </a:fillRef>
        <a:effectRef idx="0">
          <a:scrgbClr r="0" g="0" b="0"/>
        </a:effectRef>
        <a:fontRef idx="minor"/>
      </dsp:style>
    </dsp:sp>
    <dsp:sp modelId="{60399F08-6B51-4D6E-B86B-4B51A3C88CA0}">
      <dsp:nvSpPr>
        <dsp:cNvPr id="0" name=""/>
        <dsp:cNvSpPr/>
      </dsp:nvSpPr>
      <dsp:spPr>
        <a:xfrm>
          <a:off x="628131" y="4358983"/>
          <a:ext cx="9506805" cy="678960"/>
        </a:xfrm>
        <a:prstGeom prst="roundRect">
          <a:avLst/>
        </a:prstGeom>
        <a:gradFill rotWithShape="0">
          <a:gsLst>
            <a:gs pos="0">
              <a:schemeClr val="accent6">
                <a:alpha val="90000"/>
                <a:hueOff val="0"/>
                <a:satOff val="0"/>
                <a:lumOff val="0"/>
                <a:alphaOff val="-40000"/>
                <a:tint val="50000"/>
                <a:satMod val="300000"/>
              </a:schemeClr>
            </a:gs>
            <a:gs pos="35000">
              <a:schemeClr val="accent6">
                <a:alpha val="90000"/>
                <a:hueOff val="0"/>
                <a:satOff val="0"/>
                <a:lumOff val="0"/>
                <a:alphaOff val="-40000"/>
                <a:tint val="37000"/>
                <a:satMod val="300000"/>
              </a:schemeClr>
            </a:gs>
            <a:gs pos="100000">
              <a:schemeClr val="accent6">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1299" tIns="0" rIns="281299" bIns="0" numCol="1" spcCol="1270" anchor="ctr" anchorCtr="0">
          <a:noAutofit/>
        </a:bodyPr>
        <a:lstStyle/>
        <a:p>
          <a:pPr marL="0" lvl="0" indent="0" algn="l" defTabSz="889000">
            <a:lnSpc>
              <a:spcPct val="90000"/>
            </a:lnSpc>
            <a:spcBef>
              <a:spcPct val="0"/>
            </a:spcBef>
            <a:spcAft>
              <a:spcPct val="35000"/>
            </a:spcAft>
            <a:buNone/>
          </a:pPr>
          <a:r>
            <a:rPr lang="en-US" sz="2000" kern="1200"/>
            <a:t>To foster a culture of good corporate governance</a:t>
          </a:r>
        </a:p>
      </dsp:txBody>
      <dsp:txXfrm>
        <a:off x="661275" y="4392127"/>
        <a:ext cx="9440517" cy="6126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055984-E888-46B7-97A7-2633C0EA5D47}">
      <dsp:nvSpPr>
        <dsp:cNvPr id="0" name=""/>
        <dsp:cNvSpPr/>
      </dsp:nvSpPr>
      <dsp:spPr>
        <a:xfrm>
          <a:off x="3404" y="747824"/>
          <a:ext cx="3717183" cy="3363631"/>
        </a:xfrm>
        <a:prstGeom prst="ellipse">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ZA" sz="3000" b="1" kern="1200" dirty="0">
              <a:solidFill>
                <a:schemeClr val="accent1"/>
              </a:solidFill>
            </a:rPr>
            <a:t>SACNASP's strategic plan aligns to five of the seven national priorities</a:t>
          </a:r>
          <a:endParaRPr lang="en-US" sz="3000" b="1" kern="1200" dirty="0">
            <a:solidFill>
              <a:schemeClr val="accent1"/>
            </a:solidFill>
          </a:endParaRPr>
        </a:p>
      </dsp:txBody>
      <dsp:txXfrm>
        <a:off x="547773" y="1240416"/>
        <a:ext cx="2628445" cy="2378447"/>
      </dsp:txXfrm>
    </dsp:sp>
    <dsp:sp modelId="{A9F0D879-EC54-4D4E-AA0B-D53AE127E9EC}">
      <dsp:nvSpPr>
        <dsp:cNvPr id="0" name=""/>
        <dsp:cNvSpPr/>
      </dsp:nvSpPr>
      <dsp:spPr>
        <a:xfrm rot="18469189">
          <a:off x="3463087" y="1351233"/>
          <a:ext cx="2189191" cy="0"/>
        </a:xfrm>
        <a:custGeom>
          <a:avLst/>
          <a:gdLst/>
          <a:ahLst/>
          <a:cxnLst/>
          <a:rect l="0" t="0" r="0" b="0"/>
          <a:pathLst>
            <a:path>
              <a:moveTo>
                <a:pt x="0" y="0"/>
              </a:moveTo>
              <a:lnTo>
                <a:pt x="2189191" y="0"/>
              </a:lnTo>
            </a:path>
          </a:pathLst>
        </a:custGeom>
        <a:noFill/>
        <a:ln w="25400" cap="flat" cmpd="sng" algn="ctr">
          <a:solidFill>
            <a:schemeClr val="accent6">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9DE1708A-0659-42BC-8C7C-8ACA6807413A}">
      <dsp:nvSpPr>
        <dsp:cNvPr id="0" name=""/>
        <dsp:cNvSpPr/>
      </dsp:nvSpPr>
      <dsp:spPr>
        <a:xfrm>
          <a:off x="5228867" y="486565"/>
          <a:ext cx="652951" cy="0"/>
        </a:xfrm>
        <a:prstGeom prst="line">
          <a:avLst/>
        </a:prstGeom>
        <a:noFill/>
        <a:ln w="25400" cap="flat" cmpd="sng" algn="ctr">
          <a:solidFill>
            <a:schemeClr val="accent6">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A6CAA9A2-E7D1-47A8-8834-150E704B4CEF}">
      <dsp:nvSpPr>
        <dsp:cNvPr id="0" name=""/>
        <dsp:cNvSpPr/>
      </dsp:nvSpPr>
      <dsp:spPr>
        <a:xfrm>
          <a:off x="5881818" y="796"/>
          <a:ext cx="4630016" cy="97153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ZA" sz="2300" kern="1200"/>
            <a:t>A capable, Ethical and Developmental State.</a:t>
          </a:r>
          <a:endParaRPr lang="en-US" sz="2300" kern="1200"/>
        </a:p>
      </dsp:txBody>
      <dsp:txXfrm>
        <a:off x="5881818" y="796"/>
        <a:ext cx="4630016" cy="971537"/>
      </dsp:txXfrm>
    </dsp:sp>
    <dsp:sp modelId="{CB04D178-88ED-42CB-8450-F6B68E0AE47D}">
      <dsp:nvSpPr>
        <dsp:cNvPr id="0" name=""/>
        <dsp:cNvSpPr/>
      </dsp:nvSpPr>
      <dsp:spPr>
        <a:xfrm rot="19632777">
          <a:off x="3759308" y="1890436"/>
          <a:ext cx="1596748" cy="0"/>
        </a:xfrm>
        <a:custGeom>
          <a:avLst/>
          <a:gdLst/>
          <a:ahLst/>
          <a:cxnLst/>
          <a:rect l="0" t="0" r="0" b="0"/>
          <a:pathLst>
            <a:path>
              <a:moveTo>
                <a:pt x="0" y="0"/>
              </a:moveTo>
              <a:lnTo>
                <a:pt x="1596748" y="0"/>
              </a:lnTo>
            </a:path>
          </a:pathLst>
        </a:custGeom>
        <a:noFill/>
        <a:ln w="25400" cap="flat" cmpd="sng" algn="ctr">
          <a:solidFill>
            <a:schemeClr val="accent6">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D94FA020-24ED-43F5-A054-675417D215A9}">
      <dsp:nvSpPr>
        <dsp:cNvPr id="0" name=""/>
        <dsp:cNvSpPr/>
      </dsp:nvSpPr>
      <dsp:spPr>
        <a:xfrm>
          <a:off x="5228867" y="1458102"/>
          <a:ext cx="652951" cy="0"/>
        </a:xfrm>
        <a:prstGeom prst="line">
          <a:avLst/>
        </a:prstGeom>
        <a:noFill/>
        <a:ln w="25400" cap="flat" cmpd="sng" algn="ctr">
          <a:solidFill>
            <a:schemeClr val="accent6">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6AE7D98C-2C80-4264-A8BA-A18D1349E504}">
      <dsp:nvSpPr>
        <dsp:cNvPr id="0" name=""/>
        <dsp:cNvSpPr/>
      </dsp:nvSpPr>
      <dsp:spPr>
        <a:xfrm>
          <a:off x="5881818" y="972333"/>
          <a:ext cx="4630016" cy="97153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ZA" sz="2300" kern="1200"/>
            <a:t>Economic Transformation and Job Creation. </a:t>
          </a:r>
          <a:endParaRPr lang="en-US" sz="2300" kern="1200"/>
        </a:p>
      </dsp:txBody>
      <dsp:txXfrm>
        <a:off x="5881818" y="972333"/>
        <a:ext cx="4630016" cy="971537"/>
      </dsp:txXfrm>
    </dsp:sp>
    <dsp:sp modelId="{7579190C-9B8F-4378-B734-91A5EFE7805C}">
      <dsp:nvSpPr>
        <dsp:cNvPr id="0" name=""/>
        <dsp:cNvSpPr/>
      </dsp:nvSpPr>
      <dsp:spPr>
        <a:xfrm>
          <a:off x="3886498" y="2429640"/>
          <a:ext cx="1342368" cy="0"/>
        </a:xfrm>
        <a:custGeom>
          <a:avLst/>
          <a:gdLst/>
          <a:ahLst/>
          <a:cxnLst/>
          <a:rect l="0" t="0" r="0" b="0"/>
          <a:pathLst>
            <a:path>
              <a:moveTo>
                <a:pt x="0" y="0"/>
              </a:moveTo>
              <a:lnTo>
                <a:pt x="1342368" y="0"/>
              </a:lnTo>
            </a:path>
          </a:pathLst>
        </a:custGeom>
        <a:noFill/>
        <a:ln w="25400" cap="flat" cmpd="sng" algn="ctr">
          <a:solidFill>
            <a:schemeClr val="accent6">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20FDFC58-879D-444F-9282-B3F978FFF280}">
      <dsp:nvSpPr>
        <dsp:cNvPr id="0" name=""/>
        <dsp:cNvSpPr/>
      </dsp:nvSpPr>
      <dsp:spPr>
        <a:xfrm>
          <a:off x="5228867" y="2429640"/>
          <a:ext cx="652951" cy="0"/>
        </a:xfrm>
        <a:prstGeom prst="line">
          <a:avLst/>
        </a:prstGeom>
        <a:noFill/>
        <a:ln w="25400" cap="flat" cmpd="sng" algn="ctr">
          <a:solidFill>
            <a:schemeClr val="accent6">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4187CB22-A579-441F-819C-B8AC7A5067AC}">
      <dsp:nvSpPr>
        <dsp:cNvPr id="0" name=""/>
        <dsp:cNvSpPr/>
      </dsp:nvSpPr>
      <dsp:spPr>
        <a:xfrm>
          <a:off x="5881818" y="1943871"/>
          <a:ext cx="4630016" cy="97153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ZA" sz="2300" kern="1200"/>
            <a:t>Education, Skills and Health.</a:t>
          </a:r>
          <a:endParaRPr lang="en-US" sz="2300" kern="1200"/>
        </a:p>
      </dsp:txBody>
      <dsp:txXfrm>
        <a:off x="5881818" y="1943871"/>
        <a:ext cx="4630016" cy="971537"/>
      </dsp:txXfrm>
    </dsp:sp>
    <dsp:sp modelId="{B6DADE4B-E933-486F-BD8F-D19E1BB553E3}">
      <dsp:nvSpPr>
        <dsp:cNvPr id="0" name=""/>
        <dsp:cNvSpPr/>
      </dsp:nvSpPr>
      <dsp:spPr>
        <a:xfrm rot="1967223">
          <a:off x="3759308" y="2968843"/>
          <a:ext cx="1596748" cy="0"/>
        </a:xfrm>
        <a:custGeom>
          <a:avLst/>
          <a:gdLst/>
          <a:ahLst/>
          <a:cxnLst/>
          <a:rect l="0" t="0" r="0" b="0"/>
          <a:pathLst>
            <a:path>
              <a:moveTo>
                <a:pt x="0" y="0"/>
              </a:moveTo>
              <a:lnTo>
                <a:pt x="1596748" y="0"/>
              </a:lnTo>
            </a:path>
          </a:pathLst>
        </a:custGeom>
        <a:noFill/>
        <a:ln w="25400" cap="flat" cmpd="sng" algn="ctr">
          <a:solidFill>
            <a:schemeClr val="accent6">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C4BA4F73-53D9-4D69-91FA-F430C3627CB6}">
      <dsp:nvSpPr>
        <dsp:cNvPr id="0" name=""/>
        <dsp:cNvSpPr/>
      </dsp:nvSpPr>
      <dsp:spPr>
        <a:xfrm>
          <a:off x="5228867" y="3401177"/>
          <a:ext cx="652951" cy="0"/>
        </a:xfrm>
        <a:prstGeom prst="line">
          <a:avLst/>
        </a:prstGeom>
        <a:noFill/>
        <a:ln w="25400" cap="flat" cmpd="sng" algn="ctr">
          <a:solidFill>
            <a:schemeClr val="accent6">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1F5C5B61-33E8-466A-A929-6E24E139C48A}">
      <dsp:nvSpPr>
        <dsp:cNvPr id="0" name=""/>
        <dsp:cNvSpPr/>
      </dsp:nvSpPr>
      <dsp:spPr>
        <a:xfrm>
          <a:off x="5881818" y="2915408"/>
          <a:ext cx="4630016" cy="97153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ZA" sz="2300" kern="1200" dirty="0"/>
            <a:t>Social Cohesion, Safer Communities; and</a:t>
          </a:r>
          <a:endParaRPr lang="en-US" sz="2300" kern="1200" dirty="0"/>
        </a:p>
      </dsp:txBody>
      <dsp:txXfrm>
        <a:off x="5881818" y="2915408"/>
        <a:ext cx="4630016" cy="971537"/>
      </dsp:txXfrm>
    </dsp:sp>
    <dsp:sp modelId="{59704A9E-FA38-4AD0-9BBA-A8FF72513C37}">
      <dsp:nvSpPr>
        <dsp:cNvPr id="0" name=""/>
        <dsp:cNvSpPr/>
      </dsp:nvSpPr>
      <dsp:spPr>
        <a:xfrm rot="3130811">
          <a:off x="3463087" y="3508046"/>
          <a:ext cx="2189191" cy="0"/>
        </a:xfrm>
        <a:custGeom>
          <a:avLst/>
          <a:gdLst/>
          <a:ahLst/>
          <a:cxnLst/>
          <a:rect l="0" t="0" r="0" b="0"/>
          <a:pathLst>
            <a:path>
              <a:moveTo>
                <a:pt x="0" y="0"/>
              </a:moveTo>
              <a:lnTo>
                <a:pt x="2189191" y="0"/>
              </a:lnTo>
            </a:path>
          </a:pathLst>
        </a:custGeom>
        <a:noFill/>
        <a:ln w="25400" cap="flat" cmpd="sng" algn="ctr">
          <a:solidFill>
            <a:schemeClr val="accent6">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E72C12F2-459E-4D20-AB17-1BED18AD2800}">
      <dsp:nvSpPr>
        <dsp:cNvPr id="0" name=""/>
        <dsp:cNvSpPr/>
      </dsp:nvSpPr>
      <dsp:spPr>
        <a:xfrm>
          <a:off x="5228867" y="4372714"/>
          <a:ext cx="652951" cy="0"/>
        </a:xfrm>
        <a:prstGeom prst="line">
          <a:avLst/>
        </a:prstGeom>
        <a:noFill/>
        <a:ln w="25400" cap="flat" cmpd="sng" algn="ctr">
          <a:solidFill>
            <a:schemeClr val="accent6">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0DB3364F-157D-463A-A29E-B1B37DE17340}">
      <dsp:nvSpPr>
        <dsp:cNvPr id="0" name=""/>
        <dsp:cNvSpPr/>
      </dsp:nvSpPr>
      <dsp:spPr>
        <a:xfrm>
          <a:off x="5881818" y="3886946"/>
          <a:ext cx="4630016" cy="97153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ZA" sz="2300" kern="1200" dirty="0"/>
            <a:t>A better Africa and a Better World</a:t>
          </a:r>
          <a:endParaRPr lang="en-US" sz="2300" kern="1200" dirty="0"/>
        </a:p>
      </dsp:txBody>
      <dsp:txXfrm>
        <a:off x="5881818" y="3886946"/>
        <a:ext cx="4630016" cy="9715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0C96F2-635D-44F7-BAFA-2777B30F8B01}">
      <dsp:nvSpPr>
        <dsp:cNvPr id="0" name=""/>
        <dsp:cNvSpPr/>
      </dsp:nvSpPr>
      <dsp:spPr>
        <a:xfrm>
          <a:off x="3169" y="455532"/>
          <a:ext cx="3090386" cy="1236154"/>
        </a:xfrm>
        <a:prstGeom prst="rect">
          <a:avLst/>
        </a:prstGeom>
        <a:solidFill>
          <a:schemeClr val="accent5">
            <a:shade val="50000"/>
            <a:hueOff val="0"/>
            <a:satOff val="0"/>
            <a:lumOff val="0"/>
            <a:alphaOff val="0"/>
          </a:schemeClr>
        </a:solidFill>
        <a:ln w="25400" cap="flat" cmpd="sng" algn="ctr">
          <a:solidFill>
            <a:schemeClr val="accent5">
              <a:shade val="50000"/>
              <a:hueOff val="0"/>
              <a:satOff val="0"/>
              <a:lumOff val="0"/>
              <a:alphaOff val="0"/>
            </a:schemeClr>
          </a:solidFill>
          <a:prstDash val="solid"/>
          <a:miter/>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t>NDP	</a:t>
          </a:r>
        </a:p>
      </dsp:txBody>
      <dsp:txXfrm>
        <a:off x="3169" y="455532"/>
        <a:ext cx="3090386" cy="1236154"/>
      </dsp:txXfrm>
    </dsp:sp>
    <dsp:sp modelId="{24F63FFC-DEC7-462A-B311-4B7C983B6065}">
      <dsp:nvSpPr>
        <dsp:cNvPr id="0" name=""/>
        <dsp:cNvSpPr/>
      </dsp:nvSpPr>
      <dsp:spPr>
        <a:xfrm>
          <a:off x="3169" y="1691687"/>
          <a:ext cx="3090386" cy="2854800"/>
        </a:xfrm>
        <a:prstGeom prst="rect">
          <a:avLst/>
        </a:prstGeom>
        <a:solidFill>
          <a:schemeClr val="accent5">
            <a:alpha val="90000"/>
            <a:tint val="55000"/>
            <a:hueOff val="0"/>
            <a:satOff val="0"/>
            <a:lumOff val="0"/>
            <a:alphaOff val="0"/>
          </a:schemeClr>
        </a:solidFill>
        <a:ln w="25400" cap="flat" cmpd="sng" algn="ctr">
          <a:solidFill>
            <a:schemeClr val="accent5">
              <a:alpha val="90000"/>
              <a:tint val="55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New report on “The skills and competencies required for the future natural scientist amid grand societal challenges’.</a:t>
          </a:r>
        </a:p>
        <a:p>
          <a:pPr marL="114300" lvl="1" indent="-114300" algn="l" defTabSz="666750">
            <a:lnSpc>
              <a:spcPct val="90000"/>
            </a:lnSpc>
            <a:spcBef>
              <a:spcPct val="0"/>
            </a:spcBef>
            <a:spcAft>
              <a:spcPct val="15000"/>
            </a:spcAft>
            <a:buChar char="•"/>
          </a:pPr>
          <a:r>
            <a:rPr lang="en-US" sz="1500" kern="1200" dirty="0"/>
            <a:t>Continuing Professional Development contributes to an enabling environment on innovation. </a:t>
          </a:r>
        </a:p>
        <a:p>
          <a:pPr marL="114300" lvl="1" indent="-114300" algn="l" defTabSz="666750">
            <a:lnSpc>
              <a:spcPct val="90000"/>
            </a:lnSpc>
            <a:spcBef>
              <a:spcPct val="0"/>
            </a:spcBef>
            <a:spcAft>
              <a:spcPct val="15000"/>
            </a:spcAft>
            <a:buChar char="•"/>
          </a:pPr>
          <a:endParaRPr lang="en-US" sz="1500" kern="1200" dirty="0"/>
        </a:p>
      </dsp:txBody>
      <dsp:txXfrm>
        <a:off x="3169" y="1691687"/>
        <a:ext cx="3090386" cy="2854800"/>
      </dsp:txXfrm>
    </dsp:sp>
    <dsp:sp modelId="{4213131E-E403-4E98-ADD0-87BECA02C4BC}">
      <dsp:nvSpPr>
        <dsp:cNvPr id="0" name=""/>
        <dsp:cNvSpPr/>
      </dsp:nvSpPr>
      <dsp:spPr>
        <a:xfrm>
          <a:off x="3526209" y="455532"/>
          <a:ext cx="3090386" cy="1236154"/>
        </a:xfrm>
        <a:prstGeom prst="rect">
          <a:avLst/>
        </a:prstGeom>
        <a:solidFill>
          <a:schemeClr val="accent5">
            <a:shade val="50000"/>
            <a:hueOff val="222839"/>
            <a:satOff val="5970"/>
            <a:lumOff val="26302"/>
            <a:alphaOff val="0"/>
          </a:schemeClr>
        </a:solidFill>
        <a:ln w="25400" cap="flat" cmpd="sng" algn="ctr">
          <a:solidFill>
            <a:schemeClr val="accent5">
              <a:shade val="50000"/>
              <a:hueOff val="222839"/>
              <a:satOff val="5970"/>
              <a:lumOff val="26302"/>
              <a:alphaOff val="0"/>
            </a:schemeClr>
          </a:solidFill>
          <a:prstDash val="solid"/>
          <a:miter/>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t>ERRP</a:t>
          </a:r>
        </a:p>
      </dsp:txBody>
      <dsp:txXfrm>
        <a:off x="3526209" y="455532"/>
        <a:ext cx="3090386" cy="1236154"/>
      </dsp:txXfrm>
    </dsp:sp>
    <dsp:sp modelId="{1A3D5140-0DAD-4B78-B9E6-0459FDC37C6C}">
      <dsp:nvSpPr>
        <dsp:cNvPr id="0" name=""/>
        <dsp:cNvSpPr/>
      </dsp:nvSpPr>
      <dsp:spPr>
        <a:xfrm>
          <a:off x="3526209" y="1579550"/>
          <a:ext cx="3090386" cy="2854800"/>
        </a:xfrm>
        <a:prstGeom prst="rect">
          <a:avLst/>
        </a:prstGeom>
        <a:solidFill>
          <a:schemeClr val="accent5">
            <a:alpha val="90000"/>
            <a:tint val="55000"/>
            <a:hueOff val="0"/>
            <a:satOff val="0"/>
            <a:lumOff val="0"/>
            <a:alphaOff val="0"/>
          </a:schemeClr>
        </a:solidFill>
        <a:ln w="25400" cap="flat" cmpd="sng" algn="ctr">
          <a:solidFill>
            <a:schemeClr val="accent5">
              <a:alpha val="90000"/>
              <a:tint val="55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500" kern="1200" dirty="0">
              <a:latin typeface="+mn-lt"/>
              <a:cs typeface="Calibri Light" panose="020F0302020204030204" pitchFamily="34" charset="0"/>
            </a:rPr>
            <a:t>Collaboration with government entities to decrease application times and reduce financial burden on young graduates to improve access to </a:t>
          </a:r>
          <a:r>
            <a:rPr lang="en-US" sz="1500" kern="1200">
              <a:latin typeface="+mn-lt"/>
              <a:cs typeface="Calibri Light" panose="020F0302020204030204" pitchFamily="34" charset="0"/>
            </a:rPr>
            <a:t>employment opportunities. </a:t>
          </a:r>
          <a:endParaRPr lang="en-US" sz="1500" kern="1200" dirty="0"/>
        </a:p>
      </dsp:txBody>
      <dsp:txXfrm>
        <a:off x="3526209" y="1579550"/>
        <a:ext cx="3090386" cy="2854800"/>
      </dsp:txXfrm>
    </dsp:sp>
    <dsp:sp modelId="{1F56FF3B-E1C5-4C2F-A054-AADB699DF758}">
      <dsp:nvSpPr>
        <dsp:cNvPr id="0" name=""/>
        <dsp:cNvSpPr/>
      </dsp:nvSpPr>
      <dsp:spPr>
        <a:xfrm>
          <a:off x="7049250" y="455532"/>
          <a:ext cx="3090386" cy="1236154"/>
        </a:xfrm>
        <a:prstGeom prst="rect">
          <a:avLst/>
        </a:prstGeom>
        <a:solidFill>
          <a:schemeClr val="accent5">
            <a:shade val="50000"/>
            <a:hueOff val="222839"/>
            <a:satOff val="5970"/>
            <a:lumOff val="26302"/>
            <a:alphaOff val="0"/>
          </a:schemeClr>
        </a:solidFill>
        <a:ln w="25400" cap="flat" cmpd="sng" algn="ctr">
          <a:solidFill>
            <a:schemeClr val="accent5">
              <a:shade val="50000"/>
              <a:hueOff val="222839"/>
              <a:satOff val="5970"/>
              <a:lumOff val="26302"/>
              <a:alphaOff val="0"/>
            </a:schemeClr>
          </a:solidFill>
          <a:prstDash val="solid"/>
          <a:miter/>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t>Decadal Plan</a:t>
          </a:r>
        </a:p>
      </dsp:txBody>
      <dsp:txXfrm>
        <a:off x="7049250" y="455532"/>
        <a:ext cx="3090386" cy="1236154"/>
      </dsp:txXfrm>
    </dsp:sp>
    <dsp:sp modelId="{0D467A07-DDA0-46C4-97B0-8E345D184ECE}">
      <dsp:nvSpPr>
        <dsp:cNvPr id="0" name=""/>
        <dsp:cNvSpPr/>
      </dsp:nvSpPr>
      <dsp:spPr>
        <a:xfrm>
          <a:off x="7052419" y="1700223"/>
          <a:ext cx="3090386" cy="2854800"/>
        </a:xfrm>
        <a:prstGeom prst="rect">
          <a:avLst/>
        </a:prstGeom>
        <a:solidFill>
          <a:schemeClr val="accent5">
            <a:alpha val="90000"/>
            <a:tint val="55000"/>
            <a:hueOff val="0"/>
            <a:satOff val="0"/>
            <a:lumOff val="0"/>
            <a:alphaOff val="0"/>
          </a:schemeClr>
        </a:solidFill>
        <a:ln w="25400" cap="flat" cmpd="sng" algn="ctr">
          <a:solidFill>
            <a:schemeClr val="accent5">
              <a:alpha val="90000"/>
              <a:tint val="55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0" algn="l" defTabSz="666750">
            <a:lnSpc>
              <a:spcPct val="90000"/>
            </a:lnSpc>
            <a:spcBef>
              <a:spcPct val="0"/>
            </a:spcBef>
            <a:spcAft>
              <a:spcPct val="15000"/>
            </a:spcAft>
            <a:buChar char="•"/>
          </a:pPr>
          <a:r>
            <a:rPr lang="en-US" sz="1500" kern="1200" dirty="0"/>
            <a:t>Skilling, upskilling and reskilling </a:t>
          </a:r>
          <a:r>
            <a:rPr lang="en-US" sz="1500" kern="1200" dirty="0" err="1"/>
            <a:t>programmes</a:t>
          </a:r>
          <a:r>
            <a:rPr lang="en-US" sz="1500" kern="1200" dirty="0"/>
            <a:t> (CMP and CPD)</a:t>
          </a:r>
        </a:p>
        <a:p>
          <a:pPr marL="114300" lvl="1" indent="0" algn="l" defTabSz="666750">
            <a:lnSpc>
              <a:spcPct val="90000"/>
            </a:lnSpc>
            <a:spcBef>
              <a:spcPct val="0"/>
            </a:spcBef>
            <a:spcAft>
              <a:spcPct val="15000"/>
            </a:spcAft>
            <a:buChar char="•"/>
          </a:pPr>
          <a:r>
            <a:rPr lang="en-US" sz="1500" kern="1200" dirty="0"/>
            <a:t>Promote 4IR early Q1 2023 collaboration with University of Johannesburg.</a:t>
          </a:r>
        </a:p>
        <a:p>
          <a:pPr marL="114300" lvl="1" indent="0" algn="l" defTabSz="666750">
            <a:lnSpc>
              <a:spcPct val="90000"/>
            </a:lnSpc>
            <a:spcBef>
              <a:spcPct val="0"/>
            </a:spcBef>
            <a:spcAft>
              <a:spcPct val="15000"/>
            </a:spcAft>
            <a:buChar char="•"/>
          </a:pPr>
          <a:r>
            <a:rPr lang="en-US" sz="1500" kern="1200" dirty="0"/>
            <a:t>Development of </a:t>
          </a:r>
          <a:r>
            <a:rPr lang="en-US" sz="1500" kern="1200" dirty="0" err="1"/>
            <a:t>programmes</a:t>
          </a:r>
          <a:r>
            <a:rPr lang="en-US" sz="1500" kern="1200" dirty="0"/>
            <a:t> to give people living in rural areas access to SACNASP </a:t>
          </a:r>
          <a:r>
            <a:rPr lang="en-US" sz="1500" kern="1200" dirty="0" err="1"/>
            <a:t>iniatives</a:t>
          </a:r>
          <a:r>
            <a:rPr lang="en-US" sz="1500" kern="1200" dirty="0"/>
            <a:t>.</a:t>
          </a:r>
        </a:p>
        <a:p>
          <a:pPr marL="114300" lvl="1" indent="0" algn="l" defTabSz="666750">
            <a:lnSpc>
              <a:spcPct val="90000"/>
            </a:lnSpc>
            <a:spcBef>
              <a:spcPct val="0"/>
            </a:spcBef>
            <a:spcAft>
              <a:spcPct val="15000"/>
            </a:spcAft>
            <a:buChar char="•"/>
          </a:pPr>
          <a:endParaRPr lang="en-US" sz="1500" kern="1200" dirty="0"/>
        </a:p>
        <a:p>
          <a:pPr marL="114300" lvl="1" indent="0" algn="l" defTabSz="666750">
            <a:lnSpc>
              <a:spcPct val="90000"/>
            </a:lnSpc>
            <a:spcBef>
              <a:spcPct val="0"/>
            </a:spcBef>
            <a:spcAft>
              <a:spcPct val="15000"/>
            </a:spcAft>
            <a:buChar char="•"/>
          </a:pPr>
          <a:endParaRPr lang="en-US" sz="1500" kern="1200" dirty="0"/>
        </a:p>
      </dsp:txBody>
      <dsp:txXfrm>
        <a:off x="7052419" y="1700223"/>
        <a:ext cx="3090386" cy="28548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5086C-6DDE-4EB1-A1A8-999DB60ACC96}">
      <dsp:nvSpPr>
        <dsp:cNvPr id="0" name=""/>
        <dsp:cNvSpPr/>
      </dsp:nvSpPr>
      <dsp:spPr>
        <a:xfrm>
          <a:off x="1801" y="906026"/>
          <a:ext cx="2070892" cy="1035446"/>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bg1">
                  <a:lumMod val="75000"/>
                </a:schemeClr>
              </a:solidFill>
            </a:rPr>
            <a:t>Register</a:t>
          </a:r>
          <a:r>
            <a:rPr lang="en-GB" sz="3600" kern="1200" dirty="0"/>
            <a:t> </a:t>
          </a:r>
          <a:endParaRPr lang="en-US" sz="3600" kern="1200" dirty="0"/>
        </a:p>
      </dsp:txBody>
      <dsp:txXfrm>
        <a:off x="32128" y="936353"/>
        <a:ext cx="2010238" cy="974792"/>
      </dsp:txXfrm>
    </dsp:sp>
    <dsp:sp modelId="{0D8739EE-E567-46C9-8782-EC43B78DCDA4}">
      <dsp:nvSpPr>
        <dsp:cNvPr id="0" name=""/>
        <dsp:cNvSpPr/>
      </dsp:nvSpPr>
      <dsp:spPr>
        <a:xfrm>
          <a:off x="208891" y="1941473"/>
          <a:ext cx="207089" cy="776584"/>
        </a:xfrm>
        <a:custGeom>
          <a:avLst/>
          <a:gdLst/>
          <a:ahLst/>
          <a:cxnLst/>
          <a:rect l="0" t="0" r="0" b="0"/>
          <a:pathLst>
            <a:path>
              <a:moveTo>
                <a:pt x="0" y="0"/>
              </a:moveTo>
              <a:lnTo>
                <a:pt x="0" y="776584"/>
              </a:lnTo>
              <a:lnTo>
                <a:pt x="207089" y="776584"/>
              </a:lnTo>
            </a:path>
          </a:pathLst>
        </a:custGeom>
        <a:noFill/>
        <a:ln w="25400" cap="flat" cmpd="sng" algn="ctr">
          <a:solidFill>
            <a:schemeClr val="accent3">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2BD88276-5373-46A1-BC35-F7216FCE337E}">
      <dsp:nvSpPr>
        <dsp:cNvPr id="0" name=""/>
        <dsp:cNvSpPr/>
      </dsp:nvSpPr>
      <dsp:spPr>
        <a:xfrm>
          <a:off x="415980" y="2200334"/>
          <a:ext cx="1656714" cy="1035446"/>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GB" sz="1500" kern="1200" dirty="0"/>
            <a:t>Registration of Natural Scientists  </a:t>
          </a:r>
          <a:endParaRPr lang="en-US" sz="1500" kern="1200" dirty="0"/>
        </a:p>
      </dsp:txBody>
      <dsp:txXfrm>
        <a:off x="446307" y="2230661"/>
        <a:ext cx="1596060" cy="974792"/>
      </dsp:txXfrm>
    </dsp:sp>
    <dsp:sp modelId="{CC92DABA-8C8A-4781-BA6A-15C08CDC74C3}">
      <dsp:nvSpPr>
        <dsp:cNvPr id="0" name=""/>
        <dsp:cNvSpPr/>
      </dsp:nvSpPr>
      <dsp:spPr>
        <a:xfrm>
          <a:off x="2590417" y="906026"/>
          <a:ext cx="2070892" cy="1035446"/>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bg1">
                  <a:lumMod val="75000"/>
                </a:schemeClr>
              </a:solidFill>
            </a:rPr>
            <a:t>Enable </a:t>
          </a:r>
          <a:endParaRPr lang="en-US" sz="3600" kern="1200" dirty="0">
            <a:solidFill>
              <a:schemeClr val="bg1">
                <a:lumMod val="75000"/>
              </a:schemeClr>
            </a:solidFill>
          </a:endParaRPr>
        </a:p>
      </dsp:txBody>
      <dsp:txXfrm>
        <a:off x="2620744" y="936353"/>
        <a:ext cx="2010238" cy="974792"/>
      </dsp:txXfrm>
    </dsp:sp>
    <dsp:sp modelId="{8ED45A45-A11A-45C0-B2BF-57512F0C2BE2}">
      <dsp:nvSpPr>
        <dsp:cNvPr id="0" name=""/>
        <dsp:cNvSpPr/>
      </dsp:nvSpPr>
      <dsp:spPr>
        <a:xfrm>
          <a:off x="2797506" y="1941473"/>
          <a:ext cx="207089" cy="776584"/>
        </a:xfrm>
        <a:custGeom>
          <a:avLst/>
          <a:gdLst/>
          <a:ahLst/>
          <a:cxnLst/>
          <a:rect l="0" t="0" r="0" b="0"/>
          <a:pathLst>
            <a:path>
              <a:moveTo>
                <a:pt x="0" y="0"/>
              </a:moveTo>
              <a:lnTo>
                <a:pt x="0" y="776584"/>
              </a:lnTo>
              <a:lnTo>
                <a:pt x="207089" y="776584"/>
              </a:lnTo>
            </a:path>
          </a:pathLst>
        </a:custGeom>
        <a:noFill/>
        <a:ln w="25400" cap="flat" cmpd="sng" algn="ctr">
          <a:solidFill>
            <a:schemeClr val="accent3">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19513059-5DFE-4A5D-98E4-254849998BDE}">
      <dsp:nvSpPr>
        <dsp:cNvPr id="0" name=""/>
        <dsp:cNvSpPr/>
      </dsp:nvSpPr>
      <dsp:spPr>
        <a:xfrm>
          <a:off x="3004596" y="2200334"/>
          <a:ext cx="1656714" cy="1035446"/>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GB" sz="1500" kern="1200" dirty="0"/>
            <a:t>To enable registered scientists through life-long learning</a:t>
          </a:r>
          <a:endParaRPr lang="en-US" sz="1500" kern="1200" dirty="0"/>
        </a:p>
      </dsp:txBody>
      <dsp:txXfrm>
        <a:off x="3034923" y="2230661"/>
        <a:ext cx="1596060" cy="974792"/>
      </dsp:txXfrm>
    </dsp:sp>
    <dsp:sp modelId="{FC122EB8-4CAD-45D8-809E-B50C0AF111FE}">
      <dsp:nvSpPr>
        <dsp:cNvPr id="0" name=""/>
        <dsp:cNvSpPr/>
      </dsp:nvSpPr>
      <dsp:spPr>
        <a:xfrm>
          <a:off x="5179033" y="906026"/>
          <a:ext cx="2070892" cy="1035446"/>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bg1">
                  <a:lumMod val="75000"/>
                </a:schemeClr>
              </a:solidFill>
            </a:rPr>
            <a:t>Regulate</a:t>
          </a:r>
          <a:r>
            <a:rPr lang="en-GB" sz="3600" kern="1200" dirty="0"/>
            <a:t>  </a:t>
          </a:r>
          <a:endParaRPr lang="en-US" sz="3600" kern="1200" dirty="0"/>
        </a:p>
      </dsp:txBody>
      <dsp:txXfrm>
        <a:off x="5209360" y="936353"/>
        <a:ext cx="2010238" cy="974792"/>
      </dsp:txXfrm>
    </dsp:sp>
    <dsp:sp modelId="{B2B86294-7FEB-49AB-8F66-B55CBD5A9264}">
      <dsp:nvSpPr>
        <dsp:cNvPr id="0" name=""/>
        <dsp:cNvSpPr/>
      </dsp:nvSpPr>
      <dsp:spPr>
        <a:xfrm>
          <a:off x="5386122" y="1941473"/>
          <a:ext cx="207089" cy="776584"/>
        </a:xfrm>
        <a:custGeom>
          <a:avLst/>
          <a:gdLst/>
          <a:ahLst/>
          <a:cxnLst/>
          <a:rect l="0" t="0" r="0" b="0"/>
          <a:pathLst>
            <a:path>
              <a:moveTo>
                <a:pt x="0" y="0"/>
              </a:moveTo>
              <a:lnTo>
                <a:pt x="0" y="776584"/>
              </a:lnTo>
              <a:lnTo>
                <a:pt x="207089" y="776584"/>
              </a:lnTo>
            </a:path>
          </a:pathLst>
        </a:custGeom>
        <a:noFill/>
        <a:ln w="25400" cap="flat" cmpd="sng" algn="ctr">
          <a:solidFill>
            <a:schemeClr val="accent3">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6CB9247F-C3B8-4FA2-A537-81D894D1906B}">
      <dsp:nvSpPr>
        <dsp:cNvPr id="0" name=""/>
        <dsp:cNvSpPr/>
      </dsp:nvSpPr>
      <dsp:spPr>
        <a:xfrm>
          <a:off x="5593212" y="2200334"/>
          <a:ext cx="1656714" cy="1035446"/>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GB" sz="1500" kern="1200" dirty="0"/>
            <a:t>To protect the Public, the Profession and the Environment</a:t>
          </a:r>
          <a:endParaRPr lang="en-US" sz="1500" kern="1200" dirty="0"/>
        </a:p>
      </dsp:txBody>
      <dsp:txXfrm>
        <a:off x="5623539" y="2230661"/>
        <a:ext cx="1596060" cy="974792"/>
      </dsp:txXfrm>
    </dsp:sp>
    <dsp:sp modelId="{904EECEE-D7F5-4ED7-9908-59BC91BF631D}">
      <dsp:nvSpPr>
        <dsp:cNvPr id="0" name=""/>
        <dsp:cNvSpPr/>
      </dsp:nvSpPr>
      <dsp:spPr>
        <a:xfrm>
          <a:off x="7767649" y="906026"/>
          <a:ext cx="2070892" cy="1035446"/>
        </a:xfrm>
        <a:prstGeom prst="roundRect">
          <a:avLst>
            <a:gd name="adj" fmla="val 10000"/>
          </a:avLst>
        </a:prstGeom>
        <a:solidFill>
          <a:schemeClr val="accent6">
            <a:lumMod val="60000"/>
            <a:lumOff val="40000"/>
          </a:schemeClr>
        </a:solidFill>
        <a:ln w="25400" cap="flat" cmpd="sng" algn="ctr">
          <a:solidFill>
            <a:schemeClr val="accent3">
              <a:shade val="80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GB" sz="3600" b="1" kern="1200" dirty="0">
              <a:solidFill>
                <a:schemeClr val="accent1"/>
              </a:solidFill>
            </a:rPr>
            <a:t>Advise</a:t>
          </a:r>
          <a:r>
            <a:rPr lang="en-GB" sz="3600" kern="1200" dirty="0"/>
            <a:t> </a:t>
          </a:r>
          <a:endParaRPr lang="en-US" sz="3600" kern="1200" dirty="0"/>
        </a:p>
      </dsp:txBody>
      <dsp:txXfrm>
        <a:off x="7797976" y="936353"/>
        <a:ext cx="2010238" cy="974792"/>
      </dsp:txXfrm>
    </dsp:sp>
    <dsp:sp modelId="{DF7FB07E-D414-4B6B-8C47-F91B452A4DCE}">
      <dsp:nvSpPr>
        <dsp:cNvPr id="0" name=""/>
        <dsp:cNvSpPr/>
      </dsp:nvSpPr>
      <dsp:spPr>
        <a:xfrm>
          <a:off x="7974738" y="1941473"/>
          <a:ext cx="207089" cy="776584"/>
        </a:xfrm>
        <a:custGeom>
          <a:avLst/>
          <a:gdLst/>
          <a:ahLst/>
          <a:cxnLst/>
          <a:rect l="0" t="0" r="0" b="0"/>
          <a:pathLst>
            <a:path>
              <a:moveTo>
                <a:pt x="0" y="0"/>
              </a:moveTo>
              <a:lnTo>
                <a:pt x="0" y="776584"/>
              </a:lnTo>
              <a:lnTo>
                <a:pt x="207089" y="776584"/>
              </a:lnTo>
            </a:path>
          </a:pathLst>
        </a:custGeom>
        <a:noFill/>
        <a:ln w="25400" cap="flat" cmpd="sng" algn="ctr">
          <a:solidFill>
            <a:schemeClr val="accent3">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6B049240-5FF1-4C9D-98D4-7F9B0F24AB56}">
      <dsp:nvSpPr>
        <dsp:cNvPr id="0" name=""/>
        <dsp:cNvSpPr/>
      </dsp:nvSpPr>
      <dsp:spPr>
        <a:xfrm>
          <a:off x="8181828" y="2200334"/>
          <a:ext cx="1656714" cy="1035446"/>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GB" sz="1500" kern="1200" dirty="0"/>
            <a:t>To advise government for policy and decision making</a:t>
          </a:r>
          <a:endParaRPr lang="en-US" sz="1500" kern="1200" dirty="0"/>
        </a:p>
      </dsp:txBody>
      <dsp:txXfrm>
        <a:off x="8212155" y="2230661"/>
        <a:ext cx="1596060" cy="97479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EC7E4A-EBE3-4EFD-BD77-7DC34C10F95A}">
      <dsp:nvSpPr>
        <dsp:cNvPr id="0" name=""/>
        <dsp:cNvSpPr/>
      </dsp:nvSpPr>
      <dsp:spPr>
        <a:xfrm rot="10800000">
          <a:off x="2190114" y="2761"/>
          <a:ext cx="7296672" cy="1408924"/>
        </a:xfrm>
        <a:prstGeom prst="homePlat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21297"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rPr>
            <a:t>Reports to government to inform policy and decision making.</a:t>
          </a:r>
        </a:p>
      </dsp:txBody>
      <dsp:txXfrm rot="10800000">
        <a:off x="2542345" y="2761"/>
        <a:ext cx="6944441" cy="1408924"/>
      </dsp:txXfrm>
    </dsp:sp>
    <dsp:sp modelId="{3F22EB2C-B869-41A4-A3ED-1AE87E9BE248}">
      <dsp:nvSpPr>
        <dsp:cNvPr id="0" name=""/>
        <dsp:cNvSpPr/>
      </dsp:nvSpPr>
      <dsp:spPr>
        <a:xfrm>
          <a:off x="1485652" y="2761"/>
          <a:ext cx="1408924" cy="1408924"/>
        </a:xfrm>
        <a:prstGeom prst="ellipse">
          <a:avLst/>
        </a:prstGeom>
        <a:blipFill rotWithShape="1">
          <a:blip xmlns:r="http://schemas.openxmlformats.org/officeDocument/2006/relationships" r:embed="rId1"/>
          <a:srcRect/>
          <a:stretch>
            <a:fillRect l="-39000" r="-39000"/>
          </a:stretch>
        </a:blip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sp>
    <dsp:sp modelId="{1E883FD0-217C-422D-9FB9-35798778FD01}">
      <dsp:nvSpPr>
        <dsp:cNvPr id="0" name=""/>
        <dsp:cNvSpPr/>
      </dsp:nvSpPr>
      <dsp:spPr>
        <a:xfrm rot="10800000">
          <a:off x="2190114" y="1832260"/>
          <a:ext cx="7296672" cy="1408924"/>
        </a:xfrm>
        <a:prstGeom prst="homePlat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21297"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rPr>
            <a:t>Taking science to society through science engagement and communication activities – a science engaged citizenry.</a:t>
          </a:r>
        </a:p>
      </dsp:txBody>
      <dsp:txXfrm rot="10800000">
        <a:off x="2542345" y="1832260"/>
        <a:ext cx="6944441" cy="1408924"/>
      </dsp:txXfrm>
    </dsp:sp>
    <dsp:sp modelId="{AE2093A8-92C7-421F-A56A-4EF68D7B1A99}">
      <dsp:nvSpPr>
        <dsp:cNvPr id="0" name=""/>
        <dsp:cNvSpPr/>
      </dsp:nvSpPr>
      <dsp:spPr>
        <a:xfrm>
          <a:off x="1485652" y="1832260"/>
          <a:ext cx="1408924" cy="140892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1000" r="-31000"/>
          </a:stretch>
        </a:blip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sp>
    <dsp:sp modelId="{BF042D04-00C7-467A-A223-DB53E4B3AA7A}">
      <dsp:nvSpPr>
        <dsp:cNvPr id="0" name=""/>
        <dsp:cNvSpPr/>
      </dsp:nvSpPr>
      <dsp:spPr>
        <a:xfrm rot="10800000">
          <a:off x="2190114" y="3661759"/>
          <a:ext cx="7296672" cy="1408924"/>
        </a:xfrm>
        <a:prstGeom prst="homePlat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21297"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rPr>
            <a:t>Responding to ministerial directives</a:t>
          </a:r>
          <a:r>
            <a:rPr lang="en-US" sz="2600" kern="1200" dirty="0"/>
            <a:t>.</a:t>
          </a:r>
        </a:p>
      </dsp:txBody>
      <dsp:txXfrm rot="10800000">
        <a:off x="2542345" y="3661759"/>
        <a:ext cx="6944441" cy="1408924"/>
      </dsp:txXfrm>
    </dsp:sp>
    <dsp:sp modelId="{A9DEDEEB-B499-4CDF-A788-3456708F7E3C}">
      <dsp:nvSpPr>
        <dsp:cNvPr id="0" name=""/>
        <dsp:cNvSpPr/>
      </dsp:nvSpPr>
      <dsp:spPr>
        <a:xfrm>
          <a:off x="1485652" y="3661759"/>
          <a:ext cx="1408924" cy="1408924"/>
        </a:xfrm>
        <a:prstGeom prst="ellipse">
          <a:avLst/>
        </a:prstGeom>
        <a:blipFill rotWithShape="1">
          <a:blip xmlns:r="http://schemas.openxmlformats.org/officeDocument/2006/relationships" r:embed="rId3"/>
          <a:srcRect/>
          <a:stretch>
            <a:fillRect l="-17000" r="-17000"/>
          </a:stretch>
        </a:blip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14.pn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4" name="Picture 3" descr="Chart">
          <a:extLst xmlns:a="http://schemas.openxmlformats.org/drawingml/2006/main">
            <a:ext uri="{FF2B5EF4-FFF2-40B4-BE49-F238E27FC236}">
              <a16:creationId xmlns:a16="http://schemas.microsoft.com/office/drawing/2014/main" id="{00D58ECF-713E-ABF5-7D79-3FF5C1C2C5F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0" y="0"/>
          <a:ext cx="7098890" cy="4827639"/>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en-US" sz="1800" b="0" strike="noStrike" spc="-1">
                <a:solidFill>
                  <a:srgbClr val="000000"/>
                </a:solidFill>
                <a:latin typeface="Calibri"/>
              </a:rPr>
              <a:t>Click to move the slide</a:t>
            </a:r>
          </a:p>
        </p:txBody>
      </p:sp>
      <p:sp>
        <p:nvSpPr>
          <p:cNvPr id="123" name="PlaceHolder 2"/>
          <p:cNvSpPr>
            <a:spLocks noGrp="1"/>
          </p:cNvSpPr>
          <p:nvPr>
            <p:ph type="body"/>
          </p:nvPr>
        </p:nvSpPr>
        <p:spPr>
          <a:xfrm>
            <a:off x="756000" y="5078520"/>
            <a:ext cx="6047640" cy="4811040"/>
          </a:xfrm>
          <a:prstGeom prst="rect">
            <a:avLst/>
          </a:prstGeom>
        </p:spPr>
        <p:txBody>
          <a:bodyPr lIns="0" tIns="0" rIns="0" bIns="0">
            <a:noAutofit/>
          </a:bodyPr>
          <a:lstStyle/>
          <a:p>
            <a:r>
              <a:rPr lang="en-GB" sz="2000" b="0" strike="noStrike" spc="-1">
                <a:latin typeface="Arial"/>
              </a:rPr>
              <a:t>Click to edit the notes format</a:t>
            </a:r>
          </a:p>
        </p:txBody>
      </p:sp>
      <p:sp>
        <p:nvSpPr>
          <p:cNvPr id="124" name="PlaceHolder 3"/>
          <p:cNvSpPr>
            <a:spLocks noGrp="1"/>
          </p:cNvSpPr>
          <p:nvPr>
            <p:ph type="hdr"/>
          </p:nvPr>
        </p:nvSpPr>
        <p:spPr>
          <a:xfrm>
            <a:off x="0" y="0"/>
            <a:ext cx="3280680" cy="534240"/>
          </a:xfrm>
          <a:prstGeom prst="rect">
            <a:avLst/>
          </a:prstGeom>
        </p:spPr>
        <p:txBody>
          <a:bodyPr lIns="0" tIns="0" rIns="0" bIns="0">
            <a:noAutofit/>
          </a:bodyPr>
          <a:lstStyle/>
          <a:p>
            <a:r>
              <a:rPr lang="en-GB" sz="1400" b="0" strike="noStrike" spc="-1">
                <a:latin typeface="Times New Roman"/>
              </a:rPr>
              <a:t>&lt;header&gt;</a:t>
            </a:r>
          </a:p>
        </p:txBody>
      </p:sp>
      <p:sp>
        <p:nvSpPr>
          <p:cNvPr id="125"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n-GB" sz="1400" b="0" strike="noStrike" spc="-1">
                <a:latin typeface="Times New Roman"/>
              </a:rPr>
              <a:t>&lt;date/time&gt;</a:t>
            </a:r>
          </a:p>
        </p:txBody>
      </p:sp>
      <p:sp>
        <p:nvSpPr>
          <p:cNvPr id="126"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n-GB" sz="1400" b="0" strike="noStrike" spc="-1">
                <a:latin typeface="Times New Roman"/>
              </a:rPr>
              <a:t>&lt;footer&gt;</a:t>
            </a:r>
          </a:p>
        </p:txBody>
      </p:sp>
      <p:sp>
        <p:nvSpPr>
          <p:cNvPr id="127"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F8A65CAC-EF32-4D6E-8654-AF0797742FEF}" type="slidenum">
              <a:rPr lang="en-GB" sz="1400" b="0" strike="noStrike" spc="-1">
                <a:latin typeface="Times New Roman"/>
              </a:rPr>
              <a:t>‹#›</a:t>
            </a:fld>
            <a:endParaRPr lang="en-GB"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685800" y="1143000"/>
            <a:ext cx="5486400" cy="3086100"/>
          </a:xfrm>
          <a:prstGeom prst="rect">
            <a:avLst/>
          </a:prstGeom>
        </p:spPr>
      </p:sp>
      <p:sp>
        <p:nvSpPr>
          <p:cNvPr id="170"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a:latin typeface="Arial"/>
            </a:endParaRPr>
          </a:p>
        </p:txBody>
      </p:sp>
      <p:sp>
        <p:nvSpPr>
          <p:cNvPr id="171"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53EB47B1-74B1-460D-93B1-68D9944C1552}" type="slidenum">
              <a:rPr lang="en-ZA" sz="1200" b="0" strike="noStrike" spc="-1">
                <a:latin typeface="Times New Roman"/>
              </a:rPr>
              <a:t>2</a:t>
            </a:fld>
            <a:endParaRPr lang="en-GB" sz="1200" b="0" strike="noStrike" spc="-1">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685800" y="1143000"/>
            <a:ext cx="5486400" cy="3086100"/>
          </a:xfrm>
          <a:prstGeom prst="rect">
            <a:avLst/>
          </a:prstGeom>
        </p:spPr>
      </p:sp>
      <p:sp>
        <p:nvSpPr>
          <p:cNvPr id="170"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dirty="0">
              <a:latin typeface="Arial"/>
            </a:endParaRPr>
          </a:p>
        </p:txBody>
      </p:sp>
      <p:sp>
        <p:nvSpPr>
          <p:cNvPr id="171"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53EB47B1-74B1-460D-93B1-68D9944C1552}" type="slidenum">
              <a:rPr lang="en-ZA" sz="1200" b="0" strike="noStrike" spc="-1">
                <a:latin typeface="Times New Roman"/>
              </a:rPr>
              <a:t>13</a:t>
            </a:fld>
            <a:endParaRPr lang="en-GB" sz="1200" b="0" strike="noStrike" spc="-1">
              <a:latin typeface="Times New Roman"/>
            </a:endParaRPr>
          </a:p>
        </p:txBody>
      </p:sp>
    </p:spTree>
    <p:extLst>
      <p:ext uri="{BB962C8B-B14F-4D97-AF65-F5344CB8AC3E}">
        <p14:creationId xmlns:p14="http://schemas.microsoft.com/office/powerpoint/2010/main" val="640278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685800" y="1143000"/>
            <a:ext cx="5486400" cy="3086100"/>
          </a:xfrm>
          <a:prstGeom prst="rect">
            <a:avLst/>
          </a:prstGeom>
        </p:spPr>
      </p:sp>
      <p:sp>
        <p:nvSpPr>
          <p:cNvPr id="170"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dirty="0">
              <a:latin typeface="Arial"/>
            </a:endParaRPr>
          </a:p>
        </p:txBody>
      </p:sp>
      <p:sp>
        <p:nvSpPr>
          <p:cNvPr id="171"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53EB47B1-74B1-460D-93B1-68D9944C1552}" type="slidenum">
              <a:rPr lang="en-ZA" sz="1200" b="0" strike="noStrike" spc="-1">
                <a:latin typeface="Times New Roman"/>
              </a:rPr>
              <a:t>14</a:t>
            </a:fld>
            <a:endParaRPr lang="en-GB" sz="1200" b="0" strike="noStrike" spc="-1">
              <a:latin typeface="Times New Roman"/>
            </a:endParaRPr>
          </a:p>
        </p:txBody>
      </p:sp>
    </p:spTree>
    <p:extLst>
      <p:ext uri="{BB962C8B-B14F-4D97-AF65-F5344CB8AC3E}">
        <p14:creationId xmlns:p14="http://schemas.microsoft.com/office/powerpoint/2010/main" val="2955145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8C19A9-9179-43C7-80FA-01D3D3BBF9A3}" type="slidenum">
              <a:rPr lang="en-ZA" smtClean="0"/>
              <a:t>15</a:t>
            </a:fld>
            <a:endParaRPr lang="en-ZA"/>
          </a:p>
        </p:txBody>
      </p:sp>
    </p:spTree>
    <p:extLst>
      <p:ext uri="{BB962C8B-B14F-4D97-AF65-F5344CB8AC3E}">
        <p14:creationId xmlns:p14="http://schemas.microsoft.com/office/powerpoint/2010/main" val="2537233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685800" y="1143000"/>
            <a:ext cx="5486400" cy="3086100"/>
          </a:xfrm>
          <a:prstGeom prst="rect">
            <a:avLst/>
          </a:prstGeom>
        </p:spPr>
      </p:sp>
      <p:sp>
        <p:nvSpPr>
          <p:cNvPr id="170"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dirty="0">
              <a:latin typeface="Arial"/>
            </a:endParaRPr>
          </a:p>
        </p:txBody>
      </p:sp>
      <p:sp>
        <p:nvSpPr>
          <p:cNvPr id="171"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53EB47B1-74B1-460D-93B1-68D9944C1552}" type="slidenum">
              <a:rPr lang="en-ZA" sz="1200" b="0" strike="noStrike" spc="-1">
                <a:latin typeface="Times New Roman"/>
              </a:rPr>
              <a:t>16</a:t>
            </a:fld>
            <a:endParaRPr lang="en-GB" sz="1200" b="0" strike="noStrike" spc="-1">
              <a:latin typeface="Times New Roman"/>
            </a:endParaRPr>
          </a:p>
        </p:txBody>
      </p:sp>
    </p:spTree>
    <p:extLst>
      <p:ext uri="{BB962C8B-B14F-4D97-AF65-F5344CB8AC3E}">
        <p14:creationId xmlns:p14="http://schemas.microsoft.com/office/powerpoint/2010/main" val="3492447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685800" y="1143000"/>
            <a:ext cx="5486400" cy="3086100"/>
          </a:xfrm>
          <a:prstGeom prst="rect">
            <a:avLst/>
          </a:prstGeom>
        </p:spPr>
      </p:sp>
      <p:sp>
        <p:nvSpPr>
          <p:cNvPr id="170"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dirty="0">
              <a:latin typeface="Arial"/>
            </a:endParaRPr>
          </a:p>
        </p:txBody>
      </p:sp>
      <p:sp>
        <p:nvSpPr>
          <p:cNvPr id="171"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53EB47B1-74B1-460D-93B1-68D9944C1552}" type="slidenum">
              <a:rPr lang="en-ZA" sz="1200" b="0" strike="noStrike" spc="-1">
                <a:latin typeface="Times New Roman"/>
              </a:rPr>
              <a:t>18</a:t>
            </a:fld>
            <a:endParaRPr lang="en-GB" sz="1200" b="0" strike="noStrike" spc="-1">
              <a:latin typeface="Times New Roman"/>
            </a:endParaRPr>
          </a:p>
        </p:txBody>
      </p:sp>
    </p:spTree>
    <p:extLst>
      <p:ext uri="{BB962C8B-B14F-4D97-AF65-F5344CB8AC3E}">
        <p14:creationId xmlns:p14="http://schemas.microsoft.com/office/powerpoint/2010/main" val="517653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685800" y="1143000"/>
            <a:ext cx="5486400" cy="3086100"/>
          </a:xfrm>
          <a:prstGeom prst="rect">
            <a:avLst/>
          </a:prstGeom>
        </p:spPr>
      </p:sp>
      <p:sp>
        <p:nvSpPr>
          <p:cNvPr id="170"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dirty="0">
              <a:latin typeface="Arial"/>
            </a:endParaRPr>
          </a:p>
        </p:txBody>
      </p:sp>
      <p:sp>
        <p:nvSpPr>
          <p:cNvPr id="171"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53EB47B1-74B1-460D-93B1-68D9944C1552}" type="slidenum">
              <a:rPr lang="en-ZA" sz="1200" b="0" strike="noStrike" spc="-1">
                <a:latin typeface="Times New Roman"/>
              </a:rPr>
              <a:t>19</a:t>
            </a:fld>
            <a:endParaRPr lang="en-GB" sz="1200" b="0" strike="noStrike" spc="-1">
              <a:latin typeface="Times New Roman"/>
            </a:endParaRPr>
          </a:p>
        </p:txBody>
      </p:sp>
    </p:spTree>
    <p:extLst>
      <p:ext uri="{BB962C8B-B14F-4D97-AF65-F5344CB8AC3E}">
        <p14:creationId xmlns:p14="http://schemas.microsoft.com/office/powerpoint/2010/main" val="3496404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685800" y="1143000"/>
            <a:ext cx="5486400" cy="3086100"/>
          </a:xfrm>
          <a:prstGeom prst="rect">
            <a:avLst/>
          </a:prstGeom>
        </p:spPr>
      </p:sp>
      <p:sp>
        <p:nvSpPr>
          <p:cNvPr id="170"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dirty="0">
              <a:latin typeface="Arial"/>
            </a:endParaRPr>
          </a:p>
        </p:txBody>
      </p:sp>
      <p:sp>
        <p:nvSpPr>
          <p:cNvPr id="171"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53EB47B1-74B1-460D-93B1-68D9944C1552}" type="slidenum">
              <a:rPr lang="en-ZA" sz="1200" b="0" strike="noStrike" spc="-1">
                <a:latin typeface="Times New Roman"/>
              </a:rPr>
              <a:t>20</a:t>
            </a:fld>
            <a:endParaRPr lang="en-GB" sz="1200" b="0" strike="noStrike" spc="-1">
              <a:latin typeface="Times New Roman"/>
            </a:endParaRPr>
          </a:p>
        </p:txBody>
      </p:sp>
    </p:spTree>
    <p:extLst>
      <p:ext uri="{BB962C8B-B14F-4D97-AF65-F5344CB8AC3E}">
        <p14:creationId xmlns:p14="http://schemas.microsoft.com/office/powerpoint/2010/main" val="3242362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en-ZA" sz="1800" dirty="0">
                <a:solidFill>
                  <a:srgbClr val="000000"/>
                </a:solidFill>
                <a:effectLst/>
                <a:latin typeface="Arial" panose="020B0604020202020204" pitchFamily="34" charset="0"/>
                <a:ea typeface="Times New Roman" panose="02020603050405020304" pitchFamily="18" charset="0"/>
              </a:rPr>
              <a:t>Public recognition is a mark of excellence as registered scientists are considered as leaders in their field of practice. </a:t>
            </a:r>
          </a:p>
          <a:p>
            <a:endParaRPr lang="en-ZA" sz="18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professional recognition provides the public with a sense of confidence, the public is assured that the scientists’ competence has been assessed by experts in the relevant field of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ZA" sz="1800" dirty="0">
                <a:solidFill>
                  <a:srgbClr val="000000"/>
                </a:solidFill>
                <a:effectLst/>
                <a:latin typeface="Arial" panose="020B0604020202020204" pitchFamily="34" charset="0"/>
                <a:ea typeface="Times New Roman" panose="02020603050405020304" pitchFamily="18" charset="0"/>
              </a:rPr>
              <a:t>Some employers require professional registration with bodies such as SACNASP as a prerequisite for appointment for certain scientific positions</a:t>
            </a:r>
          </a:p>
          <a:p>
            <a:endParaRPr lang="en-ZA" sz="1800" dirty="0">
              <a:solidFill>
                <a:srgbClr val="000000"/>
              </a:solidFill>
              <a:effectLst/>
              <a:latin typeface="Arial" panose="020B0604020202020204" pitchFamily="34" charset="0"/>
              <a:ea typeface="Times New Roman" panose="02020603050405020304" pitchFamily="18" charset="0"/>
            </a:endParaRPr>
          </a:p>
          <a:p>
            <a:r>
              <a:rPr lang="en-ZA" sz="1800" dirty="0">
                <a:solidFill>
                  <a:srgbClr val="000000"/>
                </a:solidFill>
                <a:effectLst/>
                <a:latin typeface="Arial" panose="020B0604020202020204" pitchFamily="34" charset="0"/>
                <a:ea typeface="Times New Roman" panose="02020603050405020304" pitchFamily="18" charset="0"/>
              </a:rPr>
              <a:t>When a scientist is registered with SACNASP, they need to adhere to a code of conduct. This is to ensure that the registered scientists conduct themselves in such a way that they uphold the dignity, integrity and reputation of the natural scientific professions. It is through the code of conduct that professionals are measured by. </a:t>
            </a:r>
          </a:p>
          <a:p>
            <a:endParaRPr lang="en-ZA" dirty="0"/>
          </a:p>
        </p:txBody>
      </p:sp>
      <p:sp>
        <p:nvSpPr>
          <p:cNvPr id="4" name="Slide Number Placeholder 3"/>
          <p:cNvSpPr>
            <a:spLocks noGrp="1"/>
          </p:cNvSpPr>
          <p:nvPr>
            <p:ph type="sldNum" sz="quarter" idx="5"/>
          </p:nvPr>
        </p:nvSpPr>
        <p:spPr/>
        <p:txBody>
          <a:bodyPr/>
          <a:lstStyle/>
          <a:p>
            <a:fld id="{CC8C19A9-9179-43C7-80FA-01D3D3BBF9A3}" type="slidenum">
              <a:rPr lang="en-ZA" smtClean="0"/>
              <a:t>21</a:t>
            </a:fld>
            <a:endParaRPr lang="en-ZA"/>
          </a:p>
        </p:txBody>
      </p:sp>
    </p:spTree>
    <p:extLst>
      <p:ext uri="{BB962C8B-B14F-4D97-AF65-F5344CB8AC3E}">
        <p14:creationId xmlns:p14="http://schemas.microsoft.com/office/powerpoint/2010/main" val="556956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685800" y="1143000"/>
            <a:ext cx="5486400" cy="3086100"/>
          </a:xfrm>
          <a:prstGeom prst="rect">
            <a:avLst/>
          </a:prstGeom>
        </p:spPr>
      </p:sp>
      <p:sp>
        <p:nvSpPr>
          <p:cNvPr id="170"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dirty="0">
              <a:latin typeface="Arial"/>
            </a:endParaRPr>
          </a:p>
        </p:txBody>
      </p:sp>
      <p:sp>
        <p:nvSpPr>
          <p:cNvPr id="171"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53EB47B1-74B1-460D-93B1-68D9944C1552}" type="slidenum">
              <a:rPr lang="en-ZA" sz="1200" b="0" strike="noStrike" spc="-1">
                <a:latin typeface="Times New Roman"/>
              </a:rPr>
              <a:t>22</a:t>
            </a:fld>
            <a:endParaRPr lang="en-GB" sz="1200" b="0" strike="noStrike" spc="-1">
              <a:latin typeface="Times New Roman"/>
            </a:endParaRPr>
          </a:p>
        </p:txBody>
      </p:sp>
    </p:spTree>
    <p:extLst>
      <p:ext uri="{BB962C8B-B14F-4D97-AF65-F5344CB8AC3E}">
        <p14:creationId xmlns:p14="http://schemas.microsoft.com/office/powerpoint/2010/main" val="1027612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685800" y="1143000"/>
            <a:ext cx="5486400" cy="3086100"/>
          </a:xfrm>
          <a:prstGeom prst="rect">
            <a:avLst/>
          </a:prstGeom>
        </p:spPr>
      </p:sp>
      <p:sp>
        <p:nvSpPr>
          <p:cNvPr id="170"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dirty="0">
              <a:latin typeface="Arial"/>
            </a:endParaRPr>
          </a:p>
        </p:txBody>
      </p:sp>
      <p:sp>
        <p:nvSpPr>
          <p:cNvPr id="171"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53EB47B1-74B1-460D-93B1-68D9944C1552}" type="slidenum">
              <a:rPr lang="en-ZA" sz="1200" b="0" strike="noStrike" spc="-1">
                <a:latin typeface="Times New Roman"/>
              </a:rPr>
              <a:t>23</a:t>
            </a:fld>
            <a:endParaRPr lang="en-GB" sz="1200" b="0" strike="noStrike" spc="-1">
              <a:latin typeface="Times New Roman"/>
            </a:endParaRPr>
          </a:p>
        </p:txBody>
      </p:sp>
    </p:spTree>
    <p:extLst>
      <p:ext uri="{BB962C8B-B14F-4D97-AF65-F5344CB8AC3E}">
        <p14:creationId xmlns:p14="http://schemas.microsoft.com/office/powerpoint/2010/main" val="4219697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685800" y="1143000"/>
            <a:ext cx="5486400" cy="3086100"/>
          </a:xfrm>
          <a:prstGeom prst="rect">
            <a:avLst/>
          </a:prstGeom>
        </p:spPr>
      </p:sp>
      <p:sp>
        <p:nvSpPr>
          <p:cNvPr id="170"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a:latin typeface="Arial"/>
            </a:endParaRPr>
          </a:p>
        </p:txBody>
      </p:sp>
      <p:sp>
        <p:nvSpPr>
          <p:cNvPr id="171"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53EB47B1-74B1-460D-93B1-68D9944C1552}" type="slidenum">
              <a:rPr lang="en-ZA" sz="1200" b="0" strike="noStrike" spc="-1">
                <a:latin typeface="Times New Roman"/>
              </a:rPr>
              <a:t>3</a:t>
            </a:fld>
            <a:endParaRPr lang="en-GB" sz="1200" b="0" strike="noStrike" spc="-1">
              <a:latin typeface="Times New Roman"/>
            </a:endParaRPr>
          </a:p>
        </p:txBody>
      </p:sp>
    </p:spTree>
    <p:extLst>
      <p:ext uri="{BB962C8B-B14F-4D97-AF65-F5344CB8AC3E}">
        <p14:creationId xmlns:p14="http://schemas.microsoft.com/office/powerpoint/2010/main" val="3768058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685800" y="1143000"/>
            <a:ext cx="5486400" cy="3086100"/>
          </a:xfrm>
          <a:prstGeom prst="rect">
            <a:avLst/>
          </a:prstGeom>
        </p:spPr>
      </p:sp>
      <p:sp>
        <p:nvSpPr>
          <p:cNvPr id="170"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dirty="0">
              <a:latin typeface="Arial"/>
            </a:endParaRPr>
          </a:p>
        </p:txBody>
      </p:sp>
      <p:sp>
        <p:nvSpPr>
          <p:cNvPr id="171"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53EB47B1-74B1-460D-93B1-68D9944C1552}" type="slidenum">
              <a:rPr lang="en-ZA" sz="1200" b="0" strike="noStrike" spc="-1">
                <a:latin typeface="Times New Roman"/>
              </a:rPr>
              <a:t>24</a:t>
            </a:fld>
            <a:endParaRPr lang="en-GB" sz="1200" b="0" strike="noStrike" spc="-1">
              <a:latin typeface="Times New Roman"/>
            </a:endParaRPr>
          </a:p>
        </p:txBody>
      </p:sp>
    </p:spTree>
    <p:extLst>
      <p:ext uri="{BB962C8B-B14F-4D97-AF65-F5344CB8AC3E}">
        <p14:creationId xmlns:p14="http://schemas.microsoft.com/office/powerpoint/2010/main" val="2901064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685800" y="1143000"/>
            <a:ext cx="5486400" cy="3086100"/>
          </a:xfrm>
          <a:prstGeom prst="rect">
            <a:avLst/>
          </a:prstGeom>
        </p:spPr>
      </p:sp>
      <p:sp>
        <p:nvSpPr>
          <p:cNvPr id="170"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dirty="0">
              <a:latin typeface="Arial"/>
            </a:endParaRPr>
          </a:p>
        </p:txBody>
      </p:sp>
      <p:sp>
        <p:nvSpPr>
          <p:cNvPr id="171"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53EB47B1-74B1-460D-93B1-68D9944C1552}" type="slidenum">
              <a:rPr lang="en-ZA" sz="1200" b="0" strike="noStrike" spc="-1">
                <a:latin typeface="Times New Roman"/>
              </a:rPr>
              <a:t>25</a:t>
            </a:fld>
            <a:endParaRPr lang="en-GB" sz="1200" b="0" strike="noStrike" spc="-1">
              <a:latin typeface="Times New Roman"/>
            </a:endParaRPr>
          </a:p>
        </p:txBody>
      </p:sp>
    </p:spTree>
    <p:extLst>
      <p:ext uri="{BB962C8B-B14F-4D97-AF65-F5344CB8AC3E}">
        <p14:creationId xmlns:p14="http://schemas.microsoft.com/office/powerpoint/2010/main" val="3285269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685800" y="1143000"/>
            <a:ext cx="5486400" cy="3086100"/>
          </a:xfrm>
          <a:prstGeom prst="rect">
            <a:avLst/>
          </a:prstGeom>
        </p:spPr>
      </p:sp>
      <p:sp>
        <p:nvSpPr>
          <p:cNvPr id="170"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dirty="0">
              <a:latin typeface="Arial"/>
            </a:endParaRPr>
          </a:p>
        </p:txBody>
      </p:sp>
      <p:sp>
        <p:nvSpPr>
          <p:cNvPr id="171"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53EB47B1-74B1-460D-93B1-68D9944C1552}" type="slidenum">
              <a:rPr lang="en-ZA" sz="1200" b="0" strike="noStrike" spc="-1">
                <a:latin typeface="Times New Roman"/>
              </a:rPr>
              <a:t>26</a:t>
            </a:fld>
            <a:endParaRPr lang="en-GB" sz="1200" b="0" strike="noStrike" spc="-1">
              <a:latin typeface="Times New Roman"/>
            </a:endParaRPr>
          </a:p>
        </p:txBody>
      </p:sp>
    </p:spTree>
    <p:extLst>
      <p:ext uri="{BB962C8B-B14F-4D97-AF65-F5344CB8AC3E}">
        <p14:creationId xmlns:p14="http://schemas.microsoft.com/office/powerpoint/2010/main" val="380381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685800" y="1143000"/>
            <a:ext cx="5486400" cy="3086100"/>
          </a:xfrm>
          <a:prstGeom prst="rect">
            <a:avLst/>
          </a:prstGeom>
        </p:spPr>
      </p:sp>
      <p:sp>
        <p:nvSpPr>
          <p:cNvPr id="170"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dirty="0">
              <a:latin typeface="Arial"/>
            </a:endParaRPr>
          </a:p>
        </p:txBody>
      </p:sp>
      <p:sp>
        <p:nvSpPr>
          <p:cNvPr id="171"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53EB47B1-74B1-460D-93B1-68D9944C1552}" type="slidenum">
              <a:rPr lang="en-ZA" sz="1200" b="0" strike="noStrike" spc="-1">
                <a:latin typeface="Times New Roman"/>
              </a:rPr>
              <a:t>27</a:t>
            </a:fld>
            <a:endParaRPr lang="en-GB" sz="1200" b="0" strike="noStrike" spc="-1">
              <a:latin typeface="Times New Roman"/>
            </a:endParaRPr>
          </a:p>
        </p:txBody>
      </p:sp>
    </p:spTree>
    <p:extLst>
      <p:ext uri="{BB962C8B-B14F-4D97-AF65-F5344CB8AC3E}">
        <p14:creationId xmlns:p14="http://schemas.microsoft.com/office/powerpoint/2010/main" val="3913075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685800" y="1143000"/>
            <a:ext cx="5486400" cy="3086100"/>
          </a:xfrm>
          <a:prstGeom prst="rect">
            <a:avLst/>
          </a:prstGeom>
        </p:spPr>
      </p:sp>
      <p:sp>
        <p:nvSpPr>
          <p:cNvPr id="170" name="PlaceHolder 2"/>
          <p:cNvSpPr>
            <a:spLocks noGrp="1"/>
          </p:cNvSpPr>
          <p:nvPr>
            <p:ph type="body"/>
          </p:nvPr>
        </p:nvSpPr>
        <p:spPr>
          <a:xfrm>
            <a:off x="685800" y="4400640"/>
            <a:ext cx="5486040" cy="3600000"/>
          </a:xfrm>
          <a:prstGeom prst="rect">
            <a:avLst/>
          </a:prstGeom>
        </p:spPr>
        <p:txBody>
          <a:bodyPr>
            <a:noAutofit/>
          </a:bodyPr>
          <a:lstStyle/>
          <a:p>
            <a:pPr algn="l"/>
            <a:r>
              <a:rPr lang="en-US" sz="1800" b="0" i="0" u="none" strike="noStrike" baseline="0" dirty="0">
                <a:latin typeface="Arial" panose="020B0604020202020204" pitchFamily="34" charset="0"/>
              </a:rPr>
              <a:t>Capacity and skills development of scientists through CPD and CMP programmes thus support government initiatives to address unemployment and redress.</a:t>
            </a:r>
            <a:endParaRPr lang="en-GB" sz="2000" b="0" strike="noStrike" spc="-1" dirty="0">
              <a:latin typeface="Arial"/>
            </a:endParaRPr>
          </a:p>
        </p:txBody>
      </p:sp>
      <p:sp>
        <p:nvSpPr>
          <p:cNvPr id="171"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53EB47B1-74B1-460D-93B1-68D9944C1552}" type="slidenum">
              <a:rPr lang="en-ZA" sz="1200" b="0" strike="noStrike" spc="-1">
                <a:latin typeface="Times New Roman"/>
              </a:rPr>
              <a:t>29</a:t>
            </a:fld>
            <a:endParaRPr lang="en-GB" sz="1200" b="0" strike="noStrike" spc="-1">
              <a:latin typeface="Times New Roman"/>
            </a:endParaRPr>
          </a:p>
        </p:txBody>
      </p:sp>
    </p:spTree>
    <p:extLst>
      <p:ext uri="{BB962C8B-B14F-4D97-AF65-F5344CB8AC3E}">
        <p14:creationId xmlns:p14="http://schemas.microsoft.com/office/powerpoint/2010/main" val="981153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PlaceHolder 1"/>
          <p:cNvSpPr>
            <a:spLocks noGrp="1" noRot="1" noChangeAspect="1"/>
          </p:cNvSpPr>
          <p:nvPr>
            <p:ph type="sldImg"/>
          </p:nvPr>
        </p:nvSpPr>
        <p:spPr>
          <a:xfrm>
            <a:off x="685800" y="1143000"/>
            <a:ext cx="5486400" cy="3086100"/>
          </a:xfrm>
          <a:prstGeom prst="rect">
            <a:avLst/>
          </a:prstGeom>
        </p:spPr>
      </p:sp>
      <p:sp>
        <p:nvSpPr>
          <p:cNvPr id="173"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a:latin typeface="Arial"/>
            </a:endParaRPr>
          </a:p>
        </p:txBody>
      </p:sp>
      <p:sp>
        <p:nvSpPr>
          <p:cNvPr id="174"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DCD7447E-CB4E-4837-A11E-1B6A28EBE2E8}" type="slidenum">
              <a:rPr lang="en-ZA" sz="1200" b="0" strike="noStrike" spc="-1">
                <a:latin typeface="Times New Roman"/>
              </a:rPr>
              <a:t>30</a:t>
            </a:fld>
            <a:endParaRPr lang="en-GB" sz="1200" b="0" strike="noStrike" spc="-1">
              <a:latin typeface="Times New Roman"/>
            </a:endParaRPr>
          </a:p>
        </p:txBody>
      </p:sp>
    </p:spTree>
    <p:extLst>
      <p:ext uri="{BB962C8B-B14F-4D97-AF65-F5344CB8AC3E}">
        <p14:creationId xmlns:p14="http://schemas.microsoft.com/office/powerpoint/2010/main" val="1496083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685800" y="1143000"/>
            <a:ext cx="5486400" cy="3086100"/>
          </a:xfrm>
          <a:prstGeom prst="rect">
            <a:avLst/>
          </a:prstGeom>
        </p:spPr>
      </p:sp>
      <p:sp>
        <p:nvSpPr>
          <p:cNvPr id="170"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dirty="0">
              <a:latin typeface="Arial"/>
            </a:endParaRPr>
          </a:p>
        </p:txBody>
      </p:sp>
      <p:sp>
        <p:nvSpPr>
          <p:cNvPr id="171"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53EB47B1-74B1-460D-93B1-68D9944C1552}" type="slidenum">
              <a:rPr lang="en-ZA" sz="1200" b="0" strike="noStrike" spc="-1">
                <a:latin typeface="Times New Roman"/>
              </a:rPr>
              <a:t>32</a:t>
            </a:fld>
            <a:endParaRPr lang="en-GB" sz="1200" b="0" strike="noStrike" spc="-1">
              <a:latin typeface="Times New Roman"/>
            </a:endParaRPr>
          </a:p>
        </p:txBody>
      </p:sp>
    </p:spTree>
    <p:extLst>
      <p:ext uri="{BB962C8B-B14F-4D97-AF65-F5344CB8AC3E}">
        <p14:creationId xmlns:p14="http://schemas.microsoft.com/office/powerpoint/2010/main" val="1915906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685800" y="1143000"/>
            <a:ext cx="5486400" cy="3086100"/>
          </a:xfrm>
          <a:prstGeom prst="rect">
            <a:avLst/>
          </a:prstGeom>
        </p:spPr>
      </p:sp>
      <p:sp>
        <p:nvSpPr>
          <p:cNvPr id="170"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dirty="0">
              <a:latin typeface="Arial"/>
            </a:endParaRPr>
          </a:p>
        </p:txBody>
      </p:sp>
      <p:sp>
        <p:nvSpPr>
          <p:cNvPr id="171"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53EB47B1-74B1-460D-93B1-68D9944C1552}" type="slidenum">
              <a:rPr lang="en-ZA" sz="1200" b="0" strike="noStrike" spc="-1">
                <a:latin typeface="Times New Roman"/>
              </a:rPr>
              <a:t>33</a:t>
            </a:fld>
            <a:endParaRPr lang="en-GB" sz="1200" b="0" strike="noStrike" spc="-1">
              <a:latin typeface="Times New Roman"/>
            </a:endParaRPr>
          </a:p>
        </p:txBody>
      </p:sp>
    </p:spTree>
    <p:extLst>
      <p:ext uri="{BB962C8B-B14F-4D97-AF65-F5344CB8AC3E}">
        <p14:creationId xmlns:p14="http://schemas.microsoft.com/office/powerpoint/2010/main" val="4201857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685800" y="1143000"/>
            <a:ext cx="5486400" cy="3086100"/>
          </a:xfrm>
          <a:prstGeom prst="rect">
            <a:avLst/>
          </a:prstGeom>
        </p:spPr>
      </p:sp>
      <p:sp>
        <p:nvSpPr>
          <p:cNvPr id="170" name="PlaceHolder 2"/>
          <p:cNvSpPr>
            <a:spLocks noGrp="1"/>
          </p:cNvSpPr>
          <p:nvPr>
            <p:ph type="body"/>
          </p:nvPr>
        </p:nvSpPr>
        <p:spPr>
          <a:xfrm>
            <a:off x="685800" y="4400640"/>
            <a:ext cx="5486040" cy="3600000"/>
          </a:xfrm>
          <a:prstGeom prst="rect">
            <a:avLst/>
          </a:prstGeom>
        </p:spPr>
        <p:txBody>
          <a:bodyPr>
            <a:noAutofit/>
          </a:bodyPr>
          <a:lstStyle/>
          <a:p>
            <a:r>
              <a:rPr lang="en-GB" sz="2000" b="0" strike="noStrike" spc="-1" dirty="0">
                <a:latin typeface="Arial"/>
              </a:rPr>
              <a:t>Due to changes in processes the estimated performance has </a:t>
            </a:r>
            <a:r>
              <a:rPr lang="en-GB" sz="2000" b="0" strike="noStrike" spc="-1">
                <a:latin typeface="Arial"/>
              </a:rPr>
              <a:t>over achieved </a:t>
            </a:r>
            <a:endParaRPr lang="en-GB" sz="2000" b="0" strike="noStrike" spc="-1" dirty="0">
              <a:latin typeface="Arial"/>
            </a:endParaRPr>
          </a:p>
        </p:txBody>
      </p:sp>
      <p:sp>
        <p:nvSpPr>
          <p:cNvPr id="171"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53EB47B1-74B1-460D-93B1-68D9944C1552}" type="slidenum">
              <a:rPr lang="en-ZA" sz="1200" b="0" strike="noStrike" spc="-1">
                <a:latin typeface="Times New Roman"/>
              </a:rPr>
              <a:t>34</a:t>
            </a:fld>
            <a:endParaRPr lang="en-GB" sz="1200" b="0" strike="noStrike" spc="-1">
              <a:latin typeface="Times New Roman"/>
            </a:endParaRPr>
          </a:p>
        </p:txBody>
      </p:sp>
    </p:spTree>
    <p:extLst>
      <p:ext uri="{BB962C8B-B14F-4D97-AF65-F5344CB8AC3E}">
        <p14:creationId xmlns:p14="http://schemas.microsoft.com/office/powerpoint/2010/main" val="38759340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685800" y="1143000"/>
            <a:ext cx="5486400" cy="3086100"/>
          </a:xfrm>
          <a:prstGeom prst="rect">
            <a:avLst/>
          </a:prstGeom>
        </p:spPr>
      </p:sp>
      <p:sp>
        <p:nvSpPr>
          <p:cNvPr id="170"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dirty="0">
              <a:latin typeface="Arial"/>
            </a:endParaRPr>
          </a:p>
        </p:txBody>
      </p:sp>
      <p:sp>
        <p:nvSpPr>
          <p:cNvPr id="171"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53EB47B1-74B1-460D-93B1-68D9944C1552}" type="slidenum">
              <a:rPr lang="en-ZA" sz="1200" b="0" strike="noStrike" spc="-1">
                <a:latin typeface="Times New Roman"/>
              </a:rPr>
              <a:t>35</a:t>
            </a:fld>
            <a:endParaRPr lang="en-GB" sz="1200" b="0" strike="noStrike" spc="-1">
              <a:latin typeface="Times New Roman"/>
            </a:endParaRPr>
          </a:p>
        </p:txBody>
      </p:sp>
    </p:spTree>
    <p:extLst>
      <p:ext uri="{BB962C8B-B14F-4D97-AF65-F5344CB8AC3E}">
        <p14:creationId xmlns:p14="http://schemas.microsoft.com/office/powerpoint/2010/main" val="2771044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685800" y="1143000"/>
            <a:ext cx="5486400" cy="3086100"/>
          </a:xfrm>
          <a:prstGeom prst="rect">
            <a:avLst/>
          </a:prstGeom>
        </p:spPr>
      </p:sp>
      <p:sp>
        <p:nvSpPr>
          <p:cNvPr id="170"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dirty="0">
              <a:latin typeface="Arial"/>
            </a:endParaRPr>
          </a:p>
        </p:txBody>
      </p:sp>
      <p:sp>
        <p:nvSpPr>
          <p:cNvPr id="171"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53EB47B1-74B1-460D-93B1-68D9944C1552}" type="slidenum">
              <a:rPr lang="en-ZA" sz="1200" b="0" strike="noStrike" spc="-1">
                <a:latin typeface="Times New Roman"/>
              </a:rPr>
              <a:t>4</a:t>
            </a:fld>
            <a:endParaRPr lang="en-GB" sz="1200" b="0" strike="noStrike" spc="-1">
              <a:latin typeface="Times New Roman"/>
            </a:endParaRPr>
          </a:p>
        </p:txBody>
      </p:sp>
    </p:spTree>
    <p:extLst>
      <p:ext uri="{BB962C8B-B14F-4D97-AF65-F5344CB8AC3E}">
        <p14:creationId xmlns:p14="http://schemas.microsoft.com/office/powerpoint/2010/main" val="845896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685800" y="1143000"/>
            <a:ext cx="5486400" cy="3086100"/>
          </a:xfrm>
          <a:prstGeom prst="rect">
            <a:avLst/>
          </a:prstGeom>
        </p:spPr>
      </p:sp>
      <p:sp>
        <p:nvSpPr>
          <p:cNvPr id="170"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dirty="0">
              <a:latin typeface="Arial"/>
            </a:endParaRPr>
          </a:p>
        </p:txBody>
      </p:sp>
      <p:sp>
        <p:nvSpPr>
          <p:cNvPr id="171"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53EB47B1-74B1-460D-93B1-68D9944C1552}" type="slidenum">
              <a:rPr lang="en-ZA" sz="1200" b="0" strike="noStrike" spc="-1">
                <a:latin typeface="Times New Roman"/>
              </a:rPr>
              <a:t>36</a:t>
            </a:fld>
            <a:endParaRPr lang="en-GB" sz="1200" b="0" strike="noStrike" spc="-1">
              <a:latin typeface="Times New Roman"/>
            </a:endParaRPr>
          </a:p>
        </p:txBody>
      </p:sp>
    </p:spTree>
    <p:extLst>
      <p:ext uri="{BB962C8B-B14F-4D97-AF65-F5344CB8AC3E}">
        <p14:creationId xmlns:p14="http://schemas.microsoft.com/office/powerpoint/2010/main" val="138758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685800" y="1143000"/>
            <a:ext cx="5486400" cy="3086100"/>
          </a:xfrm>
          <a:prstGeom prst="rect">
            <a:avLst/>
          </a:prstGeom>
        </p:spPr>
      </p:sp>
      <p:sp>
        <p:nvSpPr>
          <p:cNvPr id="170"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dirty="0">
              <a:latin typeface="Arial"/>
            </a:endParaRPr>
          </a:p>
        </p:txBody>
      </p:sp>
      <p:sp>
        <p:nvSpPr>
          <p:cNvPr id="171"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53EB47B1-74B1-460D-93B1-68D9944C1552}" type="slidenum">
              <a:rPr lang="en-ZA" sz="1200" b="0" strike="noStrike" spc="-1">
                <a:latin typeface="Times New Roman"/>
              </a:rPr>
              <a:t>37</a:t>
            </a:fld>
            <a:endParaRPr lang="en-GB" sz="1200" b="0" strike="noStrike" spc="-1">
              <a:latin typeface="Times New Roman"/>
            </a:endParaRPr>
          </a:p>
        </p:txBody>
      </p:sp>
    </p:spTree>
    <p:extLst>
      <p:ext uri="{BB962C8B-B14F-4D97-AF65-F5344CB8AC3E}">
        <p14:creationId xmlns:p14="http://schemas.microsoft.com/office/powerpoint/2010/main" val="357102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PlaceHolder 1"/>
          <p:cNvSpPr>
            <a:spLocks noGrp="1" noRot="1" noChangeAspect="1"/>
          </p:cNvSpPr>
          <p:nvPr>
            <p:ph type="sldImg"/>
          </p:nvPr>
        </p:nvSpPr>
        <p:spPr>
          <a:xfrm>
            <a:off x="685800" y="1143000"/>
            <a:ext cx="5486400" cy="3086100"/>
          </a:xfrm>
          <a:prstGeom prst="rect">
            <a:avLst/>
          </a:prstGeom>
        </p:spPr>
      </p:sp>
      <p:sp>
        <p:nvSpPr>
          <p:cNvPr id="176"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a:latin typeface="Arial"/>
            </a:endParaRPr>
          </a:p>
        </p:txBody>
      </p:sp>
      <p:sp>
        <p:nvSpPr>
          <p:cNvPr id="177"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75FD7034-CCBE-4AB0-8535-ED7CA9742122}" type="slidenum">
              <a:rPr lang="en-ZA" sz="1200" b="0" strike="noStrike" spc="-1">
                <a:latin typeface="Times New Roman"/>
              </a:rPr>
              <a:t>39</a:t>
            </a:fld>
            <a:endParaRPr lang="en-GB" sz="1200" b="0" strike="noStrike" spc="-1">
              <a:latin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685800" y="1143000"/>
            <a:ext cx="5486400" cy="3086100"/>
          </a:xfrm>
          <a:prstGeom prst="rect">
            <a:avLst/>
          </a:prstGeom>
        </p:spPr>
      </p:sp>
      <p:sp>
        <p:nvSpPr>
          <p:cNvPr id="170"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dirty="0">
              <a:latin typeface="Arial"/>
            </a:endParaRPr>
          </a:p>
        </p:txBody>
      </p:sp>
      <p:sp>
        <p:nvSpPr>
          <p:cNvPr id="171"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53EB47B1-74B1-460D-93B1-68D9944C1552}" type="slidenum">
              <a:rPr lang="en-ZA" sz="1200" b="0" strike="noStrike" spc="-1">
                <a:latin typeface="Times New Roman"/>
              </a:rPr>
              <a:t>45</a:t>
            </a:fld>
            <a:endParaRPr lang="en-GB" sz="1200" b="0" strike="noStrike" spc="-1">
              <a:latin typeface="Times New Roman"/>
            </a:endParaRPr>
          </a:p>
        </p:txBody>
      </p:sp>
    </p:spTree>
    <p:extLst>
      <p:ext uri="{BB962C8B-B14F-4D97-AF65-F5344CB8AC3E}">
        <p14:creationId xmlns:p14="http://schemas.microsoft.com/office/powerpoint/2010/main" val="16902509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685800" y="1143000"/>
            <a:ext cx="5486400" cy="3086100"/>
          </a:xfrm>
          <a:prstGeom prst="rect">
            <a:avLst/>
          </a:prstGeom>
        </p:spPr>
      </p:sp>
      <p:sp>
        <p:nvSpPr>
          <p:cNvPr id="170"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dirty="0">
              <a:latin typeface="Arial"/>
            </a:endParaRPr>
          </a:p>
        </p:txBody>
      </p:sp>
      <p:sp>
        <p:nvSpPr>
          <p:cNvPr id="171"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53EB47B1-74B1-460D-93B1-68D9944C1552}" type="slidenum">
              <a:rPr lang="en-ZA" sz="1200" b="0" strike="noStrike" spc="-1">
                <a:latin typeface="Times New Roman"/>
              </a:rPr>
              <a:t>46</a:t>
            </a:fld>
            <a:endParaRPr lang="en-GB" sz="1200" b="0" strike="noStrike" spc="-1">
              <a:latin typeface="Times New Roman"/>
            </a:endParaRPr>
          </a:p>
        </p:txBody>
      </p:sp>
    </p:spTree>
    <p:extLst>
      <p:ext uri="{BB962C8B-B14F-4D97-AF65-F5344CB8AC3E}">
        <p14:creationId xmlns:p14="http://schemas.microsoft.com/office/powerpoint/2010/main" val="40848271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685800" y="1143000"/>
            <a:ext cx="5486400" cy="3086100"/>
          </a:xfrm>
          <a:prstGeom prst="rect">
            <a:avLst/>
          </a:prstGeom>
        </p:spPr>
      </p:sp>
      <p:sp>
        <p:nvSpPr>
          <p:cNvPr id="170"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dirty="0">
              <a:latin typeface="Arial"/>
            </a:endParaRPr>
          </a:p>
        </p:txBody>
      </p:sp>
      <p:sp>
        <p:nvSpPr>
          <p:cNvPr id="171"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53EB47B1-74B1-460D-93B1-68D9944C1552}" type="slidenum">
              <a:rPr lang="en-ZA" sz="1200" b="0" strike="noStrike" spc="-1">
                <a:latin typeface="Times New Roman"/>
              </a:rPr>
              <a:t>48</a:t>
            </a:fld>
            <a:endParaRPr lang="en-GB" sz="1200" b="0" strike="noStrike" spc="-1">
              <a:latin typeface="Times New Roman"/>
            </a:endParaRPr>
          </a:p>
        </p:txBody>
      </p:sp>
    </p:spTree>
    <p:extLst>
      <p:ext uri="{BB962C8B-B14F-4D97-AF65-F5344CB8AC3E}">
        <p14:creationId xmlns:p14="http://schemas.microsoft.com/office/powerpoint/2010/main" val="8722516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685800" y="1143000"/>
            <a:ext cx="5486400" cy="3086100"/>
          </a:xfrm>
          <a:prstGeom prst="rect">
            <a:avLst/>
          </a:prstGeom>
        </p:spPr>
      </p:sp>
      <p:sp>
        <p:nvSpPr>
          <p:cNvPr id="170"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dirty="0">
              <a:latin typeface="Arial"/>
            </a:endParaRPr>
          </a:p>
        </p:txBody>
      </p:sp>
      <p:sp>
        <p:nvSpPr>
          <p:cNvPr id="171"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53EB47B1-74B1-460D-93B1-68D9944C1552}" type="slidenum">
              <a:rPr lang="en-ZA" sz="1200" b="0" strike="noStrike" spc="-1">
                <a:latin typeface="Times New Roman"/>
              </a:rPr>
              <a:t>49</a:t>
            </a:fld>
            <a:endParaRPr lang="en-GB" sz="1200" b="0" strike="noStrike" spc="-1">
              <a:latin typeface="Times New Roman"/>
            </a:endParaRPr>
          </a:p>
        </p:txBody>
      </p:sp>
    </p:spTree>
    <p:extLst>
      <p:ext uri="{BB962C8B-B14F-4D97-AF65-F5344CB8AC3E}">
        <p14:creationId xmlns:p14="http://schemas.microsoft.com/office/powerpoint/2010/main" val="729525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685800" y="1143000"/>
            <a:ext cx="5486400" cy="3086100"/>
          </a:xfrm>
          <a:prstGeom prst="rect">
            <a:avLst/>
          </a:prstGeom>
        </p:spPr>
      </p:sp>
      <p:sp>
        <p:nvSpPr>
          <p:cNvPr id="170"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a:latin typeface="Arial"/>
            </a:endParaRPr>
          </a:p>
        </p:txBody>
      </p:sp>
      <p:sp>
        <p:nvSpPr>
          <p:cNvPr id="171"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53EB47B1-74B1-460D-93B1-68D9944C1552}" type="slidenum">
              <a:rPr lang="en-ZA" sz="1200" b="0" strike="noStrike" spc="-1">
                <a:latin typeface="Times New Roman"/>
              </a:rPr>
              <a:t>6</a:t>
            </a:fld>
            <a:endParaRPr lang="en-GB" sz="1200" b="0" strike="noStrike" spc="-1">
              <a:latin typeface="Times New Roman"/>
            </a:endParaRPr>
          </a:p>
        </p:txBody>
      </p:sp>
    </p:spTree>
    <p:extLst>
      <p:ext uri="{BB962C8B-B14F-4D97-AF65-F5344CB8AC3E}">
        <p14:creationId xmlns:p14="http://schemas.microsoft.com/office/powerpoint/2010/main" val="2315486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685800" y="1143000"/>
            <a:ext cx="5486400" cy="3086100"/>
          </a:xfrm>
          <a:prstGeom prst="rect">
            <a:avLst/>
          </a:prstGeom>
        </p:spPr>
      </p:sp>
      <p:sp>
        <p:nvSpPr>
          <p:cNvPr id="170"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a:latin typeface="Arial"/>
            </a:endParaRPr>
          </a:p>
        </p:txBody>
      </p:sp>
      <p:sp>
        <p:nvSpPr>
          <p:cNvPr id="171"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53EB47B1-74B1-460D-93B1-68D9944C1552}" type="slidenum">
              <a:rPr lang="en-ZA" sz="1200" b="0" strike="noStrike" spc="-1">
                <a:latin typeface="Times New Roman"/>
              </a:rPr>
              <a:t>7</a:t>
            </a:fld>
            <a:endParaRPr lang="en-GB" sz="1200" b="0" strike="noStrike" spc="-1">
              <a:latin typeface="Times New Roman"/>
            </a:endParaRPr>
          </a:p>
        </p:txBody>
      </p:sp>
    </p:spTree>
    <p:extLst>
      <p:ext uri="{BB962C8B-B14F-4D97-AF65-F5344CB8AC3E}">
        <p14:creationId xmlns:p14="http://schemas.microsoft.com/office/powerpoint/2010/main" val="3921537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685800" y="1143000"/>
            <a:ext cx="5486400" cy="3086100"/>
          </a:xfrm>
          <a:prstGeom prst="rect">
            <a:avLst/>
          </a:prstGeom>
        </p:spPr>
      </p:sp>
      <p:sp>
        <p:nvSpPr>
          <p:cNvPr id="170"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dirty="0">
              <a:latin typeface="Arial"/>
            </a:endParaRPr>
          </a:p>
        </p:txBody>
      </p:sp>
      <p:sp>
        <p:nvSpPr>
          <p:cNvPr id="171"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53EB47B1-74B1-460D-93B1-68D9944C1552}" type="slidenum">
              <a:rPr lang="en-ZA" sz="1200" b="0" strike="noStrike" spc="-1">
                <a:latin typeface="Times New Roman"/>
              </a:rPr>
              <a:t>8</a:t>
            </a:fld>
            <a:endParaRPr lang="en-GB" sz="1200" b="0" strike="noStrike" spc="-1">
              <a:latin typeface="Times New Roman"/>
            </a:endParaRPr>
          </a:p>
        </p:txBody>
      </p:sp>
    </p:spTree>
    <p:extLst>
      <p:ext uri="{BB962C8B-B14F-4D97-AF65-F5344CB8AC3E}">
        <p14:creationId xmlns:p14="http://schemas.microsoft.com/office/powerpoint/2010/main" val="2320155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685800" y="1143000"/>
            <a:ext cx="5486400" cy="3086100"/>
          </a:xfrm>
          <a:prstGeom prst="rect">
            <a:avLst/>
          </a:prstGeom>
        </p:spPr>
      </p:sp>
      <p:sp>
        <p:nvSpPr>
          <p:cNvPr id="170"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a:latin typeface="Arial"/>
            </a:endParaRPr>
          </a:p>
        </p:txBody>
      </p:sp>
      <p:sp>
        <p:nvSpPr>
          <p:cNvPr id="171"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53EB47B1-74B1-460D-93B1-68D9944C1552}" type="slidenum">
              <a:rPr lang="en-ZA" sz="1200" b="0" strike="noStrike" spc="-1">
                <a:latin typeface="Times New Roman"/>
              </a:rPr>
              <a:t>9</a:t>
            </a:fld>
            <a:endParaRPr lang="en-GB" sz="1200" b="0" strike="noStrike" spc="-1">
              <a:latin typeface="Times New Roman"/>
            </a:endParaRPr>
          </a:p>
        </p:txBody>
      </p:sp>
    </p:spTree>
    <p:extLst>
      <p:ext uri="{BB962C8B-B14F-4D97-AF65-F5344CB8AC3E}">
        <p14:creationId xmlns:p14="http://schemas.microsoft.com/office/powerpoint/2010/main" val="134238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685800" y="1143000"/>
            <a:ext cx="5486400" cy="3086100"/>
          </a:xfrm>
          <a:prstGeom prst="rect">
            <a:avLst/>
          </a:prstGeom>
        </p:spPr>
      </p:sp>
      <p:sp>
        <p:nvSpPr>
          <p:cNvPr id="170"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dirty="0">
              <a:latin typeface="Arial"/>
            </a:endParaRPr>
          </a:p>
        </p:txBody>
      </p:sp>
      <p:sp>
        <p:nvSpPr>
          <p:cNvPr id="171"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53EB47B1-74B1-460D-93B1-68D9944C1552}" type="slidenum">
              <a:rPr lang="en-ZA" sz="1200" b="0" strike="noStrike" spc="-1">
                <a:latin typeface="Times New Roman"/>
              </a:rPr>
              <a:t>10</a:t>
            </a:fld>
            <a:endParaRPr lang="en-GB" sz="1200" b="0" strike="noStrike" spc="-1">
              <a:latin typeface="Times New Roman"/>
            </a:endParaRPr>
          </a:p>
        </p:txBody>
      </p:sp>
    </p:spTree>
    <p:extLst>
      <p:ext uri="{BB962C8B-B14F-4D97-AF65-F5344CB8AC3E}">
        <p14:creationId xmlns:p14="http://schemas.microsoft.com/office/powerpoint/2010/main" val="3830676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8C19A9-9179-43C7-80FA-01D3D3BBF9A3}" type="slidenum">
              <a:rPr lang="en-ZA" smtClean="0"/>
              <a:t>12</a:t>
            </a:fld>
            <a:endParaRPr lang="en-ZA"/>
          </a:p>
        </p:txBody>
      </p:sp>
    </p:spTree>
    <p:extLst>
      <p:ext uri="{BB962C8B-B14F-4D97-AF65-F5344CB8AC3E}">
        <p14:creationId xmlns:p14="http://schemas.microsoft.com/office/powerpoint/2010/main" val="217252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838080" y="365040"/>
            <a:ext cx="8961120" cy="77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8"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9"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8080" y="365040"/>
            <a:ext cx="8961120" cy="77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7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4"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838080" y="365040"/>
            <a:ext cx="8961120" cy="77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76"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7"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8"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9"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80"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81"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71E1A-E386-BA43-BE57-1BEA71F3D9A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3CD566A-E08F-6B4E-A9E7-237ED0A3055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3CD558-197D-7B48-B00A-BCE5F68EBEE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3E95D1E-F7AB-D744-BB3D-312DEB5872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48FBB-804A-D34F-BA8A-BC5D8A1117D4}"/>
              </a:ext>
            </a:extLst>
          </p:cNvPr>
          <p:cNvSpPr>
            <a:spLocks noGrp="1"/>
          </p:cNvSpPr>
          <p:nvPr>
            <p:ph type="sldNum" sz="quarter" idx="12"/>
          </p:nvPr>
        </p:nvSpPr>
        <p:spPr/>
        <p:txBody>
          <a:bodyPr/>
          <a:lstStyle/>
          <a:p>
            <a:fld id="{7321C81F-EDAE-9C46-9743-2946707E1E9F}" type="slidenum">
              <a:rPr lang="en-US" smtClean="0"/>
              <a:t>‹#›</a:t>
            </a:fld>
            <a:endParaRPr lang="en-US"/>
          </a:p>
        </p:txBody>
      </p:sp>
    </p:spTree>
    <p:extLst>
      <p:ext uri="{BB962C8B-B14F-4D97-AF65-F5344CB8AC3E}">
        <p14:creationId xmlns:p14="http://schemas.microsoft.com/office/powerpoint/2010/main" val="2328373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DE7A4A4-062A-B68A-5CAD-35195113DF4C}"/>
              </a:ext>
            </a:extLst>
          </p:cNvPr>
          <p:cNvSpPr>
            <a:spLocks noGrp="1"/>
          </p:cNvSpPr>
          <p:nvPr>
            <p:ph type="ctrTitle"/>
          </p:nvPr>
        </p:nvSpPr>
        <p:spPr>
          <a:xfrm>
            <a:off x="352426" y="1819254"/>
            <a:ext cx="11487148" cy="1440000"/>
          </a:xfrm>
        </p:spPr>
        <p:txBody>
          <a:bodyPr anchor="ctr">
            <a:normAutofit/>
          </a:bodyPr>
          <a:lstStyle>
            <a:lvl1pPr algn="ctr">
              <a:defRPr sz="5000">
                <a:solidFill>
                  <a:schemeClr val="accent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F886837F-5C21-AD97-1E8F-085754A41867}"/>
              </a:ext>
            </a:extLst>
          </p:cNvPr>
          <p:cNvSpPr>
            <a:spLocks noGrp="1"/>
          </p:cNvSpPr>
          <p:nvPr>
            <p:ph type="subTitle" idx="1"/>
          </p:nvPr>
        </p:nvSpPr>
        <p:spPr>
          <a:xfrm>
            <a:off x="352426" y="3438627"/>
            <a:ext cx="11487148" cy="1440000"/>
          </a:xfrm>
        </p:spPr>
        <p:txBody>
          <a:bodyPr anchor="ctr">
            <a:normAutofit/>
          </a:bodyPr>
          <a:lstStyle>
            <a:lvl1pPr marL="0" indent="0" algn="ctr">
              <a:buNone/>
              <a:defRPr sz="4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018E1AB3-A2AF-4201-9D39-E5296A4BA24B}"/>
              </a:ext>
            </a:extLst>
          </p:cNvPr>
          <p:cNvSpPr>
            <a:spLocks noGrp="1"/>
          </p:cNvSpPr>
          <p:nvPr>
            <p:ph type="dt" sz="half" idx="10"/>
          </p:nvPr>
        </p:nvSpPr>
        <p:spPr>
          <a:xfrm>
            <a:off x="352426" y="6492875"/>
            <a:ext cx="2743200" cy="365125"/>
          </a:xfrm>
          <a:prstGeom prst="rect">
            <a:avLst/>
          </a:prstGeom>
        </p:spPr>
        <p:txBody>
          <a:bodyPr/>
          <a:lstStyle>
            <a:lvl1pPr>
              <a:defRPr/>
            </a:lvl1pPr>
          </a:lstStyle>
          <a:p>
            <a:endParaRPr lang="en-GB" dirty="0"/>
          </a:p>
        </p:txBody>
      </p:sp>
      <p:sp>
        <p:nvSpPr>
          <p:cNvPr id="5" name="Footer Placeholder 4">
            <a:extLst>
              <a:ext uri="{FF2B5EF4-FFF2-40B4-BE49-F238E27FC236}">
                <a16:creationId xmlns:a16="http://schemas.microsoft.com/office/drawing/2014/main" id="{863BB90D-8564-59E0-6766-F2E0147D25C5}"/>
              </a:ext>
            </a:extLst>
          </p:cNvPr>
          <p:cNvSpPr>
            <a:spLocks noGrp="1"/>
          </p:cNvSpPr>
          <p:nvPr>
            <p:ph type="ftr" sz="quarter" idx="11"/>
          </p:nvPr>
        </p:nvSpPr>
        <p:spPr>
          <a:xfrm>
            <a:off x="4038600" y="6492875"/>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8786C63-E35B-A5FC-63D3-74EC19CA389B}"/>
              </a:ext>
            </a:extLst>
          </p:cNvPr>
          <p:cNvSpPr>
            <a:spLocks noGrp="1"/>
          </p:cNvSpPr>
          <p:nvPr>
            <p:ph type="sldNum" sz="quarter" idx="12"/>
          </p:nvPr>
        </p:nvSpPr>
        <p:spPr>
          <a:xfrm>
            <a:off x="9096374" y="6492875"/>
            <a:ext cx="2743200" cy="365125"/>
          </a:xfrm>
          <a:prstGeom prst="rect">
            <a:avLst/>
          </a:prstGeom>
        </p:spPr>
        <p:txBody>
          <a:bodyPr/>
          <a:lstStyle/>
          <a:p>
            <a:fld id="{A339A123-1FF5-48C0-A9D1-4AE681B7C33B}" type="slidenum">
              <a:rPr lang="en-GB" smtClean="0"/>
              <a:t>‹#›</a:t>
            </a:fld>
            <a:endParaRPr lang="en-GB"/>
          </a:p>
        </p:txBody>
      </p:sp>
    </p:spTree>
    <p:extLst>
      <p:ext uri="{BB962C8B-B14F-4D97-AF65-F5344CB8AC3E}">
        <p14:creationId xmlns:p14="http://schemas.microsoft.com/office/powerpoint/2010/main" val="1849870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B653A-C7B8-E20B-1D75-24FFEDB9595A}"/>
              </a:ext>
            </a:extLst>
          </p:cNvPr>
          <p:cNvSpPr>
            <a:spLocks noGrp="1"/>
          </p:cNvSpPr>
          <p:nvPr>
            <p:ph type="title"/>
          </p:nvPr>
        </p:nvSpPr>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55488F12-587B-785C-C801-051D31BFD1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AA27DB-52EA-C1AD-58EC-93D727ED1C9E}"/>
              </a:ext>
            </a:extLst>
          </p:cNvPr>
          <p:cNvSpPr>
            <a:spLocks noGrp="1"/>
          </p:cNvSpPr>
          <p:nvPr>
            <p:ph type="dt" sz="half" idx="10"/>
          </p:nvPr>
        </p:nvSpPr>
        <p:spPr>
          <a:xfrm>
            <a:off x="352426" y="6492875"/>
            <a:ext cx="2743200" cy="365125"/>
          </a:xfrm>
          <a:prstGeom prst="rect">
            <a:avLst/>
          </a:prstGeom>
        </p:spPr>
        <p:txBody>
          <a:bodyPr/>
          <a:lstStyle>
            <a:lvl1pPr>
              <a:defRPr/>
            </a:lvl1pPr>
          </a:lstStyle>
          <a:p>
            <a:endParaRPr lang="en-GB" dirty="0"/>
          </a:p>
        </p:txBody>
      </p:sp>
      <p:sp>
        <p:nvSpPr>
          <p:cNvPr id="5" name="Footer Placeholder 4">
            <a:extLst>
              <a:ext uri="{FF2B5EF4-FFF2-40B4-BE49-F238E27FC236}">
                <a16:creationId xmlns:a16="http://schemas.microsoft.com/office/drawing/2014/main" id="{3A360981-D23B-2C4C-AFA6-660B933A7CE7}"/>
              </a:ext>
            </a:extLst>
          </p:cNvPr>
          <p:cNvSpPr>
            <a:spLocks noGrp="1"/>
          </p:cNvSpPr>
          <p:nvPr>
            <p:ph type="ftr" sz="quarter" idx="11"/>
          </p:nvPr>
        </p:nvSpPr>
        <p:spPr>
          <a:xfrm>
            <a:off x="4038600" y="6492875"/>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B2720971-F798-FCFD-B101-C6799CFAA33B}"/>
              </a:ext>
            </a:extLst>
          </p:cNvPr>
          <p:cNvSpPr>
            <a:spLocks noGrp="1"/>
          </p:cNvSpPr>
          <p:nvPr>
            <p:ph type="sldNum" sz="quarter" idx="12"/>
          </p:nvPr>
        </p:nvSpPr>
        <p:spPr>
          <a:xfrm>
            <a:off x="9096374" y="6492875"/>
            <a:ext cx="2743200" cy="365125"/>
          </a:xfrm>
          <a:prstGeom prst="rect">
            <a:avLst/>
          </a:prstGeom>
        </p:spPr>
        <p:txBody>
          <a:bodyPr/>
          <a:lstStyle/>
          <a:p>
            <a:fld id="{A339A123-1FF5-48C0-A9D1-4AE681B7C33B}" type="slidenum">
              <a:rPr lang="en-GB" smtClean="0"/>
              <a:t>‹#›</a:t>
            </a:fld>
            <a:endParaRPr lang="en-GB"/>
          </a:p>
        </p:txBody>
      </p:sp>
    </p:spTree>
    <p:extLst>
      <p:ext uri="{BB962C8B-B14F-4D97-AF65-F5344CB8AC3E}">
        <p14:creationId xmlns:p14="http://schemas.microsoft.com/office/powerpoint/2010/main" val="1087936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4127C-6921-3E57-3783-6DE83ACEC56D}"/>
              </a:ext>
            </a:extLst>
          </p:cNvPr>
          <p:cNvSpPr>
            <a:spLocks noGrp="1"/>
          </p:cNvSpPr>
          <p:nvPr>
            <p:ph type="title"/>
          </p:nvPr>
        </p:nvSpPr>
        <p:spPr>
          <a:xfrm>
            <a:off x="352425" y="197311"/>
            <a:ext cx="9239250" cy="1440000"/>
          </a:xfrm>
        </p:spPr>
        <p:txBody>
          <a:bodyPr anchor="ctr">
            <a:normAutofit/>
          </a:bodyPr>
          <a:lstStyle>
            <a:lvl1pPr>
              <a:defRPr sz="4400" b="1"/>
            </a:lvl1pPr>
          </a:lstStyle>
          <a:p>
            <a:r>
              <a:rPr lang="en-US"/>
              <a:t>Click to edit Master title style</a:t>
            </a:r>
            <a:endParaRPr lang="en-GB" dirty="0"/>
          </a:p>
        </p:txBody>
      </p:sp>
      <p:sp>
        <p:nvSpPr>
          <p:cNvPr id="5" name="Date Placeholder 4">
            <a:extLst>
              <a:ext uri="{FF2B5EF4-FFF2-40B4-BE49-F238E27FC236}">
                <a16:creationId xmlns:a16="http://schemas.microsoft.com/office/drawing/2014/main" id="{B340396D-F2F9-C304-9381-A481C7B2DCBF}"/>
              </a:ext>
            </a:extLst>
          </p:cNvPr>
          <p:cNvSpPr>
            <a:spLocks noGrp="1"/>
          </p:cNvSpPr>
          <p:nvPr>
            <p:ph type="dt" sz="half" idx="10"/>
          </p:nvPr>
        </p:nvSpPr>
        <p:spPr>
          <a:xfrm>
            <a:off x="352426" y="6492875"/>
            <a:ext cx="2743200" cy="365125"/>
          </a:xfrm>
          <a:prstGeom prst="rect">
            <a:avLst/>
          </a:prstGeom>
        </p:spPr>
        <p:txBody>
          <a:bodyPr/>
          <a:lstStyle>
            <a:lvl1pPr>
              <a:defRPr/>
            </a:lvl1pPr>
          </a:lstStyle>
          <a:p>
            <a:endParaRPr lang="en-GB" dirty="0"/>
          </a:p>
        </p:txBody>
      </p:sp>
      <p:sp>
        <p:nvSpPr>
          <p:cNvPr id="6" name="Footer Placeholder 5">
            <a:extLst>
              <a:ext uri="{FF2B5EF4-FFF2-40B4-BE49-F238E27FC236}">
                <a16:creationId xmlns:a16="http://schemas.microsoft.com/office/drawing/2014/main" id="{853AE12A-AF11-C001-1DFE-8A08F2C89679}"/>
              </a:ext>
            </a:extLst>
          </p:cNvPr>
          <p:cNvSpPr>
            <a:spLocks noGrp="1"/>
          </p:cNvSpPr>
          <p:nvPr>
            <p:ph type="ftr" sz="quarter" idx="11"/>
          </p:nvPr>
        </p:nvSpPr>
        <p:spPr>
          <a:xfrm>
            <a:off x="4038600" y="6492875"/>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1F827293-B1D7-AFCC-10FD-734E72F8252F}"/>
              </a:ext>
            </a:extLst>
          </p:cNvPr>
          <p:cNvSpPr>
            <a:spLocks noGrp="1"/>
          </p:cNvSpPr>
          <p:nvPr>
            <p:ph type="sldNum" sz="quarter" idx="12"/>
          </p:nvPr>
        </p:nvSpPr>
        <p:spPr>
          <a:xfrm>
            <a:off x="9096374" y="6492875"/>
            <a:ext cx="2743200" cy="365125"/>
          </a:xfrm>
          <a:prstGeom prst="rect">
            <a:avLst/>
          </a:prstGeom>
        </p:spPr>
        <p:txBody>
          <a:bodyPr/>
          <a:lstStyle/>
          <a:p>
            <a:fld id="{A339A123-1FF5-48C0-A9D1-4AE681B7C33B}" type="slidenum">
              <a:rPr lang="en-GB" smtClean="0"/>
              <a:t>‹#›</a:t>
            </a:fld>
            <a:endParaRPr lang="en-GB"/>
          </a:p>
        </p:txBody>
      </p:sp>
      <p:sp>
        <p:nvSpPr>
          <p:cNvPr id="9" name="SmartArt Placeholder 8">
            <a:extLst>
              <a:ext uri="{FF2B5EF4-FFF2-40B4-BE49-F238E27FC236}">
                <a16:creationId xmlns:a16="http://schemas.microsoft.com/office/drawing/2014/main" id="{399D8692-7344-7AD1-5F3F-F7BEE0242A22}"/>
              </a:ext>
            </a:extLst>
          </p:cNvPr>
          <p:cNvSpPr>
            <a:spLocks noGrp="1"/>
          </p:cNvSpPr>
          <p:nvPr>
            <p:ph type="dgm" sz="quarter" idx="13"/>
          </p:nvPr>
        </p:nvSpPr>
        <p:spPr>
          <a:xfrm>
            <a:off x="352425" y="1815832"/>
            <a:ext cx="11487150" cy="4320000"/>
          </a:xfrm>
        </p:spPr>
        <p:txBody>
          <a:bodyPr/>
          <a:lstStyle/>
          <a:p>
            <a:r>
              <a:rPr lang="en-US"/>
              <a:t>Click icon to add SmartArt graphic</a:t>
            </a:r>
            <a:endParaRPr lang="en-GB" dirty="0"/>
          </a:p>
        </p:txBody>
      </p:sp>
    </p:spTree>
    <p:extLst>
      <p:ext uri="{BB962C8B-B14F-4D97-AF65-F5344CB8AC3E}">
        <p14:creationId xmlns:p14="http://schemas.microsoft.com/office/powerpoint/2010/main" val="3567011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827C2-3E07-AA95-B13B-1522AB34A3D0}"/>
              </a:ext>
            </a:extLst>
          </p:cNvPr>
          <p:cNvSpPr>
            <a:spLocks noGrp="1"/>
          </p:cNvSpPr>
          <p:nvPr>
            <p:ph type="title"/>
          </p:nvPr>
        </p:nvSpPr>
        <p:spPr>
          <a:xfrm>
            <a:off x="831850" y="1709738"/>
            <a:ext cx="10515600" cy="2852737"/>
          </a:xfrm>
        </p:spPr>
        <p:txBody>
          <a:bodyPr anchor="b">
            <a:normAutofit/>
          </a:bodyPr>
          <a:lstStyle>
            <a:lvl1pPr>
              <a:defRPr sz="4800"/>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C1EC2629-8B7A-390D-7BBF-66CF946B0E9B}"/>
              </a:ext>
            </a:extLst>
          </p:cNvPr>
          <p:cNvSpPr>
            <a:spLocks noGrp="1"/>
          </p:cNvSpPr>
          <p:nvPr>
            <p:ph type="body" idx="1"/>
          </p:nvPr>
        </p:nvSpPr>
        <p:spPr>
          <a:xfrm>
            <a:off x="831850" y="4589463"/>
            <a:ext cx="10515600" cy="1500187"/>
          </a:xfrm>
        </p:spPr>
        <p:txBody>
          <a:bodyPr>
            <a:normAutofit/>
          </a:bodyPr>
          <a:lstStyle>
            <a:lvl1pPr marL="0" indent="0">
              <a:buNone/>
              <a:defRPr sz="3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C4BECF-045C-5F27-B680-6DEDD0355612}"/>
              </a:ext>
            </a:extLst>
          </p:cNvPr>
          <p:cNvSpPr>
            <a:spLocks noGrp="1"/>
          </p:cNvSpPr>
          <p:nvPr>
            <p:ph type="dt" sz="half" idx="10"/>
          </p:nvPr>
        </p:nvSpPr>
        <p:spPr>
          <a:xfrm>
            <a:off x="352426" y="6492875"/>
            <a:ext cx="2743200" cy="365125"/>
          </a:xfrm>
          <a:prstGeom prst="rect">
            <a:avLst/>
          </a:prstGeom>
        </p:spPr>
        <p:txBody>
          <a:bodyPr/>
          <a:lstStyle>
            <a:lvl1pPr>
              <a:defRPr/>
            </a:lvl1pPr>
          </a:lstStyle>
          <a:p>
            <a:endParaRPr lang="en-GB" dirty="0"/>
          </a:p>
        </p:txBody>
      </p:sp>
      <p:sp>
        <p:nvSpPr>
          <p:cNvPr id="5" name="Footer Placeholder 4">
            <a:extLst>
              <a:ext uri="{FF2B5EF4-FFF2-40B4-BE49-F238E27FC236}">
                <a16:creationId xmlns:a16="http://schemas.microsoft.com/office/drawing/2014/main" id="{ACEC30E0-83EB-9EBF-BC03-3A580CE721DA}"/>
              </a:ext>
            </a:extLst>
          </p:cNvPr>
          <p:cNvSpPr>
            <a:spLocks noGrp="1"/>
          </p:cNvSpPr>
          <p:nvPr>
            <p:ph type="ftr" sz="quarter" idx="11"/>
          </p:nvPr>
        </p:nvSpPr>
        <p:spPr>
          <a:xfrm>
            <a:off x="4038600" y="6492875"/>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2CE9D7D-434D-CDD1-2C00-3CAA99941E9B}"/>
              </a:ext>
            </a:extLst>
          </p:cNvPr>
          <p:cNvSpPr>
            <a:spLocks noGrp="1"/>
          </p:cNvSpPr>
          <p:nvPr>
            <p:ph type="sldNum" sz="quarter" idx="12"/>
          </p:nvPr>
        </p:nvSpPr>
        <p:spPr>
          <a:xfrm>
            <a:off x="9096374" y="6492875"/>
            <a:ext cx="2743200" cy="365125"/>
          </a:xfrm>
          <a:prstGeom prst="rect">
            <a:avLst/>
          </a:prstGeom>
        </p:spPr>
        <p:txBody>
          <a:bodyPr/>
          <a:lstStyle/>
          <a:p>
            <a:fld id="{A339A123-1FF5-48C0-A9D1-4AE681B7C33B}" type="slidenum">
              <a:rPr lang="en-GB" smtClean="0"/>
              <a:t>‹#›</a:t>
            </a:fld>
            <a:endParaRPr lang="en-GB"/>
          </a:p>
        </p:txBody>
      </p:sp>
    </p:spTree>
    <p:extLst>
      <p:ext uri="{BB962C8B-B14F-4D97-AF65-F5344CB8AC3E}">
        <p14:creationId xmlns:p14="http://schemas.microsoft.com/office/powerpoint/2010/main" val="110292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02E98-2E41-A4F5-7246-D07A4A8BFC04}"/>
              </a:ext>
            </a:extLst>
          </p:cNvPr>
          <p:cNvSpPr>
            <a:spLocks noGrp="1"/>
          </p:cNvSpPr>
          <p:nvPr>
            <p:ph type="title"/>
          </p:nvPr>
        </p:nvSpPr>
        <p:spPr>
          <a:xfrm>
            <a:off x="352426" y="227669"/>
            <a:ext cx="9439274" cy="1440000"/>
          </a:xfrm>
        </p:spPr>
        <p:txBody>
          <a:bodyPr/>
          <a:lstStyle>
            <a:lvl1pPr>
              <a:defRPr b="1"/>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BE4AD72C-4F50-5354-198E-DF6865F59D6C}"/>
              </a:ext>
            </a:extLst>
          </p:cNvPr>
          <p:cNvSpPr>
            <a:spLocks noGrp="1"/>
          </p:cNvSpPr>
          <p:nvPr>
            <p:ph sz="half" idx="1"/>
          </p:nvPr>
        </p:nvSpPr>
        <p:spPr>
          <a:xfrm>
            <a:off x="352426" y="1904571"/>
            <a:ext cx="5667374"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686C7DE7-3C21-A257-5905-3BB43718D663}"/>
              </a:ext>
            </a:extLst>
          </p:cNvPr>
          <p:cNvSpPr>
            <a:spLocks noGrp="1"/>
          </p:cNvSpPr>
          <p:nvPr>
            <p:ph sz="half" idx="2"/>
          </p:nvPr>
        </p:nvSpPr>
        <p:spPr>
          <a:xfrm>
            <a:off x="6172202" y="1904571"/>
            <a:ext cx="5667372"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AEF9E54E-9156-DE7B-B1F4-3DFC7884693E}"/>
              </a:ext>
            </a:extLst>
          </p:cNvPr>
          <p:cNvSpPr>
            <a:spLocks noGrp="1"/>
          </p:cNvSpPr>
          <p:nvPr>
            <p:ph type="dt" sz="half" idx="10"/>
          </p:nvPr>
        </p:nvSpPr>
        <p:spPr>
          <a:xfrm>
            <a:off x="352426" y="6492875"/>
            <a:ext cx="2743200" cy="365125"/>
          </a:xfrm>
          <a:prstGeom prst="rect">
            <a:avLst/>
          </a:prstGeom>
        </p:spPr>
        <p:txBody>
          <a:bodyPr/>
          <a:lstStyle>
            <a:lvl1pPr>
              <a:defRPr/>
            </a:lvl1pPr>
          </a:lstStyle>
          <a:p>
            <a:endParaRPr lang="en-GB" dirty="0"/>
          </a:p>
        </p:txBody>
      </p:sp>
      <p:sp>
        <p:nvSpPr>
          <p:cNvPr id="6" name="Footer Placeholder 5">
            <a:extLst>
              <a:ext uri="{FF2B5EF4-FFF2-40B4-BE49-F238E27FC236}">
                <a16:creationId xmlns:a16="http://schemas.microsoft.com/office/drawing/2014/main" id="{3CB422C8-D631-EF67-8552-70D3618B388D}"/>
              </a:ext>
            </a:extLst>
          </p:cNvPr>
          <p:cNvSpPr>
            <a:spLocks noGrp="1"/>
          </p:cNvSpPr>
          <p:nvPr>
            <p:ph type="ftr" sz="quarter" idx="11"/>
          </p:nvPr>
        </p:nvSpPr>
        <p:spPr>
          <a:xfrm>
            <a:off x="4038600" y="6492875"/>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DEAE551A-01E3-38CB-5712-084BBB2DB320}"/>
              </a:ext>
            </a:extLst>
          </p:cNvPr>
          <p:cNvSpPr>
            <a:spLocks noGrp="1"/>
          </p:cNvSpPr>
          <p:nvPr>
            <p:ph type="sldNum" sz="quarter" idx="12"/>
          </p:nvPr>
        </p:nvSpPr>
        <p:spPr>
          <a:xfrm>
            <a:off x="9096374" y="6492875"/>
            <a:ext cx="2743200" cy="365125"/>
          </a:xfrm>
          <a:prstGeom prst="rect">
            <a:avLst/>
          </a:prstGeom>
        </p:spPr>
        <p:txBody>
          <a:bodyPr/>
          <a:lstStyle/>
          <a:p>
            <a:fld id="{A339A123-1FF5-48C0-A9D1-4AE681B7C33B}" type="slidenum">
              <a:rPr lang="en-GB" smtClean="0"/>
              <a:t>‹#›</a:t>
            </a:fld>
            <a:endParaRPr lang="en-GB"/>
          </a:p>
        </p:txBody>
      </p:sp>
    </p:spTree>
    <p:extLst>
      <p:ext uri="{BB962C8B-B14F-4D97-AF65-F5344CB8AC3E}">
        <p14:creationId xmlns:p14="http://schemas.microsoft.com/office/powerpoint/2010/main" val="3626042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E06E0C-9E69-8D09-A8A9-2B69B5F7DC7E}"/>
              </a:ext>
            </a:extLst>
          </p:cNvPr>
          <p:cNvSpPr>
            <a:spLocks noGrp="1"/>
          </p:cNvSpPr>
          <p:nvPr>
            <p:ph type="body" idx="1"/>
          </p:nvPr>
        </p:nvSpPr>
        <p:spPr>
          <a:xfrm>
            <a:off x="352426" y="1906631"/>
            <a:ext cx="5645149"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4176C8-8F44-F6C5-91CA-B6D7BA89DBCE}"/>
              </a:ext>
            </a:extLst>
          </p:cNvPr>
          <p:cNvSpPr>
            <a:spLocks noGrp="1"/>
          </p:cNvSpPr>
          <p:nvPr>
            <p:ph sz="half" idx="2"/>
          </p:nvPr>
        </p:nvSpPr>
        <p:spPr>
          <a:xfrm>
            <a:off x="352426" y="2730542"/>
            <a:ext cx="5645149" cy="36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1A3E7E0A-45B4-CDB0-7281-167E8DA467C7}"/>
              </a:ext>
            </a:extLst>
          </p:cNvPr>
          <p:cNvSpPr>
            <a:spLocks noGrp="1"/>
          </p:cNvSpPr>
          <p:nvPr>
            <p:ph type="body" sz="quarter" idx="3"/>
          </p:nvPr>
        </p:nvSpPr>
        <p:spPr>
          <a:xfrm>
            <a:off x="6172200" y="1906631"/>
            <a:ext cx="5667374"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D78434-AE81-8D09-BFAD-CBC2C2538EE3}"/>
              </a:ext>
            </a:extLst>
          </p:cNvPr>
          <p:cNvSpPr>
            <a:spLocks noGrp="1"/>
          </p:cNvSpPr>
          <p:nvPr>
            <p:ph sz="quarter" idx="4"/>
          </p:nvPr>
        </p:nvSpPr>
        <p:spPr>
          <a:xfrm>
            <a:off x="6172200" y="2730542"/>
            <a:ext cx="5667373" cy="36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a:extLst>
              <a:ext uri="{FF2B5EF4-FFF2-40B4-BE49-F238E27FC236}">
                <a16:creationId xmlns:a16="http://schemas.microsoft.com/office/drawing/2014/main" id="{8357C278-67D2-74AF-BD22-EEA608727A8E}"/>
              </a:ext>
            </a:extLst>
          </p:cNvPr>
          <p:cNvSpPr>
            <a:spLocks noGrp="1"/>
          </p:cNvSpPr>
          <p:nvPr>
            <p:ph type="dt" sz="half" idx="10"/>
          </p:nvPr>
        </p:nvSpPr>
        <p:spPr>
          <a:xfrm>
            <a:off x="352426" y="6492875"/>
            <a:ext cx="2743200" cy="365125"/>
          </a:xfrm>
          <a:prstGeom prst="rect">
            <a:avLst/>
          </a:prstGeom>
        </p:spPr>
        <p:txBody>
          <a:bodyPr/>
          <a:lstStyle>
            <a:lvl1pPr>
              <a:defRPr/>
            </a:lvl1pPr>
          </a:lstStyle>
          <a:p>
            <a:endParaRPr lang="en-GB" dirty="0"/>
          </a:p>
        </p:txBody>
      </p:sp>
      <p:sp>
        <p:nvSpPr>
          <p:cNvPr id="8" name="Footer Placeholder 7">
            <a:extLst>
              <a:ext uri="{FF2B5EF4-FFF2-40B4-BE49-F238E27FC236}">
                <a16:creationId xmlns:a16="http://schemas.microsoft.com/office/drawing/2014/main" id="{24657462-5FE0-B116-3C99-3B56901AECA8}"/>
              </a:ext>
            </a:extLst>
          </p:cNvPr>
          <p:cNvSpPr>
            <a:spLocks noGrp="1"/>
          </p:cNvSpPr>
          <p:nvPr>
            <p:ph type="ftr" sz="quarter" idx="11"/>
          </p:nvPr>
        </p:nvSpPr>
        <p:spPr>
          <a:xfrm>
            <a:off x="4038600" y="6492875"/>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EDAB4C0E-6831-4A0A-DA3A-13527A569F44}"/>
              </a:ext>
            </a:extLst>
          </p:cNvPr>
          <p:cNvSpPr>
            <a:spLocks noGrp="1"/>
          </p:cNvSpPr>
          <p:nvPr>
            <p:ph type="sldNum" sz="quarter" idx="12"/>
          </p:nvPr>
        </p:nvSpPr>
        <p:spPr>
          <a:xfrm>
            <a:off x="9096374" y="6492875"/>
            <a:ext cx="2743200" cy="365125"/>
          </a:xfrm>
          <a:prstGeom prst="rect">
            <a:avLst/>
          </a:prstGeom>
        </p:spPr>
        <p:txBody>
          <a:bodyPr/>
          <a:lstStyle/>
          <a:p>
            <a:fld id="{A339A123-1FF5-48C0-A9D1-4AE681B7C33B}" type="slidenum">
              <a:rPr lang="en-GB" smtClean="0"/>
              <a:t>‹#›</a:t>
            </a:fld>
            <a:endParaRPr lang="en-GB"/>
          </a:p>
        </p:txBody>
      </p:sp>
      <p:sp>
        <p:nvSpPr>
          <p:cNvPr id="10" name="Title 1">
            <a:extLst>
              <a:ext uri="{FF2B5EF4-FFF2-40B4-BE49-F238E27FC236}">
                <a16:creationId xmlns:a16="http://schemas.microsoft.com/office/drawing/2014/main" id="{75575893-23DA-D50B-7184-75E1F08AB032}"/>
              </a:ext>
            </a:extLst>
          </p:cNvPr>
          <p:cNvSpPr>
            <a:spLocks noGrp="1"/>
          </p:cNvSpPr>
          <p:nvPr>
            <p:ph type="title"/>
          </p:nvPr>
        </p:nvSpPr>
        <p:spPr>
          <a:xfrm>
            <a:off x="352426" y="154883"/>
            <a:ext cx="9439274" cy="1440000"/>
          </a:xfrm>
        </p:spPr>
        <p:txBody>
          <a:bodyPr/>
          <a:lstStyle/>
          <a:p>
            <a:r>
              <a:rPr lang="en-US"/>
              <a:t>Click to edit Master title style</a:t>
            </a:r>
            <a:endParaRPr lang="en-GB" dirty="0"/>
          </a:p>
        </p:txBody>
      </p:sp>
    </p:spTree>
    <p:extLst>
      <p:ext uri="{BB962C8B-B14F-4D97-AF65-F5344CB8AC3E}">
        <p14:creationId xmlns:p14="http://schemas.microsoft.com/office/powerpoint/2010/main" val="961002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8961120" cy="77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47"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4DD52-477D-703C-9C18-9D79BCA22FEB}"/>
              </a:ext>
            </a:extLst>
          </p:cNvPr>
          <p:cNvSpPr>
            <a:spLocks noGrp="1"/>
          </p:cNvSpPr>
          <p:nvPr>
            <p:ph type="title"/>
          </p:nvPr>
        </p:nvSpPr>
        <p:spPr>
          <a:xfrm>
            <a:off x="352426" y="167941"/>
            <a:ext cx="9439274" cy="1440000"/>
          </a:xfrm>
        </p:spPr>
        <p:txBody>
          <a:bodyPr/>
          <a:lstStyle>
            <a:lvl1pPr>
              <a:defRPr b="1"/>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72BD599A-3493-D5D1-BBBE-CE39E5053598}"/>
              </a:ext>
            </a:extLst>
          </p:cNvPr>
          <p:cNvSpPr>
            <a:spLocks noGrp="1"/>
          </p:cNvSpPr>
          <p:nvPr>
            <p:ph type="dt" sz="half" idx="10"/>
          </p:nvPr>
        </p:nvSpPr>
        <p:spPr>
          <a:xfrm>
            <a:off x="352426" y="6492875"/>
            <a:ext cx="2743200" cy="365125"/>
          </a:xfrm>
          <a:prstGeom prst="rect">
            <a:avLst/>
          </a:prstGeom>
        </p:spPr>
        <p:txBody>
          <a:bodyPr/>
          <a:lstStyle>
            <a:lvl1pPr>
              <a:defRPr/>
            </a:lvl1pPr>
          </a:lstStyle>
          <a:p>
            <a:endParaRPr lang="en-GB" dirty="0"/>
          </a:p>
        </p:txBody>
      </p:sp>
      <p:sp>
        <p:nvSpPr>
          <p:cNvPr id="4" name="Footer Placeholder 3">
            <a:extLst>
              <a:ext uri="{FF2B5EF4-FFF2-40B4-BE49-F238E27FC236}">
                <a16:creationId xmlns:a16="http://schemas.microsoft.com/office/drawing/2014/main" id="{9AD79DC9-897A-9DF8-099B-98187516E260}"/>
              </a:ext>
            </a:extLst>
          </p:cNvPr>
          <p:cNvSpPr>
            <a:spLocks noGrp="1"/>
          </p:cNvSpPr>
          <p:nvPr>
            <p:ph type="ftr" sz="quarter" idx="11"/>
          </p:nvPr>
        </p:nvSpPr>
        <p:spPr>
          <a:xfrm>
            <a:off x="4038600" y="6492875"/>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2B215668-E561-452B-2525-1CC71DC1A9F6}"/>
              </a:ext>
            </a:extLst>
          </p:cNvPr>
          <p:cNvSpPr>
            <a:spLocks noGrp="1"/>
          </p:cNvSpPr>
          <p:nvPr>
            <p:ph type="sldNum" sz="quarter" idx="12"/>
          </p:nvPr>
        </p:nvSpPr>
        <p:spPr>
          <a:xfrm>
            <a:off x="9096374" y="6492875"/>
            <a:ext cx="2743200" cy="365125"/>
          </a:xfrm>
          <a:prstGeom prst="rect">
            <a:avLst/>
          </a:prstGeom>
        </p:spPr>
        <p:txBody>
          <a:bodyPr/>
          <a:lstStyle/>
          <a:p>
            <a:fld id="{A339A123-1FF5-48C0-A9D1-4AE681B7C33B}" type="slidenum">
              <a:rPr lang="en-GB" smtClean="0"/>
              <a:t>‹#›</a:t>
            </a:fld>
            <a:endParaRPr lang="en-GB"/>
          </a:p>
        </p:txBody>
      </p:sp>
    </p:spTree>
    <p:extLst>
      <p:ext uri="{BB962C8B-B14F-4D97-AF65-F5344CB8AC3E}">
        <p14:creationId xmlns:p14="http://schemas.microsoft.com/office/powerpoint/2010/main" val="3322453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4E970A-52BD-E188-C84A-7B4EA2C7AB4A}"/>
              </a:ext>
            </a:extLst>
          </p:cNvPr>
          <p:cNvSpPr>
            <a:spLocks noGrp="1"/>
          </p:cNvSpPr>
          <p:nvPr>
            <p:ph type="dt" sz="half" idx="10"/>
          </p:nvPr>
        </p:nvSpPr>
        <p:spPr>
          <a:xfrm>
            <a:off x="352426" y="6492875"/>
            <a:ext cx="2743200" cy="365125"/>
          </a:xfrm>
          <a:prstGeom prst="rect">
            <a:avLst/>
          </a:prstGeom>
        </p:spPr>
        <p:txBody>
          <a:bodyPr/>
          <a:lstStyle>
            <a:lvl1pPr>
              <a:defRPr/>
            </a:lvl1pPr>
          </a:lstStyle>
          <a:p>
            <a:endParaRPr lang="en-GB" dirty="0"/>
          </a:p>
        </p:txBody>
      </p:sp>
      <p:sp>
        <p:nvSpPr>
          <p:cNvPr id="3" name="Footer Placeholder 2">
            <a:extLst>
              <a:ext uri="{FF2B5EF4-FFF2-40B4-BE49-F238E27FC236}">
                <a16:creationId xmlns:a16="http://schemas.microsoft.com/office/drawing/2014/main" id="{DC54EE47-028B-3306-FD08-4D7F7A4A9C1E}"/>
              </a:ext>
            </a:extLst>
          </p:cNvPr>
          <p:cNvSpPr>
            <a:spLocks noGrp="1"/>
          </p:cNvSpPr>
          <p:nvPr>
            <p:ph type="ftr" sz="quarter" idx="11"/>
          </p:nvPr>
        </p:nvSpPr>
        <p:spPr>
          <a:xfrm>
            <a:off x="4038600" y="6492875"/>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726460F7-7138-94BF-604D-37EABDC256ED}"/>
              </a:ext>
            </a:extLst>
          </p:cNvPr>
          <p:cNvSpPr>
            <a:spLocks noGrp="1"/>
          </p:cNvSpPr>
          <p:nvPr>
            <p:ph type="sldNum" sz="quarter" idx="12"/>
          </p:nvPr>
        </p:nvSpPr>
        <p:spPr>
          <a:xfrm>
            <a:off x="9096374" y="6492875"/>
            <a:ext cx="2743200" cy="365125"/>
          </a:xfrm>
          <a:prstGeom prst="rect">
            <a:avLst/>
          </a:prstGeom>
        </p:spPr>
        <p:txBody>
          <a:bodyPr/>
          <a:lstStyle/>
          <a:p>
            <a:fld id="{A339A123-1FF5-48C0-A9D1-4AE681B7C33B}" type="slidenum">
              <a:rPr lang="en-GB" smtClean="0"/>
              <a:t>‹#›</a:t>
            </a:fld>
            <a:endParaRPr lang="en-GB"/>
          </a:p>
        </p:txBody>
      </p:sp>
    </p:spTree>
    <p:extLst>
      <p:ext uri="{BB962C8B-B14F-4D97-AF65-F5344CB8AC3E}">
        <p14:creationId xmlns:p14="http://schemas.microsoft.com/office/powerpoint/2010/main" val="3010601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4127C-6921-3E57-3783-6DE83ACEC56D}"/>
              </a:ext>
            </a:extLst>
          </p:cNvPr>
          <p:cNvSpPr>
            <a:spLocks noGrp="1"/>
          </p:cNvSpPr>
          <p:nvPr>
            <p:ph type="title"/>
          </p:nvPr>
        </p:nvSpPr>
        <p:spPr>
          <a:xfrm>
            <a:off x="352426" y="269310"/>
            <a:ext cx="9317667" cy="1440000"/>
          </a:xfrm>
        </p:spPr>
        <p:txBody>
          <a:bodyPr anchor="ctr">
            <a:normAutofit/>
          </a:bodyPr>
          <a:lstStyle>
            <a:lvl1pPr>
              <a:defRPr sz="4000" b="1"/>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42DB568-641C-ED2A-F842-19C48A8BB438}"/>
              </a:ext>
            </a:extLst>
          </p:cNvPr>
          <p:cNvSpPr>
            <a:spLocks noGrp="1"/>
          </p:cNvSpPr>
          <p:nvPr>
            <p:ph idx="1"/>
          </p:nvPr>
        </p:nvSpPr>
        <p:spPr>
          <a:xfrm>
            <a:off x="5198303" y="1931697"/>
            <a:ext cx="6641271" cy="432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71764F4-101B-1FA9-18DC-6A46434570C0}"/>
              </a:ext>
            </a:extLst>
          </p:cNvPr>
          <p:cNvSpPr>
            <a:spLocks noGrp="1"/>
          </p:cNvSpPr>
          <p:nvPr>
            <p:ph type="body" sz="half" idx="2"/>
          </p:nvPr>
        </p:nvSpPr>
        <p:spPr>
          <a:xfrm>
            <a:off x="352426" y="1919171"/>
            <a:ext cx="4419598" cy="4320000"/>
          </a:xfrm>
        </p:spPr>
        <p:txBody>
          <a:bodyPr>
            <a:normAutofit/>
          </a:bodyPr>
          <a:lstStyle>
            <a:lvl1pPr marL="0" indent="0">
              <a:buNone/>
              <a:defRPr sz="32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40396D-F2F9-C304-9381-A481C7B2DCBF}"/>
              </a:ext>
            </a:extLst>
          </p:cNvPr>
          <p:cNvSpPr>
            <a:spLocks noGrp="1"/>
          </p:cNvSpPr>
          <p:nvPr>
            <p:ph type="dt" sz="half" idx="10"/>
          </p:nvPr>
        </p:nvSpPr>
        <p:spPr>
          <a:xfrm>
            <a:off x="352426" y="6492875"/>
            <a:ext cx="2743200" cy="365125"/>
          </a:xfrm>
          <a:prstGeom prst="rect">
            <a:avLst/>
          </a:prstGeom>
        </p:spPr>
        <p:txBody>
          <a:bodyPr/>
          <a:lstStyle>
            <a:lvl1pPr>
              <a:defRPr/>
            </a:lvl1pPr>
          </a:lstStyle>
          <a:p>
            <a:endParaRPr lang="en-GB" dirty="0"/>
          </a:p>
        </p:txBody>
      </p:sp>
      <p:sp>
        <p:nvSpPr>
          <p:cNvPr id="6" name="Footer Placeholder 5">
            <a:extLst>
              <a:ext uri="{FF2B5EF4-FFF2-40B4-BE49-F238E27FC236}">
                <a16:creationId xmlns:a16="http://schemas.microsoft.com/office/drawing/2014/main" id="{853AE12A-AF11-C001-1DFE-8A08F2C89679}"/>
              </a:ext>
            </a:extLst>
          </p:cNvPr>
          <p:cNvSpPr>
            <a:spLocks noGrp="1"/>
          </p:cNvSpPr>
          <p:nvPr>
            <p:ph type="ftr" sz="quarter" idx="11"/>
          </p:nvPr>
        </p:nvSpPr>
        <p:spPr>
          <a:xfrm>
            <a:off x="4038600" y="6492875"/>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1F827293-B1D7-AFCC-10FD-734E72F8252F}"/>
              </a:ext>
            </a:extLst>
          </p:cNvPr>
          <p:cNvSpPr>
            <a:spLocks noGrp="1"/>
          </p:cNvSpPr>
          <p:nvPr>
            <p:ph type="sldNum" sz="quarter" idx="12"/>
          </p:nvPr>
        </p:nvSpPr>
        <p:spPr>
          <a:xfrm>
            <a:off x="9096374" y="6492875"/>
            <a:ext cx="2743200" cy="365125"/>
          </a:xfrm>
          <a:prstGeom prst="rect">
            <a:avLst/>
          </a:prstGeom>
        </p:spPr>
        <p:txBody>
          <a:bodyPr/>
          <a:lstStyle/>
          <a:p>
            <a:fld id="{A339A123-1FF5-48C0-A9D1-4AE681B7C33B}" type="slidenum">
              <a:rPr lang="en-GB" smtClean="0"/>
              <a:t>‹#›</a:t>
            </a:fld>
            <a:endParaRPr lang="en-GB"/>
          </a:p>
        </p:txBody>
      </p:sp>
    </p:spTree>
    <p:extLst>
      <p:ext uri="{BB962C8B-B14F-4D97-AF65-F5344CB8AC3E}">
        <p14:creationId xmlns:p14="http://schemas.microsoft.com/office/powerpoint/2010/main" val="1237962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A89BF-7379-D867-594C-E50516487AE4}"/>
              </a:ext>
            </a:extLst>
          </p:cNvPr>
          <p:cNvSpPr>
            <a:spLocks noGrp="1"/>
          </p:cNvSpPr>
          <p:nvPr>
            <p:ph type="title"/>
          </p:nvPr>
        </p:nvSpPr>
        <p:spPr>
          <a:xfrm>
            <a:off x="352426" y="230913"/>
            <a:ext cx="9285060" cy="1440000"/>
          </a:xfrm>
        </p:spPr>
        <p:txBody>
          <a:bodyPr anchor="ctr">
            <a:noAutofit/>
          </a:bodyPr>
          <a:lstStyle>
            <a:lvl1pPr>
              <a:defRPr sz="4400" b="1"/>
            </a:lvl1pPr>
          </a:lstStyle>
          <a:p>
            <a:r>
              <a:rPr lang="en-US"/>
              <a:t>Click to edit Master title style</a:t>
            </a:r>
            <a:endParaRPr lang="en-GB" dirty="0"/>
          </a:p>
        </p:txBody>
      </p:sp>
      <p:sp>
        <p:nvSpPr>
          <p:cNvPr id="3" name="Picture Placeholder 2">
            <a:extLst>
              <a:ext uri="{FF2B5EF4-FFF2-40B4-BE49-F238E27FC236}">
                <a16:creationId xmlns:a16="http://schemas.microsoft.com/office/drawing/2014/main" id="{210C3217-4490-4C66-E604-6A05A5D59E33}"/>
              </a:ext>
            </a:extLst>
          </p:cNvPr>
          <p:cNvSpPr>
            <a:spLocks noGrp="1"/>
          </p:cNvSpPr>
          <p:nvPr>
            <p:ph type="pic" idx="1"/>
          </p:nvPr>
        </p:nvSpPr>
        <p:spPr>
          <a:xfrm>
            <a:off x="5081588" y="1921894"/>
            <a:ext cx="6656386" cy="432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856397F6-467A-8585-A835-9C04C631CC75}"/>
              </a:ext>
            </a:extLst>
          </p:cNvPr>
          <p:cNvSpPr>
            <a:spLocks noGrp="1"/>
          </p:cNvSpPr>
          <p:nvPr>
            <p:ph type="body" sz="half" idx="2"/>
          </p:nvPr>
        </p:nvSpPr>
        <p:spPr>
          <a:xfrm>
            <a:off x="352426" y="1921894"/>
            <a:ext cx="4419599" cy="4320000"/>
          </a:xfr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B35D01-9679-1FE3-5C7E-44FCE7BC0E08}"/>
              </a:ext>
            </a:extLst>
          </p:cNvPr>
          <p:cNvSpPr>
            <a:spLocks noGrp="1"/>
          </p:cNvSpPr>
          <p:nvPr>
            <p:ph type="dt" sz="half" idx="10"/>
          </p:nvPr>
        </p:nvSpPr>
        <p:spPr>
          <a:xfrm>
            <a:off x="352426" y="6492875"/>
            <a:ext cx="2743200" cy="365125"/>
          </a:xfrm>
          <a:prstGeom prst="rect">
            <a:avLst/>
          </a:prstGeom>
        </p:spPr>
        <p:txBody>
          <a:bodyPr/>
          <a:lstStyle>
            <a:lvl1pPr>
              <a:defRPr/>
            </a:lvl1pPr>
          </a:lstStyle>
          <a:p>
            <a:endParaRPr lang="en-GB" dirty="0"/>
          </a:p>
        </p:txBody>
      </p:sp>
      <p:sp>
        <p:nvSpPr>
          <p:cNvPr id="6" name="Footer Placeholder 5">
            <a:extLst>
              <a:ext uri="{FF2B5EF4-FFF2-40B4-BE49-F238E27FC236}">
                <a16:creationId xmlns:a16="http://schemas.microsoft.com/office/drawing/2014/main" id="{16DD3D7A-4DA4-20B3-8FEA-B4E90CCFA28B}"/>
              </a:ext>
            </a:extLst>
          </p:cNvPr>
          <p:cNvSpPr>
            <a:spLocks noGrp="1"/>
          </p:cNvSpPr>
          <p:nvPr>
            <p:ph type="ftr" sz="quarter" idx="11"/>
          </p:nvPr>
        </p:nvSpPr>
        <p:spPr>
          <a:xfrm>
            <a:off x="4038600" y="6492875"/>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D7130CCC-2B15-2021-02CE-18DF3EA3DF88}"/>
              </a:ext>
            </a:extLst>
          </p:cNvPr>
          <p:cNvSpPr>
            <a:spLocks noGrp="1"/>
          </p:cNvSpPr>
          <p:nvPr>
            <p:ph type="sldNum" sz="quarter" idx="12"/>
          </p:nvPr>
        </p:nvSpPr>
        <p:spPr>
          <a:xfrm>
            <a:off x="9096374" y="6492875"/>
            <a:ext cx="2743200" cy="365125"/>
          </a:xfrm>
          <a:prstGeom prst="rect">
            <a:avLst/>
          </a:prstGeom>
        </p:spPr>
        <p:txBody>
          <a:bodyPr/>
          <a:lstStyle/>
          <a:p>
            <a:fld id="{A339A123-1FF5-48C0-A9D1-4AE681B7C33B}" type="slidenum">
              <a:rPr lang="en-GB" smtClean="0"/>
              <a:t>‹#›</a:t>
            </a:fld>
            <a:endParaRPr lang="en-GB"/>
          </a:p>
        </p:txBody>
      </p:sp>
    </p:spTree>
    <p:extLst>
      <p:ext uri="{BB962C8B-B14F-4D97-AF65-F5344CB8AC3E}">
        <p14:creationId xmlns:p14="http://schemas.microsoft.com/office/powerpoint/2010/main" val="32251414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679A711-8621-8F2F-FF2E-5714E802FBC6}"/>
              </a:ext>
            </a:extLst>
          </p:cNvPr>
          <p:cNvSpPr>
            <a:spLocks noGrp="1"/>
          </p:cNvSpPr>
          <p:nvPr>
            <p:ph type="title"/>
          </p:nvPr>
        </p:nvSpPr>
        <p:spPr>
          <a:xfrm>
            <a:off x="1376363" y="1720850"/>
            <a:ext cx="9439274" cy="1860550"/>
          </a:xfrm>
        </p:spPr>
        <p:txBody>
          <a:bodyPr>
            <a:normAutofit/>
          </a:bodyPr>
          <a:lstStyle>
            <a:lvl1pPr>
              <a:defRPr sz="2000">
                <a:solidFill>
                  <a:schemeClr val="tx2"/>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1A452829-D571-1D48-CC6B-57AF08E16D91}"/>
              </a:ext>
            </a:extLst>
          </p:cNvPr>
          <p:cNvSpPr>
            <a:spLocks noGrp="1"/>
          </p:cNvSpPr>
          <p:nvPr>
            <p:ph type="dt" sz="half" idx="10"/>
          </p:nvPr>
        </p:nvSpPr>
        <p:spPr>
          <a:xfrm>
            <a:off x="352426" y="6492875"/>
            <a:ext cx="2743200" cy="365125"/>
          </a:xfrm>
          <a:prstGeom prst="rect">
            <a:avLst/>
          </a:prstGeom>
        </p:spPr>
        <p:txBody>
          <a:bodyPr/>
          <a:lstStyle>
            <a:lvl1pPr>
              <a:defRPr/>
            </a:lvl1pPr>
          </a:lstStyle>
          <a:p>
            <a:endParaRPr lang="en-GB" dirty="0"/>
          </a:p>
        </p:txBody>
      </p:sp>
      <p:sp>
        <p:nvSpPr>
          <p:cNvPr id="4" name="Footer Placeholder 3">
            <a:extLst>
              <a:ext uri="{FF2B5EF4-FFF2-40B4-BE49-F238E27FC236}">
                <a16:creationId xmlns:a16="http://schemas.microsoft.com/office/drawing/2014/main" id="{B14677B2-A1EA-036A-3CB9-53FA938AC255}"/>
              </a:ext>
            </a:extLst>
          </p:cNvPr>
          <p:cNvSpPr>
            <a:spLocks noGrp="1"/>
          </p:cNvSpPr>
          <p:nvPr>
            <p:ph type="ftr" sz="quarter" idx="11"/>
          </p:nvPr>
        </p:nvSpPr>
        <p:spPr>
          <a:xfrm>
            <a:off x="4038600" y="6492875"/>
            <a:ext cx="4114800" cy="365125"/>
          </a:xfrm>
          <a:prstGeom prst="rect">
            <a:avLst/>
          </a:prstGeom>
        </p:spPr>
        <p:txBody>
          <a:bodyPr/>
          <a:lstStyle/>
          <a:p>
            <a:endParaRPr lang="en-GB" dirty="0"/>
          </a:p>
        </p:txBody>
      </p:sp>
      <p:sp>
        <p:nvSpPr>
          <p:cNvPr id="5" name="Slide Number Placeholder 4">
            <a:extLst>
              <a:ext uri="{FF2B5EF4-FFF2-40B4-BE49-F238E27FC236}">
                <a16:creationId xmlns:a16="http://schemas.microsoft.com/office/drawing/2014/main" id="{C2CBEF13-426A-6FC0-F491-5608499644AA}"/>
              </a:ext>
            </a:extLst>
          </p:cNvPr>
          <p:cNvSpPr>
            <a:spLocks noGrp="1"/>
          </p:cNvSpPr>
          <p:nvPr>
            <p:ph type="sldNum" sz="quarter" idx="12"/>
          </p:nvPr>
        </p:nvSpPr>
        <p:spPr>
          <a:xfrm>
            <a:off x="9096374" y="6492875"/>
            <a:ext cx="2743200" cy="365125"/>
          </a:xfrm>
          <a:prstGeom prst="rect">
            <a:avLst/>
          </a:prstGeom>
        </p:spPr>
        <p:txBody>
          <a:bodyPr/>
          <a:lstStyle/>
          <a:p>
            <a:fld id="{A339A123-1FF5-48C0-A9D1-4AE681B7C33B}" type="slidenum">
              <a:rPr lang="en-GB" smtClean="0"/>
              <a:pPr/>
              <a:t>‹#›</a:t>
            </a:fld>
            <a:endParaRPr lang="en-GB" dirty="0"/>
          </a:p>
        </p:txBody>
      </p:sp>
    </p:spTree>
    <p:extLst>
      <p:ext uri="{BB962C8B-B14F-4D97-AF65-F5344CB8AC3E}">
        <p14:creationId xmlns:p14="http://schemas.microsoft.com/office/powerpoint/2010/main" val="22773266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AF69634B-7117-F29C-804E-324BBF5FD984}"/>
              </a:ext>
            </a:extLst>
          </p:cNvPr>
          <p:cNvSpPr>
            <a:spLocks noGrp="1"/>
          </p:cNvSpPr>
          <p:nvPr>
            <p:ph type="dt" sz="half" idx="10"/>
          </p:nvPr>
        </p:nvSpPr>
        <p:spPr>
          <a:xfrm>
            <a:off x="352426" y="6492875"/>
            <a:ext cx="2743200" cy="365125"/>
          </a:xfrm>
          <a:prstGeom prst="rect">
            <a:avLst/>
          </a:prstGeom>
        </p:spPr>
        <p:txBody>
          <a:bodyPr/>
          <a:lstStyle>
            <a:lvl1pPr>
              <a:defRPr/>
            </a:lvl1pPr>
          </a:lstStyle>
          <a:p>
            <a:endParaRPr lang="en-GB" dirty="0"/>
          </a:p>
        </p:txBody>
      </p:sp>
      <p:sp>
        <p:nvSpPr>
          <p:cNvPr id="4" name="Footer Placeholder 3">
            <a:extLst>
              <a:ext uri="{FF2B5EF4-FFF2-40B4-BE49-F238E27FC236}">
                <a16:creationId xmlns:a16="http://schemas.microsoft.com/office/drawing/2014/main" id="{E7D03F32-27E6-2E65-25FE-99EFE9913EA6}"/>
              </a:ext>
            </a:extLst>
          </p:cNvPr>
          <p:cNvSpPr>
            <a:spLocks noGrp="1"/>
          </p:cNvSpPr>
          <p:nvPr>
            <p:ph type="ftr" sz="quarter" idx="11"/>
          </p:nvPr>
        </p:nvSpPr>
        <p:spPr>
          <a:xfrm>
            <a:off x="4038600" y="6492875"/>
            <a:ext cx="4114800" cy="365125"/>
          </a:xfrm>
          <a:prstGeom prst="rect">
            <a:avLst/>
          </a:prstGeom>
        </p:spPr>
        <p:txBody>
          <a:bodyPr/>
          <a:lstStyle/>
          <a:p>
            <a:endParaRPr lang="en-GB" dirty="0"/>
          </a:p>
        </p:txBody>
      </p:sp>
      <p:sp>
        <p:nvSpPr>
          <p:cNvPr id="5" name="Slide Number Placeholder 4">
            <a:extLst>
              <a:ext uri="{FF2B5EF4-FFF2-40B4-BE49-F238E27FC236}">
                <a16:creationId xmlns:a16="http://schemas.microsoft.com/office/drawing/2014/main" id="{D3CFED15-FCCD-00A3-8E65-23B51AD05788}"/>
              </a:ext>
            </a:extLst>
          </p:cNvPr>
          <p:cNvSpPr>
            <a:spLocks noGrp="1"/>
          </p:cNvSpPr>
          <p:nvPr>
            <p:ph type="sldNum" sz="quarter" idx="12"/>
          </p:nvPr>
        </p:nvSpPr>
        <p:spPr>
          <a:xfrm>
            <a:off x="9096374" y="6492875"/>
            <a:ext cx="2743200" cy="365125"/>
          </a:xfrm>
          <a:prstGeom prst="rect">
            <a:avLst/>
          </a:prstGeom>
        </p:spPr>
        <p:txBody>
          <a:bodyPr/>
          <a:lstStyle/>
          <a:p>
            <a:fld id="{A339A123-1FF5-48C0-A9D1-4AE681B7C33B}" type="slidenum">
              <a:rPr lang="en-GB" smtClean="0"/>
              <a:pPr/>
              <a:t>‹#›</a:t>
            </a:fld>
            <a:endParaRPr lang="en-GB" dirty="0"/>
          </a:p>
        </p:txBody>
      </p:sp>
    </p:spTree>
    <p:extLst>
      <p:ext uri="{BB962C8B-B14F-4D97-AF65-F5344CB8AC3E}">
        <p14:creationId xmlns:p14="http://schemas.microsoft.com/office/powerpoint/2010/main" val="3263732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365040"/>
            <a:ext cx="8961120" cy="77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49"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38080" y="365040"/>
            <a:ext cx="8961120" cy="77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51"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365040"/>
            <a:ext cx="8961120" cy="77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838080" y="365040"/>
            <a:ext cx="8961120" cy="361260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838080" y="365040"/>
            <a:ext cx="8961120" cy="77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5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38080" y="365040"/>
            <a:ext cx="8961120" cy="77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2"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838080" y="365040"/>
            <a:ext cx="8961120" cy="77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6"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 name="Picture 8"/>
          <p:cNvPicPr/>
          <p:nvPr/>
        </p:nvPicPr>
        <p:blipFill>
          <a:blip r:embed="rId15"/>
          <a:stretch/>
        </p:blipFill>
        <p:spPr>
          <a:xfrm>
            <a:off x="0" y="0"/>
            <a:ext cx="12191760" cy="6857640"/>
          </a:xfrm>
          <a:prstGeom prst="rect">
            <a:avLst/>
          </a:prstGeom>
          <a:ln w="0">
            <a:noFill/>
          </a:ln>
        </p:spPr>
      </p:pic>
      <p:sp>
        <p:nvSpPr>
          <p:cNvPr id="41" name="PlaceHolder 1"/>
          <p:cNvSpPr>
            <a:spLocks noGrp="1"/>
          </p:cNvSpPr>
          <p:nvPr>
            <p:ph type="title"/>
          </p:nvPr>
        </p:nvSpPr>
        <p:spPr>
          <a:xfrm>
            <a:off x="838080" y="365040"/>
            <a:ext cx="8961120" cy="779040"/>
          </a:xfrm>
          <a:prstGeom prst="rect">
            <a:avLst/>
          </a:prstGeom>
        </p:spPr>
        <p:txBody>
          <a:bodyPr anchor="ctr">
            <a:noAutofit/>
          </a:bodyPr>
          <a:lstStyle/>
          <a:p>
            <a:pPr>
              <a:lnSpc>
                <a:spcPct val="90000"/>
              </a:lnSpc>
            </a:pPr>
            <a:r>
              <a:rPr lang="en-GB" sz="3200" b="1" strike="noStrike" spc="-1">
                <a:solidFill>
                  <a:srgbClr val="92D050"/>
                </a:solidFill>
                <a:latin typeface="Calibri Light"/>
              </a:rPr>
              <a:t>Click to edit Master title style</a:t>
            </a:r>
            <a:endParaRPr lang="en-US" sz="3200" b="0" strike="noStrike" spc="-1">
              <a:solidFill>
                <a:srgbClr val="000000"/>
              </a:solidFill>
              <a:latin typeface="Calibri"/>
            </a:endParaRPr>
          </a:p>
        </p:txBody>
      </p:sp>
      <p:sp>
        <p:nvSpPr>
          <p:cNvPr id="42" name="PlaceHolder 2"/>
          <p:cNvSpPr>
            <a:spLocks noGrp="1"/>
          </p:cNvSpPr>
          <p:nvPr>
            <p:ph type="body"/>
          </p:nvPr>
        </p:nvSpPr>
        <p:spPr>
          <a:xfrm>
            <a:off x="838080" y="1317600"/>
            <a:ext cx="10515240" cy="4859280"/>
          </a:xfrm>
          <a:prstGeom prst="rect">
            <a:avLst/>
          </a:prstGeom>
        </p:spPr>
        <p:txBody>
          <a:bodyPr>
            <a:noAutofit/>
          </a:bodyPr>
          <a:lstStyle/>
          <a:p>
            <a:pPr marL="228600" indent="-228240">
              <a:lnSpc>
                <a:spcPct val="90000"/>
              </a:lnSpc>
              <a:spcBef>
                <a:spcPts val="1001"/>
              </a:spcBef>
              <a:buClr>
                <a:srgbClr val="000000"/>
              </a:buClr>
              <a:buFont typeface="Arial"/>
              <a:buChar char="•"/>
            </a:pPr>
            <a:r>
              <a:rPr lang="en-GB" sz="2800" b="0" strike="noStrike" spc="-1">
                <a:solidFill>
                  <a:srgbClr val="000000"/>
                </a:solidFill>
                <a:latin typeface="Calibri"/>
              </a:rPr>
              <a:t>Click to edit Master text styles</a:t>
            </a:r>
            <a:endParaRPr lang="en-US" sz="2800" b="0" strike="noStrike" spc="-1">
              <a:solidFill>
                <a:srgbClr val="000000"/>
              </a:solidFill>
              <a:latin typeface="Calibri"/>
            </a:endParaRPr>
          </a:p>
          <a:p>
            <a:pPr marL="685800" lvl="1" indent="-228240">
              <a:lnSpc>
                <a:spcPct val="90000"/>
              </a:lnSpc>
              <a:spcBef>
                <a:spcPts val="499"/>
              </a:spcBef>
              <a:buClr>
                <a:srgbClr val="000000"/>
              </a:buClr>
              <a:buFont typeface="Arial"/>
              <a:buChar char="•"/>
            </a:pPr>
            <a:r>
              <a:rPr lang="en-GB" sz="2400" b="0" strike="noStrike" spc="-1">
                <a:solidFill>
                  <a:srgbClr val="000000"/>
                </a:solidFill>
                <a:latin typeface="Calibri"/>
              </a:rPr>
              <a:t>Second level</a:t>
            </a:r>
            <a:endParaRPr lang="en-US" sz="2400" b="0" strike="noStrike" spc="-1">
              <a:solidFill>
                <a:srgbClr val="000000"/>
              </a:solidFill>
              <a:latin typeface="Calibri"/>
            </a:endParaRPr>
          </a:p>
          <a:p>
            <a:pPr marL="1143000" lvl="2" indent="-228240">
              <a:lnSpc>
                <a:spcPct val="90000"/>
              </a:lnSpc>
              <a:spcBef>
                <a:spcPts val="499"/>
              </a:spcBef>
              <a:buClr>
                <a:srgbClr val="000000"/>
              </a:buClr>
              <a:buFont typeface="Arial"/>
              <a:buChar char="•"/>
            </a:pPr>
            <a:r>
              <a:rPr lang="en-GB" sz="2000" b="0" strike="noStrike" spc="-1">
                <a:solidFill>
                  <a:srgbClr val="000000"/>
                </a:solidFill>
                <a:latin typeface="Calibri"/>
              </a:rPr>
              <a:t>Third level</a:t>
            </a:r>
            <a:endParaRPr lang="en-US" sz="2000" b="0" strike="noStrike" spc="-1">
              <a:solidFill>
                <a:srgbClr val="000000"/>
              </a:solidFill>
              <a:latin typeface="Calibri"/>
            </a:endParaRPr>
          </a:p>
          <a:p>
            <a:pPr marL="1600200" lvl="3" indent="-228240">
              <a:lnSpc>
                <a:spcPct val="90000"/>
              </a:lnSpc>
              <a:spcBef>
                <a:spcPts val="499"/>
              </a:spcBef>
              <a:buClr>
                <a:srgbClr val="000000"/>
              </a:buClr>
              <a:buFont typeface="Arial"/>
              <a:buChar char="•"/>
            </a:pPr>
            <a:r>
              <a:rPr lang="en-GB" sz="1800" b="0" strike="noStrike" spc="-1">
                <a:solidFill>
                  <a:srgbClr val="000000"/>
                </a:solidFill>
                <a:latin typeface="Calibri"/>
              </a:rPr>
              <a:t>Fourth level</a:t>
            </a:r>
            <a:endParaRPr lang="en-US" sz="1800" b="0" strike="noStrike" spc="-1">
              <a:solidFill>
                <a:srgbClr val="000000"/>
              </a:solidFill>
              <a:latin typeface="Calibri"/>
            </a:endParaRPr>
          </a:p>
          <a:p>
            <a:pPr marL="2057400" lvl="4" indent="-228240">
              <a:lnSpc>
                <a:spcPct val="90000"/>
              </a:lnSpc>
              <a:spcBef>
                <a:spcPts val="499"/>
              </a:spcBef>
              <a:buClr>
                <a:srgbClr val="000000"/>
              </a:buClr>
              <a:buFont typeface="Arial"/>
              <a:buChar char="•"/>
            </a:pPr>
            <a:r>
              <a:rPr lang="en-GB" sz="1800" b="0" strike="noStrike" spc="-1">
                <a:solidFill>
                  <a:srgbClr val="000000"/>
                </a:solidFill>
                <a:latin typeface="Calibri"/>
              </a:rPr>
              <a:t>Fifth level</a:t>
            </a:r>
            <a:endParaRPr lang="en-US" sz="1800" b="0" strike="noStrike" spc="-1">
              <a:solidFill>
                <a:srgbClr val="000000"/>
              </a:solidFill>
              <a:latin typeface="Calibri"/>
            </a:endParaRPr>
          </a:p>
        </p:txBody>
      </p:sp>
      <p:sp>
        <p:nvSpPr>
          <p:cNvPr id="43" name="PlaceHolder 3"/>
          <p:cNvSpPr>
            <a:spLocks noGrp="1"/>
          </p:cNvSpPr>
          <p:nvPr>
            <p:ph type="dt"/>
          </p:nvPr>
        </p:nvSpPr>
        <p:spPr>
          <a:xfrm>
            <a:off x="838080" y="6350400"/>
            <a:ext cx="2742840" cy="364680"/>
          </a:xfrm>
          <a:prstGeom prst="rect">
            <a:avLst/>
          </a:prstGeom>
        </p:spPr>
        <p:txBody>
          <a:bodyPr anchor="ctr">
            <a:noAutofit/>
          </a:bodyPr>
          <a:lstStyle/>
          <a:p>
            <a:pPr>
              <a:lnSpc>
                <a:spcPct val="100000"/>
              </a:lnSpc>
            </a:pPr>
            <a:endParaRPr lang="en-GB" sz="1200" b="0" strike="noStrike" spc="-1">
              <a:latin typeface="Times New Roman"/>
            </a:endParaRPr>
          </a:p>
        </p:txBody>
      </p:sp>
      <p:sp>
        <p:nvSpPr>
          <p:cNvPr id="44" name="PlaceHolder 4"/>
          <p:cNvSpPr>
            <a:spLocks noGrp="1"/>
          </p:cNvSpPr>
          <p:nvPr>
            <p:ph type="ftr"/>
          </p:nvPr>
        </p:nvSpPr>
        <p:spPr>
          <a:xfrm>
            <a:off x="4038480" y="6354000"/>
            <a:ext cx="4114440" cy="364680"/>
          </a:xfrm>
          <a:prstGeom prst="rect">
            <a:avLst/>
          </a:prstGeom>
        </p:spPr>
        <p:txBody>
          <a:bodyPr anchor="ctr">
            <a:noAutofit/>
          </a:bodyPr>
          <a:lstStyle/>
          <a:p>
            <a:endParaRPr lang="en-GB" sz="2400" b="0" strike="noStrike" spc="-1">
              <a:latin typeface="Times New Roman"/>
            </a:endParaRPr>
          </a:p>
        </p:txBody>
      </p:sp>
      <p:sp>
        <p:nvSpPr>
          <p:cNvPr id="45" name="PlaceHolder 5"/>
          <p:cNvSpPr>
            <a:spLocks noGrp="1"/>
          </p:cNvSpPr>
          <p:nvPr>
            <p:ph type="sldNum"/>
          </p:nvPr>
        </p:nvSpPr>
        <p:spPr>
          <a:xfrm>
            <a:off x="8610480" y="6350400"/>
            <a:ext cx="2742840" cy="364680"/>
          </a:xfrm>
          <a:prstGeom prst="rect">
            <a:avLst/>
          </a:prstGeom>
        </p:spPr>
        <p:txBody>
          <a:bodyPr anchor="ctr">
            <a:noAutofit/>
          </a:bodyPr>
          <a:lstStyle/>
          <a:p>
            <a:pPr algn="r">
              <a:lnSpc>
                <a:spcPct val="100000"/>
              </a:lnSpc>
            </a:pPr>
            <a:fld id="{9D5F1C70-A928-4819-8E19-BF97A9C7284A}" type="slidenum">
              <a:rPr lang="en-US" sz="1200" b="0" strike="noStrike" spc="-1">
                <a:solidFill>
                  <a:srgbClr val="FFFFFF"/>
                </a:solidFill>
                <a:latin typeface="Calibri"/>
              </a:rPr>
              <a:t>‹#›</a:t>
            </a:fld>
            <a:endParaRPr lang="en-GB"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87"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7646F20E-45DF-0E9C-818A-5AB790A1799C}"/>
              </a:ext>
            </a:extLst>
          </p:cNvPr>
          <p:cNvPicPr/>
          <p:nvPr userDrawn="1"/>
        </p:nvPicPr>
        <p:blipFill>
          <a:blip r:embed="rId14"/>
          <a:stretch/>
        </p:blipFill>
        <p:spPr>
          <a:xfrm>
            <a:off x="240" y="-12166"/>
            <a:ext cx="12191760" cy="6857640"/>
          </a:xfrm>
          <a:prstGeom prst="rect">
            <a:avLst/>
          </a:prstGeom>
          <a:ln w="0">
            <a:noFill/>
          </a:ln>
        </p:spPr>
      </p:pic>
      <p:sp>
        <p:nvSpPr>
          <p:cNvPr id="2" name="Title Placeholder 1">
            <a:extLst>
              <a:ext uri="{FF2B5EF4-FFF2-40B4-BE49-F238E27FC236}">
                <a16:creationId xmlns:a16="http://schemas.microsoft.com/office/drawing/2014/main" id="{7BE9F370-3B1D-3D5E-DACC-E17637FF5692}"/>
              </a:ext>
            </a:extLst>
          </p:cNvPr>
          <p:cNvSpPr>
            <a:spLocks noGrp="1"/>
          </p:cNvSpPr>
          <p:nvPr>
            <p:ph type="title"/>
          </p:nvPr>
        </p:nvSpPr>
        <p:spPr>
          <a:xfrm>
            <a:off x="352426" y="192993"/>
            <a:ext cx="9439274" cy="1440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A66569AB-DDB9-117C-4335-043D64FC2C55}"/>
              </a:ext>
            </a:extLst>
          </p:cNvPr>
          <p:cNvSpPr>
            <a:spLocks noGrp="1"/>
          </p:cNvSpPr>
          <p:nvPr>
            <p:ph type="body" idx="1"/>
          </p:nvPr>
        </p:nvSpPr>
        <p:spPr>
          <a:xfrm>
            <a:off x="352426" y="1856549"/>
            <a:ext cx="11487149" cy="4320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Date Placeholder 7">
            <a:extLst>
              <a:ext uri="{FF2B5EF4-FFF2-40B4-BE49-F238E27FC236}">
                <a16:creationId xmlns:a16="http://schemas.microsoft.com/office/drawing/2014/main" id="{4A9875C9-F4D3-0D34-5446-C29D8DA159BA}"/>
              </a:ext>
            </a:extLst>
          </p:cNvPr>
          <p:cNvSpPr>
            <a:spLocks noGrp="1"/>
          </p:cNvSpPr>
          <p:nvPr>
            <p:ph type="dt" sz="half" idx="2"/>
          </p:nvPr>
        </p:nvSpPr>
        <p:spPr>
          <a:xfrm>
            <a:off x="352426" y="6356350"/>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GB" dirty="0"/>
          </a:p>
        </p:txBody>
      </p:sp>
      <p:sp>
        <p:nvSpPr>
          <p:cNvPr id="9" name="Footer Placeholder 8">
            <a:extLst>
              <a:ext uri="{FF2B5EF4-FFF2-40B4-BE49-F238E27FC236}">
                <a16:creationId xmlns:a16="http://schemas.microsoft.com/office/drawing/2014/main" id="{E4EC293E-66B6-7C5B-F6A0-07CF160042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GB" dirty="0"/>
          </a:p>
        </p:txBody>
      </p:sp>
      <p:sp>
        <p:nvSpPr>
          <p:cNvPr id="10" name="Slide Number Placeholder 9">
            <a:extLst>
              <a:ext uri="{FF2B5EF4-FFF2-40B4-BE49-F238E27FC236}">
                <a16:creationId xmlns:a16="http://schemas.microsoft.com/office/drawing/2014/main" id="{42D560BB-0148-E5FA-E4BA-D05FC8B68980}"/>
              </a:ext>
            </a:extLst>
          </p:cNvPr>
          <p:cNvSpPr>
            <a:spLocks noGrp="1"/>
          </p:cNvSpPr>
          <p:nvPr>
            <p:ph type="sldNum" sz="quarter" idx="4"/>
          </p:nvPr>
        </p:nvSpPr>
        <p:spPr>
          <a:xfrm>
            <a:off x="9096374"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02DD5C82-F450-4594-9E4E-D2C218EF8DC2}" type="slidenum">
              <a:rPr lang="en-GB" smtClean="0"/>
              <a:pPr/>
              <a:t>‹#›</a:t>
            </a:fld>
            <a:endParaRPr lang="en-GB" dirty="0"/>
          </a:p>
        </p:txBody>
      </p:sp>
    </p:spTree>
    <p:extLst>
      <p:ext uri="{BB962C8B-B14F-4D97-AF65-F5344CB8AC3E}">
        <p14:creationId xmlns:p14="http://schemas.microsoft.com/office/powerpoint/2010/main" val="396099138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hdr="0" ftr="0" dt="0"/>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jpeg"/><Relationship Id="rId7" Type="http://schemas.openxmlformats.org/officeDocument/2006/relationships/image" Target="../media/image26.emf"/><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5.jpeg"/><Relationship Id="rId11" Type="http://schemas.openxmlformats.org/officeDocument/2006/relationships/image" Target="../media/image30.emf"/><Relationship Id="rId5" Type="http://schemas.openxmlformats.org/officeDocument/2006/relationships/image" Target="../media/image24.jpeg"/><Relationship Id="rId10" Type="http://schemas.openxmlformats.org/officeDocument/2006/relationships/image" Target="../media/image29.emf"/><Relationship Id="rId4" Type="http://schemas.openxmlformats.org/officeDocument/2006/relationships/image" Target="../media/image23.png"/><Relationship Id="rId9" Type="http://schemas.openxmlformats.org/officeDocument/2006/relationships/image" Target="../media/image28.png"/></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3.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F12F5-0340-DEB3-F2CF-C2B735483035}"/>
              </a:ext>
            </a:extLst>
          </p:cNvPr>
          <p:cNvSpPr>
            <a:spLocks noGrp="1"/>
          </p:cNvSpPr>
          <p:nvPr>
            <p:ph type="ctrTitle"/>
          </p:nvPr>
        </p:nvSpPr>
        <p:spPr>
          <a:xfrm>
            <a:off x="352426" y="1714750"/>
            <a:ext cx="11487148" cy="1440000"/>
          </a:xfrm>
        </p:spPr>
        <p:txBody>
          <a:bodyPr>
            <a:normAutofit fontScale="90000"/>
          </a:bodyPr>
          <a:lstStyle/>
          <a:p>
            <a:br>
              <a:rPr lang="en-US" sz="4800" b="1" dirty="0">
                <a:solidFill>
                  <a:schemeClr val="accent1">
                    <a:lumMod val="75000"/>
                  </a:schemeClr>
                </a:solidFill>
                <a:ea typeface="+mj-ea"/>
                <a:cs typeface="Calibri" panose="020F0502020204030204" pitchFamily="34" charset="0"/>
              </a:rPr>
            </a:br>
            <a:r>
              <a:rPr lang="en-US" sz="4800" b="1" dirty="0">
                <a:solidFill>
                  <a:schemeClr val="tx2">
                    <a:lumMod val="50000"/>
                  </a:schemeClr>
                </a:solidFill>
                <a:ea typeface="+mj-ea"/>
                <a:cs typeface="Calibri" panose="020F0502020204030204" pitchFamily="34" charset="0"/>
              </a:rPr>
              <a:t>Annual Performance Plan for FY2023/24</a:t>
            </a:r>
            <a:br>
              <a:rPr lang="en-US" sz="4800" b="1" dirty="0">
                <a:solidFill>
                  <a:schemeClr val="tx2">
                    <a:lumMod val="50000"/>
                  </a:schemeClr>
                </a:solidFill>
                <a:ea typeface="+mj-ea"/>
                <a:cs typeface="Calibri" panose="020F0502020204030204" pitchFamily="34" charset="0"/>
              </a:rPr>
            </a:br>
            <a:endParaRPr lang="en-GB" dirty="0">
              <a:solidFill>
                <a:schemeClr val="tx2">
                  <a:lumMod val="50000"/>
                </a:schemeClr>
              </a:solidFill>
            </a:endParaRPr>
          </a:p>
        </p:txBody>
      </p:sp>
      <p:sp>
        <p:nvSpPr>
          <p:cNvPr id="3" name="Subtitle 2">
            <a:extLst>
              <a:ext uri="{FF2B5EF4-FFF2-40B4-BE49-F238E27FC236}">
                <a16:creationId xmlns:a16="http://schemas.microsoft.com/office/drawing/2014/main" id="{BFB22937-02CA-28C0-EB04-65EC45FDDAB0}"/>
              </a:ext>
            </a:extLst>
          </p:cNvPr>
          <p:cNvSpPr>
            <a:spLocks noGrp="1"/>
          </p:cNvSpPr>
          <p:nvPr>
            <p:ph type="subTitle" idx="1"/>
          </p:nvPr>
        </p:nvSpPr>
        <p:spPr>
          <a:xfrm>
            <a:off x="352426" y="3216556"/>
            <a:ext cx="11487148" cy="1440000"/>
          </a:xfrm>
        </p:spPr>
        <p:txBody>
          <a:bodyPr>
            <a:normAutofit lnSpcReduction="10000"/>
          </a:bodyPr>
          <a:lstStyle/>
          <a:p>
            <a:pPr marL="0" marR="0" algn="ctr">
              <a:lnSpc>
                <a:spcPct val="115000"/>
              </a:lnSpc>
              <a:spcBef>
                <a:spcPts val="0"/>
              </a:spcBef>
              <a:spcAft>
                <a:spcPts val="0"/>
              </a:spcAft>
            </a:pPr>
            <a:r>
              <a:rPr lang="en-ZA" sz="2200" b="1" dirty="0">
                <a:solidFill>
                  <a:srgbClr val="000000"/>
                </a:solidFill>
                <a:effectLst/>
                <a:ea typeface="Calibri" panose="020F0502020204030204" pitchFamily="34" charset="0"/>
                <a:cs typeface="Arial" panose="020B0604020202020204" pitchFamily="34" charset="0"/>
              </a:rPr>
              <a:t>PRESENTATION TO THE PORTFOLIO COMMITTEE ON HIGHER EDUCATION, SCIENCE AND INNOVATION </a:t>
            </a:r>
          </a:p>
          <a:p>
            <a:pPr marL="0" marR="0" algn="ctr">
              <a:lnSpc>
                <a:spcPct val="115000"/>
              </a:lnSpc>
              <a:spcBef>
                <a:spcPts val="0"/>
              </a:spcBef>
              <a:spcAft>
                <a:spcPts val="0"/>
              </a:spcAft>
            </a:pPr>
            <a:endParaRPr lang="en-ZA" sz="2000" b="1" dirty="0">
              <a:solidFill>
                <a:srgbClr val="000000"/>
              </a:solidFill>
              <a:effectLst/>
              <a:ea typeface="Calibri" panose="020F0502020204030204" pitchFamily="34" charset="0"/>
              <a:cs typeface="Arial" panose="020B0604020202020204" pitchFamily="34" charset="0"/>
            </a:endParaRPr>
          </a:p>
          <a:p>
            <a:pPr marL="0" marR="0" algn="ctr">
              <a:lnSpc>
                <a:spcPct val="115000"/>
              </a:lnSpc>
              <a:spcBef>
                <a:spcPts val="0"/>
              </a:spcBef>
              <a:spcAft>
                <a:spcPts val="0"/>
              </a:spcAft>
            </a:pPr>
            <a:r>
              <a:rPr lang="en-ZA" sz="2000" b="1" dirty="0">
                <a:solidFill>
                  <a:srgbClr val="000000"/>
                </a:solidFill>
                <a:effectLst/>
                <a:ea typeface="Calibri" panose="020F0502020204030204" pitchFamily="34" charset="0"/>
                <a:cs typeface="Arial" panose="020B0604020202020204" pitchFamily="34" charset="0"/>
              </a:rPr>
              <a:t>APRIL 21, 2023</a:t>
            </a:r>
            <a:endParaRPr lang="en-US" sz="2000" dirty="0">
              <a:effectLst/>
              <a:ea typeface="Times New Roman" panose="02020603050405020304" pitchFamily="18" charset="0"/>
            </a:endParaRPr>
          </a:p>
        </p:txBody>
      </p:sp>
      <p:sp>
        <p:nvSpPr>
          <p:cNvPr id="6" name="Slide Number Placeholder 5">
            <a:extLst>
              <a:ext uri="{FF2B5EF4-FFF2-40B4-BE49-F238E27FC236}">
                <a16:creationId xmlns:a16="http://schemas.microsoft.com/office/drawing/2014/main" id="{F19D9715-D357-0F32-4793-C28C047F2F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9A123-1FF5-48C0-A9D1-4AE681B7C33B}" type="slidenum">
              <a:rPr kumimoji="0" lang="en-GB"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44227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Shape 1"/>
          <p:cNvSpPr txBox="1"/>
          <p:nvPr/>
        </p:nvSpPr>
        <p:spPr>
          <a:xfrm>
            <a:off x="838080" y="365040"/>
            <a:ext cx="8961120" cy="779040"/>
          </a:xfrm>
          <a:prstGeom prst="rect">
            <a:avLst/>
          </a:prstGeom>
          <a:noFill/>
          <a:ln w="0">
            <a:noFill/>
          </a:ln>
        </p:spPr>
        <p:txBody>
          <a:bodyPr anchor="ctr">
            <a:noAutofit/>
          </a:bodyPr>
          <a:lstStyle/>
          <a:p>
            <a:pPr>
              <a:lnSpc>
                <a:spcPct val="90000"/>
              </a:lnSpc>
            </a:pPr>
            <a:r>
              <a:rPr lang="en-US" sz="3200" b="1" strike="noStrike" spc="-1" dirty="0">
                <a:solidFill>
                  <a:schemeClr val="accent6">
                    <a:lumMod val="50000"/>
                  </a:schemeClr>
                </a:solidFill>
                <a:latin typeface="Calibri Light"/>
              </a:rPr>
              <a:t>	</a:t>
            </a:r>
            <a:endParaRPr lang="en-US" sz="3200" b="1" strike="noStrike" spc="-1" dirty="0">
              <a:solidFill>
                <a:schemeClr val="accent6">
                  <a:lumMod val="50000"/>
                </a:schemeClr>
              </a:solidFill>
              <a:latin typeface="Calibri"/>
            </a:endParaRPr>
          </a:p>
        </p:txBody>
      </p:sp>
      <p:sp>
        <p:nvSpPr>
          <p:cNvPr id="133" name="TextShape 2"/>
          <p:cNvSpPr txBox="1"/>
          <p:nvPr/>
        </p:nvSpPr>
        <p:spPr>
          <a:xfrm>
            <a:off x="617958" y="2206523"/>
            <a:ext cx="10515240" cy="4859280"/>
          </a:xfrm>
          <a:prstGeom prst="rect">
            <a:avLst/>
          </a:prstGeom>
          <a:noFill/>
          <a:ln w="0">
            <a:noFill/>
          </a:ln>
        </p:spPr>
        <p:txBody>
          <a:bodyPr>
            <a:noAutofit/>
          </a:bodyPr>
          <a:lstStyle/>
          <a:p>
            <a:pPr algn="just">
              <a:lnSpc>
                <a:spcPct val="150000"/>
              </a:lnSpc>
            </a:pPr>
            <a:r>
              <a:rPr lang="en-US" sz="4000" b="1" strike="noStrike" spc="-1" dirty="0">
                <a:solidFill>
                  <a:schemeClr val="accent1"/>
                </a:solidFill>
                <a:latin typeface="Calibri" panose="020F0502020204030204" pitchFamily="34" charset="0"/>
                <a:cs typeface="Calibri" panose="020F0502020204030204" pitchFamily="34" charset="0"/>
              </a:rPr>
              <a:t>  Our M</a:t>
            </a:r>
            <a:r>
              <a:rPr lang="en-US" sz="4000" b="1" strike="noStrike" spc="-1" dirty="0">
                <a:solidFill>
                  <a:schemeClr val="accent1"/>
                </a:solidFill>
                <a:latin typeface="Arial" panose="020B0604020202020204" pitchFamily="34" charset="0"/>
                <a:cs typeface="Arial" panose="020B0604020202020204" pitchFamily="34" charset="0"/>
              </a:rPr>
              <a:t>andate</a:t>
            </a:r>
            <a:r>
              <a:rPr lang="en-US" sz="4000" b="1" strike="noStrike" spc="-1" dirty="0">
                <a:solidFill>
                  <a:schemeClr val="accent1"/>
                </a:solidFill>
                <a:latin typeface="Calibri" panose="020F0502020204030204" pitchFamily="34" charset="0"/>
                <a:cs typeface="Calibri" panose="020F0502020204030204" pitchFamily="34" charset="0"/>
              </a:rPr>
              <a:t>:</a:t>
            </a:r>
          </a:p>
        </p:txBody>
      </p:sp>
      <p:sp>
        <p:nvSpPr>
          <p:cNvPr id="7" name="TextBox 6">
            <a:extLst>
              <a:ext uri="{FF2B5EF4-FFF2-40B4-BE49-F238E27FC236}">
                <a16:creationId xmlns:a16="http://schemas.microsoft.com/office/drawing/2014/main" id="{9C922BFB-AFDD-416F-8D6C-2F5EEE56F483}"/>
              </a:ext>
            </a:extLst>
          </p:cNvPr>
          <p:cNvSpPr txBox="1"/>
          <p:nvPr/>
        </p:nvSpPr>
        <p:spPr>
          <a:xfrm>
            <a:off x="838080" y="1061884"/>
            <a:ext cx="10515539" cy="1015663"/>
          </a:xfrm>
          <a:prstGeom prst="rect">
            <a:avLst/>
          </a:prstGeom>
          <a:noFill/>
        </p:spPr>
        <p:txBody>
          <a:bodyPr wrap="square">
            <a:spAutoFit/>
          </a:bodyPr>
          <a:lstStyle/>
          <a:p>
            <a:pPr algn="just"/>
            <a:r>
              <a:rPr lang="en-ZA" sz="2000" b="1" dirty="0">
                <a:cs typeface="Calibri" panose="020F0502020204030204" pitchFamily="34" charset="0"/>
              </a:rPr>
              <a:t>STRATEGIC OBJECTIVE 1: </a:t>
            </a:r>
            <a:r>
              <a:rPr lang="en-ZA" sz="2000" b="1" dirty="0">
                <a:latin typeface="+mn-lt"/>
                <a:cs typeface="Calibri" panose="020F0502020204030204" pitchFamily="34" charset="0"/>
              </a:rPr>
              <a:t>To proactively advise government and relevant stakeholders on the contributions and role of the natural scientific professions in South Africa</a:t>
            </a:r>
            <a:r>
              <a:rPr lang="en-ZA" sz="2000" dirty="0">
                <a:latin typeface="+mn-lt"/>
                <a:cs typeface="Calibri" panose="020F0502020204030204" pitchFamily="34" charset="0"/>
              </a:rPr>
              <a:t>. </a:t>
            </a:r>
          </a:p>
        </p:txBody>
      </p:sp>
      <p:graphicFrame>
        <p:nvGraphicFramePr>
          <p:cNvPr id="4" name="Diagram 3">
            <a:extLst>
              <a:ext uri="{FF2B5EF4-FFF2-40B4-BE49-F238E27FC236}">
                <a16:creationId xmlns:a16="http://schemas.microsoft.com/office/drawing/2014/main" id="{B33B97E0-C610-3921-E002-7CFA081C0B5E}"/>
              </a:ext>
            </a:extLst>
          </p:cNvPr>
          <p:cNvGraphicFramePr/>
          <p:nvPr>
            <p:extLst>
              <p:ext uri="{D42A27DB-BD31-4B8C-83A1-F6EECF244321}">
                <p14:modId xmlns:p14="http://schemas.microsoft.com/office/powerpoint/2010/main" val="3395007568"/>
              </p:ext>
            </p:extLst>
          </p:nvPr>
        </p:nvGraphicFramePr>
        <p:xfrm>
          <a:off x="955406" y="2713927"/>
          <a:ext cx="9840344" cy="41418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854FAD69-0A66-6827-E7FF-36808234DAA6}"/>
              </a:ext>
            </a:extLst>
          </p:cNvPr>
          <p:cNvSpPr txBox="1"/>
          <p:nvPr/>
        </p:nvSpPr>
        <p:spPr>
          <a:xfrm flipH="1">
            <a:off x="11470646" y="6426927"/>
            <a:ext cx="460097" cy="369332"/>
          </a:xfrm>
          <a:prstGeom prst="rect">
            <a:avLst/>
          </a:prstGeom>
          <a:noFill/>
        </p:spPr>
        <p:txBody>
          <a:bodyPr wrap="square" rtlCol="0">
            <a:spAutoFit/>
          </a:bodyPr>
          <a:lstStyle/>
          <a:p>
            <a:r>
              <a:rPr lang="en-US" dirty="0">
                <a:solidFill>
                  <a:schemeClr val="bg2"/>
                </a:solidFill>
              </a:rPr>
              <a:t>10</a:t>
            </a:r>
          </a:p>
        </p:txBody>
      </p:sp>
    </p:spTree>
    <p:extLst>
      <p:ext uri="{BB962C8B-B14F-4D97-AF65-F5344CB8AC3E}">
        <p14:creationId xmlns:p14="http://schemas.microsoft.com/office/powerpoint/2010/main" val="2667952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E6FC7-6D68-DF37-0835-3161FEB61FD7}"/>
              </a:ext>
            </a:extLst>
          </p:cNvPr>
          <p:cNvSpPr>
            <a:spLocks noGrp="1"/>
          </p:cNvSpPr>
          <p:nvPr>
            <p:ph type="title"/>
          </p:nvPr>
        </p:nvSpPr>
        <p:spPr>
          <a:xfrm>
            <a:off x="389506" y="267883"/>
            <a:ext cx="10281369" cy="599768"/>
          </a:xfrm>
        </p:spPr>
        <p:txBody>
          <a:bodyPr/>
          <a:lstStyle/>
          <a:p>
            <a:r>
              <a:rPr lang="en-US" sz="3200" b="1" spc="-1" dirty="0">
                <a:solidFill>
                  <a:schemeClr val="accent6">
                    <a:lumMod val="50000"/>
                  </a:schemeClr>
                </a:solidFill>
              </a:rPr>
              <a:t> </a:t>
            </a:r>
            <a:r>
              <a:rPr lang="en-US" sz="3200" b="1" spc="-1" dirty="0">
                <a:solidFill>
                  <a:schemeClr val="accent1">
                    <a:lumMod val="75000"/>
                  </a:schemeClr>
                </a:solidFill>
                <a:latin typeface="Arial"/>
                <a:ea typeface="+mn-ea"/>
                <a:cs typeface="+mn-cs"/>
              </a:rPr>
              <a:t>Strategic advice for national development</a:t>
            </a:r>
          </a:p>
        </p:txBody>
      </p:sp>
      <p:graphicFrame>
        <p:nvGraphicFramePr>
          <p:cNvPr id="5" name="Diagram 4">
            <a:extLst>
              <a:ext uri="{FF2B5EF4-FFF2-40B4-BE49-F238E27FC236}">
                <a16:creationId xmlns:a16="http://schemas.microsoft.com/office/drawing/2014/main" id="{8D79A0E8-3D39-EE5E-1CE0-332A12545222}"/>
              </a:ext>
            </a:extLst>
          </p:cNvPr>
          <p:cNvGraphicFramePr/>
          <p:nvPr>
            <p:extLst>
              <p:ext uri="{D42A27DB-BD31-4B8C-83A1-F6EECF244321}">
                <p14:modId xmlns:p14="http://schemas.microsoft.com/office/powerpoint/2010/main" val="3603838380"/>
              </p:ext>
            </p:extLst>
          </p:nvPr>
        </p:nvGraphicFramePr>
        <p:xfrm>
          <a:off x="324809" y="1156773"/>
          <a:ext cx="10972440" cy="50734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A49C24D2-7ABA-8C47-DAC2-CADE0CCD522C}"/>
              </a:ext>
            </a:extLst>
          </p:cNvPr>
          <p:cNvSpPr txBox="1"/>
          <p:nvPr/>
        </p:nvSpPr>
        <p:spPr>
          <a:xfrm flipH="1">
            <a:off x="11412747" y="6426927"/>
            <a:ext cx="517996" cy="369332"/>
          </a:xfrm>
          <a:prstGeom prst="rect">
            <a:avLst/>
          </a:prstGeom>
          <a:noFill/>
        </p:spPr>
        <p:txBody>
          <a:bodyPr wrap="square" rtlCol="0">
            <a:spAutoFit/>
          </a:bodyPr>
          <a:lstStyle/>
          <a:p>
            <a:r>
              <a:rPr lang="en-US" dirty="0">
                <a:solidFill>
                  <a:schemeClr val="bg2"/>
                </a:solidFill>
              </a:rPr>
              <a:t>11</a:t>
            </a:r>
          </a:p>
        </p:txBody>
      </p:sp>
    </p:spTree>
    <p:extLst>
      <p:ext uri="{BB962C8B-B14F-4D97-AF65-F5344CB8AC3E}">
        <p14:creationId xmlns:p14="http://schemas.microsoft.com/office/powerpoint/2010/main" val="2808592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1DA2D-81E1-8F18-FB97-AD5F1484DEF3}"/>
              </a:ext>
            </a:extLst>
          </p:cNvPr>
          <p:cNvSpPr>
            <a:spLocks noGrp="1"/>
          </p:cNvSpPr>
          <p:nvPr>
            <p:ph type="title"/>
          </p:nvPr>
        </p:nvSpPr>
        <p:spPr>
          <a:xfrm>
            <a:off x="765949" y="404465"/>
            <a:ext cx="9607663" cy="779463"/>
          </a:xfrm>
        </p:spPr>
        <p:txBody>
          <a:bodyPr>
            <a:normAutofit fontScale="90000"/>
          </a:bodyPr>
          <a:lstStyle/>
          <a:p>
            <a:r>
              <a:rPr lang="en-US" sz="3200" b="1" spc="-1" dirty="0">
                <a:solidFill>
                  <a:schemeClr val="accent1">
                    <a:lumMod val="75000"/>
                  </a:schemeClr>
                </a:solidFill>
                <a:latin typeface="Arial"/>
                <a:ea typeface="+mn-ea"/>
                <a:cs typeface="+mn-cs"/>
              </a:rPr>
              <a:t>Report on </a:t>
            </a:r>
            <a:r>
              <a:rPr lang="en-ZA" sz="3200" b="1" spc="-1" dirty="0">
                <a:solidFill>
                  <a:schemeClr val="accent1">
                    <a:lumMod val="75000"/>
                  </a:schemeClr>
                </a:solidFill>
                <a:latin typeface="Arial"/>
                <a:ea typeface="+mn-ea"/>
                <a:cs typeface="+mn-cs"/>
              </a:rPr>
              <a:t>Pathways into the labour market &amp; self-employment for natural science graduates</a:t>
            </a:r>
            <a:endParaRPr lang="en-US" sz="3200" b="1" spc="-1" dirty="0">
              <a:solidFill>
                <a:schemeClr val="accent1">
                  <a:lumMod val="75000"/>
                </a:schemeClr>
              </a:solidFill>
              <a:latin typeface="Arial"/>
              <a:ea typeface="+mn-ea"/>
              <a:cs typeface="+mn-cs"/>
            </a:endParaRPr>
          </a:p>
        </p:txBody>
      </p:sp>
      <p:pic>
        <p:nvPicPr>
          <p:cNvPr id="9" name="Picture 8">
            <a:extLst>
              <a:ext uri="{FF2B5EF4-FFF2-40B4-BE49-F238E27FC236}">
                <a16:creationId xmlns:a16="http://schemas.microsoft.com/office/drawing/2014/main" id="{2ADD5875-D479-013F-2E35-9BA5E91D0B50}"/>
              </a:ext>
            </a:extLst>
          </p:cNvPr>
          <p:cNvPicPr>
            <a:picLocks noChangeAspect="1"/>
          </p:cNvPicPr>
          <p:nvPr/>
        </p:nvPicPr>
        <p:blipFill>
          <a:blip r:embed="rId3"/>
          <a:stretch>
            <a:fillRect/>
          </a:stretch>
        </p:blipFill>
        <p:spPr>
          <a:xfrm>
            <a:off x="7109013" y="1317226"/>
            <a:ext cx="3789648" cy="4934835"/>
          </a:xfrm>
          <a:prstGeom prst="rect">
            <a:avLst/>
          </a:prstGeom>
        </p:spPr>
      </p:pic>
      <p:grpSp>
        <p:nvGrpSpPr>
          <p:cNvPr id="4" name="Group 3">
            <a:extLst>
              <a:ext uri="{FF2B5EF4-FFF2-40B4-BE49-F238E27FC236}">
                <a16:creationId xmlns:a16="http://schemas.microsoft.com/office/drawing/2014/main" id="{90C48D4E-81B7-74B3-1911-4225AC6652F4}"/>
              </a:ext>
            </a:extLst>
          </p:cNvPr>
          <p:cNvGrpSpPr/>
          <p:nvPr/>
        </p:nvGrpSpPr>
        <p:grpSpPr>
          <a:xfrm>
            <a:off x="765949" y="1315067"/>
            <a:ext cx="6092051" cy="4934835"/>
            <a:chOff x="2982447" y="1343990"/>
            <a:chExt cx="2878802" cy="4905912"/>
          </a:xfrm>
        </p:grpSpPr>
        <p:sp>
          <p:nvSpPr>
            <p:cNvPr id="5" name="Freeform: Shape 4">
              <a:extLst>
                <a:ext uri="{FF2B5EF4-FFF2-40B4-BE49-F238E27FC236}">
                  <a16:creationId xmlns:a16="http://schemas.microsoft.com/office/drawing/2014/main" id="{C5853139-5C11-486E-EAEE-8FE137DCCFEE}"/>
                </a:ext>
              </a:extLst>
            </p:cNvPr>
            <p:cNvSpPr/>
            <p:nvPr/>
          </p:nvSpPr>
          <p:spPr>
            <a:xfrm>
              <a:off x="2982448" y="1343990"/>
              <a:ext cx="2878801" cy="943444"/>
            </a:xfrm>
            <a:custGeom>
              <a:avLst/>
              <a:gdLst>
                <a:gd name="connsiteX0" fmla="*/ 0 w 2878801"/>
                <a:gd name="connsiteY0" fmla="*/ 157244 h 943444"/>
                <a:gd name="connsiteX1" fmla="*/ 157244 w 2878801"/>
                <a:gd name="connsiteY1" fmla="*/ 0 h 943444"/>
                <a:gd name="connsiteX2" fmla="*/ 2721557 w 2878801"/>
                <a:gd name="connsiteY2" fmla="*/ 0 h 943444"/>
                <a:gd name="connsiteX3" fmla="*/ 2878801 w 2878801"/>
                <a:gd name="connsiteY3" fmla="*/ 157244 h 943444"/>
                <a:gd name="connsiteX4" fmla="*/ 2878801 w 2878801"/>
                <a:gd name="connsiteY4" fmla="*/ 786200 h 943444"/>
                <a:gd name="connsiteX5" fmla="*/ 2721557 w 2878801"/>
                <a:gd name="connsiteY5" fmla="*/ 943444 h 943444"/>
                <a:gd name="connsiteX6" fmla="*/ 157244 w 2878801"/>
                <a:gd name="connsiteY6" fmla="*/ 943444 h 943444"/>
                <a:gd name="connsiteX7" fmla="*/ 0 w 2878801"/>
                <a:gd name="connsiteY7" fmla="*/ 786200 h 943444"/>
                <a:gd name="connsiteX8" fmla="*/ 0 w 2878801"/>
                <a:gd name="connsiteY8" fmla="*/ 157244 h 94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8801" h="943444">
                  <a:moveTo>
                    <a:pt x="0" y="157244"/>
                  </a:moveTo>
                  <a:cubicBezTo>
                    <a:pt x="0" y="70401"/>
                    <a:pt x="70401" y="0"/>
                    <a:pt x="157244" y="0"/>
                  </a:cubicBezTo>
                  <a:lnTo>
                    <a:pt x="2721557" y="0"/>
                  </a:lnTo>
                  <a:cubicBezTo>
                    <a:pt x="2808400" y="0"/>
                    <a:pt x="2878801" y="70401"/>
                    <a:pt x="2878801" y="157244"/>
                  </a:cubicBezTo>
                  <a:lnTo>
                    <a:pt x="2878801" y="786200"/>
                  </a:lnTo>
                  <a:cubicBezTo>
                    <a:pt x="2878801" y="873043"/>
                    <a:pt x="2808400" y="943444"/>
                    <a:pt x="2721557" y="943444"/>
                  </a:cubicBezTo>
                  <a:lnTo>
                    <a:pt x="157244" y="943444"/>
                  </a:lnTo>
                  <a:cubicBezTo>
                    <a:pt x="70401" y="943444"/>
                    <a:pt x="0" y="873043"/>
                    <a:pt x="0" y="786200"/>
                  </a:cubicBezTo>
                  <a:lnTo>
                    <a:pt x="0" y="157244"/>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7015" tIns="76535" rIns="107015" bIns="76535" numCol="1" spcCol="1270" anchor="ctr" anchorCtr="0">
              <a:noAutofit/>
            </a:bodyPr>
            <a:lstStyle/>
            <a:p>
              <a:pPr marL="0" lvl="0" indent="0" algn="ctr" defTabSz="711200">
                <a:lnSpc>
                  <a:spcPct val="90000"/>
                </a:lnSpc>
                <a:spcBef>
                  <a:spcPct val="0"/>
                </a:spcBef>
                <a:spcAft>
                  <a:spcPct val="35000"/>
                </a:spcAft>
                <a:buNone/>
              </a:pPr>
              <a:r>
                <a:rPr lang="en-US" kern="1200" dirty="0">
                  <a:solidFill>
                    <a:schemeClr val="tx1"/>
                  </a:solidFill>
                </a:rPr>
                <a:t>Closer stakeholder collaboration for skills planning  </a:t>
              </a:r>
            </a:p>
          </p:txBody>
        </p:sp>
        <p:sp>
          <p:nvSpPr>
            <p:cNvPr id="6" name="Freeform: Shape 5">
              <a:extLst>
                <a:ext uri="{FF2B5EF4-FFF2-40B4-BE49-F238E27FC236}">
                  <a16:creationId xmlns:a16="http://schemas.microsoft.com/office/drawing/2014/main" id="{C0C6BF7C-3B11-8564-2F5B-DB594AB0856C}"/>
                </a:ext>
              </a:extLst>
            </p:cNvPr>
            <p:cNvSpPr/>
            <p:nvPr/>
          </p:nvSpPr>
          <p:spPr>
            <a:xfrm>
              <a:off x="2982448" y="2334607"/>
              <a:ext cx="2878801" cy="943444"/>
            </a:xfrm>
            <a:custGeom>
              <a:avLst/>
              <a:gdLst>
                <a:gd name="connsiteX0" fmla="*/ 0 w 2878801"/>
                <a:gd name="connsiteY0" fmla="*/ 157244 h 943444"/>
                <a:gd name="connsiteX1" fmla="*/ 157244 w 2878801"/>
                <a:gd name="connsiteY1" fmla="*/ 0 h 943444"/>
                <a:gd name="connsiteX2" fmla="*/ 2721557 w 2878801"/>
                <a:gd name="connsiteY2" fmla="*/ 0 h 943444"/>
                <a:gd name="connsiteX3" fmla="*/ 2878801 w 2878801"/>
                <a:gd name="connsiteY3" fmla="*/ 157244 h 943444"/>
                <a:gd name="connsiteX4" fmla="*/ 2878801 w 2878801"/>
                <a:gd name="connsiteY4" fmla="*/ 786200 h 943444"/>
                <a:gd name="connsiteX5" fmla="*/ 2721557 w 2878801"/>
                <a:gd name="connsiteY5" fmla="*/ 943444 h 943444"/>
                <a:gd name="connsiteX6" fmla="*/ 157244 w 2878801"/>
                <a:gd name="connsiteY6" fmla="*/ 943444 h 943444"/>
                <a:gd name="connsiteX7" fmla="*/ 0 w 2878801"/>
                <a:gd name="connsiteY7" fmla="*/ 786200 h 943444"/>
                <a:gd name="connsiteX8" fmla="*/ 0 w 2878801"/>
                <a:gd name="connsiteY8" fmla="*/ 157244 h 94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8801" h="943444">
                  <a:moveTo>
                    <a:pt x="0" y="157244"/>
                  </a:moveTo>
                  <a:cubicBezTo>
                    <a:pt x="0" y="70401"/>
                    <a:pt x="70401" y="0"/>
                    <a:pt x="157244" y="0"/>
                  </a:cubicBezTo>
                  <a:lnTo>
                    <a:pt x="2721557" y="0"/>
                  </a:lnTo>
                  <a:cubicBezTo>
                    <a:pt x="2808400" y="0"/>
                    <a:pt x="2878801" y="70401"/>
                    <a:pt x="2878801" y="157244"/>
                  </a:cubicBezTo>
                  <a:lnTo>
                    <a:pt x="2878801" y="786200"/>
                  </a:lnTo>
                  <a:cubicBezTo>
                    <a:pt x="2878801" y="873043"/>
                    <a:pt x="2808400" y="943444"/>
                    <a:pt x="2721557" y="943444"/>
                  </a:cubicBezTo>
                  <a:lnTo>
                    <a:pt x="157244" y="943444"/>
                  </a:lnTo>
                  <a:cubicBezTo>
                    <a:pt x="70401" y="943444"/>
                    <a:pt x="0" y="873043"/>
                    <a:pt x="0" y="786200"/>
                  </a:cubicBezTo>
                  <a:lnTo>
                    <a:pt x="0" y="157244"/>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7015" tIns="76535" rIns="107015" bIns="76535" numCol="1" spcCol="1270" anchor="ctr" anchorCtr="0">
              <a:noAutofit/>
            </a:bodyPr>
            <a:lstStyle/>
            <a:p>
              <a:pPr marL="0" lvl="0" indent="0" algn="ctr" defTabSz="711200">
                <a:lnSpc>
                  <a:spcPct val="90000"/>
                </a:lnSpc>
                <a:spcBef>
                  <a:spcPct val="0"/>
                </a:spcBef>
                <a:spcAft>
                  <a:spcPct val="35000"/>
                </a:spcAft>
                <a:buNone/>
              </a:pPr>
              <a:r>
                <a:rPr lang="en-US" kern="1200" dirty="0">
                  <a:solidFill>
                    <a:schemeClr val="tx1"/>
                  </a:solidFill>
                </a:rPr>
                <a:t>Identify and mainstream emerging skills and fields of study</a:t>
              </a:r>
            </a:p>
          </p:txBody>
        </p:sp>
        <p:sp>
          <p:nvSpPr>
            <p:cNvPr id="7" name="Freeform: Shape 6">
              <a:extLst>
                <a:ext uri="{FF2B5EF4-FFF2-40B4-BE49-F238E27FC236}">
                  <a16:creationId xmlns:a16="http://schemas.microsoft.com/office/drawing/2014/main" id="{C11ED2D8-7A5D-D9A3-4331-3105320303A2}"/>
                </a:ext>
              </a:extLst>
            </p:cNvPr>
            <p:cNvSpPr/>
            <p:nvPr/>
          </p:nvSpPr>
          <p:spPr>
            <a:xfrm>
              <a:off x="2982447" y="3325224"/>
              <a:ext cx="2878802" cy="943444"/>
            </a:xfrm>
            <a:custGeom>
              <a:avLst/>
              <a:gdLst>
                <a:gd name="connsiteX0" fmla="*/ 0 w 2878801"/>
                <a:gd name="connsiteY0" fmla="*/ 157244 h 943444"/>
                <a:gd name="connsiteX1" fmla="*/ 157244 w 2878801"/>
                <a:gd name="connsiteY1" fmla="*/ 0 h 943444"/>
                <a:gd name="connsiteX2" fmla="*/ 2721557 w 2878801"/>
                <a:gd name="connsiteY2" fmla="*/ 0 h 943444"/>
                <a:gd name="connsiteX3" fmla="*/ 2878801 w 2878801"/>
                <a:gd name="connsiteY3" fmla="*/ 157244 h 943444"/>
                <a:gd name="connsiteX4" fmla="*/ 2878801 w 2878801"/>
                <a:gd name="connsiteY4" fmla="*/ 786200 h 943444"/>
                <a:gd name="connsiteX5" fmla="*/ 2721557 w 2878801"/>
                <a:gd name="connsiteY5" fmla="*/ 943444 h 943444"/>
                <a:gd name="connsiteX6" fmla="*/ 157244 w 2878801"/>
                <a:gd name="connsiteY6" fmla="*/ 943444 h 943444"/>
                <a:gd name="connsiteX7" fmla="*/ 0 w 2878801"/>
                <a:gd name="connsiteY7" fmla="*/ 786200 h 943444"/>
                <a:gd name="connsiteX8" fmla="*/ 0 w 2878801"/>
                <a:gd name="connsiteY8" fmla="*/ 157244 h 94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8801" h="943444">
                  <a:moveTo>
                    <a:pt x="0" y="157244"/>
                  </a:moveTo>
                  <a:cubicBezTo>
                    <a:pt x="0" y="70401"/>
                    <a:pt x="70401" y="0"/>
                    <a:pt x="157244" y="0"/>
                  </a:cubicBezTo>
                  <a:lnTo>
                    <a:pt x="2721557" y="0"/>
                  </a:lnTo>
                  <a:cubicBezTo>
                    <a:pt x="2808400" y="0"/>
                    <a:pt x="2878801" y="70401"/>
                    <a:pt x="2878801" y="157244"/>
                  </a:cubicBezTo>
                  <a:lnTo>
                    <a:pt x="2878801" y="786200"/>
                  </a:lnTo>
                  <a:cubicBezTo>
                    <a:pt x="2878801" y="873043"/>
                    <a:pt x="2808400" y="943444"/>
                    <a:pt x="2721557" y="943444"/>
                  </a:cubicBezTo>
                  <a:lnTo>
                    <a:pt x="157244" y="943444"/>
                  </a:lnTo>
                  <a:cubicBezTo>
                    <a:pt x="70401" y="943444"/>
                    <a:pt x="0" y="873043"/>
                    <a:pt x="0" y="786200"/>
                  </a:cubicBezTo>
                  <a:lnTo>
                    <a:pt x="0" y="157244"/>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7015" tIns="76535" rIns="107015" bIns="76535" numCol="1" spcCol="1270" anchor="ctr" anchorCtr="0">
              <a:noAutofit/>
            </a:bodyPr>
            <a:lstStyle/>
            <a:p>
              <a:pPr marL="0" lvl="0" indent="0" algn="ctr" defTabSz="711200">
                <a:lnSpc>
                  <a:spcPct val="90000"/>
                </a:lnSpc>
                <a:spcBef>
                  <a:spcPct val="0"/>
                </a:spcBef>
                <a:spcAft>
                  <a:spcPct val="35000"/>
                </a:spcAft>
                <a:buNone/>
              </a:pPr>
              <a:r>
                <a:rPr lang="en-US" kern="1200" dirty="0">
                  <a:solidFill>
                    <a:schemeClr val="tx1"/>
                  </a:solidFill>
                </a:rPr>
                <a:t>Public and private employers to provide more opportunities for work experience</a:t>
              </a:r>
            </a:p>
          </p:txBody>
        </p:sp>
        <p:sp>
          <p:nvSpPr>
            <p:cNvPr id="8" name="Freeform: Shape 7">
              <a:extLst>
                <a:ext uri="{FF2B5EF4-FFF2-40B4-BE49-F238E27FC236}">
                  <a16:creationId xmlns:a16="http://schemas.microsoft.com/office/drawing/2014/main" id="{76ACCB75-75D3-0DD5-14EC-49E5BE3560EF}"/>
                </a:ext>
              </a:extLst>
            </p:cNvPr>
            <p:cNvSpPr/>
            <p:nvPr/>
          </p:nvSpPr>
          <p:spPr>
            <a:xfrm>
              <a:off x="2982448" y="4315841"/>
              <a:ext cx="2878801" cy="943444"/>
            </a:xfrm>
            <a:custGeom>
              <a:avLst/>
              <a:gdLst>
                <a:gd name="connsiteX0" fmla="*/ 0 w 2878801"/>
                <a:gd name="connsiteY0" fmla="*/ 157244 h 943444"/>
                <a:gd name="connsiteX1" fmla="*/ 157244 w 2878801"/>
                <a:gd name="connsiteY1" fmla="*/ 0 h 943444"/>
                <a:gd name="connsiteX2" fmla="*/ 2721557 w 2878801"/>
                <a:gd name="connsiteY2" fmla="*/ 0 h 943444"/>
                <a:gd name="connsiteX3" fmla="*/ 2878801 w 2878801"/>
                <a:gd name="connsiteY3" fmla="*/ 157244 h 943444"/>
                <a:gd name="connsiteX4" fmla="*/ 2878801 w 2878801"/>
                <a:gd name="connsiteY4" fmla="*/ 786200 h 943444"/>
                <a:gd name="connsiteX5" fmla="*/ 2721557 w 2878801"/>
                <a:gd name="connsiteY5" fmla="*/ 943444 h 943444"/>
                <a:gd name="connsiteX6" fmla="*/ 157244 w 2878801"/>
                <a:gd name="connsiteY6" fmla="*/ 943444 h 943444"/>
                <a:gd name="connsiteX7" fmla="*/ 0 w 2878801"/>
                <a:gd name="connsiteY7" fmla="*/ 786200 h 943444"/>
                <a:gd name="connsiteX8" fmla="*/ 0 w 2878801"/>
                <a:gd name="connsiteY8" fmla="*/ 157244 h 94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8801" h="943444">
                  <a:moveTo>
                    <a:pt x="0" y="157244"/>
                  </a:moveTo>
                  <a:cubicBezTo>
                    <a:pt x="0" y="70401"/>
                    <a:pt x="70401" y="0"/>
                    <a:pt x="157244" y="0"/>
                  </a:cubicBezTo>
                  <a:lnTo>
                    <a:pt x="2721557" y="0"/>
                  </a:lnTo>
                  <a:cubicBezTo>
                    <a:pt x="2808400" y="0"/>
                    <a:pt x="2878801" y="70401"/>
                    <a:pt x="2878801" y="157244"/>
                  </a:cubicBezTo>
                  <a:lnTo>
                    <a:pt x="2878801" y="786200"/>
                  </a:lnTo>
                  <a:cubicBezTo>
                    <a:pt x="2878801" y="873043"/>
                    <a:pt x="2808400" y="943444"/>
                    <a:pt x="2721557" y="943444"/>
                  </a:cubicBezTo>
                  <a:lnTo>
                    <a:pt x="157244" y="943444"/>
                  </a:lnTo>
                  <a:cubicBezTo>
                    <a:pt x="70401" y="943444"/>
                    <a:pt x="0" y="873043"/>
                    <a:pt x="0" y="786200"/>
                  </a:cubicBezTo>
                  <a:lnTo>
                    <a:pt x="0" y="157244"/>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7015" tIns="76535" rIns="107015" bIns="76535" numCol="1" spcCol="1270" anchor="ctr" anchorCtr="0">
              <a:noAutofit/>
            </a:bodyPr>
            <a:lstStyle/>
            <a:p>
              <a:pPr marL="0" lvl="0" indent="0" algn="ctr" defTabSz="711200">
                <a:lnSpc>
                  <a:spcPct val="90000"/>
                </a:lnSpc>
                <a:spcBef>
                  <a:spcPct val="0"/>
                </a:spcBef>
                <a:spcAft>
                  <a:spcPct val="35000"/>
                </a:spcAft>
                <a:buNone/>
              </a:pPr>
              <a:r>
                <a:rPr lang="en-US" kern="1200" dirty="0">
                  <a:solidFill>
                    <a:schemeClr val="tx1"/>
                  </a:solidFill>
                </a:rPr>
                <a:t>Support the development of relevant skills towards self-employment</a:t>
              </a:r>
            </a:p>
          </p:txBody>
        </p:sp>
        <p:sp>
          <p:nvSpPr>
            <p:cNvPr id="10" name="Freeform: Shape 9">
              <a:extLst>
                <a:ext uri="{FF2B5EF4-FFF2-40B4-BE49-F238E27FC236}">
                  <a16:creationId xmlns:a16="http://schemas.microsoft.com/office/drawing/2014/main" id="{21838628-9A34-C8B2-65ED-1ECCB549D28A}"/>
                </a:ext>
              </a:extLst>
            </p:cNvPr>
            <p:cNvSpPr/>
            <p:nvPr/>
          </p:nvSpPr>
          <p:spPr>
            <a:xfrm>
              <a:off x="2982448" y="5306458"/>
              <a:ext cx="2878801" cy="943444"/>
            </a:xfrm>
            <a:custGeom>
              <a:avLst/>
              <a:gdLst>
                <a:gd name="connsiteX0" fmla="*/ 0 w 2878801"/>
                <a:gd name="connsiteY0" fmla="*/ 157244 h 943444"/>
                <a:gd name="connsiteX1" fmla="*/ 157244 w 2878801"/>
                <a:gd name="connsiteY1" fmla="*/ 0 h 943444"/>
                <a:gd name="connsiteX2" fmla="*/ 2721557 w 2878801"/>
                <a:gd name="connsiteY2" fmla="*/ 0 h 943444"/>
                <a:gd name="connsiteX3" fmla="*/ 2878801 w 2878801"/>
                <a:gd name="connsiteY3" fmla="*/ 157244 h 943444"/>
                <a:gd name="connsiteX4" fmla="*/ 2878801 w 2878801"/>
                <a:gd name="connsiteY4" fmla="*/ 786200 h 943444"/>
                <a:gd name="connsiteX5" fmla="*/ 2721557 w 2878801"/>
                <a:gd name="connsiteY5" fmla="*/ 943444 h 943444"/>
                <a:gd name="connsiteX6" fmla="*/ 157244 w 2878801"/>
                <a:gd name="connsiteY6" fmla="*/ 943444 h 943444"/>
                <a:gd name="connsiteX7" fmla="*/ 0 w 2878801"/>
                <a:gd name="connsiteY7" fmla="*/ 786200 h 943444"/>
                <a:gd name="connsiteX8" fmla="*/ 0 w 2878801"/>
                <a:gd name="connsiteY8" fmla="*/ 157244 h 94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8801" h="943444">
                  <a:moveTo>
                    <a:pt x="0" y="157244"/>
                  </a:moveTo>
                  <a:cubicBezTo>
                    <a:pt x="0" y="70401"/>
                    <a:pt x="70401" y="0"/>
                    <a:pt x="157244" y="0"/>
                  </a:cubicBezTo>
                  <a:lnTo>
                    <a:pt x="2721557" y="0"/>
                  </a:lnTo>
                  <a:cubicBezTo>
                    <a:pt x="2808400" y="0"/>
                    <a:pt x="2878801" y="70401"/>
                    <a:pt x="2878801" y="157244"/>
                  </a:cubicBezTo>
                  <a:lnTo>
                    <a:pt x="2878801" y="786200"/>
                  </a:lnTo>
                  <a:cubicBezTo>
                    <a:pt x="2878801" y="873043"/>
                    <a:pt x="2808400" y="943444"/>
                    <a:pt x="2721557" y="943444"/>
                  </a:cubicBezTo>
                  <a:lnTo>
                    <a:pt x="157244" y="943444"/>
                  </a:lnTo>
                  <a:cubicBezTo>
                    <a:pt x="70401" y="943444"/>
                    <a:pt x="0" y="873043"/>
                    <a:pt x="0" y="786200"/>
                  </a:cubicBezTo>
                  <a:lnTo>
                    <a:pt x="0" y="157244"/>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7015" tIns="76535" rIns="107015" bIns="76535" numCol="1" spcCol="1270" anchor="ctr" anchorCtr="0">
              <a:noAutofit/>
            </a:bodyPr>
            <a:lstStyle/>
            <a:p>
              <a:pPr marL="0" lvl="0" indent="0" algn="ctr" defTabSz="711200">
                <a:lnSpc>
                  <a:spcPct val="90000"/>
                </a:lnSpc>
                <a:spcBef>
                  <a:spcPct val="0"/>
                </a:spcBef>
                <a:spcAft>
                  <a:spcPct val="35000"/>
                </a:spcAft>
                <a:buNone/>
              </a:pPr>
              <a:r>
                <a:rPr lang="en-US" kern="1200" dirty="0">
                  <a:solidFill>
                    <a:schemeClr val="tx1"/>
                  </a:solidFill>
                </a:rPr>
                <a:t>The report emphasizes the need for inclusivity - gender and youth responsiveness</a:t>
              </a:r>
            </a:p>
          </p:txBody>
        </p:sp>
      </p:grpSp>
      <p:sp>
        <p:nvSpPr>
          <p:cNvPr id="3" name="TextBox 2">
            <a:extLst>
              <a:ext uri="{FF2B5EF4-FFF2-40B4-BE49-F238E27FC236}">
                <a16:creationId xmlns:a16="http://schemas.microsoft.com/office/drawing/2014/main" id="{3CAA53FC-8C46-7E4E-B54A-ED8D888F313F}"/>
              </a:ext>
            </a:extLst>
          </p:cNvPr>
          <p:cNvSpPr txBox="1"/>
          <p:nvPr/>
        </p:nvSpPr>
        <p:spPr>
          <a:xfrm flipH="1">
            <a:off x="11404121" y="6426927"/>
            <a:ext cx="526622" cy="369332"/>
          </a:xfrm>
          <a:prstGeom prst="rect">
            <a:avLst/>
          </a:prstGeom>
          <a:noFill/>
        </p:spPr>
        <p:txBody>
          <a:bodyPr wrap="square" rtlCol="0">
            <a:spAutoFit/>
          </a:bodyPr>
          <a:lstStyle/>
          <a:p>
            <a:r>
              <a:rPr lang="en-US" dirty="0">
                <a:solidFill>
                  <a:schemeClr val="bg2"/>
                </a:solidFill>
              </a:rPr>
              <a:t>12</a:t>
            </a:r>
          </a:p>
        </p:txBody>
      </p:sp>
    </p:spTree>
    <p:extLst>
      <p:ext uri="{BB962C8B-B14F-4D97-AF65-F5344CB8AC3E}">
        <p14:creationId xmlns:p14="http://schemas.microsoft.com/office/powerpoint/2010/main" val="4179897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Shape 1"/>
          <p:cNvSpPr txBox="1"/>
          <p:nvPr/>
        </p:nvSpPr>
        <p:spPr>
          <a:xfrm>
            <a:off x="63910" y="200061"/>
            <a:ext cx="8961120" cy="779040"/>
          </a:xfrm>
          <a:prstGeom prst="rect">
            <a:avLst/>
          </a:prstGeom>
          <a:noFill/>
          <a:ln w="0">
            <a:noFill/>
          </a:ln>
        </p:spPr>
        <p:txBody>
          <a:bodyPr anchor="ctr">
            <a:noAutofit/>
          </a:bodyPr>
          <a:lstStyle/>
          <a:p>
            <a:pPr>
              <a:lnSpc>
                <a:spcPct val="90000"/>
              </a:lnSpc>
            </a:pPr>
            <a:r>
              <a:rPr lang="en-US" sz="2900" b="1" spc="-1" dirty="0">
                <a:solidFill>
                  <a:schemeClr val="accent1">
                    <a:lumMod val="75000"/>
                  </a:schemeClr>
                </a:solidFill>
                <a:latin typeface="Arial"/>
              </a:rPr>
              <a:t>Performance Plan Indicators and Targets  </a:t>
            </a:r>
            <a:r>
              <a:rPr lang="en-US" sz="3200" b="1" strike="noStrike" spc="-1" dirty="0">
                <a:solidFill>
                  <a:schemeClr val="accent6">
                    <a:lumMod val="50000"/>
                  </a:schemeClr>
                </a:solidFill>
                <a:latin typeface="Calibri Light"/>
              </a:rPr>
              <a:t>	</a:t>
            </a:r>
            <a:endParaRPr lang="en-US" sz="3200" b="1" strike="noStrike" spc="-1" dirty="0">
              <a:solidFill>
                <a:schemeClr val="accent6">
                  <a:lumMod val="50000"/>
                </a:schemeClr>
              </a:solidFill>
              <a:latin typeface="Calibri"/>
            </a:endParaRPr>
          </a:p>
        </p:txBody>
      </p:sp>
      <p:sp>
        <p:nvSpPr>
          <p:cNvPr id="133" name="TextShape 2"/>
          <p:cNvSpPr txBox="1"/>
          <p:nvPr/>
        </p:nvSpPr>
        <p:spPr>
          <a:xfrm>
            <a:off x="617958" y="2206523"/>
            <a:ext cx="10515240" cy="4859280"/>
          </a:xfrm>
          <a:prstGeom prst="rect">
            <a:avLst/>
          </a:prstGeom>
          <a:noFill/>
          <a:ln w="0">
            <a:noFill/>
          </a:ln>
        </p:spPr>
        <p:txBody>
          <a:bodyPr>
            <a:noAutofit/>
          </a:bodyPr>
          <a:lstStyle/>
          <a:p>
            <a:pPr algn="just">
              <a:lnSpc>
                <a:spcPct val="150000"/>
              </a:lnSpc>
            </a:pPr>
            <a:endParaRPr lang="en-US" sz="2000" b="0" strike="noStrike" spc="-1" dirty="0">
              <a:solidFill>
                <a:srgbClr val="000000"/>
              </a:solidFill>
              <a:latin typeface="Calibri" panose="020F0502020204030204" pitchFamily="34" charset="0"/>
              <a:cs typeface="Calibri" panose="020F0502020204030204" pitchFamily="34" charset="0"/>
            </a:endParaRPr>
          </a:p>
        </p:txBody>
      </p:sp>
      <p:graphicFrame>
        <p:nvGraphicFramePr>
          <p:cNvPr id="2" name="Table 2">
            <a:extLst>
              <a:ext uri="{FF2B5EF4-FFF2-40B4-BE49-F238E27FC236}">
                <a16:creationId xmlns:a16="http://schemas.microsoft.com/office/drawing/2014/main" id="{673533E2-63ED-45D5-9939-196BE50B479F}"/>
              </a:ext>
            </a:extLst>
          </p:cNvPr>
          <p:cNvGraphicFramePr>
            <a:graphicFrameLocks noGrp="1"/>
          </p:cNvGraphicFramePr>
          <p:nvPr>
            <p:extLst>
              <p:ext uri="{D42A27DB-BD31-4B8C-83A1-F6EECF244321}">
                <p14:modId xmlns:p14="http://schemas.microsoft.com/office/powerpoint/2010/main" val="3882910912"/>
              </p:ext>
            </p:extLst>
          </p:nvPr>
        </p:nvGraphicFramePr>
        <p:xfrm>
          <a:off x="63910" y="1694765"/>
          <a:ext cx="12064177" cy="5000339"/>
        </p:xfrm>
        <a:graphic>
          <a:graphicData uri="http://schemas.openxmlformats.org/drawingml/2006/table">
            <a:tbl>
              <a:tblPr firstRow="1" bandRow="1">
                <a:tableStyleId>{7DF18680-E054-41AD-8BC1-D1AEF772440D}</a:tableStyleId>
              </a:tblPr>
              <a:tblGrid>
                <a:gridCol w="1529759">
                  <a:extLst>
                    <a:ext uri="{9D8B030D-6E8A-4147-A177-3AD203B41FA5}">
                      <a16:colId xmlns:a16="http://schemas.microsoft.com/office/drawing/2014/main" val="638813622"/>
                    </a:ext>
                  </a:extLst>
                </a:gridCol>
                <a:gridCol w="1711234">
                  <a:extLst>
                    <a:ext uri="{9D8B030D-6E8A-4147-A177-3AD203B41FA5}">
                      <a16:colId xmlns:a16="http://schemas.microsoft.com/office/drawing/2014/main" val="3561988932"/>
                    </a:ext>
                  </a:extLst>
                </a:gridCol>
                <a:gridCol w="1737360">
                  <a:extLst>
                    <a:ext uri="{9D8B030D-6E8A-4147-A177-3AD203B41FA5}">
                      <a16:colId xmlns:a16="http://schemas.microsoft.com/office/drawing/2014/main" val="2329566222"/>
                    </a:ext>
                  </a:extLst>
                </a:gridCol>
                <a:gridCol w="1658983">
                  <a:extLst>
                    <a:ext uri="{9D8B030D-6E8A-4147-A177-3AD203B41FA5}">
                      <a16:colId xmlns:a16="http://schemas.microsoft.com/office/drawing/2014/main" val="1032701852"/>
                    </a:ext>
                  </a:extLst>
                </a:gridCol>
                <a:gridCol w="1796914">
                  <a:extLst>
                    <a:ext uri="{9D8B030D-6E8A-4147-A177-3AD203B41FA5}">
                      <a16:colId xmlns:a16="http://schemas.microsoft.com/office/drawing/2014/main" val="1596638921"/>
                    </a:ext>
                  </a:extLst>
                </a:gridCol>
                <a:gridCol w="1220606">
                  <a:extLst>
                    <a:ext uri="{9D8B030D-6E8A-4147-A177-3AD203B41FA5}">
                      <a16:colId xmlns:a16="http://schemas.microsoft.com/office/drawing/2014/main" val="568394691"/>
                    </a:ext>
                  </a:extLst>
                </a:gridCol>
                <a:gridCol w="1084217">
                  <a:extLst>
                    <a:ext uri="{9D8B030D-6E8A-4147-A177-3AD203B41FA5}">
                      <a16:colId xmlns:a16="http://schemas.microsoft.com/office/drawing/2014/main" val="3582553882"/>
                    </a:ext>
                  </a:extLst>
                </a:gridCol>
                <a:gridCol w="1325104">
                  <a:extLst>
                    <a:ext uri="{9D8B030D-6E8A-4147-A177-3AD203B41FA5}">
                      <a16:colId xmlns:a16="http://schemas.microsoft.com/office/drawing/2014/main" val="3946845212"/>
                    </a:ext>
                  </a:extLst>
                </a:gridCol>
              </a:tblGrid>
              <a:tr h="541956">
                <a:tc rowSpan="2">
                  <a:txBody>
                    <a:bodyPr/>
                    <a:lstStyle/>
                    <a:p>
                      <a:r>
                        <a:rPr lang="en-US" sz="1600" b="1" dirty="0">
                          <a:solidFill>
                            <a:schemeClr val="tx1"/>
                          </a:solidFill>
                        </a:rPr>
                        <a:t>Outcome</a:t>
                      </a:r>
                      <a:endParaRPr lang="en-US" sz="1600" b="1" dirty="0">
                        <a:solidFill>
                          <a:schemeClr val="tx1"/>
                        </a:solidFill>
                        <a:latin typeface="+mn-lt"/>
                        <a:cs typeface="Calibri" panose="020F0502020204030204" pitchFamily="34" charset="0"/>
                      </a:endParaRPr>
                    </a:p>
                  </a:txBody>
                  <a:tcPr/>
                </a:tc>
                <a:tc rowSpan="2">
                  <a:txBody>
                    <a:bodyPr/>
                    <a:lstStyle/>
                    <a:p>
                      <a:r>
                        <a:rPr lang="en-US" sz="1600" b="1" dirty="0">
                          <a:solidFill>
                            <a:schemeClr val="tx1"/>
                          </a:solidFill>
                        </a:rPr>
                        <a:t>Output Indicator </a:t>
                      </a:r>
                      <a:endParaRPr lang="en-US" sz="1600" b="1" dirty="0">
                        <a:solidFill>
                          <a:schemeClr val="tx1"/>
                        </a:solidFill>
                        <a:latin typeface="+mn-lt"/>
                        <a:cs typeface="Calibri" panose="020F0502020204030204" pitchFamily="34" charset="0"/>
                      </a:endParaRPr>
                    </a:p>
                  </a:txBody>
                  <a:tcPr/>
                </a:tc>
                <a:tc gridSpan="2">
                  <a:txBody>
                    <a:bodyPr/>
                    <a:lstStyle/>
                    <a:p>
                      <a:pPr algn="just"/>
                      <a:r>
                        <a:rPr lang="en-ZA" sz="1600" b="1" dirty="0">
                          <a:solidFill>
                            <a:schemeClr val="tx1"/>
                          </a:solidFill>
                        </a:rPr>
                        <a:t>            Actual Performance                </a:t>
                      </a:r>
                      <a:endParaRPr lang="en-ZA" sz="1600" b="1" dirty="0">
                        <a:solidFill>
                          <a:schemeClr val="tx1"/>
                        </a:solidFill>
                        <a:latin typeface="+mn-lt"/>
                        <a:cs typeface="Calibri" panose="020F0502020204030204" pitchFamily="34" charset="0"/>
                      </a:endParaRPr>
                    </a:p>
                  </a:txBody>
                  <a:tcPr/>
                </a:tc>
                <a:tc hMerge="1">
                  <a:txBody>
                    <a:bodyPr/>
                    <a:lstStyle/>
                    <a:p>
                      <a:endParaRPr lang="en-ZA" sz="1400" dirty="0">
                        <a:solidFill>
                          <a:schemeClr val="bg1"/>
                        </a:solidFill>
                        <a:latin typeface="+mn-lt"/>
                        <a:cs typeface="Calibri" panose="020F0502020204030204" pitchFamily="34" charset="0"/>
                      </a:endParaRPr>
                    </a:p>
                  </a:txBody>
                  <a:tcPr>
                    <a:solidFill>
                      <a:schemeClr val="accent6">
                        <a:lumMod val="50000"/>
                      </a:schemeClr>
                    </a:solidFill>
                  </a:tcPr>
                </a:tc>
                <a:tc>
                  <a:txBody>
                    <a:bodyPr/>
                    <a:lstStyle/>
                    <a:p>
                      <a:r>
                        <a:rPr lang="en-ZA" sz="1600" b="1" dirty="0">
                          <a:solidFill>
                            <a:schemeClr val="tx1"/>
                          </a:solidFill>
                        </a:rPr>
                        <a:t>Estimated Performance </a:t>
                      </a:r>
                      <a:endParaRPr lang="en-ZA" sz="1600" b="1" dirty="0">
                        <a:solidFill>
                          <a:schemeClr val="tx1"/>
                        </a:solidFill>
                        <a:latin typeface="+mn-lt"/>
                        <a:cs typeface="Calibri" panose="020F0502020204030204" pitchFamily="34" charset="0"/>
                      </a:endParaRPr>
                    </a:p>
                  </a:txBody>
                  <a:tcPr/>
                </a:tc>
                <a:tc gridSpan="3">
                  <a:txBody>
                    <a:bodyPr/>
                    <a:lstStyle/>
                    <a:p>
                      <a:r>
                        <a:rPr lang="en-ZA" sz="1600" b="1" dirty="0">
                          <a:solidFill>
                            <a:schemeClr val="tx1"/>
                          </a:solidFill>
                        </a:rPr>
                        <a:t>                MTEF Targets </a:t>
                      </a:r>
                      <a:endParaRPr lang="en-ZA" sz="1600" b="1" dirty="0">
                        <a:solidFill>
                          <a:schemeClr val="tx1"/>
                        </a:solidFill>
                        <a:latin typeface="+mn-lt"/>
                        <a:cs typeface="Calibri" panose="020F0502020204030204" pitchFamily="34" charset="0"/>
                      </a:endParaRPr>
                    </a:p>
                  </a:txBody>
                  <a:tcPr/>
                </a:tc>
                <a:tc hMerge="1">
                  <a:txBody>
                    <a:bodyPr/>
                    <a:lstStyle/>
                    <a:p>
                      <a:endParaRPr lang="en-ZA" sz="1400" dirty="0">
                        <a:solidFill>
                          <a:schemeClr val="bg1"/>
                        </a:solidFill>
                        <a:latin typeface="+mn-lt"/>
                        <a:cs typeface="Calibri" panose="020F0502020204030204" pitchFamily="34" charset="0"/>
                      </a:endParaRPr>
                    </a:p>
                  </a:txBody>
                  <a:tcPr>
                    <a:solidFill>
                      <a:schemeClr val="accent6">
                        <a:lumMod val="50000"/>
                      </a:schemeClr>
                    </a:solidFill>
                  </a:tcPr>
                </a:tc>
                <a:tc hMerge="1">
                  <a:txBody>
                    <a:bodyPr/>
                    <a:lstStyle/>
                    <a:p>
                      <a:endParaRPr lang="en-ZA" sz="1400" dirty="0">
                        <a:solidFill>
                          <a:schemeClr val="bg1"/>
                        </a:solidFill>
                        <a:latin typeface="+mn-lt"/>
                        <a:cs typeface="Calibri" panose="020F0502020204030204" pitchFamily="34" charset="0"/>
                      </a:endParaRPr>
                    </a:p>
                  </a:txBody>
                  <a:tcPr>
                    <a:solidFill>
                      <a:schemeClr val="accent6">
                        <a:lumMod val="50000"/>
                      </a:schemeClr>
                    </a:solidFill>
                  </a:tcPr>
                </a:tc>
                <a:extLst>
                  <a:ext uri="{0D108BD9-81ED-4DB2-BD59-A6C34878D82A}">
                    <a16:rowId xmlns:a16="http://schemas.microsoft.com/office/drawing/2014/main" val="2309695656"/>
                  </a:ext>
                </a:extLst>
              </a:tr>
              <a:tr h="770148">
                <a:tc vMerge="1">
                  <a:txBody>
                    <a:bodyPr/>
                    <a:lstStyle/>
                    <a:p>
                      <a:endParaRPr lang="en-US"/>
                    </a:p>
                  </a:txBody>
                  <a:tcPr/>
                </a:tc>
                <a:tc vMerge="1">
                  <a:txBody>
                    <a:bodyPr/>
                    <a:lstStyle/>
                    <a:p>
                      <a:endParaRPr lang="en-US"/>
                    </a:p>
                  </a:txBody>
                  <a:tcPr/>
                </a:tc>
                <a:tc>
                  <a:txBody>
                    <a:bodyPr/>
                    <a:lstStyle/>
                    <a:p>
                      <a:r>
                        <a:rPr lang="en-ZA" sz="1600" b="1" dirty="0">
                          <a:solidFill>
                            <a:schemeClr val="tx1"/>
                          </a:solidFill>
                        </a:rPr>
                        <a:t>2020/21</a:t>
                      </a:r>
                    </a:p>
                    <a:p>
                      <a:pPr marL="0" marR="0" algn="l">
                        <a:lnSpc>
                          <a:spcPct val="115000"/>
                        </a:lnSpc>
                        <a:spcBef>
                          <a:spcPts val="0"/>
                        </a:spcBef>
                        <a:spcAft>
                          <a:spcPts val="0"/>
                        </a:spcAft>
                      </a:pPr>
                      <a:endParaRPr lang="en-GB" sz="1600" b="0" dirty="0">
                        <a:solidFill>
                          <a:srgbClr val="000000"/>
                        </a:solidFill>
                        <a:effectLst/>
                      </a:endParaRPr>
                    </a:p>
                  </a:txBody>
                  <a:tcPr/>
                </a:tc>
                <a:tc>
                  <a:txBody>
                    <a:bodyPr/>
                    <a:lstStyle/>
                    <a:p>
                      <a:r>
                        <a:rPr lang="en-ZA" sz="1600" b="1" dirty="0">
                          <a:solidFill>
                            <a:schemeClr val="tx1"/>
                          </a:solidFill>
                        </a:rPr>
                        <a:t>2021/22</a:t>
                      </a:r>
                      <a:endParaRPr lang="en-ZA" sz="1600" b="1" dirty="0">
                        <a:solidFill>
                          <a:schemeClr val="tx1"/>
                        </a:solidFill>
                        <a:latin typeface="+mn-lt"/>
                        <a:cs typeface="Calibri" panose="020F0502020204030204" pitchFamily="34" charset="0"/>
                      </a:endParaRPr>
                    </a:p>
                  </a:txBody>
                  <a:tcPr/>
                </a:tc>
                <a:tc>
                  <a:txBody>
                    <a:bodyPr/>
                    <a:lstStyle/>
                    <a:p>
                      <a:r>
                        <a:rPr lang="en-US" sz="1600" b="1" dirty="0">
                          <a:solidFill>
                            <a:schemeClr val="tx1"/>
                          </a:solidFill>
                        </a:rPr>
                        <a:t>2022/23</a:t>
                      </a:r>
                    </a:p>
                  </a:txBody>
                  <a:tcPr/>
                </a:tc>
                <a:tc>
                  <a:txBody>
                    <a:bodyPr/>
                    <a:lstStyle/>
                    <a:p>
                      <a:r>
                        <a:rPr lang="en-US" sz="1600" b="1" dirty="0">
                          <a:solidFill>
                            <a:schemeClr val="tx1"/>
                          </a:solidFill>
                        </a:rPr>
                        <a:t>2023/24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2024/25</a:t>
                      </a:r>
                    </a:p>
                    <a:p>
                      <a:endParaRPr lang="en-US" sz="16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2025/26</a:t>
                      </a:r>
                    </a:p>
                    <a:p>
                      <a:endParaRPr lang="en-US" sz="1600" b="1" dirty="0">
                        <a:solidFill>
                          <a:schemeClr val="tx1"/>
                        </a:solidFill>
                      </a:endParaRPr>
                    </a:p>
                  </a:txBody>
                  <a:tcPr/>
                </a:tc>
                <a:extLst>
                  <a:ext uri="{0D108BD9-81ED-4DB2-BD59-A6C34878D82A}">
                    <a16:rowId xmlns:a16="http://schemas.microsoft.com/office/drawing/2014/main" val="589081892"/>
                  </a:ext>
                </a:extLst>
              </a:tr>
              <a:tr h="3651071">
                <a:tc>
                  <a:txBody>
                    <a:bodyPr/>
                    <a:lstStyle/>
                    <a:p>
                      <a:r>
                        <a:rPr lang="en-ZA" sz="1600" b="1" dirty="0"/>
                        <a:t>Outcome 1 </a:t>
                      </a:r>
                    </a:p>
                    <a:p>
                      <a:endParaRPr lang="en-ZA" sz="1600" b="1" dirty="0"/>
                    </a:p>
                    <a:p>
                      <a:r>
                        <a:rPr lang="en-ZA" sz="1600" b="0" dirty="0"/>
                        <a:t>Provide reports on relevant government policy matters.</a:t>
                      </a:r>
                      <a:endParaRPr lang="en-ZA" sz="1600" b="0" dirty="0">
                        <a:latin typeface="+mn-lt"/>
                        <a:cs typeface="Calibri" panose="020F0502020204030204" pitchFamily="34" charset="0"/>
                      </a:endParaRPr>
                    </a:p>
                  </a:txBody>
                  <a:tcPr/>
                </a:tc>
                <a:tc>
                  <a:txBody>
                    <a:bodyPr/>
                    <a:lstStyle/>
                    <a:p>
                      <a:r>
                        <a:rPr lang="en-ZA" sz="1600" b="0" dirty="0"/>
                        <a:t>Number of reports developed to inform government policy and legislation every two years.</a:t>
                      </a:r>
                      <a:endParaRPr lang="en-ZA" sz="1600" b="0" i="0" dirty="0">
                        <a:latin typeface="+mn-lt"/>
                        <a:cs typeface="Calibri" panose="020F0502020204030204" pitchFamily="34" charset="0"/>
                      </a:endParaRPr>
                    </a:p>
                  </a:txBody>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600" b="0" dirty="0">
                          <a:solidFill>
                            <a:srgbClr val="000000"/>
                          </a:solidFill>
                          <a:effectLst/>
                        </a:rPr>
                        <a:t>One report on unemployed natural science graduates was completed on 31 August 2021.</a:t>
                      </a:r>
                      <a:endParaRPr lang="en-US" sz="1600" b="0" dirty="0">
                        <a:effectLst/>
                        <a:latin typeface="+mn-lt"/>
                        <a:ea typeface="Calibri" panose="020F0502020204030204" pitchFamily="34" charset="0"/>
                        <a:cs typeface="Times New Roman" panose="02020603050405020304" pitchFamily="18" charset="0"/>
                      </a:endParaRPr>
                    </a:p>
                  </a:txBody>
                  <a:tcPr/>
                </a:tc>
                <a:tc>
                  <a:txBody>
                    <a:bodyPr/>
                    <a:lstStyle/>
                    <a:p>
                      <a:pPr marL="0" marR="0" algn="l">
                        <a:lnSpc>
                          <a:spcPct val="115000"/>
                        </a:lnSpc>
                        <a:spcBef>
                          <a:spcPts val="0"/>
                        </a:spcBef>
                        <a:spcAft>
                          <a:spcPts val="0"/>
                        </a:spcAft>
                      </a:pPr>
                      <a:r>
                        <a:rPr lang="en-GB" sz="1600" b="0" dirty="0">
                          <a:solidFill>
                            <a:srgbClr val="000000"/>
                          </a:solidFill>
                          <a:effectLst/>
                        </a:rPr>
                        <a:t>Drafting the RFQ for the brief titled </a:t>
                      </a:r>
                    </a:p>
                    <a:p>
                      <a:pPr marL="0" marR="0" algn="l">
                        <a:lnSpc>
                          <a:spcPct val="115000"/>
                        </a:lnSpc>
                        <a:spcBef>
                          <a:spcPts val="0"/>
                        </a:spcBef>
                        <a:spcAft>
                          <a:spcPts val="0"/>
                        </a:spcAft>
                      </a:pPr>
                      <a:endParaRPr lang="en-GB" sz="1600" b="0" dirty="0">
                        <a:solidFill>
                          <a:srgbClr val="000000"/>
                        </a:solidFill>
                        <a:effectLst/>
                      </a:endParaRPr>
                    </a:p>
                    <a:p>
                      <a:pPr marL="0" marR="0" algn="l">
                        <a:lnSpc>
                          <a:spcPct val="115000"/>
                        </a:lnSpc>
                        <a:spcBef>
                          <a:spcPts val="0"/>
                        </a:spcBef>
                        <a:spcAft>
                          <a:spcPts val="0"/>
                        </a:spcAft>
                      </a:pPr>
                      <a:endParaRPr lang="en-GB" sz="1600" b="0" dirty="0">
                        <a:solidFill>
                          <a:srgbClr val="000000"/>
                        </a:solidFill>
                        <a:effectLst/>
                      </a:endParaRPr>
                    </a:p>
                    <a:p>
                      <a:pPr marL="0" marR="0" algn="l">
                        <a:lnSpc>
                          <a:spcPct val="100000"/>
                        </a:lnSpc>
                        <a:spcBef>
                          <a:spcPts val="0"/>
                        </a:spcBef>
                        <a:spcAft>
                          <a:spcPts val="0"/>
                        </a:spcAft>
                      </a:pPr>
                      <a:r>
                        <a:rPr lang="en-GB" sz="1600" b="0" dirty="0">
                          <a:solidFill>
                            <a:srgbClr val="000000"/>
                          </a:solidFill>
                          <a:effectLst/>
                        </a:rPr>
                        <a:t>“The skills and competencies required for the future natural scientist amid societal grand challenges in South Africa.”</a:t>
                      </a:r>
                      <a:endParaRPr lang="en-US" sz="1600" b="0" dirty="0">
                        <a:effectLst/>
                      </a:endParaRPr>
                    </a:p>
                    <a:p>
                      <a:pPr marL="0" marR="0" algn="l">
                        <a:lnSpc>
                          <a:spcPct val="115000"/>
                        </a:lnSpc>
                        <a:spcBef>
                          <a:spcPts val="0"/>
                        </a:spcBef>
                        <a:spcAft>
                          <a:spcPts val="0"/>
                        </a:spcAft>
                      </a:pPr>
                      <a:r>
                        <a:rPr lang="en-GB" sz="1600" b="0" dirty="0">
                          <a:effectLst/>
                        </a:rPr>
                        <a:t> </a:t>
                      </a:r>
                      <a:endParaRPr lang="en-US" sz="1600" b="0" dirty="0">
                        <a:effectLst/>
                      </a:endParaRPr>
                    </a:p>
                  </a:txBody>
                  <a:tcPr marL="68580" marR="68580" marT="0" marB="0"/>
                </a:tc>
                <a:tc>
                  <a:txBody>
                    <a:bodyPr/>
                    <a:lstStyle/>
                    <a:p>
                      <a:pPr marL="0" marR="0" algn="l"/>
                      <a:r>
                        <a:rPr lang="en-US" sz="1600" b="0" dirty="0">
                          <a:solidFill>
                            <a:srgbClr val="000000"/>
                          </a:solidFill>
                          <a:effectLst/>
                        </a:rPr>
                        <a:t>Establishment of a reference group to guide the development of </a:t>
                      </a:r>
                      <a:r>
                        <a:rPr lang="en-US" sz="1600" b="0" dirty="0" err="1">
                          <a:solidFill>
                            <a:srgbClr val="000000"/>
                          </a:solidFill>
                          <a:effectLst/>
                        </a:rPr>
                        <a:t>ToRs</a:t>
                      </a:r>
                      <a:r>
                        <a:rPr lang="en-US" sz="1600" b="0" dirty="0">
                          <a:solidFill>
                            <a:srgbClr val="000000"/>
                          </a:solidFill>
                          <a:effectLst/>
                        </a:rPr>
                        <a:t> for report 2:</a:t>
                      </a:r>
                    </a:p>
                    <a:p>
                      <a:pPr marL="0" marR="0" algn="l"/>
                      <a:endParaRPr lang="en-US" sz="1600" b="0" dirty="0">
                        <a:solidFill>
                          <a:srgbClr val="000000"/>
                        </a:solidFill>
                        <a:effectLst/>
                      </a:endParaRPr>
                    </a:p>
                    <a:p>
                      <a:pPr marL="0" marR="0" algn="l"/>
                      <a:r>
                        <a:rPr lang="en-US" sz="1600" b="0" dirty="0">
                          <a:solidFill>
                            <a:srgbClr val="000000"/>
                          </a:solidFill>
                          <a:effectLst/>
                        </a:rPr>
                        <a:t>“The skills and competencies required for the future natural scientist amid societal grand challenges in South Africa.”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solidFill>
                            <a:srgbClr val="000000"/>
                          </a:solidFill>
                          <a:effectLst/>
                        </a:rPr>
                        <a:t>First draft of report 2 finalised and submitted to Council.</a:t>
                      </a:r>
                    </a:p>
                    <a:p>
                      <a:pPr marL="0" marR="0" algn="l">
                        <a:lnSpc>
                          <a:spcPct val="115000"/>
                        </a:lnSpc>
                        <a:spcBef>
                          <a:spcPts val="0"/>
                        </a:spcBef>
                        <a:spcAft>
                          <a:spcPts val="0"/>
                        </a:spcAft>
                      </a:pPr>
                      <a:endParaRPr lang="en-GB" sz="1600" b="0" dirty="0">
                        <a:solidFill>
                          <a:srgbClr val="000000"/>
                        </a:solidFill>
                        <a:effectLst/>
                      </a:endParaRPr>
                    </a:p>
                  </a:txBody>
                  <a:tcPr marL="68580" marR="68580" marT="0" marB="0"/>
                </a:tc>
                <a:tc>
                  <a:txBody>
                    <a:bodyPr/>
                    <a:lstStyle/>
                    <a:p>
                      <a:pPr marL="0" marR="0" algn="l">
                        <a:lnSpc>
                          <a:spcPct val="115000"/>
                        </a:lnSpc>
                        <a:spcBef>
                          <a:spcPts val="0"/>
                        </a:spcBef>
                        <a:spcAft>
                          <a:spcPts val="0"/>
                        </a:spcAft>
                      </a:pPr>
                      <a:r>
                        <a:rPr lang="en-GB" sz="1600" b="0" dirty="0">
                          <a:solidFill>
                            <a:srgbClr val="000000"/>
                          </a:solidFill>
                          <a:effectLst/>
                        </a:rPr>
                        <a:t>Drafting the Concept note/brief for report 3 as guided by Council.</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solidFill>
                            <a:srgbClr val="000000"/>
                          </a:solidFill>
                          <a:effectLst/>
                        </a:rPr>
                        <a:t>Publication of report 3 and approval by Council.</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22451626"/>
                  </a:ext>
                </a:extLst>
              </a:tr>
            </a:tbl>
          </a:graphicData>
        </a:graphic>
      </p:graphicFrame>
      <p:sp>
        <p:nvSpPr>
          <p:cNvPr id="7" name="TextBox 6">
            <a:extLst>
              <a:ext uri="{FF2B5EF4-FFF2-40B4-BE49-F238E27FC236}">
                <a16:creationId xmlns:a16="http://schemas.microsoft.com/office/drawing/2014/main" id="{9C922BFB-AFDD-416F-8D6C-2F5EEE56F483}"/>
              </a:ext>
            </a:extLst>
          </p:cNvPr>
          <p:cNvSpPr txBox="1"/>
          <p:nvPr/>
        </p:nvSpPr>
        <p:spPr>
          <a:xfrm>
            <a:off x="63910" y="1048434"/>
            <a:ext cx="10515539" cy="646331"/>
          </a:xfrm>
          <a:prstGeom prst="rect">
            <a:avLst/>
          </a:prstGeom>
          <a:noFill/>
        </p:spPr>
        <p:txBody>
          <a:bodyPr wrap="square">
            <a:spAutoFit/>
          </a:bodyPr>
          <a:lstStyle/>
          <a:p>
            <a:r>
              <a:rPr lang="en-ZA" b="1" dirty="0">
                <a:cs typeface="Calibri" panose="020F0502020204030204" pitchFamily="34" charset="0"/>
              </a:rPr>
              <a:t>STRATEGIC OBJECTIVE 1: </a:t>
            </a:r>
            <a:r>
              <a:rPr lang="en-ZA" sz="1800" b="1" dirty="0">
                <a:latin typeface="+mn-lt"/>
                <a:cs typeface="Calibri" panose="020F0502020204030204" pitchFamily="34" charset="0"/>
              </a:rPr>
              <a:t>To proactively advise government and relevant stakeholders on the contributions and role of the natural scientific professions in South Africa</a:t>
            </a:r>
            <a:r>
              <a:rPr lang="en-ZA" sz="1800" dirty="0">
                <a:latin typeface="+mn-lt"/>
                <a:cs typeface="Calibri" panose="020F0502020204030204" pitchFamily="34" charset="0"/>
              </a:rPr>
              <a:t>. </a:t>
            </a:r>
          </a:p>
        </p:txBody>
      </p:sp>
    </p:spTree>
    <p:extLst>
      <p:ext uri="{BB962C8B-B14F-4D97-AF65-F5344CB8AC3E}">
        <p14:creationId xmlns:p14="http://schemas.microsoft.com/office/powerpoint/2010/main" val="1071578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Shape 1"/>
          <p:cNvSpPr txBox="1"/>
          <p:nvPr/>
        </p:nvSpPr>
        <p:spPr>
          <a:xfrm>
            <a:off x="838080" y="365040"/>
            <a:ext cx="8961120" cy="779040"/>
          </a:xfrm>
          <a:prstGeom prst="rect">
            <a:avLst/>
          </a:prstGeom>
          <a:noFill/>
          <a:ln w="0">
            <a:noFill/>
          </a:ln>
        </p:spPr>
        <p:txBody>
          <a:bodyPr anchor="ctr">
            <a:noAutofit/>
          </a:bodyPr>
          <a:lstStyle/>
          <a:p>
            <a:pPr>
              <a:lnSpc>
                <a:spcPct val="90000"/>
              </a:lnSpc>
            </a:pPr>
            <a:r>
              <a:rPr lang="en-US" sz="3200" b="1" strike="noStrike" spc="-1" dirty="0">
                <a:solidFill>
                  <a:schemeClr val="accent6">
                    <a:lumMod val="50000"/>
                  </a:schemeClr>
                </a:solidFill>
                <a:latin typeface="Calibri Light"/>
              </a:rPr>
              <a:t>	</a:t>
            </a:r>
            <a:endParaRPr lang="en-US" sz="3200" b="1" strike="noStrike" spc="-1" dirty="0">
              <a:solidFill>
                <a:schemeClr val="accent6">
                  <a:lumMod val="50000"/>
                </a:schemeClr>
              </a:solidFill>
              <a:latin typeface="Calibri"/>
            </a:endParaRPr>
          </a:p>
        </p:txBody>
      </p:sp>
      <p:sp>
        <p:nvSpPr>
          <p:cNvPr id="133" name="TextShape 2"/>
          <p:cNvSpPr txBox="1"/>
          <p:nvPr/>
        </p:nvSpPr>
        <p:spPr>
          <a:xfrm>
            <a:off x="617659" y="2224453"/>
            <a:ext cx="10515240" cy="4859280"/>
          </a:xfrm>
          <a:prstGeom prst="rect">
            <a:avLst/>
          </a:prstGeom>
          <a:noFill/>
          <a:ln w="0">
            <a:noFill/>
          </a:ln>
        </p:spPr>
        <p:txBody>
          <a:bodyPr>
            <a:noAutofit/>
          </a:bodyPr>
          <a:lstStyle/>
          <a:p>
            <a:pPr algn="just">
              <a:lnSpc>
                <a:spcPct val="150000"/>
              </a:lnSpc>
            </a:pPr>
            <a:r>
              <a:rPr lang="en-US" sz="4000" b="1" strike="noStrike" spc="-1" dirty="0">
                <a:solidFill>
                  <a:schemeClr val="accent1"/>
                </a:solidFill>
                <a:latin typeface="Calibri" panose="020F0502020204030204" pitchFamily="34" charset="0"/>
                <a:cs typeface="Calibri" panose="020F0502020204030204" pitchFamily="34" charset="0"/>
              </a:rPr>
              <a:t>Our Mandate:</a:t>
            </a:r>
            <a:endParaRPr lang="en-US" sz="4000" b="0" strike="noStrike" spc="-1" dirty="0">
              <a:solidFill>
                <a:srgbClr val="00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9C922BFB-AFDD-416F-8D6C-2F5EEE56F483}"/>
              </a:ext>
            </a:extLst>
          </p:cNvPr>
          <p:cNvSpPr txBox="1"/>
          <p:nvPr/>
        </p:nvSpPr>
        <p:spPr>
          <a:xfrm>
            <a:off x="617659" y="1043955"/>
            <a:ext cx="10515539" cy="707886"/>
          </a:xfrm>
          <a:prstGeom prst="rect">
            <a:avLst/>
          </a:prstGeom>
          <a:noFill/>
        </p:spPr>
        <p:txBody>
          <a:bodyPr wrap="square">
            <a:spAutoFit/>
          </a:bodyPr>
          <a:lstStyle/>
          <a:p>
            <a:r>
              <a:rPr lang="en-ZA" sz="2000" b="1" dirty="0">
                <a:cs typeface="Calibri" panose="020F0502020204030204" pitchFamily="34" charset="0"/>
              </a:rPr>
              <a:t>STRATEGIC OBJECTIVE 2: To enforce high professional and ethical standards for the natural scientific workforce.</a:t>
            </a:r>
            <a:endParaRPr lang="en-ZA" sz="2000" dirty="0">
              <a:latin typeface="+mn-lt"/>
              <a:cs typeface="Calibri" panose="020F0502020204030204" pitchFamily="34" charset="0"/>
            </a:endParaRPr>
          </a:p>
        </p:txBody>
      </p:sp>
      <p:graphicFrame>
        <p:nvGraphicFramePr>
          <p:cNvPr id="3" name="Diagram 2">
            <a:extLst>
              <a:ext uri="{FF2B5EF4-FFF2-40B4-BE49-F238E27FC236}">
                <a16:creationId xmlns:a16="http://schemas.microsoft.com/office/drawing/2014/main" id="{CD9D5A97-774C-F50E-62AB-4ED859CD69D2}"/>
              </a:ext>
            </a:extLst>
          </p:cNvPr>
          <p:cNvGraphicFramePr/>
          <p:nvPr>
            <p:extLst>
              <p:ext uri="{D42A27DB-BD31-4B8C-83A1-F6EECF244321}">
                <p14:modId xmlns:p14="http://schemas.microsoft.com/office/powerpoint/2010/main" val="932314800"/>
              </p:ext>
            </p:extLst>
          </p:nvPr>
        </p:nvGraphicFramePr>
        <p:xfrm>
          <a:off x="695430" y="2716192"/>
          <a:ext cx="9840344" cy="41418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061ECC70-39B5-4029-2E4A-2F208FB43024}"/>
              </a:ext>
            </a:extLst>
          </p:cNvPr>
          <p:cNvSpPr txBox="1"/>
          <p:nvPr/>
        </p:nvSpPr>
        <p:spPr>
          <a:xfrm flipH="1">
            <a:off x="11404121" y="6426927"/>
            <a:ext cx="526622" cy="369332"/>
          </a:xfrm>
          <a:prstGeom prst="rect">
            <a:avLst/>
          </a:prstGeom>
          <a:noFill/>
        </p:spPr>
        <p:txBody>
          <a:bodyPr wrap="square" rtlCol="0">
            <a:spAutoFit/>
          </a:bodyPr>
          <a:lstStyle/>
          <a:p>
            <a:r>
              <a:rPr lang="en-US" dirty="0">
                <a:solidFill>
                  <a:schemeClr val="bg2"/>
                </a:solidFill>
              </a:rPr>
              <a:t>14</a:t>
            </a:r>
          </a:p>
        </p:txBody>
      </p:sp>
    </p:spTree>
    <p:extLst>
      <p:ext uri="{BB962C8B-B14F-4D97-AF65-F5344CB8AC3E}">
        <p14:creationId xmlns:p14="http://schemas.microsoft.com/office/powerpoint/2010/main" val="2955757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1">
            <a:extLst>
              <a:ext uri="{FF2B5EF4-FFF2-40B4-BE49-F238E27FC236}">
                <a16:creationId xmlns:a16="http://schemas.microsoft.com/office/drawing/2014/main" id="{CE35F4A6-07FE-4CCB-813B-D8569A33ED78}"/>
              </a:ext>
            </a:extLst>
          </p:cNvPr>
          <p:cNvSpPr txBox="1"/>
          <p:nvPr/>
        </p:nvSpPr>
        <p:spPr>
          <a:xfrm>
            <a:off x="-756569" y="-216896"/>
            <a:ext cx="11368130" cy="1030664"/>
          </a:xfrm>
          <a:prstGeom prst="rect">
            <a:avLst/>
          </a:prstGeom>
          <a:noFill/>
          <a:ln w="0">
            <a:noFill/>
          </a:ln>
        </p:spPr>
        <p:txBody>
          <a:bodyPr anchor="b">
            <a:normAutofit/>
          </a:bodyPr>
          <a:lstStyle/>
          <a:p>
            <a:pPr>
              <a:lnSpc>
                <a:spcPct val="150000"/>
              </a:lnSpc>
            </a:pPr>
            <a:r>
              <a:rPr lang="en-US" sz="3200" b="1" strike="noStrike" spc="-1" dirty="0">
                <a:solidFill>
                  <a:schemeClr val="accent6">
                    <a:lumMod val="50000"/>
                  </a:schemeClr>
                </a:solidFill>
                <a:latin typeface="Arial Black" panose="020B0A04020102020204" pitchFamily="34" charset="0"/>
              </a:rPr>
              <a:t>	</a:t>
            </a:r>
            <a:r>
              <a:rPr lang="en-US" sz="3200" b="1" spc="-1" dirty="0">
                <a:solidFill>
                  <a:schemeClr val="accent1">
                    <a:lumMod val="75000"/>
                  </a:schemeClr>
                </a:solidFill>
                <a:latin typeface="Arial"/>
              </a:rPr>
              <a:t>Registration categories &amp; fields of practice</a:t>
            </a:r>
          </a:p>
        </p:txBody>
      </p:sp>
      <p:graphicFrame>
        <p:nvGraphicFramePr>
          <p:cNvPr id="2" name="Table 1">
            <a:extLst>
              <a:ext uri="{FF2B5EF4-FFF2-40B4-BE49-F238E27FC236}">
                <a16:creationId xmlns:a16="http://schemas.microsoft.com/office/drawing/2014/main" id="{E919C0DA-2D12-4A39-A9CF-81C35F400DC4}"/>
              </a:ext>
            </a:extLst>
          </p:cNvPr>
          <p:cNvGraphicFramePr>
            <a:graphicFrameLocks noGrp="1"/>
          </p:cNvGraphicFramePr>
          <p:nvPr>
            <p:extLst>
              <p:ext uri="{D42A27DB-BD31-4B8C-83A1-F6EECF244321}">
                <p14:modId xmlns:p14="http://schemas.microsoft.com/office/powerpoint/2010/main" val="3489595374"/>
              </p:ext>
            </p:extLst>
          </p:nvPr>
        </p:nvGraphicFramePr>
        <p:xfrm>
          <a:off x="137934" y="894004"/>
          <a:ext cx="10607332" cy="5458675"/>
        </p:xfrm>
        <a:graphic>
          <a:graphicData uri="http://schemas.openxmlformats.org/drawingml/2006/table">
            <a:tbl>
              <a:tblPr firstRow="1" firstCol="1" bandRow="1"/>
              <a:tblGrid>
                <a:gridCol w="2591670">
                  <a:extLst>
                    <a:ext uri="{9D8B030D-6E8A-4147-A177-3AD203B41FA5}">
                      <a16:colId xmlns:a16="http://schemas.microsoft.com/office/drawing/2014/main" val="4058036900"/>
                    </a:ext>
                  </a:extLst>
                </a:gridCol>
                <a:gridCol w="8015662">
                  <a:extLst>
                    <a:ext uri="{9D8B030D-6E8A-4147-A177-3AD203B41FA5}">
                      <a16:colId xmlns:a16="http://schemas.microsoft.com/office/drawing/2014/main" val="541314738"/>
                    </a:ext>
                  </a:extLst>
                </a:gridCol>
              </a:tblGrid>
              <a:tr h="218347">
                <a:tc>
                  <a:txBody>
                    <a:bodyPr/>
                    <a:lstStyle/>
                    <a:p>
                      <a:pPr>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Agricultural Science</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Including Forestry and Wood Science</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7290303"/>
                  </a:ext>
                </a:extLst>
              </a:tr>
              <a:tr h="218347">
                <a:tc>
                  <a:txBody>
                    <a:bodyPr/>
                    <a:lstStyle/>
                    <a:p>
                      <a:pPr>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Animal Science	</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 </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7276367"/>
                  </a:ext>
                </a:extLst>
              </a:tr>
              <a:tr h="218347">
                <a:tc>
                  <a:txBody>
                    <a:bodyPr/>
                    <a:lstStyle/>
                    <a:p>
                      <a:pPr>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Aquatic Science </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200"/>
                        </a:spcBef>
                        <a:spcAft>
                          <a:spcPts val="200"/>
                        </a:spcAft>
                      </a:pPr>
                      <a:r>
                        <a:rPr lang="en-ZA"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Includes Marine Science</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9283295"/>
                  </a:ext>
                </a:extLst>
              </a:tr>
              <a:tr h="218347">
                <a:tc>
                  <a:txBody>
                    <a:bodyPr/>
                    <a:lstStyle/>
                    <a:p>
                      <a:pPr>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Atmospheric Science</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200"/>
                        </a:spcBef>
                        <a:spcAft>
                          <a:spcPts val="200"/>
                        </a:spcAft>
                      </a:pPr>
                      <a:r>
                        <a:rPr lang="en-ZA"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Includes Climatology and Meteorology </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7360528"/>
                  </a:ext>
                </a:extLst>
              </a:tr>
              <a:tr h="218347">
                <a:tc>
                  <a:txBody>
                    <a:bodyPr/>
                    <a:lstStyle/>
                    <a:p>
                      <a:pPr>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Biological Science</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200"/>
                        </a:spcBef>
                        <a:spcAft>
                          <a:spcPts val="200"/>
                        </a:spcAft>
                      </a:pPr>
                      <a:r>
                        <a:rPr lang="en-ZA"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 </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5889607"/>
                  </a:ext>
                </a:extLst>
              </a:tr>
              <a:tr h="218347">
                <a:tc>
                  <a:txBody>
                    <a:bodyPr/>
                    <a:lstStyle/>
                    <a:p>
                      <a:pPr>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Botanical Science	</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 </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5796132"/>
                  </a:ext>
                </a:extLst>
              </a:tr>
              <a:tr h="218347">
                <a:tc>
                  <a:txBody>
                    <a:bodyPr/>
                    <a:lstStyle/>
                    <a:p>
                      <a:pPr>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Chemical Science	</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Includes Industrial Science</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2161956"/>
                  </a:ext>
                </a:extLst>
              </a:tr>
              <a:tr h="218347">
                <a:tc>
                  <a:txBody>
                    <a:bodyPr/>
                    <a:lstStyle/>
                    <a:p>
                      <a:pPr>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Conservation Science</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 </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1212730"/>
                  </a:ext>
                </a:extLst>
              </a:tr>
              <a:tr h="218347">
                <a:tc>
                  <a:txBody>
                    <a:bodyPr/>
                    <a:lstStyle/>
                    <a:p>
                      <a:pPr>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Earth Science</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200"/>
                        </a:spcBef>
                        <a:spcAft>
                          <a:spcPts val="200"/>
                        </a:spcAft>
                      </a:pPr>
                      <a:r>
                        <a:rPr lang="en-GB" sz="1200" b="1"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 </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4817145"/>
                  </a:ext>
                </a:extLst>
              </a:tr>
              <a:tr h="218347">
                <a:tc>
                  <a:txBody>
                    <a:bodyPr/>
                    <a:lstStyle/>
                    <a:p>
                      <a:pPr>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Ecological Science</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 </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7477506"/>
                  </a:ext>
                </a:extLst>
              </a:tr>
              <a:tr h="218347">
                <a:tc>
                  <a:txBody>
                    <a:bodyPr/>
                    <a:lstStyle/>
                    <a:p>
                      <a:pPr>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Environmental Science</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 </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2279590"/>
                  </a:ext>
                </a:extLst>
              </a:tr>
              <a:tr h="218347">
                <a:tc>
                  <a:txBody>
                    <a:bodyPr/>
                    <a:lstStyle/>
                    <a:p>
                      <a:pPr>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Extension Science </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 </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5117966"/>
                  </a:ext>
                </a:extLst>
              </a:tr>
              <a:tr h="218347">
                <a:tc>
                  <a:txBody>
                    <a:bodyPr/>
                    <a:lstStyle/>
                    <a:p>
                      <a:pPr>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Food Science</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 </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4561129"/>
                  </a:ext>
                </a:extLst>
              </a:tr>
              <a:tr h="218347">
                <a:tc>
                  <a:txBody>
                    <a:bodyPr/>
                    <a:lstStyle/>
                    <a:p>
                      <a:pPr>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Geological Science</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 </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1599771"/>
                  </a:ext>
                </a:extLst>
              </a:tr>
              <a:tr h="218347">
                <a:tc>
                  <a:txBody>
                    <a:bodyPr/>
                    <a:lstStyle/>
                    <a:p>
                      <a:pPr>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Geospatial Science</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 </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9671823"/>
                  </a:ext>
                </a:extLst>
              </a:tr>
              <a:tr h="218347">
                <a:tc>
                  <a:txBody>
                    <a:bodyPr/>
                    <a:lstStyle/>
                    <a:p>
                      <a:pPr>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Materials Science</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Includes Metallurgical Science</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9247070"/>
                  </a:ext>
                </a:extLst>
              </a:tr>
              <a:tr h="218347">
                <a:tc>
                  <a:txBody>
                    <a:bodyPr/>
                    <a:lstStyle/>
                    <a:p>
                      <a:pPr>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Mathematical Science</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 </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2580787"/>
                  </a:ext>
                </a:extLst>
              </a:tr>
              <a:tr h="218347">
                <a:tc>
                  <a:txBody>
                    <a:bodyPr/>
                    <a:lstStyle/>
                    <a:p>
                      <a:pPr>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Microbiological Science</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 </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0565079"/>
                  </a:ext>
                </a:extLst>
              </a:tr>
              <a:tr h="218347">
                <a:tc>
                  <a:txBody>
                    <a:bodyPr/>
                    <a:lstStyle/>
                    <a:p>
                      <a:pPr>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Physical Science</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Includes Radiation Science</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5069721"/>
                  </a:ext>
                </a:extLst>
              </a:tr>
              <a:tr h="218347">
                <a:tc>
                  <a:txBody>
                    <a:bodyPr/>
                    <a:lstStyle/>
                    <a:p>
                      <a:pPr>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Soil Science</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 </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5558644"/>
                  </a:ext>
                </a:extLst>
              </a:tr>
              <a:tr h="218347">
                <a:tc>
                  <a:txBody>
                    <a:bodyPr/>
                    <a:lstStyle/>
                    <a:p>
                      <a:pPr>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Specified Science </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Fire Origin and Cause Investigation</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3167933"/>
                  </a:ext>
                </a:extLst>
              </a:tr>
              <a:tr h="218347">
                <a:tc>
                  <a:txBody>
                    <a:bodyPr/>
                    <a:lstStyle/>
                    <a:p>
                      <a:pPr>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Statistical Science</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 </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9776829"/>
                  </a:ext>
                </a:extLst>
              </a:tr>
              <a:tr h="218347">
                <a:tc>
                  <a:txBody>
                    <a:bodyPr/>
                    <a:lstStyle/>
                    <a:p>
                      <a:pPr>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Toxicological Science</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 </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7759985"/>
                  </a:ext>
                </a:extLst>
              </a:tr>
              <a:tr h="218347">
                <a:tc>
                  <a:txBody>
                    <a:bodyPr/>
                    <a:lstStyle/>
                    <a:p>
                      <a:pPr>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Water Resources Science</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Includes Hydrological Science and Water Science </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8186255"/>
                  </a:ext>
                </a:extLst>
              </a:tr>
              <a:tr h="218347">
                <a:tc>
                  <a:txBody>
                    <a:bodyPr/>
                    <a:lstStyle/>
                    <a:p>
                      <a:pPr>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Zoological Science</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200"/>
                        </a:spcBef>
                        <a:spcAft>
                          <a:spcPts val="200"/>
                        </a:spcAft>
                      </a:pPr>
                      <a:r>
                        <a:rPr lang="en-GB" sz="1200" kern="1200" dirty="0">
                          <a:solidFill>
                            <a:sysClr val="windowText" lastClr="000000"/>
                          </a:solidFill>
                          <a:effectLst/>
                          <a:latin typeface="Verdana" panose="020B0604030504040204" pitchFamily="34" charset="0"/>
                          <a:ea typeface="Times New Roman" panose="02020603050405020304" pitchFamily="18" charset="0"/>
                          <a:cs typeface="Times New Roman" panose="02020603050405020304" pitchFamily="18" charset="0"/>
                        </a:rPr>
                        <a:t> </a:t>
                      </a:r>
                      <a:endParaRPr lang="en-ZA"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6074135"/>
                  </a:ext>
                </a:extLst>
              </a:tr>
            </a:tbl>
          </a:graphicData>
        </a:graphic>
      </p:graphicFrame>
      <p:sp>
        <p:nvSpPr>
          <p:cNvPr id="5" name="Flowchart: Manual Operation 4">
            <a:extLst>
              <a:ext uri="{FF2B5EF4-FFF2-40B4-BE49-F238E27FC236}">
                <a16:creationId xmlns:a16="http://schemas.microsoft.com/office/drawing/2014/main" id="{B7A5D06D-645C-9817-77A7-940F0B788A0E}"/>
              </a:ext>
            </a:extLst>
          </p:cNvPr>
          <p:cNvSpPr/>
          <p:nvPr/>
        </p:nvSpPr>
        <p:spPr>
          <a:xfrm>
            <a:off x="5809129" y="893997"/>
            <a:ext cx="6499310" cy="5458674"/>
          </a:xfrm>
          <a:prstGeom prst="flowChartManualOperati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a:lnSpc>
                <a:spcPct val="100000"/>
              </a:lnSpc>
              <a:buNone/>
            </a:pPr>
            <a:r>
              <a:rPr lang="en-ZA" sz="2400" b="1" dirty="0">
                <a:solidFill>
                  <a:schemeClr val="tx1"/>
                </a:solidFill>
                <a:latin typeface="Arial" panose="020B0604020202020204" pitchFamily="34" charset="0"/>
                <a:cs typeface="Arial" panose="020B0604020202020204" pitchFamily="34" charset="0"/>
              </a:rPr>
              <a:t>Registering scientists in three categories: </a:t>
            </a:r>
          </a:p>
          <a:p>
            <a:pPr marL="457200" lvl="1" indent="0" algn="just">
              <a:lnSpc>
                <a:spcPct val="100000"/>
              </a:lnSpc>
              <a:buNone/>
            </a:pPr>
            <a:endParaRPr lang="en-ZA" b="1" dirty="0">
              <a:solidFill>
                <a:schemeClr val="tx1"/>
              </a:solidFill>
              <a:latin typeface="Arial" panose="020B0604020202020204" pitchFamily="34" charset="0"/>
              <a:cs typeface="Arial" panose="020B0604020202020204" pitchFamily="34" charset="0"/>
            </a:endParaRPr>
          </a:p>
          <a:p>
            <a:pPr marL="457200" lvl="1" indent="0" algn="just">
              <a:lnSpc>
                <a:spcPct val="100000"/>
              </a:lnSpc>
              <a:buNone/>
            </a:pPr>
            <a:endParaRPr lang="en-ZA" b="1" dirty="0">
              <a:solidFill>
                <a:schemeClr val="tx1"/>
              </a:solidFill>
              <a:latin typeface="Arial" panose="020B0604020202020204" pitchFamily="34" charset="0"/>
              <a:cs typeface="Arial" panose="020B0604020202020204" pitchFamily="34" charset="0"/>
            </a:endParaRPr>
          </a:p>
          <a:p>
            <a:pPr marL="514350" lvl="1" indent="-342900">
              <a:lnSpc>
                <a:spcPct val="100000"/>
              </a:lnSpc>
              <a:buFont typeface="Wingdings" panose="05000000000000000000" pitchFamily="2" charset="2"/>
              <a:buChar char="Ø"/>
              <a:tabLst>
                <a:tab pos="174625" algn="l"/>
              </a:tabLst>
            </a:pPr>
            <a:r>
              <a:rPr lang="en-ZA" sz="2000" b="1" dirty="0">
                <a:solidFill>
                  <a:schemeClr val="tx1"/>
                </a:solidFill>
                <a:latin typeface="Arial" panose="020B0604020202020204" pitchFamily="34" charset="0"/>
                <a:cs typeface="Arial" panose="020B0604020202020204" pitchFamily="34" charset="0"/>
              </a:rPr>
              <a:t>Professional Natural Scientist</a:t>
            </a:r>
          </a:p>
          <a:p>
            <a:pPr marL="515937" lvl="1" indent="-342900">
              <a:lnSpc>
                <a:spcPct val="100000"/>
              </a:lnSpc>
              <a:buFont typeface="Wingdings" panose="05000000000000000000" pitchFamily="2" charset="2"/>
              <a:buChar char="Ø"/>
            </a:pPr>
            <a:endParaRPr lang="en-ZA" sz="2000" b="1" dirty="0">
              <a:solidFill>
                <a:schemeClr val="tx1"/>
              </a:solidFill>
              <a:latin typeface="Arial" panose="020B0604020202020204" pitchFamily="34" charset="0"/>
              <a:cs typeface="Arial" panose="020B0604020202020204" pitchFamily="34" charset="0"/>
            </a:endParaRPr>
          </a:p>
          <a:p>
            <a:pPr marL="515937" lvl="1" indent="-342900">
              <a:lnSpc>
                <a:spcPct val="100000"/>
              </a:lnSpc>
              <a:buFont typeface="Wingdings" panose="05000000000000000000" pitchFamily="2" charset="2"/>
              <a:buChar char="Ø"/>
            </a:pPr>
            <a:r>
              <a:rPr lang="en-ZA" sz="2000" b="1" dirty="0">
                <a:solidFill>
                  <a:schemeClr val="tx1"/>
                </a:solidFill>
                <a:latin typeface="Arial" panose="020B0604020202020204" pitchFamily="34" charset="0"/>
                <a:cs typeface="Arial" panose="020B0604020202020204" pitchFamily="34" charset="0"/>
              </a:rPr>
              <a:t>Certificated Natural Scientist</a:t>
            </a:r>
          </a:p>
          <a:p>
            <a:pPr marL="515937" lvl="1" indent="-342900">
              <a:lnSpc>
                <a:spcPct val="100000"/>
              </a:lnSpc>
              <a:buFont typeface="Wingdings" panose="05000000000000000000" pitchFamily="2" charset="2"/>
              <a:buChar char="Ø"/>
            </a:pPr>
            <a:endParaRPr lang="en-ZA" sz="2000" b="1" dirty="0">
              <a:solidFill>
                <a:schemeClr val="tx1"/>
              </a:solidFill>
              <a:latin typeface="Arial" panose="020B0604020202020204" pitchFamily="34" charset="0"/>
              <a:cs typeface="Arial" panose="020B0604020202020204" pitchFamily="34" charset="0"/>
            </a:endParaRPr>
          </a:p>
          <a:p>
            <a:pPr marL="515937" lvl="1" indent="-342900">
              <a:lnSpc>
                <a:spcPct val="100000"/>
              </a:lnSpc>
              <a:buFont typeface="Wingdings" panose="05000000000000000000" pitchFamily="2" charset="2"/>
              <a:buChar char="Ø"/>
            </a:pPr>
            <a:r>
              <a:rPr lang="en-ZA" sz="2000" b="1" dirty="0">
                <a:solidFill>
                  <a:schemeClr val="tx1"/>
                </a:solidFill>
                <a:latin typeface="Arial" panose="020B0604020202020204" pitchFamily="34" charset="0"/>
                <a:cs typeface="Arial" panose="020B0604020202020204" pitchFamily="34" charset="0"/>
              </a:rPr>
              <a:t>Candidate Natural Scientist</a:t>
            </a:r>
            <a:endParaRPr lang="en-US" sz="2000" b="1" dirty="0">
              <a:solidFill>
                <a:schemeClr val="tx1"/>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3232A249-DC7A-888C-97C6-3CD096D70EB8}"/>
              </a:ext>
            </a:extLst>
          </p:cNvPr>
          <p:cNvSpPr>
            <a:spLocks noGrp="1"/>
          </p:cNvSpPr>
          <p:nvPr>
            <p:ph type="sldNum" sz="quarter" idx="12"/>
          </p:nvPr>
        </p:nvSpPr>
        <p:spPr/>
        <p:txBody>
          <a:bodyPr/>
          <a:lstStyle/>
          <a:p>
            <a:fld id="{7321C81F-EDAE-9C46-9743-2946707E1E9F}" type="slidenum">
              <a:rPr lang="en-US" smtClean="0"/>
              <a:t>15</a:t>
            </a:fld>
            <a:endParaRPr lang="en-US"/>
          </a:p>
        </p:txBody>
      </p:sp>
      <p:sp>
        <p:nvSpPr>
          <p:cNvPr id="6" name="TextBox 5">
            <a:extLst>
              <a:ext uri="{FF2B5EF4-FFF2-40B4-BE49-F238E27FC236}">
                <a16:creationId xmlns:a16="http://schemas.microsoft.com/office/drawing/2014/main" id="{855142C0-7923-8A14-8816-EE45965840F2}"/>
              </a:ext>
            </a:extLst>
          </p:cNvPr>
          <p:cNvSpPr txBox="1"/>
          <p:nvPr/>
        </p:nvSpPr>
        <p:spPr>
          <a:xfrm flipH="1">
            <a:off x="11434354" y="6426927"/>
            <a:ext cx="496389" cy="369332"/>
          </a:xfrm>
          <a:prstGeom prst="rect">
            <a:avLst/>
          </a:prstGeom>
          <a:noFill/>
        </p:spPr>
        <p:txBody>
          <a:bodyPr wrap="square" rtlCol="0">
            <a:spAutoFit/>
          </a:bodyPr>
          <a:lstStyle/>
          <a:p>
            <a:r>
              <a:rPr lang="en-US" dirty="0">
                <a:solidFill>
                  <a:schemeClr val="bg2"/>
                </a:solidFill>
              </a:rPr>
              <a:t>15</a:t>
            </a:r>
          </a:p>
        </p:txBody>
      </p:sp>
    </p:spTree>
    <p:extLst>
      <p:ext uri="{BB962C8B-B14F-4D97-AF65-F5344CB8AC3E}">
        <p14:creationId xmlns:p14="http://schemas.microsoft.com/office/powerpoint/2010/main" val="3699529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Shape 1"/>
          <p:cNvSpPr txBox="1"/>
          <p:nvPr/>
        </p:nvSpPr>
        <p:spPr>
          <a:xfrm>
            <a:off x="470528" y="248499"/>
            <a:ext cx="8961120" cy="779040"/>
          </a:xfrm>
          <a:prstGeom prst="rect">
            <a:avLst/>
          </a:prstGeom>
          <a:noFill/>
          <a:ln w="0">
            <a:noFill/>
          </a:ln>
        </p:spPr>
        <p:txBody>
          <a:bodyPr anchor="ctr">
            <a:noAutofit/>
          </a:bodyPr>
          <a:lstStyle/>
          <a:p>
            <a:pPr>
              <a:lnSpc>
                <a:spcPct val="90000"/>
              </a:lnSpc>
            </a:pPr>
            <a:r>
              <a:rPr lang="en-US" sz="3200" b="1" spc="-1" dirty="0">
                <a:solidFill>
                  <a:schemeClr val="accent6">
                    <a:lumMod val="50000"/>
                  </a:schemeClr>
                </a:solidFill>
                <a:latin typeface="+mj-lt"/>
              </a:rPr>
              <a:t> </a:t>
            </a:r>
            <a:r>
              <a:rPr lang="en-US" sz="3200" b="1" spc="-1" dirty="0">
                <a:solidFill>
                  <a:schemeClr val="accent1">
                    <a:lumMod val="75000"/>
                  </a:schemeClr>
                </a:solidFill>
                <a:latin typeface="Arial"/>
              </a:rPr>
              <a:t>Registration trends </a:t>
            </a:r>
            <a:r>
              <a:rPr lang="en-US" sz="3200" b="1" strike="noStrike" spc="-1" dirty="0">
                <a:solidFill>
                  <a:schemeClr val="accent6">
                    <a:lumMod val="50000"/>
                  </a:schemeClr>
                </a:solidFill>
                <a:latin typeface="Calibri Light"/>
              </a:rPr>
              <a:t>	</a:t>
            </a:r>
            <a:endParaRPr lang="en-US" sz="3200" b="1" strike="noStrike" spc="-1" dirty="0">
              <a:solidFill>
                <a:schemeClr val="accent6">
                  <a:lumMod val="50000"/>
                </a:schemeClr>
              </a:solidFill>
              <a:latin typeface="Calibri"/>
            </a:endParaRPr>
          </a:p>
        </p:txBody>
      </p:sp>
      <p:sp>
        <p:nvSpPr>
          <p:cNvPr id="133" name="TextShape 2"/>
          <p:cNvSpPr txBox="1"/>
          <p:nvPr/>
        </p:nvSpPr>
        <p:spPr>
          <a:xfrm>
            <a:off x="597663" y="1147176"/>
            <a:ext cx="10515240" cy="4859280"/>
          </a:xfrm>
          <a:prstGeom prst="rect">
            <a:avLst/>
          </a:prstGeom>
          <a:noFill/>
          <a:ln w="0">
            <a:noFill/>
          </a:ln>
        </p:spPr>
        <p:txBody>
          <a:bodyPr>
            <a:noAutofit/>
          </a:bodyPr>
          <a:lstStyle/>
          <a:p>
            <a:pPr marL="342900" marR="0" lvl="0" indent="-342900" algn="just" defTabSz="914400" rtl="0" eaLnBrk="1" fontAlgn="auto" latinLnBrk="0" hangingPunct="1">
              <a:lnSpc>
                <a:spcPct val="100000"/>
              </a:lnSpc>
              <a:spcBef>
                <a:spcPts val="0"/>
              </a:spcBef>
              <a:spcAft>
                <a:spcPts val="0"/>
              </a:spcAft>
              <a:buClr>
                <a:srgbClr val="70AD47">
                  <a:lumMod val="50000"/>
                </a:srgbClr>
              </a:buClr>
              <a:buSzTx/>
              <a:buFont typeface="Arial" panose="020B0604020202020204" pitchFamily="34" charset="0"/>
              <a:buChar char="•"/>
              <a:tabLst/>
              <a:defRPr/>
            </a:pPr>
            <a:r>
              <a:rPr lang="en-US" dirty="0">
                <a:solidFill>
                  <a:prstClr val="black"/>
                </a:solidFill>
                <a:latin typeface="Arial"/>
              </a:rPr>
              <a:t>The number of registered scientists on the database in </a:t>
            </a:r>
            <a:r>
              <a:rPr kumimoji="0" lang="en-US" sz="1600" b="0" i="0" u="none" strike="noStrike" kern="1200" cap="none" spc="0" normalizeH="0" baseline="0" noProof="0" dirty="0">
                <a:ln>
                  <a:noFill/>
                </a:ln>
                <a:solidFill>
                  <a:prstClr val="black"/>
                </a:solidFill>
                <a:effectLst/>
                <a:uLnTx/>
                <a:uFillTx/>
                <a:latin typeface="Arial"/>
              </a:rPr>
              <a:t>FY2022/23 was 17 140 with 2 448 new scientists registered during the year, while the total number of applications received was 2 635 which includes applications for additional fields of practice and upgrades</a:t>
            </a:r>
            <a:r>
              <a:rPr kumimoji="0" lang="en-US" sz="1600" b="0" i="0" u="none" strike="noStrike" kern="1200" cap="none" spc="0" normalizeH="0" baseline="0" noProof="0" dirty="0">
                <a:ln>
                  <a:noFill/>
                </a:ln>
                <a:solidFill>
                  <a:prstClr val="black"/>
                </a:solidFill>
                <a:effectLst/>
                <a:uLnTx/>
                <a:uFillTx/>
                <a:latin typeface="Arial"/>
                <a:cs typeface="Calibri" panose="020F0502020204030204" pitchFamily="34" charset="0"/>
              </a:rPr>
              <a:t>. SACNASP is anticipating high application volumes in 2023/24.</a:t>
            </a:r>
          </a:p>
          <a:p>
            <a:pPr marL="342900" indent="-342900" algn="just">
              <a:buClr>
                <a:schemeClr val="accent6">
                  <a:lumMod val="50000"/>
                </a:schemeClr>
              </a:buClr>
              <a:buFont typeface="Arial" panose="020B0604020202020204" pitchFamily="34" charset="0"/>
              <a:buChar char="•"/>
            </a:pPr>
            <a:endParaRPr lang="en-US" dirty="0">
              <a:latin typeface="+mj-lt"/>
              <a:cs typeface="Calibri" panose="020F0502020204030204" pitchFamily="34" charset="0"/>
            </a:endParaRPr>
          </a:p>
          <a:p>
            <a:pPr algn="just">
              <a:lnSpc>
                <a:spcPct val="150000"/>
              </a:lnSpc>
            </a:pPr>
            <a:endParaRPr lang="en-US" sz="2000" dirty="0"/>
          </a:p>
        </p:txBody>
      </p:sp>
      <p:graphicFrame>
        <p:nvGraphicFramePr>
          <p:cNvPr id="5" name="Chart 4">
            <a:extLst>
              <a:ext uri="{FF2B5EF4-FFF2-40B4-BE49-F238E27FC236}">
                <a16:creationId xmlns:a16="http://schemas.microsoft.com/office/drawing/2014/main" id="{70BBE436-DD60-4CC9-8D89-DE741F8C8CA5}"/>
              </a:ext>
            </a:extLst>
          </p:cNvPr>
          <p:cNvGraphicFramePr>
            <a:graphicFrameLocks/>
          </p:cNvGraphicFramePr>
          <p:nvPr/>
        </p:nvGraphicFramePr>
        <p:xfrm>
          <a:off x="1901385" y="2580781"/>
          <a:ext cx="7655768" cy="34256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4">
            <a:extLst>
              <a:ext uri="{FF2B5EF4-FFF2-40B4-BE49-F238E27FC236}">
                <a16:creationId xmlns:a16="http://schemas.microsoft.com/office/drawing/2014/main" id="{F2B98E65-AA1B-4227-A0C2-EE68C0059E83}"/>
              </a:ext>
            </a:extLst>
          </p:cNvPr>
          <p:cNvGraphicFramePr>
            <a:graphicFrameLocks noGrp="1"/>
          </p:cNvGraphicFramePr>
          <p:nvPr/>
        </p:nvGraphicFramePr>
        <p:xfrm>
          <a:off x="2558515" y="5136773"/>
          <a:ext cx="6146212" cy="365760"/>
        </p:xfrm>
        <a:graphic>
          <a:graphicData uri="http://schemas.openxmlformats.org/drawingml/2006/table">
            <a:tbl>
              <a:tblPr firstRow="1" bandRow="1">
                <a:tableStyleId>{7DF18680-E054-41AD-8BC1-D1AEF772440D}</a:tableStyleId>
              </a:tblPr>
              <a:tblGrid>
                <a:gridCol w="2370774">
                  <a:extLst>
                    <a:ext uri="{9D8B030D-6E8A-4147-A177-3AD203B41FA5}">
                      <a16:colId xmlns:a16="http://schemas.microsoft.com/office/drawing/2014/main" val="1549627741"/>
                    </a:ext>
                  </a:extLst>
                </a:gridCol>
                <a:gridCol w="1887719">
                  <a:extLst>
                    <a:ext uri="{9D8B030D-6E8A-4147-A177-3AD203B41FA5}">
                      <a16:colId xmlns:a16="http://schemas.microsoft.com/office/drawing/2014/main" val="1310846387"/>
                    </a:ext>
                  </a:extLst>
                </a:gridCol>
                <a:gridCol w="1887719">
                  <a:extLst>
                    <a:ext uri="{9D8B030D-6E8A-4147-A177-3AD203B41FA5}">
                      <a16:colId xmlns:a16="http://schemas.microsoft.com/office/drawing/2014/main" val="2113137288"/>
                    </a:ext>
                  </a:extLst>
                </a:gridCol>
              </a:tblGrid>
              <a:tr h="340661">
                <a:tc>
                  <a:txBody>
                    <a:bodyPr/>
                    <a:lstStyle/>
                    <a:p>
                      <a:pPr algn="ctr"/>
                      <a:r>
                        <a:rPr lang="en-US" dirty="0"/>
                        <a:t>2019/20</a:t>
                      </a:r>
                      <a:endParaRPr lang="en-ZA" dirty="0">
                        <a:latin typeface="+mj-lt"/>
                        <a:cs typeface="Calibri" panose="020F0502020204030204" pitchFamily="34" charset="0"/>
                      </a:endParaRPr>
                    </a:p>
                  </a:txBody>
                  <a:tcPr/>
                </a:tc>
                <a:tc>
                  <a:txBody>
                    <a:bodyPr/>
                    <a:lstStyle/>
                    <a:p>
                      <a:pPr algn="ctr"/>
                      <a:r>
                        <a:rPr lang="en-US" dirty="0"/>
                        <a:t>2020/21</a:t>
                      </a:r>
                      <a:endParaRPr lang="en-ZA" dirty="0">
                        <a:latin typeface="+mj-lt"/>
                      </a:endParaRPr>
                    </a:p>
                  </a:txBody>
                  <a:tcPr/>
                </a:tc>
                <a:tc>
                  <a:txBody>
                    <a:bodyPr/>
                    <a:lstStyle/>
                    <a:p>
                      <a:pPr algn="ctr"/>
                      <a:r>
                        <a:rPr lang="en-US" dirty="0"/>
                        <a:t>2021/22</a:t>
                      </a:r>
                      <a:endParaRPr lang="en-ZA" dirty="0">
                        <a:latin typeface="+mj-lt"/>
                      </a:endParaRPr>
                    </a:p>
                  </a:txBody>
                  <a:tcPr/>
                </a:tc>
                <a:extLst>
                  <a:ext uri="{0D108BD9-81ED-4DB2-BD59-A6C34878D82A}">
                    <a16:rowId xmlns:a16="http://schemas.microsoft.com/office/drawing/2014/main" val="1229472005"/>
                  </a:ext>
                </a:extLst>
              </a:tr>
            </a:tbl>
          </a:graphicData>
        </a:graphic>
      </p:graphicFrame>
      <p:sp>
        <p:nvSpPr>
          <p:cNvPr id="2" name="TextBox 1">
            <a:extLst>
              <a:ext uri="{FF2B5EF4-FFF2-40B4-BE49-F238E27FC236}">
                <a16:creationId xmlns:a16="http://schemas.microsoft.com/office/drawing/2014/main" id="{E86D0886-6BD7-060F-DC7A-340134BAE091}"/>
              </a:ext>
            </a:extLst>
          </p:cNvPr>
          <p:cNvSpPr txBox="1"/>
          <p:nvPr/>
        </p:nvSpPr>
        <p:spPr>
          <a:xfrm flipH="1">
            <a:off x="11421374" y="6426927"/>
            <a:ext cx="509369" cy="369332"/>
          </a:xfrm>
          <a:prstGeom prst="rect">
            <a:avLst/>
          </a:prstGeom>
          <a:noFill/>
        </p:spPr>
        <p:txBody>
          <a:bodyPr wrap="square" rtlCol="0">
            <a:spAutoFit/>
          </a:bodyPr>
          <a:lstStyle/>
          <a:p>
            <a:r>
              <a:rPr lang="en-US" dirty="0">
                <a:solidFill>
                  <a:schemeClr val="bg2"/>
                </a:solidFill>
              </a:rPr>
              <a:t>15</a:t>
            </a:r>
          </a:p>
        </p:txBody>
      </p:sp>
    </p:spTree>
    <p:extLst>
      <p:ext uri="{BB962C8B-B14F-4D97-AF65-F5344CB8AC3E}">
        <p14:creationId xmlns:p14="http://schemas.microsoft.com/office/powerpoint/2010/main" val="386540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FC09A-BAC4-5DCE-C55A-6A18C12DFF1F}"/>
              </a:ext>
            </a:extLst>
          </p:cNvPr>
          <p:cNvSpPr>
            <a:spLocks noGrp="1"/>
          </p:cNvSpPr>
          <p:nvPr>
            <p:ph type="title"/>
          </p:nvPr>
        </p:nvSpPr>
        <p:spPr/>
        <p:txBody>
          <a:bodyPr/>
          <a:lstStyle/>
          <a:p>
            <a:r>
              <a:rPr lang="en-US" dirty="0"/>
              <a:t>Registered Scientists/</a:t>
            </a:r>
            <a:r>
              <a:rPr lang="en-US" dirty="0" err="1"/>
              <a:t>FoP</a:t>
            </a:r>
            <a:endParaRPr lang="en-US" dirty="0"/>
          </a:p>
        </p:txBody>
      </p:sp>
      <p:graphicFrame>
        <p:nvGraphicFramePr>
          <p:cNvPr id="3" name="Chart 2">
            <a:extLst>
              <a:ext uri="{FF2B5EF4-FFF2-40B4-BE49-F238E27FC236}">
                <a16:creationId xmlns:a16="http://schemas.microsoft.com/office/drawing/2014/main" id="{5DA1D5E4-65B6-C33A-F2F2-B7FE39371111}"/>
              </a:ext>
            </a:extLst>
          </p:cNvPr>
          <p:cNvGraphicFramePr>
            <a:graphicFrameLocks/>
          </p:cNvGraphicFramePr>
          <p:nvPr/>
        </p:nvGraphicFramePr>
        <p:xfrm>
          <a:off x="1615440" y="1144080"/>
          <a:ext cx="8961120" cy="517691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51821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Shape 1"/>
          <p:cNvSpPr txBox="1"/>
          <p:nvPr/>
        </p:nvSpPr>
        <p:spPr>
          <a:xfrm>
            <a:off x="838080" y="36902"/>
            <a:ext cx="8961120" cy="779040"/>
          </a:xfrm>
          <a:prstGeom prst="rect">
            <a:avLst/>
          </a:prstGeom>
          <a:noFill/>
          <a:ln w="0">
            <a:noFill/>
          </a:ln>
        </p:spPr>
        <p:txBody>
          <a:bodyPr anchor="ctr">
            <a:noAutofit/>
          </a:bodyPr>
          <a:lstStyle/>
          <a:p>
            <a:pPr>
              <a:lnSpc>
                <a:spcPct val="90000"/>
              </a:lnSpc>
            </a:pPr>
            <a:r>
              <a:rPr lang="en-US" sz="3200" b="1" spc="-1" dirty="0">
                <a:solidFill>
                  <a:schemeClr val="accent1"/>
                </a:solidFill>
                <a:latin typeface="Arial"/>
              </a:rPr>
              <a:t>Registration by race </a:t>
            </a:r>
            <a:r>
              <a:rPr lang="en-US" sz="3200" b="1" strike="noStrike" spc="-1" dirty="0">
                <a:solidFill>
                  <a:srgbClr val="92D050"/>
                </a:solidFill>
                <a:latin typeface="Calibri Light"/>
              </a:rPr>
              <a:t>	</a:t>
            </a:r>
            <a:endParaRPr lang="en-US" sz="3200" b="1" strike="noStrike" spc="-1" dirty="0">
              <a:solidFill>
                <a:srgbClr val="000000"/>
              </a:solidFill>
              <a:latin typeface="Calibri"/>
            </a:endParaRPr>
          </a:p>
        </p:txBody>
      </p:sp>
      <p:sp>
        <p:nvSpPr>
          <p:cNvPr id="133" name="TextShape 2"/>
          <p:cNvSpPr txBox="1"/>
          <p:nvPr/>
        </p:nvSpPr>
        <p:spPr>
          <a:xfrm>
            <a:off x="838080" y="999360"/>
            <a:ext cx="10515240" cy="4859280"/>
          </a:xfrm>
          <a:prstGeom prst="rect">
            <a:avLst/>
          </a:prstGeom>
          <a:noFill/>
          <a:ln w="0">
            <a:noFill/>
          </a:ln>
        </p:spPr>
        <p:txBody>
          <a:bodyPr>
            <a:noAutofit/>
          </a:bodyPr>
          <a:lstStyle/>
          <a:p>
            <a:pPr algn="just">
              <a:lnSpc>
                <a:spcPct val="150000"/>
              </a:lnSpc>
            </a:pPr>
            <a:endParaRPr lang="en-US" sz="2000" dirty="0"/>
          </a:p>
        </p:txBody>
      </p:sp>
      <p:pic>
        <p:nvPicPr>
          <p:cNvPr id="3" name="Picture 2" descr="Chart">
            <a:extLst>
              <a:ext uri="{FF2B5EF4-FFF2-40B4-BE49-F238E27FC236}">
                <a16:creationId xmlns:a16="http://schemas.microsoft.com/office/drawing/2014/main" id="{67F227C0-9066-79AD-6A33-4F736D0C97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629" y="877081"/>
            <a:ext cx="11093691" cy="5266840"/>
          </a:xfrm>
          <a:prstGeom prst="rect">
            <a:avLst/>
          </a:prstGeom>
        </p:spPr>
      </p:pic>
      <p:sp>
        <p:nvSpPr>
          <p:cNvPr id="2" name="TextBox 1">
            <a:extLst>
              <a:ext uri="{FF2B5EF4-FFF2-40B4-BE49-F238E27FC236}">
                <a16:creationId xmlns:a16="http://schemas.microsoft.com/office/drawing/2014/main" id="{FFC355B3-FFEF-1783-8EE0-86710D36657F}"/>
              </a:ext>
            </a:extLst>
          </p:cNvPr>
          <p:cNvSpPr txBox="1"/>
          <p:nvPr/>
        </p:nvSpPr>
        <p:spPr>
          <a:xfrm flipH="1">
            <a:off x="11421374" y="6426927"/>
            <a:ext cx="509369" cy="369332"/>
          </a:xfrm>
          <a:prstGeom prst="rect">
            <a:avLst/>
          </a:prstGeom>
          <a:noFill/>
        </p:spPr>
        <p:txBody>
          <a:bodyPr wrap="square" rtlCol="0">
            <a:spAutoFit/>
          </a:bodyPr>
          <a:lstStyle/>
          <a:p>
            <a:r>
              <a:rPr lang="en-US" dirty="0">
                <a:solidFill>
                  <a:schemeClr val="bg2"/>
                </a:solidFill>
              </a:rPr>
              <a:t>17</a:t>
            </a:r>
          </a:p>
        </p:txBody>
      </p:sp>
    </p:spTree>
    <p:extLst>
      <p:ext uri="{BB962C8B-B14F-4D97-AF65-F5344CB8AC3E}">
        <p14:creationId xmlns:p14="http://schemas.microsoft.com/office/powerpoint/2010/main" val="3849684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Shape 1"/>
          <p:cNvSpPr txBox="1"/>
          <p:nvPr/>
        </p:nvSpPr>
        <p:spPr>
          <a:xfrm>
            <a:off x="482070" y="238249"/>
            <a:ext cx="8961120" cy="779040"/>
          </a:xfrm>
          <a:prstGeom prst="rect">
            <a:avLst/>
          </a:prstGeom>
          <a:noFill/>
          <a:ln w="0">
            <a:noFill/>
          </a:ln>
        </p:spPr>
        <p:txBody>
          <a:bodyPr anchor="ctr">
            <a:noAutofit/>
          </a:bodyPr>
          <a:lstStyle/>
          <a:p>
            <a:pPr>
              <a:lnSpc>
                <a:spcPct val="90000"/>
              </a:lnSpc>
            </a:pPr>
            <a:r>
              <a:rPr lang="en-US" sz="3200" b="1" spc="-1" dirty="0">
                <a:solidFill>
                  <a:schemeClr val="accent1">
                    <a:lumMod val="75000"/>
                  </a:schemeClr>
                </a:solidFill>
                <a:latin typeface="Arial"/>
              </a:rPr>
              <a:t>Registration by gender</a:t>
            </a:r>
            <a:r>
              <a:rPr lang="en-US" sz="3200" b="1" spc="-1" dirty="0">
                <a:solidFill>
                  <a:schemeClr val="accent1"/>
                </a:solidFill>
                <a:latin typeface="Arial"/>
              </a:rPr>
              <a:t>	</a:t>
            </a:r>
          </a:p>
        </p:txBody>
      </p:sp>
      <p:sp>
        <p:nvSpPr>
          <p:cNvPr id="133" name="TextShape 2"/>
          <p:cNvSpPr txBox="1"/>
          <p:nvPr/>
        </p:nvSpPr>
        <p:spPr>
          <a:xfrm>
            <a:off x="1602658" y="1838632"/>
            <a:ext cx="8878529" cy="4020008"/>
          </a:xfrm>
          <a:prstGeom prst="rect">
            <a:avLst/>
          </a:prstGeom>
          <a:noFill/>
          <a:ln w="0">
            <a:noFill/>
          </a:ln>
        </p:spPr>
        <p:txBody>
          <a:bodyPr>
            <a:noAutofit/>
          </a:bodyPr>
          <a:lstStyle/>
          <a:p>
            <a:pPr algn="just">
              <a:lnSpc>
                <a:spcPct val="150000"/>
              </a:lnSpc>
            </a:pPr>
            <a:endParaRPr lang="en-US" sz="2000" dirty="0"/>
          </a:p>
        </p:txBody>
      </p:sp>
      <p:pic>
        <p:nvPicPr>
          <p:cNvPr id="3" name="Picture 2" descr="Chart, bar chart">
            <a:extLst>
              <a:ext uri="{FF2B5EF4-FFF2-40B4-BE49-F238E27FC236}">
                <a16:creationId xmlns:a16="http://schemas.microsoft.com/office/drawing/2014/main" id="{EB101797-4F1E-7730-767B-7D2C6DAFE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165" y="1138103"/>
            <a:ext cx="9822927" cy="5103698"/>
          </a:xfrm>
          <a:prstGeom prst="rect">
            <a:avLst/>
          </a:prstGeom>
        </p:spPr>
      </p:pic>
      <p:sp>
        <p:nvSpPr>
          <p:cNvPr id="2" name="TextBox 1">
            <a:extLst>
              <a:ext uri="{FF2B5EF4-FFF2-40B4-BE49-F238E27FC236}">
                <a16:creationId xmlns:a16="http://schemas.microsoft.com/office/drawing/2014/main" id="{21D7AA83-B4CE-C598-8C4C-89CA656A2751}"/>
              </a:ext>
            </a:extLst>
          </p:cNvPr>
          <p:cNvSpPr txBox="1"/>
          <p:nvPr/>
        </p:nvSpPr>
        <p:spPr>
          <a:xfrm flipH="1">
            <a:off x="11421374" y="6426927"/>
            <a:ext cx="509369" cy="369332"/>
          </a:xfrm>
          <a:prstGeom prst="rect">
            <a:avLst/>
          </a:prstGeom>
          <a:noFill/>
        </p:spPr>
        <p:txBody>
          <a:bodyPr wrap="square" rtlCol="0">
            <a:spAutoFit/>
          </a:bodyPr>
          <a:lstStyle/>
          <a:p>
            <a:r>
              <a:rPr lang="en-US" dirty="0">
                <a:solidFill>
                  <a:schemeClr val="bg2"/>
                </a:solidFill>
              </a:rPr>
              <a:t>18</a:t>
            </a:r>
          </a:p>
        </p:txBody>
      </p:sp>
    </p:spTree>
    <p:extLst>
      <p:ext uri="{BB962C8B-B14F-4D97-AF65-F5344CB8AC3E}">
        <p14:creationId xmlns:p14="http://schemas.microsoft.com/office/powerpoint/2010/main" val="3203290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Shape 1"/>
          <p:cNvSpPr txBox="1"/>
          <p:nvPr/>
        </p:nvSpPr>
        <p:spPr>
          <a:xfrm>
            <a:off x="-625699" y="596204"/>
            <a:ext cx="8961120" cy="779040"/>
          </a:xfrm>
          <a:prstGeom prst="rect">
            <a:avLst/>
          </a:prstGeom>
          <a:noFill/>
          <a:ln w="0">
            <a:noFill/>
          </a:ln>
        </p:spPr>
        <p:txBody>
          <a:bodyPr lIns="91440" tIns="45720" rIns="91440" bIns="45720" anchor="ctr">
            <a:noAutofit/>
          </a:bodyPr>
          <a:lstStyle/>
          <a:p>
            <a:pPr>
              <a:lnSpc>
                <a:spcPct val="90000"/>
              </a:lnSpc>
            </a:pPr>
            <a:r>
              <a:rPr lang="en-US" sz="3200" b="1" strike="noStrike" spc="-1" dirty="0">
                <a:solidFill>
                  <a:schemeClr val="accent6">
                    <a:lumMod val="50000"/>
                  </a:schemeClr>
                </a:solidFill>
                <a:latin typeface="Arial"/>
              </a:rPr>
              <a:t> </a:t>
            </a:r>
          </a:p>
        </p:txBody>
      </p:sp>
      <p:sp>
        <p:nvSpPr>
          <p:cNvPr id="133" name="TextShape 2"/>
          <p:cNvSpPr txBox="1"/>
          <p:nvPr/>
        </p:nvSpPr>
        <p:spPr>
          <a:xfrm>
            <a:off x="-256854" y="1317600"/>
            <a:ext cx="11610174" cy="4859280"/>
          </a:xfrm>
          <a:prstGeom prst="rect">
            <a:avLst/>
          </a:prstGeom>
          <a:noFill/>
          <a:ln w="0">
            <a:noFill/>
          </a:ln>
        </p:spPr>
        <p:txBody>
          <a:bodyPr lIns="91440" tIns="45720" rIns="91440" bIns="45720" anchor="t">
            <a:noAutofit/>
          </a:bodyPr>
          <a:lstStyle/>
          <a:p>
            <a:pPr marL="342900" indent="-342900" algn="just">
              <a:lnSpc>
                <a:spcPct val="150000"/>
              </a:lnSpc>
              <a:buFont typeface="Arial"/>
              <a:buChar char="•"/>
            </a:pPr>
            <a:endParaRPr lang="en-ZA" sz="2000" dirty="0">
              <a:latin typeface="+mj-lt"/>
              <a:cs typeface="Calibri"/>
            </a:endParaRPr>
          </a:p>
        </p:txBody>
      </p:sp>
      <p:sp>
        <p:nvSpPr>
          <p:cNvPr id="5" name="Title 4">
            <a:extLst>
              <a:ext uri="{FF2B5EF4-FFF2-40B4-BE49-F238E27FC236}">
                <a16:creationId xmlns:a16="http://schemas.microsoft.com/office/drawing/2014/main" id="{778796D0-3A11-E4C2-F2EC-247E5E53AA6A}"/>
              </a:ext>
            </a:extLst>
          </p:cNvPr>
          <p:cNvSpPr>
            <a:spLocks noGrp="1"/>
          </p:cNvSpPr>
          <p:nvPr>
            <p:ph type="title"/>
          </p:nvPr>
        </p:nvSpPr>
        <p:spPr>
          <a:xfrm>
            <a:off x="-81023" y="-32307"/>
            <a:ext cx="8961120" cy="779040"/>
          </a:xfrm>
        </p:spPr>
        <p:txBody>
          <a:bodyPr/>
          <a:lstStyle/>
          <a:p>
            <a:pPr algn="ctr"/>
            <a:br>
              <a:rPr lang="en-US" sz="4400" b="1" spc="-1" dirty="0">
                <a:solidFill>
                  <a:schemeClr val="accent1">
                    <a:lumMod val="75000"/>
                  </a:schemeClr>
                </a:solidFill>
                <a:latin typeface="Arial"/>
              </a:rPr>
            </a:br>
            <a:r>
              <a:rPr lang="en-US" sz="3200" b="1" spc="-1" dirty="0">
                <a:solidFill>
                  <a:schemeClr val="accent1">
                    <a:lumMod val="75000"/>
                  </a:schemeClr>
                </a:solidFill>
                <a:latin typeface="Arial"/>
              </a:rPr>
              <a:t>Contents </a:t>
            </a:r>
            <a:br>
              <a:rPr lang="en-US" sz="3200" b="1" spc="-1" dirty="0">
                <a:solidFill>
                  <a:schemeClr val="accent1">
                    <a:lumMod val="75000"/>
                  </a:schemeClr>
                </a:solidFill>
                <a:latin typeface="Arial"/>
              </a:rPr>
            </a:br>
            <a:endParaRPr lang="en-US" sz="3200" b="1" spc="-1" dirty="0">
              <a:solidFill>
                <a:schemeClr val="accent1">
                  <a:lumMod val="75000"/>
                </a:schemeClr>
              </a:solidFill>
              <a:latin typeface="Arial"/>
            </a:endParaRPr>
          </a:p>
        </p:txBody>
      </p:sp>
      <p:graphicFrame>
        <p:nvGraphicFramePr>
          <p:cNvPr id="12" name="Diagram 11">
            <a:extLst>
              <a:ext uri="{FF2B5EF4-FFF2-40B4-BE49-F238E27FC236}">
                <a16:creationId xmlns:a16="http://schemas.microsoft.com/office/drawing/2014/main" id="{90DA7F1E-5B67-C324-9663-85C365E4FDFB}"/>
              </a:ext>
            </a:extLst>
          </p:cNvPr>
          <p:cNvGraphicFramePr/>
          <p:nvPr>
            <p:extLst>
              <p:ext uri="{D42A27DB-BD31-4B8C-83A1-F6EECF244321}">
                <p14:modId xmlns:p14="http://schemas.microsoft.com/office/powerpoint/2010/main" val="1159645886"/>
              </p:ext>
            </p:extLst>
          </p:nvPr>
        </p:nvGraphicFramePr>
        <p:xfrm>
          <a:off x="-1597623" y="897261"/>
          <a:ext cx="12366043" cy="5364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Diagram">
            <a:extLst>
              <a:ext uri="{FF2B5EF4-FFF2-40B4-BE49-F238E27FC236}">
                <a16:creationId xmlns:a16="http://schemas.microsoft.com/office/drawing/2014/main" id="{73775B66-FC49-BF30-FD7A-EFA914E58C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6601" y="1034066"/>
            <a:ext cx="3909625" cy="5528787"/>
          </a:xfrm>
          <a:prstGeom prst="rect">
            <a:avLst/>
          </a:prstGeom>
          <a:ln>
            <a:solidFill>
              <a:schemeClr val="tx2"/>
            </a:solidFill>
          </a:ln>
          <a:scene3d>
            <a:camera prst="isometricOffAxis2Left"/>
            <a:lightRig rig="threePt" dir="t"/>
          </a:scene3d>
        </p:spPr>
      </p:pic>
      <p:sp>
        <p:nvSpPr>
          <p:cNvPr id="2" name="TextBox 1">
            <a:extLst>
              <a:ext uri="{FF2B5EF4-FFF2-40B4-BE49-F238E27FC236}">
                <a16:creationId xmlns:a16="http://schemas.microsoft.com/office/drawing/2014/main" id="{E9C9C897-14A9-F8BA-1D1F-D75FAE79DC6A}"/>
              </a:ext>
            </a:extLst>
          </p:cNvPr>
          <p:cNvSpPr txBox="1"/>
          <p:nvPr/>
        </p:nvSpPr>
        <p:spPr>
          <a:xfrm flipH="1">
            <a:off x="11617233" y="6426927"/>
            <a:ext cx="313510" cy="369332"/>
          </a:xfrm>
          <a:prstGeom prst="rect">
            <a:avLst/>
          </a:prstGeom>
          <a:noFill/>
        </p:spPr>
        <p:txBody>
          <a:bodyPr wrap="square" rtlCol="0">
            <a:spAutoFit/>
          </a:bodyPr>
          <a:lstStyle/>
          <a:p>
            <a:r>
              <a:rPr lang="en-US" dirty="0">
                <a:solidFill>
                  <a:schemeClr val="bg2"/>
                </a:solidFill>
              </a:rPr>
              <a:t>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Shape 1"/>
          <p:cNvSpPr txBox="1"/>
          <p:nvPr/>
        </p:nvSpPr>
        <p:spPr>
          <a:xfrm>
            <a:off x="1232527" y="293323"/>
            <a:ext cx="8961120" cy="779040"/>
          </a:xfrm>
          <a:prstGeom prst="rect">
            <a:avLst/>
          </a:prstGeom>
          <a:noFill/>
          <a:ln w="0">
            <a:noFill/>
          </a:ln>
        </p:spPr>
        <p:txBody>
          <a:bodyPr anchor="ctr">
            <a:noAutofit/>
          </a:bodyPr>
          <a:lstStyle/>
          <a:p>
            <a:pPr>
              <a:lnSpc>
                <a:spcPct val="90000"/>
              </a:lnSpc>
            </a:pPr>
            <a:r>
              <a:rPr lang="en-US" sz="3200" b="1" spc="-1" dirty="0">
                <a:solidFill>
                  <a:schemeClr val="accent1"/>
                </a:solidFill>
                <a:latin typeface="Arial"/>
              </a:rPr>
              <a:t>Registration by age	</a:t>
            </a:r>
          </a:p>
        </p:txBody>
      </p:sp>
      <p:graphicFrame>
        <p:nvGraphicFramePr>
          <p:cNvPr id="2" name="Chart 1">
            <a:extLst>
              <a:ext uri="{FF2B5EF4-FFF2-40B4-BE49-F238E27FC236}">
                <a16:creationId xmlns:a16="http://schemas.microsoft.com/office/drawing/2014/main" id="{27A4BC6F-87D0-A74C-A4D4-5067B5716094}"/>
              </a:ext>
            </a:extLst>
          </p:cNvPr>
          <p:cNvGraphicFramePr>
            <a:graphicFrameLocks/>
          </p:cNvGraphicFramePr>
          <p:nvPr>
            <p:extLst>
              <p:ext uri="{D42A27DB-BD31-4B8C-83A1-F6EECF244321}">
                <p14:modId xmlns:p14="http://schemas.microsoft.com/office/powerpoint/2010/main" val="3347916354"/>
              </p:ext>
            </p:extLst>
          </p:nvPr>
        </p:nvGraphicFramePr>
        <p:xfrm>
          <a:off x="619760" y="1268361"/>
          <a:ext cx="10962640" cy="482763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5625D8BA-CA1C-EB71-2970-ADFADE213A93}"/>
              </a:ext>
            </a:extLst>
          </p:cNvPr>
          <p:cNvSpPr txBox="1"/>
          <p:nvPr/>
        </p:nvSpPr>
        <p:spPr>
          <a:xfrm flipH="1">
            <a:off x="11421374" y="6426927"/>
            <a:ext cx="509369" cy="369332"/>
          </a:xfrm>
          <a:prstGeom prst="rect">
            <a:avLst/>
          </a:prstGeom>
          <a:noFill/>
        </p:spPr>
        <p:txBody>
          <a:bodyPr wrap="square" rtlCol="0">
            <a:spAutoFit/>
          </a:bodyPr>
          <a:lstStyle/>
          <a:p>
            <a:r>
              <a:rPr lang="en-US" dirty="0">
                <a:solidFill>
                  <a:schemeClr val="bg2"/>
                </a:solidFill>
              </a:rPr>
              <a:t>19</a:t>
            </a:r>
          </a:p>
        </p:txBody>
      </p:sp>
    </p:spTree>
    <p:extLst>
      <p:ext uri="{BB962C8B-B14F-4D97-AF65-F5344CB8AC3E}">
        <p14:creationId xmlns:p14="http://schemas.microsoft.com/office/powerpoint/2010/main" val="3042367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agram&#10;&#10;Description automatically generated">
            <a:extLst>
              <a:ext uri="{FF2B5EF4-FFF2-40B4-BE49-F238E27FC236}">
                <a16:creationId xmlns:a16="http://schemas.microsoft.com/office/drawing/2014/main" id="{AF78A637-D936-9CE0-BBE6-95BA957D9CE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255" y="914401"/>
            <a:ext cx="11994825" cy="5264330"/>
          </a:xfrm>
        </p:spPr>
      </p:pic>
      <p:sp>
        <p:nvSpPr>
          <p:cNvPr id="7" name="Slide Number Placeholder 6">
            <a:extLst>
              <a:ext uri="{FF2B5EF4-FFF2-40B4-BE49-F238E27FC236}">
                <a16:creationId xmlns:a16="http://schemas.microsoft.com/office/drawing/2014/main" id="{3EBAC989-8928-B32D-E8C2-13F737119EA9}"/>
              </a:ext>
            </a:extLst>
          </p:cNvPr>
          <p:cNvSpPr>
            <a:spLocks noGrp="1"/>
          </p:cNvSpPr>
          <p:nvPr>
            <p:ph type="sldNum" sz="quarter" idx="12"/>
          </p:nvPr>
        </p:nvSpPr>
        <p:spPr/>
        <p:txBody>
          <a:bodyPr/>
          <a:lstStyle/>
          <a:p>
            <a:fld id="{7321C81F-EDAE-9C46-9743-2946707E1E9F}" type="slidenum">
              <a:rPr lang="en-US" smtClean="0"/>
              <a:t>21</a:t>
            </a:fld>
            <a:endParaRPr lang="en-US"/>
          </a:p>
        </p:txBody>
      </p:sp>
      <p:sp>
        <p:nvSpPr>
          <p:cNvPr id="8" name="TextBox 7">
            <a:extLst>
              <a:ext uri="{FF2B5EF4-FFF2-40B4-BE49-F238E27FC236}">
                <a16:creationId xmlns:a16="http://schemas.microsoft.com/office/drawing/2014/main" id="{5FFBD352-D624-FF9A-E069-8A5B3DF99EE0}"/>
              </a:ext>
            </a:extLst>
          </p:cNvPr>
          <p:cNvSpPr txBox="1"/>
          <p:nvPr/>
        </p:nvSpPr>
        <p:spPr>
          <a:xfrm flipH="1">
            <a:off x="11421374" y="6426927"/>
            <a:ext cx="509369" cy="369332"/>
          </a:xfrm>
          <a:prstGeom prst="rect">
            <a:avLst/>
          </a:prstGeom>
          <a:noFill/>
        </p:spPr>
        <p:txBody>
          <a:bodyPr wrap="square" rtlCol="0">
            <a:spAutoFit/>
          </a:bodyPr>
          <a:lstStyle/>
          <a:p>
            <a:r>
              <a:rPr lang="en-US" dirty="0">
                <a:solidFill>
                  <a:schemeClr val="bg2"/>
                </a:solidFill>
              </a:rPr>
              <a:t>20</a:t>
            </a:r>
          </a:p>
        </p:txBody>
      </p:sp>
    </p:spTree>
    <p:extLst>
      <p:ext uri="{BB962C8B-B14F-4D97-AF65-F5344CB8AC3E}">
        <p14:creationId xmlns:p14="http://schemas.microsoft.com/office/powerpoint/2010/main" val="4218471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Shape 1"/>
          <p:cNvSpPr txBox="1"/>
          <p:nvPr/>
        </p:nvSpPr>
        <p:spPr>
          <a:xfrm>
            <a:off x="206477" y="216489"/>
            <a:ext cx="8961120" cy="779040"/>
          </a:xfrm>
          <a:prstGeom prst="rect">
            <a:avLst/>
          </a:prstGeom>
          <a:noFill/>
          <a:ln w="0">
            <a:noFill/>
          </a:ln>
        </p:spPr>
        <p:txBody>
          <a:bodyPr anchor="ctr">
            <a:noAutofit/>
          </a:bodyPr>
          <a:lstStyle/>
          <a:p>
            <a:pPr>
              <a:lnSpc>
                <a:spcPct val="90000"/>
              </a:lnSpc>
            </a:pPr>
            <a:r>
              <a:rPr lang="en-US" sz="3200" b="1" spc="-1" dirty="0">
                <a:solidFill>
                  <a:schemeClr val="accent1">
                    <a:lumMod val="75000"/>
                  </a:schemeClr>
                </a:solidFill>
                <a:latin typeface="Arial"/>
              </a:rPr>
              <a:t>Performance Plan Indicators and Targets  </a:t>
            </a:r>
            <a:r>
              <a:rPr lang="en-US" sz="3200" b="1" strike="noStrike" spc="-1" dirty="0">
                <a:solidFill>
                  <a:schemeClr val="accent6">
                    <a:lumMod val="50000"/>
                  </a:schemeClr>
                </a:solidFill>
                <a:latin typeface="Calibri Light"/>
              </a:rPr>
              <a:t>	</a:t>
            </a:r>
            <a:endParaRPr lang="en-US" sz="3200" b="1" strike="noStrike" spc="-1" dirty="0">
              <a:solidFill>
                <a:schemeClr val="accent6">
                  <a:lumMod val="50000"/>
                </a:schemeClr>
              </a:solidFill>
              <a:latin typeface="Calibri"/>
            </a:endParaRPr>
          </a:p>
        </p:txBody>
      </p:sp>
      <p:sp>
        <p:nvSpPr>
          <p:cNvPr id="133" name="TextShape 2"/>
          <p:cNvSpPr txBox="1"/>
          <p:nvPr/>
        </p:nvSpPr>
        <p:spPr>
          <a:xfrm>
            <a:off x="617958" y="2206523"/>
            <a:ext cx="10515240" cy="4859280"/>
          </a:xfrm>
          <a:prstGeom prst="rect">
            <a:avLst/>
          </a:prstGeom>
          <a:noFill/>
          <a:ln w="0">
            <a:noFill/>
          </a:ln>
        </p:spPr>
        <p:txBody>
          <a:bodyPr>
            <a:noAutofit/>
          </a:bodyPr>
          <a:lstStyle/>
          <a:p>
            <a:pPr algn="just">
              <a:lnSpc>
                <a:spcPct val="150000"/>
              </a:lnSpc>
            </a:pPr>
            <a:endParaRPr lang="en-US" sz="2000" b="0" strike="noStrike" spc="-1" dirty="0">
              <a:solidFill>
                <a:srgbClr val="000000"/>
              </a:solidFill>
              <a:latin typeface="Calibri" panose="020F0502020204030204" pitchFamily="34" charset="0"/>
              <a:cs typeface="Calibri" panose="020F0502020204030204" pitchFamily="34" charset="0"/>
            </a:endParaRPr>
          </a:p>
        </p:txBody>
      </p:sp>
      <p:graphicFrame>
        <p:nvGraphicFramePr>
          <p:cNvPr id="2" name="Table 2">
            <a:extLst>
              <a:ext uri="{FF2B5EF4-FFF2-40B4-BE49-F238E27FC236}">
                <a16:creationId xmlns:a16="http://schemas.microsoft.com/office/drawing/2014/main" id="{673533E2-63ED-45D5-9939-196BE50B479F}"/>
              </a:ext>
            </a:extLst>
          </p:cNvPr>
          <p:cNvGraphicFramePr>
            <a:graphicFrameLocks noGrp="1"/>
          </p:cNvGraphicFramePr>
          <p:nvPr>
            <p:extLst>
              <p:ext uri="{D42A27DB-BD31-4B8C-83A1-F6EECF244321}">
                <p14:modId xmlns:p14="http://schemas.microsoft.com/office/powerpoint/2010/main" val="1301635409"/>
              </p:ext>
            </p:extLst>
          </p:nvPr>
        </p:nvGraphicFramePr>
        <p:xfrm>
          <a:off x="17930" y="1840926"/>
          <a:ext cx="12120283" cy="5017074"/>
        </p:xfrm>
        <a:graphic>
          <a:graphicData uri="http://schemas.openxmlformats.org/drawingml/2006/table">
            <a:tbl>
              <a:tblPr firstRow="1" bandRow="1">
                <a:tableStyleId>{7DF18680-E054-41AD-8BC1-D1AEF772440D}</a:tableStyleId>
              </a:tblPr>
              <a:tblGrid>
                <a:gridCol w="1764999">
                  <a:extLst>
                    <a:ext uri="{9D8B030D-6E8A-4147-A177-3AD203B41FA5}">
                      <a16:colId xmlns:a16="http://schemas.microsoft.com/office/drawing/2014/main" val="638813622"/>
                    </a:ext>
                  </a:extLst>
                </a:gridCol>
                <a:gridCol w="2228476">
                  <a:extLst>
                    <a:ext uri="{9D8B030D-6E8A-4147-A177-3AD203B41FA5}">
                      <a16:colId xmlns:a16="http://schemas.microsoft.com/office/drawing/2014/main" val="3561988932"/>
                    </a:ext>
                  </a:extLst>
                </a:gridCol>
                <a:gridCol w="1524746">
                  <a:extLst>
                    <a:ext uri="{9D8B030D-6E8A-4147-A177-3AD203B41FA5}">
                      <a16:colId xmlns:a16="http://schemas.microsoft.com/office/drawing/2014/main" val="2329566222"/>
                    </a:ext>
                  </a:extLst>
                </a:gridCol>
                <a:gridCol w="1266713">
                  <a:extLst>
                    <a:ext uri="{9D8B030D-6E8A-4147-A177-3AD203B41FA5}">
                      <a16:colId xmlns:a16="http://schemas.microsoft.com/office/drawing/2014/main" val="1032701852"/>
                    </a:ext>
                  </a:extLst>
                </a:gridCol>
                <a:gridCol w="1699262">
                  <a:extLst>
                    <a:ext uri="{9D8B030D-6E8A-4147-A177-3AD203B41FA5}">
                      <a16:colId xmlns:a16="http://schemas.microsoft.com/office/drawing/2014/main" val="1596638921"/>
                    </a:ext>
                  </a:extLst>
                </a:gridCol>
                <a:gridCol w="1212029">
                  <a:extLst>
                    <a:ext uri="{9D8B030D-6E8A-4147-A177-3AD203B41FA5}">
                      <a16:colId xmlns:a16="http://schemas.microsoft.com/office/drawing/2014/main" val="568394691"/>
                    </a:ext>
                  </a:extLst>
                </a:gridCol>
                <a:gridCol w="1212029">
                  <a:extLst>
                    <a:ext uri="{9D8B030D-6E8A-4147-A177-3AD203B41FA5}">
                      <a16:colId xmlns:a16="http://schemas.microsoft.com/office/drawing/2014/main" val="3582553882"/>
                    </a:ext>
                  </a:extLst>
                </a:gridCol>
                <a:gridCol w="1212029">
                  <a:extLst>
                    <a:ext uri="{9D8B030D-6E8A-4147-A177-3AD203B41FA5}">
                      <a16:colId xmlns:a16="http://schemas.microsoft.com/office/drawing/2014/main" val="3946845212"/>
                    </a:ext>
                  </a:extLst>
                </a:gridCol>
              </a:tblGrid>
              <a:tr h="613340">
                <a:tc rowSpan="2">
                  <a:txBody>
                    <a:bodyPr/>
                    <a:lstStyle/>
                    <a:p>
                      <a:r>
                        <a:rPr lang="en-US" sz="1600" dirty="0">
                          <a:solidFill>
                            <a:schemeClr val="tx1"/>
                          </a:solidFill>
                        </a:rPr>
                        <a:t>Outcome</a:t>
                      </a:r>
                      <a:endParaRPr lang="en-US" sz="1600" dirty="0">
                        <a:solidFill>
                          <a:schemeClr val="tx1"/>
                        </a:solidFill>
                        <a:latin typeface="+mn-lt"/>
                        <a:cs typeface="Calibri" panose="020F0502020204030204" pitchFamily="34" charset="0"/>
                      </a:endParaRPr>
                    </a:p>
                  </a:txBody>
                  <a:tcPr/>
                </a:tc>
                <a:tc rowSpan="2">
                  <a:txBody>
                    <a:bodyPr/>
                    <a:lstStyle/>
                    <a:p>
                      <a:r>
                        <a:rPr lang="en-US" sz="1600" dirty="0">
                          <a:solidFill>
                            <a:schemeClr val="tx1"/>
                          </a:solidFill>
                        </a:rPr>
                        <a:t>Output Indicator </a:t>
                      </a:r>
                      <a:endParaRPr lang="en-US" sz="1600" dirty="0">
                        <a:solidFill>
                          <a:schemeClr val="tx1"/>
                        </a:solidFill>
                        <a:latin typeface="+mn-lt"/>
                        <a:cs typeface="Calibri" panose="020F0502020204030204" pitchFamily="34" charset="0"/>
                      </a:endParaRPr>
                    </a:p>
                  </a:txBody>
                  <a:tcPr/>
                </a:tc>
                <a:tc gridSpan="2">
                  <a:txBody>
                    <a:bodyPr/>
                    <a:lstStyle/>
                    <a:p>
                      <a:pPr algn="ctr"/>
                      <a:r>
                        <a:rPr lang="en-ZA" sz="1600" dirty="0">
                          <a:solidFill>
                            <a:schemeClr val="tx1"/>
                          </a:solidFill>
                        </a:rPr>
                        <a:t>  Actual Performance                </a:t>
                      </a:r>
                      <a:endParaRPr lang="en-ZA" sz="1600" dirty="0">
                        <a:solidFill>
                          <a:schemeClr val="tx1"/>
                        </a:solidFill>
                        <a:latin typeface="+mn-lt"/>
                        <a:cs typeface="Calibri" panose="020F0502020204030204" pitchFamily="34" charset="0"/>
                      </a:endParaRPr>
                    </a:p>
                  </a:txBody>
                  <a:tcPr/>
                </a:tc>
                <a:tc hMerge="1">
                  <a:txBody>
                    <a:bodyPr/>
                    <a:lstStyle/>
                    <a:p>
                      <a:endParaRPr lang="en-ZA" sz="1400" dirty="0">
                        <a:solidFill>
                          <a:schemeClr val="bg1"/>
                        </a:solidFill>
                        <a:latin typeface="+mn-lt"/>
                        <a:cs typeface="Calibri" panose="020F0502020204030204" pitchFamily="34" charset="0"/>
                      </a:endParaRPr>
                    </a:p>
                  </a:txBody>
                  <a:tcPr>
                    <a:solidFill>
                      <a:schemeClr val="accent6">
                        <a:lumMod val="50000"/>
                      </a:schemeClr>
                    </a:solidFill>
                  </a:tcPr>
                </a:tc>
                <a:tc>
                  <a:txBody>
                    <a:bodyPr/>
                    <a:lstStyle/>
                    <a:p>
                      <a:r>
                        <a:rPr lang="en-ZA" sz="1600" dirty="0">
                          <a:solidFill>
                            <a:schemeClr val="tx1"/>
                          </a:solidFill>
                        </a:rPr>
                        <a:t>Estimated Performance </a:t>
                      </a:r>
                      <a:endParaRPr lang="en-ZA" sz="1600" dirty="0">
                        <a:solidFill>
                          <a:schemeClr val="tx1"/>
                        </a:solidFill>
                        <a:latin typeface="+mn-lt"/>
                        <a:cs typeface="Calibri" panose="020F0502020204030204" pitchFamily="34" charset="0"/>
                      </a:endParaRPr>
                    </a:p>
                  </a:txBody>
                  <a:tcPr/>
                </a:tc>
                <a:tc gridSpan="3">
                  <a:txBody>
                    <a:bodyPr/>
                    <a:lstStyle/>
                    <a:p>
                      <a:r>
                        <a:rPr lang="en-ZA" sz="1600" dirty="0">
                          <a:solidFill>
                            <a:schemeClr val="tx1"/>
                          </a:solidFill>
                        </a:rPr>
                        <a:t>                MTEF Targets </a:t>
                      </a:r>
                      <a:endParaRPr lang="en-ZA" sz="1600" dirty="0">
                        <a:solidFill>
                          <a:schemeClr val="tx1"/>
                        </a:solidFill>
                        <a:latin typeface="+mn-lt"/>
                        <a:cs typeface="Calibri" panose="020F0502020204030204" pitchFamily="34" charset="0"/>
                      </a:endParaRPr>
                    </a:p>
                  </a:txBody>
                  <a:tcPr/>
                </a:tc>
                <a:tc hMerge="1">
                  <a:txBody>
                    <a:bodyPr/>
                    <a:lstStyle/>
                    <a:p>
                      <a:endParaRPr lang="en-ZA" sz="1400" dirty="0">
                        <a:solidFill>
                          <a:schemeClr val="bg1"/>
                        </a:solidFill>
                        <a:latin typeface="+mn-lt"/>
                        <a:cs typeface="Calibri" panose="020F0502020204030204" pitchFamily="34" charset="0"/>
                      </a:endParaRPr>
                    </a:p>
                  </a:txBody>
                  <a:tcPr>
                    <a:solidFill>
                      <a:schemeClr val="accent6">
                        <a:lumMod val="50000"/>
                      </a:schemeClr>
                    </a:solidFill>
                  </a:tcPr>
                </a:tc>
                <a:tc hMerge="1">
                  <a:txBody>
                    <a:bodyPr/>
                    <a:lstStyle/>
                    <a:p>
                      <a:endParaRPr lang="en-ZA" sz="1400" dirty="0">
                        <a:solidFill>
                          <a:schemeClr val="bg1"/>
                        </a:solidFill>
                        <a:latin typeface="+mn-lt"/>
                        <a:cs typeface="Calibri" panose="020F0502020204030204" pitchFamily="34" charset="0"/>
                      </a:endParaRPr>
                    </a:p>
                  </a:txBody>
                  <a:tcPr>
                    <a:solidFill>
                      <a:schemeClr val="accent6">
                        <a:lumMod val="50000"/>
                      </a:schemeClr>
                    </a:solidFill>
                  </a:tcPr>
                </a:tc>
                <a:extLst>
                  <a:ext uri="{0D108BD9-81ED-4DB2-BD59-A6C34878D82A}">
                    <a16:rowId xmlns:a16="http://schemas.microsoft.com/office/drawing/2014/main" val="2309695656"/>
                  </a:ext>
                </a:extLst>
              </a:tr>
              <a:tr h="613340">
                <a:tc vMerge="1">
                  <a:txBody>
                    <a:bodyPr/>
                    <a:lstStyle/>
                    <a:p>
                      <a:endParaRPr lang="en-US"/>
                    </a:p>
                  </a:txBody>
                  <a:tcPr/>
                </a:tc>
                <a:tc vMerge="1">
                  <a:txBody>
                    <a:bodyPr/>
                    <a:lstStyle/>
                    <a:p>
                      <a:endParaRPr lang="en-US"/>
                    </a:p>
                  </a:txBody>
                  <a:tcPr/>
                </a:tc>
                <a:tc>
                  <a:txBody>
                    <a:bodyPr/>
                    <a:lstStyle/>
                    <a:p>
                      <a:r>
                        <a:rPr lang="en-ZA" sz="1600" b="1" dirty="0">
                          <a:solidFill>
                            <a:schemeClr val="tx1"/>
                          </a:solidFill>
                        </a:rPr>
                        <a:t>2020/21</a:t>
                      </a:r>
                      <a:endParaRPr lang="en-ZA" sz="1600" b="1" dirty="0">
                        <a:solidFill>
                          <a:schemeClr val="tx1"/>
                        </a:solidFill>
                        <a:latin typeface="+mn-lt"/>
                        <a:cs typeface="Calibri" panose="020F0502020204030204" pitchFamily="34" charset="0"/>
                      </a:endParaRPr>
                    </a:p>
                  </a:txBody>
                  <a:tcPr/>
                </a:tc>
                <a:tc>
                  <a:txBody>
                    <a:bodyPr/>
                    <a:lstStyle/>
                    <a:p>
                      <a:r>
                        <a:rPr lang="en-ZA" sz="1600" b="1" dirty="0">
                          <a:solidFill>
                            <a:schemeClr val="tx1"/>
                          </a:solidFill>
                        </a:rPr>
                        <a:t>2021/22</a:t>
                      </a:r>
                      <a:endParaRPr lang="en-ZA" sz="1600" b="1" dirty="0">
                        <a:solidFill>
                          <a:schemeClr val="tx1"/>
                        </a:solidFill>
                        <a:latin typeface="+mn-lt"/>
                        <a:cs typeface="Calibri" panose="020F0502020204030204" pitchFamily="34" charset="0"/>
                      </a:endParaRPr>
                    </a:p>
                  </a:txBody>
                  <a:tcPr/>
                </a:tc>
                <a:tc>
                  <a:txBody>
                    <a:bodyPr/>
                    <a:lstStyle/>
                    <a:p>
                      <a:r>
                        <a:rPr lang="en-US" sz="1600" b="1" dirty="0">
                          <a:solidFill>
                            <a:schemeClr val="tx1"/>
                          </a:solidFill>
                        </a:rPr>
                        <a:t>2022/23</a:t>
                      </a:r>
                    </a:p>
                  </a:txBody>
                  <a:tcPr/>
                </a:tc>
                <a:tc>
                  <a:txBody>
                    <a:bodyPr/>
                    <a:lstStyle/>
                    <a:p>
                      <a:r>
                        <a:rPr lang="en-US" sz="1600" b="1" dirty="0">
                          <a:solidFill>
                            <a:schemeClr val="tx1"/>
                          </a:solidFill>
                        </a:rPr>
                        <a:t>2023/24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2024/25</a:t>
                      </a:r>
                    </a:p>
                    <a:p>
                      <a:endParaRPr lang="en-US" sz="16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2025/26</a:t>
                      </a:r>
                    </a:p>
                    <a:p>
                      <a:endParaRPr lang="en-US" sz="1600" b="1" dirty="0">
                        <a:solidFill>
                          <a:schemeClr val="tx1"/>
                        </a:solidFill>
                      </a:endParaRPr>
                    </a:p>
                  </a:txBody>
                  <a:tcPr/>
                </a:tc>
                <a:extLst>
                  <a:ext uri="{0D108BD9-81ED-4DB2-BD59-A6C34878D82A}">
                    <a16:rowId xmlns:a16="http://schemas.microsoft.com/office/drawing/2014/main" val="589081892"/>
                  </a:ext>
                </a:extLst>
              </a:tr>
              <a:tr h="1282859">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b="1" kern="1200" dirty="0">
                          <a:solidFill>
                            <a:srgbClr val="000000"/>
                          </a:solidFill>
                          <a:effectLst/>
                        </a:rPr>
                        <a:t>Outcome</a:t>
                      </a:r>
                      <a:r>
                        <a:rPr lang="en-ZA" sz="1600" b="1" dirty="0"/>
                        <a:t>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6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sz="1600" b="0" dirty="0"/>
                        <a:t>High professional and ethical standards for the Natural Scientific workforce enforced. </a:t>
                      </a:r>
                    </a:p>
                    <a:p>
                      <a:endParaRPr lang="en-ZA" sz="1600" b="0" dirty="0">
                        <a:latin typeface="+mn-lt"/>
                        <a:cs typeface="Calibri" panose="020F0502020204030204" pitchFamily="34" charset="0"/>
                      </a:endParaRPr>
                    </a:p>
                  </a:txBody>
                  <a:tcPr/>
                </a:tc>
                <a:tc>
                  <a:txBody>
                    <a:bodyPr/>
                    <a:lstStyle/>
                    <a:p>
                      <a:r>
                        <a:rPr lang="en-ZA" sz="1600" b="0" dirty="0"/>
                        <a:t>Number of new natural scientist applications.</a:t>
                      </a:r>
                      <a:endParaRPr lang="en-ZA" sz="1600" b="0" dirty="0">
                        <a:latin typeface="+mn-lt"/>
                        <a:cs typeface="Calibri" panose="020F0502020204030204" pitchFamily="34" charset="0"/>
                      </a:endParaRPr>
                    </a:p>
                  </a:txBody>
                  <a:tcPr/>
                </a:tc>
                <a:tc>
                  <a:txBody>
                    <a:bodyPr/>
                    <a:lstStyle/>
                    <a:p>
                      <a:pPr marL="0" marR="0" algn="l" defTabSz="914400" rtl="0" eaLnBrk="1" latinLnBrk="0" hangingPunct="1">
                        <a:lnSpc>
                          <a:spcPct val="115000"/>
                        </a:lnSpc>
                        <a:spcBef>
                          <a:spcPts val="0"/>
                        </a:spcBef>
                        <a:spcAft>
                          <a:spcPts val="0"/>
                        </a:spcAft>
                      </a:pPr>
                      <a:r>
                        <a:rPr lang="en-GB" sz="1600" b="0" kern="1200" dirty="0">
                          <a:solidFill>
                            <a:schemeClr val="dk1"/>
                          </a:solidFill>
                        </a:rPr>
                        <a:t>1 413</a:t>
                      </a:r>
                      <a:endParaRPr lang="en-US" sz="1600" b="0" kern="1200" dirty="0">
                        <a:solidFill>
                          <a:schemeClr val="dk1"/>
                        </a:solidFill>
                        <a:latin typeface="+mn-lt"/>
                        <a:ea typeface="+mn-ea"/>
                        <a:cs typeface="+mn-cs"/>
                      </a:endParaRPr>
                    </a:p>
                  </a:txBody>
                  <a:tcPr/>
                </a:tc>
                <a:tc>
                  <a:txBody>
                    <a:bodyPr/>
                    <a:lstStyle/>
                    <a:p>
                      <a:pPr marL="0" marR="0" algn="l" defTabSz="914400" rtl="0" eaLnBrk="1" latinLnBrk="0" hangingPunct="1">
                        <a:lnSpc>
                          <a:spcPct val="115000"/>
                        </a:lnSpc>
                        <a:spcBef>
                          <a:spcPts val="0"/>
                        </a:spcBef>
                        <a:spcAft>
                          <a:spcPts val="0"/>
                        </a:spcAft>
                      </a:pPr>
                      <a:r>
                        <a:rPr lang="en-GB" sz="1600" b="0" kern="1200" dirty="0">
                          <a:solidFill>
                            <a:schemeClr val="dk1"/>
                          </a:solidFill>
                        </a:rPr>
                        <a:t>1 820</a:t>
                      </a:r>
                      <a:endParaRPr lang="en-US" sz="1600" b="0" kern="1200" dirty="0">
                        <a:solidFill>
                          <a:schemeClr val="dk1"/>
                        </a:solidFill>
                        <a:latin typeface="+mn-lt"/>
                        <a:ea typeface="+mn-ea"/>
                        <a:cs typeface="+mn-cs"/>
                      </a:endParaRPr>
                    </a:p>
                  </a:txBody>
                  <a:tcPr marL="68580" marR="68580" marT="0" marB="0"/>
                </a:tc>
                <a:tc>
                  <a:txBody>
                    <a:bodyPr/>
                    <a:lstStyle/>
                    <a:p>
                      <a:pPr marL="0" marR="0" algn="l">
                        <a:lnSpc>
                          <a:spcPct val="115000"/>
                        </a:lnSpc>
                        <a:spcBef>
                          <a:spcPts val="0"/>
                        </a:spcBef>
                        <a:spcAft>
                          <a:spcPts val="0"/>
                        </a:spcAft>
                      </a:pPr>
                      <a:r>
                        <a:rPr lang="en-GB" sz="1600" b="0" dirty="0">
                          <a:solidFill>
                            <a:srgbClr val="000000"/>
                          </a:solidFill>
                          <a:effectLst/>
                        </a:rPr>
                        <a:t>1 500</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solidFill>
                            <a:srgbClr val="000000"/>
                          </a:solidFill>
                          <a:effectLst/>
                        </a:rPr>
                        <a:t>1 500</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solidFill>
                            <a:srgbClr val="000000"/>
                          </a:solidFill>
                          <a:effectLst/>
                        </a:rPr>
                        <a:t>1 500</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solidFill>
                            <a:srgbClr val="000000"/>
                          </a:solidFill>
                          <a:effectLst/>
                        </a:rPr>
                        <a:t>2 000</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22451626"/>
                  </a:ext>
                </a:extLst>
              </a:tr>
              <a:tr h="1299999">
                <a:tc vMerge="1">
                  <a:txBody>
                    <a:bodyPr/>
                    <a:lstStyle/>
                    <a:p>
                      <a:endParaRPr lang="en-US"/>
                    </a:p>
                  </a:txBody>
                  <a:tcPr/>
                </a:tc>
                <a:tc>
                  <a:txBody>
                    <a:bodyPr/>
                    <a:lstStyle/>
                    <a:p>
                      <a:r>
                        <a:rPr lang="en-ZA" sz="1600" b="0" dirty="0"/>
                        <a:t>Percentage of applications processed in the correct timeframes. </a:t>
                      </a:r>
                      <a:endParaRPr lang="en-US" dirty="0"/>
                    </a:p>
                  </a:txBody>
                  <a:tcPr/>
                </a:tc>
                <a:tc>
                  <a:txBody>
                    <a:bodyPr/>
                    <a:lstStyle/>
                    <a:p>
                      <a:pPr marL="0" algn="l" defTabSz="914400" rtl="0" eaLnBrk="1" latinLnBrk="0" hangingPunct="1"/>
                      <a:r>
                        <a:rPr lang="en-GB" sz="1600" b="0" kern="1200" dirty="0">
                          <a:solidFill>
                            <a:schemeClr val="dk1"/>
                          </a:solidFill>
                        </a:rPr>
                        <a:t>N/A</a:t>
                      </a:r>
                      <a:endParaRPr lang="en-US" sz="1600" b="0" kern="1200" dirty="0">
                        <a:solidFill>
                          <a:schemeClr val="dk1"/>
                        </a:solidFill>
                        <a:latin typeface="+mn-lt"/>
                        <a:ea typeface="+mn-ea"/>
                        <a:cs typeface="+mn-cs"/>
                      </a:endParaRPr>
                    </a:p>
                  </a:txBody>
                  <a:tcPr/>
                </a:tc>
                <a:tc>
                  <a:txBody>
                    <a:bodyPr/>
                    <a:lstStyle/>
                    <a:p>
                      <a:pPr marL="0" algn="l" defTabSz="914400" rtl="0" eaLnBrk="1" latinLnBrk="0" hangingPunct="1"/>
                      <a:r>
                        <a:rPr lang="en-GB" sz="1600" b="0" kern="1200" dirty="0">
                          <a:solidFill>
                            <a:schemeClr val="dk1"/>
                          </a:solidFill>
                        </a:rPr>
                        <a:t>90%</a:t>
                      </a:r>
                      <a:endParaRPr lang="en-US" sz="1600" b="0" kern="1200" dirty="0">
                        <a:solidFill>
                          <a:schemeClr val="dk1"/>
                        </a:solidFill>
                        <a:latin typeface="+mn-lt"/>
                        <a:ea typeface="+mn-ea"/>
                        <a:cs typeface="+mn-cs"/>
                      </a:endParaRPr>
                    </a:p>
                  </a:txBody>
                  <a:tcPr marL="68580" marR="68580" marT="0" marB="0"/>
                </a:tc>
                <a:tc>
                  <a:txBody>
                    <a:bodyPr/>
                    <a:lstStyle/>
                    <a:p>
                      <a:r>
                        <a:rPr lang="en-GB" sz="1600" b="0" dirty="0">
                          <a:effectLst/>
                        </a:rPr>
                        <a:t>93%</a:t>
                      </a:r>
                      <a:endParaRPr lang="en-US" sz="1600" b="0" dirty="0"/>
                    </a:p>
                  </a:txBody>
                  <a:tcPr marL="68580" marR="68580" marT="0" marB="0"/>
                </a:tc>
                <a:tc>
                  <a:txBody>
                    <a:bodyPr/>
                    <a:lstStyle/>
                    <a:p>
                      <a:r>
                        <a:rPr lang="en-GB" sz="1600" b="0" dirty="0">
                          <a:effectLst/>
                        </a:rPr>
                        <a:t>95%</a:t>
                      </a:r>
                      <a:endParaRPr lang="en-US" sz="1600" b="0" dirty="0"/>
                    </a:p>
                  </a:txBody>
                  <a:tcPr marL="68580" marR="68580" marT="0" marB="0"/>
                </a:tc>
                <a:tc>
                  <a:txBody>
                    <a:bodyPr/>
                    <a:lstStyle/>
                    <a:p>
                      <a:r>
                        <a:rPr lang="en-GB" sz="1600" b="0" dirty="0">
                          <a:effectLst/>
                        </a:rPr>
                        <a:t>95%</a:t>
                      </a:r>
                      <a:endParaRPr lang="en-US" sz="1600" b="0" dirty="0"/>
                    </a:p>
                  </a:txBody>
                  <a:tcPr marL="68580" marR="68580" marT="0" marB="0"/>
                </a:tc>
                <a:tc>
                  <a:txBody>
                    <a:bodyPr/>
                    <a:lstStyle/>
                    <a:p>
                      <a:r>
                        <a:rPr lang="en-GB" sz="1600" b="0" dirty="0">
                          <a:effectLst/>
                        </a:rPr>
                        <a:t>95%</a:t>
                      </a:r>
                      <a:endParaRPr lang="en-US" sz="1600" b="0" dirty="0"/>
                    </a:p>
                  </a:txBody>
                  <a:tcPr marL="68580" marR="68580" marT="0" marB="0"/>
                </a:tc>
                <a:extLst>
                  <a:ext uri="{0D108BD9-81ED-4DB2-BD59-A6C34878D82A}">
                    <a16:rowId xmlns:a16="http://schemas.microsoft.com/office/drawing/2014/main" val="1470608806"/>
                  </a:ext>
                </a:extLst>
              </a:tr>
              <a:tr h="1207536">
                <a:tc vMerge="1">
                  <a:txBody>
                    <a:bodyPr/>
                    <a:lstStyle/>
                    <a:p>
                      <a:endParaRPr lang="en-US"/>
                    </a:p>
                  </a:txBody>
                  <a:tcPr/>
                </a:tc>
                <a:tc>
                  <a:txBody>
                    <a:bodyPr/>
                    <a:lstStyle/>
                    <a:p>
                      <a:r>
                        <a:rPr lang="en-ZA" sz="1600" b="0" dirty="0"/>
                        <a:t>Percentage of scientists retained. </a:t>
                      </a:r>
                      <a:endParaRPr lang="en-ZA" sz="1600" b="0" dirty="0">
                        <a:latin typeface="+mn-lt"/>
                        <a:cs typeface="Calibri" panose="020F0502020204030204" pitchFamily="34" charset="0"/>
                      </a:endParaRPr>
                    </a:p>
                  </a:txBody>
                  <a:tcPr/>
                </a:tc>
                <a:tc>
                  <a:txBody>
                    <a:bodyPr/>
                    <a:lstStyle/>
                    <a:p>
                      <a:pPr marL="0" marR="0" algn="l" defTabSz="914400" rtl="0" eaLnBrk="1" latinLnBrk="0" hangingPunct="1">
                        <a:lnSpc>
                          <a:spcPct val="115000"/>
                        </a:lnSpc>
                        <a:spcBef>
                          <a:spcPts val="0"/>
                        </a:spcBef>
                        <a:spcAft>
                          <a:spcPts val="0"/>
                        </a:spcAft>
                      </a:pPr>
                      <a:r>
                        <a:rPr lang="en-GB" sz="1600" b="0" kern="1200" dirty="0">
                          <a:solidFill>
                            <a:schemeClr val="dk1"/>
                          </a:solidFill>
                        </a:rPr>
                        <a:t>N/A</a:t>
                      </a:r>
                      <a:endParaRPr lang="en-US" sz="1600" b="0" kern="1200" dirty="0">
                        <a:solidFill>
                          <a:schemeClr val="dk1"/>
                        </a:solidFill>
                        <a:latin typeface="+mn-lt"/>
                        <a:ea typeface="+mn-ea"/>
                        <a:cs typeface="+mn-cs"/>
                      </a:endParaRPr>
                    </a:p>
                  </a:txBody>
                  <a:tcPr/>
                </a:tc>
                <a:tc>
                  <a:txBody>
                    <a:bodyPr/>
                    <a:lstStyle/>
                    <a:p>
                      <a:pPr marL="0" marR="0" algn="l" defTabSz="914400" rtl="0" eaLnBrk="1" latinLnBrk="0" hangingPunct="1">
                        <a:lnSpc>
                          <a:spcPct val="115000"/>
                        </a:lnSpc>
                        <a:spcBef>
                          <a:spcPts val="0"/>
                        </a:spcBef>
                        <a:spcAft>
                          <a:spcPts val="0"/>
                        </a:spcAft>
                      </a:pPr>
                      <a:r>
                        <a:rPr lang="en-GB" sz="1600" b="0" kern="1200" dirty="0">
                          <a:solidFill>
                            <a:schemeClr val="dk1"/>
                          </a:solidFill>
                        </a:rPr>
                        <a:t>80%</a:t>
                      </a:r>
                      <a:endParaRPr lang="en-US" sz="1600" b="0" kern="1200" dirty="0">
                        <a:solidFill>
                          <a:schemeClr val="dk1"/>
                        </a:solidFill>
                        <a:latin typeface="+mn-lt"/>
                        <a:ea typeface="+mn-ea"/>
                        <a:cs typeface="+mn-cs"/>
                      </a:endParaRPr>
                    </a:p>
                  </a:txBody>
                  <a:tcPr marL="68580" marR="68580" marT="0" marB="0"/>
                </a:tc>
                <a:tc>
                  <a:txBody>
                    <a:bodyPr/>
                    <a:lstStyle/>
                    <a:p>
                      <a:pPr marL="0" marR="0" algn="l">
                        <a:lnSpc>
                          <a:spcPct val="115000"/>
                        </a:lnSpc>
                        <a:spcBef>
                          <a:spcPts val="0"/>
                        </a:spcBef>
                        <a:spcAft>
                          <a:spcPts val="0"/>
                        </a:spcAft>
                      </a:pPr>
                      <a:r>
                        <a:rPr lang="en-GB" sz="1600" b="0">
                          <a:effectLst/>
                        </a:rPr>
                        <a:t>80%</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a:effectLst/>
                        </a:rPr>
                        <a:t>80%</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effectLst/>
                        </a:rPr>
                        <a:t>80%</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effectLst/>
                        </a:rPr>
                        <a:t>85%</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20446829"/>
                  </a:ext>
                </a:extLst>
              </a:tr>
            </a:tbl>
          </a:graphicData>
        </a:graphic>
      </p:graphicFrame>
      <p:sp>
        <p:nvSpPr>
          <p:cNvPr id="7" name="TextBox 6">
            <a:extLst>
              <a:ext uri="{FF2B5EF4-FFF2-40B4-BE49-F238E27FC236}">
                <a16:creationId xmlns:a16="http://schemas.microsoft.com/office/drawing/2014/main" id="{9C922BFB-AFDD-416F-8D6C-2F5EEE56F483}"/>
              </a:ext>
            </a:extLst>
          </p:cNvPr>
          <p:cNvSpPr txBox="1"/>
          <p:nvPr/>
        </p:nvSpPr>
        <p:spPr>
          <a:xfrm>
            <a:off x="206477" y="1020074"/>
            <a:ext cx="10515539" cy="646331"/>
          </a:xfrm>
          <a:prstGeom prst="rect">
            <a:avLst/>
          </a:prstGeom>
          <a:noFill/>
        </p:spPr>
        <p:txBody>
          <a:bodyPr wrap="square">
            <a:spAutoFit/>
          </a:bodyPr>
          <a:lstStyle/>
          <a:p>
            <a:r>
              <a:rPr lang="en-ZA" b="1" dirty="0">
                <a:cs typeface="Calibri" panose="020F0502020204030204" pitchFamily="34" charset="0"/>
              </a:rPr>
              <a:t>STRATEGIC OBJECTIVE 2: To enforce high professional and ethical standards for the natural scientific workforce.</a:t>
            </a:r>
            <a:endParaRPr lang="en-ZA" sz="1800" dirty="0">
              <a:latin typeface="+mn-lt"/>
              <a:cs typeface="Calibri" panose="020F0502020204030204" pitchFamily="34" charset="0"/>
            </a:endParaRPr>
          </a:p>
        </p:txBody>
      </p:sp>
    </p:spTree>
    <p:extLst>
      <p:ext uri="{BB962C8B-B14F-4D97-AF65-F5344CB8AC3E}">
        <p14:creationId xmlns:p14="http://schemas.microsoft.com/office/powerpoint/2010/main" val="2381691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Shape 1"/>
          <p:cNvSpPr txBox="1"/>
          <p:nvPr/>
        </p:nvSpPr>
        <p:spPr>
          <a:xfrm>
            <a:off x="838080" y="365040"/>
            <a:ext cx="8961120" cy="779040"/>
          </a:xfrm>
          <a:prstGeom prst="rect">
            <a:avLst/>
          </a:prstGeom>
          <a:noFill/>
          <a:ln w="0">
            <a:noFill/>
          </a:ln>
        </p:spPr>
        <p:txBody>
          <a:bodyPr anchor="ctr">
            <a:noAutofit/>
          </a:bodyPr>
          <a:lstStyle/>
          <a:p>
            <a:pPr>
              <a:lnSpc>
                <a:spcPct val="90000"/>
              </a:lnSpc>
            </a:pPr>
            <a:r>
              <a:rPr lang="en-US" sz="3200" b="1" strike="noStrike" spc="-1" dirty="0">
                <a:solidFill>
                  <a:schemeClr val="accent6">
                    <a:lumMod val="50000"/>
                  </a:schemeClr>
                </a:solidFill>
                <a:latin typeface="Calibri Light"/>
              </a:rPr>
              <a:t>	</a:t>
            </a:r>
            <a:endParaRPr lang="en-US" sz="3200" b="1" strike="noStrike" spc="-1" dirty="0">
              <a:solidFill>
                <a:schemeClr val="accent6">
                  <a:lumMod val="50000"/>
                </a:schemeClr>
              </a:solidFill>
              <a:latin typeface="Calibri"/>
            </a:endParaRPr>
          </a:p>
        </p:txBody>
      </p:sp>
      <p:sp>
        <p:nvSpPr>
          <p:cNvPr id="133" name="TextShape 2"/>
          <p:cNvSpPr txBox="1"/>
          <p:nvPr/>
        </p:nvSpPr>
        <p:spPr>
          <a:xfrm>
            <a:off x="617958" y="2081017"/>
            <a:ext cx="10515240" cy="4859280"/>
          </a:xfrm>
          <a:prstGeom prst="rect">
            <a:avLst/>
          </a:prstGeom>
          <a:noFill/>
          <a:ln w="0">
            <a:noFill/>
          </a:ln>
        </p:spPr>
        <p:txBody>
          <a:bodyPr>
            <a:noAutofit/>
          </a:bodyPr>
          <a:lstStyle/>
          <a:p>
            <a:pPr algn="just">
              <a:lnSpc>
                <a:spcPct val="150000"/>
              </a:lnSpc>
            </a:pPr>
            <a:r>
              <a:rPr lang="en-US" sz="4000" b="0" strike="noStrike" spc="-1" dirty="0">
                <a:solidFill>
                  <a:schemeClr val="accent1"/>
                </a:solidFill>
                <a:latin typeface="Calibri" panose="020F0502020204030204" pitchFamily="34" charset="0"/>
                <a:cs typeface="Calibri" panose="020F0502020204030204" pitchFamily="34" charset="0"/>
              </a:rPr>
              <a:t>  </a:t>
            </a:r>
            <a:r>
              <a:rPr lang="en-US" sz="4000" b="1" spc="-1" dirty="0">
                <a:solidFill>
                  <a:schemeClr val="accent1"/>
                </a:solidFill>
                <a:latin typeface="Calibri" panose="020F0502020204030204" pitchFamily="34" charset="0"/>
                <a:cs typeface="Calibri" panose="020F0502020204030204" pitchFamily="34" charset="0"/>
              </a:rPr>
              <a:t>Our</a:t>
            </a:r>
            <a:r>
              <a:rPr lang="en-US" sz="4000" spc="-1" dirty="0">
                <a:solidFill>
                  <a:schemeClr val="accent1"/>
                </a:solidFill>
                <a:latin typeface="Calibri" panose="020F0502020204030204" pitchFamily="34" charset="0"/>
                <a:cs typeface="Calibri" panose="020F0502020204030204" pitchFamily="34" charset="0"/>
              </a:rPr>
              <a:t> </a:t>
            </a:r>
            <a:r>
              <a:rPr lang="en-US" sz="4000" b="1" strike="noStrike" spc="-1" dirty="0">
                <a:solidFill>
                  <a:schemeClr val="accent1"/>
                </a:solidFill>
                <a:latin typeface="Calibri" panose="020F0502020204030204" pitchFamily="34" charset="0"/>
                <a:cs typeface="Calibri" panose="020F0502020204030204" pitchFamily="34" charset="0"/>
              </a:rPr>
              <a:t>Mandate:</a:t>
            </a:r>
          </a:p>
        </p:txBody>
      </p:sp>
      <p:sp>
        <p:nvSpPr>
          <p:cNvPr id="7" name="TextBox 6">
            <a:extLst>
              <a:ext uri="{FF2B5EF4-FFF2-40B4-BE49-F238E27FC236}">
                <a16:creationId xmlns:a16="http://schemas.microsoft.com/office/drawing/2014/main" id="{9C922BFB-AFDD-416F-8D6C-2F5EEE56F483}"/>
              </a:ext>
            </a:extLst>
          </p:cNvPr>
          <p:cNvSpPr txBox="1"/>
          <p:nvPr/>
        </p:nvSpPr>
        <p:spPr>
          <a:xfrm>
            <a:off x="617958" y="1069104"/>
            <a:ext cx="10515539" cy="707886"/>
          </a:xfrm>
          <a:prstGeom prst="rect">
            <a:avLst/>
          </a:prstGeom>
          <a:noFill/>
        </p:spPr>
        <p:txBody>
          <a:bodyPr wrap="square">
            <a:spAutoFit/>
          </a:bodyPr>
          <a:lstStyle/>
          <a:p>
            <a:pPr algn="just"/>
            <a:r>
              <a:rPr lang="en-ZA" sz="2000" b="1" dirty="0">
                <a:cs typeface="Calibri" panose="020F0502020204030204" pitchFamily="34" charset="0"/>
              </a:rPr>
              <a:t>STRATEGIC OBJECTIVE 3: To promote the natural science professions and science engagement in South Africa</a:t>
            </a:r>
            <a:endParaRPr lang="en-ZA" sz="2000" dirty="0">
              <a:latin typeface="+mn-lt"/>
              <a:cs typeface="Calibri" panose="020F0502020204030204" pitchFamily="34" charset="0"/>
            </a:endParaRPr>
          </a:p>
        </p:txBody>
      </p:sp>
      <p:graphicFrame>
        <p:nvGraphicFramePr>
          <p:cNvPr id="4" name="Diagram 3">
            <a:extLst>
              <a:ext uri="{FF2B5EF4-FFF2-40B4-BE49-F238E27FC236}">
                <a16:creationId xmlns:a16="http://schemas.microsoft.com/office/drawing/2014/main" id="{B33B97E0-C610-3921-E002-7CFA081C0B5E}"/>
              </a:ext>
            </a:extLst>
          </p:cNvPr>
          <p:cNvGraphicFramePr/>
          <p:nvPr/>
        </p:nvGraphicFramePr>
        <p:xfrm>
          <a:off x="955406" y="2713927"/>
          <a:ext cx="9840344" cy="41418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C6CF1701-CFB1-277E-8242-CF68A7501F51}"/>
              </a:ext>
            </a:extLst>
          </p:cNvPr>
          <p:cNvSpPr txBox="1"/>
          <p:nvPr/>
        </p:nvSpPr>
        <p:spPr>
          <a:xfrm flipH="1">
            <a:off x="11421374" y="6426927"/>
            <a:ext cx="509369" cy="369332"/>
          </a:xfrm>
          <a:prstGeom prst="rect">
            <a:avLst/>
          </a:prstGeom>
          <a:noFill/>
        </p:spPr>
        <p:txBody>
          <a:bodyPr wrap="square" rtlCol="0">
            <a:spAutoFit/>
          </a:bodyPr>
          <a:lstStyle/>
          <a:p>
            <a:r>
              <a:rPr lang="en-US" dirty="0">
                <a:solidFill>
                  <a:schemeClr val="bg2"/>
                </a:solidFill>
              </a:rPr>
              <a:t>22</a:t>
            </a:r>
          </a:p>
        </p:txBody>
      </p:sp>
    </p:spTree>
    <p:extLst>
      <p:ext uri="{BB962C8B-B14F-4D97-AF65-F5344CB8AC3E}">
        <p14:creationId xmlns:p14="http://schemas.microsoft.com/office/powerpoint/2010/main" val="296621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extShape 2"/>
          <p:cNvSpPr txBox="1"/>
          <p:nvPr/>
        </p:nvSpPr>
        <p:spPr>
          <a:xfrm>
            <a:off x="617958" y="2206523"/>
            <a:ext cx="10515240" cy="4859280"/>
          </a:xfrm>
          <a:prstGeom prst="rect">
            <a:avLst/>
          </a:prstGeom>
          <a:noFill/>
          <a:ln w="0">
            <a:noFill/>
          </a:ln>
        </p:spPr>
        <p:txBody>
          <a:bodyPr>
            <a:noAutofit/>
          </a:bodyPr>
          <a:lstStyle/>
          <a:p>
            <a:pPr algn="just">
              <a:lnSpc>
                <a:spcPct val="150000"/>
              </a:lnSpc>
            </a:pPr>
            <a:endParaRPr lang="en-US" sz="2000" b="0" strike="noStrike" spc="-1" dirty="0">
              <a:solidFill>
                <a:srgbClr val="000000"/>
              </a:solidFill>
              <a:latin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a16="http://schemas.microsoft.com/office/drawing/2014/main" id="{F9FAA72D-E053-F776-E7CD-4923A0FA620C}"/>
              </a:ext>
            </a:extLst>
          </p:cNvPr>
          <p:cNvGraphicFramePr>
            <a:graphicFrameLocks noGrp="1"/>
          </p:cNvGraphicFramePr>
          <p:nvPr>
            <p:extLst>
              <p:ext uri="{D42A27DB-BD31-4B8C-83A1-F6EECF244321}">
                <p14:modId xmlns:p14="http://schemas.microsoft.com/office/powerpoint/2010/main" val="2090430170"/>
              </p:ext>
            </p:extLst>
          </p:nvPr>
        </p:nvGraphicFramePr>
        <p:xfrm>
          <a:off x="727585" y="1892295"/>
          <a:ext cx="10736828" cy="3216844"/>
        </p:xfrm>
        <a:graphic>
          <a:graphicData uri="http://schemas.openxmlformats.org/drawingml/2006/table">
            <a:tbl>
              <a:tblPr firstRow="1" firstCol="1" bandRow="1">
                <a:tableStyleId>{69CF1AB2-1976-4502-BF36-3FF5EA218861}</a:tableStyleId>
              </a:tblPr>
              <a:tblGrid>
                <a:gridCol w="10736828">
                  <a:extLst>
                    <a:ext uri="{9D8B030D-6E8A-4147-A177-3AD203B41FA5}">
                      <a16:colId xmlns:a16="http://schemas.microsoft.com/office/drawing/2014/main" val="2991289870"/>
                    </a:ext>
                  </a:extLst>
                </a:gridCol>
              </a:tblGrid>
              <a:tr h="784203">
                <a:tc>
                  <a:txBody>
                    <a:bodyPr/>
                    <a:lstStyle/>
                    <a:p>
                      <a:pPr marL="0" marR="0" algn="just">
                        <a:lnSpc>
                          <a:spcPct val="115000"/>
                        </a:lnSpc>
                        <a:spcBef>
                          <a:spcPts val="0"/>
                        </a:spcBef>
                        <a:spcAft>
                          <a:spcPts val="1000"/>
                        </a:spcAft>
                      </a:pPr>
                      <a:r>
                        <a:rPr lang="en-GB" sz="2400" b="0" dirty="0">
                          <a:effectLst/>
                        </a:rPr>
                        <a:t>The Impact of Climate Change on Future Pandemics</a:t>
                      </a:r>
                      <a:endParaRPr lang="en-US"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45062338"/>
                  </a:ext>
                </a:extLst>
              </a:tr>
              <a:tr h="803154">
                <a:tc>
                  <a:txBody>
                    <a:bodyPr/>
                    <a:lstStyle/>
                    <a:p>
                      <a:pPr marL="0" marR="0" algn="just">
                        <a:lnSpc>
                          <a:spcPct val="115000"/>
                        </a:lnSpc>
                        <a:spcBef>
                          <a:spcPts val="0"/>
                        </a:spcBef>
                        <a:spcAft>
                          <a:spcPts val="1000"/>
                        </a:spcAft>
                      </a:pPr>
                      <a:r>
                        <a:rPr lang="en-GB" sz="2400" b="0" dirty="0">
                          <a:effectLst/>
                        </a:rPr>
                        <a:t>Guidelines on Research Ethics and Publication Practices</a:t>
                      </a:r>
                      <a:endParaRPr lang="en-US"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114726787"/>
                  </a:ext>
                </a:extLst>
              </a:tr>
              <a:tr h="813066">
                <a:tc>
                  <a:txBody>
                    <a:bodyPr/>
                    <a:lstStyle/>
                    <a:p>
                      <a:pPr marL="0" marR="0" algn="just">
                        <a:lnSpc>
                          <a:spcPct val="115000"/>
                        </a:lnSpc>
                        <a:spcBef>
                          <a:spcPts val="0"/>
                        </a:spcBef>
                        <a:spcAft>
                          <a:spcPts val="1000"/>
                        </a:spcAft>
                      </a:pPr>
                      <a:r>
                        <a:rPr lang="en-GB" sz="2400" b="0" dirty="0">
                          <a:effectLst/>
                        </a:rPr>
                        <a:t>Promoting ethical and professional conduct for natural science professionals</a:t>
                      </a:r>
                      <a:endParaRPr lang="en-US"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96539548"/>
                  </a:ext>
                </a:extLst>
              </a:tr>
              <a:tr h="816421">
                <a:tc>
                  <a:txBody>
                    <a:bodyPr/>
                    <a:lstStyle/>
                    <a:p>
                      <a:pPr marL="0" marR="0" algn="just">
                        <a:lnSpc>
                          <a:spcPct val="115000"/>
                        </a:lnSpc>
                        <a:spcBef>
                          <a:spcPts val="0"/>
                        </a:spcBef>
                        <a:spcAft>
                          <a:spcPts val="1000"/>
                        </a:spcAft>
                      </a:pPr>
                      <a:r>
                        <a:rPr lang="en-GB" sz="2400" b="0" dirty="0">
                          <a:effectLst/>
                        </a:rPr>
                        <a:t>Reflections on science communication in the age of pandemics</a:t>
                      </a:r>
                      <a:endParaRPr lang="en-US"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75998772"/>
                  </a:ext>
                </a:extLst>
              </a:tr>
            </a:tbl>
          </a:graphicData>
        </a:graphic>
      </p:graphicFrame>
      <p:sp>
        <p:nvSpPr>
          <p:cNvPr id="2" name="TextBox 1">
            <a:extLst>
              <a:ext uri="{FF2B5EF4-FFF2-40B4-BE49-F238E27FC236}">
                <a16:creationId xmlns:a16="http://schemas.microsoft.com/office/drawing/2014/main" id="{3B309B77-CEA8-CDE1-8858-ACD30A8EA0F5}"/>
              </a:ext>
            </a:extLst>
          </p:cNvPr>
          <p:cNvSpPr txBox="1"/>
          <p:nvPr/>
        </p:nvSpPr>
        <p:spPr>
          <a:xfrm>
            <a:off x="637645" y="273388"/>
            <a:ext cx="10916709" cy="1354217"/>
          </a:xfrm>
          <a:prstGeom prst="rect">
            <a:avLst/>
          </a:prstGeom>
          <a:noFill/>
        </p:spPr>
        <p:txBody>
          <a:bodyPr wrap="square">
            <a:spAutoFit/>
          </a:bodyPr>
          <a:lstStyle/>
          <a:p>
            <a:r>
              <a:rPr lang="en-ZA" sz="3200" b="1" spc="-1" dirty="0">
                <a:solidFill>
                  <a:schemeClr val="accent1">
                    <a:lumMod val="75000"/>
                  </a:schemeClr>
                </a:solidFill>
                <a:latin typeface="Arial"/>
              </a:rPr>
              <a:t>Promoting the natural science professions and </a:t>
            </a:r>
          </a:p>
          <a:p>
            <a:r>
              <a:rPr lang="en-ZA" sz="3200" b="1" spc="-1" dirty="0">
                <a:solidFill>
                  <a:schemeClr val="accent1">
                    <a:lumMod val="75000"/>
                  </a:schemeClr>
                </a:solidFill>
                <a:latin typeface="Arial"/>
              </a:rPr>
              <a:t>science engagement in South Africa</a:t>
            </a:r>
          </a:p>
          <a:p>
            <a:endParaRPr lang="en-ZA" sz="1800" dirty="0">
              <a:latin typeface="+mn-lt"/>
              <a:cs typeface="Calibri" panose="020F0502020204030204" pitchFamily="34" charset="0"/>
            </a:endParaRPr>
          </a:p>
        </p:txBody>
      </p:sp>
      <p:sp>
        <p:nvSpPr>
          <p:cNvPr id="4" name="TextBox 3">
            <a:extLst>
              <a:ext uri="{FF2B5EF4-FFF2-40B4-BE49-F238E27FC236}">
                <a16:creationId xmlns:a16="http://schemas.microsoft.com/office/drawing/2014/main" id="{D3893BAA-4F74-3D2C-1E6B-5B2B3603E4D1}"/>
              </a:ext>
            </a:extLst>
          </p:cNvPr>
          <p:cNvSpPr txBox="1"/>
          <p:nvPr/>
        </p:nvSpPr>
        <p:spPr>
          <a:xfrm flipH="1">
            <a:off x="11421374" y="6426927"/>
            <a:ext cx="509369" cy="369332"/>
          </a:xfrm>
          <a:prstGeom prst="rect">
            <a:avLst/>
          </a:prstGeom>
          <a:noFill/>
        </p:spPr>
        <p:txBody>
          <a:bodyPr wrap="square" rtlCol="0">
            <a:spAutoFit/>
          </a:bodyPr>
          <a:lstStyle/>
          <a:p>
            <a:r>
              <a:rPr lang="en-US" dirty="0">
                <a:solidFill>
                  <a:schemeClr val="bg2"/>
                </a:solidFill>
              </a:rPr>
              <a:t>23</a:t>
            </a:r>
          </a:p>
        </p:txBody>
      </p:sp>
    </p:spTree>
    <p:extLst>
      <p:ext uri="{BB962C8B-B14F-4D97-AF65-F5344CB8AC3E}">
        <p14:creationId xmlns:p14="http://schemas.microsoft.com/office/powerpoint/2010/main" val="4199024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0D25318-706E-966D-B361-08C1369C8623}"/>
              </a:ext>
            </a:extLst>
          </p:cNvPr>
          <p:cNvGraphicFramePr/>
          <p:nvPr>
            <p:extLst>
              <p:ext uri="{D42A27DB-BD31-4B8C-83A1-F6EECF244321}">
                <p14:modId xmlns:p14="http://schemas.microsoft.com/office/powerpoint/2010/main" val="1330114861"/>
              </p:ext>
            </p:extLst>
          </p:nvPr>
        </p:nvGraphicFramePr>
        <p:xfrm>
          <a:off x="545470" y="860612"/>
          <a:ext cx="10807850" cy="5316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2CBE7CF1-28C7-8644-EFCB-9DC047F6E2A0}"/>
              </a:ext>
            </a:extLst>
          </p:cNvPr>
          <p:cNvSpPr txBox="1"/>
          <p:nvPr/>
        </p:nvSpPr>
        <p:spPr>
          <a:xfrm flipH="1">
            <a:off x="11421374" y="6426927"/>
            <a:ext cx="509369" cy="369332"/>
          </a:xfrm>
          <a:prstGeom prst="rect">
            <a:avLst/>
          </a:prstGeom>
          <a:noFill/>
        </p:spPr>
        <p:txBody>
          <a:bodyPr wrap="square" rtlCol="0">
            <a:spAutoFit/>
          </a:bodyPr>
          <a:lstStyle/>
          <a:p>
            <a:r>
              <a:rPr lang="en-US" dirty="0">
                <a:solidFill>
                  <a:schemeClr val="bg2"/>
                </a:solidFill>
              </a:rPr>
              <a:t>24</a:t>
            </a:r>
          </a:p>
        </p:txBody>
      </p:sp>
    </p:spTree>
    <p:extLst>
      <p:ext uri="{BB962C8B-B14F-4D97-AF65-F5344CB8AC3E}">
        <p14:creationId xmlns:p14="http://schemas.microsoft.com/office/powerpoint/2010/main" val="1741106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Shape 1"/>
          <p:cNvSpPr txBox="1"/>
          <p:nvPr/>
        </p:nvSpPr>
        <p:spPr>
          <a:xfrm>
            <a:off x="144814" y="150135"/>
            <a:ext cx="8961120" cy="779040"/>
          </a:xfrm>
          <a:prstGeom prst="rect">
            <a:avLst/>
          </a:prstGeom>
          <a:noFill/>
          <a:ln w="0">
            <a:noFill/>
          </a:ln>
        </p:spPr>
        <p:txBody>
          <a:bodyPr anchor="ctr">
            <a:noAutofit/>
          </a:bodyPr>
          <a:lstStyle/>
          <a:p>
            <a:pPr>
              <a:lnSpc>
                <a:spcPct val="90000"/>
              </a:lnSpc>
            </a:pPr>
            <a:r>
              <a:rPr lang="en-US" sz="3200" b="1" spc="-1" dirty="0">
                <a:solidFill>
                  <a:schemeClr val="accent1">
                    <a:lumMod val="75000"/>
                  </a:schemeClr>
                </a:solidFill>
                <a:latin typeface="Arial"/>
              </a:rPr>
              <a:t>Performance Plan Indicators and Targets </a:t>
            </a:r>
            <a:r>
              <a:rPr lang="en-US" sz="3200" b="1" strike="noStrike" spc="-1" dirty="0">
                <a:solidFill>
                  <a:schemeClr val="accent6">
                    <a:lumMod val="50000"/>
                  </a:schemeClr>
                </a:solidFill>
                <a:latin typeface="Calibri Light"/>
              </a:rPr>
              <a:t>	</a:t>
            </a:r>
            <a:endParaRPr lang="en-US" sz="3200" b="1" strike="noStrike" spc="-1" dirty="0">
              <a:solidFill>
                <a:schemeClr val="accent6">
                  <a:lumMod val="50000"/>
                </a:schemeClr>
              </a:solidFill>
              <a:latin typeface="Calibri"/>
            </a:endParaRPr>
          </a:p>
        </p:txBody>
      </p:sp>
      <p:sp>
        <p:nvSpPr>
          <p:cNvPr id="133" name="TextShape 2"/>
          <p:cNvSpPr txBox="1"/>
          <p:nvPr/>
        </p:nvSpPr>
        <p:spPr>
          <a:xfrm>
            <a:off x="617958" y="2206523"/>
            <a:ext cx="10515240" cy="4859280"/>
          </a:xfrm>
          <a:prstGeom prst="rect">
            <a:avLst/>
          </a:prstGeom>
          <a:noFill/>
          <a:ln w="0">
            <a:noFill/>
          </a:ln>
        </p:spPr>
        <p:txBody>
          <a:bodyPr>
            <a:noAutofit/>
          </a:bodyPr>
          <a:lstStyle/>
          <a:p>
            <a:pPr algn="just">
              <a:lnSpc>
                <a:spcPct val="150000"/>
              </a:lnSpc>
            </a:pPr>
            <a:endParaRPr lang="en-US" sz="2000" b="0" strike="noStrike" spc="-1" dirty="0">
              <a:solidFill>
                <a:srgbClr val="000000"/>
              </a:solidFill>
              <a:latin typeface="Calibri" panose="020F0502020204030204" pitchFamily="34" charset="0"/>
              <a:cs typeface="Calibri" panose="020F0502020204030204" pitchFamily="34" charset="0"/>
            </a:endParaRPr>
          </a:p>
        </p:txBody>
      </p:sp>
      <p:graphicFrame>
        <p:nvGraphicFramePr>
          <p:cNvPr id="2" name="Table 2">
            <a:extLst>
              <a:ext uri="{FF2B5EF4-FFF2-40B4-BE49-F238E27FC236}">
                <a16:creationId xmlns:a16="http://schemas.microsoft.com/office/drawing/2014/main" id="{673533E2-63ED-45D5-9939-196BE50B479F}"/>
              </a:ext>
            </a:extLst>
          </p:cNvPr>
          <p:cNvGraphicFramePr>
            <a:graphicFrameLocks noGrp="1"/>
          </p:cNvGraphicFramePr>
          <p:nvPr>
            <p:extLst>
              <p:ext uri="{D42A27DB-BD31-4B8C-83A1-F6EECF244321}">
                <p14:modId xmlns:p14="http://schemas.microsoft.com/office/powerpoint/2010/main" val="2497051592"/>
              </p:ext>
            </p:extLst>
          </p:nvPr>
        </p:nvGraphicFramePr>
        <p:xfrm>
          <a:off x="144814" y="1840924"/>
          <a:ext cx="11785929" cy="4477449"/>
        </p:xfrm>
        <a:graphic>
          <a:graphicData uri="http://schemas.openxmlformats.org/drawingml/2006/table">
            <a:tbl>
              <a:tblPr firstRow="1" bandRow="1">
                <a:tableStyleId>{7DF18680-E054-41AD-8BC1-D1AEF772440D}</a:tableStyleId>
              </a:tblPr>
              <a:tblGrid>
                <a:gridCol w="2011656">
                  <a:extLst>
                    <a:ext uri="{9D8B030D-6E8A-4147-A177-3AD203B41FA5}">
                      <a16:colId xmlns:a16="http://schemas.microsoft.com/office/drawing/2014/main" val="638813622"/>
                    </a:ext>
                  </a:extLst>
                </a:gridCol>
                <a:gridCol w="2014475">
                  <a:extLst>
                    <a:ext uri="{9D8B030D-6E8A-4147-A177-3AD203B41FA5}">
                      <a16:colId xmlns:a16="http://schemas.microsoft.com/office/drawing/2014/main" val="3561988932"/>
                    </a:ext>
                  </a:extLst>
                </a:gridCol>
                <a:gridCol w="1244613">
                  <a:extLst>
                    <a:ext uri="{9D8B030D-6E8A-4147-A177-3AD203B41FA5}">
                      <a16:colId xmlns:a16="http://schemas.microsoft.com/office/drawing/2014/main" val="34657788"/>
                    </a:ext>
                  </a:extLst>
                </a:gridCol>
                <a:gridCol w="1393176">
                  <a:extLst>
                    <a:ext uri="{9D8B030D-6E8A-4147-A177-3AD203B41FA5}">
                      <a16:colId xmlns:a16="http://schemas.microsoft.com/office/drawing/2014/main" val="1032701852"/>
                    </a:ext>
                  </a:extLst>
                </a:gridCol>
                <a:gridCol w="1584032">
                  <a:extLst>
                    <a:ext uri="{9D8B030D-6E8A-4147-A177-3AD203B41FA5}">
                      <a16:colId xmlns:a16="http://schemas.microsoft.com/office/drawing/2014/main" val="1596638921"/>
                    </a:ext>
                  </a:extLst>
                </a:gridCol>
                <a:gridCol w="1206128">
                  <a:extLst>
                    <a:ext uri="{9D8B030D-6E8A-4147-A177-3AD203B41FA5}">
                      <a16:colId xmlns:a16="http://schemas.microsoft.com/office/drawing/2014/main" val="568394691"/>
                    </a:ext>
                  </a:extLst>
                </a:gridCol>
                <a:gridCol w="1211691">
                  <a:extLst>
                    <a:ext uri="{9D8B030D-6E8A-4147-A177-3AD203B41FA5}">
                      <a16:colId xmlns:a16="http://schemas.microsoft.com/office/drawing/2014/main" val="3582553882"/>
                    </a:ext>
                  </a:extLst>
                </a:gridCol>
                <a:gridCol w="1120158">
                  <a:extLst>
                    <a:ext uri="{9D8B030D-6E8A-4147-A177-3AD203B41FA5}">
                      <a16:colId xmlns:a16="http://schemas.microsoft.com/office/drawing/2014/main" val="3946845212"/>
                    </a:ext>
                  </a:extLst>
                </a:gridCol>
              </a:tblGrid>
              <a:tr h="522528">
                <a:tc rowSpan="2">
                  <a:txBody>
                    <a:bodyPr/>
                    <a:lstStyle/>
                    <a:p>
                      <a:r>
                        <a:rPr lang="en-US" sz="1700" dirty="0">
                          <a:solidFill>
                            <a:schemeClr val="tx1"/>
                          </a:solidFill>
                        </a:rPr>
                        <a:t>Outcome</a:t>
                      </a:r>
                      <a:endParaRPr lang="en-US" sz="1700" dirty="0">
                        <a:solidFill>
                          <a:schemeClr val="tx1"/>
                        </a:solidFill>
                        <a:latin typeface="+mn-lt"/>
                        <a:cs typeface="Calibri" panose="020F0502020204030204" pitchFamily="34" charset="0"/>
                      </a:endParaRPr>
                    </a:p>
                  </a:txBody>
                  <a:tcPr/>
                </a:tc>
                <a:tc rowSpan="2">
                  <a:txBody>
                    <a:bodyPr/>
                    <a:lstStyle/>
                    <a:p>
                      <a:r>
                        <a:rPr lang="en-US" sz="1700" dirty="0">
                          <a:solidFill>
                            <a:schemeClr val="tx1"/>
                          </a:solidFill>
                        </a:rPr>
                        <a:t>Output Indicator </a:t>
                      </a:r>
                      <a:endParaRPr lang="en-US" sz="1700" dirty="0">
                        <a:solidFill>
                          <a:schemeClr val="tx1"/>
                        </a:solidFill>
                        <a:latin typeface="+mn-lt"/>
                        <a:cs typeface="Calibri" panose="020F0502020204030204" pitchFamily="34" charset="0"/>
                      </a:endParaRPr>
                    </a:p>
                  </a:txBody>
                  <a:tcPr/>
                </a:tc>
                <a:tc gridSpan="2">
                  <a:txBody>
                    <a:bodyPr/>
                    <a:lstStyle/>
                    <a:p>
                      <a:r>
                        <a:rPr lang="en-ZA" sz="1700" dirty="0">
                          <a:solidFill>
                            <a:schemeClr val="tx1"/>
                          </a:solidFill>
                        </a:rPr>
                        <a:t>Actual Performance </a:t>
                      </a:r>
                      <a:endParaRPr lang="en-ZA" sz="1700" dirty="0">
                        <a:solidFill>
                          <a:schemeClr val="tx1"/>
                        </a:solidFill>
                        <a:latin typeface="+mn-lt"/>
                        <a:cs typeface="Calibri" panose="020F0502020204030204" pitchFamily="34" charset="0"/>
                      </a:endParaRPr>
                    </a:p>
                  </a:txBody>
                  <a:tcPr/>
                </a:tc>
                <a:tc hMerge="1">
                  <a:txBody>
                    <a:bodyPr/>
                    <a:lstStyle/>
                    <a:p>
                      <a:endParaRPr lang="en-ZA" sz="1400" dirty="0">
                        <a:solidFill>
                          <a:schemeClr val="bg1"/>
                        </a:solidFill>
                        <a:latin typeface="+mn-lt"/>
                        <a:cs typeface="Calibri" panose="020F0502020204030204" pitchFamily="34" charset="0"/>
                      </a:endParaRPr>
                    </a:p>
                  </a:txBody>
                  <a:tcPr>
                    <a:solidFill>
                      <a:schemeClr val="accent6">
                        <a:lumMod val="50000"/>
                      </a:schemeClr>
                    </a:solidFill>
                  </a:tcPr>
                </a:tc>
                <a:tc>
                  <a:txBody>
                    <a:bodyPr/>
                    <a:lstStyle/>
                    <a:p>
                      <a:r>
                        <a:rPr lang="en-ZA" sz="1700" dirty="0">
                          <a:solidFill>
                            <a:schemeClr val="tx1"/>
                          </a:solidFill>
                        </a:rPr>
                        <a:t>Estimated Performance </a:t>
                      </a:r>
                      <a:endParaRPr lang="en-ZA" sz="1700" dirty="0">
                        <a:solidFill>
                          <a:schemeClr val="tx1"/>
                        </a:solidFill>
                        <a:latin typeface="+mn-lt"/>
                        <a:cs typeface="Calibri" panose="020F0502020204030204" pitchFamily="34" charset="0"/>
                      </a:endParaRPr>
                    </a:p>
                  </a:txBody>
                  <a:tcPr/>
                </a:tc>
                <a:tc gridSpan="3">
                  <a:txBody>
                    <a:bodyPr/>
                    <a:lstStyle/>
                    <a:p>
                      <a:r>
                        <a:rPr lang="en-ZA" sz="1700" dirty="0">
                          <a:solidFill>
                            <a:schemeClr val="tx1"/>
                          </a:solidFill>
                        </a:rPr>
                        <a:t>                MTEF Targets </a:t>
                      </a:r>
                      <a:endParaRPr lang="en-ZA" sz="1700" dirty="0">
                        <a:solidFill>
                          <a:schemeClr val="tx1"/>
                        </a:solidFill>
                        <a:latin typeface="+mn-lt"/>
                        <a:cs typeface="Calibri" panose="020F0502020204030204" pitchFamily="34" charset="0"/>
                      </a:endParaRPr>
                    </a:p>
                  </a:txBody>
                  <a:tcPr/>
                </a:tc>
                <a:tc hMerge="1">
                  <a:txBody>
                    <a:bodyPr/>
                    <a:lstStyle/>
                    <a:p>
                      <a:endParaRPr lang="en-ZA" sz="1400" dirty="0">
                        <a:solidFill>
                          <a:schemeClr val="bg1"/>
                        </a:solidFill>
                        <a:latin typeface="+mn-lt"/>
                        <a:cs typeface="Calibri" panose="020F0502020204030204" pitchFamily="34" charset="0"/>
                      </a:endParaRPr>
                    </a:p>
                  </a:txBody>
                  <a:tcPr>
                    <a:solidFill>
                      <a:schemeClr val="accent6">
                        <a:lumMod val="50000"/>
                      </a:schemeClr>
                    </a:solidFill>
                  </a:tcPr>
                </a:tc>
                <a:tc hMerge="1">
                  <a:txBody>
                    <a:bodyPr/>
                    <a:lstStyle/>
                    <a:p>
                      <a:endParaRPr lang="en-ZA" sz="1400" dirty="0">
                        <a:solidFill>
                          <a:schemeClr val="bg1"/>
                        </a:solidFill>
                        <a:latin typeface="+mn-lt"/>
                        <a:cs typeface="Calibri" panose="020F0502020204030204" pitchFamily="34" charset="0"/>
                      </a:endParaRPr>
                    </a:p>
                  </a:txBody>
                  <a:tcPr>
                    <a:solidFill>
                      <a:schemeClr val="accent6">
                        <a:lumMod val="50000"/>
                      </a:schemeClr>
                    </a:solidFill>
                  </a:tcPr>
                </a:tc>
                <a:extLst>
                  <a:ext uri="{0D108BD9-81ED-4DB2-BD59-A6C34878D82A}">
                    <a16:rowId xmlns:a16="http://schemas.microsoft.com/office/drawing/2014/main" val="2309695656"/>
                  </a:ext>
                </a:extLst>
              </a:tr>
              <a:tr h="522528">
                <a:tc vMerge="1">
                  <a:txBody>
                    <a:bodyPr/>
                    <a:lstStyle/>
                    <a:p>
                      <a:endParaRPr lang="en-US"/>
                    </a:p>
                  </a:txBody>
                  <a:tcPr/>
                </a:tc>
                <a:tc vMerge="1">
                  <a:txBody>
                    <a:bodyPr/>
                    <a:lstStyle/>
                    <a:p>
                      <a:endParaRPr lang="en-US"/>
                    </a:p>
                  </a:txBody>
                  <a:tcPr/>
                </a:tc>
                <a:tc>
                  <a:txBody>
                    <a:bodyPr/>
                    <a:lstStyle/>
                    <a:p>
                      <a:r>
                        <a:rPr lang="en-ZA" sz="1700" b="1" dirty="0">
                          <a:solidFill>
                            <a:schemeClr val="tx1"/>
                          </a:solidFill>
                        </a:rPr>
                        <a:t>2020/21</a:t>
                      </a:r>
                      <a:endParaRPr lang="en-ZA" sz="1700" b="1" dirty="0">
                        <a:solidFill>
                          <a:schemeClr val="tx1"/>
                        </a:solidFill>
                        <a:latin typeface="+mn-lt"/>
                        <a:cs typeface="Calibri" panose="020F0502020204030204" pitchFamily="34" charset="0"/>
                      </a:endParaRPr>
                    </a:p>
                  </a:txBody>
                  <a:tcPr/>
                </a:tc>
                <a:tc>
                  <a:txBody>
                    <a:bodyPr/>
                    <a:lstStyle/>
                    <a:p>
                      <a:r>
                        <a:rPr lang="en-ZA" sz="1700" b="1" dirty="0">
                          <a:solidFill>
                            <a:schemeClr val="tx1"/>
                          </a:solidFill>
                        </a:rPr>
                        <a:t>2021/22</a:t>
                      </a:r>
                      <a:endParaRPr lang="en-ZA" sz="1700" b="1" dirty="0">
                        <a:solidFill>
                          <a:schemeClr val="tx1"/>
                        </a:solidFill>
                        <a:latin typeface="+mn-lt"/>
                        <a:cs typeface="Calibri" panose="020F0502020204030204" pitchFamily="34" charset="0"/>
                      </a:endParaRPr>
                    </a:p>
                  </a:txBody>
                  <a:tcPr/>
                </a:tc>
                <a:tc>
                  <a:txBody>
                    <a:bodyPr/>
                    <a:lstStyle/>
                    <a:p>
                      <a:r>
                        <a:rPr lang="en-US" sz="1700" b="1" dirty="0">
                          <a:solidFill>
                            <a:schemeClr val="tx1"/>
                          </a:solidFill>
                        </a:rPr>
                        <a:t>2022/23</a:t>
                      </a:r>
                    </a:p>
                  </a:txBody>
                  <a:tcPr/>
                </a:tc>
                <a:tc>
                  <a:txBody>
                    <a:bodyPr/>
                    <a:lstStyle/>
                    <a:p>
                      <a:r>
                        <a:rPr lang="en-US" sz="1700" b="1" dirty="0">
                          <a:solidFill>
                            <a:schemeClr val="tx1"/>
                          </a:solidFill>
                        </a:rPr>
                        <a:t>2023/24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dirty="0">
                          <a:solidFill>
                            <a:schemeClr val="tx1"/>
                          </a:solidFill>
                        </a:rPr>
                        <a:t>2024/25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dirty="0">
                          <a:solidFill>
                            <a:schemeClr val="tx1"/>
                          </a:solidFill>
                        </a:rPr>
                        <a:t>2025/26</a:t>
                      </a:r>
                    </a:p>
                    <a:p>
                      <a:endParaRPr lang="en-US" sz="1700" b="1" dirty="0">
                        <a:solidFill>
                          <a:schemeClr val="tx1"/>
                        </a:solidFill>
                      </a:endParaRPr>
                    </a:p>
                  </a:txBody>
                  <a:tcPr/>
                </a:tc>
                <a:extLst>
                  <a:ext uri="{0D108BD9-81ED-4DB2-BD59-A6C34878D82A}">
                    <a16:rowId xmlns:a16="http://schemas.microsoft.com/office/drawing/2014/main" val="589081892"/>
                  </a:ext>
                </a:extLst>
              </a:tr>
              <a:tr h="3131363">
                <a:tc>
                  <a:txBody>
                    <a:bodyPr/>
                    <a:lstStyle/>
                    <a:p>
                      <a:pPr marL="0" marR="0" algn="l">
                        <a:lnSpc>
                          <a:spcPct val="115000"/>
                        </a:lnSpc>
                        <a:spcBef>
                          <a:spcPts val="0"/>
                        </a:spcBef>
                        <a:spcAft>
                          <a:spcPts val="0"/>
                        </a:spcAft>
                      </a:pPr>
                      <a:r>
                        <a:rPr lang="en-GB" sz="1700" b="1" dirty="0">
                          <a:solidFill>
                            <a:srgbClr val="000000"/>
                          </a:solidFill>
                          <a:effectLst/>
                        </a:rPr>
                        <a:t>Outcome 3</a:t>
                      </a:r>
                    </a:p>
                    <a:p>
                      <a:pPr marL="0" marR="0" algn="l">
                        <a:lnSpc>
                          <a:spcPct val="115000"/>
                        </a:lnSpc>
                        <a:spcBef>
                          <a:spcPts val="0"/>
                        </a:spcBef>
                        <a:spcAft>
                          <a:spcPts val="0"/>
                        </a:spcAft>
                      </a:pPr>
                      <a:endParaRPr lang="en-GB" sz="1700" b="0" dirty="0">
                        <a:solidFill>
                          <a:srgbClr val="000000"/>
                        </a:solidFill>
                        <a:effectLst/>
                      </a:endParaRPr>
                    </a:p>
                    <a:p>
                      <a:pPr marL="0" marR="0" algn="l">
                        <a:lnSpc>
                          <a:spcPct val="115000"/>
                        </a:lnSpc>
                        <a:spcBef>
                          <a:spcPts val="0"/>
                        </a:spcBef>
                        <a:spcAft>
                          <a:spcPts val="0"/>
                        </a:spcAft>
                      </a:pPr>
                      <a:r>
                        <a:rPr lang="en-GB" sz="1700" b="0" dirty="0">
                          <a:solidFill>
                            <a:srgbClr val="000000"/>
                          </a:solidFill>
                          <a:effectLst/>
                        </a:rPr>
                        <a:t>Facilitated public awareness initiatives to address national priorities</a:t>
                      </a:r>
                      <a:endParaRPr lang="en-US" sz="17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endParaRPr lang="en-GB" sz="1700" b="0" dirty="0">
                        <a:solidFill>
                          <a:srgbClr val="000000"/>
                        </a:solidFill>
                        <a:effectLst/>
                      </a:endParaRPr>
                    </a:p>
                    <a:p>
                      <a:pPr marL="0" marR="0" algn="l">
                        <a:lnSpc>
                          <a:spcPct val="115000"/>
                        </a:lnSpc>
                        <a:spcBef>
                          <a:spcPts val="0"/>
                        </a:spcBef>
                        <a:spcAft>
                          <a:spcPts val="0"/>
                        </a:spcAft>
                      </a:pPr>
                      <a:endParaRPr lang="en-GB" sz="1700" b="0" dirty="0">
                        <a:solidFill>
                          <a:srgbClr val="000000"/>
                        </a:solidFill>
                        <a:effectLst/>
                      </a:endParaRPr>
                    </a:p>
                    <a:p>
                      <a:pPr marL="0" marR="0" algn="l">
                        <a:lnSpc>
                          <a:spcPct val="115000"/>
                        </a:lnSpc>
                        <a:spcBef>
                          <a:spcPts val="0"/>
                        </a:spcBef>
                        <a:spcAft>
                          <a:spcPts val="0"/>
                        </a:spcAft>
                      </a:pPr>
                      <a:r>
                        <a:rPr lang="en-GB" sz="1700" b="0" dirty="0">
                          <a:solidFill>
                            <a:srgbClr val="000000"/>
                          </a:solidFill>
                          <a:effectLst/>
                        </a:rPr>
                        <a:t>Number of public awareness and engagement initiatives conducted to foster the understanding of the contribution of the natural science profession.</a:t>
                      </a:r>
                      <a:endParaRPr lang="en-US" sz="17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endParaRPr lang="en-GB" sz="1700" b="0" dirty="0">
                        <a:solidFill>
                          <a:srgbClr val="000000"/>
                        </a:solidFill>
                        <a:effectLst/>
                      </a:endParaRPr>
                    </a:p>
                    <a:p>
                      <a:pPr marL="0" marR="0" algn="just">
                        <a:lnSpc>
                          <a:spcPct val="115000"/>
                        </a:lnSpc>
                        <a:spcBef>
                          <a:spcPts val="0"/>
                        </a:spcBef>
                        <a:spcAft>
                          <a:spcPts val="0"/>
                        </a:spcAft>
                      </a:pPr>
                      <a:endParaRPr lang="en-GB" sz="1700" b="0" dirty="0">
                        <a:solidFill>
                          <a:srgbClr val="000000"/>
                        </a:solidFill>
                        <a:effectLst/>
                      </a:endParaRPr>
                    </a:p>
                    <a:p>
                      <a:pPr marL="0" marR="0" algn="just">
                        <a:lnSpc>
                          <a:spcPct val="115000"/>
                        </a:lnSpc>
                        <a:spcBef>
                          <a:spcPts val="0"/>
                        </a:spcBef>
                        <a:spcAft>
                          <a:spcPts val="0"/>
                        </a:spcAft>
                      </a:pPr>
                      <a:r>
                        <a:rPr lang="en-GB" sz="1700" b="0" dirty="0">
                          <a:solidFill>
                            <a:srgbClr val="000000"/>
                          </a:solidFill>
                          <a:effectLst/>
                        </a:rPr>
                        <a:t>5</a:t>
                      </a:r>
                      <a:endParaRPr lang="en-US" sz="17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endParaRPr lang="en-GB" sz="1700" b="0" dirty="0">
                        <a:solidFill>
                          <a:srgbClr val="000000"/>
                        </a:solidFill>
                        <a:effectLst/>
                      </a:endParaRPr>
                    </a:p>
                    <a:p>
                      <a:pPr marL="0" marR="0" algn="just">
                        <a:lnSpc>
                          <a:spcPct val="115000"/>
                        </a:lnSpc>
                        <a:spcBef>
                          <a:spcPts val="0"/>
                        </a:spcBef>
                        <a:spcAft>
                          <a:spcPts val="0"/>
                        </a:spcAft>
                      </a:pPr>
                      <a:endParaRPr lang="en-GB" sz="1700" b="0" dirty="0">
                        <a:solidFill>
                          <a:srgbClr val="000000"/>
                        </a:solidFill>
                        <a:effectLst/>
                      </a:endParaRPr>
                    </a:p>
                    <a:p>
                      <a:pPr marL="0" marR="0" algn="just">
                        <a:lnSpc>
                          <a:spcPct val="115000"/>
                        </a:lnSpc>
                        <a:spcBef>
                          <a:spcPts val="0"/>
                        </a:spcBef>
                        <a:spcAft>
                          <a:spcPts val="0"/>
                        </a:spcAft>
                      </a:pPr>
                      <a:r>
                        <a:rPr lang="en-GB" sz="1700" b="0" dirty="0">
                          <a:solidFill>
                            <a:srgbClr val="000000"/>
                          </a:solidFill>
                          <a:effectLst/>
                        </a:rPr>
                        <a:t>8</a:t>
                      </a:r>
                      <a:endParaRPr lang="en-US" sz="17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endParaRPr lang="en-GB" sz="1700" b="0" dirty="0">
                        <a:solidFill>
                          <a:srgbClr val="000000"/>
                        </a:solidFill>
                        <a:effectLst/>
                      </a:endParaRPr>
                    </a:p>
                    <a:p>
                      <a:pPr marL="0" marR="0" algn="just">
                        <a:lnSpc>
                          <a:spcPct val="115000"/>
                        </a:lnSpc>
                        <a:spcBef>
                          <a:spcPts val="0"/>
                        </a:spcBef>
                        <a:spcAft>
                          <a:spcPts val="0"/>
                        </a:spcAft>
                      </a:pPr>
                      <a:endParaRPr lang="en-GB" sz="1700" b="0" dirty="0">
                        <a:solidFill>
                          <a:srgbClr val="000000"/>
                        </a:solidFill>
                        <a:effectLst/>
                      </a:endParaRPr>
                    </a:p>
                    <a:p>
                      <a:pPr marL="0" marR="0" algn="just">
                        <a:lnSpc>
                          <a:spcPct val="115000"/>
                        </a:lnSpc>
                        <a:spcBef>
                          <a:spcPts val="0"/>
                        </a:spcBef>
                        <a:spcAft>
                          <a:spcPts val="0"/>
                        </a:spcAft>
                      </a:pPr>
                      <a:r>
                        <a:rPr lang="en-GB" sz="1700" b="0" dirty="0">
                          <a:solidFill>
                            <a:srgbClr val="000000"/>
                          </a:solidFill>
                          <a:effectLst/>
                        </a:rPr>
                        <a:t>8</a:t>
                      </a:r>
                      <a:endParaRPr lang="en-US" sz="17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endParaRPr lang="en-GB" sz="1700" b="0" dirty="0">
                        <a:effectLst/>
                      </a:endParaRPr>
                    </a:p>
                    <a:p>
                      <a:pPr marL="0" marR="0" algn="just">
                        <a:lnSpc>
                          <a:spcPct val="115000"/>
                        </a:lnSpc>
                        <a:spcBef>
                          <a:spcPts val="0"/>
                        </a:spcBef>
                        <a:spcAft>
                          <a:spcPts val="0"/>
                        </a:spcAft>
                      </a:pPr>
                      <a:endParaRPr lang="en-GB" sz="1700" b="0" dirty="0">
                        <a:effectLst/>
                      </a:endParaRPr>
                    </a:p>
                    <a:p>
                      <a:pPr marL="0" marR="0" algn="just">
                        <a:lnSpc>
                          <a:spcPct val="115000"/>
                        </a:lnSpc>
                        <a:spcBef>
                          <a:spcPts val="0"/>
                        </a:spcBef>
                        <a:spcAft>
                          <a:spcPts val="0"/>
                        </a:spcAft>
                      </a:pPr>
                      <a:r>
                        <a:rPr lang="en-GB" sz="1700" b="0" dirty="0">
                          <a:effectLst/>
                        </a:rPr>
                        <a:t>8</a:t>
                      </a:r>
                      <a:endParaRPr lang="en-US" sz="17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endParaRPr lang="en-GB" sz="1700" b="0" dirty="0">
                        <a:effectLst/>
                      </a:endParaRPr>
                    </a:p>
                    <a:p>
                      <a:pPr marL="0" marR="0" algn="just">
                        <a:lnSpc>
                          <a:spcPct val="115000"/>
                        </a:lnSpc>
                        <a:spcBef>
                          <a:spcPts val="0"/>
                        </a:spcBef>
                        <a:spcAft>
                          <a:spcPts val="0"/>
                        </a:spcAft>
                      </a:pPr>
                      <a:endParaRPr lang="en-GB" sz="1700" b="0" dirty="0">
                        <a:effectLst/>
                      </a:endParaRPr>
                    </a:p>
                    <a:p>
                      <a:pPr marL="0" marR="0" algn="just">
                        <a:lnSpc>
                          <a:spcPct val="115000"/>
                        </a:lnSpc>
                        <a:spcBef>
                          <a:spcPts val="0"/>
                        </a:spcBef>
                        <a:spcAft>
                          <a:spcPts val="0"/>
                        </a:spcAft>
                      </a:pPr>
                      <a:r>
                        <a:rPr lang="en-GB" sz="1700" b="0" dirty="0">
                          <a:effectLst/>
                        </a:rPr>
                        <a:t>8</a:t>
                      </a:r>
                      <a:endParaRPr lang="en-US" sz="17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GB" sz="1700" b="0" dirty="0">
                          <a:effectLst/>
                        </a:rPr>
                        <a:t>    </a:t>
                      </a:r>
                    </a:p>
                    <a:p>
                      <a:pPr marL="0" marR="0" algn="just">
                        <a:lnSpc>
                          <a:spcPct val="115000"/>
                        </a:lnSpc>
                        <a:spcBef>
                          <a:spcPts val="0"/>
                        </a:spcBef>
                        <a:spcAft>
                          <a:spcPts val="0"/>
                        </a:spcAft>
                      </a:pPr>
                      <a:endParaRPr lang="en-GB" sz="1700" b="0" dirty="0">
                        <a:effectLst/>
                      </a:endParaRPr>
                    </a:p>
                    <a:p>
                      <a:pPr marL="0" marR="0" algn="just">
                        <a:lnSpc>
                          <a:spcPct val="115000"/>
                        </a:lnSpc>
                        <a:spcBef>
                          <a:spcPts val="0"/>
                        </a:spcBef>
                        <a:spcAft>
                          <a:spcPts val="0"/>
                        </a:spcAft>
                      </a:pPr>
                      <a:r>
                        <a:rPr lang="en-GB" sz="1700" b="0" dirty="0">
                          <a:effectLst/>
                        </a:rPr>
                        <a:t>10</a:t>
                      </a:r>
                      <a:endParaRPr lang="en-US" sz="17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22451626"/>
                  </a:ext>
                </a:extLst>
              </a:tr>
            </a:tbl>
          </a:graphicData>
        </a:graphic>
      </p:graphicFrame>
      <p:sp>
        <p:nvSpPr>
          <p:cNvPr id="7" name="TextBox 6">
            <a:extLst>
              <a:ext uri="{FF2B5EF4-FFF2-40B4-BE49-F238E27FC236}">
                <a16:creationId xmlns:a16="http://schemas.microsoft.com/office/drawing/2014/main" id="{9C922BFB-AFDD-416F-8D6C-2F5EEE56F483}"/>
              </a:ext>
            </a:extLst>
          </p:cNvPr>
          <p:cNvSpPr txBox="1"/>
          <p:nvPr/>
        </p:nvSpPr>
        <p:spPr>
          <a:xfrm>
            <a:off x="171294" y="971608"/>
            <a:ext cx="11088889" cy="707886"/>
          </a:xfrm>
          <a:prstGeom prst="rect">
            <a:avLst/>
          </a:prstGeom>
          <a:noFill/>
        </p:spPr>
        <p:txBody>
          <a:bodyPr wrap="square">
            <a:spAutoFit/>
          </a:bodyPr>
          <a:lstStyle/>
          <a:p>
            <a:r>
              <a:rPr lang="en-ZA" sz="2000" b="1" dirty="0">
                <a:cs typeface="Calibri" panose="020F0502020204030204" pitchFamily="34" charset="0"/>
              </a:rPr>
              <a:t>STRATEGIC OBJECTIVE 3: To promote the natural science professions and science engagement in South Africa.</a:t>
            </a:r>
            <a:endParaRPr lang="en-ZA" sz="2000" dirty="0">
              <a:latin typeface="+mn-lt"/>
              <a:cs typeface="Calibri" panose="020F0502020204030204" pitchFamily="34" charset="0"/>
            </a:endParaRPr>
          </a:p>
        </p:txBody>
      </p:sp>
      <p:sp>
        <p:nvSpPr>
          <p:cNvPr id="3" name="TextBox 2">
            <a:extLst>
              <a:ext uri="{FF2B5EF4-FFF2-40B4-BE49-F238E27FC236}">
                <a16:creationId xmlns:a16="http://schemas.microsoft.com/office/drawing/2014/main" id="{AFD52475-F752-9FB3-66ED-009C3429D0B5}"/>
              </a:ext>
            </a:extLst>
          </p:cNvPr>
          <p:cNvSpPr txBox="1"/>
          <p:nvPr/>
        </p:nvSpPr>
        <p:spPr>
          <a:xfrm flipH="1">
            <a:off x="11421374" y="6426927"/>
            <a:ext cx="509369" cy="369332"/>
          </a:xfrm>
          <a:prstGeom prst="rect">
            <a:avLst/>
          </a:prstGeom>
          <a:noFill/>
        </p:spPr>
        <p:txBody>
          <a:bodyPr wrap="square" rtlCol="0">
            <a:spAutoFit/>
          </a:bodyPr>
          <a:lstStyle/>
          <a:p>
            <a:r>
              <a:rPr lang="en-US" dirty="0">
                <a:solidFill>
                  <a:schemeClr val="bg2"/>
                </a:solidFill>
              </a:rPr>
              <a:t>25</a:t>
            </a:r>
          </a:p>
        </p:txBody>
      </p:sp>
    </p:spTree>
    <p:extLst>
      <p:ext uri="{BB962C8B-B14F-4D97-AF65-F5344CB8AC3E}">
        <p14:creationId xmlns:p14="http://schemas.microsoft.com/office/powerpoint/2010/main" val="1634894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Shape 1"/>
          <p:cNvSpPr txBox="1"/>
          <p:nvPr/>
        </p:nvSpPr>
        <p:spPr>
          <a:xfrm>
            <a:off x="838080" y="365040"/>
            <a:ext cx="8961120" cy="779040"/>
          </a:xfrm>
          <a:prstGeom prst="rect">
            <a:avLst/>
          </a:prstGeom>
          <a:noFill/>
          <a:ln w="0">
            <a:noFill/>
          </a:ln>
        </p:spPr>
        <p:txBody>
          <a:bodyPr anchor="ctr">
            <a:noAutofit/>
          </a:bodyPr>
          <a:lstStyle/>
          <a:p>
            <a:pPr>
              <a:lnSpc>
                <a:spcPct val="90000"/>
              </a:lnSpc>
            </a:pPr>
            <a:r>
              <a:rPr lang="en-US" sz="3200" b="1" strike="noStrike" spc="-1" dirty="0">
                <a:solidFill>
                  <a:schemeClr val="accent6">
                    <a:lumMod val="50000"/>
                  </a:schemeClr>
                </a:solidFill>
                <a:latin typeface="Calibri Light"/>
              </a:rPr>
              <a:t>	</a:t>
            </a:r>
            <a:endParaRPr lang="en-US" sz="3200" b="1" strike="noStrike" spc="-1" dirty="0">
              <a:solidFill>
                <a:schemeClr val="accent6">
                  <a:lumMod val="50000"/>
                </a:schemeClr>
              </a:solidFill>
              <a:latin typeface="Calibri"/>
            </a:endParaRPr>
          </a:p>
        </p:txBody>
      </p:sp>
      <p:sp>
        <p:nvSpPr>
          <p:cNvPr id="133" name="TextShape 2"/>
          <p:cNvSpPr txBox="1"/>
          <p:nvPr/>
        </p:nvSpPr>
        <p:spPr>
          <a:xfrm>
            <a:off x="617958" y="2081017"/>
            <a:ext cx="10515240" cy="4859280"/>
          </a:xfrm>
          <a:prstGeom prst="rect">
            <a:avLst/>
          </a:prstGeom>
          <a:noFill/>
          <a:ln w="0">
            <a:noFill/>
          </a:ln>
        </p:spPr>
        <p:txBody>
          <a:bodyPr>
            <a:noAutofit/>
          </a:bodyPr>
          <a:lstStyle/>
          <a:p>
            <a:pPr algn="just">
              <a:lnSpc>
                <a:spcPct val="150000"/>
              </a:lnSpc>
            </a:pPr>
            <a:r>
              <a:rPr lang="en-US" sz="4000" b="0" strike="noStrike" spc="-1" dirty="0">
                <a:solidFill>
                  <a:schemeClr val="accent1"/>
                </a:solidFill>
                <a:latin typeface="Calibri" panose="020F0502020204030204" pitchFamily="34" charset="0"/>
                <a:cs typeface="Calibri" panose="020F0502020204030204" pitchFamily="34" charset="0"/>
              </a:rPr>
              <a:t>  </a:t>
            </a:r>
            <a:r>
              <a:rPr lang="en-US" sz="4000" b="1" spc="-1" dirty="0">
                <a:solidFill>
                  <a:schemeClr val="accent1"/>
                </a:solidFill>
                <a:latin typeface="Calibri" panose="020F0502020204030204" pitchFamily="34" charset="0"/>
                <a:cs typeface="Calibri" panose="020F0502020204030204" pitchFamily="34" charset="0"/>
              </a:rPr>
              <a:t>Our M</a:t>
            </a:r>
            <a:r>
              <a:rPr lang="en-US" sz="4000" b="1" strike="noStrike" spc="-1" dirty="0">
                <a:solidFill>
                  <a:schemeClr val="accent1"/>
                </a:solidFill>
                <a:latin typeface="Calibri" panose="020F0502020204030204" pitchFamily="34" charset="0"/>
                <a:cs typeface="Calibri" panose="020F0502020204030204" pitchFamily="34" charset="0"/>
              </a:rPr>
              <a:t>andate:</a:t>
            </a:r>
          </a:p>
        </p:txBody>
      </p:sp>
      <p:sp>
        <p:nvSpPr>
          <p:cNvPr id="7" name="TextBox 6">
            <a:extLst>
              <a:ext uri="{FF2B5EF4-FFF2-40B4-BE49-F238E27FC236}">
                <a16:creationId xmlns:a16="http://schemas.microsoft.com/office/drawing/2014/main" id="{9C922BFB-AFDD-416F-8D6C-2F5EEE56F483}"/>
              </a:ext>
            </a:extLst>
          </p:cNvPr>
          <p:cNvSpPr txBox="1"/>
          <p:nvPr/>
        </p:nvSpPr>
        <p:spPr>
          <a:xfrm>
            <a:off x="838080" y="1061884"/>
            <a:ext cx="10515539" cy="707886"/>
          </a:xfrm>
          <a:prstGeom prst="rect">
            <a:avLst/>
          </a:prstGeom>
          <a:noFill/>
        </p:spPr>
        <p:txBody>
          <a:bodyPr wrap="square">
            <a:spAutoFit/>
          </a:bodyPr>
          <a:lstStyle/>
          <a:p>
            <a:r>
              <a:rPr lang="en-ZA" sz="2000" b="1" dirty="0">
                <a:cs typeface="Calibri" panose="020F0502020204030204" pitchFamily="34" charset="0"/>
              </a:rPr>
              <a:t>STRATEGIC OBJECTIVE 4: To promote professional development and transformation of the natural science sector in South Africa.</a:t>
            </a:r>
            <a:endParaRPr lang="en-ZA" sz="2000" dirty="0">
              <a:latin typeface="+mn-lt"/>
              <a:cs typeface="Calibri" panose="020F0502020204030204" pitchFamily="34" charset="0"/>
            </a:endParaRPr>
          </a:p>
        </p:txBody>
      </p:sp>
      <p:graphicFrame>
        <p:nvGraphicFramePr>
          <p:cNvPr id="4" name="Diagram 3">
            <a:extLst>
              <a:ext uri="{FF2B5EF4-FFF2-40B4-BE49-F238E27FC236}">
                <a16:creationId xmlns:a16="http://schemas.microsoft.com/office/drawing/2014/main" id="{B33B97E0-C610-3921-E002-7CFA081C0B5E}"/>
              </a:ext>
            </a:extLst>
          </p:cNvPr>
          <p:cNvGraphicFramePr/>
          <p:nvPr>
            <p:extLst>
              <p:ext uri="{D42A27DB-BD31-4B8C-83A1-F6EECF244321}">
                <p14:modId xmlns:p14="http://schemas.microsoft.com/office/powerpoint/2010/main" val="3937692801"/>
              </p:ext>
            </p:extLst>
          </p:nvPr>
        </p:nvGraphicFramePr>
        <p:xfrm>
          <a:off x="955406" y="2713927"/>
          <a:ext cx="9840344" cy="41418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4CCE0BEE-6D2F-16D0-2849-769C37279DD2}"/>
              </a:ext>
            </a:extLst>
          </p:cNvPr>
          <p:cNvSpPr txBox="1"/>
          <p:nvPr/>
        </p:nvSpPr>
        <p:spPr>
          <a:xfrm flipH="1">
            <a:off x="11421374" y="6426927"/>
            <a:ext cx="509369" cy="369332"/>
          </a:xfrm>
          <a:prstGeom prst="rect">
            <a:avLst/>
          </a:prstGeom>
          <a:noFill/>
        </p:spPr>
        <p:txBody>
          <a:bodyPr wrap="square" rtlCol="0">
            <a:spAutoFit/>
          </a:bodyPr>
          <a:lstStyle/>
          <a:p>
            <a:r>
              <a:rPr lang="en-US" dirty="0">
                <a:solidFill>
                  <a:schemeClr val="bg2"/>
                </a:solidFill>
              </a:rPr>
              <a:t>26</a:t>
            </a:r>
          </a:p>
        </p:txBody>
      </p:sp>
    </p:spTree>
    <p:extLst>
      <p:ext uri="{BB962C8B-B14F-4D97-AF65-F5344CB8AC3E}">
        <p14:creationId xmlns:p14="http://schemas.microsoft.com/office/powerpoint/2010/main" val="3364112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922B1-F269-7BA5-6BB8-868F7BDDA588}"/>
              </a:ext>
            </a:extLst>
          </p:cNvPr>
          <p:cNvSpPr>
            <a:spLocks noGrp="1"/>
          </p:cNvSpPr>
          <p:nvPr>
            <p:ph type="title"/>
          </p:nvPr>
        </p:nvSpPr>
        <p:spPr>
          <a:xfrm>
            <a:off x="511509" y="325852"/>
            <a:ext cx="8961120" cy="779040"/>
          </a:xfrm>
        </p:spPr>
        <p:txBody>
          <a:bodyPr/>
          <a:lstStyle/>
          <a:p>
            <a:r>
              <a:rPr lang="en-US" sz="3400" b="1" spc="-1" dirty="0">
                <a:solidFill>
                  <a:schemeClr val="accent1">
                    <a:lumMod val="75000"/>
                  </a:schemeClr>
                </a:solidFill>
                <a:latin typeface="Arial"/>
                <a:ea typeface="+mn-ea"/>
                <a:cs typeface="+mn-cs"/>
              </a:rPr>
              <a:t>Lifelong learning value chain</a:t>
            </a:r>
          </a:p>
        </p:txBody>
      </p:sp>
      <p:pic>
        <p:nvPicPr>
          <p:cNvPr id="5" name="Picture 4" descr="Timeline">
            <a:extLst>
              <a:ext uri="{FF2B5EF4-FFF2-40B4-BE49-F238E27FC236}">
                <a16:creationId xmlns:a16="http://schemas.microsoft.com/office/drawing/2014/main" id="{C4EE195B-F871-0D4E-DC2A-45F25CC4E3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33" y="1293223"/>
            <a:ext cx="11812310" cy="4717489"/>
          </a:xfrm>
          <a:prstGeom prst="rect">
            <a:avLst/>
          </a:prstGeom>
        </p:spPr>
      </p:pic>
      <p:sp>
        <p:nvSpPr>
          <p:cNvPr id="6" name="TextBox 5">
            <a:extLst>
              <a:ext uri="{FF2B5EF4-FFF2-40B4-BE49-F238E27FC236}">
                <a16:creationId xmlns:a16="http://schemas.microsoft.com/office/drawing/2014/main" id="{2EB405A6-2FFA-1A5B-029D-FB87D7F4CE8E}"/>
              </a:ext>
            </a:extLst>
          </p:cNvPr>
          <p:cNvSpPr txBox="1"/>
          <p:nvPr/>
        </p:nvSpPr>
        <p:spPr>
          <a:xfrm flipH="1">
            <a:off x="11421374" y="6426927"/>
            <a:ext cx="509369" cy="369332"/>
          </a:xfrm>
          <a:prstGeom prst="rect">
            <a:avLst/>
          </a:prstGeom>
          <a:noFill/>
        </p:spPr>
        <p:txBody>
          <a:bodyPr wrap="square" rtlCol="0">
            <a:spAutoFit/>
          </a:bodyPr>
          <a:lstStyle/>
          <a:p>
            <a:r>
              <a:rPr lang="en-US" dirty="0">
                <a:solidFill>
                  <a:schemeClr val="bg2"/>
                </a:solidFill>
              </a:rPr>
              <a:t>27</a:t>
            </a:r>
          </a:p>
        </p:txBody>
      </p:sp>
    </p:spTree>
    <p:extLst>
      <p:ext uri="{BB962C8B-B14F-4D97-AF65-F5344CB8AC3E}">
        <p14:creationId xmlns:p14="http://schemas.microsoft.com/office/powerpoint/2010/main" val="4057459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Shape 1"/>
          <p:cNvSpPr txBox="1"/>
          <p:nvPr/>
        </p:nvSpPr>
        <p:spPr>
          <a:xfrm>
            <a:off x="1974422" y="551472"/>
            <a:ext cx="8961120" cy="779040"/>
          </a:xfrm>
          <a:prstGeom prst="rect">
            <a:avLst/>
          </a:prstGeom>
          <a:noFill/>
          <a:ln w="0">
            <a:noFill/>
          </a:ln>
        </p:spPr>
        <p:txBody>
          <a:bodyPr anchor="ctr">
            <a:noAutofit/>
          </a:bodyPr>
          <a:lstStyle/>
          <a:p>
            <a:pPr>
              <a:lnSpc>
                <a:spcPct val="90000"/>
              </a:lnSpc>
            </a:pPr>
            <a:r>
              <a:rPr lang="en-US" sz="3200" b="1" strike="noStrike" spc="-1" dirty="0">
                <a:solidFill>
                  <a:srgbClr val="92D050"/>
                </a:solidFill>
                <a:latin typeface="Calibri Light"/>
              </a:rPr>
              <a:t>	</a:t>
            </a:r>
            <a:endParaRPr lang="en-US" sz="3200" b="1" strike="noStrike" spc="-1" dirty="0">
              <a:solidFill>
                <a:srgbClr val="000000"/>
              </a:solidFill>
              <a:latin typeface="Calibri"/>
            </a:endParaRPr>
          </a:p>
        </p:txBody>
      </p:sp>
      <p:sp>
        <p:nvSpPr>
          <p:cNvPr id="3" name="Title 2">
            <a:extLst>
              <a:ext uri="{FF2B5EF4-FFF2-40B4-BE49-F238E27FC236}">
                <a16:creationId xmlns:a16="http://schemas.microsoft.com/office/drawing/2014/main" id="{4647707B-827F-0F69-CF14-E896841CD8D8}"/>
              </a:ext>
            </a:extLst>
          </p:cNvPr>
          <p:cNvSpPr>
            <a:spLocks noGrp="1"/>
          </p:cNvSpPr>
          <p:nvPr>
            <p:ph type="title"/>
          </p:nvPr>
        </p:nvSpPr>
        <p:spPr>
          <a:xfrm>
            <a:off x="472468" y="80048"/>
            <a:ext cx="9412389" cy="779040"/>
          </a:xfrm>
        </p:spPr>
        <p:txBody>
          <a:bodyPr/>
          <a:lstStyle/>
          <a:p>
            <a:r>
              <a:rPr lang="en-US" sz="3600" b="1" spc="-1" dirty="0">
                <a:solidFill>
                  <a:schemeClr val="accent1">
                    <a:lumMod val="75000"/>
                  </a:schemeClr>
                </a:solidFill>
                <a:latin typeface="Arial"/>
                <a:ea typeface="+mn-ea"/>
                <a:cs typeface="+mn-cs"/>
              </a:rPr>
              <a:t>SACNASP value-add: CMP</a:t>
            </a:r>
          </a:p>
        </p:txBody>
      </p:sp>
      <p:pic>
        <p:nvPicPr>
          <p:cNvPr id="8" name="Picture 7" descr="Diagram">
            <a:extLst>
              <a:ext uri="{FF2B5EF4-FFF2-40B4-BE49-F238E27FC236}">
                <a16:creationId xmlns:a16="http://schemas.microsoft.com/office/drawing/2014/main" id="{F0CEB80E-1F3F-EC16-C617-9A2DC8296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68" y="1330512"/>
            <a:ext cx="11108438" cy="4704528"/>
          </a:xfrm>
          <a:prstGeom prst="rect">
            <a:avLst/>
          </a:prstGeom>
        </p:spPr>
      </p:pic>
      <p:sp>
        <p:nvSpPr>
          <p:cNvPr id="11" name="TextBox 10">
            <a:extLst>
              <a:ext uri="{FF2B5EF4-FFF2-40B4-BE49-F238E27FC236}">
                <a16:creationId xmlns:a16="http://schemas.microsoft.com/office/drawing/2014/main" id="{275BB537-F9C0-ED3E-A517-6797F9728854}"/>
              </a:ext>
            </a:extLst>
          </p:cNvPr>
          <p:cNvSpPr txBox="1"/>
          <p:nvPr/>
        </p:nvSpPr>
        <p:spPr>
          <a:xfrm flipH="1">
            <a:off x="11421374" y="6426927"/>
            <a:ext cx="509369" cy="369332"/>
          </a:xfrm>
          <a:prstGeom prst="rect">
            <a:avLst/>
          </a:prstGeom>
          <a:noFill/>
        </p:spPr>
        <p:txBody>
          <a:bodyPr wrap="square" rtlCol="0">
            <a:spAutoFit/>
          </a:bodyPr>
          <a:lstStyle/>
          <a:p>
            <a:r>
              <a:rPr lang="en-US" dirty="0">
                <a:solidFill>
                  <a:schemeClr val="bg2"/>
                </a:solidFill>
              </a:rPr>
              <a:t>28</a:t>
            </a:r>
          </a:p>
        </p:txBody>
      </p:sp>
    </p:spTree>
    <p:extLst>
      <p:ext uri="{BB962C8B-B14F-4D97-AF65-F5344CB8AC3E}">
        <p14:creationId xmlns:p14="http://schemas.microsoft.com/office/powerpoint/2010/main" val="245059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Shape 1"/>
          <p:cNvSpPr txBox="1"/>
          <p:nvPr/>
        </p:nvSpPr>
        <p:spPr>
          <a:xfrm>
            <a:off x="838080" y="365040"/>
            <a:ext cx="8961120" cy="779040"/>
          </a:xfrm>
          <a:prstGeom prst="rect">
            <a:avLst/>
          </a:prstGeom>
          <a:noFill/>
          <a:ln w="0">
            <a:noFill/>
          </a:ln>
        </p:spPr>
        <p:txBody>
          <a:bodyPr lIns="91440" tIns="45720" rIns="91440" bIns="45720" anchor="ctr">
            <a:noAutofit/>
          </a:bodyPr>
          <a:lstStyle/>
          <a:p>
            <a:pPr>
              <a:lnSpc>
                <a:spcPct val="90000"/>
              </a:lnSpc>
            </a:pPr>
            <a:endParaRPr lang="en-US" sz="3200" b="1" strike="noStrike" spc="-1" dirty="0">
              <a:solidFill>
                <a:schemeClr val="accent6">
                  <a:lumMod val="50000"/>
                </a:schemeClr>
              </a:solidFill>
              <a:latin typeface="Arial"/>
            </a:endParaRPr>
          </a:p>
        </p:txBody>
      </p:sp>
      <p:sp>
        <p:nvSpPr>
          <p:cNvPr id="133" name="TextShape 2"/>
          <p:cNvSpPr txBox="1"/>
          <p:nvPr/>
        </p:nvSpPr>
        <p:spPr>
          <a:xfrm>
            <a:off x="669409" y="999360"/>
            <a:ext cx="10515240" cy="4859280"/>
          </a:xfrm>
          <a:prstGeom prst="rect">
            <a:avLst/>
          </a:prstGeom>
          <a:noFill/>
          <a:ln w="0">
            <a:noFill/>
          </a:ln>
        </p:spPr>
        <p:txBody>
          <a:bodyPr lIns="91440" tIns="45720" rIns="91440" bIns="45720" anchor="t">
            <a:noAutofit/>
          </a:bodyPr>
          <a:lstStyle/>
          <a:p>
            <a:pPr algn="just">
              <a:lnSpc>
                <a:spcPct val="150000"/>
              </a:lnSpc>
            </a:pPr>
            <a:endParaRPr lang="en-ZA" sz="2000" dirty="0">
              <a:latin typeface="+mj-lt"/>
              <a:cs typeface="Calibri"/>
            </a:endParaRPr>
          </a:p>
          <a:p>
            <a:pPr marL="800100" lvl="1" indent="-342900" algn="just">
              <a:lnSpc>
                <a:spcPct val="150000"/>
              </a:lnSpc>
              <a:buFont typeface="Arial"/>
              <a:buChar char="•"/>
            </a:pPr>
            <a:endParaRPr lang="en-ZA" sz="2000" dirty="0">
              <a:latin typeface="+mj-lt"/>
              <a:cs typeface="Calibri"/>
            </a:endParaRPr>
          </a:p>
        </p:txBody>
      </p:sp>
      <p:graphicFrame>
        <p:nvGraphicFramePr>
          <p:cNvPr id="5" name="Diagram 4">
            <a:extLst>
              <a:ext uri="{FF2B5EF4-FFF2-40B4-BE49-F238E27FC236}">
                <a16:creationId xmlns:a16="http://schemas.microsoft.com/office/drawing/2014/main" id="{2F89D4FD-B64A-840F-AFA0-B54C16392E98}"/>
              </a:ext>
            </a:extLst>
          </p:cNvPr>
          <p:cNvGraphicFramePr/>
          <p:nvPr>
            <p:extLst>
              <p:ext uri="{D42A27DB-BD31-4B8C-83A1-F6EECF244321}">
                <p14:modId xmlns:p14="http://schemas.microsoft.com/office/powerpoint/2010/main" val="1964493631"/>
              </p:ext>
            </p:extLst>
          </p:nvPr>
        </p:nvGraphicFramePr>
        <p:xfrm>
          <a:off x="1084642" y="2262822"/>
          <a:ext cx="10345358" cy="3595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4">
            <a:extLst>
              <a:ext uri="{FF2B5EF4-FFF2-40B4-BE49-F238E27FC236}">
                <a16:creationId xmlns:a16="http://schemas.microsoft.com/office/drawing/2014/main" id="{54978CFC-E2C4-4FAD-9FCB-CCAFB9EB58A6}"/>
              </a:ext>
            </a:extLst>
          </p:cNvPr>
          <p:cNvSpPr txBox="1">
            <a:spLocks/>
          </p:cNvSpPr>
          <p:nvPr/>
        </p:nvSpPr>
        <p:spPr>
          <a:xfrm>
            <a:off x="1006751" y="581925"/>
            <a:ext cx="8961120" cy="7790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b="1" spc="-1" dirty="0">
                <a:solidFill>
                  <a:schemeClr val="accent6">
                    <a:lumMod val="50000"/>
                  </a:schemeClr>
                </a:solidFill>
                <a:latin typeface="Arial"/>
              </a:rPr>
            </a:br>
            <a:r>
              <a:rPr lang="en-US" sz="3200" b="1" spc="-1" dirty="0">
                <a:solidFill>
                  <a:schemeClr val="accent1">
                    <a:lumMod val="75000"/>
                  </a:schemeClr>
                </a:solidFill>
                <a:latin typeface="Arial"/>
              </a:rPr>
              <a:t>Who we are</a:t>
            </a:r>
            <a:endParaRPr lang="en-US" dirty="0">
              <a:solidFill>
                <a:schemeClr val="accent1">
                  <a:lumMod val="75000"/>
                </a:schemeClr>
              </a:solidFill>
            </a:endParaRPr>
          </a:p>
        </p:txBody>
      </p:sp>
      <p:sp>
        <p:nvSpPr>
          <p:cNvPr id="2" name="TextBox 1">
            <a:extLst>
              <a:ext uri="{FF2B5EF4-FFF2-40B4-BE49-F238E27FC236}">
                <a16:creationId xmlns:a16="http://schemas.microsoft.com/office/drawing/2014/main" id="{F6DD1FEF-4203-20C6-710E-3D412074C22B}"/>
              </a:ext>
            </a:extLst>
          </p:cNvPr>
          <p:cNvSpPr txBox="1"/>
          <p:nvPr/>
        </p:nvSpPr>
        <p:spPr>
          <a:xfrm flipH="1">
            <a:off x="11617233" y="6426927"/>
            <a:ext cx="313510" cy="369332"/>
          </a:xfrm>
          <a:prstGeom prst="rect">
            <a:avLst/>
          </a:prstGeom>
          <a:noFill/>
        </p:spPr>
        <p:txBody>
          <a:bodyPr wrap="square" rtlCol="0">
            <a:spAutoFit/>
          </a:bodyPr>
          <a:lstStyle/>
          <a:p>
            <a:r>
              <a:rPr lang="en-US" dirty="0">
                <a:solidFill>
                  <a:schemeClr val="bg2"/>
                </a:solidFill>
              </a:rPr>
              <a:t>3</a:t>
            </a:r>
          </a:p>
        </p:txBody>
      </p:sp>
    </p:spTree>
    <p:extLst>
      <p:ext uri="{BB962C8B-B14F-4D97-AF65-F5344CB8AC3E}">
        <p14:creationId xmlns:p14="http://schemas.microsoft.com/office/powerpoint/2010/main" val="2994670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4AEA1B1-D7D6-EEC0-2B3E-BAF3E24183A7}"/>
              </a:ext>
            </a:extLst>
          </p:cNvPr>
          <p:cNvSpPr txBox="1">
            <a:spLocks/>
          </p:cNvSpPr>
          <p:nvPr/>
        </p:nvSpPr>
        <p:spPr>
          <a:xfrm>
            <a:off x="371820" y="203125"/>
            <a:ext cx="9412389" cy="779040"/>
          </a:xfrm>
          <a:prstGeom prst="rect">
            <a:avLst/>
          </a:prstGeom>
        </p:spPr>
        <p:txBody>
          <a:bodyPr/>
          <a:lstStyle>
            <a:lvl1pPr algn="l" defTabSz="914400" rtl="0" eaLnBrk="1" latinLnBrk="0" hangingPunct="1">
              <a:lnSpc>
                <a:spcPct val="90000"/>
              </a:lnSpc>
              <a:spcBef>
                <a:spcPct val="0"/>
              </a:spcBef>
              <a:buNone/>
              <a:defRPr sz="3200" b="1" kern="1200">
                <a:solidFill>
                  <a:srgbClr val="92D050"/>
                </a:solidFill>
                <a:latin typeface="+mj-lt"/>
                <a:ea typeface="+mj-ea"/>
                <a:cs typeface="+mj-cs"/>
              </a:defRPr>
            </a:lvl1pPr>
          </a:lstStyle>
          <a:p>
            <a:r>
              <a:rPr lang="en-US" sz="3600" spc="-1" dirty="0">
                <a:solidFill>
                  <a:schemeClr val="accent1">
                    <a:lumMod val="75000"/>
                  </a:schemeClr>
                </a:solidFill>
                <a:latin typeface="Arial"/>
                <a:ea typeface="+mn-ea"/>
                <a:cs typeface="+mn-cs"/>
              </a:rPr>
              <a:t>SACNASP value-add: CPD</a:t>
            </a:r>
          </a:p>
        </p:txBody>
      </p:sp>
      <p:pic>
        <p:nvPicPr>
          <p:cNvPr id="8" name="Picture 7" descr="Diagram">
            <a:extLst>
              <a:ext uri="{FF2B5EF4-FFF2-40B4-BE49-F238E27FC236}">
                <a16:creationId xmlns:a16="http://schemas.microsoft.com/office/drawing/2014/main" id="{06D2A03B-A4C9-596C-A4BB-658841E0B0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7" y="1240972"/>
            <a:ext cx="12316573" cy="4795867"/>
          </a:xfrm>
          <a:prstGeom prst="rect">
            <a:avLst/>
          </a:prstGeom>
        </p:spPr>
      </p:pic>
      <p:sp>
        <p:nvSpPr>
          <p:cNvPr id="9" name="TextBox 8">
            <a:extLst>
              <a:ext uri="{FF2B5EF4-FFF2-40B4-BE49-F238E27FC236}">
                <a16:creationId xmlns:a16="http://schemas.microsoft.com/office/drawing/2014/main" id="{E1AFEDA6-E930-6EB0-0856-7B54CD841B7D}"/>
              </a:ext>
            </a:extLst>
          </p:cNvPr>
          <p:cNvSpPr txBox="1"/>
          <p:nvPr/>
        </p:nvSpPr>
        <p:spPr>
          <a:xfrm flipH="1">
            <a:off x="11421374" y="6426927"/>
            <a:ext cx="509369" cy="369332"/>
          </a:xfrm>
          <a:prstGeom prst="rect">
            <a:avLst/>
          </a:prstGeom>
          <a:noFill/>
        </p:spPr>
        <p:txBody>
          <a:bodyPr wrap="square" rtlCol="0">
            <a:spAutoFit/>
          </a:bodyPr>
          <a:lstStyle/>
          <a:p>
            <a:r>
              <a:rPr lang="en-US" dirty="0">
                <a:solidFill>
                  <a:schemeClr val="bg2"/>
                </a:solidFill>
              </a:rPr>
              <a:t>29</a:t>
            </a:r>
          </a:p>
        </p:txBody>
      </p:sp>
    </p:spTree>
    <p:extLst>
      <p:ext uri="{BB962C8B-B14F-4D97-AF65-F5344CB8AC3E}">
        <p14:creationId xmlns:p14="http://schemas.microsoft.com/office/powerpoint/2010/main" val="3500511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F10CA6-51C9-7726-273D-7127017E00F8}"/>
              </a:ext>
            </a:extLst>
          </p:cNvPr>
          <p:cNvSpPr>
            <a:spLocks noGrp="1"/>
          </p:cNvSpPr>
          <p:nvPr>
            <p:ph type="title"/>
          </p:nvPr>
        </p:nvSpPr>
        <p:spPr>
          <a:xfrm>
            <a:off x="158555" y="538560"/>
            <a:ext cx="10515240" cy="779040"/>
          </a:xfrm>
        </p:spPr>
        <p:txBody>
          <a:bodyPr anchor="ctr">
            <a:noAutofit/>
          </a:bodyPr>
          <a:lstStyle/>
          <a:p>
            <a:r>
              <a:rPr lang="en-US" sz="3600" b="1" spc="-1" dirty="0">
                <a:solidFill>
                  <a:schemeClr val="accent1">
                    <a:lumMod val="75000"/>
                  </a:schemeClr>
                </a:solidFill>
                <a:latin typeface="Arial"/>
                <a:ea typeface="+mn-ea"/>
                <a:cs typeface="+mn-cs"/>
              </a:rPr>
              <a:t>Continuing Professional Development (CPD)</a:t>
            </a:r>
          </a:p>
        </p:txBody>
      </p:sp>
      <p:graphicFrame>
        <p:nvGraphicFramePr>
          <p:cNvPr id="7" name="Diagram 6">
            <a:extLst>
              <a:ext uri="{FF2B5EF4-FFF2-40B4-BE49-F238E27FC236}">
                <a16:creationId xmlns:a16="http://schemas.microsoft.com/office/drawing/2014/main" id="{A87BF782-7BA2-0A8F-AED1-3410186EC640}"/>
              </a:ext>
            </a:extLst>
          </p:cNvPr>
          <p:cNvGraphicFramePr/>
          <p:nvPr>
            <p:extLst>
              <p:ext uri="{D42A27DB-BD31-4B8C-83A1-F6EECF244321}">
                <p14:modId xmlns:p14="http://schemas.microsoft.com/office/powerpoint/2010/main" val="743317893"/>
              </p:ext>
            </p:extLst>
          </p:nvPr>
        </p:nvGraphicFramePr>
        <p:xfrm>
          <a:off x="838080" y="1317600"/>
          <a:ext cx="10515240" cy="4859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EE49075D-5745-E591-BBC9-55AA81B6D5C0}"/>
              </a:ext>
            </a:extLst>
          </p:cNvPr>
          <p:cNvSpPr>
            <a:spLocks noGrp="1"/>
          </p:cNvSpPr>
          <p:nvPr>
            <p:ph type="sldNum" sz="quarter" idx="12"/>
          </p:nvPr>
        </p:nvSpPr>
        <p:spPr/>
        <p:txBody>
          <a:bodyPr/>
          <a:lstStyle/>
          <a:p>
            <a:fld id="{7321C81F-EDAE-9C46-9743-2946707E1E9F}" type="slidenum">
              <a:rPr lang="en-US" smtClean="0"/>
              <a:t>31</a:t>
            </a:fld>
            <a:endParaRPr lang="en-US"/>
          </a:p>
        </p:txBody>
      </p:sp>
      <p:sp>
        <p:nvSpPr>
          <p:cNvPr id="3" name="TextBox 2">
            <a:extLst>
              <a:ext uri="{FF2B5EF4-FFF2-40B4-BE49-F238E27FC236}">
                <a16:creationId xmlns:a16="http://schemas.microsoft.com/office/drawing/2014/main" id="{595D4FA2-205C-7174-B219-B89C6E80FAC0}"/>
              </a:ext>
            </a:extLst>
          </p:cNvPr>
          <p:cNvSpPr txBox="1"/>
          <p:nvPr/>
        </p:nvSpPr>
        <p:spPr>
          <a:xfrm flipH="1">
            <a:off x="11421374" y="6426927"/>
            <a:ext cx="509369" cy="369332"/>
          </a:xfrm>
          <a:prstGeom prst="rect">
            <a:avLst/>
          </a:prstGeom>
          <a:noFill/>
        </p:spPr>
        <p:txBody>
          <a:bodyPr wrap="square" rtlCol="0">
            <a:spAutoFit/>
          </a:bodyPr>
          <a:lstStyle/>
          <a:p>
            <a:r>
              <a:rPr lang="en-US" dirty="0">
                <a:solidFill>
                  <a:schemeClr val="bg2"/>
                </a:solidFill>
              </a:rPr>
              <a:t>30</a:t>
            </a:r>
          </a:p>
        </p:txBody>
      </p:sp>
    </p:spTree>
    <p:extLst>
      <p:ext uri="{BB962C8B-B14F-4D97-AF65-F5344CB8AC3E}">
        <p14:creationId xmlns:p14="http://schemas.microsoft.com/office/powerpoint/2010/main" val="2231654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Shape 1"/>
          <p:cNvSpPr txBox="1"/>
          <p:nvPr/>
        </p:nvSpPr>
        <p:spPr>
          <a:xfrm>
            <a:off x="122662" y="94129"/>
            <a:ext cx="8961120" cy="779040"/>
          </a:xfrm>
          <a:prstGeom prst="rect">
            <a:avLst/>
          </a:prstGeom>
          <a:noFill/>
          <a:ln w="0">
            <a:noFill/>
          </a:ln>
        </p:spPr>
        <p:txBody>
          <a:bodyPr anchor="ctr">
            <a:noAutofit/>
          </a:bodyPr>
          <a:lstStyle/>
          <a:p>
            <a:pPr>
              <a:lnSpc>
                <a:spcPct val="90000"/>
              </a:lnSpc>
            </a:pPr>
            <a:r>
              <a:rPr lang="en-US" sz="3200" b="1" spc="-1" dirty="0">
                <a:solidFill>
                  <a:schemeClr val="accent1">
                    <a:lumMod val="75000"/>
                  </a:schemeClr>
                </a:solidFill>
                <a:latin typeface="Arial"/>
              </a:rPr>
              <a:t>Performance Plan Targets and Indicators</a:t>
            </a:r>
            <a:r>
              <a:rPr lang="en-US" sz="3200" b="1" strike="noStrike" spc="-1" dirty="0">
                <a:solidFill>
                  <a:schemeClr val="accent6">
                    <a:lumMod val="50000"/>
                  </a:schemeClr>
                </a:solidFill>
                <a:latin typeface="Calibri Light"/>
              </a:rPr>
              <a:t>	</a:t>
            </a:r>
            <a:endParaRPr lang="en-US" sz="3200" b="1" strike="noStrike" spc="-1" dirty="0">
              <a:solidFill>
                <a:schemeClr val="accent6">
                  <a:lumMod val="50000"/>
                </a:schemeClr>
              </a:solidFill>
              <a:latin typeface="Calibri"/>
            </a:endParaRPr>
          </a:p>
        </p:txBody>
      </p:sp>
      <p:sp>
        <p:nvSpPr>
          <p:cNvPr id="133" name="TextShape 2"/>
          <p:cNvSpPr txBox="1"/>
          <p:nvPr/>
        </p:nvSpPr>
        <p:spPr>
          <a:xfrm>
            <a:off x="617958" y="2206523"/>
            <a:ext cx="10515240" cy="4859280"/>
          </a:xfrm>
          <a:prstGeom prst="rect">
            <a:avLst/>
          </a:prstGeom>
          <a:noFill/>
          <a:ln w="0">
            <a:noFill/>
          </a:ln>
        </p:spPr>
        <p:txBody>
          <a:bodyPr>
            <a:noAutofit/>
          </a:bodyPr>
          <a:lstStyle/>
          <a:p>
            <a:pPr algn="just">
              <a:lnSpc>
                <a:spcPct val="150000"/>
              </a:lnSpc>
            </a:pPr>
            <a:endParaRPr lang="en-US" sz="2000" b="0" strike="noStrike" spc="-1" dirty="0">
              <a:solidFill>
                <a:srgbClr val="000000"/>
              </a:solidFill>
              <a:latin typeface="Calibri" panose="020F0502020204030204" pitchFamily="34" charset="0"/>
              <a:cs typeface="Calibri" panose="020F0502020204030204" pitchFamily="34" charset="0"/>
            </a:endParaRPr>
          </a:p>
        </p:txBody>
      </p:sp>
      <p:graphicFrame>
        <p:nvGraphicFramePr>
          <p:cNvPr id="2" name="Table 2">
            <a:extLst>
              <a:ext uri="{FF2B5EF4-FFF2-40B4-BE49-F238E27FC236}">
                <a16:creationId xmlns:a16="http://schemas.microsoft.com/office/drawing/2014/main" id="{673533E2-63ED-45D5-9939-196BE50B479F}"/>
              </a:ext>
            </a:extLst>
          </p:cNvPr>
          <p:cNvGraphicFramePr>
            <a:graphicFrameLocks noGrp="1"/>
          </p:cNvGraphicFramePr>
          <p:nvPr>
            <p:extLst>
              <p:ext uri="{D42A27DB-BD31-4B8C-83A1-F6EECF244321}">
                <p14:modId xmlns:p14="http://schemas.microsoft.com/office/powerpoint/2010/main" val="1847784572"/>
              </p:ext>
            </p:extLst>
          </p:nvPr>
        </p:nvGraphicFramePr>
        <p:xfrm>
          <a:off x="18158" y="2104000"/>
          <a:ext cx="12219441" cy="3143237"/>
        </p:xfrm>
        <a:graphic>
          <a:graphicData uri="http://schemas.openxmlformats.org/drawingml/2006/table">
            <a:tbl>
              <a:tblPr firstRow="1" bandRow="1">
                <a:tableStyleId>{7DF18680-E054-41AD-8BC1-D1AEF772440D}</a:tableStyleId>
              </a:tblPr>
              <a:tblGrid>
                <a:gridCol w="1665718">
                  <a:extLst>
                    <a:ext uri="{9D8B030D-6E8A-4147-A177-3AD203B41FA5}">
                      <a16:colId xmlns:a16="http://schemas.microsoft.com/office/drawing/2014/main" val="638813622"/>
                    </a:ext>
                  </a:extLst>
                </a:gridCol>
                <a:gridCol w="1780335">
                  <a:extLst>
                    <a:ext uri="{9D8B030D-6E8A-4147-A177-3AD203B41FA5}">
                      <a16:colId xmlns:a16="http://schemas.microsoft.com/office/drawing/2014/main" val="3561988932"/>
                    </a:ext>
                  </a:extLst>
                </a:gridCol>
                <a:gridCol w="1278894">
                  <a:extLst>
                    <a:ext uri="{9D8B030D-6E8A-4147-A177-3AD203B41FA5}">
                      <a16:colId xmlns:a16="http://schemas.microsoft.com/office/drawing/2014/main" val="34657788"/>
                    </a:ext>
                  </a:extLst>
                </a:gridCol>
                <a:gridCol w="1252745">
                  <a:extLst>
                    <a:ext uri="{9D8B030D-6E8A-4147-A177-3AD203B41FA5}">
                      <a16:colId xmlns:a16="http://schemas.microsoft.com/office/drawing/2014/main" val="1032701852"/>
                    </a:ext>
                  </a:extLst>
                </a:gridCol>
                <a:gridCol w="1741467">
                  <a:extLst>
                    <a:ext uri="{9D8B030D-6E8A-4147-A177-3AD203B41FA5}">
                      <a16:colId xmlns:a16="http://schemas.microsoft.com/office/drawing/2014/main" val="1596638921"/>
                    </a:ext>
                  </a:extLst>
                </a:gridCol>
                <a:gridCol w="1461247">
                  <a:extLst>
                    <a:ext uri="{9D8B030D-6E8A-4147-A177-3AD203B41FA5}">
                      <a16:colId xmlns:a16="http://schemas.microsoft.com/office/drawing/2014/main" val="568394691"/>
                    </a:ext>
                  </a:extLst>
                </a:gridCol>
                <a:gridCol w="1506768">
                  <a:extLst>
                    <a:ext uri="{9D8B030D-6E8A-4147-A177-3AD203B41FA5}">
                      <a16:colId xmlns:a16="http://schemas.microsoft.com/office/drawing/2014/main" val="3582553882"/>
                    </a:ext>
                  </a:extLst>
                </a:gridCol>
                <a:gridCol w="1532267">
                  <a:extLst>
                    <a:ext uri="{9D8B030D-6E8A-4147-A177-3AD203B41FA5}">
                      <a16:colId xmlns:a16="http://schemas.microsoft.com/office/drawing/2014/main" val="3946845212"/>
                    </a:ext>
                  </a:extLst>
                </a:gridCol>
              </a:tblGrid>
              <a:tr h="601956">
                <a:tc rowSpan="2">
                  <a:txBody>
                    <a:bodyPr/>
                    <a:lstStyle/>
                    <a:p>
                      <a:pPr algn="l"/>
                      <a:r>
                        <a:rPr lang="en-US" sz="1700" dirty="0">
                          <a:solidFill>
                            <a:schemeClr val="tx1"/>
                          </a:solidFill>
                        </a:rPr>
                        <a:t>Outcome</a:t>
                      </a:r>
                      <a:endParaRPr lang="en-US" sz="1700" dirty="0">
                        <a:solidFill>
                          <a:schemeClr val="tx1"/>
                        </a:solidFill>
                        <a:latin typeface="+mn-lt"/>
                        <a:cs typeface="Calibri" panose="020F0502020204030204" pitchFamily="34" charset="0"/>
                      </a:endParaRPr>
                    </a:p>
                  </a:txBody>
                  <a:tcPr/>
                </a:tc>
                <a:tc rowSpan="2">
                  <a:txBody>
                    <a:bodyPr/>
                    <a:lstStyle/>
                    <a:p>
                      <a:r>
                        <a:rPr lang="en-US" sz="1700" dirty="0">
                          <a:solidFill>
                            <a:schemeClr val="tx1"/>
                          </a:solidFill>
                        </a:rPr>
                        <a:t>Output Indicator </a:t>
                      </a:r>
                      <a:endParaRPr lang="en-US" sz="1700" dirty="0">
                        <a:solidFill>
                          <a:schemeClr val="tx1"/>
                        </a:solidFill>
                        <a:latin typeface="+mn-lt"/>
                        <a:cs typeface="Calibri" panose="020F0502020204030204" pitchFamily="34" charset="0"/>
                      </a:endParaRPr>
                    </a:p>
                  </a:txBody>
                  <a:tcPr/>
                </a:tc>
                <a:tc gridSpan="2">
                  <a:txBody>
                    <a:bodyPr/>
                    <a:lstStyle/>
                    <a:p>
                      <a:r>
                        <a:rPr lang="en-ZA" sz="1700" dirty="0">
                          <a:solidFill>
                            <a:schemeClr val="tx1"/>
                          </a:solidFill>
                          <a:latin typeface="+mn-lt"/>
                          <a:cs typeface="Calibri" panose="020F0502020204030204" pitchFamily="34" charset="0"/>
                        </a:rPr>
                        <a:t>Actual Performance </a:t>
                      </a:r>
                    </a:p>
                  </a:txBody>
                  <a:tcPr/>
                </a:tc>
                <a:tc hMerge="1">
                  <a:txBody>
                    <a:bodyPr/>
                    <a:lstStyle/>
                    <a:p>
                      <a:endParaRPr lang="en-ZA" sz="1400" dirty="0">
                        <a:solidFill>
                          <a:schemeClr val="bg1"/>
                        </a:solidFill>
                        <a:latin typeface="+mn-lt"/>
                        <a:cs typeface="Calibri" panose="020F0502020204030204" pitchFamily="34" charset="0"/>
                      </a:endParaRPr>
                    </a:p>
                  </a:txBody>
                  <a:tcPr>
                    <a:solidFill>
                      <a:schemeClr val="accent6">
                        <a:lumMod val="50000"/>
                      </a:schemeClr>
                    </a:solidFill>
                  </a:tcPr>
                </a:tc>
                <a:tc>
                  <a:txBody>
                    <a:bodyPr/>
                    <a:lstStyle/>
                    <a:p>
                      <a:r>
                        <a:rPr lang="en-ZA" sz="1700" dirty="0">
                          <a:solidFill>
                            <a:schemeClr val="tx1"/>
                          </a:solidFill>
                        </a:rPr>
                        <a:t>Estimated Performance </a:t>
                      </a:r>
                      <a:endParaRPr lang="en-ZA" sz="1700" dirty="0">
                        <a:solidFill>
                          <a:schemeClr val="tx1"/>
                        </a:solidFill>
                        <a:latin typeface="+mn-lt"/>
                        <a:cs typeface="Calibri" panose="020F0502020204030204" pitchFamily="34" charset="0"/>
                      </a:endParaRPr>
                    </a:p>
                  </a:txBody>
                  <a:tcPr/>
                </a:tc>
                <a:tc gridSpan="3">
                  <a:txBody>
                    <a:bodyPr/>
                    <a:lstStyle/>
                    <a:p>
                      <a:r>
                        <a:rPr lang="en-ZA" sz="1700" dirty="0">
                          <a:solidFill>
                            <a:schemeClr val="tx1"/>
                          </a:solidFill>
                        </a:rPr>
                        <a:t>                MTEF Targets </a:t>
                      </a:r>
                      <a:endParaRPr lang="en-ZA" sz="1700" dirty="0">
                        <a:solidFill>
                          <a:schemeClr val="tx1"/>
                        </a:solidFill>
                        <a:latin typeface="+mn-lt"/>
                        <a:cs typeface="Calibri" panose="020F0502020204030204" pitchFamily="34" charset="0"/>
                      </a:endParaRPr>
                    </a:p>
                  </a:txBody>
                  <a:tcPr/>
                </a:tc>
                <a:tc hMerge="1">
                  <a:txBody>
                    <a:bodyPr/>
                    <a:lstStyle/>
                    <a:p>
                      <a:endParaRPr lang="en-ZA" sz="1400" dirty="0">
                        <a:solidFill>
                          <a:schemeClr val="bg1"/>
                        </a:solidFill>
                        <a:latin typeface="+mn-lt"/>
                        <a:cs typeface="Calibri" panose="020F0502020204030204" pitchFamily="34" charset="0"/>
                      </a:endParaRPr>
                    </a:p>
                  </a:txBody>
                  <a:tcPr>
                    <a:solidFill>
                      <a:schemeClr val="accent6">
                        <a:lumMod val="50000"/>
                      </a:schemeClr>
                    </a:solidFill>
                  </a:tcPr>
                </a:tc>
                <a:tc hMerge="1">
                  <a:txBody>
                    <a:bodyPr/>
                    <a:lstStyle/>
                    <a:p>
                      <a:endParaRPr lang="en-ZA" sz="1400" dirty="0">
                        <a:solidFill>
                          <a:schemeClr val="bg1"/>
                        </a:solidFill>
                        <a:latin typeface="+mn-lt"/>
                        <a:cs typeface="Calibri" panose="020F0502020204030204" pitchFamily="34" charset="0"/>
                      </a:endParaRPr>
                    </a:p>
                  </a:txBody>
                  <a:tcPr>
                    <a:solidFill>
                      <a:schemeClr val="accent6">
                        <a:lumMod val="50000"/>
                      </a:schemeClr>
                    </a:solidFill>
                  </a:tcPr>
                </a:tc>
                <a:extLst>
                  <a:ext uri="{0D108BD9-81ED-4DB2-BD59-A6C34878D82A}">
                    <a16:rowId xmlns:a16="http://schemas.microsoft.com/office/drawing/2014/main" val="2309695656"/>
                  </a:ext>
                </a:extLst>
              </a:tr>
              <a:tr h="428538">
                <a:tc vMerge="1">
                  <a:txBody>
                    <a:bodyPr/>
                    <a:lstStyle/>
                    <a:p>
                      <a:endParaRPr lang="en-US"/>
                    </a:p>
                  </a:txBody>
                  <a:tcPr/>
                </a:tc>
                <a:tc vMerge="1">
                  <a:txBody>
                    <a:bodyPr/>
                    <a:lstStyle/>
                    <a:p>
                      <a:endParaRPr lang="en-US"/>
                    </a:p>
                  </a:txBody>
                  <a:tcPr/>
                </a:tc>
                <a:tc>
                  <a:txBody>
                    <a:bodyPr/>
                    <a:lstStyle/>
                    <a:p>
                      <a:r>
                        <a:rPr lang="en-ZA" sz="1700" b="1" dirty="0">
                          <a:solidFill>
                            <a:schemeClr val="tx1"/>
                          </a:solidFill>
                        </a:rPr>
                        <a:t>2020/21</a:t>
                      </a:r>
                      <a:endParaRPr lang="en-ZA" sz="1700" b="1" dirty="0">
                        <a:solidFill>
                          <a:schemeClr val="tx1"/>
                        </a:solidFill>
                        <a:latin typeface="+mn-lt"/>
                        <a:cs typeface="Calibri" panose="020F0502020204030204" pitchFamily="34" charset="0"/>
                      </a:endParaRPr>
                    </a:p>
                  </a:txBody>
                  <a:tcPr/>
                </a:tc>
                <a:tc>
                  <a:txBody>
                    <a:bodyPr/>
                    <a:lstStyle/>
                    <a:p>
                      <a:r>
                        <a:rPr lang="en-ZA" sz="1700" b="1" dirty="0">
                          <a:solidFill>
                            <a:schemeClr val="tx1"/>
                          </a:solidFill>
                        </a:rPr>
                        <a:t>2021/22</a:t>
                      </a:r>
                      <a:endParaRPr lang="en-ZA" sz="1700" b="1" dirty="0">
                        <a:solidFill>
                          <a:schemeClr val="tx1"/>
                        </a:solidFill>
                        <a:latin typeface="+mn-lt"/>
                        <a:cs typeface="Calibri" panose="020F0502020204030204" pitchFamily="34" charset="0"/>
                      </a:endParaRPr>
                    </a:p>
                  </a:txBody>
                  <a:tcPr/>
                </a:tc>
                <a:tc>
                  <a:txBody>
                    <a:bodyPr/>
                    <a:lstStyle/>
                    <a:p>
                      <a:r>
                        <a:rPr lang="en-US" sz="1700" b="1" dirty="0">
                          <a:solidFill>
                            <a:schemeClr val="tx1"/>
                          </a:solidFill>
                        </a:rPr>
                        <a:t>2022/23</a:t>
                      </a:r>
                    </a:p>
                  </a:txBody>
                  <a:tcPr/>
                </a:tc>
                <a:tc>
                  <a:txBody>
                    <a:bodyPr/>
                    <a:lstStyle/>
                    <a:p>
                      <a:r>
                        <a:rPr lang="en-US" sz="1700" b="1" dirty="0">
                          <a:solidFill>
                            <a:schemeClr val="tx1"/>
                          </a:solidFill>
                        </a:rPr>
                        <a:t>2023/24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dirty="0">
                          <a:solidFill>
                            <a:schemeClr val="tx1"/>
                          </a:solidFill>
                        </a:rPr>
                        <a:t>2024/25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dirty="0">
                          <a:solidFill>
                            <a:schemeClr val="tx1"/>
                          </a:solidFill>
                        </a:rPr>
                        <a:t>2025/26</a:t>
                      </a:r>
                    </a:p>
                  </a:txBody>
                  <a:tcPr/>
                </a:tc>
                <a:extLst>
                  <a:ext uri="{0D108BD9-81ED-4DB2-BD59-A6C34878D82A}">
                    <a16:rowId xmlns:a16="http://schemas.microsoft.com/office/drawing/2014/main" val="589081892"/>
                  </a:ext>
                </a:extLst>
              </a:tr>
              <a:tr h="2105099">
                <a:tc>
                  <a:txBody>
                    <a:bodyPr/>
                    <a:lstStyle/>
                    <a:p>
                      <a:pPr marL="0" marR="0" algn="l">
                        <a:spcBef>
                          <a:spcPts val="0"/>
                        </a:spcBef>
                        <a:spcAft>
                          <a:spcPts val="0"/>
                        </a:spcAft>
                      </a:pPr>
                      <a:r>
                        <a:rPr lang="en-GB" sz="1600" b="1" dirty="0">
                          <a:solidFill>
                            <a:srgbClr val="000000"/>
                          </a:solidFill>
                          <a:effectLst/>
                        </a:rPr>
                        <a:t>Outcome 4</a:t>
                      </a:r>
                      <a:endParaRPr lang="en-GB" sz="1600" b="0" dirty="0">
                        <a:solidFill>
                          <a:srgbClr val="000000"/>
                        </a:solidFill>
                        <a:effectLst/>
                      </a:endParaRPr>
                    </a:p>
                    <a:p>
                      <a:pPr marL="0" marR="0" algn="l">
                        <a:spcBef>
                          <a:spcPts val="0"/>
                        </a:spcBef>
                        <a:spcAft>
                          <a:spcPts val="0"/>
                        </a:spcAft>
                      </a:pPr>
                      <a:r>
                        <a:rPr lang="en-GB" sz="1600" b="0" dirty="0">
                          <a:solidFill>
                            <a:srgbClr val="000000"/>
                          </a:solidFill>
                          <a:effectLst/>
                        </a:rPr>
                        <a:t>Created an environment for lifelong learning of professionals.</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solidFill>
                            <a:srgbClr val="000000"/>
                          </a:solidFill>
                          <a:effectLst/>
                        </a:rPr>
                        <a:t>The proportion of registered natural scientists who participate in the lifelong learning programme.</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solidFill>
                            <a:srgbClr val="000000"/>
                          </a:solidFill>
                          <a:effectLst/>
                        </a:rPr>
                        <a:t>29% of scientists on database participated in CPD.</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solidFill>
                            <a:srgbClr val="000000"/>
                          </a:solidFill>
                          <a:effectLst/>
                        </a:rPr>
                        <a:t>37% of scientists on database participated in CPD.</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solidFill>
                            <a:srgbClr val="000000"/>
                          </a:solidFill>
                          <a:effectLst/>
                        </a:rPr>
                        <a:t>40% of scientists on database participating in CPD.</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effectLst/>
                        </a:rPr>
                        <a:t>50% of scientists on database participating in CPD.</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effectLst/>
                        </a:rPr>
                        <a:t>60% of scientists on database participating in CPD.</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effectLst/>
                        </a:rPr>
                        <a:t>70% of scientists on database participating in CPD.</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22451626"/>
                  </a:ext>
                </a:extLst>
              </a:tr>
            </a:tbl>
          </a:graphicData>
        </a:graphic>
      </p:graphicFrame>
      <p:sp>
        <p:nvSpPr>
          <p:cNvPr id="7" name="TextBox 6">
            <a:extLst>
              <a:ext uri="{FF2B5EF4-FFF2-40B4-BE49-F238E27FC236}">
                <a16:creationId xmlns:a16="http://schemas.microsoft.com/office/drawing/2014/main" id="{9C922BFB-AFDD-416F-8D6C-2F5EEE56F483}"/>
              </a:ext>
            </a:extLst>
          </p:cNvPr>
          <p:cNvSpPr txBox="1"/>
          <p:nvPr/>
        </p:nvSpPr>
        <p:spPr>
          <a:xfrm>
            <a:off x="122662" y="909029"/>
            <a:ext cx="10515539" cy="707886"/>
          </a:xfrm>
          <a:prstGeom prst="rect">
            <a:avLst/>
          </a:prstGeom>
          <a:noFill/>
        </p:spPr>
        <p:txBody>
          <a:bodyPr wrap="square">
            <a:spAutoFit/>
          </a:bodyPr>
          <a:lstStyle/>
          <a:p>
            <a:r>
              <a:rPr lang="en-ZA" sz="2000" b="1" dirty="0">
                <a:cs typeface="Calibri" panose="020F0502020204030204" pitchFamily="34" charset="0"/>
              </a:rPr>
              <a:t>STRATEGIC OBJECTIVE 4: To promote professional development and transformation of the natural science sector in South Africa </a:t>
            </a:r>
            <a:endParaRPr lang="en-ZA" sz="2000" dirty="0">
              <a:latin typeface="+mn-lt"/>
              <a:cs typeface="Calibri" panose="020F0502020204030204" pitchFamily="34" charset="0"/>
            </a:endParaRPr>
          </a:p>
        </p:txBody>
      </p:sp>
      <p:sp>
        <p:nvSpPr>
          <p:cNvPr id="3" name="TextBox 2">
            <a:extLst>
              <a:ext uri="{FF2B5EF4-FFF2-40B4-BE49-F238E27FC236}">
                <a16:creationId xmlns:a16="http://schemas.microsoft.com/office/drawing/2014/main" id="{0B208DB4-80F2-C8FE-2EC9-DA799831B816}"/>
              </a:ext>
            </a:extLst>
          </p:cNvPr>
          <p:cNvSpPr txBox="1"/>
          <p:nvPr/>
        </p:nvSpPr>
        <p:spPr>
          <a:xfrm flipH="1">
            <a:off x="11421374" y="6426927"/>
            <a:ext cx="509369" cy="369332"/>
          </a:xfrm>
          <a:prstGeom prst="rect">
            <a:avLst/>
          </a:prstGeom>
          <a:noFill/>
        </p:spPr>
        <p:txBody>
          <a:bodyPr wrap="square" rtlCol="0">
            <a:spAutoFit/>
          </a:bodyPr>
          <a:lstStyle/>
          <a:p>
            <a:r>
              <a:rPr lang="en-US" dirty="0">
                <a:solidFill>
                  <a:schemeClr val="bg2"/>
                </a:solidFill>
              </a:rPr>
              <a:t>31</a:t>
            </a:r>
          </a:p>
        </p:txBody>
      </p:sp>
    </p:spTree>
    <p:extLst>
      <p:ext uri="{BB962C8B-B14F-4D97-AF65-F5344CB8AC3E}">
        <p14:creationId xmlns:p14="http://schemas.microsoft.com/office/powerpoint/2010/main" val="4032394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Shape 1"/>
          <p:cNvSpPr txBox="1"/>
          <p:nvPr/>
        </p:nvSpPr>
        <p:spPr>
          <a:xfrm>
            <a:off x="137651" y="226256"/>
            <a:ext cx="8961120" cy="779040"/>
          </a:xfrm>
          <a:prstGeom prst="rect">
            <a:avLst/>
          </a:prstGeom>
          <a:noFill/>
          <a:ln w="0">
            <a:noFill/>
          </a:ln>
        </p:spPr>
        <p:txBody>
          <a:bodyPr anchor="ctr">
            <a:noAutofit/>
          </a:bodyPr>
          <a:lstStyle/>
          <a:p>
            <a:pPr>
              <a:lnSpc>
                <a:spcPct val="90000"/>
              </a:lnSpc>
            </a:pPr>
            <a:r>
              <a:rPr lang="en-US" sz="3200" b="1" spc="-1" dirty="0">
                <a:solidFill>
                  <a:schemeClr val="accent1"/>
                </a:solidFill>
                <a:latin typeface="Arial"/>
              </a:rPr>
              <a:t>Performance Plan Targets and Indicators</a:t>
            </a:r>
            <a:r>
              <a:rPr lang="en-US" sz="3200" b="1" strike="noStrike" spc="-1" dirty="0">
                <a:solidFill>
                  <a:schemeClr val="accent6">
                    <a:lumMod val="50000"/>
                  </a:schemeClr>
                </a:solidFill>
                <a:latin typeface="Calibri Light"/>
              </a:rPr>
              <a:t>	</a:t>
            </a:r>
            <a:endParaRPr lang="en-US" sz="3200" b="1" strike="noStrike" spc="-1" dirty="0">
              <a:solidFill>
                <a:schemeClr val="accent6">
                  <a:lumMod val="50000"/>
                </a:schemeClr>
              </a:solidFill>
              <a:latin typeface="Calibri"/>
            </a:endParaRPr>
          </a:p>
        </p:txBody>
      </p:sp>
      <p:sp>
        <p:nvSpPr>
          <p:cNvPr id="133" name="TextShape 2"/>
          <p:cNvSpPr txBox="1"/>
          <p:nvPr/>
        </p:nvSpPr>
        <p:spPr>
          <a:xfrm>
            <a:off x="617958" y="2206523"/>
            <a:ext cx="10515240" cy="4859280"/>
          </a:xfrm>
          <a:prstGeom prst="rect">
            <a:avLst/>
          </a:prstGeom>
          <a:noFill/>
          <a:ln w="0">
            <a:noFill/>
          </a:ln>
        </p:spPr>
        <p:txBody>
          <a:bodyPr>
            <a:noAutofit/>
          </a:bodyPr>
          <a:lstStyle/>
          <a:p>
            <a:pPr algn="just">
              <a:lnSpc>
                <a:spcPct val="150000"/>
              </a:lnSpc>
            </a:pPr>
            <a:endParaRPr lang="en-US" sz="2000" b="0" strike="noStrike" spc="-1" dirty="0">
              <a:solidFill>
                <a:srgbClr val="000000"/>
              </a:solidFill>
              <a:latin typeface="Calibri" panose="020F0502020204030204" pitchFamily="34" charset="0"/>
              <a:cs typeface="Calibri" panose="020F0502020204030204" pitchFamily="34" charset="0"/>
            </a:endParaRPr>
          </a:p>
        </p:txBody>
      </p:sp>
      <p:graphicFrame>
        <p:nvGraphicFramePr>
          <p:cNvPr id="2" name="Table 2">
            <a:extLst>
              <a:ext uri="{FF2B5EF4-FFF2-40B4-BE49-F238E27FC236}">
                <a16:creationId xmlns:a16="http://schemas.microsoft.com/office/drawing/2014/main" id="{673533E2-63ED-45D5-9939-196BE50B479F}"/>
              </a:ext>
            </a:extLst>
          </p:cNvPr>
          <p:cNvGraphicFramePr>
            <a:graphicFrameLocks noGrp="1"/>
          </p:cNvGraphicFramePr>
          <p:nvPr>
            <p:extLst>
              <p:ext uri="{D42A27DB-BD31-4B8C-83A1-F6EECF244321}">
                <p14:modId xmlns:p14="http://schemas.microsoft.com/office/powerpoint/2010/main" val="1132309978"/>
              </p:ext>
            </p:extLst>
          </p:nvPr>
        </p:nvGraphicFramePr>
        <p:xfrm>
          <a:off x="193286" y="1864290"/>
          <a:ext cx="11380756" cy="4797934"/>
        </p:xfrm>
        <a:graphic>
          <a:graphicData uri="http://schemas.openxmlformats.org/drawingml/2006/table">
            <a:tbl>
              <a:tblPr firstRow="1" bandRow="1">
                <a:tableStyleId>{7DF18680-E054-41AD-8BC1-D1AEF772440D}</a:tableStyleId>
              </a:tblPr>
              <a:tblGrid>
                <a:gridCol w="1587039">
                  <a:extLst>
                    <a:ext uri="{9D8B030D-6E8A-4147-A177-3AD203B41FA5}">
                      <a16:colId xmlns:a16="http://schemas.microsoft.com/office/drawing/2014/main" val="638813622"/>
                    </a:ext>
                  </a:extLst>
                </a:gridCol>
                <a:gridCol w="1513955">
                  <a:extLst>
                    <a:ext uri="{9D8B030D-6E8A-4147-A177-3AD203B41FA5}">
                      <a16:colId xmlns:a16="http://schemas.microsoft.com/office/drawing/2014/main" val="3561988932"/>
                    </a:ext>
                  </a:extLst>
                </a:gridCol>
                <a:gridCol w="1294692">
                  <a:extLst>
                    <a:ext uri="{9D8B030D-6E8A-4147-A177-3AD203B41FA5}">
                      <a16:colId xmlns:a16="http://schemas.microsoft.com/office/drawing/2014/main" val="34657788"/>
                    </a:ext>
                  </a:extLst>
                </a:gridCol>
                <a:gridCol w="1276321">
                  <a:extLst>
                    <a:ext uri="{9D8B030D-6E8A-4147-A177-3AD203B41FA5}">
                      <a16:colId xmlns:a16="http://schemas.microsoft.com/office/drawing/2014/main" val="1032701852"/>
                    </a:ext>
                  </a:extLst>
                </a:gridCol>
                <a:gridCol w="1620011">
                  <a:extLst>
                    <a:ext uri="{9D8B030D-6E8A-4147-A177-3AD203B41FA5}">
                      <a16:colId xmlns:a16="http://schemas.microsoft.com/office/drawing/2014/main" val="1596638921"/>
                    </a:ext>
                  </a:extLst>
                </a:gridCol>
                <a:gridCol w="1234538">
                  <a:extLst>
                    <a:ext uri="{9D8B030D-6E8A-4147-A177-3AD203B41FA5}">
                      <a16:colId xmlns:a16="http://schemas.microsoft.com/office/drawing/2014/main" val="568394691"/>
                    </a:ext>
                  </a:extLst>
                </a:gridCol>
                <a:gridCol w="1427100">
                  <a:extLst>
                    <a:ext uri="{9D8B030D-6E8A-4147-A177-3AD203B41FA5}">
                      <a16:colId xmlns:a16="http://schemas.microsoft.com/office/drawing/2014/main" val="3582553882"/>
                    </a:ext>
                  </a:extLst>
                </a:gridCol>
                <a:gridCol w="1427100">
                  <a:extLst>
                    <a:ext uri="{9D8B030D-6E8A-4147-A177-3AD203B41FA5}">
                      <a16:colId xmlns:a16="http://schemas.microsoft.com/office/drawing/2014/main" val="3946845212"/>
                    </a:ext>
                  </a:extLst>
                </a:gridCol>
              </a:tblGrid>
              <a:tr h="401153">
                <a:tc rowSpan="2">
                  <a:txBody>
                    <a:bodyPr/>
                    <a:lstStyle/>
                    <a:p>
                      <a:pPr algn="l"/>
                      <a:r>
                        <a:rPr lang="en-US" sz="1700" b="1" dirty="0">
                          <a:solidFill>
                            <a:schemeClr val="tx1"/>
                          </a:solidFill>
                        </a:rPr>
                        <a:t>Outcome</a:t>
                      </a:r>
                      <a:endParaRPr lang="en-US" sz="1700" b="1" dirty="0">
                        <a:solidFill>
                          <a:schemeClr val="tx1"/>
                        </a:solidFill>
                        <a:latin typeface="+mn-lt"/>
                        <a:cs typeface="Calibri" panose="020F0502020204030204" pitchFamily="34" charset="0"/>
                      </a:endParaRPr>
                    </a:p>
                  </a:txBody>
                  <a:tcPr/>
                </a:tc>
                <a:tc rowSpan="2">
                  <a:txBody>
                    <a:bodyPr/>
                    <a:lstStyle/>
                    <a:p>
                      <a:r>
                        <a:rPr lang="en-US" sz="1700" dirty="0">
                          <a:solidFill>
                            <a:schemeClr val="tx1"/>
                          </a:solidFill>
                        </a:rPr>
                        <a:t>Output Indicator </a:t>
                      </a:r>
                      <a:endParaRPr lang="en-US" sz="1700" dirty="0">
                        <a:solidFill>
                          <a:schemeClr val="tx1"/>
                        </a:solidFill>
                        <a:latin typeface="+mn-lt"/>
                        <a:cs typeface="Calibri" panose="020F0502020204030204" pitchFamily="34" charset="0"/>
                      </a:endParaRPr>
                    </a:p>
                  </a:txBody>
                  <a:tcPr/>
                </a:tc>
                <a:tc gridSpan="2">
                  <a:txBody>
                    <a:bodyPr/>
                    <a:lstStyle/>
                    <a:p>
                      <a:r>
                        <a:rPr lang="en-ZA" sz="1700" b="0" dirty="0">
                          <a:solidFill>
                            <a:schemeClr val="tx1"/>
                          </a:solidFill>
                          <a:latin typeface="+mn-lt"/>
                          <a:cs typeface="Calibri" panose="020F0502020204030204" pitchFamily="34" charset="0"/>
                        </a:rPr>
                        <a:t>Ac</a:t>
                      </a:r>
                      <a:r>
                        <a:rPr lang="en-ZA" sz="1700" b="1" dirty="0">
                          <a:solidFill>
                            <a:schemeClr val="tx1"/>
                          </a:solidFill>
                          <a:latin typeface="+mn-lt"/>
                          <a:cs typeface="Calibri" panose="020F0502020204030204" pitchFamily="34" charset="0"/>
                        </a:rPr>
                        <a:t>tual Performance </a:t>
                      </a:r>
                    </a:p>
                  </a:txBody>
                  <a:tcPr/>
                </a:tc>
                <a:tc hMerge="1">
                  <a:txBody>
                    <a:bodyPr/>
                    <a:lstStyle/>
                    <a:p>
                      <a:endParaRPr lang="en-ZA" sz="1400" dirty="0">
                        <a:solidFill>
                          <a:schemeClr val="bg1"/>
                        </a:solidFill>
                        <a:latin typeface="+mn-lt"/>
                        <a:cs typeface="Calibri" panose="020F0502020204030204" pitchFamily="34" charset="0"/>
                      </a:endParaRPr>
                    </a:p>
                  </a:txBody>
                  <a:tcPr>
                    <a:solidFill>
                      <a:schemeClr val="accent6">
                        <a:lumMod val="50000"/>
                      </a:schemeClr>
                    </a:solidFill>
                  </a:tcPr>
                </a:tc>
                <a:tc>
                  <a:txBody>
                    <a:bodyPr/>
                    <a:lstStyle/>
                    <a:p>
                      <a:r>
                        <a:rPr lang="en-ZA" sz="1700" dirty="0">
                          <a:solidFill>
                            <a:schemeClr val="tx1"/>
                          </a:solidFill>
                        </a:rPr>
                        <a:t>Estimated Performance </a:t>
                      </a:r>
                      <a:endParaRPr lang="en-ZA" sz="1700" dirty="0">
                        <a:solidFill>
                          <a:schemeClr val="tx1"/>
                        </a:solidFill>
                        <a:latin typeface="+mn-lt"/>
                        <a:cs typeface="Calibri" panose="020F0502020204030204" pitchFamily="34" charset="0"/>
                      </a:endParaRPr>
                    </a:p>
                  </a:txBody>
                  <a:tcPr/>
                </a:tc>
                <a:tc gridSpan="3">
                  <a:txBody>
                    <a:bodyPr/>
                    <a:lstStyle/>
                    <a:p>
                      <a:r>
                        <a:rPr lang="en-ZA" sz="1700" dirty="0">
                          <a:solidFill>
                            <a:schemeClr val="tx1"/>
                          </a:solidFill>
                        </a:rPr>
                        <a:t>                MTEF Targets </a:t>
                      </a:r>
                      <a:endParaRPr lang="en-ZA" sz="1700" dirty="0">
                        <a:solidFill>
                          <a:schemeClr val="tx1"/>
                        </a:solidFill>
                        <a:latin typeface="+mn-lt"/>
                        <a:cs typeface="Calibri" panose="020F0502020204030204" pitchFamily="34" charset="0"/>
                      </a:endParaRPr>
                    </a:p>
                  </a:txBody>
                  <a:tcPr/>
                </a:tc>
                <a:tc hMerge="1">
                  <a:txBody>
                    <a:bodyPr/>
                    <a:lstStyle/>
                    <a:p>
                      <a:endParaRPr lang="en-ZA" sz="1400" dirty="0">
                        <a:solidFill>
                          <a:schemeClr val="bg1"/>
                        </a:solidFill>
                        <a:latin typeface="+mn-lt"/>
                        <a:cs typeface="Calibri" panose="020F0502020204030204" pitchFamily="34" charset="0"/>
                      </a:endParaRPr>
                    </a:p>
                  </a:txBody>
                  <a:tcPr>
                    <a:solidFill>
                      <a:schemeClr val="accent6">
                        <a:lumMod val="50000"/>
                      </a:schemeClr>
                    </a:solidFill>
                  </a:tcPr>
                </a:tc>
                <a:tc hMerge="1">
                  <a:txBody>
                    <a:bodyPr/>
                    <a:lstStyle/>
                    <a:p>
                      <a:endParaRPr lang="en-ZA" sz="1400" dirty="0">
                        <a:solidFill>
                          <a:schemeClr val="bg1"/>
                        </a:solidFill>
                        <a:latin typeface="+mn-lt"/>
                        <a:cs typeface="Calibri" panose="020F0502020204030204" pitchFamily="34" charset="0"/>
                      </a:endParaRPr>
                    </a:p>
                  </a:txBody>
                  <a:tcPr>
                    <a:solidFill>
                      <a:schemeClr val="accent6">
                        <a:lumMod val="50000"/>
                      </a:schemeClr>
                    </a:solidFill>
                  </a:tcPr>
                </a:tc>
                <a:extLst>
                  <a:ext uri="{0D108BD9-81ED-4DB2-BD59-A6C34878D82A}">
                    <a16:rowId xmlns:a16="http://schemas.microsoft.com/office/drawing/2014/main" val="2309695656"/>
                  </a:ext>
                </a:extLst>
              </a:tr>
              <a:tr h="525311">
                <a:tc vMerge="1">
                  <a:txBody>
                    <a:bodyPr/>
                    <a:lstStyle/>
                    <a:p>
                      <a:endParaRPr lang="en-US"/>
                    </a:p>
                  </a:txBody>
                  <a:tcPr/>
                </a:tc>
                <a:tc vMerge="1">
                  <a:txBody>
                    <a:bodyPr/>
                    <a:lstStyle/>
                    <a:p>
                      <a:endParaRPr lang="en-US"/>
                    </a:p>
                  </a:txBody>
                  <a:tcPr/>
                </a:tc>
                <a:tc>
                  <a:txBody>
                    <a:bodyPr/>
                    <a:lstStyle/>
                    <a:p>
                      <a:r>
                        <a:rPr lang="en-ZA" sz="1600" b="1" dirty="0">
                          <a:solidFill>
                            <a:schemeClr val="tx1"/>
                          </a:solidFill>
                        </a:rPr>
                        <a:t>2020/21</a:t>
                      </a:r>
                      <a:endParaRPr lang="en-ZA" sz="1600" b="1" dirty="0">
                        <a:solidFill>
                          <a:schemeClr val="tx1"/>
                        </a:solidFill>
                        <a:latin typeface="+mn-lt"/>
                        <a:cs typeface="Calibri" panose="020F0502020204030204" pitchFamily="34" charset="0"/>
                      </a:endParaRPr>
                    </a:p>
                  </a:txBody>
                  <a:tcPr/>
                </a:tc>
                <a:tc>
                  <a:txBody>
                    <a:bodyPr/>
                    <a:lstStyle/>
                    <a:p>
                      <a:r>
                        <a:rPr lang="en-ZA" sz="1600" b="1" dirty="0">
                          <a:solidFill>
                            <a:schemeClr val="tx1"/>
                          </a:solidFill>
                        </a:rPr>
                        <a:t>2021/22</a:t>
                      </a:r>
                      <a:endParaRPr lang="en-ZA" sz="1600" b="1" dirty="0">
                        <a:solidFill>
                          <a:schemeClr val="tx1"/>
                        </a:solidFill>
                        <a:latin typeface="+mn-lt"/>
                        <a:cs typeface="Calibri" panose="020F0502020204030204" pitchFamily="34" charset="0"/>
                      </a:endParaRPr>
                    </a:p>
                  </a:txBody>
                  <a:tcPr/>
                </a:tc>
                <a:tc>
                  <a:txBody>
                    <a:bodyPr/>
                    <a:lstStyle/>
                    <a:p>
                      <a:r>
                        <a:rPr lang="en-US" sz="1600" b="1" dirty="0">
                          <a:solidFill>
                            <a:schemeClr val="tx1"/>
                          </a:solidFill>
                        </a:rPr>
                        <a:t>2022/23</a:t>
                      </a:r>
                    </a:p>
                  </a:txBody>
                  <a:tcPr/>
                </a:tc>
                <a:tc>
                  <a:txBody>
                    <a:bodyPr/>
                    <a:lstStyle/>
                    <a:p>
                      <a:r>
                        <a:rPr lang="en-US" sz="1600" b="1" dirty="0">
                          <a:solidFill>
                            <a:schemeClr val="tx1"/>
                          </a:solidFill>
                        </a:rPr>
                        <a:t>2023/24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2024/25</a:t>
                      </a:r>
                    </a:p>
                    <a:p>
                      <a:endParaRPr lang="en-US" sz="16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2025/26</a:t>
                      </a:r>
                    </a:p>
                    <a:p>
                      <a:endParaRPr lang="en-US" sz="1600" b="1" dirty="0">
                        <a:solidFill>
                          <a:schemeClr val="tx1"/>
                        </a:solidFill>
                      </a:endParaRPr>
                    </a:p>
                  </a:txBody>
                  <a:tcPr/>
                </a:tc>
                <a:extLst>
                  <a:ext uri="{0D108BD9-81ED-4DB2-BD59-A6C34878D82A}">
                    <a16:rowId xmlns:a16="http://schemas.microsoft.com/office/drawing/2014/main" val="589081892"/>
                  </a:ext>
                </a:extLst>
              </a:tr>
              <a:tr h="2018472">
                <a:tc>
                  <a:txBody>
                    <a:bodyPr/>
                    <a:lstStyle/>
                    <a:p>
                      <a:pPr marL="0" marR="0" algn="l">
                        <a:spcBef>
                          <a:spcPts val="0"/>
                        </a:spcBef>
                        <a:spcAft>
                          <a:spcPts val="0"/>
                        </a:spcAft>
                      </a:pPr>
                      <a:r>
                        <a:rPr lang="en-GB" sz="1600" b="1" dirty="0">
                          <a:solidFill>
                            <a:srgbClr val="000000"/>
                          </a:solidFill>
                          <a:effectLst/>
                        </a:rPr>
                        <a:t>Outcome 5</a:t>
                      </a:r>
                    </a:p>
                    <a:p>
                      <a:pPr marL="0" marR="0" algn="l">
                        <a:spcBef>
                          <a:spcPts val="0"/>
                        </a:spcBef>
                        <a:spcAft>
                          <a:spcPts val="0"/>
                        </a:spcAft>
                      </a:pPr>
                      <a:r>
                        <a:rPr lang="en-GB" sz="1600" b="0" dirty="0">
                          <a:solidFill>
                            <a:srgbClr val="000000"/>
                          </a:solidFill>
                          <a:effectLst/>
                        </a:rPr>
                        <a:t>Transformation of natural science sector &amp; increased participation of designated groups.</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solidFill>
                            <a:srgbClr val="000000"/>
                          </a:solidFill>
                          <a:effectLst/>
                        </a:rPr>
                        <a:t>a) Number of women and youth who participate in SACNASP student enrolment programmes.</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solidFill>
                            <a:srgbClr val="000000"/>
                          </a:solidFill>
                          <a:effectLst/>
                        </a:rPr>
                        <a:t>60</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a:solidFill>
                            <a:srgbClr val="000000"/>
                          </a:solidFill>
                          <a:effectLst/>
                        </a:rPr>
                        <a:t>25</a:t>
                      </a:r>
                      <a:endParaRPr lang="en-US" sz="1600" b="0">
                        <a:effectLst/>
                      </a:endParaRPr>
                    </a:p>
                    <a:p>
                      <a:pPr marL="0" marR="0" algn="l">
                        <a:lnSpc>
                          <a:spcPct val="115000"/>
                        </a:lnSpc>
                        <a:spcBef>
                          <a:spcPts val="0"/>
                        </a:spcBef>
                        <a:spcAft>
                          <a:spcPts val="0"/>
                        </a:spcAft>
                      </a:pPr>
                      <a:r>
                        <a:rPr lang="en-GB" sz="1600" b="0">
                          <a:solidFill>
                            <a:srgbClr val="000000"/>
                          </a:solidFill>
                          <a:effectLst/>
                        </a:rPr>
                        <a:t>(60:40)</a:t>
                      </a:r>
                      <a:endParaRPr lang="en-US" sz="1600" b="0">
                        <a:effectLst/>
                      </a:endParaRPr>
                    </a:p>
                    <a:p>
                      <a:pPr marL="0" marR="0" algn="l">
                        <a:lnSpc>
                          <a:spcPct val="115000"/>
                        </a:lnSpc>
                        <a:spcBef>
                          <a:spcPts val="0"/>
                        </a:spcBef>
                        <a:spcAft>
                          <a:spcPts val="0"/>
                        </a:spcAft>
                      </a:pPr>
                      <a:r>
                        <a:rPr lang="en-GB" sz="1600" b="0">
                          <a:solidFill>
                            <a:srgbClr val="000000"/>
                          </a:solidFill>
                          <a:effectLst/>
                        </a:rPr>
                        <a:t>(women: men)</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solidFill>
                            <a:srgbClr val="000000"/>
                          </a:solidFill>
                          <a:effectLst/>
                        </a:rPr>
                        <a:t>700</a:t>
                      </a:r>
                      <a:endParaRPr lang="en-US" sz="1600" b="0" dirty="0">
                        <a:effectLst/>
                      </a:endParaRPr>
                    </a:p>
                    <a:p>
                      <a:pPr marL="0" marR="0" algn="l">
                        <a:lnSpc>
                          <a:spcPct val="115000"/>
                        </a:lnSpc>
                        <a:spcBef>
                          <a:spcPts val="0"/>
                        </a:spcBef>
                        <a:spcAft>
                          <a:spcPts val="0"/>
                        </a:spcAft>
                      </a:pPr>
                      <a:r>
                        <a:rPr lang="en-GB" sz="1600" b="0" dirty="0">
                          <a:solidFill>
                            <a:srgbClr val="000000"/>
                          </a:solidFill>
                          <a:effectLst/>
                        </a:rPr>
                        <a:t>(60:40)</a:t>
                      </a:r>
                      <a:endParaRPr lang="en-US" sz="1600" b="0" dirty="0">
                        <a:effectLst/>
                      </a:endParaRPr>
                    </a:p>
                    <a:p>
                      <a:pPr marL="0" marR="0" algn="l">
                        <a:lnSpc>
                          <a:spcPct val="115000"/>
                        </a:lnSpc>
                        <a:spcBef>
                          <a:spcPts val="0"/>
                        </a:spcBef>
                        <a:spcAft>
                          <a:spcPts val="0"/>
                        </a:spcAft>
                      </a:pPr>
                      <a:r>
                        <a:rPr lang="en-GB" sz="1600" b="0" dirty="0">
                          <a:solidFill>
                            <a:srgbClr val="000000"/>
                          </a:solidFill>
                          <a:effectLst/>
                        </a:rPr>
                        <a:t>(women: men)</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a:effectLst/>
                        </a:rPr>
                        <a:t>700</a:t>
                      </a:r>
                      <a:endParaRPr lang="en-US" sz="1600" b="0">
                        <a:effectLst/>
                      </a:endParaRPr>
                    </a:p>
                    <a:p>
                      <a:pPr marL="0" marR="0" algn="l">
                        <a:lnSpc>
                          <a:spcPct val="115000"/>
                        </a:lnSpc>
                        <a:spcBef>
                          <a:spcPts val="0"/>
                        </a:spcBef>
                        <a:spcAft>
                          <a:spcPts val="0"/>
                        </a:spcAft>
                      </a:pPr>
                      <a:r>
                        <a:rPr lang="en-GB" sz="1600" b="0">
                          <a:effectLst/>
                        </a:rPr>
                        <a:t>(60:40)</a:t>
                      </a:r>
                      <a:endParaRPr lang="en-US" sz="1600" b="0">
                        <a:effectLst/>
                      </a:endParaRPr>
                    </a:p>
                    <a:p>
                      <a:pPr marL="0" marR="0" algn="l">
                        <a:lnSpc>
                          <a:spcPct val="115000"/>
                        </a:lnSpc>
                        <a:spcBef>
                          <a:spcPts val="0"/>
                        </a:spcBef>
                        <a:spcAft>
                          <a:spcPts val="0"/>
                        </a:spcAft>
                      </a:pPr>
                      <a:r>
                        <a:rPr lang="en-GB" sz="1600" b="0">
                          <a:effectLst/>
                        </a:rPr>
                        <a:t>(women: men)</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effectLst/>
                        </a:rPr>
                        <a:t>700</a:t>
                      </a:r>
                      <a:endParaRPr lang="en-US" sz="1600" b="0" dirty="0">
                        <a:effectLst/>
                      </a:endParaRPr>
                    </a:p>
                    <a:p>
                      <a:pPr marL="0" marR="0" algn="l">
                        <a:lnSpc>
                          <a:spcPct val="115000"/>
                        </a:lnSpc>
                        <a:spcBef>
                          <a:spcPts val="0"/>
                        </a:spcBef>
                        <a:spcAft>
                          <a:spcPts val="0"/>
                        </a:spcAft>
                      </a:pPr>
                      <a:r>
                        <a:rPr lang="en-GB" sz="1600" b="0" dirty="0">
                          <a:effectLst/>
                        </a:rPr>
                        <a:t>(60:40)</a:t>
                      </a:r>
                      <a:endParaRPr lang="en-US" sz="1600" b="0" dirty="0">
                        <a:effectLst/>
                      </a:endParaRPr>
                    </a:p>
                    <a:p>
                      <a:pPr marL="0" marR="0" algn="l">
                        <a:lnSpc>
                          <a:spcPct val="115000"/>
                        </a:lnSpc>
                        <a:spcBef>
                          <a:spcPts val="0"/>
                        </a:spcBef>
                        <a:spcAft>
                          <a:spcPts val="0"/>
                        </a:spcAft>
                      </a:pPr>
                      <a:r>
                        <a:rPr lang="en-GB" sz="1600" b="0" dirty="0">
                          <a:effectLst/>
                        </a:rPr>
                        <a:t>(women: men) </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effectLst/>
                        </a:rPr>
                        <a:t>800</a:t>
                      </a:r>
                      <a:endParaRPr lang="en-US" sz="1600" b="0" dirty="0">
                        <a:effectLst/>
                      </a:endParaRPr>
                    </a:p>
                    <a:p>
                      <a:pPr marL="0" marR="0" algn="l">
                        <a:lnSpc>
                          <a:spcPct val="115000"/>
                        </a:lnSpc>
                        <a:spcBef>
                          <a:spcPts val="0"/>
                        </a:spcBef>
                        <a:spcAft>
                          <a:spcPts val="0"/>
                        </a:spcAft>
                      </a:pPr>
                      <a:r>
                        <a:rPr lang="en-GB" sz="1600" b="0" dirty="0">
                          <a:effectLst/>
                        </a:rPr>
                        <a:t>(60:40)</a:t>
                      </a:r>
                      <a:endParaRPr lang="en-US" sz="1600" b="0" dirty="0">
                        <a:effectLst/>
                      </a:endParaRPr>
                    </a:p>
                    <a:p>
                      <a:pPr marL="0" marR="0" algn="l">
                        <a:lnSpc>
                          <a:spcPct val="115000"/>
                        </a:lnSpc>
                        <a:spcBef>
                          <a:spcPts val="0"/>
                        </a:spcBef>
                        <a:spcAft>
                          <a:spcPts val="0"/>
                        </a:spcAft>
                      </a:pPr>
                      <a:r>
                        <a:rPr lang="en-GB" sz="1600" b="0" dirty="0">
                          <a:effectLst/>
                        </a:rPr>
                        <a:t>(women: men)</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18985135"/>
                  </a:ext>
                </a:extLst>
              </a:tr>
              <a:tr h="1255389">
                <a:tc>
                  <a:txBody>
                    <a:bodyPr/>
                    <a:lstStyle/>
                    <a:p>
                      <a:pPr marL="0" marR="0" algn="just">
                        <a:spcBef>
                          <a:spcPts val="0"/>
                        </a:spcBef>
                        <a:spcAft>
                          <a:spcPts val="0"/>
                        </a:spcAft>
                      </a:pPr>
                      <a:endParaRPr lang="en-US" sz="1600" b="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solidFill>
                            <a:srgbClr val="000000"/>
                          </a:solidFill>
                          <a:effectLst/>
                        </a:rPr>
                        <a:t>b) Number of women and youth who participate in the CMP.</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solidFill>
                            <a:srgbClr val="000000"/>
                          </a:solidFill>
                          <a:effectLst/>
                        </a:rPr>
                        <a:t>17</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a:solidFill>
                            <a:srgbClr val="000000"/>
                          </a:solidFill>
                          <a:effectLst/>
                        </a:rPr>
                        <a:t>17</a:t>
                      </a:r>
                      <a:endParaRPr lang="en-US" sz="1600" b="0">
                        <a:effectLst/>
                      </a:endParaRPr>
                    </a:p>
                    <a:p>
                      <a:pPr marL="0" marR="0" algn="l">
                        <a:lnSpc>
                          <a:spcPct val="115000"/>
                        </a:lnSpc>
                        <a:spcBef>
                          <a:spcPts val="0"/>
                        </a:spcBef>
                        <a:spcAft>
                          <a:spcPts val="0"/>
                        </a:spcAft>
                      </a:pPr>
                      <a:r>
                        <a:rPr lang="en-GB" sz="1600" b="0">
                          <a:solidFill>
                            <a:srgbClr val="000000"/>
                          </a:solidFill>
                          <a:effectLst/>
                        </a:rPr>
                        <a:t>(60:40)</a:t>
                      </a:r>
                      <a:endParaRPr lang="en-US" sz="1600" b="0">
                        <a:effectLst/>
                      </a:endParaRPr>
                    </a:p>
                    <a:p>
                      <a:pPr marL="0" marR="0" algn="l">
                        <a:lnSpc>
                          <a:spcPct val="115000"/>
                        </a:lnSpc>
                        <a:spcBef>
                          <a:spcPts val="0"/>
                        </a:spcBef>
                        <a:spcAft>
                          <a:spcPts val="0"/>
                        </a:spcAft>
                      </a:pPr>
                      <a:r>
                        <a:rPr lang="en-GB" sz="1600" b="0">
                          <a:solidFill>
                            <a:srgbClr val="000000"/>
                          </a:solidFill>
                          <a:effectLst/>
                        </a:rPr>
                        <a:t>(women: men)</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solidFill>
                            <a:srgbClr val="000000"/>
                          </a:solidFill>
                          <a:effectLst/>
                        </a:rPr>
                        <a:t>100</a:t>
                      </a:r>
                      <a:endParaRPr lang="en-US" sz="1600" b="0" dirty="0">
                        <a:effectLst/>
                      </a:endParaRPr>
                    </a:p>
                    <a:p>
                      <a:pPr marL="0" marR="0" algn="l">
                        <a:lnSpc>
                          <a:spcPct val="115000"/>
                        </a:lnSpc>
                        <a:spcBef>
                          <a:spcPts val="0"/>
                        </a:spcBef>
                        <a:spcAft>
                          <a:spcPts val="0"/>
                        </a:spcAft>
                      </a:pPr>
                      <a:r>
                        <a:rPr lang="en-GB" sz="1600" b="0" dirty="0">
                          <a:solidFill>
                            <a:srgbClr val="000000"/>
                          </a:solidFill>
                          <a:effectLst/>
                        </a:rPr>
                        <a:t>(60:40)</a:t>
                      </a:r>
                      <a:endParaRPr lang="en-US" sz="1600" b="0" dirty="0">
                        <a:effectLst/>
                      </a:endParaRPr>
                    </a:p>
                    <a:p>
                      <a:pPr marL="0" marR="0" algn="l">
                        <a:lnSpc>
                          <a:spcPct val="115000"/>
                        </a:lnSpc>
                        <a:spcBef>
                          <a:spcPts val="0"/>
                        </a:spcBef>
                        <a:spcAft>
                          <a:spcPts val="0"/>
                        </a:spcAft>
                      </a:pPr>
                      <a:r>
                        <a:rPr lang="en-GB" sz="1600" b="0" dirty="0">
                          <a:solidFill>
                            <a:srgbClr val="000000"/>
                          </a:solidFill>
                          <a:effectLst/>
                        </a:rPr>
                        <a:t>(women: men)</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effectLst/>
                        </a:rPr>
                        <a:t>100</a:t>
                      </a:r>
                      <a:endParaRPr lang="en-US" sz="1600" b="0" dirty="0">
                        <a:effectLst/>
                      </a:endParaRPr>
                    </a:p>
                    <a:p>
                      <a:pPr marL="0" marR="0" algn="l">
                        <a:lnSpc>
                          <a:spcPct val="115000"/>
                        </a:lnSpc>
                        <a:spcBef>
                          <a:spcPts val="0"/>
                        </a:spcBef>
                        <a:spcAft>
                          <a:spcPts val="0"/>
                        </a:spcAft>
                      </a:pPr>
                      <a:r>
                        <a:rPr lang="en-GB" sz="1600" b="0" dirty="0">
                          <a:effectLst/>
                        </a:rPr>
                        <a:t>(60:40)</a:t>
                      </a:r>
                      <a:endParaRPr lang="en-US" sz="1600" b="0" dirty="0">
                        <a:effectLst/>
                      </a:endParaRPr>
                    </a:p>
                    <a:p>
                      <a:pPr marL="0" marR="0" algn="l">
                        <a:lnSpc>
                          <a:spcPct val="115000"/>
                        </a:lnSpc>
                        <a:spcBef>
                          <a:spcPts val="0"/>
                        </a:spcBef>
                        <a:spcAft>
                          <a:spcPts val="0"/>
                        </a:spcAft>
                      </a:pPr>
                      <a:r>
                        <a:rPr lang="en-GB" sz="1600" b="0" dirty="0">
                          <a:effectLst/>
                        </a:rPr>
                        <a:t>(women: men)</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a:effectLst/>
                        </a:rPr>
                        <a:t>100</a:t>
                      </a:r>
                      <a:endParaRPr lang="en-US" sz="1600" b="0">
                        <a:effectLst/>
                      </a:endParaRPr>
                    </a:p>
                    <a:p>
                      <a:pPr marL="0" marR="0" algn="l">
                        <a:lnSpc>
                          <a:spcPct val="115000"/>
                        </a:lnSpc>
                        <a:spcBef>
                          <a:spcPts val="0"/>
                        </a:spcBef>
                        <a:spcAft>
                          <a:spcPts val="0"/>
                        </a:spcAft>
                      </a:pPr>
                      <a:r>
                        <a:rPr lang="en-GB" sz="1600" b="0">
                          <a:effectLst/>
                        </a:rPr>
                        <a:t>(60:40)</a:t>
                      </a:r>
                      <a:endParaRPr lang="en-US" sz="1600" b="0">
                        <a:effectLst/>
                      </a:endParaRPr>
                    </a:p>
                    <a:p>
                      <a:pPr marL="0" marR="0" algn="l">
                        <a:lnSpc>
                          <a:spcPct val="115000"/>
                        </a:lnSpc>
                        <a:spcBef>
                          <a:spcPts val="0"/>
                        </a:spcBef>
                        <a:spcAft>
                          <a:spcPts val="0"/>
                        </a:spcAft>
                      </a:pPr>
                      <a:r>
                        <a:rPr lang="en-GB" sz="1600" b="0">
                          <a:effectLst/>
                        </a:rPr>
                        <a:t>(women: men)</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effectLst/>
                        </a:rPr>
                        <a:t>150</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8893426"/>
                  </a:ext>
                </a:extLst>
              </a:tr>
            </a:tbl>
          </a:graphicData>
        </a:graphic>
      </p:graphicFrame>
      <p:sp>
        <p:nvSpPr>
          <p:cNvPr id="7" name="TextBox 6">
            <a:extLst>
              <a:ext uri="{FF2B5EF4-FFF2-40B4-BE49-F238E27FC236}">
                <a16:creationId xmlns:a16="http://schemas.microsoft.com/office/drawing/2014/main" id="{9C922BFB-AFDD-416F-8D6C-2F5EEE56F483}"/>
              </a:ext>
            </a:extLst>
          </p:cNvPr>
          <p:cNvSpPr txBox="1"/>
          <p:nvPr/>
        </p:nvSpPr>
        <p:spPr>
          <a:xfrm>
            <a:off x="137651" y="1003978"/>
            <a:ext cx="10515539" cy="707886"/>
          </a:xfrm>
          <a:prstGeom prst="rect">
            <a:avLst/>
          </a:prstGeom>
          <a:noFill/>
        </p:spPr>
        <p:txBody>
          <a:bodyPr wrap="square">
            <a:spAutoFit/>
          </a:bodyPr>
          <a:lstStyle/>
          <a:p>
            <a:r>
              <a:rPr lang="en-ZA" sz="2000" b="1" dirty="0">
                <a:cs typeface="Calibri" panose="020F0502020204030204" pitchFamily="34" charset="0"/>
              </a:rPr>
              <a:t>STRATEGIC OBJECTIVE 4: To promote professional development and transformation of the natural science sector in South Africa </a:t>
            </a:r>
            <a:endParaRPr lang="en-ZA" sz="2000" dirty="0">
              <a:latin typeface="+mn-lt"/>
              <a:cs typeface="Calibri" panose="020F0502020204030204" pitchFamily="34" charset="0"/>
            </a:endParaRPr>
          </a:p>
        </p:txBody>
      </p:sp>
    </p:spTree>
    <p:extLst>
      <p:ext uri="{BB962C8B-B14F-4D97-AF65-F5344CB8AC3E}">
        <p14:creationId xmlns:p14="http://schemas.microsoft.com/office/powerpoint/2010/main" val="1995665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Shape 1"/>
          <p:cNvSpPr txBox="1"/>
          <p:nvPr/>
        </p:nvSpPr>
        <p:spPr>
          <a:xfrm>
            <a:off x="196644" y="113352"/>
            <a:ext cx="8961120" cy="779040"/>
          </a:xfrm>
          <a:prstGeom prst="rect">
            <a:avLst/>
          </a:prstGeom>
          <a:noFill/>
          <a:ln w="0">
            <a:noFill/>
          </a:ln>
        </p:spPr>
        <p:txBody>
          <a:bodyPr anchor="ctr">
            <a:noAutofit/>
          </a:bodyPr>
          <a:lstStyle/>
          <a:p>
            <a:pPr>
              <a:lnSpc>
                <a:spcPct val="90000"/>
              </a:lnSpc>
            </a:pPr>
            <a:r>
              <a:rPr lang="en-US" sz="3200" b="1" spc="-1" dirty="0">
                <a:solidFill>
                  <a:schemeClr val="accent1"/>
                </a:solidFill>
                <a:latin typeface="Arial"/>
              </a:rPr>
              <a:t>Performance Plan Targets and Indicators </a:t>
            </a:r>
            <a:r>
              <a:rPr lang="en-US" sz="3200" b="1" strike="noStrike" spc="-1" dirty="0">
                <a:solidFill>
                  <a:schemeClr val="accent6">
                    <a:lumMod val="50000"/>
                  </a:schemeClr>
                </a:solidFill>
                <a:latin typeface="Calibri Light"/>
              </a:rPr>
              <a:t>	</a:t>
            </a:r>
            <a:endParaRPr lang="en-US" sz="3200" b="1" strike="noStrike" spc="-1" dirty="0">
              <a:solidFill>
                <a:schemeClr val="accent6">
                  <a:lumMod val="50000"/>
                </a:schemeClr>
              </a:solidFill>
              <a:latin typeface="Calibri"/>
            </a:endParaRPr>
          </a:p>
        </p:txBody>
      </p:sp>
      <p:sp>
        <p:nvSpPr>
          <p:cNvPr id="133" name="TextShape 2"/>
          <p:cNvSpPr txBox="1"/>
          <p:nvPr/>
        </p:nvSpPr>
        <p:spPr>
          <a:xfrm>
            <a:off x="617958" y="2206523"/>
            <a:ext cx="10515240" cy="4859280"/>
          </a:xfrm>
          <a:prstGeom prst="rect">
            <a:avLst/>
          </a:prstGeom>
          <a:noFill/>
          <a:ln w="0">
            <a:noFill/>
          </a:ln>
        </p:spPr>
        <p:txBody>
          <a:bodyPr>
            <a:noAutofit/>
          </a:bodyPr>
          <a:lstStyle/>
          <a:p>
            <a:pPr algn="just">
              <a:lnSpc>
                <a:spcPct val="150000"/>
              </a:lnSpc>
            </a:pPr>
            <a:endParaRPr lang="en-US" sz="2000" b="0" strike="noStrike" spc="-1" dirty="0">
              <a:solidFill>
                <a:srgbClr val="000000"/>
              </a:solidFill>
              <a:latin typeface="Calibri" panose="020F0502020204030204" pitchFamily="34" charset="0"/>
              <a:cs typeface="Calibri" panose="020F0502020204030204" pitchFamily="34" charset="0"/>
            </a:endParaRPr>
          </a:p>
        </p:txBody>
      </p:sp>
      <p:graphicFrame>
        <p:nvGraphicFramePr>
          <p:cNvPr id="2" name="Table 2">
            <a:extLst>
              <a:ext uri="{FF2B5EF4-FFF2-40B4-BE49-F238E27FC236}">
                <a16:creationId xmlns:a16="http://schemas.microsoft.com/office/drawing/2014/main" id="{673533E2-63ED-45D5-9939-196BE50B479F}"/>
              </a:ext>
            </a:extLst>
          </p:cNvPr>
          <p:cNvGraphicFramePr>
            <a:graphicFrameLocks noGrp="1"/>
          </p:cNvGraphicFramePr>
          <p:nvPr>
            <p:extLst>
              <p:ext uri="{D42A27DB-BD31-4B8C-83A1-F6EECF244321}">
                <p14:modId xmlns:p14="http://schemas.microsoft.com/office/powerpoint/2010/main" val="3245425591"/>
              </p:ext>
            </p:extLst>
          </p:nvPr>
        </p:nvGraphicFramePr>
        <p:xfrm>
          <a:off x="196644" y="1755293"/>
          <a:ext cx="11877369" cy="3672840"/>
        </p:xfrm>
        <a:graphic>
          <a:graphicData uri="http://schemas.openxmlformats.org/drawingml/2006/table">
            <a:tbl>
              <a:tblPr firstRow="1" bandRow="1">
                <a:tableStyleId>{7DF18680-E054-41AD-8BC1-D1AEF772440D}</a:tableStyleId>
              </a:tblPr>
              <a:tblGrid>
                <a:gridCol w="1563755">
                  <a:extLst>
                    <a:ext uri="{9D8B030D-6E8A-4147-A177-3AD203B41FA5}">
                      <a16:colId xmlns:a16="http://schemas.microsoft.com/office/drawing/2014/main" val="638813622"/>
                    </a:ext>
                  </a:extLst>
                </a:gridCol>
                <a:gridCol w="1701258">
                  <a:extLst>
                    <a:ext uri="{9D8B030D-6E8A-4147-A177-3AD203B41FA5}">
                      <a16:colId xmlns:a16="http://schemas.microsoft.com/office/drawing/2014/main" val="3561988932"/>
                    </a:ext>
                  </a:extLst>
                </a:gridCol>
                <a:gridCol w="1267659">
                  <a:extLst>
                    <a:ext uri="{9D8B030D-6E8A-4147-A177-3AD203B41FA5}">
                      <a16:colId xmlns:a16="http://schemas.microsoft.com/office/drawing/2014/main" val="34657788"/>
                    </a:ext>
                  </a:extLst>
                </a:gridCol>
                <a:gridCol w="1543665">
                  <a:extLst>
                    <a:ext uri="{9D8B030D-6E8A-4147-A177-3AD203B41FA5}">
                      <a16:colId xmlns:a16="http://schemas.microsoft.com/office/drawing/2014/main" val="1032701852"/>
                    </a:ext>
                  </a:extLst>
                </a:gridCol>
                <a:gridCol w="1474838">
                  <a:extLst>
                    <a:ext uri="{9D8B030D-6E8A-4147-A177-3AD203B41FA5}">
                      <a16:colId xmlns:a16="http://schemas.microsoft.com/office/drawing/2014/main" val="1596638921"/>
                    </a:ext>
                  </a:extLst>
                </a:gridCol>
                <a:gridCol w="1504336">
                  <a:extLst>
                    <a:ext uri="{9D8B030D-6E8A-4147-A177-3AD203B41FA5}">
                      <a16:colId xmlns:a16="http://schemas.microsoft.com/office/drawing/2014/main" val="568394691"/>
                    </a:ext>
                  </a:extLst>
                </a:gridCol>
                <a:gridCol w="1484671">
                  <a:extLst>
                    <a:ext uri="{9D8B030D-6E8A-4147-A177-3AD203B41FA5}">
                      <a16:colId xmlns:a16="http://schemas.microsoft.com/office/drawing/2014/main" val="3582553882"/>
                    </a:ext>
                  </a:extLst>
                </a:gridCol>
                <a:gridCol w="1337187">
                  <a:extLst>
                    <a:ext uri="{9D8B030D-6E8A-4147-A177-3AD203B41FA5}">
                      <a16:colId xmlns:a16="http://schemas.microsoft.com/office/drawing/2014/main" val="3946845212"/>
                    </a:ext>
                  </a:extLst>
                </a:gridCol>
              </a:tblGrid>
              <a:tr h="0">
                <a:tc rowSpan="2">
                  <a:txBody>
                    <a:bodyPr/>
                    <a:lstStyle/>
                    <a:p>
                      <a:pPr algn="l"/>
                      <a:r>
                        <a:rPr lang="en-US" sz="1700" b="1" dirty="0">
                          <a:solidFill>
                            <a:schemeClr val="tx1"/>
                          </a:solidFill>
                        </a:rPr>
                        <a:t>Outcome</a:t>
                      </a:r>
                      <a:endParaRPr lang="en-US" sz="1700" b="1" dirty="0">
                        <a:solidFill>
                          <a:schemeClr val="tx1"/>
                        </a:solidFill>
                        <a:latin typeface="+mn-lt"/>
                        <a:cs typeface="Calibri" panose="020F0502020204030204" pitchFamily="34" charset="0"/>
                      </a:endParaRPr>
                    </a:p>
                  </a:txBody>
                  <a:tcPr/>
                </a:tc>
                <a:tc rowSpan="2">
                  <a:txBody>
                    <a:bodyPr/>
                    <a:lstStyle/>
                    <a:p>
                      <a:r>
                        <a:rPr lang="en-US" sz="1700" b="1" dirty="0">
                          <a:solidFill>
                            <a:schemeClr val="tx1"/>
                          </a:solidFill>
                        </a:rPr>
                        <a:t>Output Indicator </a:t>
                      </a:r>
                      <a:endParaRPr lang="en-US" sz="1700" b="1" dirty="0">
                        <a:solidFill>
                          <a:schemeClr val="tx1"/>
                        </a:solidFill>
                        <a:latin typeface="+mn-lt"/>
                        <a:cs typeface="Calibri" panose="020F0502020204030204" pitchFamily="34" charset="0"/>
                      </a:endParaRPr>
                    </a:p>
                  </a:txBody>
                  <a:tcPr/>
                </a:tc>
                <a:tc gridSpan="2">
                  <a:txBody>
                    <a:bodyPr/>
                    <a:lstStyle/>
                    <a:p>
                      <a:endParaRPr lang="en-ZA" sz="1700" b="1" dirty="0">
                        <a:solidFill>
                          <a:schemeClr val="tx1"/>
                        </a:solidFill>
                        <a:latin typeface="+mn-lt"/>
                        <a:cs typeface="Calibri" panose="020F0502020204030204" pitchFamily="34" charset="0"/>
                      </a:endParaRPr>
                    </a:p>
                  </a:txBody>
                  <a:tcPr/>
                </a:tc>
                <a:tc hMerge="1">
                  <a:txBody>
                    <a:bodyPr/>
                    <a:lstStyle/>
                    <a:p>
                      <a:endParaRPr lang="en-ZA" sz="1400" dirty="0">
                        <a:solidFill>
                          <a:schemeClr val="bg1"/>
                        </a:solidFill>
                        <a:latin typeface="+mn-lt"/>
                        <a:cs typeface="Calibri" panose="020F0502020204030204" pitchFamily="34" charset="0"/>
                      </a:endParaRPr>
                    </a:p>
                  </a:txBody>
                  <a:tcPr>
                    <a:solidFill>
                      <a:schemeClr val="accent6">
                        <a:lumMod val="50000"/>
                      </a:schemeClr>
                    </a:solidFill>
                  </a:tcPr>
                </a:tc>
                <a:tc>
                  <a:txBody>
                    <a:bodyPr/>
                    <a:lstStyle/>
                    <a:p>
                      <a:r>
                        <a:rPr lang="en-ZA" sz="1700" b="1" dirty="0">
                          <a:solidFill>
                            <a:schemeClr val="tx1"/>
                          </a:solidFill>
                        </a:rPr>
                        <a:t>Estimated Performance </a:t>
                      </a:r>
                      <a:endParaRPr lang="en-ZA" sz="1700" b="1" dirty="0">
                        <a:solidFill>
                          <a:schemeClr val="tx1"/>
                        </a:solidFill>
                        <a:latin typeface="+mn-lt"/>
                        <a:cs typeface="Calibri" panose="020F0502020204030204" pitchFamily="34" charset="0"/>
                      </a:endParaRPr>
                    </a:p>
                  </a:txBody>
                  <a:tcPr/>
                </a:tc>
                <a:tc gridSpan="3">
                  <a:txBody>
                    <a:bodyPr/>
                    <a:lstStyle/>
                    <a:p>
                      <a:r>
                        <a:rPr lang="en-ZA" sz="1700" b="1" dirty="0">
                          <a:solidFill>
                            <a:schemeClr val="tx1"/>
                          </a:solidFill>
                        </a:rPr>
                        <a:t>                MTEF Targets </a:t>
                      </a:r>
                      <a:endParaRPr lang="en-ZA" sz="1700" b="1" dirty="0">
                        <a:solidFill>
                          <a:schemeClr val="tx1"/>
                        </a:solidFill>
                        <a:latin typeface="+mn-lt"/>
                        <a:cs typeface="Calibri" panose="020F0502020204030204" pitchFamily="34" charset="0"/>
                      </a:endParaRPr>
                    </a:p>
                  </a:txBody>
                  <a:tcPr/>
                </a:tc>
                <a:tc hMerge="1">
                  <a:txBody>
                    <a:bodyPr/>
                    <a:lstStyle/>
                    <a:p>
                      <a:endParaRPr lang="en-ZA" sz="1400" dirty="0">
                        <a:solidFill>
                          <a:schemeClr val="bg1"/>
                        </a:solidFill>
                        <a:latin typeface="+mn-lt"/>
                        <a:cs typeface="Calibri" panose="020F0502020204030204" pitchFamily="34" charset="0"/>
                      </a:endParaRPr>
                    </a:p>
                  </a:txBody>
                  <a:tcPr>
                    <a:solidFill>
                      <a:schemeClr val="accent6">
                        <a:lumMod val="50000"/>
                      </a:schemeClr>
                    </a:solidFill>
                  </a:tcPr>
                </a:tc>
                <a:tc hMerge="1">
                  <a:txBody>
                    <a:bodyPr/>
                    <a:lstStyle/>
                    <a:p>
                      <a:endParaRPr lang="en-ZA" sz="1400" dirty="0">
                        <a:solidFill>
                          <a:schemeClr val="bg1"/>
                        </a:solidFill>
                        <a:latin typeface="+mn-lt"/>
                        <a:cs typeface="Calibri" panose="020F0502020204030204" pitchFamily="34" charset="0"/>
                      </a:endParaRPr>
                    </a:p>
                  </a:txBody>
                  <a:tcPr>
                    <a:solidFill>
                      <a:schemeClr val="accent6">
                        <a:lumMod val="50000"/>
                      </a:schemeClr>
                    </a:solidFill>
                  </a:tcPr>
                </a:tc>
                <a:extLst>
                  <a:ext uri="{0D108BD9-81ED-4DB2-BD59-A6C34878D82A}">
                    <a16:rowId xmlns:a16="http://schemas.microsoft.com/office/drawing/2014/main" val="2309695656"/>
                  </a:ext>
                </a:extLst>
              </a:tr>
              <a:tr h="590417">
                <a:tc vMerge="1">
                  <a:txBody>
                    <a:bodyPr/>
                    <a:lstStyle/>
                    <a:p>
                      <a:endParaRPr lang="en-US"/>
                    </a:p>
                  </a:txBody>
                  <a:tcPr/>
                </a:tc>
                <a:tc vMerge="1">
                  <a:txBody>
                    <a:bodyPr/>
                    <a:lstStyle/>
                    <a:p>
                      <a:endParaRPr lang="en-US"/>
                    </a:p>
                  </a:txBody>
                  <a:tcPr/>
                </a:tc>
                <a:tc>
                  <a:txBody>
                    <a:bodyPr/>
                    <a:lstStyle/>
                    <a:p>
                      <a:r>
                        <a:rPr lang="en-ZA" sz="1700" b="1" dirty="0">
                          <a:solidFill>
                            <a:schemeClr val="tx1"/>
                          </a:solidFill>
                        </a:rPr>
                        <a:t>2020/21</a:t>
                      </a:r>
                      <a:endParaRPr lang="en-ZA" sz="1700" b="1" dirty="0">
                        <a:solidFill>
                          <a:schemeClr val="tx1"/>
                        </a:solidFill>
                        <a:latin typeface="+mn-lt"/>
                        <a:cs typeface="Calibri" panose="020F0502020204030204" pitchFamily="34" charset="0"/>
                      </a:endParaRPr>
                    </a:p>
                  </a:txBody>
                  <a:tcPr/>
                </a:tc>
                <a:tc>
                  <a:txBody>
                    <a:bodyPr/>
                    <a:lstStyle/>
                    <a:p>
                      <a:r>
                        <a:rPr lang="en-ZA" sz="1700" b="1" dirty="0">
                          <a:solidFill>
                            <a:schemeClr val="tx1"/>
                          </a:solidFill>
                        </a:rPr>
                        <a:t>2021/22</a:t>
                      </a:r>
                      <a:endParaRPr lang="en-ZA" sz="1700" b="1" dirty="0">
                        <a:solidFill>
                          <a:schemeClr val="tx1"/>
                        </a:solidFill>
                        <a:latin typeface="+mn-lt"/>
                        <a:cs typeface="Calibri" panose="020F0502020204030204" pitchFamily="34" charset="0"/>
                      </a:endParaRPr>
                    </a:p>
                  </a:txBody>
                  <a:tcPr/>
                </a:tc>
                <a:tc>
                  <a:txBody>
                    <a:bodyPr/>
                    <a:lstStyle/>
                    <a:p>
                      <a:r>
                        <a:rPr lang="en-US" sz="1700" b="1" dirty="0">
                          <a:solidFill>
                            <a:schemeClr val="tx1"/>
                          </a:solidFill>
                        </a:rPr>
                        <a:t>2022/23</a:t>
                      </a:r>
                    </a:p>
                  </a:txBody>
                  <a:tcPr/>
                </a:tc>
                <a:tc>
                  <a:txBody>
                    <a:bodyPr/>
                    <a:lstStyle/>
                    <a:p>
                      <a:r>
                        <a:rPr lang="en-US" sz="1700" b="1" dirty="0">
                          <a:solidFill>
                            <a:schemeClr val="tx1"/>
                          </a:solidFill>
                        </a:rPr>
                        <a:t>2023/24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dirty="0">
                          <a:solidFill>
                            <a:schemeClr val="tx1"/>
                          </a:solidFill>
                        </a:rPr>
                        <a:t>2024/25</a:t>
                      </a:r>
                    </a:p>
                    <a:p>
                      <a:endParaRPr lang="en-US" sz="17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dirty="0">
                          <a:solidFill>
                            <a:schemeClr val="tx1"/>
                          </a:solidFill>
                        </a:rPr>
                        <a:t>2025/26</a:t>
                      </a:r>
                    </a:p>
                    <a:p>
                      <a:endParaRPr lang="en-US" sz="1700" b="1" dirty="0">
                        <a:solidFill>
                          <a:schemeClr val="tx1"/>
                        </a:solidFill>
                      </a:endParaRPr>
                    </a:p>
                  </a:txBody>
                  <a:tcPr/>
                </a:tc>
                <a:extLst>
                  <a:ext uri="{0D108BD9-81ED-4DB2-BD59-A6C34878D82A}">
                    <a16:rowId xmlns:a16="http://schemas.microsoft.com/office/drawing/2014/main" val="589081892"/>
                  </a:ext>
                </a:extLst>
              </a:tr>
              <a:tr h="590417">
                <a:tc>
                  <a:txBody>
                    <a:bodyPr/>
                    <a:lstStyle/>
                    <a:p>
                      <a:pPr marL="0" marR="0" algn="just">
                        <a:spcBef>
                          <a:spcPts val="0"/>
                        </a:spcBef>
                        <a:spcAft>
                          <a:spcPts val="0"/>
                        </a:spcAft>
                      </a:pPr>
                      <a:r>
                        <a:rPr lang="en-GB" sz="1600" b="1" dirty="0">
                          <a:solidFill>
                            <a:srgbClr val="000000"/>
                          </a:solidFill>
                          <a:effectLst/>
                        </a:rPr>
                        <a:t>Outcome 6 </a:t>
                      </a:r>
                    </a:p>
                    <a:p>
                      <a:pPr marL="0" marR="0" algn="just">
                        <a:spcBef>
                          <a:spcPts val="0"/>
                        </a:spcBef>
                        <a:spcAft>
                          <a:spcPts val="0"/>
                        </a:spcAft>
                      </a:pPr>
                      <a:r>
                        <a:rPr lang="en-GB" sz="1600" b="0" dirty="0">
                          <a:solidFill>
                            <a:srgbClr val="000000"/>
                          </a:solidFill>
                          <a:effectLst/>
                        </a:rPr>
                        <a:t>Contributed towards education qualifications and learning pathways for natural scientists.</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solidFill>
                            <a:srgbClr val="000000"/>
                          </a:solidFill>
                          <a:effectLst/>
                        </a:rPr>
                        <a:t>Number of HEI natural science programmes aligned for endorsement in conjunction with the CHE.</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solidFill>
                            <a:srgbClr val="000000"/>
                          </a:solidFill>
                          <a:effectLst/>
                        </a:rPr>
                        <a:t>Developed a guideline document informing SACNASP processes.</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700" b="0" dirty="0">
                          <a:solidFill>
                            <a:srgbClr val="000000"/>
                          </a:solidFill>
                          <a:effectLst/>
                        </a:rPr>
                        <a:t>2</a:t>
                      </a:r>
                      <a:endParaRPr lang="en-US" sz="17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700" b="0" dirty="0">
                          <a:solidFill>
                            <a:srgbClr val="000000"/>
                          </a:solidFill>
                          <a:effectLst/>
                        </a:rPr>
                        <a:t>500</a:t>
                      </a:r>
                      <a:endParaRPr lang="en-US" sz="17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700" b="0" dirty="0">
                          <a:effectLst/>
                          <a:latin typeface="Calibri" panose="020F0502020204030204" pitchFamily="34" charset="0"/>
                          <a:ea typeface="Calibri" panose="020F0502020204030204" pitchFamily="34" charset="0"/>
                          <a:cs typeface="Times New Roman" panose="02020603050405020304" pitchFamily="18" charset="0"/>
                        </a:rPr>
                        <a:t>6</a:t>
                      </a:r>
                      <a:endParaRPr lang="en-US" sz="17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700" b="0" dirty="0">
                          <a:effectLst/>
                          <a:latin typeface="Calibri" panose="020F0502020204030204" pitchFamily="34" charset="0"/>
                          <a:ea typeface="Calibri" panose="020F0502020204030204" pitchFamily="34" charset="0"/>
                          <a:cs typeface="Times New Roman" panose="02020603050405020304" pitchFamily="18" charset="0"/>
                        </a:rPr>
                        <a:t>6</a:t>
                      </a:r>
                      <a:endParaRPr lang="en-US" sz="17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700" b="0" dirty="0">
                          <a:effectLst/>
                        </a:rPr>
                        <a:t>20   </a:t>
                      </a:r>
                      <a:endParaRPr lang="en-US" sz="17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89044380"/>
                  </a:ext>
                </a:extLst>
              </a:tr>
            </a:tbl>
          </a:graphicData>
        </a:graphic>
      </p:graphicFrame>
      <p:sp>
        <p:nvSpPr>
          <p:cNvPr id="7" name="TextBox 6">
            <a:extLst>
              <a:ext uri="{FF2B5EF4-FFF2-40B4-BE49-F238E27FC236}">
                <a16:creationId xmlns:a16="http://schemas.microsoft.com/office/drawing/2014/main" id="{9C922BFB-AFDD-416F-8D6C-2F5EEE56F483}"/>
              </a:ext>
            </a:extLst>
          </p:cNvPr>
          <p:cNvSpPr txBox="1"/>
          <p:nvPr/>
        </p:nvSpPr>
        <p:spPr>
          <a:xfrm>
            <a:off x="196644" y="893677"/>
            <a:ext cx="10515539" cy="707886"/>
          </a:xfrm>
          <a:prstGeom prst="rect">
            <a:avLst/>
          </a:prstGeom>
          <a:noFill/>
        </p:spPr>
        <p:txBody>
          <a:bodyPr wrap="square">
            <a:spAutoFit/>
          </a:bodyPr>
          <a:lstStyle/>
          <a:p>
            <a:r>
              <a:rPr lang="en-ZA" sz="2000" b="1" dirty="0">
                <a:cs typeface="Calibri" panose="020F0502020204030204" pitchFamily="34" charset="0"/>
              </a:rPr>
              <a:t>STRATEGIC OBJECTIVE 4 To promote professional development and transformation of the natural science sector in South Africa </a:t>
            </a:r>
            <a:endParaRPr lang="en-ZA" sz="2000" dirty="0">
              <a:latin typeface="+mn-lt"/>
              <a:cs typeface="Calibri" panose="020F0502020204030204" pitchFamily="34" charset="0"/>
            </a:endParaRPr>
          </a:p>
        </p:txBody>
      </p:sp>
      <p:sp>
        <p:nvSpPr>
          <p:cNvPr id="3" name="TextBox 2">
            <a:extLst>
              <a:ext uri="{FF2B5EF4-FFF2-40B4-BE49-F238E27FC236}">
                <a16:creationId xmlns:a16="http://schemas.microsoft.com/office/drawing/2014/main" id="{D72578CD-40E6-EFA0-A681-04677FB1FAE3}"/>
              </a:ext>
            </a:extLst>
          </p:cNvPr>
          <p:cNvSpPr txBox="1"/>
          <p:nvPr/>
        </p:nvSpPr>
        <p:spPr>
          <a:xfrm flipH="1">
            <a:off x="11421374" y="6426927"/>
            <a:ext cx="509369" cy="369332"/>
          </a:xfrm>
          <a:prstGeom prst="rect">
            <a:avLst/>
          </a:prstGeom>
          <a:noFill/>
        </p:spPr>
        <p:txBody>
          <a:bodyPr wrap="square" rtlCol="0">
            <a:spAutoFit/>
          </a:bodyPr>
          <a:lstStyle/>
          <a:p>
            <a:r>
              <a:rPr lang="en-US" dirty="0">
                <a:solidFill>
                  <a:schemeClr val="bg2"/>
                </a:solidFill>
              </a:rPr>
              <a:t>33</a:t>
            </a:r>
          </a:p>
        </p:txBody>
      </p:sp>
    </p:spTree>
    <p:extLst>
      <p:ext uri="{BB962C8B-B14F-4D97-AF65-F5344CB8AC3E}">
        <p14:creationId xmlns:p14="http://schemas.microsoft.com/office/powerpoint/2010/main" val="1573441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Shape 1"/>
          <p:cNvSpPr txBox="1"/>
          <p:nvPr/>
        </p:nvSpPr>
        <p:spPr>
          <a:xfrm>
            <a:off x="196644" y="113352"/>
            <a:ext cx="8961120" cy="779040"/>
          </a:xfrm>
          <a:prstGeom prst="rect">
            <a:avLst/>
          </a:prstGeom>
          <a:noFill/>
          <a:ln w="0">
            <a:noFill/>
          </a:ln>
        </p:spPr>
        <p:txBody>
          <a:bodyPr anchor="ctr">
            <a:noAutofit/>
          </a:bodyPr>
          <a:lstStyle/>
          <a:p>
            <a:pPr>
              <a:lnSpc>
                <a:spcPct val="90000"/>
              </a:lnSpc>
            </a:pPr>
            <a:r>
              <a:rPr lang="en-US" sz="3200" b="1" spc="-1" dirty="0">
                <a:solidFill>
                  <a:schemeClr val="accent1">
                    <a:lumMod val="75000"/>
                  </a:schemeClr>
                </a:solidFill>
                <a:latin typeface="Arial"/>
              </a:rPr>
              <a:t>Performance Plan Targets and Indicators </a:t>
            </a:r>
            <a:r>
              <a:rPr lang="en-US" sz="3200" b="1" strike="noStrike" spc="-1" dirty="0">
                <a:solidFill>
                  <a:schemeClr val="accent6">
                    <a:lumMod val="50000"/>
                  </a:schemeClr>
                </a:solidFill>
                <a:latin typeface="Calibri Light"/>
              </a:rPr>
              <a:t>	</a:t>
            </a:r>
            <a:endParaRPr lang="en-US" sz="3200" b="1" strike="noStrike" spc="-1" dirty="0">
              <a:solidFill>
                <a:schemeClr val="accent6">
                  <a:lumMod val="50000"/>
                </a:schemeClr>
              </a:solidFill>
              <a:latin typeface="Calibri"/>
            </a:endParaRPr>
          </a:p>
        </p:txBody>
      </p:sp>
      <p:sp>
        <p:nvSpPr>
          <p:cNvPr id="133" name="TextShape 2"/>
          <p:cNvSpPr txBox="1"/>
          <p:nvPr/>
        </p:nvSpPr>
        <p:spPr>
          <a:xfrm>
            <a:off x="617958" y="2206523"/>
            <a:ext cx="10515240" cy="4859280"/>
          </a:xfrm>
          <a:prstGeom prst="rect">
            <a:avLst/>
          </a:prstGeom>
          <a:noFill/>
          <a:ln w="0">
            <a:noFill/>
          </a:ln>
        </p:spPr>
        <p:txBody>
          <a:bodyPr>
            <a:noAutofit/>
          </a:bodyPr>
          <a:lstStyle/>
          <a:p>
            <a:pPr algn="just">
              <a:lnSpc>
                <a:spcPct val="150000"/>
              </a:lnSpc>
            </a:pPr>
            <a:endParaRPr lang="en-US" sz="2000" b="0" strike="noStrike" spc="-1" dirty="0">
              <a:solidFill>
                <a:srgbClr val="000000"/>
              </a:solidFill>
              <a:latin typeface="Calibri" panose="020F0502020204030204" pitchFamily="34" charset="0"/>
              <a:cs typeface="Calibri" panose="020F0502020204030204" pitchFamily="34" charset="0"/>
            </a:endParaRPr>
          </a:p>
        </p:txBody>
      </p:sp>
      <p:graphicFrame>
        <p:nvGraphicFramePr>
          <p:cNvPr id="2" name="Table 2">
            <a:extLst>
              <a:ext uri="{FF2B5EF4-FFF2-40B4-BE49-F238E27FC236}">
                <a16:creationId xmlns:a16="http://schemas.microsoft.com/office/drawing/2014/main" id="{673533E2-63ED-45D5-9939-196BE50B479F}"/>
              </a:ext>
            </a:extLst>
          </p:cNvPr>
          <p:cNvGraphicFramePr>
            <a:graphicFrameLocks noGrp="1"/>
          </p:cNvGraphicFramePr>
          <p:nvPr>
            <p:extLst>
              <p:ext uri="{D42A27DB-BD31-4B8C-83A1-F6EECF244321}">
                <p14:modId xmlns:p14="http://schemas.microsoft.com/office/powerpoint/2010/main" val="2544448279"/>
              </p:ext>
            </p:extLst>
          </p:nvPr>
        </p:nvGraphicFramePr>
        <p:xfrm>
          <a:off x="284672" y="1534245"/>
          <a:ext cx="11750012" cy="4857487"/>
        </p:xfrm>
        <a:graphic>
          <a:graphicData uri="http://schemas.openxmlformats.org/drawingml/2006/table">
            <a:tbl>
              <a:tblPr firstRow="1" bandRow="1">
                <a:tableStyleId>{7DF18680-E054-41AD-8BC1-D1AEF772440D}</a:tableStyleId>
              </a:tblPr>
              <a:tblGrid>
                <a:gridCol w="1546987">
                  <a:extLst>
                    <a:ext uri="{9D8B030D-6E8A-4147-A177-3AD203B41FA5}">
                      <a16:colId xmlns:a16="http://schemas.microsoft.com/office/drawing/2014/main" val="638813622"/>
                    </a:ext>
                  </a:extLst>
                </a:gridCol>
                <a:gridCol w="1273794">
                  <a:extLst>
                    <a:ext uri="{9D8B030D-6E8A-4147-A177-3AD203B41FA5}">
                      <a16:colId xmlns:a16="http://schemas.microsoft.com/office/drawing/2014/main" val="3561988932"/>
                    </a:ext>
                  </a:extLst>
                </a:gridCol>
                <a:gridCol w="1663288">
                  <a:extLst>
                    <a:ext uri="{9D8B030D-6E8A-4147-A177-3AD203B41FA5}">
                      <a16:colId xmlns:a16="http://schemas.microsoft.com/office/drawing/2014/main" val="34657788"/>
                    </a:ext>
                  </a:extLst>
                </a:gridCol>
                <a:gridCol w="1409990">
                  <a:extLst>
                    <a:ext uri="{9D8B030D-6E8A-4147-A177-3AD203B41FA5}">
                      <a16:colId xmlns:a16="http://schemas.microsoft.com/office/drawing/2014/main" val="1032701852"/>
                    </a:ext>
                  </a:extLst>
                </a:gridCol>
                <a:gridCol w="1576147">
                  <a:extLst>
                    <a:ext uri="{9D8B030D-6E8A-4147-A177-3AD203B41FA5}">
                      <a16:colId xmlns:a16="http://schemas.microsoft.com/office/drawing/2014/main" val="1596638921"/>
                    </a:ext>
                  </a:extLst>
                </a:gridCol>
                <a:gridCol w="1488206">
                  <a:extLst>
                    <a:ext uri="{9D8B030D-6E8A-4147-A177-3AD203B41FA5}">
                      <a16:colId xmlns:a16="http://schemas.microsoft.com/office/drawing/2014/main" val="568394691"/>
                    </a:ext>
                  </a:extLst>
                </a:gridCol>
                <a:gridCol w="1468751">
                  <a:extLst>
                    <a:ext uri="{9D8B030D-6E8A-4147-A177-3AD203B41FA5}">
                      <a16:colId xmlns:a16="http://schemas.microsoft.com/office/drawing/2014/main" val="3582553882"/>
                    </a:ext>
                  </a:extLst>
                </a:gridCol>
                <a:gridCol w="1322849">
                  <a:extLst>
                    <a:ext uri="{9D8B030D-6E8A-4147-A177-3AD203B41FA5}">
                      <a16:colId xmlns:a16="http://schemas.microsoft.com/office/drawing/2014/main" val="3946845212"/>
                    </a:ext>
                  </a:extLst>
                </a:gridCol>
              </a:tblGrid>
              <a:tr h="569758">
                <a:tc rowSpan="2">
                  <a:txBody>
                    <a:bodyPr/>
                    <a:lstStyle/>
                    <a:p>
                      <a:pPr algn="l"/>
                      <a:r>
                        <a:rPr lang="en-US" sz="1700" b="1" dirty="0">
                          <a:solidFill>
                            <a:schemeClr val="tx1"/>
                          </a:solidFill>
                        </a:rPr>
                        <a:t>Outcome</a:t>
                      </a:r>
                      <a:endParaRPr lang="en-US" sz="1700" b="1" dirty="0">
                        <a:solidFill>
                          <a:schemeClr val="tx1"/>
                        </a:solidFill>
                        <a:latin typeface="+mn-lt"/>
                        <a:cs typeface="Calibri" panose="020F0502020204030204" pitchFamily="34" charset="0"/>
                      </a:endParaRPr>
                    </a:p>
                  </a:txBody>
                  <a:tcPr/>
                </a:tc>
                <a:tc rowSpan="2">
                  <a:txBody>
                    <a:bodyPr/>
                    <a:lstStyle/>
                    <a:p>
                      <a:r>
                        <a:rPr lang="en-US" sz="1700" b="1" dirty="0">
                          <a:solidFill>
                            <a:schemeClr val="tx1"/>
                          </a:solidFill>
                        </a:rPr>
                        <a:t>Output Indicator </a:t>
                      </a:r>
                      <a:endParaRPr lang="en-US" sz="1700" b="1" dirty="0">
                        <a:solidFill>
                          <a:schemeClr val="tx1"/>
                        </a:solidFill>
                        <a:latin typeface="+mn-lt"/>
                        <a:cs typeface="Calibri" panose="020F0502020204030204" pitchFamily="34" charset="0"/>
                      </a:endParaRPr>
                    </a:p>
                  </a:txBody>
                  <a:tcPr/>
                </a:tc>
                <a:tc gridSpan="2">
                  <a:txBody>
                    <a:bodyPr/>
                    <a:lstStyle/>
                    <a:p>
                      <a:endParaRPr lang="en-ZA" sz="1700" b="1" dirty="0">
                        <a:solidFill>
                          <a:schemeClr val="tx1"/>
                        </a:solidFill>
                        <a:latin typeface="+mn-lt"/>
                        <a:cs typeface="Calibri" panose="020F0502020204030204" pitchFamily="34" charset="0"/>
                      </a:endParaRPr>
                    </a:p>
                  </a:txBody>
                  <a:tcPr/>
                </a:tc>
                <a:tc hMerge="1">
                  <a:txBody>
                    <a:bodyPr/>
                    <a:lstStyle/>
                    <a:p>
                      <a:endParaRPr lang="en-ZA" sz="1400" dirty="0">
                        <a:solidFill>
                          <a:schemeClr val="bg1"/>
                        </a:solidFill>
                        <a:latin typeface="+mn-lt"/>
                        <a:cs typeface="Calibri" panose="020F0502020204030204" pitchFamily="34" charset="0"/>
                      </a:endParaRPr>
                    </a:p>
                  </a:txBody>
                  <a:tcPr>
                    <a:solidFill>
                      <a:schemeClr val="accent6">
                        <a:lumMod val="50000"/>
                      </a:schemeClr>
                    </a:solidFill>
                  </a:tcPr>
                </a:tc>
                <a:tc>
                  <a:txBody>
                    <a:bodyPr/>
                    <a:lstStyle/>
                    <a:p>
                      <a:r>
                        <a:rPr lang="en-ZA" sz="1700" b="1" dirty="0">
                          <a:solidFill>
                            <a:schemeClr val="tx1"/>
                          </a:solidFill>
                        </a:rPr>
                        <a:t>Estimated Performance </a:t>
                      </a:r>
                      <a:endParaRPr lang="en-ZA" sz="1700" b="1" dirty="0">
                        <a:solidFill>
                          <a:schemeClr val="tx1"/>
                        </a:solidFill>
                        <a:latin typeface="+mn-lt"/>
                        <a:cs typeface="Calibri" panose="020F0502020204030204" pitchFamily="34" charset="0"/>
                      </a:endParaRPr>
                    </a:p>
                  </a:txBody>
                  <a:tcPr/>
                </a:tc>
                <a:tc gridSpan="3">
                  <a:txBody>
                    <a:bodyPr/>
                    <a:lstStyle/>
                    <a:p>
                      <a:r>
                        <a:rPr lang="en-ZA" sz="1700" b="1" dirty="0">
                          <a:solidFill>
                            <a:schemeClr val="tx1"/>
                          </a:solidFill>
                        </a:rPr>
                        <a:t>                MTEF Targets </a:t>
                      </a:r>
                      <a:endParaRPr lang="en-ZA" sz="1700" b="1" dirty="0">
                        <a:solidFill>
                          <a:schemeClr val="tx1"/>
                        </a:solidFill>
                        <a:latin typeface="+mn-lt"/>
                        <a:cs typeface="Calibri" panose="020F0502020204030204" pitchFamily="34" charset="0"/>
                      </a:endParaRPr>
                    </a:p>
                  </a:txBody>
                  <a:tcPr/>
                </a:tc>
                <a:tc hMerge="1">
                  <a:txBody>
                    <a:bodyPr/>
                    <a:lstStyle/>
                    <a:p>
                      <a:endParaRPr lang="en-ZA" sz="1400" dirty="0">
                        <a:solidFill>
                          <a:schemeClr val="bg1"/>
                        </a:solidFill>
                        <a:latin typeface="+mn-lt"/>
                        <a:cs typeface="Calibri" panose="020F0502020204030204" pitchFamily="34" charset="0"/>
                      </a:endParaRPr>
                    </a:p>
                  </a:txBody>
                  <a:tcPr>
                    <a:solidFill>
                      <a:schemeClr val="accent6">
                        <a:lumMod val="50000"/>
                      </a:schemeClr>
                    </a:solidFill>
                  </a:tcPr>
                </a:tc>
                <a:tc hMerge="1">
                  <a:txBody>
                    <a:bodyPr/>
                    <a:lstStyle/>
                    <a:p>
                      <a:endParaRPr lang="en-ZA" sz="1400" dirty="0">
                        <a:solidFill>
                          <a:schemeClr val="bg1"/>
                        </a:solidFill>
                        <a:latin typeface="+mn-lt"/>
                        <a:cs typeface="Calibri" panose="020F0502020204030204" pitchFamily="34" charset="0"/>
                      </a:endParaRPr>
                    </a:p>
                  </a:txBody>
                  <a:tcPr>
                    <a:solidFill>
                      <a:schemeClr val="accent6">
                        <a:lumMod val="50000"/>
                      </a:schemeClr>
                    </a:solidFill>
                  </a:tcPr>
                </a:tc>
                <a:extLst>
                  <a:ext uri="{0D108BD9-81ED-4DB2-BD59-A6C34878D82A}">
                    <a16:rowId xmlns:a16="http://schemas.microsoft.com/office/drawing/2014/main" val="2309695656"/>
                  </a:ext>
                </a:extLst>
              </a:tr>
              <a:tr h="580872">
                <a:tc vMerge="1">
                  <a:txBody>
                    <a:bodyPr/>
                    <a:lstStyle/>
                    <a:p>
                      <a:endParaRPr lang="en-US"/>
                    </a:p>
                  </a:txBody>
                  <a:tcPr/>
                </a:tc>
                <a:tc vMerge="1">
                  <a:txBody>
                    <a:bodyPr/>
                    <a:lstStyle/>
                    <a:p>
                      <a:endParaRPr lang="en-US"/>
                    </a:p>
                  </a:txBody>
                  <a:tcPr/>
                </a:tc>
                <a:tc>
                  <a:txBody>
                    <a:bodyPr/>
                    <a:lstStyle/>
                    <a:p>
                      <a:r>
                        <a:rPr lang="en-ZA" sz="1700" b="1" dirty="0">
                          <a:solidFill>
                            <a:schemeClr val="tx1"/>
                          </a:solidFill>
                        </a:rPr>
                        <a:t>2020/21</a:t>
                      </a:r>
                      <a:endParaRPr lang="en-ZA" sz="1700" b="1" dirty="0">
                        <a:solidFill>
                          <a:schemeClr val="tx1"/>
                        </a:solidFill>
                        <a:latin typeface="+mn-lt"/>
                        <a:cs typeface="Calibri" panose="020F0502020204030204" pitchFamily="34" charset="0"/>
                      </a:endParaRPr>
                    </a:p>
                  </a:txBody>
                  <a:tcPr/>
                </a:tc>
                <a:tc>
                  <a:txBody>
                    <a:bodyPr/>
                    <a:lstStyle/>
                    <a:p>
                      <a:r>
                        <a:rPr lang="en-ZA" sz="1700" b="1" dirty="0">
                          <a:solidFill>
                            <a:schemeClr val="tx1"/>
                          </a:solidFill>
                        </a:rPr>
                        <a:t>2021/22</a:t>
                      </a:r>
                      <a:endParaRPr lang="en-ZA" sz="1700" b="1" dirty="0">
                        <a:solidFill>
                          <a:schemeClr val="tx1"/>
                        </a:solidFill>
                        <a:latin typeface="+mn-lt"/>
                        <a:cs typeface="Calibri" panose="020F0502020204030204" pitchFamily="34" charset="0"/>
                      </a:endParaRPr>
                    </a:p>
                  </a:txBody>
                  <a:tcPr/>
                </a:tc>
                <a:tc>
                  <a:txBody>
                    <a:bodyPr/>
                    <a:lstStyle/>
                    <a:p>
                      <a:r>
                        <a:rPr lang="en-US" sz="1700" b="1" dirty="0">
                          <a:solidFill>
                            <a:schemeClr val="tx1"/>
                          </a:solidFill>
                        </a:rPr>
                        <a:t>2022/23</a:t>
                      </a:r>
                    </a:p>
                  </a:txBody>
                  <a:tcPr/>
                </a:tc>
                <a:tc>
                  <a:txBody>
                    <a:bodyPr/>
                    <a:lstStyle/>
                    <a:p>
                      <a:r>
                        <a:rPr lang="en-US" sz="1700" b="1" dirty="0">
                          <a:solidFill>
                            <a:schemeClr val="tx1"/>
                          </a:solidFill>
                        </a:rPr>
                        <a:t>2023/24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dirty="0">
                          <a:solidFill>
                            <a:schemeClr val="tx1"/>
                          </a:solidFill>
                        </a:rPr>
                        <a:t>2024/25</a:t>
                      </a:r>
                    </a:p>
                    <a:p>
                      <a:endParaRPr lang="en-US" sz="17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dirty="0">
                          <a:solidFill>
                            <a:schemeClr val="tx1"/>
                          </a:solidFill>
                        </a:rPr>
                        <a:t>2025/26</a:t>
                      </a:r>
                    </a:p>
                    <a:p>
                      <a:endParaRPr lang="en-US" sz="1700" b="1" dirty="0">
                        <a:solidFill>
                          <a:schemeClr val="tx1"/>
                        </a:solidFill>
                      </a:endParaRPr>
                    </a:p>
                  </a:txBody>
                  <a:tcPr/>
                </a:tc>
                <a:extLst>
                  <a:ext uri="{0D108BD9-81ED-4DB2-BD59-A6C34878D82A}">
                    <a16:rowId xmlns:a16="http://schemas.microsoft.com/office/drawing/2014/main" val="589081892"/>
                  </a:ext>
                </a:extLst>
              </a:tr>
              <a:tr h="3638287">
                <a:tc>
                  <a:txBody>
                    <a:bodyPr/>
                    <a:lstStyle/>
                    <a:p>
                      <a:pPr marL="0" marR="0" algn="l">
                        <a:spcBef>
                          <a:spcPts val="0"/>
                        </a:spcBef>
                        <a:spcAft>
                          <a:spcPts val="0"/>
                        </a:spcAft>
                      </a:pPr>
                      <a:r>
                        <a:rPr lang="en-GB" sz="1600" b="1" kern="1200" dirty="0">
                          <a:solidFill>
                            <a:schemeClr val="dk1"/>
                          </a:solidFill>
                          <a:effectLst/>
                        </a:rPr>
                        <a:t>Outcome 7 </a:t>
                      </a:r>
                    </a:p>
                    <a:p>
                      <a:pPr marL="0" marR="0" algn="l">
                        <a:spcBef>
                          <a:spcPts val="0"/>
                        </a:spcBef>
                        <a:spcAft>
                          <a:spcPts val="0"/>
                        </a:spcAft>
                      </a:pPr>
                      <a:endParaRPr lang="en-GB" sz="1600" b="0" kern="1200" dirty="0">
                        <a:solidFill>
                          <a:schemeClr val="dk1"/>
                        </a:solidFill>
                        <a:effectLst/>
                      </a:endParaRPr>
                    </a:p>
                    <a:p>
                      <a:pPr marL="0" marR="0" algn="l">
                        <a:spcBef>
                          <a:spcPts val="0"/>
                        </a:spcBef>
                        <a:spcAft>
                          <a:spcPts val="0"/>
                        </a:spcAft>
                      </a:pPr>
                      <a:r>
                        <a:rPr lang="en-GB" sz="1600" b="0" kern="1200" dirty="0">
                          <a:solidFill>
                            <a:schemeClr val="dk1"/>
                          </a:solidFill>
                          <a:effectLst/>
                        </a:rPr>
                        <a:t>Compliance with legislative and policy framework.</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solidFill>
                            <a:srgbClr val="000000"/>
                          </a:solidFill>
                          <a:effectLst/>
                        </a:rPr>
                        <a:t>Unqualified audits achieved.</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solidFill>
                            <a:srgbClr val="000000"/>
                          </a:solidFill>
                          <a:effectLst/>
                        </a:rPr>
                        <a:t>Unqualified audit report on financial and governance matters issued by 30 September 2021.</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solidFill>
                            <a:srgbClr val="000000"/>
                          </a:solidFill>
                          <a:effectLst/>
                        </a:rPr>
                        <a:t>Unqualified audit report on financial and governance matters issued by 30 September 2022.</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solidFill>
                            <a:srgbClr val="000000"/>
                          </a:solidFill>
                          <a:effectLst/>
                        </a:rPr>
                        <a:t>Unqualified audit report on financial and governance matters issued by 30 September 2023.</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solidFill>
                            <a:srgbClr val="000000"/>
                          </a:solidFill>
                          <a:effectLst/>
                        </a:rPr>
                        <a:t>Unqualified audit report on financial and governance matters issued by 30 September 2024.</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solidFill>
                            <a:srgbClr val="000000"/>
                          </a:solidFill>
                          <a:effectLst/>
                        </a:rPr>
                        <a:t>Unqualified audit report on financial and governance matters issued by 30 September 2025.</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GB" sz="1600" b="0" dirty="0">
                          <a:solidFill>
                            <a:srgbClr val="000000"/>
                          </a:solidFill>
                          <a:effectLst/>
                        </a:rPr>
                        <a:t>Ensure correct internal controls and policies are in place.</a:t>
                      </a:r>
                    </a:p>
                  </a:txBody>
                  <a:tcPr marL="68580" marR="68580" marT="0" marB="0"/>
                </a:tc>
                <a:extLst>
                  <a:ext uri="{0D108BD9-81ED-4DB2-BD59-A6C34878D82A}">
                    <a16:rowId xmlns:a16="http://schemas.microsoft.com/office/drawing/2014/main" val="3422451626"/>
                  </a:ext>
                </a:extLst>
              </a:tr>
            </a:tbl>
          </a:graphicData>
        </a:graphic>
      </p:graphicFrame>
      <p:sp>
        <p:nvSpPr>
          <p:cNvPr id="7" name="TextBox 6">
            <a:extLst>
              <a:ext uri="{FF2B5EF4-FFF2-40B4-BE49-F238E27FC236}">
                <a16:creationId xmlns:a16="http://schemas.microsoft.com/office/drawing/2014/main" id="{9C922BFB-AFDD-416F-8D6C-2F5EEE56F483}"/>
              </a:ext>
            </a:extLst>
          </p:cNvPr>
          <p:cNvSpPr txBox="1"/>
          <p:nvPr/>
        </p:nvSpPr>
        <p:spPr>
          <a:xfrm>
            <a:off x="196644" y="893677"/>
            <a:ext cx="10515539" cy="677108"/>
          </a:xfrm>
          <a:prstGeom prst="rect">
            <a:avLst/>
          </a:prstGeom>
          <a:noFill/>
        </p:spPr>
        <p:txBody>
          <a:bodyPr wrap="square">
            <a:spAutoFit/>
          </a:bodyPr>
          <a:lstStyle/>
          <a:p>
            <a:r>
              <a:rPr lang="en-ZA" sz="2000" b="1" dirty="0">
                <a:cs typeface="Calibri" panose="020F0502020204030204" pitchFamily="34" charset="0"/>
              </a:rPr>
              <a:t>STRATEGIC OBJECTIVE 5: </a:t>
            </a:r>
            <a:r>
              <a:rPr lang="en-US" sz="2000" b="1" dirty="0"/>
              <a:t>To foster a culture of good corporate governance.</a:t>
            </a:r>
          </a:p>
          <a:p>
            <a:endParaRPr lang="en-ZA" sz="1800" dirty="0">
              <a:latin typeface="+mn-lt"/>
              <a:cs typeface="Calibri" panose="020F0502020204030204" pitchFamily="34" charset="0"/>
            </a:endParaRPr>
          </a:p>
        </p:txBody>
      </p:sp>
      <p:sp>
        <p:nvSpPr>
          <p:cNvPr id="3" name="TextBox 2">
            <a:extLst>
              <a:ext uri="{FF2B5EF4-FFF2-40B4-BE49-F238E27FC236}">
                <a16:creationId xmlns:a16="http://schemas.microsoft.com/office/drawing/2014/main" id="{BEBFA21E-64A6-8792-C750-BE9F84F68D08}"/>
              </a:ext>
            </a:extLst>
          </p:cNvPr>
          <p:cNvSpPr txBox="1"/>
          <p:nvPr/>
        </p:nvSpPr>
        <p:spPr>
          <a:xfrm flipH="1">
            <a:off x="11421374" y="6426927"/>
            <a:ext cx="509369" cy="369332"/>
          </a:xfrm>
          <a:prstGeom prst="rect">
            <a:avLst/>
          </a:prstGeom>
          <a:noFill/>
        </p:spPr>
        <p:txBody>
          <a:bodyPr wrap="square" rtlCol="0">
            <a:spAutoFit/>
          </a:bodyPr>
          <a:lstStyle/>
          <a:p>
            <a:r>
              <a:rPr lang="en-US" dirty="0">
                <a:solidFill>
                  <a:schemeClr val="bg2"/>
                </a:solidFill>
              </a:rPr>
              <a:t>34</a:t>
            </a:r>
          </a:p>
        </p:txBody>
      </p:sp>
    </p:spTree>
    <p:extLst>
      <p:ext uri="{BB962C8B-B14F-4D97-AF65-F5344CB8AC3E}">
        <p14:creationId xmlns:p14="http://schemas.microsoft.com/office/powerpoint/2010/main" val="2938817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Shape 1"/>
          <p:cNvSpPr txBox="1"/>
          <p:nvPr/>
        </p:nvSpPr>
        <p:spPr>
          <a:xfrm>
            <a:off x="525792" y="206400"/>
            <a:ext cx="8961120" cy="779040"/>
          </a:xfrm>
          <a:prstGeom prst="rect">
            <a:avLst/>
          </a:prstGeom>
          <a:noFill/>
          <a:ln w="0">
            <a:noFill/>
          </a:ln>
        </p:spPr>
        <p:txBody>
          <a:bodyPr anchor="ctr">
            <a:noAutofit/>
          </a:bodyPr>
          <a:lstStyle/>
          <a:p>
            <a:pPr>
              <a:lnSpc>
                <a:spcPct val="90000"/>
              </a:lnSpc>
            </a:pPr>
            <a:r>
              <a:rPr lang="en-US" sz="3200" b="1" spc="-1" dirty="0">
                <a:solidFill>
                  <a:schemeClr val="accent1">
                    <a:lumMod val="75000"/>
                  </a:schemeClr>
                </a:solidFill>
                <a:latin typeface="Arial"/>
              </a:rPr>
              <a:t>DSI funded projects </a:t>
            </a:r>
            <a:r>
              <a:rPr lang="en-US" sz="3200" b="1" strike="noStrike" spc="-1" dirty="0">
                <a:solidFill>
                  <a:srgbClr val="92D050"/>
                </a:solidFill>
                <a:latin typeface="Calibri Light"/>
              </a:rPr>
              <a:t>	</a:t>
            </a:r>
            <a:endParaRPr lang="en-US" sz="3200" b="1" strike="noStrike" spc="-1" dirty="0">
              <a:solidFill>
                <a:srgbClr val="000000"/>
              </a:solidFill>
              <a:latin typeface="Calibri"/>
            </a:endParaRPr>
          </a:p>
        </p:txBody>
      </p:sp>
      <p:sp>
        <p:nvSpPr>
          <p:cNvPr id="133" name="TextShape 2"/>
          <p:cNvSpPr txBox="1"/>
          <p:nvPr/>
        </p:nvSpPr>
        <p:spPr>
          <a:xfrm>
            <a:off x="562679" y="1066465"/>
            <a:ext cx="10142806" cy="5002020"/>
          </a:xfrm>
          <a:prstGeom prst="rect">
            <a:avLst/>
          </a:prstGeom>
          <a:noFill/>
          <a:ln w="0">
            <a:noFill/>
          </a:ln>
        </p:spPr>
        <p:txBody>
          <a:bodyPr>
            <a:noAutofit/>
          </a:bodyPr>
          <a:lstStyle/>
          <a:p>
            <a:pPr marL="342900" indent="-342900" algn="just">
              <a:lnSpc>
                <a:spcPct val="130000"/>
              </a:lnSpc>
              <a:spcAft>
                <a:spcPts val="1200"/>
              </a:spcAft>
              <a:buClr>
                <a:schemeClr val="accent5">
                  <a:lumMod val="75000"/>
                </a:schemeClr>
              </a:buClr>
              <a:buFont typeface="Symbol" panose="05050102010706020507" pitchFamily="18" charset="2"/>
              <a:buChar char=""/>
            </a:pPr>
            <a:r>
              <a:rPr lang="en-ZA" dirty="0">
                <a:effectLst/>
                <a:latin typeface="+mj-lt"/>
                <a:ea typeface="Calibri" panose="020F0502020204030204" pitchFamily="34" charset="0"/>
                <a:cs typeface="Times New Roman" panose="02020603050405020304" pitchFamily="18" charset="0"/>
              </a:rPr>
              <a:t>SACNASP wishes to thank the Minister of Higher Education, Science and Technology and  the Department of Science and Innovation for their continued support.</a:t>
            </a:r>
            <a:endParaRPr lang="en-ZA" dirty="0">
              <a:effectLst/>
              <a:latin typeface="+mj-lt"/>
              <a:ea typeface="Calibri" panose="020F0502020204030204" pitchFamily="34" charset="0"/>
              <a:cs typeface="Calibri" panose="020F0502020204030204" pitchFamily="34" charset="0"/>
            </a:endParaRPr>
          </a:p>
          <a:p>
            <a:pPr marL="342900" lvl="0" indent="-342900" algn="just">
              <a:lnSpc>
                <a:spcPct val="130000"/>
              </a:lnSpc>
              <a:spcAft>
                <a:spcPts val="1200"/>
              </a:spcAft>
              <a:buClr>
                <a:schemeClr val="accent5">
                  <a:lumMod val="75000"/>
                </a:schemeClr>
              </a:buClr>
              <a:buFont typeface="Symbol" panose="05050102010706020507" pitchFamily="18" charset="2"/>
              <a:buChar char=""/>
            </a:pPr>
            <a:r>
              <a:rPr lang="en-ZA" dirty="0">
                <a:effectLst/>
                <a:latin typeface="+mj-lt"/>
                <a:ea typeface="Calibri" panose="020F0502020204030204" pitchFamily="34" charset="0"/>
                <a:cs typeface="Calibri" panose="020F0502020204030204" pitchFamily="34" charset="0"/>
              </a:rPr>
              <a:t>SACNASP received R10m in total from the DSI to realize some of the objectives of the Strategic Plan (reflected as Deferred income in Annual Report).</a:t>
            </a:r>
          </a:p>
          <a:p>
            <a:pPr marL="342900" lvl="0" indent="-342900" algn="just">
              <a:lnSpc>
                <a:spcPct val="130000"/>
              </a:lnSpc>
              <a:spcAft>
                <a:spcPts val="1200"/>
              </a:spcAft>
              <a:buClr>
                <a:schemeClr val="accent5">
                  <a:lumMod val="75000"/>
                </a:schemeClr>
              </a:buClr>
              <a:buFont typeface="Symbol" panose="05050102010706020507" pitchFamily="18" charset="2"/>
              <a:buChar char=""/>
            </a:pPr>
            <a:r>
              <a:rPr lang="en-ZA" dirty="0">
                <a:latin typeface="+mj-lt"/>
                <a:ea typeface="Calibri" panose="020F0502020204030204" pitchFamily="34" charset="0"/>
                <a:cs typeface="Calibri" panose="020F0502020204030204" pitchFamily="34" charset="0"/>
              </a:rPr>
              <a:t>Projects focused on:</a:t>
            </a:r>
            <a:endParaRPr lang="en-ZA" dirty="0">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30000"/>
              </a:lnSpc>
              <a:spcAft>
                <a:spcPts val="1200"/>
              </a:spcAft>
              <a:buClr>
                <a:srgbClr val="8DC63F"/>
              </a:buClr>
              <a:buFont typeface="Symbol" panose="05050102010706020507" pitchFamily="18" charset="2"/>
              <a:buChar char=""/>
            </a:pPr>
            <a:endParaRPr lang="en-ZA" sz="1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30000"/>
              </a:lnSpc>
              <a:spcAft>
                <a:spcPts val="1200"/>
              </a:spcAft>
              <a:buClr>
                <a:srgbClr val="8DC63F"/>
              </a:buClr>
              <a:buFont typeface="Symbol" panose="05050102010706020507" pitchFamily="18" charset="2"/>
              <a:buChar char=""/>
            </a:pPr>
            <a:endParaRPr lang="en-ZA" sz="1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30000"/>
              </a:lnSpc>
              <a:spcAft>
                <a:spcPts val="1200"/>
              </a:spcAft>
              <a:buClr>
                <a:srgbClr val="8DC63F"/>
              </a:buClr>
              <a:buFont typeface="Symbol" panose="05050102010706020507" pitchFamily="18" charset="2"/>
              <a:buChar char=""/>
            </a:pPr>
            <a:endParaRPr lang="en-ZA" sz="1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30000"/>
              </a:lnSpc>
              <a:spcAft>
                <a:spcPts val="1200"/>
              </a:spcAft>
              <a:buClr>
                <a:srgbClr val="8DC63F"/>
              </a:buClr>
              <a:buFont typeface="Symbol" panose="05050102010706020507" pitchFamily="18" charset="2"/>
              <a:buChar char=""/>
            </a:pPr>
            <a:endParaRPr lang="en-ZA"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1200"/>
              </a:spcAft>
            </a:pP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434B7104-2842-6A75-DBB6-43A1E4335DB5}"/>
              </a:ext>
            </a:extLst>
          </p:cNvPr>
          <p:cNvGraphicFramePr>
            <a:graphicFrameLocks noGrp="1"/>
          </p:cNvGraphicFramePr>
          <p:nvPr>
            <p:extLst>
              <p:ext uri="{D42A27DB-BD31-4B8C-83A1-F6EECF244321}">
                <p14:modId xmlns:p14="http://schemas.microsoft.com/office/powerpoint/2010/main" val="3210901953"/>
              </p:ext>
            </p:extLst>
          </p:nvPr>
        </p:nvGraphicFramePr>
        <p:xfrm>
          <a:off x="733245" y="3242730"/>
          <a:ext cx="10349622" cy="2695955"/>
        </p:xfrm>
        <a:graphic>
          <a:graphicData uri="http://schemas.openxmlformats.org/drawingml/2006/table">
            <a:tbl>
              <a:tblPr firstRow="1" firstCol="1" lastRow="1" lastCol="1" bandRow="1" bandCol="1">
                <a:tableStyleId>{FABFCF23-3B69-468F-B69F-88F6DE6A72F2}</a:tableStyleId>
              </a:tblPr>
              <a:tblGrid>
                <a:gridCol w="8788956">
                  <a:extLst>
                    <a:ext uri="{9D8B030D-6E8A-4147-A177-3AD203B41FA5}">
                      <a16:colId xmlns:a16="http://schemas.microsoft.com/office/drawing/2014/main" val="2704035422"/>
                    </a:ext>
                  </a:extLst>
                </a:gridCol>
                <a:gridCol w="1560666">
                  <a:extLst>
                    <a:ext uri="{9D8B030D-6E8A-4147-A177-3AD203B41FA5}">
                      <a16:colId xmlns:a16="http://schemas.microsoft.com/office/drawing/2014/main" val="2056028739"/>
                    </a:ext>
                  </a:extLst>
                </a:gridCol>
              </a:tblGrid>
              <a:tr h="446227">
                <a:tc>
                  <a:txBody>
                    <a:bodyPr/>
                    <a:lstStyle/>
                    <a:p>
                      <a:pPr algn="l" fontAlgn="b"/>
                      <a:r>
                        <a:rPr lang="en-US" sz="1800" b="1" u="none" strike="noStrike" dirty="0">
                          <a:effectLst/>
                        </a:rPr>
                        <a:t>Project Name</a:t>
                      </a:r>
                      <a:endParaRPr lang="en-US" sz="1800" b="1" i="0" u="none" strike="noStrike" dirty="0">
                        <a:solidFill>
                          <a:srgbClr val="000000"/>
                        </a:solidFill>
                        <a:effectLst/>
                        <a:latin typeface="+mj-lt"/>
                      </a:endParaRPr>
                    </a:p>
                  </a:txBody>
                  <a:tcPr marL="7620" marR="7620" marT="7620" marB="0" anchor="b"/>
                </a:tc>
                <a:tc>
                  <a:txBody>
                    <a:bodyPr/>
                    <a:lstStyle/>
                    <a:p>
                      <a:pPr algn="ctr" fontAlgn="b"/>
                      <a:r>
                        <a:rPr lang="en-US" sz="1800" b="1" u="none" strike="noStrike" dirty="0">
                          <a:effectLst/>
                        </a:rPr>
                        <a:t>Amount</a:t>
                      </a:r>
                      <a:endParaRPr lang="en-US" sz="1800" b="1" i="0" u="none" strike="noStrike" dirty="0">
                        <a:solidFill>
                          <a:srgbClr val="000000"/>
                        </a:solidFill>
                        <a:effectLst/>
                        <a:latin typeface="+mj-lt"/>
                      </a:endParaRPr>
                    </a:p>
                  </a:txBody>
                  <a:tcPr marL="7620" marR="7620" marT="7620" marB="0" anchor="b"/>
                </a:tc>
                <a:extLst>
                  <a:ext uri="{0D108BD9-81ED-4DB2-BD59-A6C34878D82A}">
                    <a16:rowId xmlns:a16="http://schemas.microsoft.com/office/drawing/2014/main" val="1940906755"/>
                  </a:ext>
                </a:extLst>
              </a:tr>
              <a:tr h="446227">
                <a:tc>
                  <a:txBody>
                    <a:bodyPr/>
                    <a:lstStyle/>
                    <a:p>
                      <a:pPr algn="l" fontAlgn="b"/>
                      <a:r>
                        <a:rPr lang="en-US" sz="1800" b="1" u="none" strike="noStrike" dirty="0">
                          <a:effectLst/>
                        </a:rPr>
                        <a:t>CMP</a:t>
                      </a:r>
                      <a:endParaRPr lang="en-US" sz="1800" b="1" i="0" u="none" strike="noStrike" dirty="0">
                        <a:solidFill>
                          <a:srgbClr val="FF0000"/>
                        </a:solidFill>
                        <a:effectLst/>
                        <a:latin typeface="+mj-lt"/>
                      </a:endParaRPr>
                    </a:p>
                  </a:txBody>
                  <a:tcPr marL="7620" marR="7620" marT="7620" marB="0" anchor="b"/>
                </a:tc>
                <a:tc>
                  <a:txBody>
                    <a:bodyPr/>
                    <a:lstStyle/>
                    <a:p>
                      <a:pPr algn="r" fontAlgn="b"/>
                      <a:r>
                        <a:rPr lang="en-US" sz="1800" b="0" u="none" strike="noStrike" dirty="0">
                          <a:effectLst/>
                        </a:rPr>
                        <a:t>   2,386,200 </a:t>
                      </a:r>
                      <a:endParaRPr lang="en-US" sz="1800" b="0" i="0" u="none" strike="noStrike" dirty="0">
                        <a:solidFill>
                          <a:srgbClr val="FF0000"/>
                        </a:solidFill>
                        <a:effectLst/>
                        <a:latin typeface="+mj-lt"/>
                      </a:endParaRPr>
                    </a:p>
                  </a:txBody>
                  <a:tcPr marL="7620" marR="7620" marT="7620" marB="0" anchor="b"/>
                </a:tc>
                <a:extLst>
                  <a:ext uri="{0D108BD9-81ED-4DB2-BD59-A6C34878D82A}">
                    <a16:rowId xmlns:a16="http://schemas.microsoft.com/office/drawing/2014/main" val="3219901843"/>
                  </a:ext>
                </a:extLst>
              </a:tr>
              <a:tr h="446227">
                <a:tc>
                  <a:txBody>
                    <a:bodyPr/>
                    <a:lstStyle/>
                    <a:p>
                      <a:pPr algn="l" fontAlgn="b"/>
                      <a:r>
                        <a:rPr lang="en-US" sz="1800" b="1" u="none" strike="noStrike" dirty="0">
                          <a:effectLst/>
                        </a:rPr>
                        <a:t>CPD</a:t>
                      </a:r>
                      <a:endParaRPr lang="en-US" sz="1800" b="1" i="0" u="none" strike="noStrike" dirty="0">
                        <a:solidFill>
                          <a:srgbClr val="FF0000"/>
                        </a:solidFill>
                        <a:effectLst/>
                        <a:latin typeface="+mj-lt"/>
                      </a:endParaRPr>
                    </a:p>
                  </a:txBody>
                  <a:tcPr marL="7620" marR="7620" marT="7620" marB="0" anchor="b"/>
                </a:tc>
                <a:tc>
                  <a:txBody>
                    <a:bodyPr/>
                    <a:lstStyle/>
                    <a:p>
                      <a:pPr algn="r" fontAlgn="b"/>
                      <a:r>
                        <a:rPr lang="en-US" sz="1800" b="0" u="none" strike="noStrike" dirty="0">
                          <a:effectLst/>
                        </a:rPr>
                        <a:t>   3,891,200 </a:t>
                      </a:r>
                      <a:endParaRPr lang="en-US" sz="1800" b="0" i="0" u="none" strike="noStrike" dirty="0">
                        <a:solidFill>
                          <a:srgbClr val="FF0000"/>
                        </a:solidFill>
                        <a:effectLst/>
                        <a:latin typeface="+mj-lt"/>
                      </a:endParaRPr>
                    </a:p>
                  </a:txBody>
                  <a:tcPr marL="7620" marR="7620" marT="7620" marB="0" anchor="b"/>
                </a:tc>
                <a:extLst>
                  <a:ext uri="{0D108BD9-81ED-4DB2-BD59-A6C34878D82A}">
                    <a16:rowId xmlns:a16="http://schemas.microsoft.com/office/drawing/2014/main" val="1375110682"/>
                  </a:ext>
                </a:extLst>
              </a:tr>
              <a:tr h="446227">
                <a:tc>
                  <a:txBody>
                    <a:bodyPr/>
                    <a:lstStyle/>
                    <a:p>
                      <a:pPr algn="l" fontAlgn="b"/>
                      <a:r>
                        <a:rPr lang="en-US" sz="1800" b="1" u="none" strike="noStrike" dirty="0">
                          <a:effectLst/>
                        </a:rPr>
                        <a:t>Regulations</a:t>
                      </a:r>
                      <a:endParaRPr lang="en-US" sz="1800" b="1" i="0" u="none" strike="noStrike" dirty="0">
                        <a:solidFill>
                          <a:srgbClr val="FF0000"/>
                        </a:solidFill>
                        <a:effectLst/>
                        <a:latin typeface="+mj-lt"/>
                      </a:endParaRPr>
                    </a:p>
                  </a:txBody>
                  <a:tcPr marL="7620" marR="7620" marT="7620" marB="0" anchor="b"/>
                </a:tc>
                <a:tc>
                  <a:txBody>
                    <a:bodyPr/>
                    <a:lstStyle/>
                    <a:p>
                      <a:pPr algn="r" fontAlgn="b"/>
                      <a:r>
                        <a:rPr lang="en-US" sz="1800" b="0" u="none" strike="noStrike" dirty="0">
                          <a:effectLst/>
                        </a:rPr>
                        <a:t>   1,321,650 </a:t>
                      </a:r>
                      <a:endParaRPr lang="en-US" sz="1800" b="0" i="0" u="none" strike="noStrike" dirty="0">
                        <a:solidFill>
                          <a:srgbClr val="FF0000"/>
                        </a:solidFill>
                        <a:effectLst/>
                        <a:latin typeface="+mj-lt"/>
                      </a:endParaRPr>
                    </a:p>
                  </a:txBody>
                  <a:tcPr marL="7620" marR="7620" marT="7620" marB="0" anchor="b"/>
                </a:tc>
                <a:extLst>
                  <a:ext uri="{0D108BD9-81ED-4DB2-BD59-A6C34878D82A}">
                    <a16:rowId xmlns:a16="http://schemas.microsoft.com/office/drawing/2014/main" val="1418523775"/>
                  </a:ext>
                </a:extLst>
              </a:tr>
              <a:tr h="446227">
                <a:tc>
                  <a:txBody>
                    <a:bodyPr/>
                    <a:lstStyle/>
                    <a:p>
                      <a:pPr algn="l" fontAlgn="b"/>
                      <a:r>
                        <a:rPr lang="en-US" sz="1800" b="1" u="none" strike="noStrike" dirty="0">
                          <a:effectLst/>
                        </a:rPr>
                        <a:t>IT Platform</a:t>
                      </a:r>
                      <a:endParaRPr lang="en-US" sz="1800" b="1" i="0" u="none" strike="noStrike" dirty="0">
                        <a:solidFill>
                          <a:srgbClr val="FF0000"/>
                        </a:solidFill>
                        <a:effectLst/>
                        <a:latin typeface="+mj-lt"/>
                      </a:endParaRPr>
                    </a:p>
                  </a:txBody>
                  <a:tcPr marL="7620" marR="7620" marT="7620" marB="0" anchor="b"/>
                </a:tc>
                <a:tc>
                  <a:txBody>
                    <a:bodyPr/>
                    <a:lstStyle/>
                    <a:p>
                      <a:pPr algn="r" fontAlgn="b"/>
                      <a:r>
                        <a:rPr lang="en-US" sz="1800" b="0" u="none" strike="noStrike" dirty="0">
                          <a:effectLst/>
                        </a:rPr>
                        <a:t>   2,650,513 </a:t>
                      </a:r>
                      <a:endParaRPr lang="en-US" sz="1800" b="0" i="0" u="none" strike="noStrike" dirty="0">
                        <a:solidFill>
                          <a:srgbClr val="FF0000"/>
                        </a:solidFill>
                        <a:effectLst/>
                        <a:latin typeface="+mj-lt"/>
                      </a:endParaRPr>
                    </a:p>
                  </a:txBody>
                  <a:tcPr marL="7620" marR="7620" marT="7620" marB="0" anchor="b"/>
                </a:tc>
                <a:extLst>
                  <a:ext uri="{0D108BD9-81ED-4DB2-BD59-A6C34878D82A}">
                    <a16:rowId xmlns:a16="http://schemas.microsoft.com/office/drawing/2014/main" val="2294278118"/>
                  </a:ext>
                </a:extLst>
              </a:tr>
              <a:tr h="464820">
                <a:tc>
                  <a:txBody>
                    <a:bodyPr/>
                    <a:lstStyle/>
                    <a:p>
                      <a:pPr algn="l" fontAlgn="b"/>
                      <a:r>
                        <a:rPr lang="en-US" sz="1800" b="1" u="none" strike="noStrike" dirty="0">
                          <a:effectLst/>
                        </a:rPr>
                        <a:t>Total</a:t>
                      </a:r>
                      <a:endParaRPr lang="en-US" sz="1800" b="1" i="0" u="none" strike="noStrike" dirty="0">
                        <a:solidFill>
                          <a:srgbClr val="000000"/>
                        </a:solidFill>
                        <a:effectLst/>
                        <a:latin typeface="+mj-lt"/>
                      </a:endParaRPr>
                    </a:p>
                  </a:txBody>
                  <a:tcPr marL="7620" marR="7620" marT="7620" marB="0" anchor="b"/>
                </a:tc>
                <a:tc>
                  <a:txBody>
                    <a:bodyPr/>
                    <a:lstStyle/>
                    <a:p>
                      <a:pPr algn="r" fontAlgn="b"/>
                      <a:r>
                        <a:rPr lang="en-US" sz="1800" b="1" u="none" strike="noStrike" dirty="0">
                          <a:effectLst/>
                        </a:rPr>
                        <a:t>  10,249,563 </a:t>
                      </a:r>
                      <a:endParaRPr lang="en-US" sz="1800" b="1" i="0" u="none" strike="noStrike" dirty="0">
                        <a:solidFill>
                          <a:srgbClr val="000000"/>
                        </a:solidFill>
                        <a:effectLst/>
                        <a:latin typeface="+mj-lt"/>
                      </a:endParaRPr>
                    </a:p>
                  </a:txBody>
                  <a:tcPr marL="7620" marR="7620" marT="7620" marB="0" anchor="b"/>
                </a:tc>
                <a:extLst>
                  <a:ext uri="{0D108BD9-81ED-4DB2-BD59-A6C34878D82A}">
                    <a16:rowId xmlns:a16="http://schemas.microsoft.com/office/drawing/2014/main" val="3762928995"/>
                  </a:ext>
                </a:extLst>
              </a:tr>
            </a:tbl>
          </a:graphicData>
        </a:graphic>
      </p:graphicFrame>
      <p:sp>
        <p:nvSpPr>
          <p:cNvPr id="2" name="TextBox 1">
            <a:extLst>
              <a:ext uri="{FF2B5EF4-FFF2-40B4-BE49-F238E27FC236}">
                <a16:creationId xmlns:a16="http://schemas.microsoft.com/office/drawing/2014/main" id="{7134AFAC-1DF8-3BF8-F4FA-F41498236D58}"/>
              </a:ext>
            </a:extLst>
          </p:cNvPr>
          <p:cNvSpPr txBox="1"/>
          <p:nvPr/>
        </p:nvSpPr>
        <p:spPr>
          <a:xfrm flipH="1">
            <a:off x="11421374" y="6426927"/>
            <a:ext cx="509369" cy="369332"/>
          </a:xfrm>
          <a:prstGeom prst="rect">
            <a:avLst/>
          </a:prstGeom>
          <a:noFill/>
        </p:spPr>
        <p:txBody>
          <a:bodyPr wrap="square" rtlCol="0">
            <a:spAutoFit/>
          </a:bodyPr>
          <a:lstStyle/>
          <a:p>
            <a:r>
              <a:rPr lang="en-US" dirty="0">
                <a:solidFill>
                  <a:schemeClr val="bg2"/>
                </a:solidFill>
              </a:rPr>
              <a:t>35</a:t>
            </a:r>
          </a:p>
        </p:txBody>
      </p:sp>
    </p:spTree>
    <p:extLst>
      <p:ext uri="{BB962C8B-B14F-4D97-AF65-F5344CB8AC3E}">
        <p14:creationId xmlns:p14="http://schemas.microsoft.com/office/powerpoint/2010/main" val="30243710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Shape 1"/>
          <p:cNvSpPr txBox="1"/>
          <p:nvPr/>
        </p:nvSpPr>
        <p:spPr>
          <a:xfrm>
            <a:off x="161526" y="176085"/>
            <a:ext cx="8961120" cy="779040"/>
          </a:xfrm>
          <a:prstGeom prst="rect">
            <a:avLst/>
          </a:prstGeom>
          <a:noFill/>
          <a:ln w="0">
            <a:noFill/>
          </a:ln>
        </p:spPr>
        <p:txBody>
          <a:bodyPr anchor="ctr">
            <a:noAutofit/>
          </a:bodyPr>
          <a:lstStyle/>
          <a:p>
            <a:pPr>
              <a:lnSpc>
                <a:spcPct val="90000"/>
              </a:lnSpc>
            </a:pPr>
            <a:r>
              <a:rPr lang="en-US" sz="3200" b="1" spc="-1" dirty="0">
                <a:solidFill>
                  <a:schemeClr val="accent1">
                    <a:lumMod val="75000"/>
                  </a:schemeClr>
                </a:solidFill>
                <a:latin typeface="Arial"/>
              </a:rPr>
              <a:t>CMP programme</a:t>
            </a:r>
            <a:endParaRPr lang="en-US" sz="3200" b="1" strike="noStrike" spc="-1" dirty="0">
              <a:solidFill>
                <a:srgbClr val="000000"/>
              </a:solidFill>
              <a:latin typeface="Calibri"/>
            </a:endParaRPr>
          </a:p>
        </p:txBody>
      </p:sp>
      <p:sp>
        <p:nvSpPr>
          <p:cNvPr id="133" name="TextShape 2"/>
          <p:cNvSpPr txBox="1"/>
          <p:nvPr/>
        </p:nvSpPr>
        <p:spPr>
          <a:xfrm>
            <a:off x="161525" y="1118925"/>
            <a:ext cx="11769218" cy="5002020"/>
          </a:xfrm>
          <a:prstGeom prst="rect">
            <a:avLst/>
          </a:prstGeom>
          <a:noFill/>
          <a:ln w="0">
            <a:noFill/>
          </a:ln>
        </p:spPr>
        <p:txBody>
          <a:bodyPr>
            <a:noAutofit/>
          </a:bodyPr>
          <a:lstStyle/>
          <a:p>
            <a:pPr marL="285750" indent="-285750" algn="just">
              <a:lnSpc>
                <a:spcPct val="130000"/>
              </a:lnSpc>
              <a:spcAft>
                <a:spcPts val="1800"/>
              </a:spcAft>
              <a:buClr>
                <a:schemeClr val="accent5">
                  <a:lumMod val="75000"/>
                </a:schemeClr>
              </a:buClr>
              <a:buFont typeface="Arial" panose="020B0604020202020204" pitchFamily="34" charset="0"/>
              <a:buChar char="•"/>
            </a:pPr>
            <a:r>
              <a:rPr lang="en-ZA" dirty="0">
                <a:effectLst/>
                <a:latin typeface="+mj-lt"/>
                <a:ea typeface="Calibri" panose="020F0502020204030204" pitchFamily="34" charset="0"/>
                <a:cs typeface="Times New Roman" panose="02020603050405020304" pitchFamily="18" charset="0"/>
              </a:rPr>
              <a:t>The Candidate Mentoring Phase (CMP) program was initiated in FY2020/21.</a:t>
            </a:r>
          </a:p>
          <a:p>
            <a:pPr marL="285750" indent="-285750" algn="just">
              <a:lnSpc>
                <a:spcPct val="130000"/>
              </a:lnSpc>
              <a:spcAft>
                <a:spcPts val="1800"/>
              </a:spcAft>
              <a:buClr>
                <a:schemeClr val="accent5">
                  <a:lumMod val="75000"/>
                </a:schemeClr>
              </a:buClr>
              <a:buFont typeface="Arial" panose="020B0604020202020204" pitchFamily="34" charset="0"/>
              <a:buChar char="•"/>
            </a:pPr>
            <a:r>
              <a:rPr lang="en-US" dirty="0">
                <a:latin typeface="+mj-lt"/>
                <a:ea typeface="Calibri" panose="020F0502020204030204" pitchFamily="34" charset="0"/>
                <a:cs typeface="Times New Roman" panose="02020603050405020304" pitchFamily="18" charset="0"/>
              </a:rPr>
              <a:t>The programme is aimed at </a:t>
            </a:r>
            <a:r>
              <a:rPr lang="en-US" b="1" dirty="0">
                <a:latin typeface="+mj-lt"/>
                <a:ea typeface="Calibri" panose="020F0502020204030204" pitchFamily="34" charset="0"/>
                <a:cs typeface="Times New Roman" panose="02020603050405020304" pitchFamily="18" charset="0"/>
              </a:rPr>
              <a:t>b</a:t>
            </a:r>
            <a:r>
              <a:rPr lang="en-US" b="1" dirty="0">
                <a:effectLst/>
                <a:latin typeface="+mj-lt"/>
                <a:ea typeface="Calibri" panose="020F0502020204030204" pitchFamily="34" charset="0"/>
                <a:cs typeface="Times New Roman" panose="02020603050405020304" pitchFamily="18" charset="0"/>
              </a:rPr>
              <a:t>uilding a pipeline for the next generation of skilled natural science professionals </a:t>
            </a:r>
            <a:r>
              <a:rPr lang="en-US" dirty="0">
                <a:effectLst/>
                <a:latin typeface="+mj-lt"/>
                <a:ea typeface="Calibri" panose="020F0502020204030204" pitchFamily="34" charset="0"/>
                <a:cs typeface="Times New Roman" panose="02020603050405020304" pitchFamily="18" charset="0"/>
              </a:rPr>
              <a:t>in South Africa</a:t>
            </a:r>
            <a:endParaRPr lang="en-ZA" dirty="0">
              <a:effectLst/>
              <a:latin typeface="+mj-lt"/>
              <a:ea typeface="Calibri" panose="020F0502020204030204" pitchFamily="34" charset="0"/>
              <a:cs typeface="Times New Roman" panose="02020603050405020304" pitchFamily="18" charset="0"/>
            </a:endParaRPr>
          </a:p>
          <a:p>
            <a:pPr marL="285750" indent="-285750" algn="just">
              <a:lnSpc>
                <a:spcPct val="130000"/>
              </a:lnSpc>
              <a:spcAft>
                <a:spcPts val="1800"/>
              </a:spcAft>
              <a:buClr>
                <a:schemeClr val="accent5">
                  <a:lumMod val="75000"/>
                </a:schemeClr>
              </a:buClr>
              <a:buFont typeface="Arial" panose="020B0604020202020204" pitchFamily="34" charset="0"/>
              <a:buChar char="•"/>
            </a:pPr>
            <a:r>
              <a:rPr lang="en-US" dirty="0">
                <a:latin typeface="+mj-lt"/>
                <a:ea typeface="Calibri" panose="020F0502020204030204" pitchFamily="34" charset="0"/>
                <a:cs typeface="Times New Roman" panose="02020603050405020304" pitchFamily="18" charset="0"/>
              </a:rPr>
              <a:t>Ensure </a:t>
            </a:r>
            <a:r>
              <a:rPr lang="en-US" b="1" dirty="0">
                <a:latin typeface="+mj-lt"/>
                <a:ea typeface="Calibri" panose="020F0502020204030204" pitchFamily="34" charset="0"/>
                <a:cs typeface="Times New Roman" panose="02020603050405020304" pitchFamily="18" charset="0"/>
              </a:rPr>
              <a:t>transformation</a:t>
            </a:r>
            <a:r>
              <a:rPr lang="en-US" dirty="0">
                <a:latin typeface="+mj-lt"/>
                <a:ea typeface="Calibri" panose="020F0502020204030204" pitchFamily="34" charset="0"/>
                <a:cs typeface="Times New Roman" panose="02020603050405020304" pitchFamily="18" charset="0"/>
              </a:rPr>
              <a:t> in the percentage representation of natural science graduates from designated groups viz. women and marginalized groups.</a:t>
            </a:r>
            <a:endParaRPr lang="en-ZA" dirty="0">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30000"/>
              </a:lnSpc>
              <a:spcAft>
                <a:spcPts val="1800"/>
              </a:spcAft>
              <a:buClr>
                <a:schemeClr val="accent5">
                  <a:lumMod val="75000"/>
                </a:schemeClr>
              </a:buClr>
              <a:buFont typeface="Arial" panose="020B0604020202020204" pitchFamily="34" charset="0"/>
              <a:buChar char="•"/>
            </a:pPr>
            <a:r>
              <a:rPr lang="en-US" dirty="0">
                <a:effectLst/>
                <a:latin typeface="+mj-lt"/>
                <a:ea typeface="Calibri" panose="020F0502020204030204" pitchFamily="34" charset="0"/>
                <a:cs typeface="Times New Roman" panose="02020603050405020304" pitchFamily="18" charset="0"/>
              </a:rPr>
              <a:t>SACNASP, in collaboration with the VA’s, is assisting graduates to be </a:t>
            </a:r>
            <a:r>
              <a:rPr lang="en-US" b="1" dirty="0">
                <a:effectLst/>
                <a:latin typeface="+mj-lt"/>
                <a:ea typeface="Calibri" panose="020F0502020204030204" pitchFamily="34" charset="0"/>
                <a:cs typeface="Times New Roman" panose="02020603050405020304" pitchFamily="18" charset="0"/>
              </a:rPr>
              <a:t>ready for work </a:t>
            </a:r>
            <a:r>
              <a:rPr lang="en-US" dirty="0">
                <a:effectLst/>
                <a:latin typeface="+mj-lt"/>
                <a:ea typeface="Calibri" panose="020F0502020204030204" pitchFamily="34" charset="0"/>
                <a:cs typeface="Times New Roman" panose="02020603050405020304" pitchFamily="18" charset="0"/>
              </a:rPr>
              <a:t>by providing them with the skills relevant to their field of practice. </a:t>
            </a:r>
          </a:p>
          <a:p>
            <a:pPr marL="342900" indent="-342900" algn="just">
              <a:lnSpc>
                <a:spcPct val="130000"/>
              </a:lnSpc>
              <a:spcAft>
                <a:spcPts val="1200"/>
              </a:spcAft>
              <a:buClr>
                <a:srgbClr val="8DC63F"/>
              </a:buClr>
              <a:buFont typeface="Symbol" panose="05050102010706020507" pitchFamily="18" charset="2"/>
              <a:buChar char=""/>
            </a:pPr>
            <a:endParaRPr lang="en-ZA" sz="1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30000"/>
              </a:lnSpc>
              <a:spcAft>
                <a:spcPts val="1200"/>
              </a:spcAft>
              <a:buClr>
                <a:srgbClr val="8DC63F"/>
              </a:buClr>
              <a:buFont typeface="Symbol" panose="05050102010706020507" pitchFamily="18" charset="2"/>
              <a:buChar char=""/>
            </a:pPr>
            <a:endParaRPr lang="en-ZA" sz="1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30000"/>
              </a:lnSpc>
              <a:spcAft>
                <a:spcPts val="1200"/>
              </a:spcAft>
              <a:buClr>
                <a:srgbClr val="8DC63F"/>
              </a:buClr>
              <a:buFont typeface="Symbol" panose="05050102010706020507" pitchFamily="18" charset="2"/>
              <a:buChar char=""/>
            </a:pPr>
            <a:endParaRPr lang="en-ZA" sz="1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30000"/>
              </a:lnSpc>
              <a:spcAft>
                <a:spcPts val="1200"/>
              </a:spcAft>
              <a:buClr>
                <a:srgbClr val="8DC63F"/>
              </a:buClr>
              <a:buFont typeface="Symbol" panose="05050102010706020507" pitchFamily="18" charset="2"/>
              <a:buChar char=""/>
            </a:pPr>
            <a:endParaRPr lang="en-ZA"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1200"/>
              </a:spcAft>
            </a:pP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7134AFAC-1DF8-3BF8-F4FA-F41498236D58}"/>
              </a:ext>
            </a:extLst>
          </p:cNvPr>
          <p:cNvSpPr txBox="1"/>
          <p:nvPr/>
        </p:nvSpPr>
        <p:spPr>
          <a:xfrm flipH="1">
            <a:off x="11421374" y="6426927"/>
            <a:ext cx="509369" cy="369332"/>
          </a:xfrm>
          <a:prstGeom prst="rect">
            <a:avLst/>
          </a:prstGeom>
          <a:noFill/>
        </p:spPr>
        <p:txBody>
          <a:bodyPr wrap="square" rtlCol="0">
            <a:spAutoFit/>
          </a:bodyPr>
          <a:lstStyle/>
          <a:p>
            <a:r>
              <a:rPr lang="en-US" dirty="0">
                <a:solidFill>
                  <a:schemeClr val="bg2"/>
                </a:solidFill>
              </a:rPr>
              <a:t>36</a:t>
            </a:r>
          </a:p>
        </p:txBody>
      </p:sp>
      <p:pic>
        <p:nvPicPr>
          <p:cNvPr id="6" name="Picture 5" descr="A person taking a selfie&#10;&#10;Description automatically generated">
            <a:extLst>
              <a:ext uri="{FF2B5EF4-FFF2-40B4-BE49-F238E27FC236}">
                <a16:creationId xmlns:a16="http://schemas.microsoft.com/office/drawing/2014/main" id="{BD8B05A5-3EC1-9FF7-12D0-3C762132EA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652" t="20514" r="37775"/>
          <a:stretch/>
        </p:blipFill>
        <p:spPr bwMode="auto">
          <a:xfrm>
            <a:off x="5428723" y="4552589"/>
            <a:ext cx="1156970" cy="1941195"/>
          </a:xfrm>
          <a:prstGeom prst="rect">
            <a:avLst/>
          </a:prstGeom>
          <a:ln>
            <a:noFill/>
          </a:ln>
          <a:extLst>
            <a:ext uri="{53640926-AAD7-44D8-BBD7-CCE9431645EC}">
              <a14:shadowObscured xmlns:a14="http://schemas.microsoft.com/office/drawing/2010/main"/>
            </a:ext>
          </a:extLst>
        </p:spPr>
      </p:pic>
      <p:pic>
        <p:nvPicPr>
          <p:cNvPr id="25" name="Content Placeholder 4">
            <a:extLst>
              <a:ext uri="{FF2B5EF4-FFF2-40B4-BE49-F238E27FC236}">
                <a16:creationId xmlns:a16="http://schemas.microsoft.com/office/drawing/2014/main" id="{59CCB0D1-07BB-A2B3-E2E8-1C7F52DFE7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3885"/>
          <a:stretch/>
        </p:blipFill>
        <p:spPr>
          <a:xfrm>
            <a:off x="3973996" y="4555671"/>
            <a:ext cx="1454727" cy="1965995"/>
          </a:xfrm>
          <a:prstGeom prst="rect">
            <a:avLst/>
          </a:prstGeom>
        </p:spPr>
      </p:pic>
      <p:pic>
        <p:nvPicPr>
          <p:cNvPr id="26" name="Picture 25">
            <a:extLst>
              <a:ext uri="{FF2B5EF4-FFF2-40B4-BE49-F238E27FC236}">
                <a16:creationId xmlns:a16="http://schemas.microsoft.com/office/drawing/2014/main" id="{0B9077AA-0D07-63E4-92E8-8ED893CAE3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158" t="18198" r="35119" b="36810"/>
          <a:stretch/>
        </p:blipFill>
        <p:spPr bwMode="auto">
          <a:xfrm>
            <a:off x="1348611" y="4613318"/>
            <a:ext cx="1071569" cy="1813609"/>
          </a:xfrm>
          <a:prstGeom prst="rect">
            <a:avLst/>
          </a:prstGeom>
          <a:ln>
            <a:noFill/>
          </a:ln>
          <a:extLst>
            <a:ext uri="{53640926-AAD7-44D8-BBD7-CCE9431645EC}">
              <a14:shadowObscured xmlns:a14="http://schemas.microsoft.com/office/drawing/2010/main"/>
            </a:ext>
          </a:extLst>
        </p:spPr>
      </p:pic>
      <p:pic>
        <p:nvPicPr>
          <p:cNvPr id="28" name="Picture 27">
            <a:extLst>
              <a:ext uri="{FF2B5EF4-FFF2-40B4-BE49-F238E27FC236}">
                <a16:creationId xmlns:a16="http://schemas.microsoft.com/office/drawing/2014/main" id="{DF83048E-53F9-3D61-4363-D0A471CE0A4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307" b="12"/>
          <a:stretch/>
        </p:blipFill>
        <p:spPr bwMode="auto">
          <a:xfrm>
            <a:off x="6585693" y="4560937"/>
            <a:ext cx="1199922" cy="1886833"/>
          </a:xfrm>
          <a:prstGeom prst="rect">
            <a:avLst/>
          </a:prstGeom>
          <a:ln>
            <a:noFill/>
          </a:ln>
          <a:extLst>
            <a:ext uri="{53640926-AAD7-44D8-BBD7-CCE9431645EC}">
              <a14:shadowObscured xmlns:a14="http://schemas.microsoft.com/office/drawing/2010/main"/>
            </a:ext>
          </a:extLst>
        </p:spPr>
      </p:pic>
      <p:pic>
        <p:nvPicPr>
          <p:cNvPr id="30" name="Picture 29">
            <a:extLst>
              <a:ext uri="{FF2B5EF4-FFF2-40B4-BE49-F238E27FC236}">
                <a16:creationId xmlns:a16="http://schemas.microsoft.com/office/drawing/2014/main" id="{BFF6EB92-FECF-AD2E-45D1-5888737F4ACB}"/>
              </a:ext>
            </a:extLst>
          </p:cNvPr>
          <p:cNvPicPr>
            <a:picLocks noChangeAspect="1"/>
          </p:cNvPicPr>
          <p:nvPr/>
        </p:nvPicPr>
        <p:blipFill>
          <a:blip r:embed="rId7"/>
          <a:stretch>
            <a:fillRect/>
          </a:stretch>
        </p:blipFill>
        <p:spPr>
          <a:xfrm>
            <a:off x="0" y="4613318"/>
            <a:ext cx="1372963" cy="1813609"/>
          </a:xfrm>
          <a:prstGeom prst="rect">
            <a:avLst/>
          </a:prstGeom>
        </p:spPr>
      </p:pic>
      <p:pic>
        <p:nvPicPr>
          <p:cNvPr id="128" name="Picture 127">
            <a:extLst>
              <a:ext uri="{FF2B5EF4-FFF2-40B4-BE49-F238E27FC236}">
                <a16:creationId xmlns:a16="http://schemas.microsoft.com/office/drawing/2014/main" id="{61FBE556-5C14-3249-274C-ACA7FA19B305}"/>
              </a:ext>
            </a:extLst>
          </p:cNvPr>
          <p:cNvPicPr>
            <a:picLocks noChangeAspect="1"/>
          </p:cNvPicPr>
          <p:nvPr/>
        </p:nvPicPr>
        <p:blipFill>
          <a:blip r:embed="rId8"/>
          <a:stretch>
            <a:fillRect/>
          </a:stretch>
        </p:blipFill>
        <p:spPr>
          <a:xfrm>
            <a:off x="2325138" y="4613318"/>
            <a:ext cx="1624422" cy="1908348"/>
          </a:xfrm>
          <a:prstGeom prst="rect">
            <a:avLst/>
          </a:prstGeom>
        </p:spPr>
      </p:pic>
      <p:pic>
        <p:nvPicPr>
          <p:cNvPr id="129" name="Picture 128">
            <a:extLst>
              <a:ext uri="{FF2B5EF4-FFF2-40B4-BE49-F238E27FC236}">
                <a16:creationId xmlns:a16="http://schemas.microsoft.com/office/drawing/2014/main" id="{7994F0C6-340D-A43E-81EF-A8A2311234E8}"/>
              </a:ext>
            </a:extLst>
          </p:cNvPr>
          <p:cNvPicPr>
            <a:picLocks noChangeAspect="1"/>
          </p:cNvPicPr>
          <p:nvPr/>
        </p:nvPicPr>
        <p:blipFill>
          <a:blip r:embed="rId9"/>
          <a:stretch>
            <a:fillRect/>
          </a:stretch>
        </p:blipFill>
        <p:spPr>
          <a:xfrm>
            <a:off x="7785615" y="4457748"/>
            <a:ext cx="1524132" cy="1969179"/>
          </a:xfrm>
          <a:prstGeom prst="rect">
            <a:avLst/>
          </a:prstGeom>
        </p:spPr>
      </p:pic>
      <p:pic>
        <p:nvPicPr>
          <p:cNvPr id="131" name="Picture 130">
            <a:extLst>
              <a:ext uri="{FF2B5EF4-FFF2-40B4-BE49-F238E27FC236}">
                <a16:creationId xmlns:a16="http://schemas.microsoft.com/office/drawing/2014/main" id="{06BC00A8-74FB-76D2-4184-4CE649C609DB}"/>
              </a:ext>
            </a:extLst>
          </p:cNvPr>
          <p:cNvPicPr>
            <a:picLocks noChangeAspect="1"/>
          </p:cNvPicPr>
          <p:nvPr/>
        </p:nvPicPr>
        <p:blipFill>
          <a:blip r:embed="rId10"/>
          <a:stretch>
            <a:fillRect/>
          </a:stretch>
        </p:blipFill>
        <p:spPr>
          <a:xfrm>
            <a:off x="9264778" y="4444682"/>
            <a:ext cx="1520758" cy="2003088"/>
          </a:xfrm>
          <a:prstGeom prst="rect">
            <a:avLst/>
          </a:prstGeom>
        </p:spPr>
      </p:pic>
      <p:pic>
        <p:nvPicPr>
          <p:cNvPr id="135" name="Picture 134">
            <a:extLst>
              <a:ext uri="{FF2B5EF4-FFF2-40B4-BE49-F238E27FC236}">
                <a16:creationId xmlns:a16="http://schemas.microsoft.com/office/drawing/2014/main" id="{C1840980-533F-3C9D-8447-7D02B1AE9739}"/>
              </a:ext>
            </a:extLst>
          </p:cNvPr>
          <p:cNvPicPr>
            <a:picLocks noChangeAspect="1"/>
          </p:cNvPicPr>
          <p:nvPr/>
        </p:nvPicPr>
        <p:blipFill>
          <a:blip r:embed="rId11"/>
          <a:stretch>
            <a:fillRect/>
          </a:stretch>
        </p:blipFill>
        <p:spPr>
          <a:xfrm>
            <a:off x="10741320" y="4390891"/>
            <a:ext cx="1507342" cy="2036036"/>
          </a:xfrm>
          <a:prstGeom prst="rect">
            <a:avLst/>
          </a:prstGeom>
        </p:spPr>
      </p:pic>
    </p:spTree>
    <p:extLst>
      <p:ext uri="{BB962C8B-B14F-4D97-AF65-F5344CB8AC3E}">
        <p14:creationId xmlns:p14="http://schemas.microsoft.com/office/powerpoint/2010/main" val="34308032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D1074-E934-9968-BA9E-9600E4AA1B5E}"/>
              </a:ext>
            </a:extLst>
          </p:cNvPr>
          <p:cNvSpPr>
            <a:spLocks noGrp="1"/>
          </p:cNvSpPr>
          <p:nvPr>
            <p:ph type="title"/>
          </p:nvPr>
        </p:nvSpPr>
        <p:spPr>
          <a:xfrm>
            <a:off x="418356" y="497160"/>
            <a:ext cx="8961120" cy="779040"/>
          </a:xfrm>
        </p:spPr>
        <p:txBody>
          <a:bodyPr/>
          <a:lstStyle/>
          <a:p>
            <a:r>
              <a:rPr lang="en-US" sz="3200" b="1" spc="-1" dirty="0">
                <a:solidFill>
                  <a:schemeClr val="accent1">
                    <a:lumMod val="75000"/>
                  </a:schemeClr>
                </a:solidFill>
                <a:latin typeface="Arial"/>
              </a:rPr>
              <a:t>Continuing Professional Development (CPD)</a:t>
            </a:r>
            <a:endParaRPr lang="en-US" sz="3200" b="1" dirty="0"/>
          </a:p>
        </p:txBody>
      </p:sp>
      <p:sp>
        <p:nvSpPr>
          <p:cNvPr id="3" name="Text Placeholder 2">
            <a:extLst>
              <a:ext uri="{FF2B5EF4-FFF2-40B4-BE49-F238E27FC236}">
                <a16:creationId xmlns:a16="http://schemas.microsoft.com/office/drawing/2014/main" id="{D156338B-2915-9540-EF27-B28574D1D6DE}"/>
              </a:ext>
            </a:extLst>
          </p:cNvPr>
          <p:cNvSpPr>
            <a:spLocks noGrp="1"/>
          </p:cNvSpPr>
          <p:nvPr>
            <p:ph type="body"/>
          </p:nvPr>
        </p:nvSpPr>
        <p:spPr>
          <a:xfrm>
            <a:off x="418356" y="1381131"/>
            <a:ext cx="7080474" cy="4809807"/>
          </a:xfrm>
        </p:spPr>
        <p:txBody>
          <a:bodyPr>
            <a:normAutofit/>
          </a:bodyPr>
          <a:lstStyle/>
          <a:p>
            <a:pPr algn="just">
              <a:lnSpc>
                <a:spcPct val="170000"/>
              </a:lnSpc>
            </a:pPr>
            <a:r>
              <a:rPr lang="en-US" sz="1800" dirty="0"/>
              <a:t>The CPD website was successfully launched on 1 April 2017.</a:t>
            </a:r>
          </a:p>
          <a:p>
            <a:pPr marL="0" indent="0" algn="just">
              <a:lnSpc>
                <a:spcPct val="170000"/>
              </a:lnSpc>
              <a:buNone/>
            </a:pPr>
            <a:r>
              <a:rPr lang="en-US" sz="1800" dirty="0"/>
              <a:t> </a:t>
            </a:r>
          </a:p>
          <a:p>
            <a:pPr algn="just">
              <a:lnSpc>
                <a:spcPct val="170000"/>
              </a:lnSpc>
            </a:pPr>
            <a:r>
              <a:rPr lang="en-US" sz="1800" dirty="0"/>
              <a:t>Against the quarterly target of 40% (FY2022/23), 42% of the registered natural scientists have updated their CPD statuses. </a:t>
            </a:r>
          </a:p>
          <a:p>
            <a:pPr algn="just">
              <a:lnSpc>
                <a:spcPct val="170000"/>
              </a:lnSpc>
            </a:pPr>
            <a:endParaRPr lang="en-US" sz="1800" dirty="0"/>
          </a:p>
          <a:p>
            <a:pPr algn="just">
              <a:lnSpc>
                <a:spcPct val="170000"/>
              </a:lnSpc>
            </a:pPr>
            <a:r>
              <a:rPr lang="en-US" sz="1800" dirty="0"/>
              <a:t>To date, 2 413 events have been validated on the CPD portal. </a:t>
            </a:r>
          </a:p>
          <a:p>
            <a:pPr algn="just">
              <a:lnSpc>
                <a:spcPct val="170000"/>
              </a:lnSpc>
            </a:pPr>
            <a:endParaRPr lang="en-US" sz="1800" dirty="0"/>
          </a:p>
          <a:p>
            <a:pPr algn="just">
              <a:lnSpc>
                <a:spcPct val="170000"/>
              </a:lnSpc>
            </a:pPr>
            <a:r>
              <a:rPr lang="en-US" sz="1800" dirty="0"/>
              <a:t>SACNASP is continuously engaging with recognised VAs, higher education institutions and various key stakeholders for CPD validation.  </a:t>
            </a:r>
          </a:p>
          <a:p>
            <a:pPr algn="just">
              <a:lnSpc>
                <a:spcPct val="170000"/>
              </a:lnSpc>
            </a:pPr>
            <a:endParaRPr lang="en-US" sz="1050" dirty="0"/>
          </a:p>
        </p:txBody>
      </p:sp>
      <p:pic>
        <p:nvPicPr>
          <p:cNvPr id="4" name="Picture 3">
            <a:extLst>
              <a:ext uri="{FF2B5EF4-FFF2-40B4-BE49-F238E27FC236}">
                <a16:creationId xmlns:a16="http://schemas.microsoft.com/office/drawing/2014/main" id="{E58FE204-7BD6-1257-36B7-570D102CB06D}"/>
              </a:ext>
            </a:extLst>
          </p:cNvPr>
          <p:cNvPicPr>
            <a:picLocks noChangeAspect="1"/>
          </p:cNvPicPr>
          <p:nvPr/>
        </p:nvPicPr>
        <p:blipFill>
          <a:blip r:embed="rId2"/>
          <a:stretch>
            <a:fillRect/>
          </a:stretch>
        </p:blipFill>
        <p:spPr>
          <a:xfrm>
            <a:off x="7203059" y="1663612"/>
            <a:ext cx="4988941" cy="4244844"/>
          </a:xfrm>
          <a:prstGeom prst="rect">
            <a:avLst/>
          </a:prstGeom>
        </p:spPr>
      </p:pic>
      <p:sp>
        <p:nvSpPr>
          <p:cNvPr id="6" name="TextBox 5">
            <a:extLst>
              <a:ext uri="{FF2B5EF4-FFF2-40B4-BE49-F238E27FC236}">
                <a16:creationId xmlns:a16="http://schemas.microsoft.com/office/drawing/2014/main" id="{DF7BCE14-58D3-D1B9-EBA6-2641E68ED95C}"/>
              </a:ext>
            </a:extLst>
          </p:cNvPr>
          <p:cNvSpPr txBox="1"/>
          <p:nvPr/>
        </p:nvSpPr>
        <p:spPr>
          <a:xfrm flipH="1">
            <a:off x="11421374" y="6426927"/>
            <a:ext cx="509369" cy="369332"/>
          </a:xfrm>
          <a:prstGeom prst="rect">
            <a:avLst/>
          </a:prstGeom>
          <a:noFill/>
        </p:spPr>
        <p:txBody>
          <a:bodyPr wrap="square" rtlCol="0">
            <a:spAutoFit/>
          </a:bodyPr>
          <a:lstStyle/>
          <a:p>
            <a:r>
              <a:rPr lang="en-US" dirty="0">
                <a:solidFill>
                  <a:schemeClr val="bg2"/>
                </a:solidFill>
              </a:rPr>
              <a:t>37</a:t>
            </a:r>
          </a:p>
        </p:txBody>
      </p:sp>
    </p:spTree>
    <p:extLst>
      <p:ext uri="{BB962C8B-B14F-4D97-AF65-F5344CB8AC3E}">
        <p14:creationId xmlns:p14="http://schemas.microsoft.com/office/powerpoint/2010/main" val="10280070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extShape 1"/>
          <p:cNvSpPr txBox="1"/>
          <p:nvPr/>
        </p:nvSpPr>
        <p:spPr>
          <a:xfrm>
            <a:off x="323475" y="198554"/>
            <a:ext cx="8961120" cy="779040"/>
          </a:xfrm>
          <a:prstGeom prst="rect">
            <a:avLst/>
          </a:prstGeom>
          <a:noFill/>
          <a:ln w="0">
            <a:noFill/>
          </a:ln>
        </p:spPr>
        <p:txBody>
          <a:bodyPr anchor="ctr">
            <a:noAutofit/>
          </a:bodyPr>
          <a:lstStyle/>
          <a:p>
            <a:pPr marL="360">
              <a:lnSpc>
                <a:spcPct val="150000"/>
              </a:lnSpc>
              <a:spcBef>
                <a:spcPts val="1001"/>
              </a:spcBef>
              <a:spcAft>
                <a:spcPts val="799"/>
              </a:spcAft>
              <a:buClr>
                <a:srgbClr val="000000"/>
              </a:buClr>
            </a:pPr>
            <a:r>
              <a:rPr lang="en-US" sz="3200" b="1" spc="-1" dirty="0">
                <a:solidFill>
                  <a:schemeClr val="accent1">
                    <a:lumMod val="75000"/>
                  </a:schemeClr>
                </a:solidFill>
                <a:latin typeface="Arial"/>
              </a:rPr>
              <a:t>Regulation of the natural science profession</a:t>
            </a:r>
            <a:endParaRPr lang="en-US" sz="3200" b="0" strike="noStrike" spc="-1" dirty="0">
              <a:solidFill>
                <a:schemeClr val="accent6">
                  <a:lumMod val="50000"/>
                </a:schemeClr>
              </a:solidFill>
              <a:latin typeface="Arial Black" panose="020B0A04020102020204" pitchFamily="34" charset="0"/>
            </a:endParaRPr>
          </a:p>
        </p:txBody>
      </p:sp>
      <p:pic>
        <p:nvPicPr>
          <p:cNvPr id="3074" name="Picture 2">
            <a:extLst>
              <a:ext uri="{FF2B5EF4-FFF2-40B4-BE49-F238E27FC236}">
                <a16:creationId xmlns:a16="http://schemas.microsoft.com/office/drawing/2014/main" id="{AB55D5D7-AB7D-4844-8538-ACA905904A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8252" y="1699675"/>
            <a:ext cx="5072687" cy="34586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B38843-1423-4F2D-914A-0469E1991350}"/>
              </a:ext>
            </a:extLst>
          </p:cNvPr>
          <p:cNvSpPr txBox="1"/>
          <p:nvPr/>
        </p:nvSpPr>
        <p:spPr>
          <a:xfrm>
            <a:off x="725760" y="1737498"/>
            <a:ext cx="5627415" cy="872034"/>
          </a:xfrm>
          <a:prstGeom prst="rect">
            <a:avLst/>
          </a:prstGeom>
          <a:noFill/>
        </p:spPr>
        <p:txBody>
          <a:bodyPr wrap="square" rtlCol="0">
            <a:spAutoFit/>
          </a:bodyPr>
          <a:lstStyle/>
          <a:p>
            <a:pPr algn="ctr">
              <a:lnSpc>
                <a:spcPct val="150000"/>
              </a:lnSpc>
            </a:pPr>
            <a:r>
              <a:rPr lang="en-US" dirty="0">
                <a:latin typeface="Arial" panose="020B0604020202020204" pitchFamily="34" charset="0"/>
                <a:cs typeface="Arial" panose="020B0604020202020204" pitchFamily="34" charset="0"/>
              </a:rPr>
              <a:t>Registered Scientists are bound by code of conduct that is reviewed annually</a:t>
            </a:r>
            <a:endParaRPr lang="en-ZA"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958A1F34-1065-42A7-AE2A-7838DD1A86B6}"/>
              </a:ext>
            </a:extLst>
          </p:cNvPr>
          <p:cNvPicPr>
            <a:picLocks noChangeAspect="1"/>
          </p:cNvPicPr>
          <p:nvPr/>
        </p:nvPicPr>
        <p:blipFill>
          <a:blip r:embed="rId4"/>
          <a:stretch>
            <a:fillRect/>
          </a:stretch>
        </p:blipFill>
        <p:spPr>
          <a:xfrm>
            <a:off x="649357" y="3274654"/>
            <a:ext cx="5446643" cy="2850977"/>
          </a:xfrm>
          <a:prstGeom prst="rect">
            <a:avLst/>
          </a:prstGeom>
        </p:spPr>
      </p:pic>
      <p:sp>
        <p:nvSpPr>
          <p:cNvPr id="4" name="TextBox 3">
            <a:extLst>
              <a:ext uri="{FF2B5EF4-FFF2-40B4-BE49-F238E27FC236}">
                <a16:creationId xmlns:a16="http://schemas.microsoft.com/office/drawing/2014/main" id="{09F8097D-2D23-0ABA-1E9A-F12D16DE61DC}"/>
              </a:ext>
            </a:extLst>
          </p:cNvPr>
          <p:cNvSpPr txBox="1"/>
          <p:nvPr/>
        </p:nvSpPr>
        <p:spPr>
          <a:xfrm>
            <a:off x="6748252" y="5490886"/>
            <a:ext cx="5627415" cy="456535"/>
          </a:xfrm>
          <a:prstGeom prst="rect">
            <a:avLst/>
          </a:prstGeom>
          <a:noFill/>
        </p:spPr>
        <p:txBody>
          <a:bodyPr wrap="square" rtlCol="0">
            <a:spAutoFit/>
          </a:bodyPr>
          <a:lstStyle/>
          <a:p>
            <a:pPr algn="ctr">
              <a:lnSpc>
                <a:spcPct val="150000"/>
              </a:lnSpc>
            </a:pPr>
            <a:r>
              <a:rPr lang="en-US" dirty="0">
                <a:latin typeface="Arial" panose="020B0604020202020204" pitchFamily="34" charset="0"/>
                <a:cs typeface="Arial" panose="020B0604020202020204" pitchFamily="34" charset="0"/>
              </a:rPr>
              <a:t>Robust whistleblowing services</a:t>
            </a:r>
            <a:endParaRPr lang="en-ZA"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DDA53C5-E2DC-9404-D0B7-24ED1269BCB1}"/>
              </a:ext>
            </a:extLst>
          </p:cNvPr>
          <p:cNvSpPr txBox="1"/>
          <p:nvPr/>
        </p:nvSpPr>
        <p:spPr>
          <a:xfrm flipH="1">
            <a:off x="11421374" y="6426927"/>
            <a:ext cx="509369" cy="369332"/>
          </a:xfrm>
          <a:prstGeom prst="rect">
            <a:avLst/>
          </a:prstGeom>
          <a:noFill/>
        </p:spPr>
        <p:txBody>
          <a:bodyPr wrap="square" rtlCol="0">
            <a:spAutoFit/>
          </a:bodyPr>
          <a:lstStyle/>
          <a:p>
            <a:r>
              <a:rPr lang="en-US" dirty="0">
                <a:solidFill>
                  <a:schemeClr val="bg2"/>
                </a:solidFill>
              </a:rPr>
              <a:t>38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Shape 1"/>
          <p:cNvSpPr txBox="1"/>
          <p:nvPr/>
        </p:nvSpPr>
        <p:spPr>
          <a:xfrm>
            <a:off x="838080" y="365040"/>
            <a:ext cx="8961120" cy="779040"/>
          </a:xfrm>
          <a:prstGeom prst="rect">
            <a:avLst/>
          </a:prstGeom>
          <a:noFill/>
          <a:ln w="0">
            <a:noFill/>
          </a:ln>
        </p:spPr>
        <p:txBody>
          <a:bodyPr anchor="ctr">
            <a:noAutofit/>
          </a:bodyPr>
          <a:lstStyle/>
          <a:p>
            <a:pPr>
              <a:lnSpc>
                <a:spcPct val="90000"/>
              </a:lnSpc>
            </a:pPr>
            <a:r>
              <a:rPr lang="en-US" sz="3200" b="1" strike="noStrike" spc="-1" dirty="0">
                <a:solidFill>
                  <a:schemeClr val="accent1">
                    <a:lumMod val="75000"/>
                  </a:schemeClr>
                </a:solidFill>
                <a:latin typeface="+mj-lt"/>
              </a:rPr>
              <a:t>Our Mandate	</a:t>
            </a:r>
          </a:p>
        </p:txBody>
      </p:sp>
      <p:graphicFrame>
        <p:nvGraphicFramePr>
          <p:cNvPr id="4" name="Diagram 3">
            <a:extLst>
              <a:ext uri="{FF2B5EF4-FFF2-40B4-BE49-F238E27FC236}">
                <a16:creationId xmlns:a16="http://schemas.microsoft.com/office/drawing/2014/main" id="{1E3C8F9C-2CDC-7051-1F7E-96448E8030BB}"/>
              </a:ext>
            </a:extLst>
          </p:cNvPr>
          <p:cNvGraphicFramePr/>
          <p:nvPr>
            <p:extLst>
              <p:ext uri="{D42A27DB-BD31-4B8C-83A1-F6EECF244321}">
                <p14:modId xmlns:p14="http://schemas.microsoft.com/office/powerpoint/2010/main" val="2328581994"/>
              </p:ext>
            </p:extLst>
          </p:nvPr>
        </p:nvGraphicFramePr>
        <p:xfrm>
          <a:off x="431074" y="1144080"/>
          <a:ext cx="11064240" cy="48548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CB560390-0C7A-C523-218D-F9517765B44F}"/>
              </a:ext>
            </a:extLst>
          </p:cNvPr>
          <p:cNvSpPr txBox="1"/>
          <p:nvPr/>
        </p:nvSpPr>
        <p:spPr>
          <a:xfrm>
            <a:off x="4768645" y="5260258"/>
            <a:ext cx="3047999" cy="738664"/>
          </a:xfrm>
          <a:prstGeom prst="rect">
            <a:avLst/>
          </a:prstGeom>
          <a:noFill/>
        </p:spPr>
        <p:txBody>
          <a:bodyPr wrap="square" rtlCol="0">
            <a:spAutoFit/>
          </a:bodyPr>
          <a:lstStyle/>
          <a:p>
            <a:r>
              <a:rPr lang="en-US" sz="2400" b="1" i="1" dirty="0">
                <a:solidFill>
                  <a:srgbClr val="0070C0"/>
                </a:solidFill>
              </a:rPr>
              <a:t>Integrity in Science </a:t>
            </a:r>
          </a:p>
          <a:p>
            <a:endParaRPr lang="en-US" dirty="0"/>
          </a:p>
        </p:txBody>
      </p:sp>
      <p:sp>
        <p:nvSpPr>
          <p:cNvPr id="3" name="TextBox 2">
            <a:extLst>
              <a:ext uri="{FF2B5EF4-FFF2-40B4-BE49-F238E27FC236}">
                <a16:creationId xmlns:a16="http://schemas.microsoft.com/office/drawing/2014/main" id="{F3B91E48-AA50-94FE-A4BC-40156A78AFEB}"/>
              </a:ext>
            </a:extLst>
          </p:cNvPr>
          <p:cNvSpPr txBox="1"/>
          <p:nvPr/>
        </p:nvSpPr>
        <p:spPr>
          <a:xfrm flipH="1">
            <a:off x="11617233" y="6426927"/>
            <a:ext cx="313510" cy="369332"/>
          </a:xfrm>
          <a:prstGeom prst="rect">
            <a:avLst/>
          </a:prstGeom>
          <a:noFill/>
        </p:spPr>
        <p:txBody>
          <a:bodyPr wrap="square" rtlCol="0">
            <a:spAutoFit/>
          </a:bodyPr>
          <a:lstStyle/>
          <a:p>
            <a:r>
              <a:rPr lang="en-US" dirty="0">
                <a:solidFill>
                  <a:schemeClr val="bg2"/>
                </a:solidFill>
              </a:rPr>
              <a:t>4</a:t>
            </a:r>
          </a:p>
        </p:txBody>
      </p:sp>
    </p:spTree>
    <p:extLst>
      <p:ext uri="{BB962C8B-B14F-4D97-AF65-F5344CB8AC3E}">
        <p14:creationId xmlns:p14="http://schemas.microsoft.com/office/powerpoint/2010/main" val="22469638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EE05C-8804-0CA2-C3C6-80018A5FE30C}"/>
              </a:ext>
            </a:extLst>
          </p:cNvPr>
          <p:cNvSpPr>
            <a:spLocks noGrp="1"/>
          </p:cNvSpPr>
          <p:nvPr>
            <p:ph type="title"/>
          </p:nvPr>
        </p:nvSpPr>
        <p:spPr>
          <a:xfrm>
            <a:off x="609480" y="694824"/>
            <a:ext cx="8961120" cy="779040"/>
          </a:xfrm>
        </p:spPr>
        <p:txBody>
          <a:bodyPr/>
          <a:lstStyle/>
          <a:p>
            <a:r>
              <a:rPr lang="en-US" sz="3600" b="1" spc="-1" dirty="0">
                <a:solidFill>
                  <a:schemeClr val="accent1">
                    <a:lumMod val="75000"/>
                  </a:schemeClr>
                </a:solidFill>
                <a:latin typeface="Arial"/>
              </a:rPr>
              <a:t>Maintenance and support of Information and Technology (IT) Platforms</a:t>
            </a:r>
            <a:br>
              <a:rPr lang="en-US" sz="3600" dirty="0"/>
            </a:br>
            <a:endParaRPr lang="en-US" sz="3600" dirty="0"/>
          </a:p>
        </p:txBody>
      </p:sp>
      <p:sp>
        <p:nvSpPr>
          <p:cNvPr id="3" name="Subtitle 2">
            <a:extLst>
              <a:ext uri="{FF2B5EF4-FFF2-40B4-BE49-F238E27FC236}">
                <a16:creationId xmlns:a16="http://schemas.microsoft.com/office/drawing/2014/main" id="{1628DBAC-3F59-C548-2554-77ABB718D5A1}"/>
              </a:ext>
            </a:extLst>
          </p:cNvPr>
          <p:cNvSpPr>
            <a:spLocks noGrp="1"/>
          </p:cNvSpPr>
          <p:nvPr>
            <p:ph type="subTitle"/>
          </p:nvPr>
        </p:nvSpPr>
        <p:spPr>
          <a:xfrm>
            <a:off x="448934" y="1717249"/>
            <a:ext cx="10972440" cy="3977280"/>
          </a:xfrm>
        </p:spPr>
        <p:txBody>
          <a:bodyPr/>
          <a:lstStyle/>
          <a:p>
            <a:pPr marL="457200" indent="-457200">
              <a:lnSpc>
                <a:spcPct val="150000"/>
              </a:lnSpc>
              <a:buFont typeface="Arial" panose="020B0604020202020204" pitchFamily="34" charset="0"/>
              <a:buChar char="•"/>
            </a:pPr>
            <a:r>
              <a:rPr lang="en-US" sz="3200" spc="-1" dirty="0">
                <a:solidFill>
                  <a:schemeClr val="tx2">
                    <a:lumMod val="75000"/>
                  </a:schemeClr>
                </a:solidFill>
                <a:latin typeface="Arial"/>
              </a:rPr>
              <a:t>Streamline registration processes</a:t>
            </a:r>
          </a:p>
          <a:p>
            <a:pPr marL="457200" indent="-457200">
              <a:lnSpc>
                <a:spcPct val="150000"/>
              </a:lnSpc>
              <a:buFont typeface="Arial" panose="020B0604020202020204" pitchFamily="34" charset="0"/>
              <a:buChar char="•"/>
            </a:pPr>
            <a:r>
              <a:rPr lang="en-US" sz="3200" spc="-1" dirty="0">
                <a:solidFill>
                  <a:schemeClr val="tx2">
                    <a:lumMod val="75000"/>
                  </a:schemeClr>
                </a:solidFill>
                <a:latin typeface="Arial"/>
              </a:rPr>
              <a:t>Database upgrade and data analysis</a:t>
            </a:r>
          </a:p>
          <a:p>
            <a:pPr marL="457200" indent="-457200">
              <a:lnSpc>
                <a:spcPct val="150000"/>
              </a:lnSpc>
              <a:buFont typeface="Arial" panose="020B0604020202020204" pitchFamily="34" charset="0"/>
              <a:buChar char="•"/>
            </a:pPr>
            <a:r>
              <a:rPr lang="en-US" sz="3200" spc="-1" dirty="0">
                <a:solidFill>
                  <a:schemeClr val="tx2">
                    <a:lumMod val="75000"/>
                  </a:schemeClr>
                </a:solidFill>
                <a:latin typeface="Arial"/>
              </a:rPr>
              <a:t>Maintenance and hosting of IT systems</a:t>
            </a:r>
          </a:p>
          <a:p>
            <a:pPr marL="457200" indent="-457200">
              <a:lnSpc>
                <a:spcPct val="150000"/>
              </a:lnSpc>
              <a:buFont typeface="Arial" panose="020B0604020202020204" pitchFamily="34" charset="0"/>
              <a:buChar char="•"/>
            </a:pPr>
            <a:r>
              <a:rPr lang="en-US" sz="3200" spc="-1" dirty="0">
                <a:solidFill>
                  <a:schemeClr val="tx2">
                    <a:lumMod val="75000"/>
                  </a:schemeClr>
                </a:solidFill>
                <a:latin typeface="Arial"/>
              </a:rPr>
              <a:t>Improve cybersecurity</a:t>
            </a:r>
          </a:p>
        </p:txBody>
      </p:sp>
      <p:sp>
        <p:nvSpPr>
          <p:cNvPr id="4" name="TextBox 3">
            <a:extLst>
              <a:ext uri="{FF2B5EF4-FFF2-40B4-BE49-F238E27FC236}">
                <a16:creationId xmlns:a16="http://schemas.microsoft.com/office/drawing/2014/main" id="{B7F63675-7BFA-80EE-91EC-9476D0498E9C}"/>
              </a:ext>
            </a:extLst>
          </p:cNvPr>
          <p:cNvSpPr txBox="1"/>
          <p:nvPr/>
        </p:nvSpPr>
        <p:spPr>
          <a:xfrm flipH="1">
            <a:off x="11421374" y="6426927"/>
            <a:ext cx="509369" cy="369332"/>
          </a:xfrm>
          <a:prstGeom prst="rect">
            <a:avLst/>
          </a:prstGeom>
          <a:noFill/>
        </p:spPr>
        <p:txBody>
          <a:bodyPr wrap="square" rtlCol="0">
            <a:spAutoFit/>
          </a:bodyPr>
          <a:lstStyle/>
          <a:p>
            <a:r>
              <a:rPr lang="en-US" dirty="0">
                <a:solidFill>
                  <a:schemeClr val="bg2"/>
                </a:solidFill>
              </a:rPr>
              <a:t>39</a:t>
            </a:r>
          </a:p>
        </p:txBody>
      </p:sp>
    </p:spTree>
    <p:extLst>
      <p:ext uri="{BB962C8B-B14F-4D97-AF65-F5344CB8AC3E}">
        <p14:creationId xmlns:p14="http://schemas.microsoft.com/office/powerpoint/2010/main" val="5000403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CE13C7-E102-419D-97A4-C5E09858076C}"/>
              </a:ext>
            </a:extLst>
          </p:cNvPr>
          <p:cNvSpPr>
            <a:spLocks noGrp="1"/>
          </p:cNvSpPr>
          <p:nvPr>
            <p:ph type="title"/>
          </p:nvPr>
        </p:nvSpPr>
        <p:spPr>
          <a:xfrm>
            <a:off x="-1355594" y="0"/>
            <a:ext cx="12360331" cy="1162419"/>
          </a:xfrm>
        </p:spPr>
        <p:txBody>
          <a:bodyPr/>
          <a:lstStyle/>
          <a:p>
            <a:r>
              <a:rPr lang="en-US" sz="3200" b="1" spc="-1" dirty="0">
                <a:solidFill>
                  <a:schemeClr val="accent1">
                    <a:lumMod val="75000"/>
                  </a:schemeClr>
                </a:solidFill>
                <a:latin typeface="+mj-lt"/>
              </a:rPr>
              <a:t>		Finance: Income </a:t>
            </a:r>
            <a:endParaRPr lang="en-US" sz="3200" dirty="0">
              <a:solidFill>
                <a:schemeClr val="accent1">
                  <a:lumMod val="75000"/>
                </a:schemeClr>
              </a:solidFill>
            </a:endParaRPr>
          </a:p>
        </p:txBody>
      </p:sp>
      <p:sp>
        <p:nvSpPr>
          <p:cNvPr id="2" name="TextBox 1">
            <a:extLst>
              <a:ext uri="{FF2B5EF4-FFF2-40B4-BE49-F238E27FC236}">
                <a16:creationId xmlns:a16="http://schemas.microsoft.com/office/drawing/2014/main" id="{8A6D4AC2-981F-7830-3721-507B07611F78}"/>
              </a:ext>
            </a:extLst>
          </p:cNvPr>
          <p:cNvSpPr txBox="1"/>
          <p:nvPr/>
        </p:nvSpPr>
        <p:spPr>
          <a:xfrm flipH="1">
            <a:off x="11421374" y="6426927"/>
            <a:ext cx="509369" cy="369332"/>
          </a:xfrm>
          <a:prstGeom prst="rect">
            <a:avLst/>
          </a:prstGeom>
          <a:noFill/>
        </p:spPr>
        <p:txBody>
          <a:bodyPr wrap="square" rtlCol="0">
            <a:spAutoFit/>
          </a:bodyPr>
          <a:lstStyle/>
          <a:p>
            <a:r>
              <a:rPr lang="en-US" dirty="0">
                <a:solidFill>
                  <a:schemeClr val="bg2"/>
                </a:solidFill>
              </a:rPr>
              <a:t>40</a:t>
            </a:r>
          </a:p>
        </p:txBody>
      </p:sp>
      <p:graphicFrame>
        <p:nvGraphicFramePr>
          <p:cNvPr id="3" name="Chart 2">
            <a:extLst>
              <a:ext uri="{FF2B5EF4-FFF2-40B4-BE49-F238E27FC236}">
                <a16:creationId xmlns:a16="http://schemas.microsoft.com/office/drawing/2014/main" id="{32E7D99E-26DA-4475-A427-5CA29B33DBB3}"/>
              </a:ext>
            </a:extLst>
          </p:cNvPr>
          <p:cNvGraphicFramePr>
            <a:graphicFrameLocks/>
          </p:cNvGraphicFramePr>
          <p:nvPr>
            <p:extLst>
              <p:ext uri="{D42A27DB-BD31-4B8C-83A1-F6EECF244321}">
                <p14:modId xmlns:p14="http://schemas.microsoft.com/office/powerpoint/2010/main" val="3673629046"/>
              </p:ext>
            </p:extLst>
          </p:nvPr>
        </p:nvGraphicFramePr>
        <p:xfrm>
          <a:off x="248195" y="1162418"/>
          <a:ext cx="11682548" cy="493793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3130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EF56EF-F41C-51C2-AFA8-D836F8018E5A}"/>
              </a:ext>
            </a:extLst>
          </p:cNvPr>
          <p:cNvSpPr>
            <a:spLocks noGrp="1"/>
          </p:cNvSpPr>
          <p:nvPr>
            <p:ph type="title"/>
          </p:nvPr>
        </p:nvSpPr>
        <p:spPr>
          <a:xfrm>
            <a:off x="838080" y="238231"/>
            <a:ext cx="8961120" cy="779040"/>
          </a:xfrm>
        </p:spPr>
        <p:txBody>
          <a:bodyPr/>
          <a:lstStyle/>
          <a:p>
            <a:r>
              <a:rPr lang="en-US" sz="3200" b="1" spc="-1" dirty="0">
                <a:solidFill>
                  <a:schemeClr val="accent1">
                    <a:lumMod val="75000"/>
                  </a:schemeClr>
                </a:solidFill>
              </a:rPr>
              <a:t>B</a:t>
            </a:r>
            <a:r>
              <a:rPr lang="en-US" sz="3200" b="1" spc="-1" dirty="0">
                <a:solidFill>
                  <a:schemeClr val="accent1">
                    <a:lumMod val="75000"/>
                  </a:schemeClr>
                </a:solidFill>
                <a:latin typeface="+mj-lt"/>
              </a:rPr>
              <a:t>udget for FY2023/24</a:t>
            </a:r>
            <a:endParaRPr lang="en-US" sz="3200" dirty="0">
              <a:solidFill>
                <a:schemeClr val="accent1">
                  <a:lumMod val="75000"/>
                </a:schemeClr>
              </a:solidFill>
            </a:endParaRPr>
          </a:p>
        </p:txBody>
      </p:sp>
      <p:sp>
        <p:nvSpPr>
          <p:cNvPr id="2" name="TextBox 1">
            <a:extLst>
              <a:ext uri="{FF2B5EF4-FFF2-40B4-BE49-F238E27FC236}">
                <a16:creationId xmlns:a16="http://schemas.microsoft.com/office/drawing/2014/main" id="{36A3A904-CC11-9BDF-A2C9-D165F197C03E}"/>
              </a:ext>
            </a:extLst>
          </p:cNvPr>
          <p:cNvSpPr txBox="1"/>
          <p:nvPr/>
        </p:nvSpPr>
        <p:spPr>
          <a:xfrm flipH="1">
            <a:off x="11421374" y="6426927"/>
            <a:ext cx="509369" cy="369332"/>
          </a:xfrm>
          <a:prstGeom prst="rect">
            <a:avLst/>
          </a:prstGeom>
          <a:noFill/>
        </p:spPr>
        <p:txBody>
          <a:bodyPr wrap="square" rtlCol="0">
            <a:spAutoFit/>
          </a:bodyPr>
          <a:lstStyle/>
          <a:p>
            <a:r>
              <a:rPr lang="en-US" dirty="0">
                <a:solidFill>
                  <a:schemeClr val="bg2"/>
                </a:solidFill>
              </a:rPr>
              <a:t>41</a:t>
            </a:r>
          </a:p>
        </p:txBody>
      </p:sp>
      <p:graphicFrame>
        <p:nvGraphicFramePr>
          <p:cNvPr id="3" name="Table 2">
            <a:extLst>
              <a:ext uri="{FF2B5EF4-FFF2-40B4-BE49-F238E27FC236}">
                <a16:creationId xmlns:a16="http://schemas.microsoft.com/office/drawing/2014/main" id="{1F699CFC-2D65-83F5-0B0B-DD18F887DF28}"/>
              </a:ext>
            </a:extLst>
          </p:cNvPr>
          <p:cNvGraphicFramePr>
            <a:graphicFrameLocks noGrp="1"/>
          </p:cNvGraphicFramePr>
          <p:nvPr>
            <p:extLst>
              <p:ext uri="{D42A27DB-BD31-4B8C-83A1-F6EECF244321}">
                <p14:modId xmlns:p14="http://schemas.microsoft.com/office/powerpoint/2010/main" val="4276253095"/>
              </p:ext>
            </p:extLst>
          </p:nvPr>
        </p:nvGraphicFramePr>
        <p:xfrm>
          <a:off x="718457" y="1017271"/>
          <a:ext cx="10842172" cy="4492944"/>
        </p:xfrm>
        <a:graphic>
          <a:graphicData uri="http://schemas.openxmlformats.org/drawingml/2006/table">
            <a:tbl>
              <a:tblPr>
                <a:tableStyleId>{5C22544A-7EE6-4342-B048-85BDC9FD1C3A}</a:tableStyleId>
              </a:tblPr>
              <a:tblGrid>
                <a:gridCol w="8901289">
                  <a:extLst>
                    <a:ext uri="{9D8B030D-6E8A-4147-A177-3AD203B41FA5}">
                      <a16:colId xmlns:a16="http://schemas.microsoft.com/office/drawing/2014/main" val="1850468240"/>
                    </a:ext>
                  </a:extLst>
                </a:gridCol>
                <a:gridCol w="1940883">
                  <a:extLst>
                    <a:ext uri="{9D8B030D-6E8A-4147-A177-3AD203B41FA5}">
                      <a16:colId xmlns:a16="http://schemas.microsoft.com/office/drawing/2014/main" val="3034241127"/>
                    </a:ext>
                  </a:extLst>
                </a:gridCol>
              </a:tblGrid>
              <a:tr h="374412">
                <a:tc rowSpan="3">
                  <a:txBody>
                    <a:bodyPr/>
                    <a:lstStyle/>
                    <a:p>
                      <a:pPr algn="ctr" fontAlgn="ctr"/>
                      <a:endParaRPr lang="en-US" sz="22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2200" u="none" strike="noStrike">
                          <a:effectLst/>
                        </a:rPr>
                        <a:t> </a:t>
                      </a:r>
                      <a:endParaRPr lang="en-US" sz="2200" b="1"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493521250"/>
                  </a:ext>
                </a:extLst>
              </a:tr>
              <a:tr h="374412">
                <a:tc vMerge="1">
                  <a:txBody>
                    <a:bodyPr/>
                    <a:lstStyle/>
                    <a:p>
                      <a:endParaRPr lang="en-US"/>
                    </a:p>
                  </a:txBody>
                  <a:tcPr/>
                </a:tc>
                <a:tc>
                  <a:txBody>
                    <a:bodyPr/>
                    <a:lstStyle/>
                    <a:p>
                      <a:pPr algn="ctr" fontAlgn="ctr"/>
                      <a:r>
                        <a:rPr lang="en-US" sz="2200" u="none" strike="noStrike" dirty="0">
                          <a:effectLst/>
                        </a:rPr>
                        <a:t>2023/24</a:t>
                      </a:r>
                      <a:endParaRPr lang="en-US" sz="2200" b="1"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723622010"/>
                  </a:ext>
                </a:extLst>
              </a:tr>
              <a:tr h="374412">
                <a:tc vMerge="1">
                  <a:txBody>
                    <a:bodyPr/>
                    <a:lstStyle/>
                    <a:p>
                      <a:endParaRPr lang="en-US"/>
                    </a:p>
                  </a:txBody>
                  <a:tcPr/>
                </a:tc>
                <a:tc>
                  <a:txBody>
                    <a:bodyPr/>
                    <a:lstStyle/>
                    <a:p>
                      <a:pPr algn="ctr" fontAlgn="ctr"/>
                      <a:r>
                        <a:rPr lang="en-US" sz="2200" u="none" strike="noStrike">
                          <a:effectLst/>
                        </a:rPr>
                        <a:t> </a:t>
                      </a:r>
                      <a:endParaRPr lang="en-US" sz="22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593646341"/>
                  </a:ext>
                </a:extLst>
              </a:tr>
              <a:tr h="374412">
                <a:tc>
                  <a:txBody>
                    <a:bodyPr/>
                    <a:lstStyle/>
                    <a:p>
                      <a:pPr algn="just" fontAlgn="ctr"/>
                      <a:r>
                        <a:rPr lang="fr-FR" sz="2200" u="none" strike="noStrike" dirty="0">
                          <a:effectLst/>
                        </a:rPr>
                        <a:t>1. Administration (Infrastructure, Salaries &amp; Support)</a:t>
                      </a:r>
                      <a:endParaRPr lang="fr-FR" sz="2200" b="1" i="0" u="none" strike="noStrike" dirty="0">
                        <a:solidFill>
                          <a:srgbClr val="000000"/>
                        </a:solidFill>
                        <a:effectLst/>
                        <a:latin typeface="Arial" panose="020B0604020202020204" pitchFamily="34" charset="0"/>
                      </a:endParaRPr>
                    </a:p>
                  </a:txBody>
                  <a:tcPr marL="0" marR="0" marT="0" marB="0" anchor="ctr"/>
                </a:tc>
                <a:tc>
                  <a:txBody>
                    <a:bodyPr/>
                    <a:lstStyle/>
                    <a:p>
                      <a:pPr algn="r" fontAlgn="ctr"/>
                      <a:r>
                        <a:rPr lang="en-US" sz="2200" u="none" strike="noStrike" dirty="0">
                          <a:effectLst/>
                        </a:rPr>
                        <a:t>     18,715,439 </a:t>
                      </a:r>
                      <a:endParaRPr lang="en-US" sz="2200" b="1"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247290666"/>
                  </a:ext>
                </a:extLst>
              </a:tr>
              <a:tr h="374412">
                <a:tc>
                  <a:txBody>
                    <a:bodyPr/>
                    <a:lstStyle/>
                    <a:p>
                      <a:pPr algn="l" fontAlgn="b"/>
                      <a:r>
                        <a:rPr lang="en-US" sz="2200" u="none" strike="noStrike" dirty="0">
                          <a:effectLst/>
                        </a:rPr>
                        <a:t>2. </a:t>
                      </a:r>
                      <a:r>
                        <a:rPr lang="en-US" sz="2200" u="none" strike="noStrike" dirty="0" err="1">
                          <a:effectLst/>
                        </a:rPr>
                        <a:t>Programme’s</a:t>
                      </a:r>
                      <a:endParaRPr lang="en-US" sz="2200" b="1" i="0" u="none" strike="noStrike" dirty="0">
                        <a:solidFill>
                          <a:srgbClr val="000000"/>
                        </a:solidFill>
                        <a:effectLst/>
                        <a:latin typeface="Arial" panose="020B0604020202020204" pitchFamily="34" charset="0"/>
                      </a:endParaRPr>
                    </a:p>
                  </a:txBody>
                  <a:tcPr marL="0" marR="0" marT="0" marB="0" anchor="b"/>
                </a:tc>
                <a:tc>
                  <a:txBody>
                    <a:bodyPr/>
                    <a:lstStyle/>
                    <a:p>
                      <a:pPr algn="r" fontAlgn="ctr"/>
                      <a:r>
                        <a:rPr lang="en-US" sz="2200" u="none" strike="noStrike" dirty="0">
                          <a:effectLst/>
                        </a:rPr>
                        <a:t> </a:t>
                      </a:r>
                      <a:endParaRPr lang="en-US" sz="2200" b="1"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689450627"/>
                  </a:ext>
                </a:extLst>
              </a:tr>
              <a:tr h="374412">
                <a:tc>
                  <a:txBody>
                    <a:bodyPr/>
                    <a:lstStyle/>
                    <a:p>
                      <a:pPr algn="l" fontAlgn="b"/>
                      <a:r>
                        <a:rPr lang="en-US" sz="2200" u="none" strike="noStrike">
                          <a:effectLst/>
                        </a:rPr>
                        <a:t>    (a) Information Technology support and maintenance</a:t>
                      </a:r>
                      <a:endParaRPr lang="en-US" sz="2200" b="1" i="0" u="none" strike="noStrike">
                        <a:solidFill>
                          <a:srgbClr val="000000"/>
                        </a:solidFill>
                        <a:effectLst/>
                        <a:latin typeface="Arial" panose="020B0604020202020204" pitchFamily="34" charset="0"/>
                      </a:endParaRPr>
                    </a:p>
                  </a:txBody>
                  <a:tcPr marL="0" marR="0" marT="0" marB="0" anchor="b"/>
                </a:tc>
                <a:tc>
                  <a:txBody>
                    <a:bodyPr/>
                    <a:lstStyle/>
                    <a:p>
                      <a:pPr algn="r" fontAlgn="ctr"/>
                      <a:r>
                        <a:rPr lang="en-US" sz="2200" u="none" strike="noStrike" dirty="0">
                          <a:effectLst/>
                        </a:rPr>
                        <a:t>      3,400,000 </a:t>
                      </a:r>
                      <a:endParaRPr lang="en-US" sz="2200" b="1"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485001002"/>
                  </a:ext>
                </a:extLst>
              </a:tr>
              <a:tr h="374412">
                <a:tc>
                  <a:txBody>
                    <a:bodyPr/>
                    <a:lstStyle/>
                    <a:p>
                      <a:pPr algn="l" fontAlgn="b"/>
                      <a:r>
                        <a:rPr lang="en-US" sz="2200" u="none" strike="noStrike" dirty="0">
                          <a:effectLst/>
                        </a:rPr>
                        <a:t>    (b) Human Capital development and Transformation (CPD,CMP)</a:t>
                      </a:r>
                      <a:endParaRPr lang="en-US" sz="2200" b="1" i="0" u="none" strike="noStrike" dirty="0">
                        <a:solidFill>
                          <a:srgbClr val="000000"/>
                        </a:solidFill>
                        <a:effectLst/>
                        <a:latin typeface="Arial" panose="020B0604020202020204" pitchFamily="34" charset="0"/>
                      </a:endParaRPr>
                    </a:p>
                  </a:txBody>
                  <a:tcPr marL="0" marR="0" marT="0" marB="0" anchor="b"/>
                </a:tc>
                <a:tc>
                  <a:txBody>
                    <a:bodyPr/>
                    <a:lstStyle/>
                    <a:p>
                      <a:pPr algn="r" fontAlgn="ctr"/>
                      <a:r>
                        <a:rPr lang="en-US" sz="2200" u="none" strike="noStrike" dirty="0">
                          <a:effectLst/>
                        </a:rPr>
                        <a:t>      2,700,000 </a:t>
                      </a:r>
                      <a:endParaRPr lang="en-US" sz="2200" b="1"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868560379"/>
                  </a:ext>
                </a:extLst>
              </a:tr>
              <a:tr h="374412">
                <a:tc>
                  <a:txBody>
                    <a:bodyPr/>
                    <a:lstStyle/>
                    <a:p>
                      <a:pPr algn="l" fontAlgn="b"/>
                      <a:r>
                        <a:rPr lang="en-US" sz="2200" u="none" strike="noStrike" dirty="0">
                          <a:effectLst/>
                        </a:rPr>
                        <a:t>    (c) Policy advisory</a:t>
                      </a:r>
                      <a:endParaRPr lang="en-US" sz="2200" b="1" i="0" u="none" strike="noStrike" dirty="0">
                        <a:solidFill>
                          <a:srgbClr val="000000"/>
                        </a:solidFill>
                        <a:effectLst/>
                        <a:latin typeface="Arial" panose="020B0604020202020204" pitchFamily="34" charset="0"/>
                      </a:endParaRPr>
                    </a:p>
                  </a:txBody>
                  <a:tcPr marL="0" marR="0" marT="0" marB="0" anchor="b"/>
                </a:tc>
                <a:tc>
                  <a:txBody>
                    <a:bodyPr/>
                    <a:lstStyle/>
                    <a:p>
                      <a:pPr algn="r" fontAlgn="ctr"/>
                      <a:r>
                        <a:rPr lang="en-US" sz="2200" u="none" strike="noStrike" dirty="0">
                          <a:effectLst/>
                        </a:rPr>
                        <a:t>      1,000,000 </a:t>
                      </a:r>
                      <a:endParaRPr lang="en-US" sz="2200" b="1"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552123156"/>
                  </a:ext>
                </a:extLst>
              </a:tr>
              <a:tr h="374412">
                <a:tc>
                  <a:txBody>
                    <a:bodyPr/>
                    <a:lstStyle/>
                    <a:p>
                      <a:pPr algn="l" fontAlgn="b"/>
                      <a:r>
                        <a:rPr lang="en-US" sz="2200" u="none" strike="noStrike">
                          <a:effectLst/>
                        </a:rPr>
                        <a:t>    (d) Regulatory</a:t>
                      </a:r>
                      <a:endParaRPr lang="en-US" sz="2200" b="1" i="0" u="none" strike="noStrike">
                        <a:solidFill>
                          <a:srgbClr val="000000"/>
                        </a:solidFill>
                        <a:effectLst/>
                        <a:latin typeface="Arial" panose="020B0604020202020204" pitchFamily="34" charset="0"/>
                      </a:endParaRPr>
                    </a:p>
                  </a:txBody>
                  <a:tcPr marL="0" marR="0" marT="0" marB="0" anchor="b"/>
                </a:tc>
                <a:tc>
                  <a:txBody>
                    <a:bodyPr/>
                    <a:lstStyle/>
                    <a:p>
                      <a:pPr algn="r" fontAlgn="ctr"/>
                      <a:r>
                        <a:rPr lang="en-US" sz="2200" u="none" strike="noStrike" dirty="0">
                          <a:effectLst/>
                        </a:rPr>
                        <a:t>      1,700,000 </a:t>
                      </a:r>
                      <a:endParaRPr lang="en-US" sz="2200" b="1"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167007083"/>
                  </a:ext>
                </a:extLst>
              </a:tr>
              <a:tr h="374412">
                <a:tc>
                  <a:txBody>
                    <a:bodyPr/>
                    <a:lstStyle/>
                    <a:p>
                      <a:pPr algn="l" fontAlgn="b"/>
                      <a:r>
                        <a:rPr lang="en-US" sz="2200" u="none" strike="noStrike" dirty="0">
                          <a:effectLst/>
                        </a:rPr>
                        <a:t>    (e) Science Engagement</a:t>
                      </a:r>
                      <a:endParaRPr lang="en-US" sz="2200" b="1" i="0" u="none" strike="noStrike" dirty="0">
                        <a:solidFill>
                          <a:srgbClr val="000000"/>
                        </a:solidFill>
                        <a:effectLst/>
                        <a:latin typeface="Arial" panose="020B0604020202020204" pitchFamily="34" charset="0"/>
                      </a:endParaRPr>
                    </a:p>
                  </a:txBody>
                  <a:tcPr marL="0" marR="0" marT="0" marB="0" anchor="b"/>
                </a:tc>
                <a:tc>
                  <a:txBody>
                    <a:bodyPr/>
                    <a:lstStyle/>
                    <a:p>
                      <a:pPr algn="r" fontAlgn="ctr"/>
                      <a:r>
                        <a:rPr lang="en-US" sz="2200" u="none" strike="noStrike" dirty="0">
                          <a:effectLst/>
                        </a:rPr>
                        <a:t>      1,200,000 </a:t>
                      </a:r>
                      <a:endParaRPr lang="en-US" sz="2200" b="1"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75026429"/>
                  </a:ext>
                </a:extLst>
              </a:tr>
              <a:tr h="374412">
                <a:tc>
                  <a:txBody>
                    <a:bodyPr/>
                    <a:lstStyle/>
                    <a:p>
                      <a:pPr algn="l" fontAlgn="b"/>
                      <a:r>
                        <a:rPr lang="en-US" sz="2200" u="none" strike="noStrike">
                          <a:effectLst/>
                        </a:rPr>
                        <a:t> </a:t>
                      </a:r>
                      <a:endParaRPr lang="en-US" sz="2200" b="1"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2200" u="none" strike="noStrike" dirty="0">
                          <a:effectLst/>
                        </a:rPr>
                        <a:t> </a:t>
                      </a:r>
                      <a:endParaRPr lang="en-US" sz="2200" b="1"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918862759"/>
                  </a:ext>
                </a:extLst>
              </a:tr>
              <a:tr h="374412">
                <a:tc>
                  <a:txBody>
                    <a:bodyPr/>
                    <a:lstStyle/>
                    <a:p>
                      <a:pPr algn="just" fontAlgn="ctr"/>
                      <a:r>
                        <a:rPr lang="en-US" sz="2200" u="none" strike="noStrike" dirty="0">
                          <a:effectLst/>
                        </a:rPr>
                        <a:t>Total</a:t>
                      </a:r>
                      <a:endParaRPr lang="en-US" sz="2200" b="1" i="0" u="none" strike="noStrike" dirty="0">
                        <a:solidFill>
                          <a:srgbClr val="000000"/>
                        </a:solidFill>
                        <a:effectLst/>
                        <a:latin typeface="Arial" panose="020B0604020202020204" pitchFamily="34" charset="0"/>
                      </a:endParaRPr>
                    </a:p>
                  </a:txBody>
                  <a:tcPr marL="0" marR="0" marT="0" marB="0" anchor="ctr"/>
                </a:tc>
                <a:tc>
                  <a:txBody>
                    <a:bodyPr/>
                    <a:lstStyle/>
                    <a:p>
                      <a:pPr algn="r" fontAlgn="b"/>
                      <a:r>
                        <a:rPr lang="en-US" sz="2200" u="none" strike="noStrike" dirty="0">
                          <a:effectLst/>
                        </a:rPr>
                        <a:t>     28,715,439 </a:t>
                      </a:r>
                      <a:endParaRPr lang="en-US" sz="2200" b="1"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787242607"/>
                  </a:ext>
                </a:extLst>
              </a:tr>
            </a:tbl>
          </a:graphicData>
        </a:graphic>
      </p:graphicFrame>
    </p:spTree>
    <p:extLst>
      <p:ext uri="{BB962C8B-B14F-4D97-AF65-F5344CB8AC3E}">
        <p14:creationId xmlns:p14="http://schemas.microsoft.com/office/powerpoint/2010/main" val="2651005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5D022C-2FCA-73B9-8338-734994B0D3BC}"/>
              </a:ext>
            </a:extLst>
          </p:cNvPr>
          <p:cNvSpPr>
            <a:spLocks noGrp="1"/>
          </p:cNvSpPr>
          <p:nvPr>
            <p:ph type="body"/>
          </p:nvPr>
        </p:nvSpPr>
        <p:spPr>
          <a:xfrm>
            <a:off x="609780" y="1288026"/>
            <a:ext cx="10972440" cy="4303606"/>
          </a:xfrm>
        </p:spPr>
        <p:txBody>
          <a:bodyPr>
            <a:normAutofit/>
          </a:bodyPr>
          <a:lstStyle/>
          <a:p>
            <a:pPr>
              <a:lnSpc>
                <a:spcPct val="107000"/>
              </a:lnSpc>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 DSI has continued to support SACNASP and has committed to a further R30 000 000 as project funding for the period 2022 to 2025.These funds are being used for the projects only.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In the past, the DSI has made allocations for special projects, such as the R14 million allocated in 2021, and the R5 million allocated due to COVID-19 challenges and lockdown.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In order for SACNASP to achieve its objectives, it is clear that, in addition to registration and application fees, SACNASP will require additional funding to overcome the financial challenges resulting from the poor economic situation, and the increase in bad debts.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Negotiation with the DSI is underway, it is intended that SACNASP will ultimately move from project-based funding to a baseline allocation in the future, in order to enable a fit-for-purpose organisation which can effectively deliver on its mandates fully.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200" dirty="0"/>
          </a:p>
        </p:txBody>
      </p:sp>
      <p:sp>
        <p:nvSpPr>
          <p:cNvPr id="4" name="TextBox 3">
            <a:extLst>
              <a:ext uri="{FF2B5EF4-FFF2-40B4-BE49-F238E27FC236}">
                <a16:creationId xmlns:a16="http://schemas.microsoft.com/office/drawing/2014/main" id="{CE66F5B8-514B-5A12-357A-1483CA8C99B2}"/>
              </a:ext>
            </a:extLst>
          </p:cNvPr>
          <p:cNvSpPr txBox="1"/>
          <p:nvPr/>
        </p:nvSpPr>
        <p:spPr>
          <a:xfrm flipH="1">
            <a:off x="11421374" y="6426927"/>
            <a:ext cx="509369" cy="369332"/>
          </a:xfrm>
          <a:prstGeom prst="rect">
            <a:avLst/>
          </a:prstGeom>
          <a:noFill/>
        </p:spPr>
        <p:txBody>
          <a:bodyPr wrap="square" rtlCol="0">
            <a:spAutoFit/>
          </a:bodyPr>
          <a:lstStyle/>
          <a:p>
            <a:r>
              <a:rPr lang="en-US" dirty="0">
                <a:solidFill>
                  <a:schemeClr val="bg2"/>
                </a:solidFill>
              </a:rPr>
              <a:t>42</a:t>
            </a:r>
          </a:p>
        </p:txBody>
      </p:sp>
    </p:spTree>
    <p:extLst>
      <p:ext uri="{BB962C8B-B14F-4D97-AF65-F5344CB8AC3E}">
        <p14:creationId xmlns:p14="http://schemas.microsoft.com/office/powerpoint/2010/main" val="30238855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EE05C-8804-0CA2-C3C6-80018A5FE30C}"/>
              </a:ext>
            </a:extLst>
          </p:cNvPr>
          <p:cNvSpPr>
            <a:spLocks noGrp="1"/>
          </p:cNvSpPr>
          <p:nvPr>
            <p:ph type="title"/>
          </p:nvPr>
        </p:nvSpPr>
        <p:spPr>
          <a:xfrm>
            <a:off x="609480" y="694824"/>
            <a:ext cx="8961120" cy="290027"/>
          </a:xfrm>
        </p:spPr>
        <p:txBody>
          <a:bodyPr/>
          <a:lstStyle/>
          <a:p>
            <a:br>
              <a:rPr lang="en-US" sz="3600" b="1" spc="-1" dirty="0">
                <a:solidFill>
                  <a:schemeClr val="accent1">
                    <a:lumMod val="75000"/>
                  </a:schemeClr>
                </a:solidFill>
                <a:latin typeface="Arial"/>
              </a:rPr>
            </a:br>
            <a:r>
              <a:rPr lang="en-US" sz="2800" b="1" spc="-1" dirty="0">
                <a:solidFill>
                  <a:schemeClr val="accent1">
                    <a:lumMod val="75000"/>
                  </a:schemeClr>
                </a:solidFill>
                <a:latin typeface="Arial"/>
              </a:rPr>
              <a:t>Bad Debt and membership retention plan 2023/24 </a:t>
            </a:r>
            <a:br>
              <a:rPr lang="en-US" sz="3600" b="1" spc="-1" dirty="0">
                <a:solidFill>
                  <a:schemeClr val="accent1">
                    <a:lumMod val="75000"/>
                  </a:schemeClr>
                </a:solidFill>
                <a:latin typeface="Arial"/>
              </a:rPr>
            </a:br>
            <a:br>
              <a:rPr lang="en-US" sz="3600" dirty="0"/>
            </a:br>
            <a:endParaRPr lang="en-US" sz="3600" dirty="0"/>
          </a:p>
        </p:txBody>
      </p:sp>
      <p:sp>
        <p:nvSpPr>
          <p:cNvPr id="3" name="Subtitle 2">
            <a:extLst>
              <a:ext uri="{FF2B5EF4-FFF2-40B4-BE49-F238E27FC236}">
                <a16:creationId xmlns:a16="http://schemas.microsoft.com/office/drawing/2014/main" id="{1628DBAC-3F59-C548-2554-77ABB718D5A1}"/>
              </a:ext>
            </a:extLst>
          </p:cNvPr>
          <p:cNvSpPr>
            <a:spLocks noGrp="1"/>
          </p:cNvSpPr>
          <p:nvPr>
            <p:ph type="subTitle"/>
          </p:nvPr>
        </p:nvSpPr>
        <p:spPr>
          <a:xfrm>
            <a:off x="448934" y="857865"/>
            <a:ext cx="10972440" cy="3330677"/>
          </a:xfrm>
        </p:spPr>
        <p:txBody>
          <a:bodyPr/>
          <a:lstStyle/>
          <a:p>
            <a:pPr>
              <a:lnSpc>
                <a:spcPct val="107000"/>
              </a:lnSpc>
              <a:spcAft>
                <a:spcPts val="800"/>
              </a:spcAft>
            </a:pPr>
            <a:r>
              <a:rPr lang="en-US" sz="1800" dirty="0">
                <a:effectLst/>
                <a:ea typeface="Calibri" panose="020F0502020204030204" pitchFamily="34" charset="0"/>
                <a:cs typeface="Times New Roman" panose="02020603050405020304" pitchFamily="18" charset="0"/>
              </a:rPr>
              <a:t>In addressing the bad debt and membership retention issues, SACNASP has established a Bad debt and Membership Retention Task Team. The purpose is to:</a:t>
            </a:r>
          </a:p>
          <a:p>
            <a:pPr>
              <a:lnSpc>
                <a:spcPct val="107000"/>
              </a:lnSpc>
              <a:spcAft>
                <a:spcPts val="800"/>
              </a:spcAft>
            </a:pPr>
            <a:r>
              <a:rPr lang="en-US" sz="1800" dirty="0" err="1">
                <a:effectLst/>
                <a:ea typeface="Calibri" panose="020F0502020204030204" pitchFamily="34" charset="0"/>
                <a:cs typeface="Times New Roman" panose="02020603050405020304" pitchFamily="18" charset="0"/>
              </a:rPr>
              <a:t>i</a:t>
            </a:r>
            <a:r>
              <a:rPr lang="en-US" sz="1800" dirty="0">
                <a:effectLst/>
                <a:ea typeface="Calibri" panose="020F0502020204030204" pitchFamily="34" charset="0"/>
                <a:cs typeface="Times New Roman" panose="02020603050405020304" pitchFamily="18" charset="0"/>
              </a:rPr>
              <a:t>. assess the current situation regarding bad debts and recommend interventions.</a:t>
            </a:r>
          </a:p>
          <a:p>
            <a:pPr>
              <a:lnSpc>
                <a:spcPct val="107000"/>
              </a:lnSpc>
              <a:spcAft>
                <a:spcPts val="800"/>
              </a:spcAft>
            </a:pPr>
            <a:r>
              <a:rPr lang="en-US" sz="1800" dirty="0">
                <a:effectLst/>
                <a:ea typeface="Calibri" panose="020F0502020204030204" pitchFamily="34" charset="0"/>
                <a:cs typeface="Times New Roman" panose="02020603050405020304" pitchFamily="18" charset="0"/>
              </a:rPr>
              <a:t>ii. identify retention and expansion (growth) strategies to increase the pool of registered scientists.</a:t>
            </a:r>
          </a:p>
          <a:p>
            <a:pPr>
              <a:lnSpc>
                <a:spcPct val="107000"/>
              </a:lnSpc>
              <a:spcAft>
                <a:spcPts val="800"/>
              </a:spcAft>
            </a:pPr>
            <a:r>
              <a:rPr lang="en-US" sz="1800" dirty="0">
                <a:effectLst/>
                <a:ea typeface="Calibri" panose="020F0502020204030204" pitchFamily="34" charset="0"/>
                <a:cs typeface="Times New Roman" panose="02020603050405020304" pitchFamily="18" charset="0"/>
              </a:rPr>
              <a:t>A workplan has been since implemented to look at key areas such as:</a:t>
            </a:r>
          </a:p>
          <a:p>
            <a:pPr>
              <a:lnSpc>
                <a:spcPct val="107000"/>
              </a:lnSpc>
              <a:spcAft>
                <a:spcPts val="800"/>
              </a:spcAft>
            </a:pPr>
            <a:endParaRPr lang="en-US" sz="1400" dirty="0">
              <a:effectLst/>
              <a:ea typeface="Calibri" panose="020F0502020204030204" pitchFamily="34" charset="0"/>
              <a:cs typeface="Times New Roman" panose="02020603050405020304" pitchFamily="18" charset="0"/>
            </a:endParaRPr>
          </a:p>
          <a:p>
            <a:pPr>
              <a:lnSpc>
                <a:spcPct val="107000"/>
              </a:lnSpc>
              <a:spcAft>
                <a:spcPts val="800"/>
              </a:spcAft>
            </a:pPr>
            <a:endParaRPr lang="en-US" sz="1400" dirty="0">
              <a:effectLst/>
              <a:ea typeface="Calibri" panose="020F0502020204030204" pitchFamily="34" charset="0"/>
              <a:cs typeface="Times New Roman" panose="02020603050405020304" pitchFamily="18" charset="0"/>
            </a:endParaRPr>
          </a:p>
          <a:p>
            <a:pPr>
              <a:lnSpc>
                <a:spcPct val="107000"/>
              </a:lnSpc>
              <a:spcAft>
                <a:spcPts val="800"/>
              </a:spcAft>
            </a:pPr>
            <a:endParaRPr lang="en-US" sz="1400" dirty="0">
              <a:effectLst/>
              <a:ea typeface="Calibri" panose="020F0502020204030204" pitchFamily="34" charset="0"/>
              <a:cs typeface="Times New Roman" panose="02020603050405020304" pitchFamily="18" charset="0"/>
            </a:endParaRPr>
          </a:p>
          <a:p>
            <a:endParaRPr lang="en-US" sz="1400" spc="-1" dirty="0">
              <a:solidFill>
                <a:schemeClr val="tx2">
                  <a:lumMod val="75000"/>
                </a:schemeClr>
              </a:solidFill>
            </a:endParaRPr>
          </a:p>
        </p:txBody>
      </p:sp>
      <p:sp>
        <p:nvSpPr>
          <p:cNvPr id="4" name="TextBox 3">
            <a:extLst>
              <a:ext uri="{FF2B5EF4-FFF2-40B4-BE49-F238E27FC236}">
                <a16:creationId xmlns:a16="http://schemas.microsoft.com/office/drawing/2014/main" id="{B7F63675-7BFA-80EE-91EC-9476D0498E9C}"/>
              </a:ext>
            </a:extLst>
          </p:cNvPr>
          <p:cNvSpPr txBox="1"/>
          <p:nvPr/>
        </p:nvSpPr>
        <p:spPr>
          <a:xfrm flipH="1">
            <a:off x="11421374" y="6426927"/>
            <a:ext cx="509369" cy="369332"/>
          </a:xfrm>
          <a:prstGeom prst="rect">
            <a:avLst/>
          </a:prstGeom>
          <a:noFill/>
        </p:spPr>
        <p:txBody>
          <a:bodyPr wrap="square" rtlCol="0">
            <a:spAutoFit/>
          </a:bodyPr>
          <a:lstStyle/>
          <a:p>
            <a:r>
              <a:rPr lang="en-US" dirty="0">
                <a:solidFill>
                  <a:schemeClr val="bg2"/>
                </a:solidFill>
              </a:rPr>
              <a:t>43</a:t>
            </a:r>
          </a:p>
        </p:txBody>
      </p:sp>
      <p:graphicFrame>
        <p:nvGraphicFramePr>
          <p:cNvPr id="6" name="Table 5">
            <a:extLst>
              <a:ext uri="{FF2B5EF4-FFF2-40B4-BE49-F238E27FC236}">
                <a16:creationId xmlns:a16="http://schemas.microsoft.com/office/drawing/2014/main" id="{1C40FB57-3FCE-507D-7225-BDE674C7FF2E}"/>
              </a:ext>
            </a:extLst>
          </p:cNvPr>
          <p:cNvGraphicFramePr>
            <a:graphicFrameLocks noGrp="1"/>
          </p:cNvGraphicFramePr>
          <p:nvPr>
            <p:extLst>
              <p:ext uri="{D42A27DB-BD31-4B8C-83A1-F6EECF244321}">
                <p14:modId xmlns:p14="http://schemas.microsoft.com/office/powerpoint/2010/main" val="121035023"/>
              </p:ext>
            </p:extLst>
          </p:nvPr>
        </p:nvGraphicFramePr>
        <p:xfrm>
          <a:off x="448934" y="3033556"/>
          <a:ext cx="10779504" cy="2661708"/>
        </p:xfrm>
        <a:graphic>
          <a:graphicData uri="http://schemas.openxmlformats.org/drawingml/2006/table">
            <a:tbl>
              <a:tblPr firstRow="1" firstCol="1" bandRow="1">
                <a:tableStyleId>{5940675A-B579-460E-94D1-54222C63F5DA}</a:tableStyleId>
              </a:tblPr>
              <a:tblGrid>
                <a:gridCol w="2694876">
                  <a:extLst>
                    <a:ext uri="{9D8B030D-6E8A-4147-A177-3AD203B41FA5}">
                      <a16:colId xmlns:a16="http://schemas.microsoft.com/office/drawing/2014/main" val="2353076497"/>
                    </a:ext>
                  </a:extLst>
                </a:gridCol>
                <a:gridCol w="2694876">
                  <a:extLst>
                    <a:ext uri="{9D8B030D-6E8A-4147-A177-3AD203B41FA5}">
                      <a16:colId xmlns:a16="http://schemas.microsoft.com/office/drawing/2014/main" val="4188547744"/>
                    </a:ext>
                  </a:extLst>
                </a:gridCol>
                <a:gridCol w="2694876">
                  <a:extLst>
                    <a:ext uri="{9D8B030D-6E8A-4147-A177-3AD203B41FA5}">
                      <a16:colId xmlns:a16="http://schemas.microsoft.com/office/drawing/2014/main" val="2686123422"/>
                    </a:ext>
                  </a:extLst>
                </a:gridCol>
                <a:gridCol w="2694876">
                  <a:extLst>
                    <a:ext uri="{9D8B030D-6E8A-4147-A177-3AD203B41FA5}">
                      <a16:colId xmlns:a16="http://schemas.microsoft.com/office/drawing/2014/main" val="1171896786"/>
                    </a:ext>
                  </a:extLst>
                </a:gridCol>
              </a:tblGrid>
              <a:tr h="540444">
                <a:tc>
                  <a:txBody>
                    <a:bodyPr/>
                    <a:lstStyle/>
                    <a:p>
                      <a:pPr algn="ctr">
                        <a:lnSpc>
                          <a:spcPct val="107000"/>
                        </a:lnSpc>
                        <a:spcAft>
                          <a:spcPts val="800"/>
                        </a:spcAft>
                      </a:pPr>
                      <a:r>
                        <a:rPr lang="en-US" sz="2000" b="1" kern="100" dirty="0">
                          <a:effectLst/>
                        </a:rPr>
                        <a:t>Q1</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800"/>
                        </a:spcAft>
                      </a:pPr>
                      <a:r>
                        <a:rPr lang="en-US" sz="2000" b="1" kern="100" dirty="0">
                          <a:effectLst/>
                        </a:rPr>
                        <a:t>Q2</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107000"/>
                        </a:lnSpc>
                        <a:spcAft>
                          <a:spcPts val="800"/>
                        </a:spcAft>
                      </a:pPr>
                      <a:r>
                        <a:rPr lang="en-US" sz="2000" b="1" kern="100" dirty="0">
                          <a:effectLst/>
                        </a:rPr>
                        <a:t>Q3</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ctr">
                        <a:lnSpc>
                          <a:spcPct val="107000"/>
                        </a:lnSpc>
                        <a:spcAft>
                          <a:spcPts val="800"/>
                        </a:spcAft>
                      </a:pPr>
                      <a:r>
                        <a:rPr lang="en-US" sz="2000" b="1" kern="100" dirty="0">
                          <a:effectLst/>
                        </a:rPr>
                        <a:t>Q4</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876023647"/>
                  </a:ext>
                </a:extLst>
              </a:tr>
              <a:tr h="540444">
                <a:tc>
                  <a:txBody>
                    <a:bodyPr/>
                    <a:lstStyle/>
                    <a:p>
                      <a:pPr algn="ctr">
                        <a:lnSpc>
                          <a:spcPct val="107000"/>
                        </a:lnSpc>
                        <a:spcAft>
                          <a:spcPts val="800"/>
                        </a:spcAft>
                      </a:pPr>
                      <a:r>
                        <a:rPr lang="en-US" sz="2000" b="1" kern="100" dirty="0">
                          <a:effectLst/>
                        </a:rPr>
                        <a:t>April – June</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800"/>
                        </a:spcAft>
                      </a:pPr>
                      <a:r>
                        <a:rPr lang="en-US" sz="2000" b="1" kern="100" dirty="0">
                          <a:effectLst/>
                        </a:rPr>
                        <a:t>July Sept</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107000"/>
                        </a:lnSpc>
                        <a:spcAft>
                          <a:spcPts val="800"/>
                        </a:spcAft>
                      </a:pPr>
                      <a:r>
                        <a:rPr lang="en-US" sz="2000" b="1" kern="100" dirty="0">
                          <a:effectLst/>
                        </a:rPr>
                        <a:t>Oct – Dec</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ctr">
                        <a:lnSpc>
                          <a:spcPct val="107000"/>
                        </a:lnSpc>
                        <a:spcAft>
                          <a:spcPts val="800"/>
                        </a:spcAft>
                      </a:pPr>
                      <a:r>
                        <a:rPr lang="en-US" sz="2000" b="1" kern="100" dirty="0">
                          <a:effectLst/>
                        </a:rPr>
                        <a:t>Jan - March</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332653714"/>
                  </a:ext>
                </a:extLst>
              </a:tr>
              <a:tr h="1580820">
                <a:tc>
                  <a:txBody>
                    <a:bodyPr/>
                    <a:lstStyle/>
                    <a:p>
                      <a:pPr>
                        <a:lnSpc>
                          <a:spcPct val="107000"/>
                        </a:lnSpc>
                        <a:spcAft>
                          <a:spcPts val="800"/>
                        </a:spcAft>
                      </a:pPr>
                      <a:r>
                        <a:rPr lang="en-US" sz="2000" kern="100" dirty="0" err="1">
                          <a:effectLst/>
                        </a:rPr>
                        <a:t>Centralise</a:t>
                      </a:r>
                      <a:r>
                        <a:rPr lang="en-US" sz="2000" kern="100" dirty="0">
                          <a:effectLst/>
                        </a:rPr>
                        <a:t> Debt Collection Function and launch workplan </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107000"/>
                        </a:lnSpc>
                        <a:spcAft>
                          <a:spcPts val="800"/>
                        </a:spcAft>
                      </a:pPr>
                      <a:r>
                        <a:rPr lang="en-US" sz="2000" kern="100" dirty="0">
                          <a:effectLst/>
                        </a:rPr>
                        <a:t>Promote CPD and CPD and CMP </a:t>
                      </a:r>
                      <a:r>
                        <a:rPr lang="en-US" sz="2000" kern="100" dirty="0" err="1">
                          <a:effectLst/>
                        </a:rPr>
                        <a:t>programmes</a:t>
                      </a:r>
                      <a:r>
                        <a:rPr lang="en-US" sz="2000" kern="100" dirty="0">
                          <a:effectLst/>
                        </a:rPr>
                        <a:t> as a retention tool</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nSpc>
                          <a:spcPct val="107000"/>
                        </a:lnSpc>
                        <a:spcAft>
                          <a:spcPts val="800"/>
                        </a:spcAft>
                      </a:pPr>
                      <a:r>
                        <a:rPr lang="en-US" sz="2000" kern="100" dirty="0">
                          <a:effectLst/>
                        </a:rPr>
                        <a:t>Establish a resource library for registered scientist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nSpc>
                          <a:spcPct val="107000"/>
                        </a:lnSpc>
                        <a:spcAft>
                          <a:spcPts val="800"/>
                        </a:spcAft>
                      </a:pPr>
                      <a:r>
                        <a:rPr lang="en-US" sz="2000" kern="100" dirty="0">
                          <a:effectLst/>
                        </a:rPr>
                        <a:t>Assess impact of annual plan and revise strategies for the next financial year</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16253093"/>
                  </a:ext>
                </a:extLst>
              </a:tr>
            </a:tbl>
          </a:graphicData>
        </a:graphic>
      </p:graphicFrame>
    </p:spTree>
    <p:extLst>
      <p:ext uri="{BB962C8B-B14F-4D97-AF65-F5344CB8AC3E}">
        <p14:creationId xmlns:p14="http://schemas.microsoft.com/office/powerpoint/2010/main" val="270690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Shape 1"/>
          <p:cNvSpPr txBox="1"/>
          <p:nvPr/>
        </p:nvSpPr>
        <p:spPr>
          <a:xfrm>
            <a:off x="192861" y="0"/>
            <a:ext cx="8961120" cy="779040"/>
          </a:xfrm>
          <a:prstGeom prst="rect">
            <a:avLst/>
          </a:prstGeom>
          <a:noFill/>
          <a:ln w="0">
            <a:noFill/>
          </a:ln>
        </p:spPr>
        <p:txBody>
          <a:bodyPr anchor="ctr">
            <a:noAutofit/>
          </a:bodyPr>
          <a:lstStyle/>
          <a:p>
            <a:pPr>
              <a:lnSpc>
                <a:spcPct val="90000"/>
              </a:lnSpc>
            </a:pPr>
            <a:r>
              <a:rPr lang="en-US" sz="3200" b="1" spc="-1" dirty="0">
                <a:solidFill>
                  <a:schemeClr val="accent1">
                    <a:lumMod val="75000"/>
                  </a:schemeClr>
                </a:solidFill>
                <a:latin typeface="Arial"/>
              </a:rPr>
              <a:t>Progress on Minister’s Directives </a:t>
            </a:r>
            <a:r>
              <a:rPr lang="en-US" sz="3200" b="1" spc="-1" dirty="0">
                <a:solidFill>
                  <a:schemeClr val="accent1"/>
                </a:solidFill>
                <a:latin typeface="Arial"/>
              </a:rPr>
              <a:t>	</a:t>
            </a:r>
          </a:p>
        </p:txBody>
      </p:sp>
      <p:graphicFrame>
        <p:nvGraphicFramePr>
          <p:cNvPr id="3" name="Table 3">
            <a:extLst>
              <a:ext uri="{FF2B5EF4-FFF2-40B4-BE49-F238E27FC236}">
                <a16:creationId xmlns:a16="http://schemas.microsoft.com/office/drawing/2014/main" id="{F84D92A4-BB0A-1274-E793-F0CA30B1800E}"/>
              </a:ext>
            </a:extLst>
          </p:cNvPr>
          <p:cNvGraphicFramePr>
            <a:graphicFrameLocks noGrp="1"/>
          </p:cNvGraphicFramePr>
          <p:nvPr>
            <p:extLst>
              <p:ext uri="{D42A27DB-BD31-4B8C-83A1-F6EECF244321}">
                <p14:modId xmlns:p14="http://schemas.microsoft.com/office/powerpoint/2010/main" val="3828900980"/>
              </p:ext>
            </p:extLst>
          </p:nvPr>
        </p:nvGraphicFramePr>
        <p:xfrm>
          <a:off x="319176" y="964786"/>
          <a:ext cx="11703009" cy="5444639"/>
        </p:xfrm>
        <a:graphic>
          <a:graphicData uri="http://schemas.openxmlformats.org/drawingml/2006/table">
            <a:tbl>
              <a:tblPr firstRow="1" bandRow="1">
                <a:tableStyleId>{5C22544A-7EE6-4342-B048-85BDC9FD1C3A}</a:tableStyleId>
              </a:tblPr>
              <a:tblGrid>
                <a:gridCol w="3658176">
                  <a:extLst>
                    <a:ext uri="{9D8B030D-6E8A-4147-A177-3AD203B41FA5}">
                      <a16:colId xmlns:a16="http://schemas.microsoft.com/office/drawing/2014/main" val="2073357862"/>
                    </a:ext>
                  </a:extLst>
                </a:gridCol>
                <a:gridCol w="4143830">
                  <a:extLst>
                    <a:ext uri="{9D8B030D-6E8A-4147-A177-3AD203B41FA5}">
                      <a16:colId xmlns:a16="http://schemas.microsoft.com/office/drawing/2014/main" val="2637399457"/>
                    </a:ext>
                  </a:extLst>
                </a:gridCol>
                <a:gridCol w="3901003">
                  <a:extLst>
                    <a:ext uri="{9D8B030D-6E8A-4147-A177-3AD203B41FA5}">
                      <a16:colId xmlns:a16="http://schemas.microsoft.com/office/drawing/2014/main" val="3765353709"/>
                    </a:ext>
                  </a:extLst>
                </a:gridCol>
              </a:tblGrid>
              <a:tr h="872629">
                <a:tc>
                  <a:txBody>
                    <a:bodyPr/>
                    <a:lstStyle/>
                    <a:p>
                      <a:r>
                        <a:rPr lang="en-US" sz="2400" dirty="0"/>
                        <a:t>Directive </a:t>
                      </a:r>
                    </a:p>
                  </a:txBody>
                  <a:tcPr/>
                </a:tc>
                <a:tc>
                  <a:txBody>
                    <a:bodyPr/>
                    <a:lstStyle/>
                    <a:p>
                      <a:r>
                        <a:rPr lang="en-US" sz="2400" dirty="0"/>
                        <a:t>SACNASP’s plan </a:t>
                      </a:r>
                    </a:p>
                  </a:txBody>
                  <a:tcPr/>
                </a:tc>
                <a:tc>
                  <a:txBody>
                    <a:bodyPr/>
                    <a:lstStyle/>
                    <a:p>
                      <a:r>
                        <a:rPr lang="en-US" sz="2400" dirty="0"/>
                        <a:t>Progress to date</a:t>
                      </a:r>
                    </a:p>
                  </a:txBody>
                  <a:tcPr/>
                </a:tc>
                <a:extLst>
                  <a:ext uri="{0D108BD9-81ED-4DB2-BD59-A6C34878D82A}">
                    <a16:rowId xmlns:a16="http://schemas.microsoft.com/office/drawing/2014/main" val="267992009"/>
                  </a:ext>
                </a:extLst>
              </a:tr>
              <a:tr h="11048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Greater engagement and collaboration between natural sciences, humanities and social sciences.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To establish a platform across all disciplines to tackle grand societal challenges. </a:t>
                      </a:r>
                    </a:p>
                  </a:txBody>
                  <a:tcPr/>
                </a:tc>
                <a:tc>
                  <a:txBody>
                    <a:bodyPr/>
                    <a:lstStyle/>
                    <a:p>
                      <a:r>
                        <a:rPr lang="en-US" sz="1600" dirty="0"/>
                        <a:t>SACNASP has collaborated with HSRC on 2 reports. Also participating on DSI- led </a:t>
                      </a:r>
                      <a:r>
                        <a:rPr lang="en-GB" sz="1600" kern="1200" dirty="0">
                          <a:solidFill>
                            <a:schemeClr val="dk1"/>
                          </a:solidFill>
                          <a:effectLst/>
                        </a:rPr>
                        <a:t>South African Basic Sciences (</a:t>
                      </a:r>
                      <a:r>
                        <a:rPr lang="en-GB" sz="1600" kern="1200" dirty="0" err="1">
                          <a:solidFill>
                            <a:schemeClr val="dk1"/>
                          </a:solidFill>
                          <a:effectLst/>
                        </a:rPr>
                        <a:t>SABSplat</a:t>
                      </a:r>
                      <a:r>
                        <a:rPr lang="en-GB" sz="1600" kern="1200" dirty="0">
                          <a:solidFill>
                            <a:schemeClr val="dk1"/>
                          </a:solidFill>
                          <a:effectLst/>
                        </a:rPr>
                        <a:t>).</a:t>
                      </a:r>
                      <a:endParaRPr lang="en-US" sz="1600" dirty="0"/>
                    </a:p>
                  </a:txBody>
                  <a:tcPr/>
                </a:tc>
                <a:extLst>
                  <a:ext uri="{0D108BD9-81ED-4DB2-BD59-A6C34878D82A}">
                    <a16:rowId xmlns:a16="http://schemas.microsoft.com/office/drawing/2014/main" val="2637398140"/>
                  </a:ext>
                </a:extLst>
              </a:tr>
              <a:tr h="11048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Collaborations with BRICS and Cuba.</a:t>
                      </a:r>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To work with the ICR </a:t>
                      </a:r>
                      <a:r>
                        <a:rPr lang="en-US" sz="1600" dirty="0" err="1"/>
                        <a:t>programme</a:t>
                      </a:r>
                      <a:r>
                        <a:rPr lang="en-US" sz="1600" dirty="0"/>
                        <a:t> at the DSI.</a:t>
                      </a:r>
                    </a:p>
                    <a:p>
                      <a:endParaRPr lang="en-US" sz="1600" dirty="0"/>
                    </a:p>
                  </a:txBody>
                  <a:tcPr/>
                </a:tc>
                <a:tc>
                  <a:txBody>
                    <a:bodyPr/>
                    <a:lstStyle/>
                    <a:p>
                      <a:r>
                        <a:rPr lang="en-US" sz="1600" dirty="0"/>
                        <a:t>Engagements with the Chinese Embassy and connections made with China Association for Science and Technology (CAST).</a:t>
                      </a:r>
                    </a:p>
                  </a:txBody>
                  <a:tcPr/>
                </a:tc>
                <a:extLst>
                  <a:ext uri="{0D108BD9-81ED-4DB2-BD59-A6C34878D82A}">
                    <a16:rowId xmlns:a16="http://schemas.microsoft.com/office/drawing/2014/main" val="3420068498"/>
                  </a:ext>
                </a:extLst>
              </a:tr>
              <a:tr h="11048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Lack of science journalism in SA. </a:t>
                      </a:r>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Engage DSI on the country’ strategy to address this.</a:t>
                      </a:r>
                    </a:p>
                    <a:p>
                      <a:endParaRPr lang="en-US" sz="1600" dirty="0"/>
                    </a:p>
                  </a:txBody>
                  <a:tcPr/>
                </a:tc>
                <a:tc>
                  <a:txBody>
                    <a:bodyPr/>
                    <a:lstStyle/>
                    <a:p>
                      <a:r>
                        <a:rPr lang="en-US" sz="1600" dirty="0"/>
                        <a:t>Meeting with DSI designated directorate facilitated and SACNASP Communication strategy shared with SAASTA.</a:t>
                      </a:r>
                    </a:p>
                  </a:txBody>
                  <a:tcPr/>
                </a:tc>
                <a:extLst>
                  <a:ext uri="{0D108BD9-81ED-4DB2-BD59-A6C34878D82A}">
                    <a16:rowId xmlns:a16="http://schemas.microsoft.com/office/drawing/2014/main" val="1781611227"/>
                  </a:ext>
                </a:extLst>
              </a:tr>
              <a:tr h="12574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District Development Model (DDM).</a:t>
                      </a:r>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SACNASP to arrange networking sessions,  identify the geographical area and deliberate on local problems that would contribute towards DDM.</a:t>
                      </a:r>
                    </a:p>
                  </a:txBody>
                  <a:tcPr/>
                </a:tc>
                <a:tc>
                  <a:txBody>
                    <a:bodyPr/>
                    <a:lstStyle/>
                    <a:p>
                      <a:r>
                        <a:rPr lang="en-US" sz="1600" dirty="0"/>
                        <a:t>Consultative workshop on DDM held with the Voluntary Associations. </a:t>
                      </a:r>
                    </a:p>
                    <a:p>
                      <a:endParaRPr lang="en-US" sz="1600" dirty="0"/>
                    </a:p>
                  </a:txBody>
                  <a:tcPr/>
                </a:tc>
                <a:extLst>
                  <a:ext uri="{0D108BD9-81ED-4DB2-BD59-A6C34878D82A}">
                    <a16:rowId xmlns:a16="http://schemas.microsoft.com/office/drawing/2014/main" val="157554896"/>
                  </a:ext>
                </a:extLst>
              </a:tr>
            </a:tbl>
          </a:graphicData>
        </a:graphic>
      </p:graphicFrame>
      <p:sp>
        <p:nvSpPr>
          <p:cNvPr id="2" name="TextBox 1">
            <a:extLst>
              <a:ext uri="{FF2B5EF4-FFF2-40B4-BE49-F238E27FC236}">
                <a16:creationId xmlns:a16="http://schemas.microsoft.com/office/drawing/2014/main" id="{643D6ECB-F36C-90B6-5683-FAC08FE85500}"/>
              </a:ext>
            </a:extLst>
          </p:cNvPr>
          <p:cNvSpPr txBox="1"/>
          <p:nvPr/>
        </p:nvSpPr>
        <p:spPr>
          <a:xfrm flipH="1">
            <a:off x="11421374" y="6426927"/>
            <a:ext cx="509369" cy="369332"/>
          </a:xfrm>
          <a:prstGeom prst="rect">
            <a:avLst/>
          </a:prstGeom>
          <a:noFill/>
        </p:spPr>
        <p:txBody>
          <a:bodyPr wrap="square" rtlCol="0">
            <a:spAutoFit/>
          </a:bodyPr>
          <a:lstStyle/>
          <a:p>
            <a:r>
              <a:rPr lang="en-US" dirty="0">
                <a:solidFill>
                  <a:schemeClr val="bg2"/>
                </a:solidFill>
              </a:rPr>
              <a:t>44</a:t>
            </a:r>
          </a:p>
        </p:txBody>
      </p:sp>
    </p:spTree>
    <p:extLst>
      <p:ext uri="{BB962C8B-B14F-4D97-AF65-F5344CB8AC3E}">
        <p14:creationId xmlns:p14="http://schemas.microsoft.com/office/powerpoint/2010/main" val="30441667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Shape 1"/>
          <p:cNvSpPr txBox="1"/>
          <p:nvPr/>
        </p:nvSpPr>
        <p:spPr>
          <a:xfrm>
            <a:off x="506386" y="391934"/>
            <a:ext cx="8961120" cy="779040"/>
          </a:xfrm>
          <a:prstGeom prst="rect">
            <a:avLst/>
          </a:prstGeom>
          <a:noFill/>
          <a:ln w="0">
            <a:noFill/>
          </a:ln>
        </p:spPr>
        <p:txBody>
          <a:bodyPr anchor="ctr">
            <a:noAutofit/>
          </a:bodyPr>
          <a:lstStyle/>
          <a:p>
            <a:pPr>
              <a:lnSpc>
                <a:spcPct val="90000"/>
              </a:lnSpc>
            </a:pPr>
            <a:r>
              <a:rPr lang="en-US" sz="3200" b="1" spc="-1" dirty="0">
                <a:solidFill>
                  <a:schemeClr val="accent1">
                    <a:lumMod val="75000"/>
                  </a:schemeClr>
                </a:solidFill>
                <a:latin typeface="Arial"/>
              </a:rPr>
              <a:t>Progress on Minister’s Directives </a:t>
            </a:r>
            <a:r>
              <a:rPr lang="en-US" sz="3200" b="1" strike="noStrike" spc="-1" dirty="0">
                <a:solidFill>
                  <a:srgbClr val="92D050"/>
                </a:solidFill>
                <a:latin typeface="Calibri Light"/>
              </a:rPr>
              <a:t>	</a:t>
            </a:r>
            <a:endParaRPr lang="en-US" sz="3200" b="1" strike="noStrike" spc="-1" dirty="0">
              <a:solidFill>
                <a:srgbClr val="000000"/>
              </a:solidFill>
              <a:latin typeface="Calibri"/>
            </a:endParaRPr>
          </a:p>
        </p:txBody>
      </p:sp>
      <p:graphicFrame>
        <p:nvGraphicFramePr>
          <p:cNvPr id="3" name="Table 3">
            <a:extLst>
              <a:ext uri="{FF2B5EF4-FFF2-40B4-BE49-F238E27FC236}">
                <a16:creationId xmlns:a16="http://schemas.microsoft.com/office/drawing/2014/main" id="{69C49D8D-474B-F52A-92CF-34358C5EB93D}"/>
              </a:ext>
            </a:extLst>
          </p:cNvPr>
          <p:cNvGraphicFramePr>
            <a:graphicFrameLocks noGrp="1"/>
          </p:cNvGraphicFramePr>
          <p:nvPr>
            <p:extLst>
              <p:ext uri="{D42A27DB-BD31-4B8C-83A1-F6EECF244321}">
                <p14:modId xmlns:p14="http://schemas.microsoft.com/office/powerpoint/2010/main" val="1811965807"/>
              </p:ext>
            </p:extLst>
          </p:nvPr>
        </p:nvGraphicFramePr>
        <p:xfrm>
          <a:off x="261256" y="1487274"/>
          <a:ext cx="11582811" cy="4961633"/>
        </p:xfrm>
        <a:graphic>
          <a:graphicData uri="http://schemas.openxmlformats.org/drawingml/2006/table">
            <a:tbl>
              <a:tblPr firstRow="1" bandRow="1">
                <a:tableStyleId>{5C22544A-7EE6-4342-B048-85BDC9FD1C3A}</a:tableStyleId>
              </a:tblPr>
              <a:tblGrid>
                <a:gridCol w="3402912">
                  <a:extLst>
                    <a:ext uri="{9D8B030D-6E8A-4147-A177-3AD203B41FA5}">
                      <a16:colId xmlns:a16="http://schemas.microsoft.com/office/drawing/2014/main" val="4017339818"/>
                    </a:ext>
                  </a:extLst>
                </a:gridCol>
                <a:gridCol w="3731603">
                  <a:extLst>
                    <a:ext uri="{9D8B030D-6E8A-4147-A177-3AD203B41FA5}">
                      <a16:colId xmlns:a16="http://schemas.microsoft.com/office/drawing/2014/main" val="1062033315"/>
                    </a:ext>
                  </a:extLst>
                </a:gridCol>
                <a:gridCol w="4448296">
                  <a:extLst>
                    <a:ext uri="{9D8B030D-6E8A-4147-A177-3AD203B41FA5}">
                      <a16:colId xmlns:a16="http://schemas.microsoft.com/office/drawing/2014/main" val="2235156041"/>
                    </a:ext>
                  </a:extLst>
                </a:gridCol>
              </a:tblGrid>
              <a:tr h="798751">
                <a:tc>
                  <a:txBody>
                    <a:bodyPr/>
                    <a:lstStyle/>
                    <a:p>
                      <a:pPr marL="0" algn="l" defTabSz="914400" rtl="0" eaLnBrk="1" latinLnBrk="0" hangingPunct="1"/>
                      <a:r>
                        <a:rPr lang="en-US" sz="2400" b="1" kern="1200" dirty="0">
                          <a:solidFill>
                            <a:schemeClr val="lt1"/>
                          </a:solidFill>
                        </a:rPr>
                        <a:t>Directive </a:t>
                      </a:r>
                      <a:endParaRPr lang="en-US" sz="2400" b="1" kern="1200" dirty="0">
                        <a:solidFill>
                          <a:schemeClr val="lt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SACNASP’s plan </a:t>
                      </a:r>
                    </a:p>
                    <a:p>
                      <a:pPr marL="0" algn="l" defTabSz="914400" rtl="0" eaLnBrk="1" latinLnBrk="0" hangingPunct="1"/>
                      <a:r>
                        <a:rPr lang="en-US" sz="2400" b="1" kern="1200" dirty="0">
                          <a:solidFill>
                            <a:schemeClr val="lt1"/>
                          </a:solidFill>
                        </a:rPr>
                        <a:t> </a:t>
                      </a:r>
                      <a:endParaRPr lang="en-US" sz="2400" b="1" kern="1200" dirty="0">
                        <a:solidFill>
                          <a:schemeClr val="lt1"/>
                        </a:solidFill>
                        <a:latin typeface="+mn-lt"/>
                        <a:ea typeface="+mn-ea"/>
                        <a:cs typeface="+mn-cs"/>
                      </a:endParaRPr>
                    </a:p>
                  </a:txBody>
                  <a:tcPr/>
                </a:tc>
                <a:tc>
                  <a:txBody>
                    <a:bodyPr/>
                    <a:lstStyle/>
                    <a:p>
                      <a:pPr marL="0" algn="l" defTabSz="914400" rtl="0" eaLnBrk="1" latinLnBrk="0" hangingPunct="1"/>
                      <a:r>
                        <a:rPr lang="en-US" sz="2400" b="1" kern="1200" dirty="0">
                          <a:solidFill>
                            <a:schemeClr val="lt1"/>
                          </a:solidFill>
                        </a:rPr>
                        <a:t>Progress to date</a:t>
                      </a:r>
                      <a:endParaRPr lang="en-US" sz="2400" b="1" kern="1200" dirty="0">
                        <a:solidFill>
                          <a:schemeClr val="lt1"/>
                        </a:solidFill>
                        <a:latin typeface="+mn-lt"/>
                        <a:ea typeface="+mn-ea"/>
                        <a:cs typeface="+mn-cs"/>
                      </a:endParaRPr>
                    </a:p>
                  </a:txBody>
                  <a:tcPr/>
                </a:tc>
                <a:extLst>
                  <a:ext uri="{0D108BD9-81ED-4DB2-BD59-A6C34878D82A}">
                    <a16:rowId xmlns:a16="http://schemas.microsoft.com/office/drawing/2014/main" val="2186696950"/>
                  </a:ext>
                </a:extLst>
              </a:tr>
              <a:tr h="7987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Indigenous Knowledge Systems (IKS).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Align the </a:t>
                      </a:r>
                      <a:r>
                        <a:rPr lang="en-US" sz="1600" dirty="0" err="1"/>
                        <a:t>programme</a:t>
                      </a:r>
                      <a:r>
                        <a:rPr lang="en-US" sz="1600" dirty="0"/>
                        <a:t> with the unit of IKS in the DSI. </a:t>
                      </a:r>
                    </a:p>
                  </a:txBody>
                  <a:tcPr/>
                </a:tc>
                <a:tc>
                  <a:txBody>
                    <a:bodyPr/>
                    <a:lstStyle/>
                    <a:p>
                      <a:r>
                        <a:rPr lang="en-US" sz="1600" dirty="0"/>
                        <a:t>SACNASP engaging with HEI’s where IKS is a subject. Establish if IKS-based professionals can be registered.</a:t>
                      </a:r>
                    </a:p>
                  </a:txBody>
                  <a:tcPr/>
                </a:tc>
                <a:extLst>
                  <a:ext uri="{0D108BD9-81ED-4DB2-BD59-A6C34878D82A}">
                    <a16:rowId xmlns:a16="http://schemas.microsoft.com/office/drawing/2014/main" val="502977274"/>
                  </a:ext>
                </a:extLst>
              </a:tr>
              <a:tr h="19820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Development of a partnership strategy.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Strengthen relationships and with key stakeholders in the National System of Innovation (NSI).</a:t>
                      </a:r>
                    </a:p>
                  </a:txBody>
                  <a:tcPr/>
                </a:tc>
                <a:tc>
                  <a:txBody>
                    <a:bodyPr/>
                    <a:lstStyle/>
                    <a:p>
                      <a:pPr algn="just"/>
                      <a:r>
                        <a:rPr lang="en-US" sz="1600" dirty="0"/>
                        <a:t>Key engagements (PPP)  initiated locally and internationally with AGRISETA, ETDP, </a:t>
                      </a:r>
                      <a:r>
                        <a:rPr lang="en-US" sz="1600" dirty="0" err="1"/>
                        <a:t>FoodBevSETA</a:t>
                      </a:r>
                      <a:r>
                        <a:rPr lang="en-US" sz="1600" dirty="0"/>
                        <a:t>, SAQA, National Deans Forum, CHE, CSIR, NRF-SAASTA, HSRC, SASOL Foundations, SARIMA, Nestle, Tiger </a:t>
                      </a:r>
                      <a:r>
                        <a:rPr lang="en-US" sz="1600" kern="1200" dirty="0">
                          <a:solidFill>
                            <a:schemeClr val="dk1"/>
                          </a:solidFill>
                          <a:latin typeface="+mn-lt"/>
                          <a:ea typeface="+mn-ea"/>
                          <a:cs typeface="+mn-cs"/>
                        </a:rPr>
                        <a:t>Brands, Uganda National Council for Science and Technology (UNCST). Royal Society (UK), UK Science Council.</a:t>
                      </a:r>
                    </a:p>
                  </a:txBody>
                  <a:tcPr/>
                </a:tc>
                <a:extLst>
                  <a:ext uri="{0D108BD9-81ED-4DB2-BD59-A6C34878D82A}">
                    <a16:rowId xmlns:a16="http://schemas.microsoft.com/office/drawing/2014/main" val="2726730718"/>
                  </a:ext>
                </a:extLst>
              </a:tr>
              <a:tr h="12735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Institutional review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Final interviews completed and report being compiled.</a:t>
                      </a:r>
                    </a:p>
                  </a:txBody>
                  <a:tcPr/>
                </a:tc>
                <a:tc>
                  <a:txBody>
                    <a:bodyPr/>
                    <a:lstStyle/>
                    <a:p>
                      <a:pPr algn="just"/>
                      <a:r>
                        <a:rPr lang="en-US" sz="1600" kern="1200" dirty="0">
                          <a:solidFill>
                            <a:schemeClr val="dk1"/>
                          </a:solidFill>
                          <a:latin typeface="+mn-lt"/>
                          <a:ea typeface="+mn-ea"/>
                          <a:cs typeface="+mn-cs"/>
                        </a:rPr>
                        <a:t>Completed report due end of May 2023.</a:t>
                      </a:r>
                    </a:p>
                  </a:txBody>
                  <a:tcPr/>
                </a:tc>
                <a:extLst>
                  <a:ext uri="{0D108BD9-81ED-4DB2-BD59-A6C34878D82A}">
                    <a16:rowId xmlns:a16="http://schemas.microsoft.com/office/drawing/2014/main" val="3337785561"/>
                  </a:ext>
                </a:extLst>
              </a:tr>
            </a:tbl>
          </a:graphicData>
        </a:graphic>
      </p:graphicFrame>
      <p:sp>
        <p:nvSpPr>
          <p:cNvPr id="2" name="TextBox 1">
            <a:extLst>
              <a:ext uri="{FF2B5EF4-FFF2-40B4-BE49-F238E27FC236}">
                <a16:creationId xmlns:a16="http://schemas.microsoft.com/office/drawing/2014/main" id="{6939C04B-1E71-62C2-4270-592B1E4CDA7F}"/>
              </a:ext>
            </a:extLst>
          </p:cNvPr>
          <p:cNvSpPr txBox="1"/>
          <p:nvPr/>
        </p:nvSpPr>
        <p:spPr>
          <a:xfrm flipH="1">
            <a:off x="11421374" y="6426927"/>
            <a:ext cx="509369" cy="369332"/>
          </a:xfrm>
          <a:prstGeom prst="rect">
            <a:avLst/>
          </a:prstGeom>
          <a:noFill/>
        </p:spPr>
        <p:txBody>
          <a:bodyPr wrap="square" rtlCol="0">
            <a:spAutoFit/>
          </a:bodyPr>
          <a:lstStyle/>
          <a:p>
            <a:r>
              <a:rPr lang="en-US" dirty="0">
                <a:solidFill>
                  <a:schemeClr val="bg2"/>
                </a:solidFill>
              </a:rPr>
              <a:t>45</a:t>
            </a:r>
          </a:p>
        </p:txBody>
      </p:sp>
    </p:spTree>
    <p:extLst>
      <p:ext uri="{BB962C8B-B14F-4D97-AF65-F5344CB8AC3E}">
        <p14:creationId xmlns:p14="http://schemas.microsoft.com/office/powerpoint/2010/main" val="12296091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4A52C-B315-30E5-8292-DCA56F8C2331}"/>
              </a:ext>
            </a:extLst>
          </p:cNvPr>
          <p:cNvSpPr>
            <a:spLocks noGrp="1"/>
          </p:cNvSpPr>
          <p:nvPr>
            <p:ph type="title"/>
          </p:nvPr>
        </p:nvSpPr>
        <p:spPr/>
        <p:txBody>
          <a:bodyPr/>
          <a:lstStyle/>
          <a:p>
            <a:br>
              <a:rPr lang="en-US" sz="3200" b="1" spc="-1" dirty="0">
                <a:solidFill>
                  <a:schemeClr val="accent1"/>
                </a:solidFill>
                <a:latin typeface="Arial"/>
                <a:ea typeface="+mn-ea"/>
                <a:cs typeface="+mn-cs"/>
              </a:rPr>
            </a:br>
            <a:r>
              <a:rPr lang="en-US" sz="3200" b="1" spc="-1" dirty="0">
                <a:solidFill>
                  <a:schemeClr val="accent1"/>
                </a:solidFill>
                <a:latin typeface="Arial"/>
                <a:ea typeface="+mn-ea"/>
                <a:cs typeface="+mn-cs"/>
              </a:rPr>
              <a:t>Key highlights on the 5-year Strategic Plan	</a:t>
            </a:r>
          </a:p>
        </p:txBody>
      </p:sp>
      <p:graphicFrame>
        <p:nvGraphicFramePr>
          <p:cNvPr id="12" name="Diagram 11">
            <a:extLst>
              <a:ext uri="{FF2B5EF4-FFF2-40B4-BE49-F238E27FC236}">
                <a16:creationId xmlns:a16="http://schemas.microsoft.com/office/drawing/2014/main" id="{A3BDD63E-106A-E4A1-CF73-626E0EDA107D}"/>
              </a:ext>
            </a:extLst>
          </p:cNvPr>
          <p:cNvGraphicFramePr/>
          <p:nvPr>
            <p:extLst>
              <p:ext uri="{D42A27DB-BD31-4B8C-83A1-F6EECF244321}">
                <p14:modId xmlns:p14="http://schemas.microsoft.com/office/powerpoint/2010/main" val="516532129"/>
              </p:ext>
            </p:extLst>
          </p:nvPr>
        </p:nvGraphicFramePr>
        <p:xfrm>
          <a:off x="502947" y="1320434"/>
          <a:ext cx="11454701" cy="3977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98D10075-1A41-3350-D1FB-5BA522D94D8C}"/>
              </a:ext>
            </a:extLst>
          </p:cNvPr>
          <p:cNvSpPr txBox="1"/>
          <p:nvPr/>
        </p:nvSpPr>
        <p:spPr>
          <a:xfrm flipH="1">
            <a:off x="11421374" y="6426927"/>
            <a:ext cx="509369" cy="369332"/>
          </a:xfrm>
          <a:prstGeom prst="rect">
            <a:avLst/>
          </a:prstGeom>
          <a:noFill/>
        </p:spPr>
        <p:txBody>
          <a:bodyPr wrap="square" rtlCol="0">
            <a:spAutoFit/>
          </a:bodyPr>
          <a:lstStyle/>
          <a:p>
            <a:r>
              <a:rPr lang="en-US" dirty="0">
                <a:solidFill>
                  <a:schemeClr val="bg2"/>
                </a:solidFill>
              </a:rPr>
              <a:t>46</a:t>
            </a:r>
          </a:p>
        </p:txBody>
      </p:sp>
    </p:spTree>
    <p:extLst>
      <p:ext uri="{BB962C8B-B14F-4D97-AF65-F5344CB8AC3E}">
        <p14:creationId xmlns:p14="http://schemas.microsoft.com/office/powerpoint/2010/main" val="7431723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Shape 1"/>
          <p:cNvSpPr txBox="1"/>
          <p:nvPr/>
        </p:nvSpPr>
        <p:spPr>
          <a:xfrm>
            <a:off x="694389" y="80956"/>
            <a:ext cx="8961120" cy="779040"/>
          </a:xfrm>
          <a:prstGeom prst="rect">
            <a:avLst/>
          </a:prstGeom>
          <a:noFill/>
          <a:ln w="0">
            <a:noFill/>
          </a:ln>
        </p:spPr>
        <p:txBody>
          <a:bodyPr anchor="ctr">
            <a:noAutofit/>
          </a:bodyPr>
          <a:lstStyle/>
          <a:p>
            <a:pPr>
              <a:lnSpc>
                <a:spcPct val="90000"/>
              </a:lnSpc>
            </a:pPr>
            <a:endParaRPr lang="en-US" sz="3200" b="1" spc="-1" dirty="0">
              <a:solidFill>
                <a:schemeClr val="accent6">
                  <a:lumMod val="50000"/>
                </a:schemeClr>
              </a:solidFill>
              <a:latin typeface="Arial"/>
            </a:endParaRPr>
          </a:p>
          <a:p>
            <a:pPr>
              <a:lnSpc>
                <a:spcPct val="90000"/>
              </a:lnSpc>
            </a:pPr>
            <a:r>
              <a:rPr lang="en-US" sz="3200" b="1" spc="-1" dirty="0">
                <a:solidFill>
                  <a:schemeClr val="accent1">
                    <a:lumMod val="75000"/>
                  </a:schemeClr>
                </a:solidFill>
                <a:latin typeface="Arial"/>
              </a:rPr>
              <a:t>Contributions to DSI and National Priorities </a:t>
            </a:r>
          </a:p>
          <a:p>
            <a:pPr>
              <a:lnSpc>
                <a:spcPct val="90000"/>
              </a:lnSpc>
            </a:pPr>
            <a:r>
              <a:rPr lang="en-US" sz="3200" b="1" strike="noStrike" spc="-1" dirty="0">
                <a:solidFill>
                  <a:srgbClr val="92D050"/>
                </a:solidFill>
                <a:latin typeface="Calibri Light"/>
              </a:rPr>
              <a:t>	</a:t>
            </a:r>
            <a:endParaRPr lang="en-US" sz="3200" b="1" strike="noStrike" spc="-1" dirty="0">
              <a:solidFill>
                <a:srgbClr val="000000"/>
              </a:solidFill>
              <a:latin typeface="Calibri"/>
            </a:endParaRPr>
          </a:p>
        </p:txBody>
      </p:sp>
      <p:graphicFrame>
        <p:nvGraphicFramePr>
          <p:cNvPr id="2" name="Diagram 1">
            <a:extLst>
              <a:ext uri="{FF2B5EF4-FFF2-40B4-BE49-F238E27FC236}">
                <a16:creationId xmlns:a16="http://schemas.microsoft.com/office/drawing/2014/main" id="{3262A9F3-A4A3-102F-212F-A3E9118842FD}"/>
              </a:ext>
            </a:extLst>
          </p:cNvPr>
          <p:cNvGraphicFramePr/>
          <p:nvPr>
            <p:extLst>
              <p:ext uri="{D42A27DB-BD31-4B8C-83A1-F6EECF244321}">
                <p14:modId xmlns:p14="http://schemas.microsoft.com/office/powerpoint/2010/main" val="78461577"/>
              </p:ext>
            </p:extLst>
          </p:nvPr>
        </p:nvGraphicFramePr>
        <p:xfrm>
          <a:off x="838079" y="859996"/>
          <a:ext cx="11092663" cy="56329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5D40F068-5A53-CC78-9634-584274035054}"/>
              </a:ext>
            </a:extLst>
          </p:cNvPr>
          <p:cNvSpPr txBox="1"/>
          <p:nvPr/>
        </p:nvSpPr>
        <p:spPr>
          <a:xfrm flipH="1">
            <a:off x="11421374" y="6426927"/>
            <a:ext cx="509369" cy="369332"/>
          </a:xfrm>
          <a:prstGeom prst="rect">
            <a:avLst/>
          </a:prstGeom>
          <a:noFill/>
        </p:spPr>
        <p:txBody>
          <a:bodyPr wrap="square" rtlCol="0">
            <a:spAutoFit/>
          </a:bodyPr>
          <a:lstStyle/>
          <a:p>
            <a:r>
              <a:rPr lang="en-US" dirty="0">
                <a:solidFill>
                  <a:schemeClr val="bg2"/>
                </a:solidFill>
              </a:rPr>
              <a:t>47</a:t>
            </a:r>
          </a:p>
        </p:txBody>
      </p:sp>
    </p:spTree>
    <p:extLst>
      <p:ext uri="{BB962C8B-B14F-4D97-AF65-F5344CB8AC3E}">
        <p14:creationId xmlns:p14="http://schemas.microsoft.com/office/powerpoint/2010/main" val="33034844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Shape 1"/>
          <p:cNvSpPr txBox="1"/>
          <p:nvPr/>
        </p:nvSpPr>
        <p:spPr>
          <a:xfrm>
            <a:off x="660650" y="459703"/>
            <a:ext cx="8961120" cy="779040"/>
          </a:xfrm>
          <a:prstGeom prst="rect">
            <a:avLst/>
          </a:prstGeom>
          <a:noFill/>
          <a:ln w="0">
            <a:noFill/>
          </a:ln>
        </p:spPr>
        <p:txBody>
          <a:bodyPr anchor="ctr">
            <a:noAutofit/>
          </a:bodyPr>
          <a:lstStyle/>
          <a:p>
            <a:pPr>
              <a:lnSpc>
                <a:spcPct val="90000"/>
              </a:lnSpc>
            </a:pPr>
            <a:r>
              <a:rPr lang="en-US" sz="3200" b="1" spc="-1" dirty="0">
                <a:solidFill>
                  <a:schemeClr val="accent1">
                    <a:lumMod val="75000"/>
                  </a:schemeClr>
                </a:solidFill>
                <a:latin typeface="Arial"/>
              </a:rPr>
              <a:t>Challenges &amp; Opportunities</a:t>
            </a:r>
            <a:r>
              <a:rPr lang="en-US" sz="3200" b="1" spc="-1" dirty="0">
                <a:solidFill>
                  <a:schemeClr val="accent1"/>
                </a:solidFill>
                <a:latin typeface="Arial"/>
              </a:rPr>
              <a:t>	</a:t>
            </a:r>
          </a:p>
        </p:txBody>
      </p:sp>
      <p:graphicFrame>
        <p:nvGraphicFramePr>
          <p:cNvPr id="2" name="Diagram 1">
            <a:extLst>
              <a:ext uri="{FF2B5EF4-FFF2-40B4-BE49-F238E27FC236}">
                <a16:creationId xmlns:a16="http://schemas.microsoft.com/office/drawing/2014/main" id="{4C465CAC-3876-2162-7D4B-78147CECF49F}"/>
              </a:ext>
            </a:extLst>
          </p:cNvPr>
          <p:cNvGraphicFramePr/>
          <p:nvPr>
            <p:extLst>
              <p:ext uri="{D42A27DB-BD31-4B8C-83A1-F6EECF244321}">
                <p14:modId xmlns:p14="http://schemas.microsoft.com/office/powerpoint/2010/main" val="1023845816"/>
              </p:ext>
            </p:extLst>
          </p:nvPr>
        </p:nvGraphicFramePr>
        <p:xfrm>
          <a:off x="660650" y="1402162"/>
          <a:ext cx="10870700" cy="46066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7E532CF-3681-329F-2F1E-33A42056BAAA}"/>
              </a:ext>
            </a:extLst>
          </p:cNvPr>
          <p:cNvSpPr txBox="1"/>
          <p:nvPr/>
        </p:nvSpPr>
        <p:spPr>
          <a:xfrm flipH="1">
            <a:off x="11421374" y="6426927"/>
            <a:ext cx="509369" cy="369332"/>
          </a:xfrm>
          <a:prstGeom prst="rect">
            <a:avLst/>
          </a:prstGeom>
          <a:noFill/>
        </p:spPr>
        <p:txBody>
          <a:bodyPr wrap="square" rtlCol="0">
            <a:spAutoFit/>
          </a:bodyPr>
          <a:lstStyle/>
          <a:p>
            <a:r>
              <a:rPr lang="en-US" dirty="0">
                <a:solidFill>
                  <a:schemeClr val="bg2"/>
                </a:solidFill>
              </a:rPr>
              <a:t>48</a:t>
            </a:r>
          </a:p>
        </p:txBody>
      </p:sp>
    </p:spTree>
    <p:extLst>
      <p:ext uri="{BB962C8B-B14F-4D97-AF65-F5344CB8AC3E}">
        <p14:creationId xmlns:p14="http://schemas.microsoft.com/office/powerpoint/2010/main" val="1745942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C03AC39-B341-AAC7-3FCB-DA173320AC99}"/>
              </a:ext>
            </a:extLst>
          </p:cNvPr>
          <p:cNvSpPr>
            <a:spLocks noGrp="1"/>
          </p:cNvSpPr>
          <p:nvPr>
            <p:ph type="title"/>
          </p:nvPr>
        </p:nvSpPr>
        <p:spPr>
          <a:xfrm>
            <a:off x="598714" y="75484"/>
            <a:ext cx="11856877" cy="779040"/>
          </a:xfrm>
        </p:spPr>
        <p:txBody>
          <a:bodyPr/>
          <a:lstStyle/>
          <a:p>
            <a:r>
              <a:rPr lang="en-US" sz="3200" b="1" strike="noStrike" spc="-1" dirty="0">
                <a:solidFill>
                  <a:schemeClr val="accent1">
                    <a:lumMod val="75000"/>
                  </a:schemeClr>
                </a:solidFill>
                <a:latin typeface="+mj-lt"/>
              </a:rPr>
              <a:t>Vision, Mission and Values</a:t>
            </a:r>
            <a:endParaRPr lang="en-US" sz="3200" dirty="0">
              <a:solidFill>
                <a:schemeClr val="accent1">
                  <a:lumMod val="75000"/>
                </a:schemeClr>
              </a:solidFill>
            </a:endParaRPr>
          </a:p>
        </p:txBody>
      </p:sp>
      <p:sp>
        <p:nvSpPr>
          <p:cNvPr id="5" name="TextBox 4">
            <a:extLst>
              <a:ext uri="{FF2B5EF4-FFF2-40B4-BE49-F238E27FC236}">
                <a16:creationId xmlns:a16="http://schemas.microsoft.com/office/drawing/2014/main" id="{BB55BA97-79F8-4F62-9965-39A52232A350}"/>
              </a:ext>
            </a:extLst>
          </p:cNvPr>
          <p:cNvSpPr txBox="1"/>
          <p:nvPr/>
        </p:nvSpPr>
        <p:spPr>
          <a:xfrm>
            <a:off x="2862071" y="6413184"/>
            <a:ext cx="11670407" cy="369332"/>
          </a:xfrm>
          <a:prstGeom prst="rect">
            <a:avLst/>
          </a:prstGeom>
          <a:noFill/>
        </p:spPr>
        <p:txBody>
          <a:bodyPr wrap="square">
            <a:spAutoFit/>
          </a:bodyPr>
          <a:lstStyle/>
          <a:p>
            <a:pPr lvl="0"/>
            <a:r>
              <a:rPr lang="en-ZA" dirty="0">
                <a:solidFill>
                  <a:prstClr val="white"/>
                </a:solidFill>
                <a:latin typeface="Arial"/>
                <a:ea typeface="DejaVu Sans"/>
                <a:cs typeface="DejaVu Sans"/>
              </a:rPr>
              <a:t>“ </a:t>
            </a:r>
            <a:r>
              <a:rPr lang="en-ZA" b="1" i="1" dirty="0">
                <a:solidFill>
                  <a:prstClr val="white"/>
                </a:solidFill>
                <a:latin typeface="Arial"/>
                <a:ea typeface="DejaVu Sans"/>
                <a:cs typeface="DejaVu Sans"/>
              </a:rPr>
              <a:t>A </a:t>
            </a:r>
            <a:r>
              <a:rPr lang="en-ZA" sz="1800" b="1" i="1" kern="1200" dirty="0">
                <a:solidFill>
                  <a:prstClr val="white"/>
                </a:solidFill>
                <a:latin typeface="Arial"/>
                <a:ea typeface="DejaVu Sans"/>
                <a:cs typeface="DejaVu Sans"/>
              </a:rPr>
              <a:t>robust and productive science knowledge economy”</a:t>
            </a:r>
            <a:endParaRPr lang="en-US" b="1" i="1" dirty="0"/>
          </a:p>
        </p:txBody>
      </p:sp>
      <p:graphicFrame>
        <p:nvGraphicFramePr>
          <p:cNvPr id="2" name="Diagram 1">
            <a:extLst>
              <a:ext uri="{FF2B5EF4-FFF2-40B4-BE49-F238E27FC236}">
                <a16:creationId xmlns:a16="http://schemas.microsoft.com/office/drawing/2014/main" id="{7B52ECE6-CCF7-DA98-F978-82890D0D3108}"/>
              </a:ext>
            </a:extLst>
          </p:cNvPr>
          <p:cNvGraphicFramePr/>
          <p:nvPr>
            <p:extLst>
              <p:ext uri="{D42A27DB-BD31-4B8C-83A1-F6EECF244321}">
                <p14:modId xmlns:p14="http://schemas.microsoft.com/office/powerpoint/2010/main" val="858926387"/>
              </p:ext>
            </p:extLst>
          </p:nvPr>
        </p:nvGraphicFramePr>
        <p:xfrm>
          <a:off x="383308" y="994517"/>
          <a:ext cx="1142538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0457F937-2FB1-E0C3-218F-5DA1A2CB248C}"/>
              </a:ext>
            </a:extLst>
          </p:cNvPr>
          <p:cNvSpPr txBox="1"/>
          <p:nvPr/>
        </p:nvSpPr>
        <p:spPr>
          <a:xfrm flipH="1">
            <a:off x="11617233" y="6426927"/>
            <a:ext cx="313510" cy="369332"/>
          </a:xfrm>
          <a:prstGeom prst="rect">
            <a:avLst/>
          </a:prstGeom>
          <a:noFill/>
        </p:spPr>
        <p:txBody>
          <a:bodyPr wrap="square" rtlCol="0">
            <a:spAutoFit/>
          </a:bodyPr>
          <a:lstStyle/>
          <a:p>
            <a:r>
              <a:rPr lang="en-US" dirty="0">
                <a:solidFill>
                  <a:schemeClr val="bg2"/>
                </a:solidFill>
              </a:rPr>
              <a:t>5</a:t>
            </a:r>
          </a:p>
        </p:txBody>
      </p:sp>
    </p:spTree>
    <p:extLst>
      <p:ext uri="{BB962C8B-B14F-4D97-AF65-F5344CB8AC3E}">
        <p14:creationId xmlns:p14="http://schemas.microsoft.com/office/powerpoint/2010/main" val="9186214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D1EE6-0493-DDFC-6A57-8FC0556AA0AE}"/>
              </a:ext>
            </a:extLst>
          </p:cNvPr>
          <p:cNvSpPr>
            <a:spLocks noGrp="1"/>
          </p:cNvSpPr>
          <p:nvPr>
            <p:ph type="title"/>
          </p:nvPr>
        </p:nvSpPr>
        <p:spPr/>
        <p:txBody>
          <a:bodyPr/>
          <a:lstStyle/>
          <a:p>
            <a:endParaRPr lang="en-GB" dirty="0"/>
          </a:p>
        </p:txBody>
      </p:sp>
      <p:sp>
        <p:nvSpPr>
          <p:cNvPr id="5" name="Slide Number Placeholder 4">
            <a:extLst>
              <a:ext uri="{FF2B5EF4-FFF2-40B4-BE49-F238E27FC236}">
                <a16:creationId xmlns:a16="http://schemas.microsoft.com/office/drawing/2014/main" id="{71B7590E-30A3-8F05-6676-CAA02E16A3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17646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Shape 1"/>
          <p:cNvSpPr txBox="1"/>
          <p:nvPr/>
        </p:nvSpPr>
        <p:spPr>
          <a:xfrm>
            <a:off x="708489" y="190428"/>
            <a:ext cx="8961120" cy="779040"/>
          </a:xfrm>
          <a:prstGeom prst="rect">
            <a:avLst/>
          </a:prstGeom>
          <a:noFill/>
          <a:ln w="0">
            <a:noFill/>
          </a:ln>
        </p:spPr>
        <p:txBody>
          <a:bodyPr anchor="ctr">
            <a:noAutofit/>
          </a:bodyPr>
          <a:lstStyle/>
          <a:p>
            <a:pPr>
              <a:lnSpc>
                <a:spcPct val="90000"/>
              </a:lnSpc>
              <a:spcBef>
                <a:spcPct val="0"/>
              </a:spcBef>
            </a:pPr>
            <a:r>
              <a:rPr lang="en-US" sz="3200" b="1" spc="-1" dirty="0">
                <a:solidFill>
                  <a:schemeClr val="accent1">
                    <a:lumMod val="75000"/>
                  </a:schemeClr>
                </a:solidFill>
              </a:rPr>
              <a:t>5-year Strategic Objectives</a:t>
            </a:r>
            <a:r>
              <a:rPr lang="en-US" sz="3200" b="1" spc="-1" dirty="0">
                <a:solidFill>
                  <a:schemeClr val="accent6">
                    <a:lumMod val="50000"/>
                  </a:schemeClr>
                </a:solidFill>
                <a:latin typeface="Arial Black" panose="020B0A04020102020204" pitchFamily="34" charset="0"/>
              </a:rPr>
              <a:t>	</a:t>
            </a:r>
          </a:p>
        </p:txBody>
      </p:sp>
      <p:graphicFrame>
        <p:nvGraphicFramePr>
          <p:cNvPr id="2" name="Diagram 1">
            <a:extLst>
              <a:ext uri="{FF2B5EF4-FFF2-40B4-BE49-F238E27FC236}">
                <a16:creationId xmlns:a16="http://schemas.microsoft.com/office/drawing/2014/main" id="{A385F6B2-59FF-B009-6702-F80FE73C610D}"/>
              </a:ext>
            </a:extLst>
          </p:cNvPr>
          <p:cNvGraphicFramePr/>
          <p:nvPr>
            <p:extLst>
              <p:ext uri="{D42A27DB-BD31-4B8C-83A1-F6EECF244321}">
                <p14:modId xmlns:p14="http://schemas.microsoft.com/office/powerpoint/2010/main" val="2017666140"/>
              </p:ext>
            </p:extLst>
          </p:nvPr>
        </p:nvGraphicFramePr>
        <p:xfrm>
          <a:off x="953488" y="1029811"/>
          <a:ext cx="10631787" cy="5241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50D170B1-C2FA-4FE1-907C-64A72100B4AB}"/>
              </a:ext>
            </a:extLst>
          </p:cNvPr>
          <p:cNvSpPr/>
          <p:nvPr/>
        </p:nvSpPr>
        <p:spPr>
          <a:xfrm>
            <a:off x="692458" y="1518079"/>
            <a:ext cx="461639" cy="372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t>1</a:t>
            </a:r>
          </a:p>
        </p:txBody>
      </p:sp>
      <p:sp>
        <p:nvSpPr>
          <p:cNvPr id="5" name="Oval 4">
            <a:extLst>
              <a:ext uri="{FF2B5EF4-FFF2-40B4-BE49-F238E27FC236}">
                <a16:creationId xmlns:a16="http://schemas.microsoft.com/office/drawing/2014/main" id="{AD04997D-748C-412E-AC9B-5FDF4D78CA9E}"/>
              </a:ext>
            </a:extLst>
          </p:cNvPr>
          <p:cNvSpPr/>
          <p:nvPr/>
        </p:nvSpPr>
        <p:spPr>
          <a:xfrm>
            <a:off x="722668" y="2684010"/>
            <a:ext cx="461639" cy="372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t>2</a:t>
            </a:r>
          </a:p>
        </p:txBody>
      </p:sp>
      <p:sp>
        <p:nvSpPr>
          <p:cNvPr id="6" name="Oval 5">
            <a:extLst>
              <a:ext uri="{FF2B5EF4-FFF2-40B4-BE49-F238E27FC236}">
                <a16:creationId xmlns:a16="http://schemas.microsoft.com/office/drawing/2014/main" id="{B941AD57-4EB7-4593-A670-2DC8B602496D}"/>
              </a:ext>
            </a:extLst>
          </p:cNvPr>
          <p:cNvSpPr/>
          <p:nvPr/>
        </p:nvSpPr>
        <p:spPr>
          <a:xfrm>
            <a:off x="708490" y="3682041"/>
            <a:ext cx="461639" cy="372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t>3</a:t>
            </a:r>
          </a:p>
        </p:txBody>
      </p:sp>
      <p:sp>
        <p:nvSpPr>
          <p:cNvPr id="7" name="Oval 6">
            <a:extLst>
              <a:ext uri="{FF2B5EF4-FFF2-40B4-BE49-F238E27FC236}">
                <a16:creationId xmlns:a16="http://schemas.microsoft.com/office/drawing/2014/main" id="{F0AAC9A3-BF6A-4492-AF40-B6D34B084707}"/>
              </a:ext>
            </a:extLst>
          </p:cNvPr>
          <p:cNvSpPr/>
          <p:nvPr/>
        </p:nvSpPr>
        <p:spPr>
          <a:xfrm>
            <a:off x="708489" y="4776005"/>
            <a:ext cx="461639" cy="372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t>4</a:t>
            </a:r>
          </a:p>
        </p:txBody>
      </p:sp>
      <p:sp>
        <p:nvSpPr>
          <p:cNvPr id="8" name="Oval 7">
            <a:extLst>
              <a:ext uri="{FF2B5EF4-FFF2-40B4-BE49-F238E27FC236}">
                <a16:creationId xmlns:a16="http://schemas.microsoft.com/office/drawing/2014/main" id="{0181273E-7E01-4395-9629-60C6FE4BC4CA}"/>
              </a:ext>
            </a:extLst>
          </p:cNvPr>
          <p:cNvSpPr/>
          <p:nvPr/>
        </p:nvSpPr>
        <p:spPr>
          <a:xfrm>
            <a:off x="722668" y="5770441"/>
            <a:ext cx="461639" cy="372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t>5</a:t>
            </a:r>
          </a:p>
        </p:txBody>
      </p:sp>
      <p:sp>
        <p:nvSpPr>
          <p:cNvPr id="4" name="TextBox 3">
            <a:extLst>
              <a:ext uri="{FF2B5EF4-FFF2-40B4-BE49-F238E27FC236}">
                <a16:creationId xmlns:a16="http://schemas.microsoft.com/office/drawing/2014/main" id="{4F5C4AF7-A4AC-6A99-8B48-D037C405E979}"/>
              </a:ext>
            </a:extLst>
          </p:cNvPr>
          <p:cNvSpPr txBox="1"/>
          <p:nvPr/>
        </p:nvSpPr>
        <p:spPr>
          <a:xfrm flipH="1">
            <a:off x="11617233" y="6426927"/>
            <a:ext cx="313510" cy="369332"/>
          </a:xfrm>
          <a:prstGeom prst="rect">
            <a:avLst/>
          </a:prstGeom>
          <a:noFill/>
        </p:spPr>
        <p:txBody>
          <a:bodyPr wrap="square" rtlCol="0">
            <a:spAutoFit/>
          </a:bodyPr>
          <a:lstStyle/>
          <a:p>
            <a:r>
              <a:rPr lang="en-US" dirty="0">
                <a:solidFill>
                  <a:schemeClr val="bg2"/>
                </a:solidFill>
              </a:rPr>
              <a:t>6</a:t>
            </a:r>
          </a:p>
        </p:txBody>
      </p:sp>
    </p:spTree>
    <p:extLst>
      <p:ext uri="{BB962C8B-B14F-4D97-AF65-F5344CB8AC3E}">
        <p14:creationId xmlns:p14="http://schemas.microsoft.com/office/powerpoint/2010/main" val="346116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Shape 1"/>
          <p:cNvSpPr txBox="1"/>
          <p:nvPr/>
        </p:nvSpPr>
        <p:spPr>
          <a:xfrm>
            <a:off x="838080" y="365040"/>
            <a:ext cx="8961120" cy="779040"/>
          </a:xfrm>
          <a:prstGeom prst="rect">
            <a:avLst/>
          </a:prstGeom>
          <a:noFill/>
          <a:ln w="0">
            <a:noFill/>
          </a:ln>
        </p:spPr>
        <p:txBody>
          <a:bodyPr lIns="91440" tIns="45720" rIns="91440" bIns="45720" anchor="ctr">
            <a:noAutofit/>
          </a:bodyPr>
          <a:lstStyle/>
          <a:p>
            <a:pPr>
              <a:lnSpc>
                <a:spcPct val="90000"/>
              </a:lnSpc>
            </a:pPr>
            <a:r>
              <a:rPr lang="en-US" sz="3200" b="1" spc="-1" dirty="0">
                <a:solidFill>
                  <a:schemeClr val="accent1">
                    <a:lumMod val="75000"/>
                  </a:schemeClr>
                </a:solidFill>
                <a:latin typeface="Arial"/>
              </a:rPr>
              <a:t>Alignment to National Priorities</a:t>
            </a:r>
            <a:endParaRPr lang="en-US" sz="3200" b="1" strike="noStrike" spc="-1" dirty="0">
              <a:solidFill>
                <a:schemeClr val="accent1">
                  <a:lumMod val="75000"/>
                </a:schemeClr>
              </a:solidFill>
              <a:latin typeface="Arial"/>
            </a:endParaRPr>
          </a:p>
        </p:txBody>
      </p:sp>
      <p:graphicFrame>
        <p:nvGraphicFramePr>
          <p:cNvPr id="4" name="Diagram 3">
            <a:extLst>
              <a:ext uri="{FF2B5EF4-FFF2-40B4-BE49-F238E27FC236}">
                <a16:creationId xmlns:a16="http://schemas.microsoft.com/office/drawing/2014/main" id="{5B6DB08B-DAF5-83C3-040F-70B9CFA3D885}"/>
              </a:ext>
            </a:extLst>
          </p:cNvPr>
          <p:cNvGraphicFramePr/>
          <p:nvPr>
            <p:extLst>
              <p:ext uri="{D42A27DB-BD31-4B8C-83A1-F6EECF244321}">
                <p14:modId xmlns:p14="http://schemas.microsoft.com/office/powerpoint/2010/main" val="2427302433"/>
              </p:ext>
            </p:extLst>
          </p:nvPr>
        </p:nvGraphicFramePr>
        <p:xfrm>
          <a:off x="1113383" y="1144080"/>
          <a:ext cx="10515240" cy="485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2491C9B0-BAF0-57FE-1074-CFED28A7745C}"/>
              </a:ext>
            </a:extLst>
          </p:cNvPr>
          <p:cNvSpPr txBox="1"/>
          <p:nvPr/>
        </p:nvSpPr>
        <p:spPr>
          <a:xfrm flipH="1">
            <a:off x="11617233" y="6426927"/>
            <a:ext cx="313510" cy="369332"/>
          </a:xfrm>
          <a:prstGeom prst="rect">
            <a:avLst/>
          </a:prstGeom>
          <a:noFill/>
        </p:spPr>
        <p:txBody>
          <a:bodyPr wrap="square" rtlCol="0">
            <a:spAutoFit/>
          </a:bodyPr>
          <a:lstStyle/>
          <a:p>
            <a:r>
              <a:rPr lang="en-US" dirty="0">
                <a:solidFill>
                  <a:schemeClr val="bg2"/>
                </a:solidFill>
              </a:rPr>
              <a:t>7</a:t>
            </a:r>
          </a:p>
        </p:txBody>
      </p:sp>
    </p:spTree>
    <p:extLst>
      <p:ext uri="{BB962C8B-B14F-4D97-AF65-F5344CB8AC3E}">
        <p14:creationId xmlns:p14="http://schemas.microsoft.com/office/powerpoint/2010/main" val="765448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Shape 1"/>
          <p:cNvSpPr txBox="1"/>
          <p:nvPr/>
        </p:nvSpPr>
        <p:spPr>
          <a:xfrm>
            <a:off x="838080" y="365040"/>
            <a:ext cx="8961120" cy="779040"/>
          </a:xfrm>
          <a:prstGeom prst="rect">
            <a:avLst/>
          </a:prstGeom>
          <a:noFill/>
          <a:ln w="0">
            <a:noFill/>
          </a:ln>
        </p:spPr>
        <p:txBody>
          <a:bodyPr anchor="ctr">
            <a:noAutofit/>
          </a:bodyPr>
          <a:lstStyle/>
          <a:p>
            <a:pPr>
              <a:lnSpc>
                <a:spcPct val="90000"/>
              </a:lnSpc>
            </a:pPr>
            <a:endParaRPr lang="en-US" sz="3200" b="1" spc="-1" dirty="0">
              <a:solidFill>
                <a:schemeClr val="accent6">
                  <a:lumMod val="50000"/>
                </a:schemeClr>
              </a:solidFill>
              <a:latin typeface="Arial"/>
            </a:endParaRPr>
          </a:p>
          <a:p>
            <a:pPr>
              <a:lnSpc>
                <a:spcPct val="90000"/>
              </a:lnSpc>
            </a:pPr>
            <a:r>
              <a:rPr lang="en-US" sz="3200" b="1" spc="-1" dirty="0">
                <a:solidFill>
                  <a:schemeClr val="accent1">
                    <a:lumMod val="75000"/>
                  </a:schemeClr>
                </a:solidFill>
                <a:latin typeface="Arial"/>
              </a:rPr>
              <a:t>Contributions to National Development Plan</a:t>
            </a:r>
          </a:p>
          <a:p>
            <a:pPr>
              <a:lnSpc>
                <a:spcPct val="90000"/>
              </a:lnSpc>
            </a:pPr>
            <a:r>
              <a:rPr lang="en-US" sz="3200" b="1" strike="noStrike" spc="-1" dirty="0">
                <a:solidFill>
                  <a:srgbClr val="92D050"/>
                </a:solidFill>
                <a:latin typeface="Calibri Light"/>
              </a:rPr>
              <a:t>	</a:t>
            </a:r>
            <a:endParaRPr lang="en-US" sz="3200" b="1" strike="noStrike" spc="-1" dirty="0">
              <a:solidFill>
                <a:srgbClr val="000000"/>
              </a:solidFill>
              <a:latin typeface="Calibri"/>
            </a:endParaRPr>
          </a:p>
        </p:txBody>
      </p:sp>
      <p:graphicFrame>
        <p:nvGraphicFramePr>
          <p:cNvPr id="2" name="Diagram 1">
            <a:extLst>
              <a:ext uri="{FF2B5EF4-FFF2-40B4-BE49-F238E27FC236}">
                <a16:creationId xmlns:a16="http://schemas.microsoft.com/office/drawing/2014/main" id="{3262A9F3-A4A3-102F-212F-A3E9118842FD}"/>
              </a:ext>
            </a:extLst>
          </p:cNvPr>
          <p:cNvGraphicFramePr/>
          <p:nvPr>
            <p:extLst>
              <p:ext uri="{D42A27DB-BD31-4B8C-83A1-F6EECF244321}">
                <p14:modId xmlns:p14="http://schemas.microsoft.com/office/powerpoint/2010/main" val="709595535"/>
              </p:ext>
            </p:extLst>
          </p:nvPr>
        </p:nvGraphicFramePr>
        <p:xfrm>
          <a:off x="838080" y="859996"/>
          <a:ext cx="10142806" cy="5002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5D40F068-5A53-CC78-9634-584274035054}"/>
              </a:ext>
            </a:extLst>
          </p:cNvPr>
          <p:cNvSpPr txBox="1"/>
          <p:nvPr/>
        </p:nvSpPr>
        <p:spPr>
          <a:xfrm flipH="1">
            <a:off x="11421374" y="6426927"/>
            <a:ext cx="509369" cy="369332"/>
          </a:xfrm>
          <a:prstGeom prst="rect">
            <a:avLst/>
          </a:prstGeom>
          <a:noFill/>
        </p:spPr>
        <p:txBody>
          <a:bodyPr wrap="square" rtlCol="0">
            <a:spAutoFit/>
          </a:bodyPr>
          <a:lstStyle/>
          <a:p>
            <a:r>
              <a:rPr lang="en-US" dirty="0">
                <a:solidFill>
                  <a:schemeClr val="bg2"/>
                </a:solidFill>
              </a:rPr>
              <a:t>8</a:t>
            </a:r>
          </a:p>
        </p:txBody>
      </p:sp>
    </p:spTree>
    <p:extLst>
      <p:ext uri="{BB962C8B-B14F-4D97-AF65-F5344CB8AC3E}">
        <p14:creationId xmlns:p14="http://schemas.microsoft.com/office/powerpoint/2010/main" val="2957764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Shape 1"/>
          <p:cNvSpPr txBox="1"/>
          <p:nvPr/>
        </p:nvSpPr>
        <p:spPr>
          <a:xfrm>
            <a:off x="1235295" y="280639"/>
            <a:ext cx="8961120" cy="779040"/>
          </a:xfrm>
          <a:prstGeom prst="rect">
            <a:avLst/>
          </a:prstGeom>
          <a:noFill/>
          <a:ln w="0">
            <a:noFill/>
          </a:ln>
        </p:spPr>
        <p:txBody>
          <a:bodyPr anchor="ctr">
            <a:noAutofit/>
          </a:bodyPr>
          <a:lstStyle/>
          <a:p>
            <a:pPr>
              <a:lnSpc>
                <a:spcPct val="90000"/>
              </a:lnSpc>
            </a:pPr>
            <a:r>
              <a:rPr lang="en-US" sz="3200" b="1" strike="noStrike" spc="-1" dirty="0">
                <a:solidFill>
                  <a:srgbClr val="92D050"/>
                </a:solidFill>
                <a:latin typeface="Calibri Light"/>
              </a:rPr>
              <a:t>	</a:t>
            </a:r>
            <a:endParaRPr lang="en-US" sz="3200" b="0" strike="noStrike" spc="-1" dirty="0">
              <a:solidFill>
                <a:srgbClr val="000000"/>
              </a:solidFill>
              <a:latin typeface="Calibri"/>
            </a:endParaRPr>
          </a:p>
        </p:txBody>
      </p:sp>
      <p:sp>
        <p:nvSpPr>
          <p:cNvPr id="133" name="TextShape 2"/>
          <p:cNvSpPr txBox="1"/>
          <p:nvPr/>
        </p:nvSpPr>
        <p:spPr>
          <a:xfrm>
            <a:off x="9429135" y="678057"/>
            <a:ext cx="1655944" cy="2271620"/>
          </a:xfrm>
          <a:prstGeom prst="rect">
            <a:avLst/>
          </a:prstGeom>
          <a:noFill/>
          <a:ln w="0">
            <a:noFill/>
          </a:ln>
        </p:spPr>
        <p:txBody>
          <a:bodyPr>
            <a:noAutofit/>
          </a:bodyPr>
          <a:lstStyle/>
          <a:p>
            <a:pPr marL="457200" indent="-457200" algn="just">
              <a:lnSpc>
                <a:spcPct val="150000"/>
              </a:lnSpc>
              <a:buFont typeface="+mj-lt"/>
              <a:buAutoNum type="arabicPeriod"/>
            </a:pPr>
            <a:endParaRPr lang="en-US" sz="2000" b="0" strike="noStrike" spc="-1" dirty="0">
              <a:solidFill>
                <a:srgbClr val="00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9B3B4295-A821-4EB7-F46D-4E29D48464A0}"/>
              </a:ext>
            </a:extLst>
          </p:cNvPr>
          <p:cNvSpPr txBox="1"/>
          <p:nvPr/>
        </p:nvSpPr>
        <p:spPr>
          <a:xfrm flipH="1">
            <a:off x="3194596" y="2490883"/>
            <a:ext cx="5042515" cy="1323439"/>
          </a:xfrm>
          <a:prstGeom prst="rect">
            <a:avLst/>
          </a:prstGeom>
          <a:noFill/>
        </p:spPr>
        <p:txBody>
          <a:bodyPr wrap="square" rtlCol="0">
            <a:spAutoFit/>
          </a:bodyPr>
          <a:lstStyle/>
          <a:p>
            <a:pPr algn="ctr"/>
            <a:r>
              <a:rPr lang="en-US" sz="4000" dirty="0">
                <a:solidFill>
                  <a:schemeClr val="bg1"/>
                </a:solidFill>
              </a:rPr>
              <a:t>2021/22</a:t>
            </a:r>
          </a:p>
          <a:p>
            <a:pPr algn="ctr"/>
            <a:r>
              <a:rPr lang="en-US" sz="4000" dirty="0">
                <a:solidFill>
                  <a:schemeClr val="bg1"/>
                </a:solidFill>
              </a:rPr>
              <a:t>Performance </a:t>
            </a:r>
          </a:p>
        </p:txBody>
      </p:sp>
      <p:pic>
        <p:nvPicPr>
          <p:cNvPr id="3" name="Picture 2" descr="A picture containing diagram&#10;&#10;Description automatically generated">
            <a:extLst>
              <a:ext uri="{FF2B5EF4-FFF2-40B4-BE49-F238E27FC236}">
                <a16:creationId xmlns:a16="http://schemas.microsoft.com/office/drawing/2014/main" id="{6CD10161-B889-ABFE-7381-18560C47F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4595" y="248683"/>
            <a:ext cx="4286859" cy="6062251"/>
          </a:xfrm>
          <a:prstGeom prst="rect">
            <a:avLst/>
          </a:prstGeom>
          <a:ln w="38100">
            <a:solidFill>
              <a:schemeClr val="tx1"/>
            </a:solidFill>
          </a:ln>
        </p:spPr>
      </p:pic>
      <p:sp>
        <p:nvSpPr>
          <p:cNvPr id="5" name="TextBox 4">
            <a:extLst>
              <a:ext uri="{FF2B5EF4-FFF2-40B4-BE49-F238E27FC236}">
                <a16:creationId xmlns:a16="http://schemas.microsoft.com/office/drawing/2014/main" id="{280E5F63-BC09-6667-04F0-66EBBA86AE5E}"/>
              </a:ext>
            </a:extLst>
          </p:cNvPr>
          <p:cNvSpPr txBox="1"/>
          <p:nvPr/>
        </p:nvSpPr>
        <p:spPr>
          <a:xfrm>
            <a:off x="7810937" y="2197894"/>
            <a:ext cx="3460955" cy="1354217"/>
          </a:xfrm>
          <a:prstGeom prst="rect">
            <a:avLst/>
          </a:prstGeom>
          <a:noFill/>
        </p:spPr>
        <p:txBody>
          <a:bodyPr wrap="square" rtlCol="0">
            <a:spAutoFit/>
          </a:bodyPr>
          <a:lstStyle/>
          <a:p>
            <a:endParaRPr lang="en-US" dirty="0"/>
          </a:p>
          <a:p>
            <a:pPr algn="ctr"/>
            <a:r>
              <a:rPr lang="en-US" sz="3200" b="1" spc="-1" dirty="0">
                <a:solidFill>
                  <a:schemeClr val="accent1"/>
                </a:solidFill>
                <a:latin typeface="Arial"/>
              </a:rPr>
              <a:t>Performance Plan FY2023/24</a:t>
            </a:r>
          </a:p>
        </p:txBody>
      </p:sp>
      <p:sp>
        <p:nvSpPr>
          <p:cNvPr id="2" name="TextBox 1">
            <a:extLst>
              <a:ext uri="{FF2B5EF4-FFF2-40B4-BE49-F238E27FC236}">
                <a16:creationId xmlns:a16="http://schemas.microsoft.com/office/drawing/2014/main" id="{57083550-BE04-BA61-3360-6F1BDD119E12}"/>
              </a:ext>
            </a:extLst>
          </p:cNvPr>
          <p:cNvSpPr txBox="1"/>
          <p:nvPr/>
        </p:nvSpPr>
        <p:spPr>
          <a:xfrm flipH="1">
            <a:off x="11617233" y="6426927"/>
            <a:ext cx="313510" cy="369332"/>
          </a:xfrm>
          <a:prstGeom prst="rect">
            <a:avLst/>
          </a:prstGeom>
          <a:noFill/>
        </p:spPr>
        <p:txBody>
          <a:bodyPr wrap="square" rtlCol="0">
            <a:spAutoFit/>
          </a:bodyPr>
          <a:lstStyle/>
          <a:p>
            <a:r>
              <a:rPr lang="en-US" dirty="0">
                <a:solidFill>
                  <a:schemeClr val="bg2"/>
                </a:solidFill>
              </a:rPr>
              <a:t>9</a:t>
            </a:r>
          </a:p>
        </p:txBody>
      </p:sp>
    </p:spTree>
    <p:extLst>
      <p:ext uri="{BB962C8B-B14F-4D97-AF65-F5344CB8AC3E}">
        <p14:creationId xmlns:p14="http://schemas.microsoft.com/office/powerpoint/2010/main" val="21858755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SACNASP">
      <a:dk1>
        <a:sysClr val="windowText" lastClr="000000"/>
      </a:dk1>
      <a:lt1>
        <a:sysClr val="window" lastClr="FFFFFF"/>
      </a:lt1>
      <a:dk2>
        <a:srgbClr val="00306B"/>
      </a:dk2>
      <a:lt2>
        <a:srgbClr val="E7E6E6"/>
      </a:lt2>
      <a:accent1>
        <a:srgbClr val="006E37"/>
      </a:accent1>
      <a:accent2>
        <a:srgbClr val="8DC63F"/>
      </a:accent2>
      <a:accent3>
        <a:srgbClr val="939598"/>
      </a:accent3>
      <a:accent4>
        <a:srgbClr val="FF8D2A"/>
      </a:accent4>
      <a:accent5>
        <a:srgbClr val="5FCCF5"/>
      </a:accent5>
      <a:accent6>
        <a:srgbClr val="F4AE20"/>
      </a:accent6>
      <a:hlink>
        <a:srgbClr val="5FCCF5"/>
      </a:hlink>
      <a:folHlink>
        <a:srgbClr val="FF8D2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228022C-1A3B-43F4-B2CC-E8E54C59417C}" vid="{DBBB34D8-63B4-473E-9165-0F49560271E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0E49ADFCC25EE4682F9567AC26CBAA9" ma:contentTypeVersion="6" ma:contentTypeDescription="Create a new document." ma:contentTypeScope="" ma:versionID="699d8a171aad145cb22b9c760f57db4d">
  <xsd:schema xmlns:xsd="http://www.w3.org/2001/XMLSchema" xmlns:xs="http://www.w3.org/2001/XMLSchema" xmlns:p="http://schemas.microsoft.com/office/2006/metadata/properties" xmlns:ns2="dd7a789f-c9a5-4594-9f53-cb0a1ff9c21b" xmlns:ns3="e096ec17-a794-49ec-a0af-93b9bfc1ad8e" targetNamespace="http://schemas.microsoft.com/office/2006/metadata/properties" ma:root="true" ma:fieldsID="5629f4f23a5c78cc97750204fad53d7d" ns2:_="" ns3:_="">
    <xsd:import namespace="dd7a789f-c9a5-4594-9f53-cb0a1ff9c21b"/>
    <xsd:import namespace="e096ec17-a794-49ec-a0af-93b9bfc1ad8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7a789f-c9a5-4594-9f53-cb0a1ff9c21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096ec17-a794-49ec-a0af-93b9bfc1ad8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0353000-D623-4870-836E-75FB24F8317B}">
  <ds:schemaRefs>
    <ds:schemaRef ds:uri="http://schemas.microsoft.com/sharepoint/v3/contenttype/forms"/>
  </ds:schemaRefs>
</ds:datastoreItem>
</file>

<file path=customXml/itemProps2.xml><?xml version="1.0" encoding="utf-8"?>
<ds:datastoreItem xmlns:ds="http://schemas.openxmlformats.org/officeDocument/2006/customXml" ds:itemID="{F9855E37-D53A-4F94-9437-394E384DBE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7a789f-c9a5-4594-9f53-cb0a1ff9c21b"/>
    <ds:schemaRef ds:uri="e096ec17-a794-49ec-a0af-93b9bfc1ad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CB68857-2F3F-4B42-B520-3CC13F7C61D8}">
  <ds:schemaRefs>
    <ds:schemaRef ds:uri="http://purl.org/dc/terms/"/>
    <ds:schemaRef ds:uri="dd7a789f-c9a5-4594-9f53-cb0a1ff9c21b"/>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http://purl.org/dc/elements/1.1/"/>
    <ds:schemaRef ds:uri="e096ec17-a794-49ec-a0af-93b9bfc1ad8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18222</TotalTime>
  <Words>3588</Words>
  <Application>Microsoft Office PowerPoint</Application>
  <PresentationFormat>Widescreen</PresentationFormat>
  <Paragraphs>677</Paragraphs>
  <Slides>50</Slides>
  <Notes>36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50</vt:i4>
      </vt:variant>
    </vt:vector>
  </HeadingPairs>
  <TitlesOfParts>
    <vt:vector size="60" baseType="lpstr">
      <vt:lpstr>Arial</vt:lpstr>
      <vt:lpstr>Arial Black</vt:lpstr>
      <vt:lpstr>Calibri</vt:lpstr>
      <vt:lpstr>Calibri Light</vt:lpstr>
      <vt:lpstr>Symbol</vt:lpstr>
      <vt:lpstr>Times New Roman</vt:lpstr>
      <vt:lpstr>Verdana</vt:lpstr>
      <vt:lpstr>Wingdings</vt:lpstr>
      <vt:lpstr>Office Theme</vt:lpstr>
      <vt:lpstr>Custom Design</vt:lpstr>
      <vt:lpstr> Annual Performance Plan for FY2023/24 </vt:lpstr>
      <vt:lpstr> Contents  </vt:lpstr>
      <vt:lpstr>PowerPoint Presentation</vt:lpstr>
      <vt:lpstr>PowerPoint Presentation</vt:lpstr>
      <vt:lpstr>Vision, Mission and Values</vt:lpstr>
      <vt:lpstr>PowerPoint Presentation</vt:lpstr>
      <vt:lpstr>PowerPoint Presentation</vt:lpstr>
      <vt:lpstr>PowerPoint Presentation</vt:lpstr>
      <vt:lpstr>PowerPoint Presentation</vt:lpstr>
      <vt:lpstr>PowerPoint Presentation</vt:lpstr>
      <vt:lpstr> Strategic advice for national development</vt:lpstr>
      <vt:lpstr>Report on Pathways into the labour market &amp; self-employment for natural science graduates</vt:lpstr>
      <vt:lpstr>PowerPoint Presentation</vt:lpstr>
      <vt:lpstr>PowerPoint Presentation</vt:lpstr>
      <vt:lpstr>PowerPoint Presentation</vt:lpstr>
      <vt:lpstr>PowerPoint Presentation</vt:lpstr>
      <vt:lpstr>Registered Scientists/FoP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Lifelong learning value chain</vt:lpstr>
      <vt:lpstr>SACNASP value-add: CMP</vt:lpstr>
      <vt:lpstr>PowerPoint Presentation</vt:lpstr>
      <vt:lpstr>Continuing Professional Development (CPD)</vt:lpstr>
      <vt:lpstr>PowerPoint Presentation</vt:lpstr>
      <vt:lpstr>PowerPoint Presentation</vt:lpstr>
      <vt:lpstr>PowerPoint Presentation</vt:lpstr>
      <vt:lpstr>PowerPoint Presentation</vt:lpstr>
      <vt:lpstr>PowerPoint Presentation</vt:lpstr>
      <vt:lpstr>PowerPoint Presentation</vt:lpstr>
      <vt:lpstr>Continuing Professional Development (CPD)</vt:lpstr>
      <vt:lpstr>PowerPoint Presentation</vt:lpstr>
      <vt:lpstr>Maintenance and support of Information and Technology (IT) Platforms </vt:lpstr>
      <vt:lpstr>  Finance: Income </vt:lpstr>
      <vt:lpstr>Budget for FY2023/24</vt:lpstr>
      <vt:lpstr>PowerPoint Presentation</vt:lpstr>
      <vt:lpstr> Bad Debt and membership retention plan 2023/24   </vt:lpstr>
      <vt:lpstr>PowerPoint Presentation</vt:lpstr>
      <vt:lpstr>PowerPoint Presentation</vt:lpstr>
      <vt:lpstr> Key highlights on the 5-year Strategic Plan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Thinus de Jager</dc:creator>
  <dc:description/>
  <cp:lastModifiedBy>Phumelele Yabo</cp:lastModifiedBy>
  <cp:revision>215</cp:revision>
  <cp:lastPrinted>2023-02-02T14:12:59Z</cp:lastPrinted>
  <dcterms:created xsi:type="dcterms:W3CDTF">2020-12-03T21:07:50Z</dcterms:created>
  <dcterms:modified xsi:type="dcterms:W3CDTF">2023-04-13T09:05:09Z</dcterms:modified>
  <dc:language>en-GB</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13</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15</vt:i4>
  </property>
  <property fmtid="{D5CDD505-2E9C-101B-9397-08002B2CF9AE}" pid="12" name="ContentTypeId">
    <vt:lpwstr>0x01010030E49ADFCC25EE4682F9567AC26CBAA9</vt:lpwstr>
  </property>
  <property fmtid="{D5CDD505-2E9C-101B-9397-08002B2CF9AE}" pid="13" name="MSIP_Label_49d8e89e-67d8-46d3-84c2-474abeeb10f7_Enabled">
    <vt:lpwstr>true</vt:lpwstr>
  </property>
  <property fmtid="{D5CDD505-2E9C-101B-9397-08002B2CF9AE}" pid="14" name="MSIP_Label_49d8e89e-67d8-46d3-84c2-474abeeb10f7_SetDate">
    <vt:lpwstr>2023-04-13T09:03:52Z</vt:lpwstr>
  </property>
  <property fmtid="{D5CDD505-2E9C-101B-9397-08002B2CF9AE}" pid="15" name="MSIP_Label_49d8e89e-67d8-46d3-84c2-474abeeb10f7_Method">
    <vt:lpwstr>Standard</vt:lpwstr>
  </property>
  <property fmtid="{D5CDD505-2E9C-101B-9397-08002B2CF9AE}" pid="16" name="MSIP_Label_49d8e89e-67d8-46d3-84c2-474abeeb10f7_Name">
    <vt:lpwstr>General</vt:lpwstr>
  </property>
  <property fmtid="{D5CDD505-2E9C-101B-9397-08002B2CF9AE}" pid="17" name="MSIP_Label_49d8e89e-67d8-46d3-84c2-474abeeb10f7_SiteId">
    <vt:lpwstr>6f46cdad-a6d7-4160-b615-095ac51998d2</vt:lpwstr>
  </property>
  <property fmtid="{D5CDD505-2E9C-101B-9397-08002B2CF9AE}" pid="18" name="MSIP_Label_49d8e89e-67d8-46d3-84c2-474abeeb10f7_ActionId">
    <vt:lpwstr>7fe5cce1-90ab-48e5-b445-ac82798b3f42</vt:lpwstr>
  </property>
  <property fmtid="{D5CDD505-2E9C-101B-9397-08002B2CF9AE}" pid="19" name="MSIP_Label_49d8e89e-67d8-46d3-84c2-474abeeb10f7_ContentBits">
    <vt:lpwstr>0</vt:lpwstr>
  </property>
</Properties>
</file>